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2"/>
  </p:notesMasterIdLst>
  <p:sldIdLst>
    <p:sldId id="272" r:id="rId2"/>
    <p:sldId id="517" r:id="rId3"/>
    <p:sldId id="519" r:id="rId4"/>
    <p:sldId id="593" r:id="rId5"/>
    <p:sldId id="594" r:id="rId6"/>
    <p:sldId id="595" r:id="rId7"/>
    <p:sldId id="520" r:id="rId8"/>
    <p:sldId id="584" r:id="rId9"/>
    <p:sldId id="521" r:id="rId10"/>
    <p:sldId id="522" r:id="rId11"/>
    <p:sldId id="523" r:id="rId12"/>
    <p:sldId id="524" r:id="rId13"/>
    <p:sldId id="630" r:id="rId14"/>
    <p:sldId id="631" r:id="rId15"/>
    <p:sldId id="525" r:id="rId16"/>
    <p:sldId id="526" r:id="rId17"/>
    <p:sldId id="529" r:id="rId18"/>
    <p:sldId id="530" r:id="rId19"/>
    <p:sldId id="531" r:id="rId20"/>
    <p:sldId id="620" r:id="rId21"/>
    <p:sldId id="619" r:id="rId22"/>
    <p:sldId id="585" r:id="rId23"/>
    <p:sldId id="545" r:id="rId24"/>
    <p:sldId id="548" r:id="rId25"/>
    <p:sldId id="556" r:id="rId26"/>
    <p:sldId id="627" r:id="rId27"/>
    <p:sldId id="557" r:id="rId28"/>
    <p:sldId id="628" r:id="rId29"/>
    <p:sldId id="558" r:id="rId30"/>
    <p:sldId id="549" r:id="rId31"/>
    <p:sldId id="623" r:id="rId32"/>
    <p:sldId id="550" r:id="rId33"/>
    <p:sldId id="624" r:id="rId34"/>
    <p:sldId id="551" r:id="rId35"/>
    <p:sldId id="625" r:id="rId36"/>
    <p:sldId id="552" r:id="rId37"/>
    <p:sldId id="626" r:id="rId38"/>
    <p:sldId id="553" r:id="rId39"/>
    <p:sldId id="633" r:id="rId40"/>
    <p:sldId id="634" r:id="rId41"/>
    <p:sldId id="554" r:id="rId42"/>
    <p:sldId id="622" r:id="rId43"/>
    <p:sldId id="256" r:id="rId44"/>
    <p:sldId id="257" r:id="rId45"/>
    <p:sldId id="258" r:id="rId46"/>
    <p:sldId id="259" r:id="rId47"/>
    <p:sldId id="260" r:id="rId48"/>
    <p:sldId id="261" r:id="rId49"/>
    <p:sldId id="262" r:id="rId50"/>
    <p:sldId id="263" r:id="rId51"/>
    <p:sldId id="264" r:id="rId52"/>
    <p:sldId id="635" r:id="rId53"/>
    <p:sldId id="592" r:id="rId54"/>
    <p:sldId id="597" r:id="rId55"/>
    <p:sldId id="617" r:id="rId56"/>
    <p:sldId id="598" r:id="rId57"/>
    <p:sldId id="599" r:id="rId58"/>
    <p:sldId id="600" r:id="rId59"/>
    <p:sldId id="601" r:id="rId60"/>
    <p:sldId id="602" r:id="rId61"/>
    <p:sldId id="603" r:id="rId62"/>
    <p:sldId id="604" r:id="rId63"/>
    <p:sldId id="605" r:id="rId64"/>
    <p:sldId id="606" r:id="rId65"/>
    <p:sldId id="607" r:id="rId66"/>
    <p:sldId id="608" r:id="rId67"/>
    <p:sldId id="609" r:id="rId68"/>
    <p:sldId id="610" r:id="rId69"/>
    <p:sldId id="611" r:id="rId70"/>
    <p:sldId id="612" r:id="rId71"/>
    <p:sldId id="613" r:id="rId72"/>
    <p:sldId id="614" r:id="rId73"/>
    <p:sldId id="615" r:id="rId74"/>
    <p:sldId id="616" r:id="rId75"/>
    <p:sldId id="636" r:id="rId76"/>
    <p:sldId id="586" r:id="rId77"/>
    <p:sldId id="637" r:id="rId78"/>
    <p:sldId id="532" r:id="rId79"/>
    <p:sldId id="533" r:id="rId80"/>
    <p:sldId id="564" r:id="rId81"/>
    <p:sldId id="565" r:id="rId82"/>
    <p:sldId id="638" r:id="rId83"/>
    <p:sldId id="639" r:id="rId84"/>
    <p:sldId id="567" r:id="rId85"/>
    <p:sldId id="590" r:id="rId86"/>
    <p:sldId id="591" r:id="rId87"/>
    <p:sldId id="640" r:id="rId88"/>
    <p:sldId id="596" r:id="rId89"/>
    <p:sldId id="641" r:id="rId90"/>
    <p:sldId id="642" r:id="rId91"/>
    <p:sldId id="643" r:id="rId92"/>
    <p:sldId id="644" r:id="rId93"/>
    <p:sldId id="645" r:id="rId94"/>
    <p:sldId id="646" r:id="rId95"/>
    <p:sldId id="647" r:id="rId96"/>
    <p:sldId id="648" r:id="rId97"/>
    <p:sldId id="649" r:id="rId98"/>
    <p:sldId id="650" r:id="rId99"/>
    <p:sldId id="651" r:id="rId100"/>
    <p:sldId id="652" r:id="rId101"/>
    <p:sldId id="653" r:id="rId102"/>
    <p:sldId id="654" r:id="rId103"/>
    <p:sldId id="655" r:id="rId104"/>
    <p:sldId id="656" r:id="rId105"/>
    <p:sldId id="657" r:id="rId106"/>
    <p:sldId id="658" r:id="rId107"/>
    <p:sldId id="265" r:id="rId108"/>
    <p:sldId id="266" r:id="rId109"/>
    <p:sldId id="267" r:id="rId110"/>
    <p:sldId id="268"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9E0"/>
    <a:srgbClr val="FF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94660"/>
  </p:normalViewPr>
  <p:slideViewPr>
    <p:cSldViewPr snapToGrid="0">
      <p:cViewPr varScale="1">
        <p:scale>
          <a:sx n="96" d="100"/>
          <a:sy n="96" d="100"/>
        </p:scale>
        <p:origin x="109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ommentAuthors" Target="commentAuthor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6/17/2024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52</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75</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f4f36c105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ff4f36c105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f4f36c105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ff4f36c105_0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14250E0-0183-4A43-B30F-191EAF882E72}" type="datetime1">
              <a:rPr lang="en-US" smtClean="0"/>
              <a:t>6/17/2024</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3C2434-7F20-4B60-B96A-E1D7DEF2E488}" type="datetime1">
              <a:rPr lang="en-US" smtClean="0"/>
              <a:t>6/17/2024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10A639-1C2B-4790-8325-E24190B00FA2}" type="datetime1">
              <a:rPr lang="en-US" smtClean="0"/>
              <a:t>6/17/2024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Clr>
                <a:schemeClr val="dk2"/>
              </a:buClr>
              <a:buSzPts val="4200"/>
              <a:buFont typeface="Century Gothic"/>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10"/>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Font typeface="Palatino Linotype"/>
              <a:buNone/>
              <a:defRPr sz="2100"/>
            </a:lvl8pPr>
            <a:lvl9pPr lvl="8" algn="ctr">
              <a:lnSpc>
                <a:spcPct val="100000"/>
              </a:lnSpc>
              <a:spcBef>
                <a:spcPts val="0"/>
              </a:spcBef>
              <a:spcAft>
                <a:spcPts val="0"/>
              </a:spcAft>
              <a:buSzPts val="2100"/>
              <a:buFont typeface="Palatino Linotype"/>
              <a:buNone/>
              <a:defRPr sz="2100"/>
            </a:lvl9pPr>
          </a:lstStyle>
          <a:p>
            <a:endParaRPr/>
          </a:p>
        </p:txBody>
      </p:sp>
      <p:sp>
        <p:nvSpPr>
          <p:cNvPr id="37" name="Google Shape;37;p10"/>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rmAutofit/>
          </a:bodyPr>
          <a:lstStyle>
            <a:lvl1pPr marL="457200" lvl="0" indent="-342900" algn="l">
              <a:spcBef>
                <a:spcPts val="0"/>
              </a:spcBef>
              <a:spcAft>
                <a:spcPts val="0"/>
              </a:spcAft>
              <a:buClr>
                <a:schemeClr val="lt1"/>
              </a:buClr>
              <a:buSzPts val="1800"/>
              <a:buChar char="●"/>
              <a:defRPr>
                <a:solidFill>
                  <a:schemeClr val="lt1"/>
                </a:solidFill>
              </a:defRPr>
            </a:lvl1pPr>
            <a:lvl2pPr marL="914400" lvl="1" indent="-317500" algn="l">
              <a:spcBef>
                <a:spcPts val="1600"/>
              </a:spcBef>
              <a:spcAft>
                <a:spcPts val="0"/>
              </a:spcAft>
              <a:buClr>
                <a:schemeClr val="lt1"/>
              </a:buClr>
              <a:buSzPts val="1400"/>
              <a:buChar char="○"/>
              <a:defRPr>
                <a:solidFill>
                  <a:schemeClr val="lt1"/>
                </a:solidFill>
              </a:defRPr>
            </a:lvl2pPr>
            <a:lvl3pPr marL="1371600" lvl="2" indent="-317500" algn="l">
              <a:spcBef>
                <a:spcPts val="1600"/>
              </a:spcBef>
              <a:spcAft>
                <a:spcPts val="0"/>
              </a:spcAft>
              <a:buClr>
                <a:schemeClr val="lt1"/>
              </a:buClr>
              <a:buSzPts val="1400"/>
              <a:buChar char="■"/>
              <a:defRPr>
                <a:solidFill>
                  <a:schemeClr val="lt1"/>
                </a:solidFill>
              </a:defRPr>
            </a:lvl3pPr>
            <a:lvl4pPr marL="1828800" lvl="3" indent="-317500" algn="l">
              <a:spcBef>
                <a:spcPts val="1600"/>
              </a:spcBef>
              <a:spcAft>
                <a:spcPts val="0"/>
              </a:spcAft>
              <a:buClr>
                <a:schemeClr val="lt1"/>
              </a:buClr>
              <a:buSzPts val="1400"/>
              <a:buChar char="●"/>
              <a:defRPr>
                <a:solidFill>
                  <a:schemeClr val="lt1"/>
                </a:solidFill>
              </a:defRPr>
            </a:lvl4pPr>
            <a:lvl5pPr marL="2286000" lvl="4" indent="-317500" algn="l">
              <a:spcBef>
                <a:spcPts val="1600"/>
              </a:spcBef>
              <a:spcAft>
                <a:spcPts val="0"/>
              </a:spcAft>
              <a:buClr>
                <a:schemeClr val="lt1"/>
              </a:buClr>
              <a:buSzPts val="1400"/>
              <a:buChar char="○"/>
              <a:defRPr>
                <a:solidFill>
                  <a:schemeClr val="lt1"/>
                </a:solidFill>
              </a:defRPr>
            </a:lvl5pPr>
            <a:lvl6pPr marL="2743200" lvl="5" indent="-317500" algn="l">
              <a:spcBef>
                <a:spcPts val="1600"/>
              </a:spcBef>
              <a:spcAft>
                <a:spcPts val="0"/>
              </a:spcAft>
              <a:buClr>
                <a:schemeClr val="lt1"/>
              </a:buClr>
              <a:buSzPts val="1400"/>
              <a:buChar char="■"/>
              <a:defRPr>
                <a:solidFill>
                  <a:schemeClr val="lt1"/>
                </a:solidFill>
              </a:defRPr>
            </a:lvl6pPr>
            <a:lvl7pPr marL="3200400" lvl="6" indent="-317500" algn="l">
              <a:spcBef>
                <a:spcPts val="1600"/>
              </a:spcBef>
              <a:spcAft>
                <a:spcPts val="0"/>
              </a:spcAft>
              <a:buClr>
                <a:schemeClr val="lt1"/>
              </a:buClr>
              <a:buSzPts val="1400"/>
              <a:buChar char="●"/>
              <a:defRPr>
                <a:solidFill>
                  <a:schemeClr val="lt1"/>
                </a:solidFill>
              </a:defRPr>
            </a:lvl7pPr>
            <a:lvl8pPr marL="3657600" lvl="7" indent="-317500" algn="l">
              <a:spcBef>
                <a:spcPts val="1600"/>
              </a:spcBef>
              <a:spcAft>
                <a:spcPts val="0"/>
              </a:spcAft>
              <a:buClr>
                <a:schemeClr val="lt1"/>
              </a:buClr>
              <a:buSzPts val="1400"/>
              <a:buFont typeface="Palatino Linotype"/>
              <a:buChar char="○"/>
              <a:defRPr>
                <a:solidFill>
                  <a:schemeClr val="lt1"/>
                </a:solidFill>
              </a:defRPr>
            </a:lvl8pPr>
            <a:lvl9pPr marL="4114800" lvl="8" indent="-317500" algn="l">
              <a:spcBef>
                <a:spcPts val="1600"/>
              </a:spcBef>
              <a:spcAft>
                <a:spcPts val="1600"/>
              </a:spcAft>
              <a:buClr>
                <a:schemeClr val="lt1"/>
              </a:buClr>
              <a:buSzPts val="1400"/>
              <a:buFont typeface="Palatino Linotype"/>
              <a:buChar char="■"/>
              <a:defRPr>
                <a:solidFill>
                  <a:schemeClr val="lt1"/>
                </a:solidFill>
              </a:defRPr>
            </a:lvl9pPr>
          </a:lstStyle>
          <a:p>
            <a:endParaRPr/>
          </a:p>
        </p:txBody>
      </p:sp>
      <p:sp>
        <p:nvSpPr>
          <p:cNvPr id="38" name="Google Shape;38;p10"/>
          <p:cNvSpPr txBox="1"/>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s-AR" sz="1100">
                <a:solidFill>
                  <a:schemeClr val="dk1"/>
                </a:solidFill>
                <a:latin typeface="Palatino Linotype"/>
                <a:ea typeface="Palatino Linotype"/>
                <a:cs typeface="Palatino Linotype"/>
                <a:sym typeface="Palatino Linotype"/>
              </a:rPr>
              <a:t>‹#›</a:t>
            </a:fld>
            <a:endParaRPr sz="110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41178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927B2C-0F50-4628-A04C-A7E93ED5BBD2}" type="datetime1">
              <a:rPr lang="en-US" smtClean="0"/>
              <a:t>6/17/2024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1D941C6-C9BB-406F-8C4D-1F0AACCFB235}" type="datetime1">
              <a:rPr lang="en-US" smtClean="0"/>
              <a:t>6/17/2024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03D6A6-3579-421E-B989-831875D1C281}" type="datetime1">
              <a:rPr lang="en-US" smtClean="0"/>
              <a:t>6/17/2024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ACAF0A-25B3-40BB-8894-04D54A01A46F}" type="datetime1">
              <a:rPr lang="en-US" smtClean="0"/>
              <a:t>6/17/2024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E14DF0A-A700-4CC9-9AF1-9170DFEDEE54}" type="datetime1">
              <a:rPr lang="en-US" smtClean="0"/>
              <a:t>6/17/2024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2BB12-4EAE-483D-801F-00AB37965B56}" type="datetime1">
              <a:rPr lang="en-US" smtClean="0"/>
              <a:t>6/17/2024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2BB9995-96A4-4841-89CD-C4B4BDA6548A}" type="datetime1">
              <a:rPr lang="en-US" smtClean="0"/>
              <a:t>6/17/2024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FA30472-5641-42B3-84CB-F7EFC1149CC4}" type="datetime1">
              <a:rPr lang="en-US" smtClean="0"/>
              <a:t>6/17/2024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fld id="{A38378BB-B8FB-411A-A427-1389FDA6DBD3}" type="datetime1">
              <a:rPr lang="en-US" smtClean="0"/>
              <a:t>6/17/2024</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github.com/frohoff/jdk8u-jdk/blob/master/src/share/classes/java/util/HashMap.java"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0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Hashing</a:t>
            </a:r>
            <a:r>
              <a:rPr lang="es-AR" dirty="0"/>
              <a:t>	(Hash </a:t>
            </a:r>
            <a:r>
              <a:rPr lang="es-AR" dirty="0" err="1"/>
              <a:t>Table</a:t>
            </a:r>
            <a:r>
              <a:rPr lang="es-AR" dirty="0"/>
              <a:t>)</a:t>
            </a:r>
          </a:p>
        </p:txBody>
      </p:sp>
      <p:sp>
        <p:nvSpPr>
          <p:cNvPr id="3" name="Content Placeholder 2"/>
          <p:cNvSpPr>
            <a:spLocks noGrp="1"/>
          </p:cNvSpPr>
          <p:nvPr>
            <p:ph idx="1"/>
          </p:nvPr>
        </p:nvSpPr>
        <p:spPr/>
        <p:txBody>
          <a:bodyPr>
            <a:normAutofit fontScale="92500" lnSpcReduction="20000"/>
          </a:bodyPr>
          <a:lstStyle/>
          <a:p>
            <a:pPr marL="0" indent="0" algn="just">
              <a:buNone/>
            </a:pPr>
            <a:r>
              <a:rPr lang="es-AR" dirty="0"/>
              <a:t>Tabla de </a:t>
            </a:r>
            <a:r>
              <a:rPr lang="es-AR" dirty="0" err="1"/>
              <a:t>Hashing</a:t>
            </a:r>
            <a:r>
              <a:rPr lang="es-AR" dirty="0"/>
              <a:t> (</a:t>
            </a:r>
            <a:r>
              <a:rPr lang="es-AR" dirty="0" err="1"/>
              <a:t>hashing</a:t>
            </a:r>
            <a:r>
              <a:rPr lang="es-AR" dirty="0"/>
              <a:t> a  secas) es una estructura de datos </a:t>
            </a:r>
            <a:r>
              <a:rPr lang="es-AR" b="1" dirty="0"/>
              <a:t>que utiliza </a:t>
            </a:r>
            <a:r>
              <a:rPr lang="es-AR" dirty="0"/>
              <a:t>un </a:t>
            </a:r>
            <a:r>
              <a:rPr lang="es-AR" dirty="0">
                <a:solidFill>
                  <a:srgbClr val="00B050"/>
                </a:solidFill>
              </a:rPr>
              <a:t>arreglo</a:t>
            </a:r>
            <a:r>
              <a:rPr lang="es-AR" dirty="0"/>
              <a:t> (</a:t>
            </a:r>
            <a:r>
              <a:rPr lang="es-AR" dirty="0" err="1"/>
              <a:t>lookup</a:t>
            </a:r>
            <a:r>
              <a:rPr lang="es-AR" dirty="0"/>
              <a:t> </a:t>
            </a:r>
            <a:r>
              <a:rPr lang="es-AR" dirty="0" err="1"/>
              <a:t>table</a:t>
            </a:r>
            <a:r>
              <a:rPr lang="es-AR" dirty="0"/>
              <a:t>) para almacenar pares </a:t>
            </a:r>
            <a:r>
              <a:rPr lang="es-AR" dirty="0" err="1"/>
              <a:t>key</a:t>
            </a:r>
            <a:r>
              <a:rPr lang="es-AR" dirty="0"/>
              <a:t>/</a:t>
            </a:r>
            <a:r>
              <a:rPr lang="es-AR" dirty="0" err="1"/>
              <a:t>value</a:t>
            </a:r>
            <a:r>
              <a:rPr lang="es-AR" dirty="0"/>
              <a:t> de una forma muy especial. No mantiene </a:t>
            </a:r>
            <a:r>
              <a:rPr lang="es-AR" b="1" dirty="0"/>
              <a:t>ni contigüidad, ni orden de las componentes</a:t>
            </a:r>
            <a:r>
              <a:rPr lang="es-AR" dirty="0"/>
              <a:t>.</a:t>
            </a:r>
          </a:p>
          <a:p>
            <a:pPr marL="0" indent="0" algn="just">
              <a:buNone/>
            </a:pPr>
            <a:endParaRPr lang="es-AR" dirty="0"/>
          </a:p>
          <a:p>
            <a:pPr marL="0" indent="0" algn="just">
              <a:buNone/>
            </a:pPr>
            <a:r>
              <a:rPr lang="es-AR" dirty="0"/>
              <a:t>Si </a:t>
            </a:r>
            <a:r>
              <a:rPr lang="es-AR" dirty="0">
                <a:sym typeface="Symbol" panose="05050102010706020507" pitchFamily="18" charset="2"/>
              </a:rPr>
              <a:t> es el universo de los ítems que queremos almacenar y tenemos un arreglo </a:t>
            </a:r>
            <a:r>
              <a:rPr lang="es-AR" dirty="0" err="1">
                <a:sym typeface="Symbol" panose="05050102010706020507" pitchFamily="18" charset="2"/>
              </a:rPr>
              <a:t>Lookup</a:t>
            </a:r>
            <a:r>
              <a:rPr lang="es-AR" dirty="0">
                <a:sym typeface="Symbol" panose="05050102010706020507" pitchFamily="18" charset="2"/>
              </a:rPr>
              <a:t> subyacente, entonces,  u</a:t>
            </a:r>
            <a:r>
              <a:rPr lang="es-AR" dirty="0"/>
              <a:t>tiliza una función de </a:t>
            </a:r>
            <a:r>
              <a:rPr lang="es-AR" dirty="0" err="1"/>
              <a:t>hashing</a:t>
            </a:r>
            <a:r>
              <a:rPr lang="es-AR" dirty="0"/>
              <a:t>     hash: </a:t>
            </a:r>
            <a:r>
              <a:rPr lang="es-AR" dirty="0">
                <a:sym typeface="Symbol" panose="05050102010706020507" pitchFamily="18" charset="2"/>
              </a:rPr>
              <a:t>   [0, |</a:t>
            </a:r>
            <a:r>
              <a:rPr lang="es-AR" dirty="0" err="1">
                <a:sym typeface="Symbol" panose="05050102010706020507" pitchFamily="18" charset="2"/>
              </a:rPr>
              <a:t>Lookup</a:t>
            </a:r>
            <a:r>
              <a:rPr lang="es-AR" dirty="0">
                <a:sym typeface="Symbol" panose="05050102010706020507" pitchFamily="18" charset="2"/>
              </a:rPr>
              <a:t>|-1]</a:t>
            </a:r>
          </a:p>
          <a:p>
            <a:pPr marL="0" indent="0" algn="just">
              <a:buNone/>
            </a:pPr>
            <a:r>
              <a:rPr lang="es-AR" dirty="0">
                <a:sym typeface="Symbol" panose="05050102010706020507" pitchFamily="18" charset="2"/>
              </a:rPr>
              <a:t>(donde |</a:t>
            </a:r>
            <a:r>
              <a:rPr lang="es-AR" dirty="0" err="1">
                <a:sym typeface="Symbol" panose="05050102010706020507" pitchFamily="18" charset="2"/>
              </a:rPr>
              <a:t>Lookup</a:t>
            </a:r>
            <a:r>
              <a:rPr lang="es-AR" dirty="0">
                <a:sym typeface="Symbol" panose="05050102010706020507" pitchFamily="18" charset="2"/>
              </a:rPr>
              <a:t>| es cantidad de ranuras)</a:t>
            </a:r>
            <a:endParaRPr lang="es-AR" dirty="0"/>
          </a:p>
          <a:p>
            <a:pPr marL="0" indent="0" algn="just">
              <a:buNone/>
            </a:pPr>
            <a:endParaRPr lang="es-AR" dirty="0"/>
          </a:p>
          <a:p>
            <a:pPr marL="0" indent="0" algn="just">
              <a:buNone/>
            </a:pPr>
            <a:r>
              <a:rPr lang="es-AR" dirty="0"/>
              <a:t>Prioriza la búsqueda, tratando de que el algoritmo tenga complejidad cercana a O(1) en la búsqueda.</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10</a:t>
            </a:fld>
            <a:endParaRPr lang="en-US"/>
          </a:p>
        </p:txBody>
      </p:sp>
    </p:spTree>
    <p:extLst>
      <p:ext uri="{BB962C8B-B14F-4D97-AF65-F5344CB8AC3E}">
        <p14:creationId xmlns:p14="http://schemas.microsoft.com/office/powerpoint/2010/main" val="5442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28" name="Google Shape;128;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b="1"/>
              <a:t>Consideraciones</a:t>
            </a:r>
            <a:endParaRPr b="1"/>
          </a:p>
          <a:p>
            <a:pPr marL="0" lvl="0" indent="0" algn="l" rtl="0">
              <a:spcBef>
                <a:spcPts val="520"/>
              </a:spcBef>
              <a:spcAft>
                <a:spcPts val="0"/>
              </a:spcAft>
              <a:buSzPts val="2470"/>
              <a:buNone/>
            </a:pPr>
            <a:endParaRPr/>
          </a:p>
          <a:p>
            <a:pPr marL="0" lvl="0" indent="0" algn="just" rtl="0">
              <a:spcBef>
                <a:spcPts val="520"/>
              </a:spcBef>
              <a:spcAft>
                <a:spcPts val="0"/>
              </a:spcAft>
              <a:buSzPts val="2470"/>
              <a:buNone/>
            </a:pPr>
            <a:r>
              <a:rPr lang="en-US"/>
              <a:t>	Súper importante redefinir equals(). Caso contrario, la lista no permitirá updates porque siempre considerará que los elementos son diferentes.</a:t>
            </a:r>
            <a:endParaRPr/>
          </a:p>
          <a:p>
            <a:pPr marL="0" lvl="0" indent="0" algn="just" rtl="0">
              <a:spcBef>
                <a:spcPts val="520"/>
              </a:spcBef>
              <a:spcAft>
                <a:spcPts val="0"/>
              </a:spcAft>
              <a:buSzPts val="2470"/>
              <a:buNone/>
            </a:pPr>
            <a:endParaRPr/>
          </a:p>
          <a:p>
            <a:pPr marL="0" lvl="0" indent="0" algn="just" rtl="0">
              <a:spcBef>
                <a:spcPts val="520"/>
              </a:spcBef>
              <a:spcAft>
                <a:spcPts val="0"/>
              </a:spcAft>
              <a:buSzPts val="2470"/>
              <a:buNone/>
            </a:pPr>
            <a:r>
              <a:rPr lang="en-US"/>
              <a:t>	Manejar una lista en zona de overflow puede generar una complejidad mucho mayor que 1 en inserción/búsqueda/update/remove. ¿Por qué?</a:t>
            </a:r>
            <a:endParaRPr/>
          </a:p>
        </p:txBody>
      </p:sp>
      <p:sp>
        <p:nvSpPr>
          <p:cNvPr id="129" name="Google Shape;129;p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100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n-US"/>
              <a:t>TP 4- Ejer 6.2</a:t>
            </a:r>
            <a:endParaRPr/>
          </a:p>
        </p:txBody>
      </p:sp>
      <p:sp>
        <p:nvSpPr>
          <p:cNvPr id="135" name="Google Shape;135;p4"/>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36" name="Google Shape;136;p4"/>
          <p:cNvSpPr txBox="1">
            <a:spLocks noGrp="1"/>
          </p:cNvSpPr>
          <p:nvPr>
            <p:ph type="body" idx="2"/>
          </p:nvPr>
        </p:nvSpPr>
        <p:spPr>
          <a:xfrm>
            <a:off x="4897781"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n-US" sz="2000">
                <a:solidFill>
                  <a:schemeClr val="dk1"/>
                </a:solidFill>
                <a:latin typeface="Century Gothic"/>
                <a:ea typeface="Century Gothic"/>
                <a:cs typeface="Century Gothic"/>
                <a:sym typeface="Century Gothic"/>
              </a:rPr>
              <a:t>Mejorar la versión 6.1 con factor de carga:</a:t>
            </a:r>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n-US" sz="2000">
                <a:solidFill>
                  <a:schemeClr val="dk1"/>
                </a:solidFill>
              </a:rPr>
              <a:t>Factor de carga global &gt; threshold =&gt; duplica tabla y rehashea con la idea de acercarnos a O(1)</a:t>
            </a: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37" name="Google Shape;137;p4"/>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FFFFFF"/>
                </a:solidFill>
                <a:latin typeface="Roboto"/>
                <a:ea typeface="Roboto"/>
                <a:cs typeface="Roboto"/>
                <a:sym typeface="Roboto"/>
              </a:rPr>
              <a:t>101</a:t>
            </a:fld>
            <a:endParaRPr sz="1000" b="0" i="0" u="none" strike="noStrike" cap="none">
              <a:solidFill>
                <a:srgbClr val="FFFFFF"/>
              </a:solidFill>
              <a:latin typeface="Roboto"/>
              <a:ea typeface="Roboto"/>
              <a:cs typeface="Roboto"/>
              <a:sym typeface="Roboto"/>
            </a:endParaRPr>
          </a:p>
        </p:txBody>
      </p:sp>
      <p:pic>
        <p:nvPicPr>
          <p:cNvPr id="138" name="Google Shape;138;p4"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44" name="Google Shape;144;p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n-US"/>
              <a:t>¿Un factor de carga global, soluciona totalmente el problema del desbalanceo? </a:t>
            </a:r>
            <a:endParaRPr/>
          </a:p>
          <a:p>
            <a:pPr marL="0" lvl="0" indent="0" algn="just" rtl="0">
              <a:spcBef>
                <a:spcPts val="520"/>
              </a:spcBef>
              <a:spcAft>
                <a:spcPts val="0"/>
              </a:spcAft>
              <a:buSzPts val="2470"/>
              <a:buNone/>
            </a:pPr>
            <a:endParaRPr/>
          </a:p>
          <a:p>
            <a:pPr marL="0" lvl="0" indent="0" algn="just" rtl="0">
              <a:spcBef>
                <a:spcPts val="520"/>
              </a:spcBef>
              <a:spcAft>
                <a:spcPts val="0"/>
              </a:spcAft>
              <a:buSzPts val="2470"/>
              <a:buNone/>
            </a:pPr>
            <a:r>
              <a:rPr lang="en-US"/>
              <a:t>Rta</a:t>
            </a:r>
            <a:endParaRPr/>
          </a:p>
          <a:p>
            <a:pPr marL="0" lvl="0" indent="0" algn="just" rtl="0">
              <a:spcBef>
                <a:spcPts val="520"/>
              </a:spcBef>
              <a:spcAft>
                <a:spcPts val="0"/>
              </a:spcAft>
              <a:buSzPts val="2470"/>
              <a:buNone/>
            </a:pPr>
            <a:r>
              <a:rPr lang="en-US"/>
              <a:t>No garantiza que hay alguna lista que esta muy sobrecargada.</a:t>
            </a:r>
            <a:endParaRPr/>
          </a:p>
          <a:p>
            <a:pPr marL="0" lvl="0" indent="0" algn="just" rtl="0">
              <a:spcBef>
                <a:spcPts val="520"/>
              </a:spcBef>
              <a:spcAft>
                <a:spcPts val="0"/>
              </a:spcAft>
              <a:buSzPts val="2470"/>
              <a:buNone/>
            </a:pPr>
            <a:r>
              <a:rPr lang="en-US"/>
              <a:t>Algunos usan factor de carga local y si una lista particular supera cierta longitude si hace split. Otros combinan las estrategias.</a:t>
            </a:r>
            <a:endParaRPr/>
          </a:p>
        </p:txBody>
      </p:sp>
      <p:sp>
        <p:nvSpPr>
          <p:cNvPr id="145" name="Google Shape;145;p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102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Hashing y Java</a:t>
            </a:r>
            <a:endParaRPr/>
          </a:p>
        </p:txBody>
      </p:sp>
      <p:sp>
        <p:nvSpPr>
          <p:cNvPr id="151" name="Google Shape;151;p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SzPct val="95000"/>
              <a:buNone/>
            </a:pPr>
            <a:r>
              <a:rPr lang="en-US" b="1"/>
              <a:t>Hashing es una colección que viene implementada en Java. </a:t>
            </a:r>
            <a:endParaRPr/>
          </a:p>
          <a:p>
            <a:pPr marL="0" lvl="0" indent="0" algn="l" rtl="0">
              <a:spcBef>
                <a:spcPts val="442"/>
              </a:spcBef>
              <a:spcAft>
                <a:spcPts val="0"/>
              </a:spcAft>
              <a:buSzPct val="95000"/>
              <a:buNone/>
            </a:pPr>
            <a:endParaRPr b="1"/>
          </a:p>
          <a:p>
            <a:pPr marL="0" lvl="0" indent="0" algn="l" rtl="0">
              <a:spcBef>
                <a:spcPts val="442"/>
              </a:spcBef>
              <a:spcAft>
                <a:spcPts val="0"/>
              </a:spcAft>
              <a:buSzPct val="95000"/>
              <a:buNone/>
            </a:pPr>
            <a:r>
              <a:rPr lang="en-US" b="1"/>
              <a:t>Pregunta:</a:t>
            </a:r>
            <a:endParaRPr/>
          </a:p>
          <a:p>
            <a:pPr marL="0" lvl="0" indent="0" algn="l" rtl="0">
              <a:spcBef>
                <a:spcPts val="442"/>
              </a:spcBef>
              <a:spcAft>
                <a:spcPts val="0"/>
              </a:spcAft>
              <a:buSzPct val="95000"/>
              <a:buNone/>
            </a:pPr>
            <a:r>
              <a:rPr lang="en-US"/>
              <a:t>¿Cómo lo tiene implementado Java? En particular hubo un cambio muy importante </a:t>
            </a:r>
            <a:r>
              <a:rPr lang="en-US" b="1"/>
              <a:t>a partir de la versión 8</a:t>
            </a:r>
            <a:r>
              <a:rPr lang="en-US"/>
              <a:t>. Chequear esta versión.</a:t>
            </a:r>
            <a:endParaRPr/>
          </a:p>
          <a:p>
            <a:pPr marL="0" lvl="0" indent="0" algn="l" rtl="0">
              <a:spcBef>
                <a:spcPts val="442"/>
              </a:spcBef>
              <a:spcAft>
                <a:spcPts val="0"/>
              </a:spcAft>
              <a:buSzPct val="95000"/>
              <a:buNone/>
            </a:pPr>
            <a:endParaRPr b="1"/>
          </a:p>
          <a:p>
            <a:pPr marL="0" lvl="0" indent="0" algn="just" rtl="0">
              <a:spcBef>
                <a:spcPts val="442"/>
              </a:spcBef>
              <a:spcAft>
                <a:spcPts val="0"/>
              </a:spcAft>
              <a:buSzPct val="95000"/>
              <a:buNone/>
            </a:pPr>
            <a:r>
              <a:rPr lang="en-US" u="sng">
                <a:solidFill>
                  <a:schemeClr val="hlink"/>
                </a:solidFill>
                <a:hlinkClick r:id="rId3"/>
              </a:rPr>
              <a:t>https://github.com/frohoff/jdk8u-jdk/blob/master/src/share/classes/java/util/HashMap.java</a:t>
            </a:r>
            <a:endParaRPr/>
          </a:p>
          <a:p>
            <a:pPr marL="0" lvl="0" indent="0" algn="just" rtl="0">
              <a:spcBef>
                <a:spcPts val="442"/>
              </a:spcBef>
              <a:spcAft>
                <a:spcPts val="0"/>
              </a:spcAft>
              <a:buSzPct val="95000"/>
              <a:buNone/>
            </a:pPr>
            <a:endParaRPr/>
          </a:p>
          <a:p>
            <a:pPr marL="0" lvl="0" indent="0" algn="just" rtl="0">
              <a:spcBef>
                <a:spcPts val="442"/>
              </a:spcBef>
              <a:spcAft>
                <a:spcPts val="0"/>
              </a:spcAft>
              <a:buSzPct val="95000"/>
              <a:buNone/>
            </a:pPr>
            <a:endParaRPr/>
          </a:p>
          <a:p>
            <a:pPr marL="0" lvl="0" indent="0" algn="just" rtl="0">
              <a:spcBef>
                <a:spcPts val="442"/>
              </a:spcBef>
              <a:spcAft>
                <a:spcPts val="0"/>
              </a:spcAft>
              <a:buSzPct val="95000"/>
              <a:buNone/>
            </a:pPr>
            <a:endParaRPr/>
          </a:p>
          <a:p>
            <a:pPr marL="0" lvl="0" indent="0" algn="l" rtl="0">
              <a:spcBef>
                <a:spcPts val="442"/>
              </a:spcBef>
              <a:spcAft>
                <a:spcPts val="0"/>
              </a:spcAft>
              <a:buSzPct val="95000"/>
              <a:buNone/>
            </a:pPr>
            <a:r>
              <a:rPr lang="en-US"/>
              <a:t>	</a:t>
            </a:r>
            <a:endParaRPr/>
          </a:p>
        </p:txBody>
      </p:sp>
      <p:sp>
        <p:nvSpPr>
          <p:cNvPr id="152" name="Google Shape;152;p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103</a:t>
            </a:fld>
            <a:endParaRPr sz="1100" b="0" i="0" u="none" strike="noStrike" cap="none">
              <a:solidFill>
                <a:srgbClr val="00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58" name="Google Shape;158;p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b="1"/>
              <a:t>Usa, al igual que como lo hicieron ustedes:</a:t>
            </a:r>
            <a:endParaRPr/>
          </a:p>
          <a:p>
            <a:pPr marL="0" lvl="0" indent="0" algn="l" rtl="0">
              <a:spcBef>
                <a:spcPts val="520"/>
              </a:spcBef>
              <a:spcAft>
                <a:spcPts val="0"/>
              </a:spcAft>
              <a:buSzPts val="2470"/>
              <a:buNone/>
            </a:pPr>
            <a:r>
              <a:rPr lang="en-US" b="1"/>
              <a:t>A) Arreglo de ranuras con zona de overflow</a:t>
            </a:r>
            <a:endParaRPr/>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r>
              <a:rPr lang="en-US" b="1"/>
              <a:t>b) Manejo del espacio inicial y factor de carga</a:t>
            </a:r>
            <a:endParaRPr b="1"/>
          </a:p>
          <a:p>
            <a:pPr marL="0" lvl="0" indent="0" algn="l" rtl="0">
              <a:spcBef>
                <a:spcPts val="520"/>
              </a:spcBef>
              <a:spcAft>
                <a:spcPts val="0"/>
              </a:spcAft>
              <a:buSzPts val="2470"/>
              <a:buNone/>
            </a:pPr>
            <a:r>
              <a:rPr lang="en-US" b="1"/>
              <a:t> </a:t>
            </a:r>
            <a:endParaRPr/>
          </a:p>
        </p:txBody>
      </p:sp>
      <p:sp>
        <p:nvSpPr>
          <p:cNvPr id="159" name="Google Shape;159;p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104</a:t>
            </a:fld>
            <a:endParaRPr sz="1100" b="0" i="0" u="none" strike="noStrike" cap="none">
              <a:solidFill>
                <a:srgbClr val="000000"/>
              </a:solidFill>
              <a:latin typeface="Palatino Linotype"/>
              <a:ea typeface="Palatino Linotype"/>
              <a:cs typeface="Palatino Linotype"/>
              <a:sym typeface="Palatino Linotype"/>
            </a:endParaRPr>
          </a:p>
        </p:txBody>
      </p:sp>
      <p:pic>
        <p:nvPicPr>
          <p:cNvPr id="160" name="Google Shape;160;p7"/>
          <p:cNvPicPr preferRelativeResize="0"/>
          <p:nvPr/>
        </p:nvPicPr>
        <p:blipFill rotWithShape="1">
          <a:blip r:embed="rId3">
            <a:alphaModFix/>
          </a:blip>
          <a:srcRect/>
          <a:stretch/>
        </p:blipFill>
        <p:spPr>
          <a:xfrm>
            <a:off x="2267358" y="5430556"/>
            <a:ext cx="3381375" cy="428625"/>
          </a:xfrm>
          <a:prstGeom prst="rect">
            <a:avLst/>
          </a:prstGeom>
          <a:noFill/>
          <a:ln>
            <a:noFill/>
          </a:ln>
        </p:spPr>
      </p:pic>
      <p:pic>
        <p:nvPicPr>
          <p:cNvPr id="161" name="Google Shape;161;p7"/>
          <p:cNvPicPr preferRelativeResize="0"/>
          <p:nvPr/>
        </p:nvPicPr>
        <p:blipFill rotWithShape="1">
          <a:blip r:embed="rId4">
            <a:alphaModFix/>
          </a:blip>
          <a:srcRect/>
          <a:stretch/>
        </p:blipFill>
        <p:spPr>
          <a:xfrm>
            <a:off x="1945957" y="3084467"/>
            <a:ext cx="3918858" cy="836023"/>
          </a:xfrm>
          <a:prstGeom prst="rect">
            <a:avLst/>
          </a:prstGeom>
          <a:noFill/>
          <a:ln>
            <a:noFill/>
          </a:ln>
        </p:spPr>
      </p:pic>
      <p:pic>
        <p:nvPicPr>
          <p:cNvPr id="162" name="Google Shape;162;p7"/>
          <p:cNvPicPr preferRelativeResize="0"/>
          <p:nvPr/>
        </p:nvPicPr>
        <p:blipFill rotWithShape="1">
          <a:blip r:embed="rId5">
            <a:alphaModFix/>
          </a:blip>
          <a:srcRect/>
          <a:stretch/>
        </p:blipFill>
        <p:spPr>
          <a:xfrm>
            <a:off x="2267358" y="4965137"/>
            <a:ext cx="4324350" cy="4095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68" name="Google Shape;168;p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b="1"/>
              <a:t>C) Si se acaba el espacio, lo duplica</a:t>
            </a:r>
            <a:endParaRPr b="1"/>
          </a:p>
          <a:p>
            <a:pPr marL="0" lvl="0" indent="0" algn="l" rtl="0">
              <a:spcBef>
                <a:spcPts val="520"/>
              </a:spcBef>
              <a:spcAft>
                <a:spcPts val="0"/>
              </a:spcAft>
              <a:buSzPts val="2470"/>
              <a:buNone/>
            </a:pPr>
            <a:r>
              <a:rPr lang="en-US" b="1"/>
              <a:t>	</a:t>
            </a:r>
            <a:endParaRPr/>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p:txBody>
      </p:sp>
      <p:sp>
        <p:nvSpPr>
          <p:cNvPr id="169" name="Google Shape;169;p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105</a:t>
            </a:fld>
            <a:endParaRPr sz="1100" b="0" i="0" u="none" strike="noStrike" cap="none">
              <a:solidFill>
                <a:srgbClr val="000000"/>
              </a:solidFill>
              <a:latin typeface="Palatino Linotype"/>
              <a:ea typeface="Palatino Linotype"/>
              <a:cs typeface="Palatino Linotype"/>
              <a:sym typeface="Palatino Linotype"/>
            </a:endParaRPr>
          </a:p>
        </p:txBody>
      </p:sp>
      <p:pic>
        <p:nvPicPr>
          <p:cNvPr id="170" name="Google Shape;170;p8"/>
          <p:cNvPicPr preferRelativeResize="0"/>
          <p:nvPr/>
        </p:nvPicPr>
        <p:blipFill rotWithShape="1">
          <a:blip r:embed="rId3">
            <a:alphaModFix/>
          </a:blip>
          <a:srcRect/>
          <a:stretch/>
        </p:blipFill>
        <p:spPr>
          <a:xfrm>
            <a:off x="3121614" y="2538685"/>
            <a:ext cx="2881904" cy="8837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76" name="Google Shape;176;p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b="1"/>
              <a:t>D) Tiene manejo de zona de overflow pero ¿qué coloca allí ?</a:t>
            </a:r>
            <a:endParaRPr/>
          </a:p>
          <a:p>
            <a:pPr marL="0" lvl="0" indent="0" algn="l" rtl="0">
              <a:spcBef>
                <a:spcPts val="520"/>
              </a:spcBef>
              <a:spcAft>
                <a:spcPts val="0"/>
              </a:spcAft>
              <a:buSzPts val="2470"/>
              <a:buNone/>
            </a:pPr>
            <a:r>
              <a:rPr lang="en-US" b="1"/>
              <a:t>Si no hay mucha ocupación en una ranura, entonces usa una lista </a:t>
            </a:r>
            <a:endParaRPr/>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r>
              <a:rPr lang="en-US" b="1"/>
              <a:t> </a:t>
            </a:r>
            <a:endParaRPr/>
          </a:p>
        </p:txBody>
      </p:sp>
      <p:sp>
        <p:nvSpPr>
          <p:cNvPr id="177" name="Google Shape;177;p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106</a:t>
            </a:fld>
            <a:endParaRPr sz="1100" b="0" i="0" u="none" strike="noStrike" cap="none">
              <a:solidFill>
                <a:srgbClr val="000000"/>
              </a:solidFill>
              <a:latin typeface="Palatino Linotype"/>
              <a:ea typeface="Palatino Linotype"/>
              <a:cs typeface="Palatino Linotype"/>
              <a:sym typeface="Palatino Linotype"/>
            </a:endParaRPr>
          </a:p>
        </p:txBody>
      </p:sp>
      <p:pic>
        <p:nvPicPr>
          <p:cNvPr id="178" name="Google Shape;178;p9"/>
          <p:cNvPicPr preferRelativeResize="0"/>
          <p:nvPr/>
        </p:nvPicPr>
        <p:blipFill rotWithShape="1">
          <a:blip r:embed="rId3">
            <a:alphaModFix/>
          </a:blip>
          <a:srcRect/>
          <a:stretch/>
        </p:blipFill>
        <p:spPr>
          <a:xfrm>
            <a:off x="1640341" y="3663316"/>
            <a:ext cx="3381375" cy="2457450"/>
          </a:xfrm>
          <a:prstGeom prst="rect">
            <a:avLst/>
          </a:prstGeom>
          <a:noFill/>
          <a:ln>
            <a:noFill/>
          </a:ln>
        </p:spPr>
      </p:pic>
      <p:cxnSp>
        <p:nvCxnSpPr>
          <p:cNvPr id="179" name="Google Shape;179;p9"/>
          <p:cNvCxnSpPr/>
          <p:nvPr/>
        </p:nvCxnSpPr>
        <p:spPr>
          <a:xfrm flipH="1">
            <a:off x="3409406" y="5695406"/>
            <a:ext cx="3944983" cy="65315"/>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par>
                                <p:cTn id="8" presetID="10" presetClass="entr" presetSubtype="0" fill="hold" nodeType="withEffect">
                                  <p:stCondLst>
                                    <p:cond delay="0"/>
                                  </p:stCondLst>
                                  <p:childTnLst>
                                    <p:set>
                                      <p:cBhvr>
                                        <p:cTn id="9" dur="1" fill="hold">
                                          <p:stCondLst>
                                            <p:cond delay="0"/>
                                          </p:stCondLst>
                                        </p:cTn>
                                        <p:tgtEl>
                                          <p:spTgt spid="179"/>
                                        </p:tgtEl>
                                        <p:attrNameLst>
                                          <p:attrName>style.visibility</p:attrName>
                                        </p:attrNameLst>
                                      </p:cBhvr>
                                      <p:to>
                                        <p:strVal val="visible"/>
                                      </p:to>
                                    </p:set>
                                    <p:animEffect transition="in" filter="fade">
                                      <p:cBhvr>
                                        <p:cTn id="10"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85" name="Google Shape;185;p1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n-US" b="1"/>
              <a:t>Pero si hay demasiados elementos allí, los transforma en un (red black) árbol !</a:t>
            </a:r>
            <a:endParaRPr/>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p:txBody>
      </p:sp>
      <p:sp>
        <p:nvSpPr>
          <p:cNvPr id="186" name="Google Shape;186;p1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107</a:t>
            </a:fld>
            <a:endParaRPr sz="1100" b="0" i="0" u="none" strike="noStrike" cap="none">
              <a:solidFill>
                <a:srgbClr val="000000"/>
              </a:solidFill>
              <a:latin typeface="Palatino Linotype"/>
              <a:ea typeface="Palatino Linotype"/>
              <a:cs typeface="Palatino Linotype"/>
              <a:sym typeface="Palatino Linotype"/>
            </a:endParaRPr>
          </a:p>
        </p:txBody>
      </p:sp>
      <p:pic>
        <p:nvPicPr>
          <p:cNvPr id="187" name="Google Shape;187;p10"/>
          <p:cNvPicPr preferRelativeResize="0"/>
          <p:nvPr/>
        </p:nvPicPr>
        <p:blipFill rotWithShape="1">
          <a:blip r:embed="rId3">
            <a:alphaModFix/>
          </a:blip>
          <a:srcRect/>
          <a:stretch/>
        </p:blipFill>
        <p:spPr>
          <a:xfrm>
            <a:off x="885961" y="3189188"/>
            <a:ext cx="4524375" cy="1238250"/>
          </a:xfrm>
          <a:prstGeom prst="rect">
            <a:avLst/>
          </a:prstGeom>
          <a:noFill/>
          <a:ln>
            <a:noFill/>
          </a:ln>
        </p:spPr>
      </p:pic>
      <p:cxnSp>
        <p:nvCxnSpPr>
          <p:cNvPr id="188" name="Google Shape;188;p10"/>
          <p:cNvCxnSpPr/>
          <p:nvPr/>
        </p:nvCxnSpPr>
        <p:spPr>
          <a:xfrm flipH="1">
            <a:off x="2599508" y="3676105"/>
            <a:ext cx="3944983" cy="65315"/>
          </a:xfrm>
          <a:prstGeom prst="straightConnector1">
            <a:avLst/>
          </a:prstGeom>
          <a:noFill/>
          <a:ln w="9525" cap="flat" cmpd="sng">
            <a:solidFill>
              <a:schemeClr val="accent1"/>
            </a:solidFill>
            <a:prstDash val="solid"/>
            <a:miter lim="800000"/>
            <a:headEnd type="none" w="sm" len="sm"/>
            <a:tailEnd type="triangle" w="med" len="med"/>
          </a:ln>
        </p:spPr>
      </p:cxnSp>
      <p:cxnSp>
        <p:nvCxnSpPr>
          <p:cNvPr id="189" name="Google Shape;189;p10"/>
          <p:cNvCxnSpPr/>
          <p:nvPr/>
        </p:nvCxnSpPr>
        <p:spPr>
          <a:xfrm flipH="1">
            <a:off x="2599508" y="3982102"/>
            <a:ext cx="3944983" cy="65315"/>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500"/>
                                        <p:tgtEl>
                                          <p:spTgt spid="187"/>
                                        </p:tgtEl>
                                      </p:cBhvr>
                                    </p:animEffect>
                                  </p:childTnLst>
                                </p:cTn>
                              </p:par>
                              <p:par>
                                <p:cTn id="8" presetID="10" presetClass="entr" presetSubtype="0" fill="hold" nodeType="withEffect">
                                  <p:stCondLst>
                                    <p:cond delay="0"/>
                                  </p:stCondLst>
                                  <p:childTnLst>
                                    <p:set>
                                      <p:cBhvr>
                                        <p:cTn id="9" dur="1" fill="hold">
                                          <p:stCondLst>
                                            <p:cond delay="0"/>
                                          </p:stCondLst>
                                        </p:cTn>
                                        <p:tgtEl>
                                          <p:spTgt spid="188"/>
                                        </p:tgtEl>
                                        <p:attrNameLst>
                                          <p:attrName>style.visibility</p:attrName>
                                        </p:attrNameLst>
                                      </p:cBhvr>
                                      <p:to>
                                        <p:strVal val="visible"/>
                                      </p:to>
                                    </p:set>
                                    <p:animEffect transition="in" filter="fade">
                                      <p:cBhvr>
                                        <p:cTn id="10" dur="500"/>
                                        <p:tgtEl>
                                          <p:spTgt spid="188"/>
                                        </p:tgtEl>
                                      </p:cBhvr>
                                    </p:animEffect>
                                  </p:childTnLst>
                                </p:cTn>
                              </p:par>
                              <p:par>
                                <p:cTn id="11" presetID="10"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animEffect transition="in" filter="fade">
                                      <p:cBhvr>
                                        <p:cTn id="13"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95" name="Google Shape;195;p1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p:txBody>
      </p:sp>
      <p:sp>
        <p:nvSpPr>
          <p:cNvPr id="196" name="Google Shape;196;p1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108</a:t>
            </a:fld>
            <a:endParaRPr sz="1100" b="0" i="0" u="none" strike="noStrike" cap="none">
              <a:solidFill>
                <a:srgbClr val="000000"/>
              </a:solidFill>
              <a:latin typeface="Palatino Linotype"/>
              <a:ea typeface="Palatino Linotype"/>
              <a:cs typeface="Palatino Linotype"/>
              <a:sym typeface="Palatino Linotype"/>
            </a:endParaRPr>
          </a:p>
        </p:txBody>
      </p:sp>
      <p:pic>
        <p:nvPicPr>
          <p:cNvPr id="197" name="Google Shape;197;p11"/>
          <p:cNvPicPr preferRelativeResize="0"/>
          <p:nvPr/>
        </p:nvPicPr>
        <p:blipFill rotWithShape="1">
          <a:blip r:embed="rId3">
            <a:alphaModFix/>
          </a:blip>
          <a:srcRect/>
          <a:stretch/>
        </p:blipFill>
        <p:spPr>
          <a:xfrm>
            <a:off x="2057400" y="1429077"/>
            <a:ext cx="5029200" cy="4600575"/>
          </a:xfrm>
          <a:prstGeom prst="rect">
            <a:avLst/>
          </a:prstGeom>
          <a:noFill/>
          <a:ln>
            <a:noFill/>
          </a:ln>
        </p:spPr>
      </p:pic>
      <p:sp>
        <p:nvSpPr>
          <p:cNvPr id="198" name="Google Shape;198;p11"/>
          <p:cNvSpPr/>
          <p:nvPr/>
        </p:nvSpPr>
        <p:spPr>
          <a:xfrm>
            <a:off x="2207623" y="2547257"/>
            <a:ext cx="4767943" cy="414307"/>
          </a:xfrm>
          <a:prstGeom prst="roundRect">
            <a:avLst>
              <a:gd name="adj" fmla="val 16667"/>
            </a:avLst>
          </a:prstGeom>
          <a:solidFill>
            <a:schemeClr val="accent1">
              <a:alpha val="20000"/>
            </a:schemeClr>
          </a:soli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Palatino Linotype"/>
              <a:buNone/>
            </a:pPr>
            <a:endParaRPr sz="1800" b="0" i="0" u="none" strike="noStrike" cap="none">
              <a:solidFill>
                <a:srgbClr val="000000"/>
              </a:solidFill>
              <a:latin typeface="Palatino Linotype"/>
              <a:ea typeface="Palatino Linotype"/>
              <a:cs typeface="Palatino Linotype"/>
              <a:sym typeface="Palatino Linotype"/>
            </a:endParaRPr>
          </a:p>
        </p:txBody>
      </p:sp>
      <p:sp>
        <p:nvSpPr>
          <p:cNvPr id="199" name="Google Shape;199;p11"/>
          <p:cNvSpPr/>
          <p:nvPr/>
        </p:nvSpPr>
        <p:spPr>
          <a:xfrm>
            <a:off x="2592035" y="3366187"/>
            <a:ext cx="4767943" cy="1874553"/>
          </a:xfrm>
          <a:prstGeom prst="roundRect">
            <a:avLst>
              <a:gd name="adj" fmla="val 16667"/>
            </a:avLst>
          </a:prstGeom>
          <a:solidFill>
            <a:schemeClr val="accent1">
              <a:alpha val="20000"/>
            </a:schemeClr>
          </a:soli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Palatino Linotype"/>
              <a:buNone/>
            </a:pPr>
            <a:endParaRPr sz="1800" b="0" i="0" u="none" strike="noStrike" cap="none">
              <a:solidFill>
                <a:srgbClr val="00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gtEl>
                                        <p:attrNameLst>
                                          <p:attrName>style.visibility</p:attrName>
                                        </p:attrNameLst>
                                      </p:cBhvr>
                                      <p:to>
                                        <p:strVal val="visible"/>
                                      </p:to>
                                    </p:set>
                                    <p:animEffect transition="in" filter="fade">
                                      <p:cBhvr>
                                        <p:cTn id="12"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05" name="Google Shape;205;p1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b="1"/>
              <a:t>¿Y si mis Keys no son comparables? ¿Cómo maneja el orden del árbol? </a:t>
            </a:r>
            <a:endParaRPr/>
          </a:p>
          <a:p>
            <a:pPr marL="0" lvl="0" indent="0" algn="l" rtl="0">
              <a:spcBef>
                <a:spcPts val="520"/>
              </a:spcBef>
              <a:spcAft>
                <a:spcPts val="0"/>
              </a:spcAft>
              <a:buSzPts val="2470"/>
              <a:buNone/>
            </a:pPr>
            <a:r>
              <a:rPr lang="en-US" b="1"/>
              <a:t>En ese caso ordena por </a:t>
            </a:r>
            <a:r>
              <a:rPr lang="en-US" b="1">
                <a:latin typeface="Consolas"/>
                <a:ea typeface="Consolas"/>
                <a:cs typeface="Consolas"/>
                <a:sym typeface="Consolas"/>
              </a:rPr>
              <a:t>hashcode()</a:t>
            </a:r>
            <a:endParaRPr>
              <a:latin typeface="Consolas"/>
              <a:ea typeface="Consolas"/>
              <a:cs typeface="Consolas"/>
              <a:sym typeface="Consolas"/>
            </a:endParaRPr>
          </a:p>
        </p:txBody>
      </p:sp>
      <p:sp>
        <p:nvSpPr>
          <p:cNvPr id="206" name="Google Shape;206;p1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109</a:t>
            </a:fld>
            <a:endParaRPr sz="1100" b="0" i="0" u="none" strike="noStrike" cap="none">
              <a:solidFill>
                <a:srgbClr val="000000"/>
              </a:solidFill>
              <a:latin typeface="Palatino Linotype"/>
              <a:ea typeface="Palatino Linotype"/>
              <a:cs typeface="Palatino Linotype"/>
              <a:sym typeface="Palatino Linotype"/>
            </a:endParaRPr>
          </a:p>
        </p:txBody>
      </p:sp>
      <p:sp>
        <p:nvSpPr>
          <p:cNvPr id="207" name="Google Shape;207;p12"/>
          <p:cNvSpPr/>
          <p:nvPr/>
        </p:nvSpPr>
        <p:spPr>
          <a:xfrm>
            <a:off x="3735977" y="3892731"/>
            <a:ext cx="4754880" cy="2463621"/>
          </a:xfrm>
          <a:prstGeom prst="irregularSeal2">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Palatino Linotype"/>
              <a:buNone/>
            </a:pPr>
            <a:r>
              <a:rPr lang="en-US" sz="1800" b="0" i="0" u="none" strike="noStrike" cap="none">
                <a:solidFill>
                  <a:srgbClr val="000000"/>
                </a:solidFill>
                <a:latin typeface="Palatino Linotype"/>
                <a:ea typeface="Palatino Linotype"/>
                <a:cs typeface="Palatino Linotype"/>
                <a:sym typeface="Palatino Linotype"/>
              </a:rPr>
              <a:t>¡Muy elaborada la nueva version!</a:t>
            </a:r>
            <a:endParaRPr sz="1800" b="0" i="0" u="none" strike="noStrike" cap="none">
              <a:solidFill>
                <a:srgbClr val="00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Hashing</a:t>
            </a:r>
            <a:r>
              <a:rPr lang="es-AR" dirty="0"/>
              <a:t>	(Hash </a:t>
            </a:r>
            <a:r>
              <a:rPr lang="es-AR" dirty="0" err="1"/>
              <a:t>Table</a:t>
            </a:r>
            <a:r>
              <a:rPr lang="es-AR" dirty="0"/>
              <a:t>)</a:t>
            </a:r>
          </a:p>
        </p:txBody>
      </p:sp>
      <p:sp>
        <p:nvSpPr>
          <p:cNvPr id="3" name="Content Placeholder 2"/>
          <p:cNvSpPr>
            <a:spLocks noGrp="1"/>
          </p:cNvSpPr>
          <p:nvPr>
            <p:ph idx="1"/>
          </p:nvPr>
        </p:nvSpPr>
        <p:spPr/>
        <p:txBody>
          <a:bodyPr>
            <a:normAutofit fontScale="77500" lnSpcReduction="20000"/>
          </a:bodyPr>
          <a:lstStyle/>
          <a:p>
            <a:pPr marL="0" indent="0">
              <a:buNone/>
            </a:pPr>
            <a:r>
              <a:rPr lang="es-AR" b="1" dirty="0"/>
              <a:t>Primer escenario: suficiente espacio, o sea |</a:t>
            </a:r>
            <a:r>
              <a:rPr lang="es-AR" dirty="0">
                <a:sym typeface="Symbol" panose="05050102010706020507" pitchFamily="18" charset="2"/>
              </a:rPr>
              <a:t> | | </a:t>
            </a:r>
            <a:r>
              <a:rPr lang="es-AR" dirty="0" err="1">
                <a:sym typeface="Symbol" panose="05050102010706020507" pitchFamily="18" charset="2"/>
              </a:rPr>
              <a:t>Lookup</a:t>
            </a:r>
            <a:r>
              <a:rPr lang="es-AR" dirty="0">
                <a:sym typeface="Symbol" panose="05050102010706020507" pitchFamily="18" charset="2"/>
              </a:rPr>
              <a:t> |</a:t>
            </a:r>
            <a:endParaRPr lang="es-AR" b="1" dirty="0"/>
          </a:p>
          <a:p>
            <a:pPr marL="0" indent="0" algn="just">
              <a:buNone/>
            </a:pPr>
            <a:r>
              <a:rPr lang="es-AR" dirty="0"/>
              <a:t>	Sabemos que los arreglos tienen el problema de la </a:t>
            </a:r>
            <a:r>
              <a:rPr lang="es-AR" dirty="0" err="1"/>
              <a:t>alocación</a:t>
            </a:r>
            <a:r>
              <a:rPr lang="es-AR" dirty="0"/>
              <a:t> del espacio y hay que  re-alocar cuando el espacio  es insuficiente. </a:t>
            </a:r>
          </a:p>
          <a:p>
            <a:pPr marL="0" indent="0" algn="just">
              <a:buNone/>
            </a:pPr>
            <a:r>
              <a:rPr lang="es-AR" dirty="0"/>
              <a:t>	En una primera aproximación vamos a suponer que hay espacio suficiente para almacenar los pares </a:t>
            </a:r>
            <a:r>
              <a:rPr lang="es-AR" dirty="0" err="1"/>
              <a:t>key</a:t>
            </a:r>
            <a:r>
              <a:rPr lang="es-AR" dirty="0"/>
              <a:t>/</a:t>
            </a:r>
            <a:r>
              <a:rPr lang="es-AR" dirty="0" err="1"/>
              <a:t>value</a:t>
            </a:r>
            <a:r>
              <a:rPr lang="es-AR" dirty="0"/>
              <a:t>. </a:t>
            </a:r>
          </a:p>
          <a:p>
            <a:pPr marL="0" indent="0">
              <a:buNone/>
            </a:pPr>
            <a:endParaRPr lang="es-AR" dirty="0"/>
          </a:p>
          <a:p>
            <a:pPr marL="0" indent="0">
              <a:buNone/>
            </a:pPr>
            <a:r>
              <a:rPr lang="es-AR" b="1" dirty="0"/>
              <a:t>Formalmente</a:t>
            </a:r>
          </a:p>
          <a:p>
            <a:pPr marL="0" indent="0" algn="just">
              <a:buNone/>
            </a:pPr>
            <a:r>
              <a:rPr lang="es-AR" dirty="0"/>
              <a:t>	Sea </a:t>
            </a:r>
            <a:r>
              <a:rPr lang="es-AR" dirty="0">
                <a:sym typeface="Symbol" panose="05050102010706020507" pitchFamily="18" charset="2"/>
              </a:rPr>
              <a:t></a:t>
            </a:r>
            <a:r>
              <a:rPr lang="es-AR" dirty="0"/>
              <a:t> el conjunto de claves a </a:t>
            </a:r>
            <a:r>
              <a:rPr lang="es-AR" dirty="0" err="1"/>
              <a:t>hashear</a:t>
            </a:r>
            <a:r>
              <a:rPr lang="es-AR" dirty="0"/>
              <a:t>, y sea </a:t>
            </a:r>
            <a:r>
              <a:rPr lang="es-AR" b="1" dirty="0" err="1"/>
              <a:t>LookUp</a:t>
            </a:r>
            <a:r>
              <a:rPr lang="es-AR" dirty="0"/>
              <a:t> el arreglo para albergar los pares </a:t>
            </a:r>
            <a:r>
              <a:rPr lang="es-AR" dirty="0" err="1"/>
              <a:t>key</a:t>
            </a:r>
            <a:r>
              <a:rPr lang="es-AR" dirty="0"/>
              <a:t>/</a:t>
            </a:r>
            <a:r>
              <a:rPr lang="es-AR" dirty="0" err="1"/>
              <a:t>value</a:t>
            </a:r>
            <a:r>
              <a:rPr lang="es-AR" dirty="0"/>
              <a:t>. </a:t>
            </a:r>
          </a:p>
          <a:p>
            <a:pPr marL="0" indent="0" algn="just">
              <a:buNone/>
            </a:pPr>
            <a:r>
              <a:rPr lang="es-AR" dirty="0"/>
              <a:t>Asumimos </a:t>
            </a:r>
            <a:r>
              <a:rPr lang="es-AR" dirty="0">
                <a:solidFill>
                  <a:srgbClr val="00B050"/>
                </a:solidFill>
              </a:rPr>
              <a:t>| </a:t>
            </a:r>
            <a:r>
              <a:rPr lang="es-AR" dirty="0">
                <a:solidFill>
                  <a:srgbClr val="00B050"/>
                </a:solidFill>
                <a:sym typeface="Symbol" panose="05050102010706020507" pitchFamily="18" charset="2"/>
              </a:rPr>
              <a:t></a:t>
            </a:r>
            <a:r>
              <a:rPr lang="es-AR" dirty="0">
                <a:solidFill>
                  <a:srgbClr val="00B050"/>
                </a:solidFill>
              </a:rPr>
              <a:t> | &lt;= | </a:t>
            </a:r>
            <a:r>
              <a:rPr lang="es-AR" dirty="0" err="1">
                <a:solidFill>
                  <a:srgbClr val="00B050"/>
                </a:solidFill>
              </a:rPr>
              <a:t>Lookup</a:t>
            </a:r>
            <a:r>
              <a:rPr lang="es-AR" dirty="0">
                <a:solidFill>
                  <a:srgbClr val="00B050"/>
                </a:solidFill>
              </a:rPr>
              <a:t> |</a:t>
            </a:r>
            <a:r>
              <a:rPr lang="es-AR" dirty="0"/>
              <a:t>,  es decir, </a:t>
            </a:r>
            <a:r>
              <a:rPr lang="es-AR" b="1" dirty="0">
                <a:solidFill>
                  <a:srgbClr val="00B050"/>
                </a:solidFill>
              </a:rPr>
              <a:t>hay posibilidad </a:t>
            </a:r>
            <a:r>
              <a:rPr lang="es-AR" dirty="0"/>
              <a:t>de que a cada </a:t>
            </a:r>
            <a:r>
              <a:rPr lang="es-AR" dirty="0" err="1"/>
              <a:t>key</a:t>
            </a:r>
            <a:r>
              <a:rPr lang="es-AR" dirty="0"/>
              <a:t> se le asigne una ranura de </a:t>
            </a:r>
            <a:r>
              <a:rPr lang="es-AR" dirty="0" err="1"/>
              <a:t>LookUp</a:t>
            </a:r>
            <a:r>
              <a:rPr lang="es-AR" dirty="0"/>
              <a:t>. </a:t>
            </a:r>
          </a:p>
          <a:p>
            <a:pPr marL="0" indent="0" algn="just">
              <a:buNone/>
            </a:pPr>
            <a:r>
              <a:rPr lang="es-AR" dirty="0"/>
              <a:t>Tenemos definido hash: </a:t>
            </a:r>
            <a:r>
              <a:rPr lang="es-AR" dirty="0">
                <a:sym typeface="Symbol" panose="05050102010706020507" pitchFamily="18" charset="2"/>
              </a:rPr>
              <a:t>  </a:t>
            </a:r>
            <a:r>
              <a:rPr lang="es-AR" dirty="0">
                <a:solidFill>
                  <a:srgbClr val="00B050"/>
                </a:solidFill>
              </a:rPr>
              <a:t> [0, |</a:t>
            </a:r>
            <a:r>
              <a:rPr lang="es-AR" dirty="0" err="1">
                <a:solidFill>
                  <a:srgbClr val="00B050"/>
                </a:solidFill>
              </a:rPr>
              <a:t>Lookup</a:t>
            </a:r>
            <a:r>
              <a:rPr lang="es-AR" dirty="0">
                <a:solidFill>
                  <a:srgbClr val="00B050"/>
                </a:solidFill>
              </a:rPr>
              <a:t>|-1] </a:t>
            </a:r>
          </a:p>
          <a:p>
            <a:pPr marL="0" indent="0" algn="just">
              <a:buNone/>
            </a:pPr>
            <a:r>
              <a:rPr lang="es-AR" dirty="0"/>
              <a:t>Idealmente encontraríamos al valor asociado a un determinado </a:t>
            </a:r>
            <a:r>
              <a:rPr lang="es-AR" dirty="0" err="1"/>
              <a:t>key</a:t>
            </a:r>
            <a:r>
              <a:rPr lang="es-AR" dirty="0"/>
              <a:t> en </a:t>
            </a:r>
            <a:r>
              <a:rPr lang="es-AR" dirty="0" err="1"/>
              <a:t>LookUp</a:t>
            </a:r>
            <a:r>
              <a:rPr lang="es-AR" dirty="0"/>
              <a:t>[ hash(</a:t>
            </a:r>
            <a:r>
              <a:rPr lang="es-AR" dirty="0" err="1"/>
              <a:t>key</a:t>
            </a:r>
            <a:r>
              <a:rPr lang="es-AR" dirty="0"/>
              <a:t>) ]</a:t>
            </a:r>
          </a:p>
        </p:txBody>
      </p:sp>
      <p:sp>
        <p:nvSpPr>
          <p:cNvPr id="4" name="Slide Number Placeholder 3"/>
          <p:cNvSpPr>
            <a:spLocks noGrp="1"/>
          </p:cNvSpPr>
          <p:nvPr>
            <p:ph type="sldNum" sz="quarter" idx="12"/>
          </p:nvPr>
        </p:nvSpPr>
        <p:spPr/>
        <p:txBody>
          <a:bodyPr/>
          <a:lstStyle/>
          <a:p>
            <a:fld id="{401CF334-2D5C-4859-84A6-CA7E6E43FAEB}" type="slidenum">
              <a:rPr lang="en-US" smtClean="0"/>
              <a:t>11</a:t>
            </a:fld>
            <a:endParaRPr lang="en-US"/>
          </a:p>
        </p:txBody>
      </p:sp>
    </p:spTree>
    <p:extLst>
      <p:ext uri="{BB962C8B-B14F-4D97-AF65-F5344CB8AC3E}">
        <p14:creationId xmlns:p14="http://schemas.microsoft.com/office/powerpoint/2010/main" val="88678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arn(inVertical)">
                                      <p:cBhvr>
                                        <p:cTn id="16" dur="500"/>
                                        <p:tgtEl>
                                          <p:spTgt spid="3">
                                            <p:txEl>
                                              <p:pRg st="7" end="7"/>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arn(inVertic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13" name="Google Shape;213;p1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Ya pueden terminar el TP 4 por cuenta de Uds.</a:t>
            </a:r>
            <a:endParaRPr/>
          </a:p>
        </p:txBody>
      </p:sp>
      <p:sp>
        <p:nvSpPr>
          <p:cNvPr id="214" name="Google Shape;214;p1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110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lgn="just">
                  <a:buNone/>
                </a:pPr>
                <a:r>
                  <a:rPr lang="es-AR" dirty="0"/>
                  <a:t>Como los </a:t>
                </a:r>
                <a:r>
                  <a:rPr lang="es-AR" dirty="0" err="1"/>
                  <a:t>keys</a:t>
                </a:r>
                <a:r>
                  <a:rPr lang="es-AR" dirty="0"/>
                  <a:t> que proporciona el usuario son tipos opacos (TAD, </a:t>
                </a:r>
                <a:r>
                  <a:rPr lang="es-AR" dirty="0" err="1"/>
                  <a:t>Objectos</a:t>
                </a:r>
                <a:r>
                  <a:rPr lang="es-AR" dirty="0"/>
                  <a:t>) es bueno solicitarle que proporcione una función de </a:t>
                </a:r>
              </a:p>
              <a:p>
                <a:pPr marL="0" indent="0" algn="just">
                  <a:buNone/>
                </a:pPr>
                <a:r>
                  <a:rPr lang="es-AR" sz="3600" b="1" dirty="0" err="1">
                    <a:solidFill>
                      <a:srgbClr val="00B050"/>
                    </a:solidFill>
                    <a:latin typeface="Arial" panose="020B0604020202020204" pitchFamily="34" charset="0"/>
                    <a:cs typeface="Arial" panose="020B0604020202020204" pitchFamily="34" charset="0"/>
                  </a:rPr>
                  <a:t>prehash</a:t>
                </a:r>
                <a:r>
                  <a:rPr lang="es-AR" sz="3600" b="1" dirty="0">
                    <a:solidFill>
                      <a:srgbClr val="00B050"/>
                    </a:solidFill>
                    <a:latin typeface="Arial" panose="020B0604020202020204" pitchFamily="34" charset="0"/>
                    <a:cs typeface="Arial" panose="020B0604020202020204" pitchFamily="34" charset="0"/>
                  </a:rPr>
                  <a:t>: </a:t>
                </a:r>
                <a:r>
                  <a:rPr lang="es-AR" sz="3600" b="1" dirty="0">
                    <a:solidFill>
                      <a:srgbClr val="00B050"/>
                    </a:solidFill>
                    <a:latin typeface="Arial" panose="020B0604020202020204" pitchFamily="34" charset="0"/>
                    <a:cs typeface="Arial" panose="020B0604020202020204" pitchFamily="34" charset="0"/>
                    <a:sym typeface="Symbol" panose="05050102010706020507" pitchFamily="18" charset="2"/>
                  </a:rPr>
                  <a:t> </a:t>
                </a:r>
                <a14:m>
                  <m:oMath xmlns:m="http://schemas.openxmlformats.org/officeDocument/2006/math">
                    <m:r>
                      <a:rPr lang="es-AR" sz="3600" b="1" i="1" smtClean="0">
                        <a:solidFill>
                          <a:srgbClr val="00B050"/>
                        </a:solidFill>
                        <a:latin typeface="Cambria Math" panose="02040503050406030204" pitchFamily="18" charset="0"/>
                        <a:ea typeface="Cambria Math" panose="02040503050406030204" pitchFamily="18" charset="0"/>
                        <a:sym typeface="Symbol" panose="05050102010706020507" pitchFamily="18" charset="2"/>
                      </a:rPr>
                      <m:t>ℕ</m:t>
                    </m:r>
                  </m:oMath>
                </a14:m>
                <a:r>
                  <a:rPr lang="es-AR" sz="3600" b="1" dirty="0">
                    <a:solidFill>
                      <a:srgbClr val="00B050"/>
                    </a:solidFill>
                    <a:latin typeface="Arial" panose="020B0604020202020204" pitchFamily="34" charset="0"/>
                    <a:cs typeface="Arial" panose="020B0604020202020204" pitchFamily="34" charset="0"/>
                    <a:sym typeface="Symbol" panose="05050102010706020507" pitchFamily="18" charset="2"/>
                  </a:rPr>
                  <a:t>  </a:t>
                </a:r>
                <a:r>
                  <a:rPr lang="es-AR" dirty="0">
                    <a:sym typeface="Symbol" panose="05050102010706020507" pitchFamily="18" charset="2"/>
                  </a:rPr>
                  <a:t>(números naturales en general, no le vamos a pedir al usuario que acomode el número a la cantidad de ranuras que nosotros reservamos!).</a:t>
                </a:r>
              </a:p>
              <a:p>
                <a:pPr marL="0" indent="0" algn="just">
                  <a:buNone/>
                </a:pPr>
                <a:r>
                  <a:rPr lang="es-AR" dirty="0">
                    <a:sym typeface="Symbol" panose="05050102010706020507" pitchFamily="18" charset="2"/>
                  </a:rPr>
                  <a:t>Aclaración: Eso es lo que no hace definir Java con el método </a:t>
                </a:r>
                <a:r>
                  <a:rPr lang="es-AR" dirty="0" err="1">
                    <a:sym typeface="Symbol" panose="05050102010706020507" pitchFamily="18" charset="2"/>
                  </a:rPr>
                  <a:t>hashCode</a:t>
                </a:r>
                <a:r>
                  <a:rPr lang="es-AR" dirty="0">
                    <a:sym typeface="Symbol" panose="05050102010706020507" pitchFamily="18" charset="2"/>
                  </a:rPr>
                  <a:t>()</a:t>
                </a:r>
              </a:p>
              <a:p>
                <a:pPr marL="0" indent="0" algn="just">
                  <a:buNone/>
                </a:pPr>
                <a:endParaRPr lang="es-AR" u="sng" dirty="0">
                  <a:latin typeface="Cambria Math" panose="02040503050406030204" pitchFamily="18" charset="0"/>
                  <a:sym typeface="Symbol" panose="05050102010706020507" pitchFamily="18" charset="2"/>
                </a:endParaRPr>
              </a:p>
              <a:p>
                <a:pPr marL="0" indent="0" algn="just">
                  <a:buNone/>
                </a:pPr>
                <a:r>
                  <a:rPr lang="es-AR" dirty="0">
                    <a:latin typeface="Cambria Math" panose="02040503050406030204" pitchFamily="18" charset="0"/>
                    <a:sym typeface="Symbol" panose="05050102010706020507" pitchFamily="18" charset="2"/>
                  </a:rPr>
                  <a:t>Entonces, el usuario define</a:t>
                </a:r>
              </a:p>
              <a:p>
                <a:pPr marL="0" indent="0" algn="just">
                  <a:buNone/>
                </a:pPr>
                <a:r>
                  <a:rPr lang="es-AR" sz="3600" b="1" dirty="0">
                    <a:solidFill>
                      <a:srgbClr val="00B050"/>
                    </a:solidFill>
                  </a:rPr>
                  <a:t>prehash: </a:t>
                </a:r>
                <a:r>
                  <a:rPr lang="es-AR" sz="3600" b="1" dirty="0">
                    <a:solidFill>
                      <a:srgbClr val="00B050"/>
                    </a:solidFill>
                    <a:sym typeface="Symbol" panose="05050102010706020507" pitchFamily="18" charset="2"/>
                  </a:rPr>
                  <a:t> </a:t>
                </a:r>
                <a14:m>
                  <m:oMath xmlns:m="http://schemas.openxmlformats.org/officeDocument/2006/math">
                    <m:r>
                      <a:rPr lang="es-AR" sz="3600" b="1" i="1">
                        <a:solidFill>
                          <a:srgbClr val="00B050"/>
                        </a:solidFill>
                        <a:latin typeface="Cambria Math" panose="02040503050406030204" pitchFamily="18" charset="0"/>
                        <a:ea typeface="Cambria Math" panose="02040503050406030204" pitchFamily="18" charset="0"/>
                        <a:sym typeface="Symbol" panose="05050102010706020507" pitchFamily="18" charset="2"/>
                      </a:rPr>
                      <m:t>ℕ</m:t>
                    </m:r>
                  </m:oMath>
                </a14:m>
                <a:endParaRPr lang="es-AR" sz="3600" dirty="0">
                  <a:latin typeface="Cambria Math" panose="02040503050406030204" pitchFamily="18" charset="0"/>
                  <a:sym typeface="Symbol" panose="05050102010706020507" pitchFamily="18" charset="2"/>
                </a:endParaRPr>
              </a:p>
              <a:p>
                <a:pPr marL="0" indent="0" algn="just">
                  <a:buNone/>
                </a:pPr>
                <a:endParaRPr lang="es-AR" dirty="0">
                  <a:latin typeface="Cambria Math" panose="02040503050406030204" pitchFamily="18" charset="0"/>
                  <a:sym typeface="Symbol" panose="05050102010706020507" pitchFamily="18" charset="2"/>
                </a:endParaRPr>
              </a:p>
              <a:p>
                <a:pPr marL="0" indent="0" algn="just">
                  <a:buNone/>
                </a:pPr>
                <a:r>
                  <a:rPr lang="es-AR" dirty="0">
                    <a:latin typeface="Cambria Math" panose="02040503050406030204" pitchFamily="18" charset="0"/>
                    <a:sym typeface="Symbol" panose="05050102010706020507" pitchFamily="18" charset="2"/>
                  </a:rPr>
                  <a:t>Y nosotros que tenemos que garantizar que  </a:t>
                </a:r>
                <a:r>
                  <a:rPr lang="es-AR" sz="3200" b="1" dirty="0">
                    <a:solidFill>
                      <a:srgbClr val="00B050"/>
                    </a:solidFill>
                    <a:latin typeface="Cambria Math" panose="02040503050406030204" pitchFamily="18" charset="0"/>
                    <a:sym typeface="Symbol" panose="05050102010706020507" pitchFamily="18" charset="2"/>
                  </a:rPr>
                  <a:t>hash</a:t>
                </a:r>
                <a:r>
                  <a:rPr lang="es-AR" dirty="0">
                    <a:latin typeface="Cambria Math" panose="02040503050406030204" pitchFamily="18" charset="0"/>
                    <a:sym typeface="Symbol" panose="05050102010706020507" pitchFamily="18" charset="2"/>
                  </a:rPr>
                  <a:t>: </a:t>
                </a:r>
                <a:r>
                  <a:rPr lang="es-AR" sz="3300" b="1" dirty="0">
                    <a:solidFill>
                      <a:srgbClr val="00B050"/>
                    </a:solidFill>
                    <a:latin typeface="Arial" panose="020B0604020202020204" pitchFamily="34" charset="0"/>
                    <a:cs typeface="Arial" panose="020B0604020202020204" pitchFamily="34" charset="0"/>
                    <a:sym typeface="Symbol" panose="05050102010706020507" pitchFamily="18" charset="2"/>
                  </a:rPr>
                  <a:t> </a:t>
                </a:r>
                <a14:m>
                  <m:oMath xmlns:m="http://schemas.openxmlformats.org/officeDocument/2006/math">
                    <m:r>
                      <a:rPr lang="es-AR" sz="3300" b="1" i="0" dirty="0" smtClean="0">
                        <a:solidFill>
                          <a:srgbClr val="00B050"/>
                        </a:solidFill>
                        <a:latin typeface="Cambria Math" panose="02040503050406030204" pitchFamily="18" charset="0"/>
                        <a:sym typeface="Symbol" panose="05050102010706020507" pitchFamily="18" charset="2"/>
                      </a:rPr>
                      <m:t> [</m:t>
                    </m:r>
                    <m:r>
                      <a:rPr lang="es-AR" sz="3300" b="1" i="0" dirty="0" smtClean="0">
                        <a:solidFill>
                          <a:srgbClr val="00B050"/>
                        </a:solidFill>
                        <a:latin typeface="Cambria Math" panose="02040503050406030204" pitchFamily="18" charset="0"/>
                        <a:sym typeface="Symbol" panose="05050102010706020507" pitchFamily="18" charset="2"/>
                      </a:rPr>
                      <m:t>𝟎</m:t>
                    </m:r>
                    <m:r>
                      <a:rPr lang="es-AR" sz="3300" b="1" i="0" dirty="0" smtClean="0">
                        <a:solidFill>
                          <a:srgbClr val="00B050"/>
                        </a:solidFill>
                        <a:latin typeface="Cambria Math" panose="02040503050406030204" pitchFamily="18" charset="0"/>
                        <a:sym typeface="Symbol" panose="05050102010706020507" pitchFamily="18" charset="2"/>
                      </a:rPr>
                      <m:t>,| </m:t>
                    </m:r>
                    <m:r>
                      <a:rPr lang="es-AR" sz="3300" b="1" i="0" dirty="0" smtClean="0">
                        <a:solidFill>
                          <a:srgbClr val="00B050"/>
                        </a:solidFill>
                        <a:latin typeface="Cambria Math" panose="02040503050406030204" pitchFamily="18" charset="0"/>
                        <a:sym typeface="Symbol" panose="05050102010706020507" pitchFamily="18" charset="2"/>
                      </a:rPr>
                      <m:t>𝐋𝐨𝐨𝐤𝐮𝐩</m:t>
                    </m:r>
                    <m:r>
                      <a:rPr lang="es-AR" sz="3300" b="1" i="0" dirty="0" smtClean="0">
                        <a:solidFill>
                          <a:srgbClr val="00B050"/>
                        </a:solidFill>
                        <a:latin typeface="Cambria Math" panose="02040503050406030204" pitchFamily="18" charset="0"/>
                        <a:sym typeface="Symbol" panose="05050102010706020507" pitchFamily="18" charset="2"/>
                      </a:rPr>
                      <m:t> |−</m:t>
                    </m:r>
                    <m:r>
                      <a:rPr lang="es-AR" sz="3300" b="1" i="0" dirty="0" smtClean="0">
                        <a:solidFill>
                          <a:srgbClr val="00B050"/>
                        </a:solidFill>
                        <a:latin typeface="Cambria Math" panose="02040503050406030204" pitchFamily="18" charset="0"/>
                        <a:sym typeface="Symbol" panose="05050102010706020507" pitchFamily="18" charset="2"/>
                      </a:rPr>
                      <m:t>𝟏</m:t>
                    </m:r>
                    <m:r>
                      <a:rPr lang="es-AR" sz="3300" b="1" i="0" dirty="0" smtClean="0">
                        <a:solidFill>
                          <a:srgbClr val="00B050"/>
                        </a:solidFill>
                        <a:latin typeface="Cambria Math" panose="02040503050406030204" pitchFamily="18" charset="0"/>
                        <a:sym typeface="Symbol" panose="05050102010706020507" pitchFamily="18" charset="2"/>
                      </a:rPr>
                      <m:t>]</m:t>
                    </m:r>
                  </m:oMath>
                </a14:m>
                <a:endParaRPr lang="es-AR" sz="3300" b="1" dirty="0">
                  <a:latin typeface="Arial" panose="020B0604020202020204" pitchFamily="34" charset="0"/>
                  <a:cs typeface="Arial" panose="020B0604020202020204" pitchFamily="34" charset="0"/>
                </a:endParaRPr>
              </a:p>
              <a:p>
                <a:pPr marL="0" indent="0" algn="just">
                  <a:buNone/>
                </a:pPr>
                <a:r>
                  <a:rPr lang="es-AR" dirty="0">
                    <a:latin typeface="Cambria Math" panose="02040503050406030204" pitchFamily="18" charset="0"/>
                    <a:sym typeface="Symbol" panose="05050102010706020507" pitchFamily="18" charset="2"/>
                  </a:rPr>
                  <a:t>(cantidad ranuras) porque la ranura tiene que ser válida, hacemos </a:t>
                </a:r>
              </a:p>
              <a:p>
                <a:pPr marL="0" indent="0" algn="just">
                  <a:buNone/>
                </a:pPr>
                <a:r>
                  <a:rPr lang="es-AR" sz="3200" b="1" dirty="0">
                    <a:solidFill>
                      <a:srgbClr val="00B050"/>
                    </a:solidFill>
                  </a:rPr>
                  <a:t>hash(</a:t>
                </a:r>
                <a:r>
                  <a:rPr lang="es-AR" sz="3200" b="1" dirty="0" err="1">
                    <a:solidFill>
                      <a:srgbClr val="00B050"/>
                    </a:solidFill>
                  </a:rPr>
                  <a:t>key</a:t>
                </a:r>
                <a:r>
                  <a:rPr lang="es-AR" sz="3200" b="1" dirty="0">
                    <a:solidFill>
                      <a:srgbClr val="00B050"/>
                    </a:solidFill>
                  </a:rPr>
                  <a:t>) = </a:t>
                </a:r>
                <a:r>
                  <a:rPr lang="es-AR" sz="3200" b="1" dirty="0" err="1">
                    <a:solidFill>
                      <a:srgbClr val="00B050"/>
                    </a:solidFill>
                  </a:rPr>
                  <a:t>prehash</a:t>
                </a:r>
                <a:r>
                  <a:rPr lang="es-AR" sz="3200" b="1" dirty="0">
                    <a:solidFill>
                      <a:srgbClr val="00B050"/>
                    </a:solidFill>
                  </a:rPr>
                  <a:t>(</a:t>
                </a:r>
                <a:r>
                  <a:rPr lang="es-AR" sz="3200" b="1" dirty="0" err="1">
                    <a:solidFill>
                      <a:srgbClr val="00B050"/>
                    </a:solidFill>
                  </a:rPr>
                  <a:t>key</a:t>
                </a:r>
                <a:r>
                  <a:rPr lang="es-AR" sz="3200" b="1" dirty="0">
                    <a:solidFill>
                      <a:srgbClr val="00B050"/>
                    </a:solidFill>
                  </a:rPr>
                  <a:t>) % | </a:t>
                </a:r>
                <a:r>
                  <a:rPr lang="es-AR" sz="3200" b="1" dirty="0" err="1">
                    <a:solidFill>
                      <a:srgbClr val="00B050"/>
                    </a:solidFill>
                  </a:rPr>
                  <a:t>LookUp</a:t>
                </a:r>
                <a:r>
                  <a:rPr lang="es-AR" sz="3200" b="1" dirty="0">
                    <a:solidFill>
                      <a:srgbClr val="00B050"/>
                    </a:solidFill>
                  </a:rPr>
                  <a:t> |</a:t>
                </a:r>
              </a:p>
              <a:p>
                <a:pPr marL="0" indent="0">
                  <a:buNone/>
                </a:pPr>
                <a:endParaRPr lang="es-AR" dirty="0"/>
              </a:p>
              <a:p>
                <a:pPr marL="0" indent="0">
                  <a:buNone/>
                </a:pPr>
                <a:endParaRPr lang="es-AR" dirty="0"/>
              </a:p>
              <a:p>
                <a:pPr marL="0" indent="0">
                  <a:buNone/>
                </a:pPr>
                <a:endParaRPr lang="es-AR" dirty="0"/>
              </a:p>
              <a:p>
                <a:pPr marL="0" indent="0">
                  <a:buNone/>
                </a:pPr>
                <a:endParaRPr lang="es-A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85" t="-1944" r="-593"/>
                </a:stretch>
              </a:blipFill>
            </p:spPr>
            <p:txBody>
              <a:bodyPr/>
              <a:lstStyle/>
              <a:p>
                <a:r>
                  <a:rPr lang="es-AR">
                    <a:noFill/>
                  </a:rPr>
                  <a:t> </a:t>
                </a:r>
              </a:p>
            </p:txBody>
          </p:sp>
        </mc:Fallback>
      </mc:AlternateContent>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a:p>
        </p:txBody>
      </p:sp>
    </p:spTree>
    <p:extLst>
      <p:ext uri="{BB962C8B-B14F-4D97-AF65-F5344CB8AC3E}">
        <p14:creationId xmlns:p14="http://schemas.microsoft.com/office/powerpoint/2010/main" val="21694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lnSpcReduction="10000"/>
          </a:bodyPr>
          <a:lstStyle/>
          <a:p>
            <a:pPr marL="0" indent="0">
              <a:buNone/>
            </a:pPr>
            <a:r>
              <a:rPr lang="es-AR" dirty="0"/>
              <a:t>Como </a:t>
            </a:r>
            <a:r>
              <a:rPr lang="es-AR" dirty="0" err="1"/>
              <a:t>hashing</a:t>
            </a:r>
            <a:r>
              <a:rPr lang="es-AR" dirty="0"/>
              <a:t> no resulta bien para operaciones típicas como :</a:t>
            </a:r>
          </a:p>
          <a:p>
            <a:pPr marL="0" indent="0">
              <a:buNone/>
            </a:pPr>
            <a:r>
              <a:rPr lang="es-AR" dirty="0" err="1"/>
              <a:t>sortedPrint</a:t>
            </a:r>
            <a:r>
              <a:rPr lang="es-AR" dirty="0"/>
              <a:t>(),</a:t>
            </a:r>
          </a:p>
          <a:p>
            <a:pPr marL="0" indent="0">
              <a:buNone/>
            </a:pPr>
            <a:r>
              <a:rPr lang="es-AR" dirty="0"/>
              <a:t>min()</a:t>
            </a:r>
          </a:p>
          <a:p>
            <a:pPr marL="0" indent="0">
              <a:buNone/>
            </a:pPr>
            <a:r>
              <a:rPr lang="es-AR" dirty="0" err="1"/>
              <a:t>max</a:t>
            </a:r>
            <a:r>
              <a:rPr lang="es-AR" dirty="0"/>
              <a:t>(),</a:t>
            </a:r>
          </a:p>
          <a:p>
            <a:pPr marL="0" indent="0">
              <a:buNone/>
            </a:pPr>
            <a:r>
              <a:rPr lang="es-AR" dirty="0" err="1"/>
              <a:t>range</a:t>
            </a:r>
            <a:r>
              <a:rPr lang="es-AR" dirty="0"/>
              <a:t>()</a:t>
            </a:r>
          </a:p>
          <a:p>
            <a:pPr marL="0" indent="0">
              <a:buNone/>
            </a:pPr>
            <a:endParaRPr lang="es-AR" dirty="0"/>
          </a:p>
          <a:p>
            <a:pPr marL="0" indent="0">
              <a:buNone/>
            </a:pPr>
            <a:endParaRPr lang="es-AR" dirty="0"/>
          </a:p>
          <a:p>
            <a:pPr marL="0" indent="0" algn="just">
              <a:buNone/>
            </a:pPr>
            <a:r>
              <a:rPr lang="es-AR" dirty="0"/>
              <a:t>Definimos una nueva interface para índices que precisen operaciones solo </a:t>
            </a:r>
            <a:r>
              <a:rPr lang="es-AR" dirty="0" err="1"/>
              <a:t>lookup</a:t>
            </a:r>
            <a:r>
              <a:rPr lang="es-AR" dirty="0"/>
              <a:t>…</a:t>
            </a:r>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13</a:t>
            </a:fld>
            <a:endParaRPr lang="en-US"/>
          </a:p>
        </p:txBody>
      </p:sp>
    </p:spTree>
    <p:extLst>
      <p:ext uri="{BB962C8B-B14F-4D97-AF65-F5344CB8AC3E}">
        <p14:creationId xmlns:p14="http://schemas.microsoft.com/office/powerpoint/2010/main" val="51679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Autofit/>
          </a:bodyPr>
          <a:lstStyle/>
          <a:p>
            <a:pPr marL="0" indent="0">
              <a:buNone/>
            </a:pPr>
            <a:r>
              <a:rPr lang="es-AR" sz="1200" b="1" dirty="0" err="1">
                <a:latin typeface="Arial" panose="020B0604020202020204" pitchFamily="34" charset="0"/>
                <a:cs typeface="Arial" panose="020B0604020202020204" pitchFamily="34" charset="0"/>
              </a:rPr>
              <a:t>public</a:t>
            </a:r>
            <a:r>
              <a:rPr lang="es-AR" sz="1200" b="1" dirty="0">
                <a:latin typeface="Arial" panose="020B0604020202020204" pitchFamily="34" charset="0"/>
                <a:cs typeface="Arial" panose="020B0604020202020204" pitchFamily="34" charset="0"/>
              </a:rPr>
              <a:t> interface </a:t>
            </a:r>
            <a:r>
              <a:rPr lang="es-AR" sz="1200" b="1" dirty="0" err="1">
                <a:latin typeface="Arial" panose="020B0604020202020204" pitchFamily="34" charset="0"/>
                <a:cs typeface="Arial" panose="020B0604020202020204" pitchFamily="34" charset="0"/>
              </a:rPr>
              <a:t>IndexParametricService</a:t>
            </a:r>
            <a:r>
              <a:rPr lang="es-AR" sz="1200" b="1" dirty="0">
                <a:latin typeface="Arial" panose="020B0604020202020204" pitchFamily="34" charset="0"/>
                <a:cs typeface="Arial" panose="020B0604020202020204" pitchFamily="34" charset="0"/>
              </a:rPr>
              <a:t>&lt;K, V&gt; {</a:t>
            </a:r>
          </a:p>
          <a:p>
            <a:pPr marL="0" indent="0">
              <a:buNone/>
            </a:pPr>
            <a:endParaRPr lang="es-AR" sz="1200" dirty="0">
              <a:latin typeface="Arial" panose="020B0604020202020204" pitchFamily="34" charset="0"/>
              <a:cs typeface="Arial" panose="020B0604020202020204" pitchFamily="34" charset="0"/>
            </a:endParaRPr>
          </a:p>
          <a:p>
            <a:pPr marL="0" indent="0">
              <a:buNone/>
            </a:pPr>
            <a:r>
              <a:rPr lang="es-MX" sz="1200" dirty="0">
                <a:latin typeface="Arial" panose="020B0604020202020204" pitchFamily="34" charset="0"/>
                <a:cs typeface="Arial" panose="020B0604020202020204" pitchFamily="34" charset="0"/>
              </a:rPr>
              <a:t>// no acepta </a:t>
            </a:r>
            <a:r>
              <a:rPr lang="es-MX" sz="1200" dirty="0" err="1">
                <a:latin typeface="Arial" panose="020B0604020202020204" pitchFamily="34" charset="0"/>
                <a:cs typeface="Arial" panose="020B0604020202020204" pitchFamily="34" charset="0"/>
              </a:rPr>
              <a:t>key</a:t>
            </a:r>
            <a:r>
              <a:rPr lang="es-MX" sz="1200" dirty="0">
                <a:latin typeface="Arial" panose="020B0604020202020204" pitchFamily="34" charset="0"/>
                <a:cs typeface="Arial" panose="020B0604020202020204" pitchFamily="34" charset="0"/>
              </a:rPr>
              <a:t> </a:t>
            </a:r>
            <a:r>
              <a:rPr lang="es-MX" sz="1200">
                <a:latin typeface="Arial" panose="020B0604020202020204" pitchFamily="34" charset="0"/>
                <a:cs typeface="Arial" panose="020B0604020202020204" pitchFamily="34" charset="0"/>
              </a:rPr>
              <a:t>ni data nulls</a:t>
            </a:r>
            <a:r>
              <a:rPr lang="es-MX" sz="1200" dirty="0">
                <a:latin typeface="Arial" panose="020B0604020202020204" pitchFamily="34" charset="0"/>
                <a:cs typeface="Arial" panose="020B0604020202020204" pitchFamily="34" charset="0"/>
              </a:rPr>
              <a:t>=&gt; lanza </a:t>
            </a:r>
            <a:r>
              <a:rPr lang="es-MX" sz="1200" dirty="0" err="1">
                <a:latin typeface="Arial" panose="020B0604020202020204" pitchFamily="34" charset="0"/>
                <a:cs typeface="Arial" panose="020B0604020202020204" pitchFamily="34" charset="0"/>
              </a:rPr>
              <a:t>exception</a:t>
            </a:r>
            <a:r>
              <a:rPr lang="es-MX" sz="1200" dirty="0">
                <a:latin typeface="Arial" panose="020B0604020202020204" pitchFamily="34" charset="0"/>
                <a:cs typeface="Arial" panose="020B0604020202020204" pitchFamily="34" charset="0"/>
              </a:rPr>
              <a:t>.  Si el </a:t>
            </a:r>
            <a:r>
              <a:rPr lang="es-MX" sz="1200" dirty="0" err="1">
                <a:latin typeface="Arial" panose="020B0604020202020204" pitchFamily="34" charset="0"/>
                <a:cs typeface="Arial" panose="020B0604020202020204" pitchFamily="34" charset="0"/>
              </a:rPr>
              <a:t>key</a:t>
            </a:r>
            <a:r>
              <a:rPr lang="es-MX" sz="1200" dirty="0">
                <a:latin typeface="Arial" panose="020B0604020202020204" pitchFamily="34" charset="0"/>
                <a:cs typeface="Arial" panose="020B0604020202020204" pitchFamily="34" charset="0"/>
              </a:rPr>
              <a:t> está, realizar un </a:t>
            </a:r>
            <a:r>
              <a:rPr lang="es-MX" sz="1200" dirty="0" err="1">
                <a:latin typeface="Arial" panose="020B0604020202020204" pitchFamily="34" charset="0"/>
                <a:cs typeface="Arial" panose="020B0604020202020204" pitchFamily="34" charset="0"/>
              </a:rPr>
              <a:t>update</a:t>
            </a:r>
            <a:r>
              <a:rPr lang="es-MX" sz="1200" dirty="0">
                <a:latin typeface="Arial" panose="020B0604020202020204" pitchFamily="34" charset="0"/>
                <a:cs typeface="Arial" panose="020B0604020202020204" pitchFamily="34" charset="0"/>
              </a:rPr>
              <a:t> en el valor.  </a:t>
            </a:r>
          </a:p>
          <a:p>
            <a:pPr marL="0" indent="0">
              <a:buNone/>
            </a:pPr>
            <a:r>
              <a:rPr lang="es-MX" sz="1200" dirty="0">
                <a:latin typeface="Arial" panose="020B0604020202020204" pitchFamily="34" charset="0"/>
                <a:cs typeface="Arial" panose="020B0604020202020204" pitchFamily="34" charset="0"/>
              </a:rPr>
              <a:t>// Si no </a:t>
            </a:r>
            <a:r>
              <a:rPr lang="es-MX" sz="1200" dirty="0" err="1">
                <a:latin typeface="Arial" panose="020B0604020202020204" pitchFamily="34" charset="0"/>
                <a:cs typeface="Arial" panose="020B0604020202020204" pitchFamily="34" charset="0"/>
              </a:rPr>
              <a:t>existia</a:t>
            </a:r>
            <a:r>
              <a:rPr lang="es-MX" sz="1200" dirty="0">
                <a:latin typeface="Arial" panose="020B0604020202020204" pitchFamily="34" charset="0"/>
                <a:cs typeface="Arial" panose="020B0604020202020204" pitchFamily="34" charset="0"/>
              </a:rPr>
              <a:t> lo inserta. Si hace falta crece de a </a:t>
            </a:r>
            <a:r>
              <a:rPr lang="es-MX" sz="1200" dirty="0" err="1">
                <a:latin typeface="Arial" panose="020B0604020202020204" pitchFamily="34" charset="0"/>
                <a:cs typeface="Arial" panose="020B0604020202020204" pitchFamily="34" charset="0"/>
              </a:rPr>
              <a:t>chunks</a:t>
            </a:r>
            <a:endParaRPr lang="es-MX" sz="1200" dirty="0">
              <a:latin typeface="Arial" panose="020B0604020202020204" pitchFamily="34" charset="0"/>
              <a:cs typeface="Arial" panose="020B0604020202020204" pitchFamily="34" charset="0"/>
            </a:endParaRPr>
          </a:p>
          <a:p>
            <a:pPr marL="0" indent="0">
              <a:buNone/>
            </a:pPr>
            <a:r>
              <a:rPr lang="es-AR" sz="1200" b="1" dirty="0" err="1">
                <a:latin typeface="Arial" panose="020B0604020202020204" pitchFamily="34" charset="0"/>
                <a:cs typeface="Arial" panose="020B0604020202020204" pitchFamily="34" charset="0"/>
              </a:rPr>
              <a:t>void</a:t>
            </a:r>
            <a:r>
              <a:rPr lang="es-AR" sz="1200" b="1" dirty="0">
                <a:latin typeface="Arial" panose="020B0604020202020204" pitchFamily="34" charset="0"/>
                <a:cs typeface="Arial" panose="020B0604020202020204" pitchFamily="34" charset="0"/>
              </a:rPr>
              <a:t> </a:t>
            </a:r>
            <a:r>
              <a:rPr lang="es-AR" sz="1200" b="1" dirty="0" err="1">
                <a:latin typeface="Arial" panose="020B0604020202020204" pitchFamily="34" charset="0"/>
                <a:cs typeface="Arial" panose="020B0604020202020204" pitchFamily="34" charset="0"/>
              </a:rPr>
              <a:t>insertOrUpdate</a:t>
            </a:r>
            <a:r>
              <a:rPr lang="es-AR" sz="1200" b="1" dirty="0">
                <a:latin typeface="Arial" panose="020B0604020202020204" pitchFamily="34" charset="0"/>
                <a:cs typeface="Arial" panose="020B0604020202020204" pitchFamily="34" charset="0"/>
              </a:rPr>
              <a:t>(K </a:t>
            </a:r>
            <a:r>
              <a:rPr lang="es-AR" sz="1200" b="1" dirty="0" err="1">
                <a:latin typeface="Arial" panose="020B0604020202020204" pitchFamily="34" charset="0"/>
                <a:cs typeface="Arial" panose="020B0604020202020204" pitchFamily="34" charset="0"/>
              </a:rPr>
              <a:t>key</a:t>
            </a:r>
            <a:r>
              <a:rPr lang="es-AR" sz="1200" b="1" dirty="0">
                <a:latin typeface="Arial" panose="020B0604020202020204" pitchFamily="34" charset="0"/>
                <a:cs typeface="Arial" panose="020B0604020202020204" pitchFamily="34" charset="0"/>
              </a:rPr>
              <a:t>, V data);</a:t>
            </a:r>
          </a:p>
          <a:p>
            <a:pPr marL="0" indent="0">
              <a:buNone/>
            </a:pPr>
            <a:endParaRPr lang="es-AR" sz="1200" dirty="0">
              <a:latin typeface="Arial" panose="020B0604020202020204" pitchFamily="34" charset="0"/>
              <a:cs typeface="Arial" panose="020B0604020202020204" pitchFamily="34" charset="0"/>
            </a:endParaRPr>
          </a:p>
          <a:p>
            <a:pPr marL="0" indent="0">
              <a:buNone/>
            </a:pPr>
            <a:r>
              <a:rPr lang="es-MX" sz="1200" dirty="0">
                <a:latin typeface="Arial" panose="020B0604020202020204" pitchFamily="34" charset="0"/>
                <a:cs typeface="Arial" panose="020B0604020202020204" pitchFamily="34" charset="0"/>
              </a:rPr>
              <a:t>// nunca </a:t>
            </a:r>
            <a:r>
              <a:rPr lang="es-MX" sz="1200" dirty="0" err="1">
                <a:latin typeface="Arial" panose="020B0604020202020204" pitchFamily="34" charset="0"/>
                <a:cs typeface="Arial" panose="020B0604020202020204" pitchFamily="34" charset="0"/>
              </a:rPr>
              <a:t>nunca</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nunca</a:t>
            </a:r>
            <a:r>
              <a:rPr lang="es-MX" sz="1200" dirty="0">
                <a:latin typeface="Arial" panose="020B0604020202020204" pitchFamily="34" charset="0"/>
                <a:cs typeface="Arial" panose="020B0604020202020204" pitchFamily="34" charset="0"/>
              </a:rPr>
              <a:t> debe tirar </a:t>
            </a:r>
            <a:r>
              <a:rPr lang="es-MX" sz="1200" dirty="0" err="1">
                <a:latin typeface="Arial" panose="020B0604020202020204" pitchFamily="34" charset="0"/>
                <a:cs typeface="Arial" panose="020B0604020202020204" pitchFamily="34" charset="0"/>
              </a:rPr>
              <a:t>exception</a:t>
            </a:r>
            <a:r>
              <a:rPr lang="es-MX" sz="1200" dirty="0">
                <a:latin typeface="Arial" panose="020B0604020202020204" pitchFamily="34" charset="0"/>
                <a:cs typeface="Arial" panose="020B0604020202020204" pitchFamily="34" charset="0"/>
              </a:rPr>
              <a:t>. Devuelve el valor asociado si lo encuentra o </a:t>
            </a:r>
            <a:r>
              <a:rPr lang="es-MX" sz="1200" dirty="0" err="1">
                <a:latin typeface="Arial" panose="020B0604020202020204" pitchFamily="34" charset="0"/>
                <a:cs typeface="Arial" panose="020B0604020202020204" pitchFamily="34" charset="0"/>
              </a:rPr>
              <a:t>null</a:t>
            </a:r>
            <a:r>
              <a:rPr lang="es-MX" sz="1200" dirty="0">
                <a:latin typeface="Arial" panose="020B0604020202020204" pitchFamily="34" charset="0"/>
                <a:cs typeface="Arial" panose="020B0604020202020204" pitchFamily="34" charset="0"/>
              </a:rPr>
              <a:t> si no está.</a:t>
            </a:r>
          </a:p>
          <a:p>
            <a:pPr marL="0" indent="0">
              <a:buNone/>
            </a:pPr>
            <a:r>
              <a:rPr lang="es-AR" sz="1200" b="1" dirty="0">
                <a:latin typeface="Arial" panose="020B0604020202020204" pitchFamily="34" charset="0"/>
                <a:cs typeface="Arial" panose="020B0604020202020204" pitchFamily="34" charset="0"/>
              </a:rPr>
              <a:t>V </a:t>
            </a:r>
            <a:r>
              <a:rPr lang="es-AR" sz="1200" b="1" dirty="0" err="1">
                <a:latin typeface="Arial" panose="020B0604020202020204" pitchFamily="34" charset="0"/>
                <a:cs typeface="Arial" panose="020B0604020202020204" pitchFamily="34" charset="0"/>
              </a:rPr>
              <a:t>find</a:t>
            </a:r>
            <a:r>
              <a:rPr lang="es-AR" sz="1200" b="1" dirty="0">
                <a:latin typeface="Arial" panose="020B0604020202020204" pitchFamily="34" charset="0"/>
                <a:cs typeface="Arial" panose="020B0604020202020204" pitchFamily="34" charset="0"/>
              </a:rPr>
              <a:t>(K data);</a:t>
            </a:r>
          </a:p>
          <a:p>
            <a:pPr marL="0" indent="0">
              <a:buNone/>
            </a:pPr>
            <a:endParaRPr lang="es-AR" sz="1200" dirty="0">
              <a:latin typeface="Arial" panose="020B0604020202020204" pitchFamily="34" charset="0"/>
              <a:cs typeface="Arial" panose="020B0604020202020204" pitchFamily="34" charset="0"/>
            </a:endParaRPr>
          </a:p>
          <a:p>
            <a:pPr marL="0" indent="0">
              <a:buNone/>
            </a:pPr>
            <a:r>
              <a:rPr lang="es-MX" sz="1200" dirty="0">
                <a:latin typeface="Arial" panose="020B0604020202020204" pitchFamily="34" charset="0"/>
                <a:cs typeface="Arial" panose="020B0604020202020204" pitchFamily="34" charset="0"/>
              </a:rPr>
              <a:t>// nunca </a:t>
            </a:r>
            <a:r>
              <a:rPr lang="es-MX" sz="1200" dirty="0" err="1">
                <a:latin typeface="Arial" panose="020B0604020202020204" pitchFamily="34" charset="0"/>
                <a:cs typeface="Arial" panose="020B0604020202020204" pitchFamily="34" charset="0"/>
              </a:rPr>
              <a:t>nunca</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nunca</a:t>
            </a:r>
            <a:r>
              <a:rPr lang="es-MX" sz="1200" dirty="0">
                <a:latin typeface="Arial" panose="020B0604020202020204" pitchFamily="34" charset="0"/>
                <a:cs typeface="Arial" panose="020B0604020202020204" pitchFamily="34" charset="0"/>
              </a:rPr>
              <a:t> debe tirar </a:t>
            </a:r>
            <a:r>
              <a:rPr lang="es-MX" sz="1200" dirty="0" err="1">
                <a:latin typeface="Arial" panose="020B0604020202020204" pitchFamily="34" charset="0"/>
                <a:cs typeface="Arial" panose="020B0604020202020204" pitchFamily="34" charset="0"/>
              </a:rPr>
              <a:t>exception</a:t>
            </a:r>
            <a:r>
              <a:rPr lang="es-MX" sz="1200" dirty="0">
                <a:latin typeface="Arial" panose="020B0604020202020204" pitchFamily="34" charset="0"/>
                <a:cs typeface="Arial" panose="020B0604020202020204" pitchFamily="34" charset="0"/>
              </a:rPr>
              <a:t>.  </a:t>
            </a:r>
          </a:p>
          <a:p>
            <a:pPr marL="0" indent="0">
              <a:buNone/>
            </a:pPr>
            <a:r>
              <a:rPr lang="es-MX" sz="1200" dirty="0">
                <a:latin typeface="Arial" panose="020B0604020202020204" pitchFamily="34" charset="0"/>
                <a:cs typeface="Arial" panose="020B0604020202020204" pitchFamily="34" charset="0"/>
              </a:rPr>
              <a:t>Borra y devuelve true si el elemento estaba. Si no lo encuentra devuelve false .</a:t>
            </a:r>
          </a:p>
          <a:p>
            <a:pPr marL="0" indent="0">
              <a:buNone/>
            </a:pPr>
            <a:r>
              <a:rPr lang="es-AR" sz="1200" b="1" dirty="0" err="1">
                <a:latin typeface="Arial" panose="020B0604020202020204" pitchFamily="34" charset="0"/>
                <a:cs typeface="Arial" panose="020B0604020202020204" pitchFamily="34" charset="0"/>
              </a:rPr>
              <a:t>boolean</a:t>
            </a:r>
            <a:r>
              <a:rPr lang="es-AR" sz="1200" b="1" dirty="0">
                <a:latin typeface="Arial" panose="020B0604020202020204" pitchFamily="34" charset="0"/>
                <a:cs typeface="Arial" panose="020B0604020202020204" pitchFamily="34" charset="0"/>
              </a:rPr>
              <a:t> </a:t>
            </a:r>
            <a:r>
              <a:rPr lang="es-AR" sz="1200" b="1" dirty="0" err="1">
                <a:latin typeface="Arial" panose="020B0604020202020204" pitchFamily="34" charset="0"/>
                <a:cs typeface="Arial" panose="020B0604020202020204" pitchFamily="34" charset="0"/>
              </a:rPr>
              <a:t>remove</a:t>
            </a:r>
            <a:r>
              <a:rPr lang="es-AR" sz="1200" b="1" dirty="0">
                <a:latin typeface="Arial" panose="020B0604020202020204" pitchFamily="34" charset="0"/>
                <a:cs typeface="Arial" panose="020B0604020202020204" pitchFamily="34" charset="0"/>
              </a:rPr>
              <a:t>(K </a:t>
            </a:r>
            <a:r>
              <a:rPr lang="es-AR" sz="1200" b="1" dirty="0" err="1">
                <a:latin typeface="Arial" panose="020B0604020202020204" pitchFamily="34" charset="0"/>
                <a:cs typeface="Arial" panose="020B0604020202020204" pitchFamily="34" charset="0"/>
              </a:rPr>
              <a:t>key</a:t>
            </a:r>
            <a:r>
              <a:rPr lang="es-AR" sz="1200" b="1" dirty="0">
                <a:latin typeface="Arial" panose="020B0604020202020204" pitchFamily="34" charset="0"/>
                <a:cs typeface="Arial" panose="020B0604020202020204" pitchFamily="34" charset="0"/>
              </a:rPr>
              <a:t>);</a:t>
            </a:r>
          </a:p>
          <a:p>
            <a:pPr marL="0" indent="0">
              <a:buNone/>
            </a:pPr>
            <a:endParaRPr lang="es-AR" sz="1200" dirty="0">
              <a:latin typeface="Arial" panose="020B0604020202020204" pitchFamily="34" charset="0"/>
              <a:cs typeface="Arial" panose="020B0604020202020204" pitchFamily="34" charset="0"/>
            </a:endParaRPr>
          </a:p>
          <a:p>
            <a:pPr marL="0" indent="0">
              <a:buNone/>
            </a:pPr>
            <a:endParaRPr lang="es-AR" sz="1200" dirty="0">
              <a:latin typeface="Arial" panose="020B0604020202020204" pitchFamily="34" charset="0"/>
              <a:cs typeface="Arial" panose="020B0604020202020204" pitchFamily="34" charset="0"/>
            </a:endParaRPr>
          </a:p>
          <a:p>
            <a:pPr marL="0" indent="0">
              <a:buNone/>
            </a:pPr>
            <a:r>
              <a:rPr lang="es-MX" sz="1200" dirty="0">
                <a:latin typeface="Arial" panose="020B0604020202020204" pitchFamily="34" charset="0"/>
                <a:cs typeface="Arial" panose="020B0604020202020204" pitchFamily="34" charset="0"/>
              </a:rPr>
              <a:t>// nunca </a:t>
            </a:r>
            <a:r>
              <a:rPr lang="es-MX" sz="1200" dirty="0" err="1">
                <a:latin typeface="Arial" panose="020B0604020202020204" pitchFamily="34" charset="0"/>
                <a:cs typeface="Arial" panose="020B0604020202020204" pitchFamily="34" charset="0"/>
              </a:rPr>
              <a:t>nunca</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nunca</a:t>
            </a:r>
            <a:r>
              <a:rPr lang="es-MX" sz="1200" dirty="0">
                <a:latin typeface="Arial" panose="020B0604020202020204" pitchFamily="34" charset="0"/>
                <a:cs typeface="Arial" panose="020B0604020202020204" pitchFamily="34" charset="0"/>
              </a:rPr>
              <a:t> debe tirar </a:t>
            </a:r>
            <a:r>
              <a:rPr lang="es-MX" sz="1200" dirty="0" err="1">
                <a:latin typeface="Arial" panose="020B0604020202020204" pitchFamily="34" charset="0"/>
                <a:cs typeface="Arial" panose="020B0604020202020204" pitchFamily="34" charset="0"/>
              </a:rPr>
              <a:t>exception</a:t>
            </a:r>
            <a:r>
              <a:rPr lang="es-MX" sz="1200" dirty="0">
                <a:latin typeface="Arial" panose="020B0604020202020204" pitchFamily="34" charset="0"/>
                <a:cs typeface="Arial" panose="020B0604020202020204" pitchFamily="34" charset="0"/>
              </a:rPr>
              <a:t>. Devuelve la cantidad de elementos presentes</a:t>
            </a:r>
          </a:p>
          <a:p>
            <a:pPr marL="0" indent="0">
              <a:buNone/>
            </a:pPr>
            <a:r>
              <a:rPr lang="es-AR" sz="1200" b="1" dirty="0" err="1">
                <a:latin typeface="Arial" panose="020B0604020202020204" pitchFamily="34" charset="0"/>
                <a:cs typeface="Arial" panose="020B0604020202020204" pitchFamily="34" charset="0"/>
              </a:rPr>
              <a:t>int</a:t>
            </a:r>
            <a:r>
              <a:rPr lang="es-AR" sz="1200" b="1" dirty="0">
                <a:latin typeface="Arial" panose="020B0604020202020204" pitchFamily="34" charset="0"/>
                <a:cs typeface="Arial" panose="020B0604020202020204" pitchFamily="34" charset="0"/>
              </a:rPr>
              <a:t> </a:t>
            </a:r>
            <a:r>
              <a:rPr lang="es-AR" sz="1200" b="1" dirty="0" err="1">
                <a:latin typeface="Arial" panose="020B0604020202020204" pitchFamily="34" charset="0"/>
                <a:cs typeface="Arial" panose="020B0604020202020204" pitchFamily="34" charset="0"/>
              </a:rPr>
              <a:t>size</a:t>
            </a:r>
            <a:r>
              <a:rPr lang="es-AR" sz="1200" b="1" dirty="0">
                <a:latin typeface="Arial" panose="020B0604020202020204" pitchFamily="34" charset="0"/>
                <a:cs typeface="Arial" panose="020B0604020202020204" pitchFamily="34" charset="0"/>
              </a:rPr>
              <a:t>();</a:t>
            </a:r>
          </a:p>
          <a:p>
            <a:pPr marL="0" indent="0">
              <a:buNone/>
            </a:pPr>
            <a:endParaRPr lang="es-AR" sz="1200" dirty="0">
              <a:latin typeface="Arial" panose="020B0604020202020204" pitchFamily="34" charset="0"/>
              <a:cs typeface="Arial" panose="020B0604020202020204" pitchFamily="34" charset="0"/>
            </a:endParaRPr>
          </a:p>
          <a:p>
            <a:pPr marL="0" indent="0">
              <a:buNone/>
            </a:pPr>
            <a:r>
              <a:rPr lang="es-AR" sz="1200" dirty="0">
                <a:latin typeface="Arial" panose="020B0604020202020204" pitchFamily="34" charset="0"/>
                <a:cs typeface="Arial" panose="020B0604020202020204" pitchFamily="34" charset="0"/>
              </a:rPr>
              <a:t>// imprimir en cualquier orden</a:t>
            </a:r>
          </a:p>
          <a:p>
            <a:pPr marL="0" indent="0">
              <a:buNone/>
            </a:pPr>
            <a:r>
              <a:rPr lang="es-AR" sz="1200" b="1" dirty="0" err="1">
                <a:latin typeface="Arial" panose="020B0604020202020204" pitchFamily="34" charset="0"/>
                <a:cs typeface="Arial" panose="020B0604020202020204" pitchFamily="34" charset="0"/>
              </a:rPr>
              <a:t>void</a:t>
            </a:r>
            <a:r>
              <a:rPr lang="es-AR" sz="1200" b="1" dirty="0">
                <a:latin typeface="Arial" panose="020B0604020202020204" pitchFamily="34" charset="0"/>
                <a:cs typeface="Arial" panose="020B0604020202020204" pitchFamily="34" charset="0"/>
              </a:rPr>
              <a:t> </a:t>
            </a:r>
            <a:r>
              <a:rPr lang="es-AR" sz="1200" b="1" dirty="0" err="1">
                <a:latin typeface="Arial" panose="020B0604020202020204" pitchFamily="34" charset="0"/>
                <a:cs typeface="Arial" panose="020B0604020202020204" pitchFamily="34" charset="0"/>
              </a:rPr>
              <a:t>dump</a:t>
            </a:r>
            <a:r>
              <a:rPr lang="es-AR" sz="1200" b="1" dirty="0">
                <a:latin typeface="Arial" panose="020B0604020202020204" pitchFamily="34" charset="0"/>
                <a:cs typeface="Arial" panose="020B0604020202020204" pitchFamily="34" charset="0"/>
              </a:rPr>
              <a:t>();</a:t>
            </a:r>
          </a:p>
          <a:p>
            <a:pPr marL="0" indent="0">
              <a:buNone/>
            </a:pPr>
            <a:r>
              <a:rPr lang="es-AR" sz="1200" dirty="0">
                <a:latin typeface="Arial" panose="020B0604020202020204" pitchFamily="34" charset="0"/>
                <a:cs typeface="Arial" panose="020B0604020202020204" pitchFamily="34" charset="0"/>
              </a:rPr>
              <a:t>}</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14</a:t>
            </a:fld>
            <a:endParaRPr lang="en-US"/>
          </a:p>
        </p:txBody>
      </p:sp>
    </p:spTree>
    <p:extLst>
      <p:ext uri="{BB962C8B-B14F-4D97-AF65-F5344CB8AC3E}">
        <p14:creationId xmlns:p14="http://schemas.microsoft.com/office/powerpoint/2010/main" val="195885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92500" lnSpcReduction="20000"/>
          </a:bodyPr>
          <a:lstStyle/>
          <a:p>
            <a:pPr marL="0" indent="0">
              <a:buNone/>
            </a:pPr>
            <a:r>
              <a:rPr lang="es-AR" b="1" dirty="0"/>
              <a:t>Ejemplo 1: </a:t>
            </a:r>
          </a:p>
          <a:p>
            <a:pPr marL="0" indent="0">
              <a:buNone/>
            </a:pPr>
            <a:r>
              <a:rPr lang="es-AR" dirty="0"/>
              <a:t>Supongamos que guardamos legajos y datos de alumnos. La </a:t>
            </a:r>
            <a:r>
              <a:rPr lang="es-AR" dirty="0" err="1"/>
              <a:t>fn</a:t>
            </a:r>
            <a:r>
              <a:rPr lang="es-AR" dirty="0"/>
              <a:t> </a:t>
            </a:r>
            <a:r>
              <a:rPr lang="es-AR" dirty="0" err="1"/>
              <a:t>prehash</a:t>
            </a:r>
            <a:r>
              <a:rPr lang="es-AR" dirty="0"/>
              <a:t> es la identidad (debe ser rápida de calcular, en lo posible O(1) ).</a:t>
            </a:r>
          </a:p>
          <a:p>
            <a:pPr marL="0" indent="0">
              <a:buNone/>
            </a:pPr>
            <a:endParaRPr lang="es-AR" dirty="0"/>
          </a:p>
          <a:p>
            <a:pPr marL="0" indent="0">
              <a:buNone/>
            </a:pPr>
            <a:r>
              <a:rPr lang="es-AR" dirty="0" err="1"/>
              <a:t>prehash</a:t>
            </a:r>
            <a:r>
              <a:rPr lang="es-AR" dirty="0"/>
              <a:t>(n) = n</a:t>
            </a:r>
          </a:p>
          <a:p>
            <a:pPr marL="0" indent="0">
              <a:buNone/>
            </a:pPr>
            <a:endParaRPr lang="es-AR" dirty="0"/>
          </a:p>
          <a:p>
            <a:pPr marL="0" indent="0">
              <a:buNone/>
            </a:pPr>
            <a:endParaRPr lang="es-AR" dirty="0"/>
          </a:p>
          <a:p>
            <a:pPr marL="0" indent="0" algn="just">
              <a:buNone/>
            </a:pPr>
            <a:r>
              <a:rPr lang="es-AR" dirty="0"/>
              <a:t>Usar la clase Hash (campus) y escribir la clase Test que </a:t>
            </a:r>
            <a:r>
              <a:rPr lang="es-AR" dirty="0" err="1"/>
              <a:t>propocione</a:t>
            </a:r>
            <a:r>
              <a:rPr lang="es-AR" dirty="0"/>
              <a:t> el </a:t>
            </a:r>
            <a:r>
              <a:rPr lang="es-AR" b="1" dirty="0" err="1"/>
              <a:t>prehash</a:t>
            </a:r>
            <a:r>
              <a:rPr lang="es-AR" b="1" dirty="0"/>
              <a:t> identidad</a:t>
            </a:r>
            <a:r>
              <a:rPr lang="es-AR" dirty="0"/>
              <a:t>.  Usar la clase </a:t>
            </a:r>
            <a:r>
              <a:rPr lang="es-AR" b="1" dirty="0" err="1"/>
              <a:t>java.util.function.Function</a:t>
            </a:r>
            <a:r>
              <a:rPr lang="es-AR" b="1" dirty="0"/>
              <a:t>  o lambda </a:t>
            </a:r>
            <a:r>
              <a:rPr lang="es-AR" dirty="0"/>
              <a:t>para parametrizar una </a:t>
            </a:r>
            <a:r>
              <a:rPr lang="es-AR" dirty="0" err="1"/>
              <a:t>fn</a:t>
            </a:r>
            <a:r>
              <a:rPr lang="es-AR" dirty="0"/>
              <a:t>.</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a:p>
        </p:txBody>
      </p:sp>
    </p:spTree>
    <p:extLst>
      <p:ext uri="{BB962C8B-B14F-4D97-AF65-F5344CB8AC3E}">
        <p14:creationId xmlns:p14="http://schemas.microsoft.com/office/powerpoint/2010/main" val="8482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Caso de Uso Ideal</a:t>
            </a:r>
          </a:p>
        </p:txBody>
      </p:sp>
      <p:sp>
        <p:nvSpPr>
          <p:cNvPr id="3" name="Content Placeholder 2"/>
          <p:cNvSpPr>
            <a:spLocks noGrp="1"/>
          </p:cNvSpPr>
          <p:nvPr>
            <p:ph idx="1"/>
          </p:nvPr>
        </p:nvSpPr>
        <p:spPr/>
        <p:txBody>
          <a:bodyPr/>
          <a:lstStyle/>
          <a:p>
            <a:pPr marL="0" indent="0">
              <a:buNone/>
            </a:pPr>
            <a:r>
              <a:rPr lang="es-AR" sz="1800" dirty="0"/>
              <a:t>En un escenario ideal, si los pares </a:t>
            </a:r>
            <a:r>
              <a:rPr lang="es-AR" sz="1800" dirty="0" err="1"/>
              <a:t>key</a:t>
            </a:r>
            <a:r>
              <a:rPr lang="es-AR" sz="1800" dirty="0"/>
              <a:t>/</a:t>
            </a:r>
            <a:r>
              <a:rPr lang="es-AR" sz="1800" dirty="0" err="1"/>
              <a:t>value</a:t>
            </a:r>
            <a:r>
              <a:rPr lang="es-AR" sz="1800" dirty="0"/>
              <a:t> a insertar fueran (55, "Ana"), (44, "Juan"), (18, "Paula"), (19, "Lucas"), (21, "Sol") y considerando un arreglo de 10 componentes que es capaz de albergar a dichos pares, testear el código. ¿Qué se obtiene?</a:t>
            </a:r>
          </a:p>
          <a:p>
            <a:pPr marL="0"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4030535516"/>
              </p:ext>
            </p:extLst>
          </p:nvPr>
        </p:nvGraphicFramePr>
        <p:xfrm>
          <a:off x="2163853" y="2845754"/>
          <a:ext cx="4347349" cy="3693160"/>
        </p:xfrm>
        <a:graphic>
          <a:graphicData uri="http://schemas.openxmlformats.org/drawingml/2006/table">
            <a:tbl>
              <a:tblPr firstRow="1" bandRow="1">
                <a:tableStyleId>{8799B23B-EC83-4686-B30A-512413B5E67A}</a:tableStyleId>
              </a:tblPr>
              <a:tblGrid>
                <a:gridCol w="347847">
                  <a:extLst>
                    <a:ext uri="{9D8B030D-6E8A-4147-A177-3AD203B41FA5}">
                      <a16:colId xmlns:a16="http://schemas.microsoft.com/office/drawing/2014/main" val="287997947"/>
                    </a:ext>
                  </a:extLst>
                </a:gridCol>
                <a:gridCol w="3999502">
                  <a:extLst>
                    <a:ext uri="{9D8B030D-6E8A-4147-A177-3AD203B41FA5}">
                      <a16:colId xmlns:a16="http://schemas.microsoft.com/office/drawing/2014/main" val="152524401"/>
                    </a:ext>
                  </a:extLst>
                </a:gridCol>
              </a:tblGrid>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864570707"/>
                  </a:ext>
                </a:extLst>
              </a:tr>
              <a:tr h="370840">
                <a:tc>
                  <a:txBody>
                    <a:bodyPr/>
                    <a:lstStyle/>
                    <a:p>
                      <a:r>
                        <a:rPr lang="es-AR" dirty="0"/>
                        <a:t>1</a:t>
                      </a:r>
                    </a:p>
                  </a:txBody>
                  <a:tcPr/>
                </a:tc>
                <a:tc>
                  <a:txBody>
                    <a:bodyPr/>
                    <a:lstStyle/>
                    <a:p>
                      <a:r>
                        <a:rPr lang="es-AR" dirty="0"/>
                        <a:t>(21, ‘Sol’)</a:t>
                      </a:r>
                    </a:p>
                  </a:txBody>
                  <a:tcPr/>
                </a:tc>
                <a:extLst>
                  <a:ext uri="{0D108BD9-81ED-4DB2-BD59-A6C34878D82A}">
                    <a16:rowId xmlns:a16="http://schemas.microsoft.com/office/drawing/2014/main" val="3063799677"/>
                  </a:ext>
                </a:extLst>
              </a:tr>
              <a:tr h="370840">
                <a:tc>
                  <a:txBody>
                    <a:bodyPr/>
                    <a:lstStyle/>
                    <a:p>
                      <a:r>
                        <a:rPr lang="es-AR" dirty="0"/>
                        <a:t>2</a:t>
                      </a:r>
                    </a:p>
                  </a:txBody>
                  <a:tcPr/>
                </a:tc>
                <a:tc>
                  <a:txBody>
                    <a:bodyPr/>
                    <a:lstStyle/>
                    <a:p>
                      <a:endParaRPr lang="es-AR" dirty="0"/>
                    </a:p>
                  </a:txBody>
                  <a:tcPr/>
                </a:tc>
                <a:extLst>
                  <a:ext uri="{0D108BD9-81ED-4DB2-BD59-A6C34878D82A}">
                    <a16:rowId xmlns:a16="http://schemas.microsoft.com/office/drawing/2014/main" val="2823491031"/>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300663481"/>
                  </a:ext>
                </a:extLst>
              </a:tr>
              <a:tr h="370840">
                <a:tc>
                  <a:txBody>
                    <a:bodyPr/>
                    <a:lstStyle/>
                    <a:p>
                      <a:r>
                        <a:rPr lang="es-AR"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(44,</a:t>
                      </a:r>
                      <a:r>
                        <a:rPr lang="es-AR" baseline="0" dirty="0"/>
                        <a:t> ‘Juan’)</a:t>
                      </a:r>
                      <a:endParaRPr lang="es-AR" dirty="0"/>
                    </a:p>
                  </a:txBody>
                  <a:tcPr/>
                </a:tc>
                <a:extLst>
                  <a:ext uri="{0D108BD9-81ED-4DB2-BD59-A6C34878D82A}">
                    <a16:rowId xmlns:a16="http://schemas.microsoft.com/office/drawing/2014/main" val="288693889"/>
                  </a:ext>
                </a:extLst>
              </a:tr>
              <a:tr h="370840">
                <a:tc>
                  <a:txBody>
                    <a:bodyPr/>
                    <a:lstStyle/>
                    <a:p>
                      <a:r>
                        <a:rPr lang="es-AR"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(55,</a:t>
                      </a:r>
                      <a:r>
                        <a:rPr lang="es-AR" baseline="0" dirty="0"/>
                        <a:t> ‘Ana’)</a:t>
                      </a:r>
                      <a:endParaRPr lang="es-AR" dirty="0"/>
                    </a:p>
                  </a:txBody>
                  <a:tcPr/>
                </a:tc>
                <a:extLst>
                  <a:ext uri="{0D108BD9-81ED-4DB2-BD59-A6C34878D82A}">
                    <a16:rowId xmlns:a16="http://schemas.microsoft.com/office/drawing/2014/main" val="1236722623"/>
                  </a:ext>
                </a:extLst>
              </a:tr>
              <a:tr h="370840">
                <a:tc>
                  <a:txBody>
                    <a:bodyPr/>
                    <a:lstStyle/>
                    <a:p>
                      <a:r>
                        <a:rPr lang="es-AR" dirty="0"/>
                        <a:t>6</a:t>
                      </a:r>
                    </a:p>
                  </a:txBody>
                  <a:tcPr/>
                </a:tc>
                <a:tc>
                  <a:txBody>
                    <a:bodyPr/>
                    <a:lstStyle/>
                    <a:p>
                      <a:endParaRPr lang="es-AR"/>
                    </a:p>
                  </a:txBody>
                  <a:tcPr/>
                </a:tc>
                <a:extLst>
                  <a:ext uri="{0D108BD9-81ED-4DB2-BD59-A6C34878D82A}">
                    <a16:rowId xmlns:a16="http://schemas.microsoft.com/office/drawing/2014/main" val="3113381816"/>
                  </a:ext>
                </a:extLst>
              </a:tr>
              <a:tr h="18542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509087703"/>
                  </a:ext>
                </a:extLst>
              </a:tr>
              <a:tr h="182880">
                <a:tc>
                  <a:txBody>
                    <a:bodyPr/>
                    <a:lstStyle/>
                    <a:p>
                      <a:r>
                        <a:rPr lang="es-AR" dirty="0"/>
                        <a:t>8</a:t>
                      </a:r>
                    </a:p>
                  </a:txBody>
                  <a:tcPr/>
                </a:tc>
                <a:tc>
                  <a:txBody>
                    <a:bodyPr/>
                    <a:lstStyle/>
                    <a:p>
                      <a:r>
                        <a:rPr lang="es-AR" dirty="0"/>
                        <a:t>(18,</a:t>
                      </a:r>
                      <a:r>
                        <a:rPr lang="es-AR" baseline="0" dirty="0"/>
                        <a:t> ‘Paula’)</a:t>
                      </a:r>
                      <a:endParaRPr lang="es-AR" dirty="0"/>
                    </a:p>
                  </a:txBody>
                  <a:tcPr/>
                </a:tc>
                <a:extLst>
                  <a:ext uri="{0D108BD9-81ED-4DB2-BD59-A6C34878D82A}">
                    <a16:rowId xmlns:a16="http://schemas.microsoft.com/office/drawing/2014/main" val="633070236"/>
                  </a:ext>
                </a:extLst>
              </a:tr>
              <a:tr h="182880">
                <a:tc>
                  <a:txBody>
                    <a:bodyPr/>
                    <a:lstStyle/>
                    <a:p>
                      <a:r>
                        <a:rPr lang="es-AR" dirty="0"/>
                        <a:t>9</a:t>
                      </a:r>
                    </a:p>
                  </a:txBody>
                  <a:tcPr/>
                </a:tc>
                <a:tc>
                  <a:txBody>
                    <a:bodyPr/>
                    <a:lstStyle/>
                    <a:p>
                      <a:r>
                        <a:rPr lang="es-AR" dirty="0"/>
                        <a:t>(19, ‘Lucas’)</a:t>
                      </a:r>
                    </a:p>
                  </a:txBody>
                  <a:tcPr/>
                </a:tc>
                <a:extLst>
                  <a:ext uri="{0D108BD9-81ED-4DB2-BD59-A6C34878D82A}">
                    <a16:rowId xmlns:a16="http://schemas.microsoft.com/office/drawing/2014/main" val="2579406456"/>
                  </a:ext>
                </a:extLst>
              </a:tr>
            </a:tbl>
          </a:graphicData>
        </a:graphic>
      </p:graphicFrame>
    </p:spTree>
    <p:extLst>
      <p:ext uri="{BB962C8B-B14F-4D97-AF65-F5344CB8AC3E}">
        <p14:creationId xmlns:p14="http://schemas.microsoft.com/office/powerpoint/2010/main" val="118070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Caso de Uso problemático</a:t>
            </a:r>
          </a:p>
        </p:txBody>
      </p:sp>
      <p:sp>
        <p:nvSpPr>
          <p:cNvPr id="3" name="Content Placeholder 2"/>
          <p:cNvSpPr>
            <a:spLocks noGrp="1"/>
          </p:cNvSpPr>
          <p:nvPr>
            <p:ph idx="1"/>
          </p:nvPr>
        </p:nvSpPr>
        <p:spPr/>
        <p:txBody>
          <a:bodyPr>
            <a:normAutofit/>
          </a:bodyPr>
          <a:lstStyle/>
          <a:p>
            <a:pPr marL="0" indent="0" algn="just">
              <a:buNone/>
            </a:pPr>
            <a:r>
              <a:rPr lang="es-AR" sz="1800" dirty="0"/>
              <a:t>En un escenario </a:t>
            </a:r>
            <a:r>
              <a:rPr lang="es-AR" sz="1800" b="1" dirty="0"/>
              <a:t>no tan ideal</a:t>
            </a:r>
            <a:r>
              <a:rPr lang="es-AR" sz="1800" dirty="0"/>
              <a:t>, si los pares </a:t>
            </a:r>
            <a:r>
              <a:rPr lang="es-AR" sz="1800" dirty="0" err="1"/>
              <a:t>key</a:t>
            </a:r>
            <a:r>
              <a:rPr lang="es-AR" sz="1800" dirty="0"/>
              <a:t>/</a:t>
            </a:r>
            <a:r>
              <a:rPr lang="es-AR" sz="1800" dirty="0" err="1"/>
              <a:t>value</a:t>
            </a:r>
            <a:r>
              <a:rPr lang="es-AR" sz="1800" dirty="0"/>
              <a:t> a insertar fueran (55, "Ana"), (29, "</a:t>
            </a:r>
            <a:r>
              <a:rPr lang="es-AR" sz="1800" dirty="0" err="1"/>
              <a:t>Victor</a:t>
            </a:r>
            <a:r>
              <a:rPr lang="es-AR" sz="1800" dirty="0"/>
              <a:t>"), (25, "Tomas"), (19, "Lucas"), (21, "Sol")  re ejecutar el código. Explicar qué sucede.</a:t>
            </a:r>
          </a:p>
          <a:p>
            <a:pPr marL="0" indent="0" algn="r">
              <a:buNone/>
            </a:pPr>
            <a:endParaRPr lang="es-AR" sz="18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386612132"/>
              </p:ext>
            </p:extLst>
          </p:nvPr>
        </p:nvGraphicFramePr>
        <p:xfrm>
          <a:off x="1085263" y="2947785"/>
          <a:ext cx="4414983" cy="3693160"/>
        </p:xfrm>
        <a:graphic>
          <a:graphicData uri="http://schemas.openxmlformats.org/drawingml/2006/table">
            <a:tbl>
              <a:tblPr firstRow="1" bandRow="1">
                <a:tableStyleId>{8799B23B-EC83-4686-B30A-512413B5E67A}</a:tableStyleId>
              </a:tblPr>
              <a:tblGrid>
                <a:gridCol w="347847">
                  <a:extLst>
                    <a:ext uri="{9D8B030D-6E8A-4147-A177-3AD203B41FA5}">
                      <a16:colId xmlns:a16="http://schemas.microsoft.com/office/drawing/2014/main" val="287997947"/>
                    </a:ext>
                  </a:extLst>
                </a:gridCol>
                <a:gridCol w="4067136">
                  <a:extLst>
                    <a:ext uri="{9D8B030D-6E8A-4147-A177-3AD203B41FA5}">
                      <a16:colId xmlns:a16="http://schemas.microsoft.com/office/drawing/2014/main" val="152524401"/>
                    </a:ext>
                  </a:extLst>
                </a:gridCol>
              </a:tblGrid>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864570707"/>
                  </a:ext>
                </a:extLst>
              </a:tr>
              <a:tr h="370840">
                <a:tc>
                  <a:txBody>
                    <a:bodyPr/>
                    <a:lstStyle/>
                    <a:p>
                      <a:r>
                        <a:rPr lang="es-AR" dirty="0"/>
                        <a:t>1</a:t>
                      </a:r>
                    </a:p>
                  </a:txBody>
                  <a:tcPr/>
                </a:tc>
                <a:tc>
                  <a:txBody>
                    <a:bodyPr/>
                    <a:lstStyle/>
                    <a:p>
                      <a:r>
                        <a:rPr lang="es-AR" dirty="0"/>
                        <a:t>(21, ‘Sol’)</a:t>
                      </a:r>
                    </a:p>
                  </a:txBody>
                  <a:tcPr/>
                </a:tc>
                <a:extLst>
                  <a:ext uri="{0D108BD9-81ED-4DB2-BD59-A6C34878D82A}">
                    <a16:rowId xmlns:a16="http://schemas.microsoft.com/office/drawing/2014/main" val="3063799677"/>
                  </a:ext>
                </a:extLst>
              </a:tr>
              <a:tr h="370840">
                <a:tc>
                  <a:txBody>
                    <a:bodyPr/>
                    <a:lstStyle/>
                    <a:p>
                      <a:r>
                        <a:rPr lang="es-AR" dirty="0"/>
                        <a:t>2</a:t>
                      </a:r>
                    </a:p>
                  </a:txBody>
                  <a:tcPr/>
                </a:tc>
                <a:tc>
                  <a:txBody>
                    <a:bodyPr/>
                    <a:lstStyle/>
                    <a:p>
                      <a:endParaRPr lang="es-AR" dirty="0"/>
                    </a:p>
                  </a:txBody>
                  <a:tcPr/>
                </a:tc>
                <a:extLst>
                  <a:ext uri="{0D108BD9-81ED-4DB2-BD59-A6C34878D82A}">
                    <a16:rowId xmlns:a16="http://schemas.microsoft.com/office/drawing/2014/main" val="2823491031"/>
                  </a:ext>
                </a:extLst>
              </a:tr>
              <a:tr h="370840">
                <a:tc>
                  <a:txBody>
                    <a:bodyPr/>
                    <a:lstStyle/>
                    <a:p>
                      <a:r>
                        <a:rPr lang="es-AR" dirty="0"/>
                        <a:t>3</a:t>
                      </a:r>
                    </a:p>
                  </a:txBody>
                  <a:tcPr/>
                </a:tc>
                <a:tc>
                  <a:txBody>
                    <a:bodyPr/>
                    <a:lstStyle/>
                    <a:p>
                      <a:endParaRPr lang="es-AR" dirty="0"/>
                    </a:p>
                  </a:txBody>
                  <a:tcPr/>
                </a:tc>
                <a:extLst>
                  <a:ext uri="{0D108BD9-81ED-4DB2-BD59-A6C34878D82A}">
                    <a16:rowId xmlns:a16="http://schemas.microsoft.com/office/drawing/2014/main" val="300663481"/>
                  </a:ext>
                </a:extLst>
              </a:tr>
              <a:tr h="370840">
                <a:tc>
                  <a:txBody>
                    <a:bodyPr/>
                    <a:lstStyle/>
                    <a:p>
                      <a:r>
                        <a:rPr lang="es-AR"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88693889"/>
                  </a:ext>
                </a:extLst>
              </a:tr>
              <a:tr h="370840">
                <a:tc>
                  <a:txBody>
                    <a:bodyPr/>
                    <a:lstStyle/>
                    <a:p>
                      <a:r>
                        <a:rPr lang="es-AR"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(25,</a:t>
                      </a:r>
                      <a:r>
                        <a:rPr lang="es-AR" baseline="0" dirty="0"/>
                        <a:t> ‘Tomas’)</a:t>
                      </a:r>
                      <a:endParaRPr lang="es-AR" dirty="0"/>
                    </a:p>
                  </a:txBody>
                  <a:tcPr/>
                </a:tc>
                <a:extLst>
                  <a:ext uri="{0D108BD9-81ED-4DB2-BD59-A6C34878D82A}">
                    <a16:rowId xmlns:a16="http://schemas.microsoft.com/office/drawing/2014/main" val="1236722623"/>
                  </a:ext>
                </a:extLst>
              </a:tr>
              <a:tr h="370840">
                <a:tc>
                  <a:txBody>
                    <a:bodyPr/>
                    <a:lstStyle/>
                    <a:p>
                      <a:r>
                        <a:rPr lang="es-AR" dirty="0"/>
                        <a:t>6</a:t>
                      </a:r>
                    </a:p>
                  </a:txBody>
                  <a:tcPr/>
                </a:tc>
                <a:tc>
                  <a:txBody>
                    <a:bodyPr/>
                    <a:lstStyle/>
                    <a:p>
                      <a:endParaRPr lang="es-AR"/>
                    </a:p>
                  </a:txBody>
                  <a:tcPr/>
                </a:tc>
                <a:extLst>
                  <a:ext uri="{0D108BD9-81ED-4DB2-BD59-A6C34878D82A}">
                    <a16:rowId xmlns:a16="http://schemas.microsoft.com/office/drawing/2014/main" val="3113381816"/>
                  </a:ext>
                </a:extLst>
              </a:tr>
              <a:tr h="18542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509087703"/>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633070236"/>
                  </a:ext>
                </a:extLst>
              </a:tr>
              <a:tr h="182880">
                <a:tc>
                  <a:txBody>
                    <a:bodyPr/>
                    <a:lstStyle/>
                    <a:p>
                      <a:r>
                        <a:rPr lang="es-AR" dirty="0"/>
                        <a:t>9</a:t>
                      </a:r>
                    </a:p>
                  </a:txBody>
                  <a:tcPr/>
                </a:tc>
                <a:tc>
                  <a:txBody>
                    <a:bodyPr/>
                    <a:lstStyle/>
                    <a:p>
                      <a:r>
                        <a:rPr lang="es-AR" dirty="0"/>
                        <a:t>(19, ‘Lucas’)</a:t>
                      </a:r>
                    </a:p>
                  </a:txBody>
                  <a:tcPr/>
                </a:tc>
                <a:extLst>
                  <a:ext uri="{0D108BD9-81ED-4DB2-BD59-A6C34878D82A}">
                    <a16:rowId xmlns:a16="http://schemas.microsoft.com/office/drawing/2014/main" val="2579406456"/>
                  </a:ext>
                </a:extLst>
              </a:tr>
            </a:tbl>
          </a:graphicData>
        </a:graphic>
      </p:graphicFrame>
      <p:sp>
        <p:nvSpPr>
          <p:cNvPr id="6" name="Rectangle 5"/>
          <p:cNvSpPr/>
          <p:nvPr/>
        </p:nvSpPr>
        <p:spPr>
          <a:xfrm>
            <a:off x="1112974" y="6257301"/>
            <a:ext cx="4387272" cy="387927"/>
          </a:xfrm>
          <a:prstGeom prst="rect">
            <a:avLst/>
          </a:prstGeom>
          <a:noFill/>
          <a:ln w="25400">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pPr algn="r"/>
            <a:r>
              <a:rPr lang="es-AR" dirty="0">
                <a:solidFill>
                  <a:srgbClr val="FF0000"/>
                </a:solidFill>
              </a:rPr>
              <a:t>Se perdió (29, ‘</a:t>
            </a:r>
            <a:r>
              <a:rPr lang="es-AR" dirty="0" err="1">
                <a:solidFill>
                  <a:srgbClr val="FF0000"/>
                </a:solidFill>
              </a:rPr>
              <a:t>Victor</a:t>
            </a:r>
            <a:r>
              <a:rPr lang="es-AR" dirty="0">
                <a:solidFill>
                  <a:srgbClr val="FF0000"/>
                </a:solidFill>
              </a:rPr>
              <a:t>’)</a:t>
            </a:r>
          </a:p>
        </p:txBody>
      </p:sp>
      <p:sp>
        <p:nvSpPr>
          <p:cNvPr id="7" name="Rectangle 6"/>
          <p:cNvSpPr/>
          <p:nvPr/>
        </p:nvSpPr>
        <p:spPr>
          <a:xfrm>
            <a:off x="1112974" y="4801294"/>
            <a:ext cx="4387272" cy="387927"/>
          </a:xfrm>
          <a:prstGeom prst="rect">
            <a:avLst/>
          </a:prstGeom>
          <a:noFill/>
          <a:ln w="25400">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pPr algn="r"/>
            <a:r>
              <a:rPr lang="es-AR" dirty="0">
                <a:solidFill>
                  <a:srgbClr val="FF0000"/>
                </a:solidFill>
              </a:rPr>
              <a:t>Se perdió (55, ‘Ana’)</a:t>
            </a:r>
          </a:p>
        </p:txBody>
      </p:sp>
    </p:spTree>
    <p:extLst>
      <p:ext uri="{BB962C8B-B14F-4D97-AF65-F5344CB8AC3E}">
        <p14:creationId xmlns:p14="http://schemas.microsoft.com/office/powerpoint/2010/main" val="320980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92500" lnSpcReduction="10000"/>
          </a:bodyPr>
          <a:lstStyle/>
          <a:p>
            <a:pPr marL="0" indent="0" algn="just">
              <a:buNone/>
            </a:pPr>
            <a:r>
              <a:rPr lang="es-AR" dirty="0"/>
              <a:t>Es decir, aún teniendo lugar pueden haber colisiones entre elementos. Eso hay que resolverlo!</a:t>
            </a:r>
          </a:p>
          <a:p>
            <a:pPr marL="0" indent="0">
              <a:buNone/>
            </a:pPr>
            <a:endParaRPr lang="es-AR" dirty="0"/>
          </a:p>
          <a:p>
            <a:pPr marL="0" indent="0">
              <a:buNone/>
            </a:pPr>
            <a:r>
              <a:rPr lang="es-AR" b="1" dirty="0"/>
              <a:t>Definición "Colisión"</a:t>
            </a:r>
          </a:p>
          <a:p>
            <a:pPr marL="0" indent="0" algn="just">
              <a:buNone/>
            </a:pPr>
            <a:r>
              <a:rPr lang="es-AR" dirty="0"/>
              <a:t>Se dice que 2 claves key1 &lt;&gt; key2 </a:t>
            </a:r>
            <a:r>
              <a:rPr lang="es-AR" dirty="0">
                <a:solidFill>
                  <a:srgbClr val="00B050"/>
                </a:solidFill>
              </a:rPr>
              <a:t>colisionan</a:t>
            </a:r>
            <a:r>
              <a:rPr lang="es-AR" dirty="0"/>
              <a:t> si hash(key1) = hash(key2), es decir, se les asigna la misma ranura.</a:t>
            </a:r>
          </a:p>
          <a:p>
            <a:pPr marL="0" indent="0">
              <a:buNone/>
            </a:pPr>
            <a:endParaRPr lang="es-AR" dirty="0"/>
          </a:p>
          <a:p>
            <a:pPr marL="0" indent="0">
              <a:buNone/>
            </a:pPr>
            <a:r>
              <a:rPr lang="es-AR" b="1" dirty="0"/>
              <a:t>Definición "</a:t>
            </a:r>
            <a:r>
              <a:rPr lang="es-AR" b="1" dirty="0" err="1"/>
              <a:t>fn</a:t>
            </a:r>
            <a:r>
              <a:rPr lang="es-AR" b="1" dirty="0"/>
              <a:t> hash Perfecta"</a:t>
            </a:r>
          </a:p>
          <a:p>
            <a:pPr marL="0" indent="0" algn="just">
              <a:buNone/>
            </a:pPr>
            <a:r>
              <a:rPr lang="es-AR" dirty="0"/>
              <a:t>Se dice que una </a:t>
            </a:r>
            <a:r>
              <a:rPr lang="es-AR" b="1" dirty="0" err="1">
                <a:solidFill>
                  <a:srgbClr val="00B050"/>
                </a:solidFill>
              </a:rPr>
              <a:t>fn</a:t>
            </a:r>
            <a:r>
              <a:rPr lang="es-AR" b="1" dirty="0">
                <a:solidFill>
                  <a:srgbClr val="00B050"/>
                </a:solidFill>
              </a:rPr>
              <a:t> de hash es Perfecta </a:t>
            </a:r>
            <a:r>
              <a:rPr lang="es-AR" dirty="0"/>
              <a:t>si no produce colisiones. Es decir, si key1&lt;&gt;key2 =&gt; hash(key1) &lt;&gt; hash(key2). Sería una </a:t>
            </a:r>
            <a:r>
              <a:rPr lang="es-AR" dirty="0" err="1"/>
              <a:t>fn</a:t>
            </a:r>
            <a:r>
              <a:rPr lang="es-AR" dirty="0"/>
              <a:t> </a:t>
            </a:r>
            <a:r>
              <a:rPr lang="es-AR" dirty="0" err="1"/>
              <a:t>inyectiva</a:t>
            </a:r>
            <a:r>
              <a:rPr lang="es-AR" dirty="0"/>
              <a:t>. </a:t>
            </a:r>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a:p>
        </p:txBody>
      </p:sp>
    </p:spTree>
    <p:extLst>
      <p:ext uri="{BB962C8B-B14F-4D97-AF65-F5344CB8AC3E}">
        <p14:creationId xmlns:p14="http://schemas.microsoft.com/office/powerpoint/2010/main" val="155953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a:xfrm>
            <a:off x="457200" y="1967232"/>
            <a:ext cx="8229600" cy="4389120"/>
          </a:xfrm>
        </p:spPr>
        <p:txBody>
          <a:bodyPr>
            <a:normAutofit/>
          </a:bodyPr>
          <a:lstStyle/>
          <a:p>
            <a:pPr marL="0" indent="0" algn="just">
              <a:buNone/>
            </a:pPr>
            <a:r>
              <a:rPr lang="es-AR" dirty="0"/>
              <a:t>Una </a:t>
            </a:r>
            <a:r>
              <a:rPr lang="es-AR" b="1" dirty="0" err="1"/>
              <a:t>fn</a:t>
            </a:r>
            <a:r>
              <a:rPr lang="es-AR" b="1" dirty="0"/>
              <a:t> hash perfecta </a:t>
            </a:r>
            <a:r>
              <a:rPr lang="es-AR" dirty="0"/>
              <a:t>no es fácil de encontrar. </a:t>
            </a:r>
          </a:p>
          <a:p>
            <a:pPr marL="0" indent="0" algn="just">
              <a:buNone/>
            </a:pPr>
            <a:r>
              <a:rPr lang="es-AR" dirty="0"/>
              <a:t>Además, se tiene un universo de claves posibles (aunque no se las precise </a:t>
            </a:r>
            <a:r>
              <a:rPr lang="es-AR" dirty="0" err="1"/>
              <a:t>hashear</a:t>
            </a:r>
            <a:r>
              <a:rPr lang="es-AR" dirty="0"/>
              <a:t> a todas) y por lo tanto, garantizar que nunca van a colisionar…. Habría que conocer mucho sobre la forma de los </a:t>
            </a:r>
            <a:r>
              <a:rPr lang="es-AR" dirty="0" err="1"/>
              <a:t>keys</a:t>
            </a:r>
            <a:r>
              <a:rPr lang="es-AR" dirty="0"/>
              <a:t>.</a:t>
            </a:r>
          </a:p>
          <a:p>
            <a:pPr marL="0" indent="0" algn="just">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19</a:t>
            </a:fld>
            <a:endParaRPr lang="en-US"/>
          </a:p>
        </p:txBody>
      </p:sp>
    </p:spTree>
    <p:extLst>
      <p:ext uri="{BB962C8B-B14F-4D97-AF65-F5344CB8AC3E}">
        <p14:creationId xmlns:p14="http://schemas.microsoft.com/office/powerpoint/2010/main" val="393231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dirty="0"/>
          </a:p>
        </p:txBody>
      </p:sp>
      <p:sp>
        <p:nvSpPr>
          <p:cNvPr id="3" name="Content Placeholder 2"/>
          <p:cNvSpPr>
            <a:spLocks noGrp="1"/>
          </p:cNvSpPr>
          <p:nvPr>
            <p:ph idx="1"/>
          </p:nvPr>
        </p:nvSpPr>
        <p:spPr/>
        <p:txBody>
          <a:bodyPr/>
          <a:lstStyle/>
          <a:p>
            <a:pPr marL="0" indent="0" algn="just">
              <a:buNone/>
            </a:pPr>
            <a:r>
              <a:rPr lang="es-AR" dirty="0"/>
              <a:t>Muchas veces Uds. mencionaron la Tabla de </a:t>
            </a:r>
            <a:r>
              <a:rPr lang="es-AR" dirty="0" err="1"/>
              <a:t>Hashing</a:t>
            </a:r>
            <a:r>
              <a:rPr lang="es-AR" dirty="0"/>
              <a:t> (</a:t>
            </a:r>
            <a:r>
              <a:rPr lang="es-AR" dirty="0" err="1"/>
              <a:t>map</a:t>
            </a:r>
            <a:r>
              <a:rPr lang="es-AR" dirty="0"/>
              <a:t>) como una alternativa para solución a varios problemas.  </a:t>
            </a:r>
          </a:p>
          <a:p>
            <a:pPr marL="0" indent="0">
              <a:buNone/>
            </a:pPr>
            <a:r>
              <a:rPr lang="es-AR" dirty="0"/>
              <a:t>Y la hemos usado para algunas implementaciones. </a:t>
            </a:r>
          </a:p>
          <a:p>
            <a:pPr marL="0" indent="0">
              <a:buNone/>
            </a:pPr>
            <a:endParaRPr lang="es-AR" dirty="0"/>
          </a:p>
          <a:p>
            <a:pPr marL="0" indent="0" algn="just">
              <a:buNone/>
            </a:pPr>
            <a:r>
              <a:rPr lang="es-AR" dirty="0" err="1"/>
              <a:t>Ej</a:t>
            </a:r>
            <a:r>
              <a:rPr lang="es-AR" dirty="0"/>
              <a:t>: guardar los operadores con su precedencia para la generación a notación postfija</a:t>
            </a:r>
          </a:p>
          <a:p>
            <a:pPr marL="0" indent="0" algn="just">
              <a:buNone/>
            </a:pPr>
            <a:r>
              <a:rPr lang="es-AR" dirty="0" err="1"/>
              <a:t>Ej</a:t>
            </a:r>
            <a:r>
              <a:rPr lang="es-AR" dirty="0"/>
              <a:t>: guardar variables y valores para el </a:t>
            </a:r>
            <a:r>
              <a:rPr lang="es-AR" dirty="0" err="1"/>
              <a:t>parser</a:t>
            </a:r>
            <a:r>
              <a:rPr lang="es-AR" dirty="0"/>
              <a:t> de precedencia de operadores</a:t>
            </a:r>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401699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lgn="just">
              <a:buNone/>
            </a:pPr>
            <a:r>
              <a:rPr lang="es-AR" sz="1600" dirty="0"/>
              <a:t>Sin embargo, hubo un caso que discutimos en la clase de </a:t>
            </a:r>
            <a:r>
              <a:rPr lang="es-AR" sz="1600" dirty="0" err="1"/>
              <a:t>Soundex</a:t>
            </a:r>
            <a:r>
              <a:rPr lang="es-AR" sz="1600" dirty="0"/>
              <a:t>, que fue un "</a:t>
            </a:r>
            <a:r>
              <a:rPr lang="es-AR" sz="1600" dirty="0" err="1"/>
              <a:t>hashing</a:t>
            </a:r>
            <a:r>
              <a:rPr lang="es-AR" sz="1600" dirty="0"/>
              <a:t> encubierto" con </a:t>
            </a:r>
            <a:r>
              <a:rPr lang="es-AR" sz="1600" dirty="0" err="1"/>
              <a:t>fn</a:t>
            </a:r>
            <a:r>
              <a:rPr lang="es-AR" sz="1600" dirty="0"/>
              <a:t> hash perfecta.</a:t>
            </a:r>
          </a:p>
          <a:p>
            <a:pPr marL="0" indent="0">
              <a:buNone/>
            </a:pPr>
            <a:r>
              <a:rPr lang="es-AR" sz="1600" dirty="0"/>
              <a:t>¿Por qué lo logramos?</a:t>
            </a:r>
          </a:p>
          <a:p>
            <a:pPr marL="0" indent="0" algn="just">
              <a:buNone/>
            </a:pPr>
            <a:r>
              <a:rPr lang="es-AR" sz="1600" dirty="0"/>
              <a:t>Teníamos que mapear 26 letras en números. En vez de hacer "</a:t>
            </a:r>
            <a:r>
              <a:rPr lang="es-AR" sz="1600" dirty="0" err="1"/>
              <a:t>if</a:t>
            </a:r>
            <a:r>
              <a:rPr lang="es-AR" sz="1600" dirty="0"/>
              <a:t> anidados" pudimos representar un arreglo consecutivo  (las letras están ordenadas!!!)</a:t>
            </a:r>
          </a:p>
          <a:p>
            <a:pPr marL="0" indent="0">
              <a:buNone/>
            </a:pPr>
            <a:endParaRPr lang="es-AR" sz="1600" dirty="0"/>
          </a:p>
          <a:p>
            <a:pPr marL="0" indent="0">
              <a:buNone/>
            </a:pPr>
            <a:endParaRPr lang="es-AR" sz="16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19649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lgn="just">
              <a:buNone/>
            </a:pPr>
            <a:r>
              <a:rPr lang="es-AR" sz="1600" dirty="0"/>
              <a:t>Sin embargo, hubo un caso que discutimos en la clase de </a:t>
            </a:r>
            <a:r>
              <a:rPr lang="es-AR" sz="1600" dirty="0" err="1"/>
              <a:t>Soundex</a:t>
            </a:r>
            <a:r>
              <a:rPr lang="es-AR" sz="1600" dirty="0"/>
              <a:t>, que fue un "</a:t>
            </a:r>
            <a:r>
              <a:rPr lang="es-AR" sz="1600" dirty="0" err="1"/>
              <a:t>hashing</a:t>
            </a:r>
            <a:r>
              <a:rPr lang="es-AR" sz="1600" dirty="0"/>
              <a:t> encubierto" con </a:t>
            </a:r>
            <a:r>
              <a:rPr lang="es-AR" sz="1600" dirty="0" err="1"/>
              <a:t>fn</a:t>
            </a:r>
            <a:r>
              <a:rPr lang="es-AR" sz="1600" dirty="0"/>
              <a:t> hash perfecta.</a:t>
            </a:r>
          </a:p>
          <a:p>
            <a:pPr marL="0" indent="0">
              <a:buNone/>
            </a:pPr>
            <a:r>
              <a:rPr lang="es-AR" sz="1600" dirty="0"/>
              <a:t>¿Por qué lo logramos?</a:t>
            </a:r>
          </a:p>
          <a:p>
            <a:pPr marL="0" indent="0">
              <a:buNone/>
            </a:pPr>
            <a:r>
              <a:rPr lang="es-AR" sz="1600" dirty="0"/>
              <a:t>Teníamos que mapear 26 letras en números. En vez de hacer "</a:t>
            </a:r>
            <a:r>
              <a:rPr lang="es-AR" sz="1600" dirty="0" err="1"/>
              <a:t>if</a:t>
            </a:r>
            <a:r>
              <a:rPr lang="es-AR" sz="1600" dirty="0"/>
              <a:t> anidados" podemos representar un arreglo consecutivo  (las letras están ordenadas!!!)</a:t>
            </a:r>
          </a:p>
          <a:p>
            <a:pPr marL="0" indent="0">
              <a:buNone/>
            </a:pPr>
            <a:endParaRPr lang="es-AR" sz="1600" dirty="0"/>
          </a:p>
          <a:p>
            <a:pPr marL="0" indent="0">
              <a:buNone/>
            </a:pPr>
            <a:endParaRPr lang="es-AR" sz="16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Imagen 4" descr="Clipart - OK Hand Sig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3271" y="5187933"/>
            <a:ext cx="724780" cy="1084171"/>
          </a:xfrm>
          <a:prstGeom prst="rect">
            <a:avLst/>
          </a:prstGeom>
        </p:spPr>
      </p:pic>
      <p:pic>
        <p:nvPicPr>
          <p:cNvPr id="6" name="Imagen 5"/>
          <p:cNvPicPr>
            <a:picLocks noChangeAspect="1"/>
          </p:cNvPicPr>
          <p:nvPr/>
        </p:nvPicPr>
        <p:blipFill>
          <a:blip r:embed="rId3"/>
          <a:stretch>
            <a:fillRect/>
          </a:stretch>
        </p:blipFill>
        <p:spPr>
          <a:xfrm>
            <a:off x="604558" y="4180117"/>
            <a:ext cx="3113455" cy="2321786"/>
          </a:xfrm>
          <a:prstGeom prst="rect">
            <a:avLst/>
          </a:prstGeom>
        </p:spPr>
      </p:pic>
      <p:graphicFrame>
        <p:nvGraphicFramePr>
          <p:cNvPr id="7" name="Tabla 6"/>
          <p:cNvGraphicFramePr>
            <a:graphicFrameLocks noGrp="1"/>
          </p:cNvGraphicFramePr>
          <p:nvPr>
            <p:extLst>
              <p:ext uri="{D42A27DB-BD31-4B8C-83A1-F6EECF244321}">
                <p14:modId xmlns:p14="http://schemas.microsoft.com/office/powerpoint/2010/main" val="710859240"/>
              </p:ext>
            </p:extLst>
          </p:nvPr>
        </p:nvGraphicFramePr>
        <p:xfrm>
          <a:off x="670013" y="3402358"/>
          <a:ext cx="6096000" cy="370840"/>
        </p:xfrm>
        <a:graphic>
          <a:graphicData uri="http://schemas.openxmlformats.org/drawingml/2006/table">
            <a:tbl>
              <a:tblPr firstRow="1" bandRow="1">
                <a:tableStyleId>{8799B23B-EC83-4686-B30A-512413B5E67A}</a:tableStyleId>
              </a:tblPr>
              <a:tblGrid>
                <a:gridCol w="762000">
                  <a:extLst>
                    <a:ext uri="{9D8B030D-6E8A-4147-A177-3AD203B41FA5}">
                      <a16:colId xmlns:a16="http://schemas.microsoft.com/office/drawing/2014/main" val="3541348343"/>
                    </a:ext>
                  </a:extLst>
                </a:gridCol>
                <a:gridCol w="762000">
                  <a:extLst>
                    <a:ext uri="{9D8B030D-6E8A-4147-A177-3AD203B41FA5}">
                      <a16:colId xmlns:a16="http://schemas.microsoft.com/office/drawing/2014/main" val="1587126539"/>
                    </a:ext>
                  </a:extLst>
                </a:gridCol>
                <a:gridCol w="762000">
                  <a:extLst>
                    <a:ext uri="{9D8B030D-6E8A-4147-A177-3AD203B41FA5}">
                      <a16:colId xmlns:a16="http://schemas.microsoft.com/office/drawing/2014/main" val="30494538"/>
                    </a:ext>
                  </a:extLst>
                </a:gridCol>
                <a:gridCol w="762000">
                  <a:extLst>
                    <a:ext uri="{9D8B030D-6E8A-4147-A177-3AD203B41FA5}">
                      <a16:colId xmlns:a16="http://schemas.microsoft.com/office/drawing/2014/main" val="2565317203"/>
                    </a:ext>
                  </a:extLst>
                </a:gridCol>
                <a:gridCol w="762000">
                  <a:extLst>
                    <a:ext uri="{9D8B030D-6E8A-4147-A177-3AD203B41FA5}">
                      <a16:colId xmlns:a16="http://schemas.microsoft.com/office/drawing/2014/main" val="47067220"/>
                    </a:ext>
                  </a:extLst>
                </a:gridCol>
                <a:gridCol w="762000">
                  <a:extLst>
                    <a:ext uri="{9D8B030D-6E8A-4147-A177-3AD203B41FA5}">
                      <a16:colId xmlns:a16="http://schemas.microsoft.com/office/drawing/2014/main" val="3576396108"/>
                    </a:ext>
                  </a:extLst>
                </a:gridCol>
                <a:gridCol w="762000">
                  <a:extLst>
                    <a:ext uri="{9D8B030D-6E8A-4147-A177-3AD203B41FA5}">
                      <a16:colId xmlns:a16="http://schemas.microsoft.com/office/drawing/2014/main" val="1523338637"/>
                    </a:ext>
                  </a:extLst>
                </a:gridCol>
                <a:gridCol w="762000">
                  <a:extLst>
                    <a:ext uri="{9D8B030D-6E8A-4147-A177-3AD203B41FA5}">
                      <a16:colId xmlns:a16="http://schemas.microsoft.com/office/drawing/2014/main" val="1574071687"/>
                    </a:ext>
                  </a:extLst>
                </a:gridCol>
              </a:tblGrid>
              <a:tr h="370840">
                <a:tc>
                  <a:txBody>
                    <a:bodyPr/>
                    <a:lstStyle/>
                    <a:p>
                      <a:r>
                        <a:rPr lang="es-AR" dirty="0"/>
                        <a:t>0</a:t>
                      </a:r>
                    </a:p>
                  </a:txBody>
                  <a:tcPr/>
                </a:tc>
                <a:tc>
                  <a:txBody>
                    <a:bodyPr/>
                    <a:lstStyle/>
                    <a:p>
                      <a:r>
                        <a:rPr lang="es-AR" dirty="0"/>
                        <a:t>1</a:t>
                      </a:r>
                    </a:p>
                  </a:txBody>
                  <a:tcPr/>
                </a:tc>
                <a:tc>
                  <a:txBody>
                    <a:bodyPr/>
                    <a:lstStyle/>
                    <a:p>
                      <a:r>
                        <a:rPr lang="es-AR" dirty="0"/>
                        <a:t>2</a:t>
                      </a:r>
                    </a:p>
                  </a:txBody>
                  <a:tcPr/>
                </a:tc>
                <a:tc>
                  <a:txBody>
                    <a:bodyPr/>
                    <a:lstStyle/>
                    <a:p>
                      <a:r>
                        <a:rPr lang="es-AR" dirty="0"/>
                        <a:t>3</a:t>
                      </a:r>
                    </a:p>
                  </a:txBody>
                  <a:tcPr/>
                </a:tc>
                <a:tc>
                  <a:txBody>
                    <a:bodyPr/>
                    <a:lstStyle/>
                    <a:p>
                      <a:r>
                        <a:rPr lang="es-AR" dirty="0"/>
                        <a:t>0</a:t>
                      </a:r>
                    </a:p>
                  </a:txBody>
                  <a:tcPr/>
                </a:tc>
                <a:tc>
                  <a:txBody>
                    <a:bodyPr/>
                    <a:lstStyle/>
                    <a:p>
                      <a:r>
                        <a:rPr lang="es-AR" dirty="0"/>
                        <a:t>1</a:t>
                      </a:r>
                    </a:p>
                  </a:txBody>
                  <a:tcPr/>
                </a:tc>
                <a:tc>
                  <a:txBody>
                    <a:bodyPr/>
                    <a:lstStyle/>
                    <a:p>
                      <a:r>
                        <a:rPr lang="es-AR" dirty="0"/>
                        <a:t>…</a:t>
                      </a:r>
                    </a:p>
                  </a:txBody>
                  <a:tcPr/>
                </a:tc>
                <a:tc>
                  <a:txBody>
                    <a:bodyPr/>
                    <a:lstStyle/>
                    <a:p>
                      <a:r>
                        <a:rPr lang="es-AR" dirty="0"/>
                        <a:t>2</a:t>
                      </a:r>
                    </a:p>
                  </a:txBody>
                  <a:tcPr/>
                </a:tc>
                <a:extLst>
                  <a:ext uri="{0D108BD9-81ED-4DB2-BD59-A6C34878D82A}">
                    <a16:rowId xmlns:a16="http://schemas.microsoft.com/office/drawing/2014/main" val="450724631"/>
                  </a:ext>
                </a:extLst>
              </a:tr>
            </a:tbl>
          </a:graphicData>
        </a:graphic>
      </p:graphicFrame>
      <p:cxnSp>
        <p:nvCxnSpPr>
          <p:cNvPr id="9" name="Conector recto de flecha 8"/>
          <p:cNvCxnSpPr/>
          <p:nvPr/>
        </p:nvCxnSpPr>
        <p:spPr>
          <a:xfrm flipV="1">
            <a:off x="770709" y="3773198"/>
            <a:ext cx="104502" cy="707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flipV="1">
            <a:off x="770709" y="3773198"/>
            <a:ext cx="849085" cy="117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770709" y="3773198"/>
            <a:ext cx="1606731" cy="146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V="1">
            <a:off x="822960" y="3773198"/>
            <a:ext cx="2286000" cy="171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V="1">
            <a:off x="927462" y="3773199"/>
            <a:ext cx="2956702" cy="733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V="1">
            <a:off x="875211" y="3773198"/>
            <a:ext cx="3848844" cy="1188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V="1">
            <a:off x="2098118" y="3773197"/>
            <a:ext cx="4080613" cy="1414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Llamada de nube 22"/>
          <p:cNvSpPr/>
          <p:nvPr/>
        </p:nvSpPr>
        <p:spPr>
          <a:xfrm>
            <a:off x="3374025" y="3804951"/>
            <a:ext cx="4550775" cy="2890490"/>
          </a:xfrm>
          <a:prstGeom prst="cloudCallout">
            <a:avLst>
              <a:gd name="adj1" fmla="val 48234"/>
              <a:gd name="adj2" fmla="val 2182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solidFill>
                  <a:schemeClr val="tx1"/>
                </a:solidFill>
              </a:rPr>
              <a:t>Características:</a:t>
            </a:r>
          </a:p>
          <a:p>
            <a:pPr marL="342900" indent="-342900" algn="ctr">
              <a:buAutoNum type="arabicParenR"/>
            </a:pPr>
            <a:r>
              <a:rPr lang="es-AR" dirty="0">
                <a:solidFill>
                  <a:schemeClr val="tx1"/>
                </a:solidFill>
              </a:rPr>
              <a:t>Uso todo </a:t>
            </a:r>
            <a:r>
              <a:rPr lang="es-AR" dirty="0">
                <a:solidFill>
                  <a:schemeClr val="tx1"/>
                </a:solidFill>
                <a:sym typeface="Symbol" panose="05050102010706020507" pitchFamily="18" charset="2"/>
              </a:rPr>
              <a:t>  (no ha altas y bajas. Siempre son las mismas). Conozco tamaño de </a:t>
            </a:r>
            <a:r>
              <a:rPr lang="es-AR" dirty="0" err="1">
                <a:solidFill>
                  <a:schemeClr val="tx1"/>
                </a:solidFill>
                <a:sym typeface="Symbol" panose="05050102010706020507" pitchFamily="18" charset="2"/>
              </a:rPr>
              <a:t>Lookup</a:t>
            </a:r>
            <a:r>
              <a:rPr lang="es-AR" dirty="0">
                <a:solidFill>
                  <a:schemeClr val="tx1"/>
                </a:solidFill>
                <a:sym typeface="Symbol" panose="05050102010706020507" pitchFamily="18" charset="2"/>
              </a:rPr>
              <a:t>. </a:t>
            </a:r>
            <a:r>
              <a:rPr lang="es-AR" dirty="0" err="1">
                <a:solidFill>
                  <a:schemeClr val="tx1"/>
                </a:solidFill>
                <a:sym typeface="Symbol" panose="05050102010706020507" pitchFamily="18" charset="2"/>
              </a:rPr>
              <a:t>Keys</a:t>
            </a:r>
            <a:r>
              <a:rPr lang="es-AR" dirty="0">
                <a:solidFill>
                  <a:schemeClr val="tx1"/>
                </a:solidFill>
                <a:sym typeface="Symbol" panose="05050102010706020507" pitchFamily="18" charset="2"/>
              </a:rPr>
              <a:t> son los </a:t>
            </a:r>
            <a:r>
              <a:rPr lang="es-AR" dirty="0" err="1">
                <a:solidFill>
                  <a:schemeClr val="tx1"/>
                </a:solidFill>
                <a:sym typeface="Symbol" panose="05050102010706020507" pitchFamily="18" charset="2"/>
              </a:rPr>
              <a:t>chars</a:t>
            </a:r>
            <a:r>
              <a:rPr lang="es-AR" dirty="0">
                <a:solidFill>
                  <a:schemeClr val="tx1"/>
                </a:solidFill>
                <a:sym typeface="Symbol" panose="05050102010706020507" pitchFamily="18" charset="2"/>
              </a:rPr>
              <a:t>. Peso fonético el data</a:t>
            </a:r>
          </a:p>
          <a:p>
            <a:pPr marL="342900" indent="-342900" algn="ctr">
              <a:buAutoNum type="arabicParenR"/>
            </a:pPr>
            <a:r>
              <a:rPr lang="es-AR" dirty="0" err="1">
                <a:solidFill>
                  <a:schemeClr val="tx1"/>
                </a:solidFill>
              </a:rPr>
              <a:t>Prehash</a:t>
            </a:r>
            <a:r>
              <a:rPr lang="es-AR" dirty="0">
                <a:solidFill>
                  <a:schemeClr val="tx1"/>
                </a:solidFill>
              </a:rPr>
              <a:t>(</a:t>
            </a:r>
            <a:r>
              <a:rPr lang="es-AR" dirty="0" err="1">
                <a:solidFill>
                  <a:schemeClr val="tx1"/>
                </a:solidFill>
              </a:rPr>
              <a:t>char</a:t>
            </a:r>
            <a:r>
              <a:rPr lang="es-AR" dirty="0">
                <a:solidFill>
                  <a:schemeClr val="tx1"/>
                </a:solidFill>
              </a:rPr>
              <a:t>)= </a:t>
            </a:r>
            <a:r>
              <a:rPr lang="es-AR" dirty="0" err="1">
                <a:solidFill>
                  <a:schemeClr val="tx1"/>
                </a:solidFill>
              </a:rPr>
              <a:t>Ascii</a:t>
            </a:r>
            <a:r>
              <a:rPr lang="es-AR" dirty="0">
                <a:solidFill>
                  <a:schemeClr val="tx1"/>
                </a:solidFill>
              </a:rPr>
              <a:t>(</a:t>
            </a:r>
            <a:r>
              <a:rPr lang="es-AR" dirty="0" err="1">
                <a:solidFill>
                  <a:schemeClr val="tx1"/>
                </a:solidFill>
              </a:rPr>
              <a:t>char</a:t>
            </a:r>
            <a:r>
              <a:rPr lang="es-AR" dirty="0">
                <a:solidFill>
                  <a:schemeClr val="tx1"/>
                </a:solidFill>
              </a:rPr>
              <a:t>)-</a:t>
            </a:r>
            <a:r>
              <a:rPr lang="es-AR" dirty="0" err="1">
                <a:solidFill>
                  <a:schemeClr val="tx1"/>
                </a:solidFill>
              </a:rPr>
              <a:t>Ascii</a:t>
            </a:r>
            <a:r>
              <a:rPr lang="es-AR" dirty="0">
                <a:solidFill>
                  <a:schemeClr val="tx1"/>
                </a:solidFill>
              </a:rPr>
              <a:t>(’A’)</a:t>
            </a:r>
          </a:p>
          <a:p>
            <a:pPr algn="ctr"/>
            <a:r>
              <a:rPr lang="es-AR" dirty="0">
                <a:solidFill>
                  <a:schemeClr val="tx1"/>
                </a:solidFill>
              </a:rPr>
              <a:t>No hay colisión</a:t>
            </a:r>
          </a:p>
        </p:txBody>
      </p:sp>
    </p:spTree>
    <p:extLst>
      <p:ext uri="{BB962C8B-B14F-4D97-AF65-F5344CB8AC3E}">
        <p14:creationId xmlns:p14="http://schemas.microsoft.com/office/powerpoint/2010/main" val="208968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lgn="just">
              <a:buNone/>
            </a:pPr>
            <a:r>
              <a:rPr lang="es-AR" b="1" dirty="0"/>
              <a:t>Objetivo</a:t>
            </a:r>
            <a:r>
              <a:rPr lang="es-AR" dirty="0"/>
              <a:t>: una </a:t>
            </a:r>
            <a:r>
              <a:rPr lang="es-AR" dirty="0" err="1"/>
              <a:t>fn</a:t>
            </a:r>
            <a:r>
              <a:rPr lang="es-AR" dirty="0"/>
              <a:t> de hash buena (aunque no perfecta) será aquella que minimiza la cantidad de colisiones posibles. </a:t>
            </a:r>
          </a:p>
        </p:txBody>
      </p:sp>
      <p:sp>
        <p:nvSpPr>
          <p:cNvPr id="4" name="Slide Number Placeholder 3"/>
          <p:cNvSpPr>
            <a:spLocks noGrp="1"/>
          </p:cNvSpPr>
          <p:nvPr>
            <p:ph type="sldNum" sz="quarter" idx="12"/>
          </p:nvPr>
        </p:nvSpPr>
        <p:spPr/>
        <p:txBody>
          <a:bodyPr/>
          <a:lstStyle/>
          <a:p>
            <a:fld id="{401CF334-2D5C-4859-84A6-CA7E6E43FAEB}" type="slidenum">
              <a:rPr lang="en-US" smtClean="0"/>
              <a:t>22</a:t>
            </a:fld>
            <a:endParaRPr lang="en-US"/>
          </a:p>
        </p:txBody>
      </p:sp>
    </p:spTree>
    <p:extLst>
      <p:ext uri="{BB962C8B-B14F-4D97-AF65-F5344CB8AC3E}">
        <p14:creationId xmlns:p14="http://schemas.microsoft.com/office/powerpoint/2010/main" val="275432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lgn="just">
              <a:buNone/>
            </a:pPr>
            <a:r>
              <a:rPr lang="es-AR" dirty="0"/>
              <a:t>Más allá de todo esto, en algún momento el </a:t>
            </a:r>
            <a:r>
              <a:rPr lang="es-AR" dirty="0" err="1"/>
              <a:t>Lookup</a:t>
            </a:r>
            <a:r>
              <a:rPr lang="es-AR" dirty="0"/>
              <a:t> puede quedarse sin lugar y hay que incrementar su tamaño (de a </a:t>
            </a:r>
            <a:r>
              <a:rPr lang="es-AR" dirty="0" err="1"/>
              <a:t>chunks</a:t>
            </a:r>
            <a:r>
              <a:rPr lang="es-AR" dirty="0"/>
              <a:t>) y </a:t>
            </a:r>
            <a:r>
              <a:rPr lang="es-AR" dirty="0" err="1"/>
              <a:t>rehashear</a:t>
            </a:r>
            <a:r>
              <a:rPr lang="es-AR" dirty="0"/>
              <a:t>.</a:t>
            </a:r>
          </a:p>
          <a:p>
            <a:pPr marL="0" indent="0">
              <a:buNone/>
            </a:pPr>
            <a:endParaRPr lang="es-AR" dirty="0"/>
          </a:p>
          <a:p>
            <a:pPr marL="0" indent="0">
              <a:buNone/>
            </a:pPr>
            <a:endParaRPr lang="es-AR" dirty="0"/>
          </a:p>
          <a:p>
            <a:pPr marL="0" indent="0" algn="just">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23</a:t>
            </a:fld>
            <a:endParaRPr lang="en-US"/>
          </a:p>
        </p:txBody>
      </p:sp>
    </p:spTree>
    <p:extLst>
      <p:ext uri="{BB962C8B-B14F-4D97-AF65-F5344CB8AC3E}">
        <p14:creationId xmlns:p14="http://schemas.microsoft.com/office/powerpoint/2010/main" val="270382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85000" lnSpcReduction="20000"/>
          </a:bodyPr>
          <a:lstStyle/>
          <a:p>
            <a:pPr marL="0" indent="0">
              <a:buNone/>
            </a:pPr>
            <a:r>
              <a:rPr lang="es-AR" dirty="0"/>
              <a:t>Definición </a:t>
            </a:r>
            <a:r>
              <a:rPr lang="es-AR" b="1" dirty="0"/>
              <a:t>Factor de Carga </a:t>
            </a:r>
            <a:r>
              <a:rPr lang="es-AR" dirty="0"/>
              <a:t>(</a:t>
            </a:r>
            <a:r>
              <a:rPr lang="es-AR" dirty="0" err="1"/>
              <a:t>current</a:t>
            </a:r>
            <a:r>
              <a:rPr lang="es-AR" dirty="0"/>
              <a:t> load factor)</a:t>
            </a:r>
          </a:p>
          <a:p>
            <a:pPr marL="0" indent="0">
              <a:buNone/>
            </a:pPr>
            <a:r>
              <a:rPr lang="es-AR" dirty="0"/>
              <a:t>	| </a:t>
            </a:r>
            <a:r>
              <a:rPr lang="es-AR" dirty="0" err="1"/>
              <a:t>Keys</a:t>
            </a:r>
            <a:r>
              <a:rPr lang="es-AR" dirty="0"/>
              <a:t> usadas | / | </a:t>
            </a:r>
            <a:r>
              <a:rPr lang="es-AR" dirty="0" err="1"/>
              <a:t>Lookup</a:t>
            </a:r>
            <a:r>
              <a:rPr lang="es-AR" dirty="0"/>
              <a:t> |</a:t>
            </a:r>
          </a:p>
          <a:p>
            <a:pPr marL="0" indent="0">
              <a:buNone/>
            </a:pPr>
            <a:endParaRPr lang="es-AR" dirty="0"/>
          </a:p>
          <a:p>
            <a:pPr marL="0" indent="0" algn="just">
              <a:buNone/>
            </a:pPr>
            <a:r>
              <a:rPr lang="es-AR" b="1" dirty="0"/>
              <a:t>El algoritmo de inserción provisorio (porque todavía no manejamos colisiones) consiste en i</a:t>
            </a:r>
            <a:r>
              <a:rPr lang="es-AR" dirty="0"/>
              <a:t>r a la ranura correspondiente y proceder según el caso:</a:t>
            </a:r>
          </a:p>
          <a:p>
            <a:pPr lvl="1" algn="just"/>
            <a:r>
              <a:rPr lang="es-AR" dirty="0">
                <a:solidFill>
                  <a:srgbClr val="0070C0"/>
                </a:solidFill>
              </a:rPr>
              <a:t>Si está ocupada por el mismo </a:t>
            </a:r>
            <a:r>
              <a:rPr lang="es-AR" dirty="0" err="1">
                <a:solidFill>
                  <a:srgbClr val="0070C0"/>
                </a:solidFill>
              </a:rPr>
              <a:t>key</a:t>
            </a:r>
            <a:r>
              <a:rPr lang="es-AR" dirty="0">
                <a:solidFill>
                  <a:srgbClr val="0070C0"/>
                </a:solidFill>
              </a:rPr>
              <a:t> =&gt; era un </a:t>
            </a:r>
            <a:r>
              <a:rPr lang="es-AR" dirty="0" err="1">
                <a:solidFill>
                  <a:srgbClr val="0070C0"/>
                </a:solidFill>
              </a:rPr>
              <a:t>update</a:t>
            </a:r>
            <a:r>
              <a:rPr lang="es-AR" dirty="0"/>
              <a:t>. Lo actualiza </a:t>
            </a:r>
          </a:p>
          <a:p>
            <a:pPr lvl="1" algn="just"/>
            <a:r>
              <a:rPr lang="es-AR" dirty="0">
                <a:solidFill>
                  <a:srgbClr val="FF0000"/>
                </a:solidFill>
              </a:rPr>
              <a:t>Si está ocupada por otra </a:t>
            </a:r>
            <a:r>
              <a:rPr lang="es-AR" dirty="0" err="1">
                <a:solidFill>
                  <a:srgbClr val="FF0000"/>
                </a:solidFill>
              </a:rPr>
              <a:t>key</a:t>
            </a:r>
            <a:r>
              <a:rPr lang="es-AR" dirty="0">
                <a:solidFill>
                  <a:srgbClr val="FF0000"/>
                </a:solidFill>
              </a:rPr>
              <a:t> =&gt; era inserción con colisión. </a:t>
            </a:r>
            <a:r>
              <a:rPr lang="es-AR" dirty="0"/>
              <a:t>Esta inserción no es exitosa porque todavía no manejamos colisiones, por lo tanto, provisoriamente </a:t>
            </a:r>
            <a:r>
              <a:rPr lang="es-AR" dirty="0">
                <a:solidFill>
                  <a:srgbClr val="FF0000"/>
                </a:solidFill>
              </a:rPr>
              <a:t>lanzamos excepción</a:t>
            </a:r>
            <a:r>
              <a:rPr lang="es-AR" dirty="0"/>
              <a:t>.</a:t>
            </a:r>
          </a:p>
          <a:p>
            <a:pPr lvl="1" algn="just"/>
            <a:r>
              <a:rPr lang="es-AR" dirty="0">
                <a:solidFill>
                  <a:srgbClr val="00B050"/>
                </a:solidFill>
              </a:rPr>
              <a:t>Si está vacía =&gt; era inserción exitosa. </a:t>
            </a:r>
            <a:r>
              <a:rPr lang="es-AR" dirty="0"/>
              <a:t>Primero inserta allí.  Luego, chequea si el factor de carga supera un cierto umbral predefinido (Load Factor </a:t>
            </a:r>
            <a:r>
              <a:rPr lang="es-AR" dirty="0" err="1"/>
              <a:t>Threshold</a:t>
            </a:r>
            <a:r>
              <a:rPr lang="es-AR" dirty="0"/>
              <a:t>) y si eso ocurre se duplica el espacio y se </a:t>
            </a:r>
            <a:r>
              <a:rPr lang="es-AR" dirty="0" err="1"/>
              <a:t>rehashean</a:t>
            </a:r>
            <a:r>
              <a:rPr lang="es-AR" dirty="0"/>
              <a:t> todas las claves.</a:t>
            </a:r>
          </a:p>
          <a:p>
            <a:pPr marL="0" indent="0" algn="just">
              <a:buNone/>
            </a:pPr>
            <a:endParaRPr lang="es-AR" dirty="0"/>
          </a:p>
          <a:p>
            <a:pPr marL="0" indent="0" algn="just">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24</a:t>
            </a:fld>
            <a:endParaRPr lang="en-US"/>
          </a:p>
        </p:txBody>
      </p:sp>
    </p:spTree>
    <p:extLst>
      <p:ext uri="{BB962C8B-B14F-4D97-AF65-F5344CB8AC3E}">
        <p14:creationId xmlns:p14="http://schemas.microsoft.com/office/powerpoint/2010/main" val="151617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A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b="1" dirty="0" err="1"/>
              <a:t>myHash.insertOrUpdate</a:t>
            </a:r>
            <a:r>
              <a:rPr lang="es-AR" sz="2000" b="1" dirty="0"/>
              <a:t>(55, "Ana");</a:t>
            </a:r>
          </a:p>
        </p:txBody>
      </p:sp>
      <p:sp>
        <p:nvSpPr>
          <p:cNvPr id="4" name="Slide Number Placeholder 3"/>
          <p:cNvSpPr>
            <a:spLocks noGrp="1"/>
          </p:cNvSpPr>
          <p:nvPr>
            <p:ph type="sldNum" sz="quarter" idx="12"/>
          </p:nvPr>
        </p:nvSpPr>
        <p:spPr/>
        <p:txBody>
          <a:bodyPr/>
          <a:lstStyle/>
          <a:p>
            <a:fld id="{401CF334-2D5C-4859-84A6-CA7E6E43FAEB}" type="slidenum">
              <a:rPr lang="en-US" smtClean="0"/>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46594733"/>
              </p:ext>
            </p:extLst>
          </p:nvPr>
        </p:nvGraphicFramePr>
        <p:xfrm>
          <a:off x="5643717" y="3983540"/>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676136378"/>
                  </a:ext>
                </a:extLst>
              </a:tr>
            </a:tbl>
          </a:graphicData>
        </a:graphic>
      </p:graphicFrame>
    </p:spTree>
    <p:extLst>
      <p:ext uri="{BB962C8B-B14F-4D97-AF65-F5344CB8AC3E}">
        <p14:creationId xmlns:p14="http://schemas.microsoft.com/office/powerpoint/2010/main" val="349637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A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b="1" dirty="0" err="1"/>
              <a:t>myHash.insertOrUpdate</a:t>
            </a:r>
            <a:r>
              <a:rPr lang="es-AR" sz="2000" b="1" dirty="0"/>
              <a:t>(55, "Ana");</a:t>
            </a:r>
          </a:p>
        </p:txBody>
      </p:sp>
      <p:sp>
        <p:nvSpPr>
          <p:cNvPr id="4" name="Slide Number Placeholder 3"/>
          <p:cNvSpPr>
            <a:spLocks noGrp="1"/>
          </p:cNvSpPr>
          <p:nvPr>
            <p:ph type="sldNum" sz="quarter" idx="12"/>
          </p:nvPr>
        </p:nvSpPr>
        <p:spPr/>
        <p:txBody>
          <a:bodyPr/>
          <a:lstStyle/>
          <a:p>
            <a:fld id="{401CF334-2D5C-4859-84A6-CA7E6E43FAEB}" type="slidenum">
              <a:rPr lang="en-US" smtClean="0"/>
              <a:t>26</a:t>
            </a:fld>
            <a:endParaRPr lang="en-US"/>
          </a:p>
        </p:txBody>
      </p:sp>
      <p:graphicFrame>
        <p:nvGraphicFramePr>
          <p:cNvPr id="5" name="Table 4"/>
          <p:cNvGraphicFramePr>
            <a:graphicFrameLocks noGrp="1"/>
          </p:cNvGraphicFramePr>
          <p:nvPr/>
        </p:nvGraphicFramePr>
        <p:xfrm>
          <a:off x="5643717" y="3983540"/>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&lt;55,</a:t>
                      </a:r>
                      <a:r>
                        <a:rPr lang="es-AR" baseline="0" dirty="0"/>
                        <a:t> "Ana"&gt;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676136378"/>
                  </a:ext>
                </a:extLst>
              </a:tr>
            </a:tbl>
          </a:graphicData>
        </a:graphic>
      </p:graphicFrame>
      <p:sp>
        <p:nvSpPr>
          <p:cNvPr id="6" name="Oval 5"/>
          <p:cNvSpPr/>
          <p:nvPr/>
        </p:nvSpPr>
        <p:spPr>
          <a:xfrm>
            <a:off x="6037007" y="224175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=1</a:t>
            </a:r>
          </a:p>
          <a:p>
            <a:pPr algn="ctr"/>
            <a:r>
              <a:rPr lang="es-AR" dirty="0" err="1"/>
              <a:t>loadFactor</a:t>
            </a:r>
            <a:r>
              <a:rPr lang="es-AR" dirty="0"/>
              <a:t>=1/5</a:t>
            </a:r>
          </a:p>
        </p:txBody>
      </p:sp>
    </p:spTree>
    <p:extLst>
      <p:ext uri="{BB962C8B-B14F-4D97-AF65-F5344CB8AC3E}">
        <p14:creationId xmlns:p14="http://schemas.microsoft.com/office/powerpoint/2010/main" val="25316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A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(55, "Ana");</a:t>
            </a:r>
          </a:p>
          <a:p>
            <a:r>
              <a:rPr lang="es-AR" sz="2000" b="1" dirty="0" err="1"/>
              <a:t>myHash.insertOrUpdate</a:t>
            </a:r>
            <a:r>
              <a:rPr lang="es-AR" sz="2000" b="1" dirty="0"/>
              <a:t>(29, "</a:t>
            </a:r>
            <a:r>
              <a:rPr lang="es-AR" sz="2000" b="1" dirty="0" err="1"/>
              <a:t>Victor</a:t>
            </a:r>
            <a:r>
              <a:rPr lang="es-AR" sz="2000" b="1" dirty="0"/>
              <a:t>");</a:t>
            </a:r>
          </a:p>
        </p:txBody>
      </p:sp>
      <p:sp>
        <p:nvSpPr>
          <p:cNvPr id="4" name="Slide Number Placeholder 3"/>
          <p:cNvSpPr>
            <a:spLocks noGrp="1"/>
          </p:cNvSpPr>
          <p:nvPr>
            <p:ph type="sldNum" sz="quarter" idx="12"/>
          </p:nvPr>
        </p:nvSpPr>
        <p:spPr/>
        <p:txBody>
          <a:bodyPr/>
          <a:lstStyle/>
          <a:p>
            <a:fld id="{401CF334-2D5C-4859-84A6-CA7E6E43FAEB}" type="slidenum">
              <a:rPr lang="en-US" smtClean="0"/>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81298736"/>
              </p:ext>
            </p:extLst>
          </p:nvPr>
        </p:nvGraphicFramePr>
        <p:xfrm>
          <a:off x="5584723" y="3983540"/>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&lt;55,</a:t>
                      </a:r>
                      <a:r>
                        <a:rPr lang="es-AR" baseline="0" dirty="0"/>
                        <a:t> "Ana"&gt;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676136378"/>
                  </a:ext>
                </a:extLst>
              </a:tr>
            </a:tbl>
          </a:graphicData>
        </a:graphic>
      </p:graphicFrame>
    </p:spTree>
    <p:extLst>
      <p:ext uri="{BB962C8B-B14F-4D97-AF65-F5344CB8AC3E}">
        <p14:creationId xmlns:p14="http://schemas.microsoft.com/office/powerpoint/2010/main" val="211599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A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(55, "Ana");</a:t>
            </a:r>
          </a:p>
          <a:p>
            <a:r>
              <a:rPr lang="es-AR" sz="2000" b="1" dirty="0" err="1"/>
              <a:t>myHash.insertOrUpdate</a:t>
            </a:r>
            <a:r>
              <a:rPr lang="es-AR" sz="2000" b="1" dirty="0"/>
              <a:t>(29, "</a:t>
            </a:r>
            <a:r>
              <a:rPr lang="es-AR" sz="2000" b="1" dirty="0" err="1"/>
              <a:t>Victor</a:t>
            </a:r>
            <a:r>
              <a:rPr lang="es-AR" sz="2000" b="1" dirty="0"/>
              <a:t>");</a:t>
            </a:r>
          </a:p>
        </p:txBody>
      </p:sp>
      <p:sp>
        <p:nvSpPr>
          <p:cNvPr id="4" name="Slide Number Placeholder 3"/>
          <p:cNvSpPr>
            <a:spLocks noGrp="1"/>
          </p:cNvSpPr>
          <p:nvPr>
            <p:ph type="sldNum" sz="quarter" idx="12"/>
          </p:nvPr>
        </p:nvSpPr>
        <p:spPr/>
        <p:txBody>
          <a:bodyPr/>
          <a:lstStyle/>
          <a:p>
            <a:fld id="{401CF334-2D5C-4859-84A6-CA7E6E43FAEB}" type="slidenum">
              <a:rPr lang="en-US" smtClean="0"/>
              <a:t>28</a:t>
            </a:fld>
            <a:endParaRPr lang="en-US"/>
          </a:p>
        </p:txBody>
      </p:sp>
      <p:graphicFrame>
        <p:nvGraphicFramePr>
          <p:cNvPr id="5" name="Table 4"/>
          <p:cNvGraphicFramePr>
            <a:graphicFrameLocks noGrp="1"/>
          </p:cNvGraphicFramePr>
          <p:nvPr/>
        </p:nvGraphicFramePr>
        <p:xfrm>
          <a:off x="5584723" y="3983540"/>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&lt;55,</a:t>
                      </a:r>
                      <a:r>
                        <a:rPr lang="es-AR" baseline="0" dirty="0"/>
                        <a:t> "Ana"&gt;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&lt;29,</a:t>
                      </a:r>
                      <a:r>
                        <a:rPr lang="es-AR" baseline="0" dirty="0"/>
                        <a:t> "</a:t>
                      </a:r>
                      <a:r>
                        <a:rPr lang="es-AR" baseline="0" dirty="0" err="1"/>
                        <a:t>Victor</a:t>
                      </a:r>
                      <a:r>
                        <a:rPr lang="es-AR" baseline="0" dirty="0"/>
                        <a:t>"&gt;</a:t>
                      </a:r>
                      <a:endParaRPr lang="es-AR" dirty="0"/>
                    </a:p>
                  </a:txBody>
                  <a:tcPr/>
                </a:tc>
                <a:extLst>
                  <a:ext uri="{0D108BD9-81ED-4DB2-BD59-A6C34878D82A}">
                    <a16:rowId xmlns:a16="http://schemas.microsoft.com/office/drawing/2014/main" val="3676136378"/>
                  </a:ext>
                </a:extLst>
              </a:tr>
            </a:tbl>
          </a:graphicData>
        </a:graphic>
      </p:graphicFrame>
      <p:sp>
        <p:nvSpPr>
          <p:cNvPr id="6" name="Oval 5"/>
          <p:cNvSpPr/>
          <p:nvPr/>
        </p:nvSpPr>
        <p:spPr>
          <a:xfrm>
            <a:off x="6037007" y="224175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=2</a:t>
            </a:r>
          </a:p>
          <a:p>
            <a:pPr algn="ctr"/>
            <a:r>
              <a:rPr lang="es-AR" dirty="0" err="1"/>
              <a:t>loadFactor</a:t>
            </a:r>
            <a:r>
              <a:rPr lang="es-AR" dirty="0"/>
              <a:t>=2/5</a:t>
            </a:r>
          </a:p>
        </p:txBody>
      </p:sp>
    </p:spTree>
    <p:extLst>
      <p:ext uri="{BB962C8B-B14F-4D97-AF65-F5344CB8AC3E}">
        <p14:creationId xmlns:p14="http://schemas.microsoft.com/office/powerpoint/2010/main" val="309356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A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(55, "Ana");</a:t>
            </a:r>
          </a:p>
          <a:p>
            <a:r>
              <a:rPr lang="es-AR" sz="2000" dirty="0" err="1"/>
              <a:t>myHash.insertOrUpdate</a:t>
            </a:r>
            <a:r>
              <a:rPr lang="es-AR" sz="2000" dirty="0"/>
              <a:t>(29, "</a:t>
            </a:r>
            <a:r>
              <a:rPr lang="es-AR" sz="2000" dirty="0" err="1"/>
              <a:t>Victor</a:t>
            </a:r>
            <a:r>
              <a:rPr lang="es-AR" sz="2000" dirty="0"/>
              <a:t>");</a:t>
            </a:r>
          </a:p>
          <a:p>
            <a:r>
              <a:rPr lang="es-AR" sz="2000" b="1" dirty="0" err="1"/>
              <a:t>myHash.insertOrUpdate</a:t>
            </a:r>
            <a:r>
              <a:rPr lang="es-AR" sz="2000" b="1" dirty="0"/>
              <a:t>(25, "Tomas");</a:t>
            </a:r>
          </a:p>
        </p:txBody>
      </p:sp>
      <p:sp>
        <p:nvSpPr>
          <p:cNvPr id="4" name="Slide Number Placeholder 3"/>
          <p:cNvSpPr>
            <a:spLocks noGrp="1"/>
          </p:cNvSpPr>
          <p:nvPr>
            <p:ph type="sldNum" sz="quarter" idx="12"/>
          </p:nvPr>
        </p:nvSpPr>
        <p:spPr/>
        <p:txBody>
          <a:bodyPr/>
          <a:lstStyle/>
          <a:p>
            <a:fld id="{401CF334-2D5C-4859-84A6-CA7E6E43FAEB}" type="slidenum">
              <a:rPr lang="en-US" smtClean="0"/>
              <a:t>29</a:t>
            </a:fld>
            <a:endParaRPr lang="en-US"/>
          </a:p>
        </p:txBody>
      </p:sp>
      <p:graphicFrame>
        <p:nvGraphicFramePr>
          <p:cNvPr id="5" name="Table 4"/>
          <p:cNvGraphicFramePr>
            <a:graphicFrameLocks noGrp="1"/>
          </p:cNvGraphicFramePr>
          <p:nvPr/>
        </p:nvGraphicFramePr>
        <p:xfrm>
          <a:off x="5584723" y="3983540"/>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&lt;55,</a:t>
                      </a:r>
                      <a:r>
                        <a:rPr lang="es-AR" baseline="0" dirty="0"/>
                        <a:t> "Ana"&gt;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dirty="0"/>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&lt;29,</a:t>
                      </a:r>
                      <a:r>
                        <a:rPr lang="es-AR" baseline="0" dirty="0"/>
                        <a:t> "</a:t>
                      </a:r>
                      <a:r>
                        <a:rPr lang="es-AR" baseline="0" dirty="0" err="1"/>
                        <a:t>Victor</a:t>
                      </a:r>
                      <a:r>
                        <a:rPr lang="es-AR" baseline="0" dirty="0"/>
                        <a:t>"&gt;</a:t>
                      </a:r>
                      <a:endParaRPr lang="es-AR" dirty="0"/>
                    </a:p>
                  </a:txBody>
                  <a:tcPr/>
                </a:tc>
                <a:extLst>
                  <a:ext uri="{0D108BD9-81ED-4DB2-BD59-A6C34878D82A}">
                    <a16:rowId xmlns:a16="http://schemas.microsoft.com/office/drawing/2014/main" val="3676136378"/>
                  </a:ext>
                </a:extLst>
              </a:tr>
            </a:tbl>
          </a:graphicData>
        </a:graphic>
      </p:graphicFrame>
      <p:sp>
        <p:nvSpPr>
          <p:cNvPr id="7" name="5-Point Star 6"/>
          <p:cNvSpPr/>
          <p:nvPr/>
        </p:nvSpPr>
        <p:spPr>
          <a:xfrm>
            <a:off x="5043949" y="1761450"/>
            <a:ext cx="3864077" cy="2222090"/>
          </a:xfrm>
          <a:prstGeom prst="star5">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Colision</a:t>
            </a:r>
            <a:r>
              <a:rPr lang="es-AR" dirty="0"/>
              <a:t> 55 con 25!!!</a:t>
            </a:r>
          </a:p>
        </p:txBody>
      </p:sp>
    </p:spTree>
    <p:extLst>
      <p:ext uri="{BB962C8B-B14F-4D97-AF65-F5344CB8AC3E}">
        <p14:creationId xmlns:p14="http://schemas.microsoft.com/office/powerpoint/2010/main" val="265931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lgn="just">
              <a:buNone/>
            </a:pPr>
            <a:r>
              <a:rPr lang="es-AR" dirty="0"/>
              <a:t>Cada vez que había que hacer un </a:t>
            </a:r>
            <a:r>
              <a:rPr lang="es-AR" dirty="0" err="1"/>
              <a:t>lookup</a:t>
            </a:r>
            <a:r>
              <a:rPr lang="es-AR" dirty="0"/>
              <a:t> rápido de alguna componente, surgió la idea de que una Tabla de </a:t>
            </a:r>
            <a:r>
              <a:rPr lang="es-AR" dirty="0" err="1"/>
              <a:t>Hashing</a:t>
            </a:r>
            <a:r>
              <a:rPr lang="es-AR" dirty="0"/>
              <a:t> podía ser una estrategia superadora frente a usar un Arreglo ordenado o Lista ordenada…</a:t>
            </a:r>
          </a:p>
          <a:p>
            <a:pPr marL="0" indent="0" algn="just">
              <a:buNone/>
            </a:pPr>
            <a:endParaRPr lang="es-AR" dirty="0"/>
          </a:p>
          <a:p>
            <a:pPr marL="0" indent="0" algn="just">
              <a:buNone/>
            </a:pPr>
            <a:endParaRPr lang="es-AR" dirty="0"/>
          </a:p>
          <a:p>
            <a:pPr marL="0" indent="0" algn="just">
              <a:buNone/>
            </a:pPr>
            <a:endParaRPr lang="es-AR" dirty="0"/>
          </a:p>
          <a:p>
            <a:pPr marL="0" indent="0" algn="just">
              <a:buNone/>
            </a:pPr>
            <a:r>
              <a:rPr lang="es-AR" dirty="0"/>
              <a:t>Analizaremos: ¿Qué ventajas concreta tiene </a:t>
            </a:r>
            <a:r>
              <a:rPr lang="es-AR" dirty="0" err="1"/>
              <a:t>Hashing</a:t>
            </a:r>
            <a:r>
              <a:rPr lang="es-AR" dirty="0"/>
              <a:t>? ¿Qué desventajas? ¿Qué tipos de </a:t>
            </a:r>
            <a:r>
              <a:rPr lang="es-AR" dirty="0" err="1"/>
              <a:t>Hashing</a:t>
            </a:r>
            <a:r>
              <a:rPr lang="es-AR" dirty="0"/>
              <a:t> existen? </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362974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b="1" dirty="0" err="1"/>
              <a:t>myHash.insertOrUpdate</a:t>
            </a:r>
            <a:r>
              <a:rPr lang="es-AR" sz="2000" b="1" dirty="0"/>
              <a:t>(5, "E");</a:t>
            </a:r>
          </a:p>
        </p:txBody>
      </p:sp>
      <p:sp>
        <p:nvSpPr>
          <p:cNvPr id="4" name="Slide Number Placeholder 3"/>
          <p:cNvSpPr>
            <a:spLocks noGrp="1"/>
          </p:cNvSpPr>
          <p:nvPr>
            <p:ph type="sldNum" sz="quarter" idx="12"/>
          </p:nvPr>
        </p:nvSpPr>
        <p:spPr/>
        <p:txBody>
          <a:bodyPr/>
          <a:lstStyle/>
          <a:p>
            <a:fld id="{401CF334-2D5C-4859-84A6-CA7E6E43FAEB}" type="slidenum">
              <a:rPr lang="en-US" smtClean="0"/>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3104142"/>
              </p:ext>
            </p:extLst>
          </p:nvPr>
        </p:nvGraphicFramePr>
        <p:xfrm>
          <a:off x="5240594" y="393339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676136378"/>
                  </a:ext>
                </a:extLst>
              </a:tr>
            </a:tbl>
          </a:graphicData>
        </a:graphic>
      </p:graphicFrame>
    </p:spTree>
    <p:extLst>
      <p:ext uri="{BB962C8B-B14F-4D97-AF65-F5344CB8AC3E}">
        <p14:creationId xmlns:p14="http://schemas.microsoft.com/office/powerpoint/2010/main" val="13593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b="1" dirty="0" err="1"/>
              <a:t>myHash.insertOrUpdate</a:t>
            </a:r>
            <a:r>
              <a:rPr lang="es-AR" sz="2000" b="1" dirty="0"/>
              <a:t>(5, "E");</a:t>
            </a:r>
          </a:p>
        </p:txBody>
      </p:sp>
      <p:sp>
        <p:nvSpPr>
          <p:cNvPr id="4" name="Slide Number Placeholder 3"/>
          <p:cNvSpPr>
            <a:spLocks noGrp="1"/>
          </p:cNvSpPr>
          <p:nvPr>
            <p:ph type="sldNum" sz="quarter" idx="12"/>
          </p:nvPr>
        </p:nvSpPr>
        <p:spPr/>
        <p:txBody>
          <a:bodyPr/>
          <a:lstStyle/>
          <a:p>
            <a:fld id="{401CF334-2D5C-4859-84A6-CA7E6E43FAEB}" type="slidenum">
              <a:rPr lang="en-US" smtClean="0"/>
              <a:t>31</a:t>
            </a:fld>
            <a:endParaRPr lang="en-US"/>
          </a:p>
        </p:txBody>
      </p:sp>
      <p:graphicFrame>
        <p:nvGraphicFramePr>
          <p:cNvPr id="5" name="Table 4"/>
          <p:cNvGraphicFramePr>
            <a:graphicFrameLocks noGrp="1"/>
          </p:cNvGraphicFramePr>
          <p:nvPr/>
        </p:nvGraphicFramePr>
        <p:xfrm>
          <a:off x="5240594" y="393339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676136378"/>
                  </a:ext>
                </a:extLst>
              </a:tr>
            </a:tbl>
          </a:graphicData>
        </a:graphic>
      </p:graphicFrame>
      <p:sp>
        <p:nvSpPr>
          <p:cNvPr id="6" name="Oval 5"/>
          <p:cNvSpPr/>
          <p:nvPr/>
        </p:nvSpPr>
        <p:spPr>
          <a:xfrm>
            <a:off x="6037007" y="224175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=1</a:t>
            </a:r>
          </a:p>
          <a:p>
            <a:pPr algn="ctr"/>
            <a:r>
              <a:rPr lang="es-AR" dirty="0" err="1"/>
              <a:t>loadFactor</a:t>
            </a:r>
            <a:r>
              <a:rPr lang="es-AR" dirty="0"/>
              <a:t>=1/5</a:t>
            </a:r>
          </a:p>
        </p:txBody>
      </p:sp>
    </p:spTree>
    <p:extLst>
      <p:ext uri="{BB962C8B-B14F-4D97-AF65-F5344CB8AC3E}">
        <p14:creationId xmlns:p14="http://schemas.microsoft.com/office/powerpoint/2010/main" val="230244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b="1" dirty="0" err="1"/>
              <a:t>myHash.insertOrUpdate</a:t>
            </a:r>
            <a:r>
              <a:rPr lang="es-AR" sz="2000" b="1" dirty="0"/>
              <a:t>(4, "D");</a:t>
            </a:r>
          </a:p>
        </p:txBody>
      </p:sp>
      <p:sp>
        <p:nvSpPr>
          <p:cNvPr id="4" name="Slide Number Placeholder 3"/>
          <p:cNvSpPr>
            <a:spLocks noGrp="1"/>
          </p:cNvSpPr>
          <p:nvPr>
            <p:ph type="sldNum" sz="quarter" idx="12"/>
          </p:nvPr>
        </p:nvSpPr>
        <p:spPr/>
        <p:txBody>
          <a:bodyPr/>
          <a:lstStyle/>
          <a:p>
            <a:fld id="{401CF334-2D5C-4859-84A6-CA7E6E43FAEB}" type="slidenum">
              <a:rPr lang="en-US" smtClean="0"/>
              <a:t>32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8727537"/>
              </p:ext>
            </p:extLst>
          </p:nvPr>
        </p:nvGraphicFramePr>
        <p:xfrm>
          <a:off x="5260259" y="406121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676136378"/>
                  </a:ext>
                </a:extLst>
              </a:tr>
            </a:tbl>
          </a:graphicData>
        </a:graphic>
      </p:graphicFrame>
    </p:spTree>
    <p:extLst>
      <p:ext uri="{BB962C8B-B14F-4D97-AF65-F5344CB8AC3E}">
        <p14:creationId xmlns:p14="http://schemas.microsoft.com/office/powerpoint/2010/main" val="89869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b="1" dirty="0" err="1"/>
              <a:t>myHash.insertOrUpdate</a:t>
            </a:r>
            <a:r>
              <a:rPr lang="es-AR" sz="2000" b="1" dirty="0"/>
              <a:t>(4, "D");</a:t>
            </a:r>
          </a:p>
        </p:txBody>
      </p:sp>
      <p:sp>
        <p:nvSpPr>
          <p:cNvPr id="4" name="Slide Number Placeholder 3"/>
          <p:cNvSpPr>
            <a:spLocks noGrp="1"/>
          </p:cNvSpPr>
          <p:nvPr>
            <p:ph type="sldNum" sz="quarter" idx="12"/>
          </p:nvPr>
        </p:nvSpPr>
        <p:spPr/>
        <p:txBody>
          <a:bodyPr/>
          <a:lstStyle/>
          <a:p>
            <a:fld id="{401CF334-2D5C-4859-84A6-CA7E6E43FAEB}" type="slidenum">
              <a:rPr lang="en-US" smtClean="0"/>
              <a:t>33</a:t>
            </a:fld>
            <a:endParaRPr lang="en-US"/>
          </a:p>
        </p:txBody>
      </p:sp>
      <p:graphicFrame>
        <p:nvGraphicFramePr>
          <p:cNvPr id="5" name="Table 4"/>
          <p:cNvGraphicFramePr>
            <a:graphicFrameLocks noGrp="1"/>
          </p:cNvGraphicFramePr>
          <p:nvPr/>
        </p:nvGraphicFramePr>
        <p:xfrm>
          <a:off x="5260259" y="406121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676136378"/>
                  </a:ext>
                </a:extLst>
              </a:tr>
            </a:tbl>
          </a:graphicData>
        </a:graphic>
      </p:graphicFrame>
      <p:sp>
        <p:nvSpPr>
          <p:cNvPr id="6" name="Oval 5"/>
          <p:cNvSpPr/>
          <p:nvPr/>
        </p:nvSpPr>
        <p:spPr>
          <a:xfrm>
            <a:off x="6037007" y="224175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=2</a:t>
            </a:r>
          </a:p>
          <a:p>
            <a:pPr algn="ctr"/>
            <a:r>
              <a:rPr lang="es-AR" dirty="0" err="1"/>
              <a:t>loadFactor</a:t>
            </a:r>
            <a:r>
              <a:rPr lang="es-AR" dirty="0"/>
              <a:t>=2/5</a:t>
            </a:r>
          </a:p>
        </p:txBody>
      </p:sp>
    </p:spTree>
    <p:extLst>
      <p:ext uri="{BB962C8B-B14F-4D97-AF65-F5344CB8AC3E}">
        <p14:creationId xmlns:p14="http://schemas.microsoft.com/office/powerpoint/2010/main" val="14454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sz="2800" dirty="0"/>
          </a:p>
          <a:p>
            <a:r>
              <a:rPr lang="es-AR" sz="2000" dirty="0" err="1"/>
              <a:t>myHash.insertOrUpdate</a:t>
            </a:r>
            <a:r>
              <a:rPr lang="es-AR" sz="2000" dirty="0"/>
              <a:t>(5, "E");</a:t>
            </a:r>
          </a:p>
          <a:p>
            <a:r>
              <a:rPr lang="es-AR" sz="2000" dirty="0" err="1"/>
              <a:t>myHash.insertOrUpdate</a:t>
            </a:r>
            <a:r>
              <a:rPr lang="es-AR" sz="2000" dirty="0"/>
              <a:t>(4, "D");</a:t>
            </a:r>
          </a:p>
          <a:p>
            <a:r>
              <a:rPr lang="es-AR" sz="2000" b="1" dirty="0" err="1"/>
              <a:t>myHash.insertOrUpdate</a:t>
            </a:r>
            <a:r>
              <a:rPr lang="es-AR" sz="2000" b="1" dirty="0"/>
              <a:t>(1, "A");</a:t>
            </a:r>
          </a:p>
        </p:txBody>
      </p:sp>
      <p:sp>
        <p:nvSpPr>
          <p:cNvPr id="4" name="Slide Number Placeholder 3"/>
          <p:cNvSpPr>
            <a:spLocks noGrp="1"/>
          </p:cNvSpPr>
          <p:nvPr>
            <p:ph type="sldNum" sz="quarter" idx="12"/>
          </p:nvPr>
        </p:nvSpPr>
        <p:spPr/>
        <p:txBody>
          <a:bodyPr/>
          <a:lstStyle/>
          <a:p>
            <a:fld id="{401CF334-2D5C-4859-84A6-CA7E6E43FAEB}" type="slidenum">
              <a:rPr lang="en-US" smtClean="0"/>
              <a:t>34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96101316"/>
              </p:ext>
            </p:extLst>
          </p:nvPr>
        </p:nvGraphicFramePr>
        <p:xfrm>
          <a:off x="5260259" y="406121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676136378"/>
                  </a:ext>
                </a:extLst>
              </a:tr>
            </a:tbl>
          </a:graphicData>
        </a:graphic>
      </p:graphicFrame>
    </p:spTree>
    <p:extLst>
      <p:ext uri="{BB962C8B-B14F-4D97-AF65-F5344CB8AC3E}">
        <p14:creationId xmlns:p14="http://schemas.microsoft.com/office/powerpoint/2010/main" val="3980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sz="2800" dirty="0"/>
          </a:p>
          <a:p>
            <a:r>
              <a:rPr lang="es-AR" sz="2000" dirty="0" err="1"/>
              <a:t>myHash.insertOrUpdate</a:t>
            </a:r>
            <a:r>
              <a:rPr lang="es-AR" sz="2000" dirty="0"/>
              <a:t>(5, "E");</a:t>
            </a:r>
          </a:p>
          <a:p>
            <a:r>
              <a:rPr lang="es-AR" sz="2000" dirty="0" err="1"/>
              <a:t>myHash.insertOrUpdate</a:t>
            </a:r>
            <a:r>
              <a:rPr lang="es-AR" sz="2000" dirty="0"/>
              <a:t>(4, "D");</a:t>
            </a:r>
          </a:p>
          <a:p>
            <a:r>
              <a:rPr lang="es-AR" sz="2000" b="1" dirty="0" err="1"/>
              <a:t>myHash.insertOrUpdate</a:t>
            </a:r>
            <a:r>
              <a:rPr lang="es-AR" sz="2000" b="1" dirty="0"/>
              <a:t>(1, "A");</a:t>
            </a:r>
          </a:p>
        </p:txBody>
      </p:sp>
      <p:sp>
        <p:nvSpPr>
          <p:cNvPr id="4" name="Slide Number Placeholder 3"/>
          <p:cNvSpPr>
            <a:spLocks noGrp="1"/>
          </p:cNvSpPr>
          <p:nvPr>
            <p:ph type="sldNum" sz="quarter" idx="12"/>
          </p:nvPr>
        </p:nvSpPr>
        <p:spPr/>
        <p:txBody>
          <a:bodyPr/>
          <a:lstStyle/>
          <a:p>
            <a:fld id="{401CF334-2D5C-4859-84A6-CA7E6E43FAEB}" type="slidenum">
              <a:rPr lang="en-US" smtClean="0"/>
              <a:t>35</a:t>
            </a:fld>
            <a:endParaRPr lang="en-US"/>
          </a:p>
        </p:txBody>
      </p:sp>
      <p:graphicFrame>
        <p:nvGraphicFramePr>
          <p:cNvPr id="5" name="Table 4"/>
          <p:cNvGraphicFramePr>
            <a:graphicFrameLocks noGrp="1"/>
          </p:cNvGraphicFramePr>
          <p:nvPr/>
        </p:nvGraphicFramePr>
        <p:xfrm>
          <a:off x="5260259" y="406121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676136378"/>
                  </a:ext>
                </a:extLst>
              </a:tr>
            </a:tbl>
          </a:graphicData>
        </a:graphic>
      </p:graphicFrame>
      <p:sp>
        <p:nvSpPr>
          <p:cNvPr id="6" name="Oval 5"/>
          <p:cNvSpPr/>
          <p:nvPr/>
        </p:nvSpPr>
        <p:spPr>
          <a:xfrm>
            <a:off x="6037007" y="224175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=3</a:t>
            </a:r>
          </a:p>
          <a:p>
            <a:pPr algn="ctr"/>
            <a:r>
              <a:rPr lang="es-AR" dirty="0" err="1"/>
              <a:t>loadFactor</a:t>
            </a:r>
            <a:r>
              <a:rPr lang="es-AR" dirty="0"/>
              <a:t>=3/5</a:t>
            </a:r>
          </a:p>
        </p:txBody>
      </p:sp>
    </p:spTree>
    <p:extLst>
      <p:ext uri="{BB962C8B-B14F-4D97-AF65-F5344CB8AC3E}">
        <p14:creationId xmlns:p14="http://schemas.microsoft.com/office/powerpoint/2010/main" val="364124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dirty="0" err="1"/>
              <a:t>myHash.insertOrUpdate</a:t>
            </a:r>
            <a:r>
              <a:rPr lang="es-AR" sz="2000" dirty="0"/>
              <a:t>(4, "D");</a:t>
            </a:r>
          </a:p>
          <a:p>
            <a:r>
              <a:rPr lang="es-AR" sz="2000" dirty="0" err="1"/>
              <a:t>myHash.insertOrUpdate</a:t>
            </a:r>
            <a:r>
              <a:rPr lang="es-AR" sz="2000" dirty="0"/>
              <a:t>(1, "A");</a:t>
            </a:r>
          </a:p>
          <a:p>
            <a:r>
              <a:rPr lang="es-AR" sz="2000" b="1" dirty="0" err="1"/>
              <a:t>myHash.insertOrUpdate</a:t>
            </a:r>
            <a:r>
              <a:rPr lang="es-AR" sz="2000" b="1" dirty="0"/>
              <a:t>(2, "B");</a:t>
            </a:r>
          </a:p>
          <a:p>
            <a:endParaRPr lang="es-AR" sz="2000" dirty="0"/>
          </a:p>
        </p:txBody>
      </p:sp>
      <p:sp>
        <p:nvSpPr>
          <p:cNvPr id="4" name="Slide Number Placeholder 3"/>
          <p:cNvSpPr>
            <a:spLocks noGrp="1"/>
          </p:cNvSpPr>
          <p:nvPr>
            <p:ph type="sldNum" sz="quarter" idx="12"/>
          </p:nvPr>
        </p:nvSpPr>
        <p:spPr/>
        <p:txBody>
          <a:bodyPr/>
          <a:lstStyle/>
          <a:p>
            <a:fld id="{401CF334-2D5C-4859-84A6-CA7E6E43FAEB}" type="slidenum">
              <a:rPr lang="en-US" smtClean="0"/>
              <a:t>36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18495734"/>
              </p:ext>
            </p:extLst>
          </p:nvPr>
        </p:nvGraphicFramePr>
        <p:xfrm>
          <a:off x="5260259" y="406121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676136378"/>
                  </a:ext>
                </a:extLst>
              </a:tr>
            </a:tbl>
          </a:graphicData>
        </a:graphic>
      </p:graphicFrame>
    </p:spTree>
    <p:extLst>
      <p:ext uri="{BB962C8B-B14F-4D97-AF65-F5344CB8AC3E}">
        <p14:creationId xmlns:p14="http://schemas.microsoft.com/office/powerpoint/2010/main" val="306534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dirty="0" err="1"/>
              <a:t>myHash.insertOrUpdate</a:t>
            </a:r>
            <a:r>
              <a:rPr lang="es-AR" sz="2000" dirty="0"/>
              <a:t>(4, "D");</a:t>
            </a:r>
          </a:p>
          <a:p>
            <a:r>
              <a:rPr lang="es-AR" sz="2000" dirty="0" err="1"/>
              <a:t>myHash.insertOrUpdate</a:t>
            </a:r>
            <a:r>
              <a:rPr lang="es-AR" sz="2000" dirty="0"/>
              <a:t>(1, "A");</a:t>
            </a:r>
          </a:p>
          <a:p>
            <a:r>
              <a:rPr lang="es-AR" sz="2000" b="1" dirty="0" err="1"/>
              <a:t>myHash.insertOrUpdate</a:t>
            </a:r>
            <a:r>
              <a:rPr lang="es-AR" sz="2000" b="1" dirty="0"/>
              <a:t>(2, "B");</a:t>
            </a:r>
          </a:p>
          <a:p>
            <a:endParaRPr lang="es-AR" sz="2000" dirty="0"/>
          </a:p>
        </p:txBody>
      </p:sp>
      <p:sp>
        <p:nvSpPr>
          <p:cNvPr id="4" name="Slide Number Placeholder 3"/>
          <p:cNvSpPr>
            <a:spLocks noGrp="1"/>
          </p:cNvSpPr>
          <p:nvPr>
            <p:ph type="sldNum" sz="quarter" idx="12"/>
          </p:nvPr>
        </p:nvSpPr>
        <p:spPr/>
        <p:txBody>
          <a:bodyPr/>
          <a:lstStyle/>
          <a:p>
            <a:fld id="{401CF334-2D5C-4859-84A6-CA7E6E43FAEB}" type="slidenum">
              <a:rPr lang="en-US" smtClean="0"/>
              <a:t>37</a:t>
            </a:fld>
            <a:endParaRPr lang="en-US"/>
          </a:p>
        </p:txBody>
      </p:sp>
      <p:graphicFrame>
        <p:nvGraphicFramePr>
          <p:cNvPr id="5" name="Table 4"/>
          <p:cNvGraphicFramePr>
            <a:graphicFrameLocks noGrp="1"/>
          </p:cNvGraphicFramePr>
          <p:nvPr/>
        </p:nvGraphicFramePr>
        <p:xfrm>
          <a:off x="5260259" y="406121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"B"&gt;</a:t>
                      </a:r>
                      <a:endParaRPr lang="es-AR" dirty="0"/>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676136378"/>
                  </a:ext>
                </a:extLst>
              </a:tr>
            </a:tbl>
          </a:graphicData>
        </a:graphic>
      </p:graphicFrame>
      <p:sp>
        <p:nvSpPr>
          <p:cNvPr id="6" name="Oval 5"/>
          <p:cNvSpPr/>
          <p:nvPr/>
        </p:nvSpPr>
        <p:spPr>
          <a:xfrm>
            <a:off x="6037007" y="224175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=4</a:t>
            </a:r>
          </a:p>
          <a:p>
            <a:pPr algn="ctr"/>
            <a:r>
              <a:rPr lang="es-AR" dirty="0" err="1"/>
              <a:t>loadFactor</a:t>
            </a:r>
            <a:r>
              <a:rPr lang="es-AR" dirty="0"/>
              <a:t>=4/5</a:t>
            </a:r>
          </a:p>
          <a:p>
            <a:pPr algn="ctr"/>
            <a:r>
              <a:rPr lang="es-AR" dirty="0"/>
              <a:t>REHASH!!!</a:t>
            </a:r>
          </a:p>
        </p:txBody>
      </p:sp>
    </p:spTree>
    <p:extLst>
      <p:ext uri="{BB962C8B-B14F-4D97-AF65-F5344CB8AC3E}">
        <p14:creationId xmlns:p14="http://schemas.microsoft.com/office/powerpoint/2010/main" val="364877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graphicFrame>
        <p:nvGraphicFramePr>
          <p:cNvPr id="5" name="Content Placeholder 4"/>
          <p:cNvGraphicFramePr>
            <a:graphicFrameLocks noGrp="1"/>
          </p:cNvGraphicFramePr>
          <p:nvPr>
            <p:ph idx="1"/>
          </p:nvPr>
        </p:nvGraphicFramePr>
        <p:xfrm>
          <a:off x="5555225" y="1935163"/>
          <a:ext cx="3131574" cy="4058920"/>
        </p:xfrm>
        <a:graphic>
          <a:graphicData uri="http://schemas.openxmlformats.org/drawingml/2006/table">
            <a:tbl>
              <a:tblPr firstRow="1" bandRow="1">
                <a:tableStyleId>{8799B23B-EC83-4686-B30A-512413B5E67A}</a:tableStyleId>
              </a:tblPr>
              <a:tblGrid>
                <a:gridCol w="1042220">
                  <a:extLst>
                    <a:ext uri="{9D8B030D-6E8A-4147-A177-3AD203B41FA5}">
                      <a16:colId xmlns:a16="http://schemas.microsoft.com/office/drawing/2014/main" val="861086097"/>
                    </a:ext>
                  </a:extLst>
                </a:gridCol>
                <a:gridCol w="2089354">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"B"&gt;</a:t>
                      </a: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
        <p:nvSpPr>
          <p:cNvPr id="4" name="Slide Number Placeholder 3"/>
          <p:cNvSpPr>
            <a:spLocks noGrp="1"/>
          </p:cNvSpPr>
          <p:nvPr>
            <p:ph type="sldNum" sz="quarter" idx="12"/>
          </p:nvPr>
        </p:nvSpPr>
        <p:spPr/>
        <p:txBody>
          <a:bodyPr/>
          <a:lstStyle/>
          <a:p>
            <a:fld id="{401CF334-2D5C-4859-84A6-CA7E6E43FAEB}" type="slidenum">
              <a:rPr lang="en-US" smtClean="0"/>
              <a:t>38</a:t>
            </a:fld>
            <a:endParaRPr lang="en-US"/>
          </a:p>
        </p:txBody>
      </p:sp>
      <p:graphicFrame>
        <p:nvGraphicFramePr>
          <p:cNvPr id="6" name="Table 5"/>
          <p:cNvGraphicFramePr>
            <a:graphicFrameLocks noGrp="1"/>
          </p:cNvGraphicFramePr>
          <p:nvPr/>
        </p:nvGraphicFramePr>
        <p:xfrm>
          <a:off x="457200" y="2281576"/>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"B"&gt;</a:t>
                      </a:r>
                      <a:endParaRPr lang="es-AR" dirty="0"/>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676136378"/>
                  </a:ext>
                </a:extLst>
              </a:tr>
            </a:tbl>
          </a:graphicData>
        </a:graphic>
      </p:graphicFrame>
      <p:sp>
        <p:nvSpPr>
          <p:cNvPr id="7" name="Right Arrow 6"/>
          <p:cNvSpPr/>
          <p:nvPr/>
        </p:nvSpPr>
        <p:spPr>
          <a:xfrm>
            <a:off x="4011561" y="3765755"/>
            <a:ext cx="1543663" cy="75708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8" name="Oval 7"/>
          <p:cNvSpPr/>
          <p:nvPr/>
        </p:nvSpPr>
        <p:spPr>
          <a:xfrm>
            <a:off x="2905430" y="5125080"/>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=4</a:t>
            </a:r>
          </a:p>
          <a:p>
            <a:pPr algn="ctr"/>
            <a:r>
              <a:rPr lang="es-AR" dirty="0" err="1"/>
              <a:t>loadFactor</a:t>
            </a:r>
            <a:r>
              <a:rPr lang="es-AR" dirty="0"/>
              <a:t>=4/10</a:t>
            </a:r>
          </a:p>
        </p:txBody>
      </p:sp>
    </p:spTree>
    <p:extLst>
      <p:ext uri="{BB962C8B-B14F-4D97-AF65-F5344CB8AC3E}">
        <p14:creationId xmlns:p14="http://schemas.microsoft.com/office/powerpoint/2010/main" val="249367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dirty="0" err="1"/>
              <a:t>myHash.insertOrUpdate</a:t>
            </a:r>
            <a:r>
              <a:rPr lang="es-AR" sz="2000" dirty="0"/>
              <a:t>(4, "D");</a:t>
            </a:r>
          </a:p>
          <a:p>
            <a:r>
              <a:rPr lang="es-AR" sz="2000" dirty="0" err="1"/>
              <a:t>myHash.insertOrUpdate</a:t>
            </a:r>
            <a:r>
              <a:rPr lang="es-AR" sz="2000" dirty="0"/>
              <a:t>(1, "A");</a:t>
            </a:r>
          </a:p>
          <a:p>
            <a:r>
              <a:rPr lang="es-AR" sz="2000" dirty="0" err="1"/>
              <a:t>myHash.insertOrUpdate</a:t>
            </a:r>
            <a:r>
              <a:rPr lang="es-AR" sz="2000" dirty="0"/>
              <a:t>(2, "B");</a:t>
            </a:r>
          </a:p>
          <a:p>
            <a:r>
              <a:rPr lang="es-AR" sz="2000" b="1" dirty="0" err="1"/>
              <a:t>myHash.insertOrUpdate</a:t>
            </a:r>
            <a:r>
              <a:rPr lang="es-AR" sz="2000" b="1" dirty="0"/>
              <a:t>(2, </a:t>
            </a:r>
            <a:r>
              <a:rPr lang="es-AR" sz="2000" dirty="0"/>
              <a:t>"</a:t>
            </a:r>
            <a:r>
              <a:rPr lang="es-AR" sz="2000" b="1" dirty="0" err="1"/>
              <a:t>otroB</a:t>
            </a:r>
            <a:r>
              <a:rPr lang="es-AR" sz="2000" b="1" dirty="0"/>
              <a:t>");</a:t>
            </a:r>
          </a:p>
        </p:txBody>
      </p:sp>
      <p:sp>
        <p:nvSpPr>
          <p:cNvPr id="4" name="Slide Number Placeholder 3"/>
          <p:cNvSpPr>
            <a:spLocks noGrp="1"/>
          </p:cNvSpPr>
          <p:nvPr>
            <p:ph type="sldNum" sz="quarter" idx="12"/>
          </p:nvPr>
        </p:nvSpPr>
        <p:spPr/>
        <p:txBody>
          <a:bodyPr/>
          <a:lstStyle/>
          <a:p>
            <a:fld id="{401CF334-2D5C-4859-84A6-CA7E6E43FAEB}" type="slidenum">
              <a:rPr lang="en-US" smtClean="0"/>
              <a:t>39</a:t>
            </a:fld>
            <a:endParaRPr lang="en-US"/>
          </a:p>
        </p:txBody>
      </p:sp>
      <p:graphicFrame>
        <p:nvGraphicFramePr>
          <p:cNvPr id="8" name="Content Placeholder 4"/>
          <p:cNvGraphicFramePr>
            <a:graphicFrameLocks/>
          </p:cNvGraphicFramePr>
          <p:nvPr/>
        </p:nvGraphicFramePr>
        <p:xfrm>
          <a:off x="5555226" y="2479994"/>
          <a:ext cx="3131574" cy="4058920"/>
        </p:xfrm>
        <a:graphic>
          <a:graphicData uri="http://schemas.openxmlformats.org/drawingml/2006/table">
            <a:tbl>
              <a:tblPr firstRow="1" bandRow="1">
                <a:tableStyleId>{8799B23B-EC83-4686-B30A-512413B5E67A}</a:tableStyleId>
              </a:tblPr>
              <a:tblGrid>
                <a:gridCol w="1042220">
                  <a:extLst>
                    <a:ext uri="{9D8B030D-6E8A-4147-A177-3AD203B41FA5}">
                      <a16:colId xmlns:a16="http://schemas.microsoft.com/office/drawing/2014/main" val="861086097"/>
                    </a:ext>
                  </a:extLst>
                </a:gridCol>
                <a:gridCol w="2089354">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"B"&gt;</a:t>
                      </a: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94140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Problemas</a:t>
            </a:r>
            <a:endParaRPr lang="es-AR" dirty="0"/>
          </a:p>
        </p:txBody>
      </p:sp>
      <p:sp>
        <p:nvSpPr>
          <p:cNvPr id="3" name="Content Placeholder 2"/>
          <p:cNvSpPr>
            <a:spLocks noGrp="1"/>
          </p:cNvSpPr>
          <p:nvPr>
            <p:ph idx="1"/>
          </p:nvPr>
        </p:nvSpPr>
        <p:spPr/>
        <p:txBody>
          <a:bodyPr>
            <a:normAutofit/>
          </a:bodyPr>
          <a:lstStyle/>
          <a:p>
            <a:pPr marL="0" indent="0" algn="just">
              <a:buNone/>
            </a:pPr>
            <a:r>
              <a:rPr lang="en-US" sz="2000" b="1" dirty="0" err="1"/>
              <a:t>Ejemplo</a:t>
            </a:r>
            <a:r>
              <a:rPr lang="en-US" sz="2000" b="1" dirty="0"/>
              <a:t> 1:  </a:t>
            </a:r>
            <a:r>
              <a:rPr lang="en-US" sz="2000" b="1" dirty="0" err="1"/>
              <a:t>problemas</a:t>
            </a:r>
            <a:r>
              <a:rPr lang="en-US" sz="2000" b="1" dirty="0"/>
              <a:t> de </a:t>
            </a:r>
            <a:r>
              <a:rPr lang="en-US" sz="2000" b="1" dirty="0" err="1"/>
              <a:t>informática</a:t>
            </a:r>
            <a:r>
              <a:rPr lang="en-US" sz="2000" b="1" dirty="0"/>
              <a:t> o </a:t>
            </a:r>
            <a:r>
              <a:rPr lang="en-US" sz="2000" b="1" dirty="0" err="1"/>
              <a:t>matemática</a:t>
            </a:r>
            <a:endParaRPr lang="en-US" sz="2000" b="1" dirty="0"/>
          </a:p>
          <a:p>
            <a:pPr marL="0" indent="0" algn="just">
              <a:buNone/>
            </a:pPr>
            <a:endParaRPr lang="en-US" sz="2000" b="1" dirty="0"/>
          </a:p>
          <a:p>
            <a:pPr algn="just"/>
            <a:r>
              <a:rPr lang="en-US" sz="2000" b="1" dirty="0" err="1"/>
              <a:t>Representar</a:t>
            </a:r>
            <a:r>
              <a:rPr lang="en-US" sz="2000" b="1" dirty="0"/>
              <a:t>  la </a:t>
            </a:r>
            <a:r>
              <a:rPr lang="en-US" sz="2000" b="1" dirty="0" err="1"/>
              <a:t>clase</a:t>
            </a:r>
            <a:r>
              <a:rPr lang="en-US" sz="2000" b="1" dirty="0"/>
              <a:t> Bag</a:t>
            </a:r>
          </a:p>
          <a:p>
            <a:pPr marL="0" indent="0" algn="just">
              <a:buNone/>
            </a:pPr>
            <a:endParaRPr lang="en-US" sz="2000" b="1" dirty="0"/>
          </a:p>
          <a:p>
            <a:pPr algn="just"/>
            <a:r>
              <a:rPr lang="en-US" sz="2000" b="1" dirty="0" err="1"/>
              <a:t>Representar</a:t>
            </a:r>
            <a:r>
              <a:rPr lang="en-US" sz="2000" b="1" dirty="0"/>
              <a:t> la </a:t>
            </a:r>
            <a:r>
              <a:rPr lang="en-US" sz="2000" b="1" dirty="0" err="1"/>
              <a:t>clase</a:t>
            </a:r>
            <a:r>
              <a:rPr lang="en-US" sz="2000" b="1" dirty="0"/>
              <a:t> Set</a:t>
            </a:r>
          </a:p>
          <a:p>
            <a:pPr algn="just"/>
            <a:endParaRPr lang="en-US" sz="2000" b="1" dirty="0"/>
          </a:p>
          <a:p>
            <a:pPr algn="just"/>
            <a:endParaRPr lang="en-US" sz="2000" b="1" dirty="0"/>
          </a:p>
          <a:p>
            <a:pPr marL="0" indent="0" algn="just">
              <a:buNone/>
            </a:pPr>
            <a:r>
              <a:rPr lang="en-US" sz="2000" b="1" dirty="0"/>
              <a:t>Para </a:t>
            </a:r>
            <a:r>
              <a:rPr lang="en-US" sz="2000" b="1" dirty="0" err="1"/>
              <a:t>cualquiera</a:t>
            </a:r>
            <a:r>
              <a:rPr lang="en-US" sz="2000" b="1" dirty="0"/>
              <a:t> de </a:t>
            </a:r>
            <a:r>
              <a:rPr lang="en-US" sz="2000" b="1" dirty="0" err="1"/>
              <a:t>esos</a:t>
            </a:r>
            <a:r>
              <a:rPr lang="en-US" sz="2000" b="1" dirty="0"/>
              <a:t> 2 </a:t>
            </a:r>
            <a:r>
              <a:rPr lang="en-US" sz="2000" b="1" dirty="0" err="1"/>
              <a:t>escenarios</a:t>
            </a:r>
            <a:r>
              <a:rPr lang="en-US" sz="2000" b="1" dirty="0"/>
              <a:t> un hashing </a:t>
            </a:r>
            <a:r>
              <a:rPr lang="en-US" sz="2000" b="1" dirty="0" err="1"/>
              <a:t>parece</a:t>
            </a:r>
            <a:r>
              <a:rPr lang="en-US" sz="2000" b="1" dirty="0"/>
              <a:t> </a:t>
            </a:r>
            <a:r>
              <a:rPr lang="en-US" sz="2000" b="1" dirty="0" err="1"/>
              <a:t>ser</a:t>
            </a:r>
            <a:r>
              <a:rPr lang="en-US" sz="2000" b="1" dirty="0"/>
              <a:t> Buena </a:t>
            </a:r>
            <a:r>
              <a:rPr lang="en-US" sz="2000" b="1" dirty="0" err="1"/>
              <a:t>elección</a:t>
            </a:r>
            <a:r>
              <a:rPr lang="en-US" sz="2000" b="1" dirty="0"/>
              <a:t>.</a:t>
            </a:r>
            <a:endParaRPr lang="en-US" sz="2000" dirty="0"/>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397512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dirty="0" err="1"/>
              <a:t>myHash.insertOrUpdate</a:t>
            </a:r>
            <a:r>
              <a:rPr lang="es-AR" sz="2000" dirty="0"/>
              <a:t>(4, "D");</a:t>
            </a:r>
          </a:p>
          <a:p>
            <a:r>
              <a:rPr lang="es-AR" sz="2000" dirty="0" err="1"/>
              <a:t>myHash.insertOrUpdate</a:t>
            </a:r>
            <a:r>
              <a:rPr lang="es-AR" sz="2000" dirty="0"/>
              <a:t>(1, "A");</a:t>
            </a:r>
          </a:p>
          <a:p>
            <a:r>
              <a:rPr lang="es-AR" sz="2000" dirty="0" err="1"/>
              <a:t>myHash.insertOrUpdate</a:t>
            </a:r>
            <a:r>
              <a:rPr lang="es-AR" sz="2000" dirty="0"/>
              <a:t>(2, "B");</a:t>
            </a:r>
          </a:p>
          <a:p>
            <a:r>
              <a:rPr lang="es-AR" sz="2000" b="1" dirty="0" err="1"/>
              <a:t>myHash.insertOrUpdate</a:t>
            </a:r>
            <a:r>
              <a:rPr lang="es-AR" sz="2000" b="1" dirty="0"/>
              <a:t>(2, </a:t>
            </a:r>
            <a:r>
              <a:rPr lang="es-AR" sz="2000" dirty="0"/>
              <a:t>"</a:t>
            </a:r>
            <a:r>
              <a:rPr lang="es-AR" sz="2000" b="1" dirty="0" err="1"/>
              <a:t>otroB</a:t>
            </a:r>
            <a:r>
              <a:rPr lang="es-AR" sz="2000" b="1" dirty="0"/>
              <a:t>");</a:t>
            </a:r>
          </a:p>
        </p:txBody>
      </p:sp>
      <p:sp>
        <p:nvSpPr>
          <p:cNvPr id="4" name="Slide Number Placeholder 3"/>
          <p:cNvSpPr>
            <a:spLocks noGrp="1"/>
          </p:cNvSpPr>
          <p:nvPr>
            <p:ph type="sldNum" sz="quarter" idx="12"/>
          </p:nvPr>
        </p:nvSpPr>
        <p:spPr/>
        <p:txBody>
          <a:bodyPr/>
          <a:lstStyle/>
          <a:p>
            <a:fld id="{401CF334-2D5C-4859-84A6-CA7E6E43FAEB}" type="slidenum">
              <a:rPr lang="en-US" smtClean="0"/>
              <a:t>40</a:t>
            </a:fld>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2608932987"/>
              </p:ext>
            </p:extLst>
          </p:nvPr>
        </p:nvGraphicFramePr>
        <p:xfrm>
          <a:off x="5555226" y="2479994"/>
          <a:ext cx="3131574" cy="4058920"/>
        </p:xfrm>
        <a:graphic>
          <a:graphicData uri="http://schemas.openxmlformats.org/drawingml/2006/table">
            <a:tbl>
              <a:tblPr firstRow="1" bandRow="1">
                <a:tableStyleId>{8799B23B-EC83-4686-B30A-512413B5E67A}</a:tableStyleId>
              </a:tblPr>
              <a:tblGrid>
                <a:gridCol w="1042220">
                  <a:extLst>
                    <a:ext uri="{9D8B030D-6E8A-4147-A177-3AD203B41FA5}">
                      <a16:colId xmlns:a16="http://schemas.microsoft.com/office/drawing/2014/main" val="861086097"/>
                    </a:ext>
                  </a:extLst>
                </a:gridCol>
                <a:gridCol w="2089354">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a:t>
                      </a:r>
                      <a:r>
                        <a:rPr lang="es-AR" baseline="0" dirty="0" err="1"/>
                        <a:t>otroB</a:t>
                      </a:r>
                      <a:r>
                        <a:rPr lang="es-AR" baseline="0" dirty="0"/>
                        <a:t>"&gt;</a:t>
                      </a: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
        <p:nvSpPr>
          <p:cNvPr id="6" name="Oval 7"/>
          <p:cNvSpPr/>
          <p:nvPr/>
        </p:nvSpPr>
        <p:spPr>
          <a:xfrm>
            <a:off x="3702264" y="557833"/>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NO CAMBIA</a:t>
            </a:r>
          </a:p>
          <a:p>
            <a:pPr algn="ctr"/>
            <a:r>
              <a:rPr lang="es-AR" dirty="0" err="1"/>
              <a:t>usedKeys</a:t>
            </a:r>
            <a:r>
              <a:rPr lang="es-AR" dirty="0"/>
              <a:t>=4</a:t>
            </a:r>
          </a:p>
          <a:p>
            <a:pPr algn="ctr"/>
            <a:r>
              <a:rPr lang="es-AR" dirty="0" err="1"/>
              <a:t>loadFactor</a:t>
            </a:r>
            <a:r>
              <a:rPr lang="es-AR" dirty="0"/>
              <a:t>=4/10</a:t>
            </a:r>
          </a:p>
        </p:txBody>
      </p:sp>
    </p:spTree>
    <p:extLst>
      <p:ext uri="{BB962C8B-B14F-4D97-AF65-F5344CB8AC3E}">
        <p14:creationId xmlns:p14="http://schemas.microsoft.com/office/powerpoint/2010/main" val="397199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lnSpcReduction="10000"/>
          </a:bodyPr>
          <a:lstStyle/>
          <a:p>
            <a:pPr marL="0" indent="0">
              <a:buNone/>
            </a:pPr>
            <a:r>
              <a:rPr lang="es-AR" b="1" dirty="0"/>
              <a:t>Caso de Uso B (sin manejo de colisiones aun)</a:t>
            </a:r>
            <a:endParaRPr lang="es-AR" dirty="0"/>
          </a:p>
          <a:p>
            <a:pPr marL="0" indent="0">
              <a:buNone/>
            </a:pPr>
            <a:r>
              <a:rPr lang="es-AR" dirty="0" err="1"/>
              <a:t>currentLookUpSize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dirty="0" err="1"/>
              <a:t>myHash.insertOrUpdate</a:t>
            </a:r>
            <a:r>
              <a:rPr lang="es-AR" sz="2000" dirty="0"/>
              <a:t>(4, "D");</a:t>
            </a:r>
          </a:p>
          <a:p>
            <a:r>
              <a:rPr lang="es-AR" sz="2000" dirty="0" err="1"/>
              <a:t>myHash.insertOrUpdate</a:t>
            </a:r>
            <a:r>
              <a:rPr lang="es-AR" sz="2000" dirty="0"/>
              <a:t>(1, "A");</a:t>
            </a:r>
          </a:p>
          <a:p>
            <a:r>
              <a:rPr lang="es-AR" sz="2000" dirty="0" err="1"/>
              <a:t>myHash.insertOrUpdate</a:t>
            </a:r>
            <a:r>
              <a:rPr lang="es-AR" sz="2000" dirty="0"/>
              <a:t>(2, "B");</a:t>
            </a:r>
          </a:p>
          <a:p>
            <a:r>
              <a:rPr lang="es-AR" sz="2000" dirty="0" err="1"/>
              <a:t>myHash.insertOrUpdate</a:t>
            </a:r>
            <a:r>
              <a:rPr lang="es-AR" sz="2000" dirty="0"/>
              <a:t>(2, "</a:t>
            </a:r>
            <a:r>
              <a:rPr lang="es-AR" sz="2000" dirty="0" err="1"/>
              <a:t>otroB</a:t>
            </a:r>
            <a:r>
              <a:rPr lang="es-AR" sz="2000" dirty="0"/>
              <a:t>");</a:t>
            </a:r>
          </a:p>
          <a:p>
            <a:r>
              <a:rPr lang="es-AR" sz="2000" b="1" dirty="0" err="1"/>
              <a:t>myHash.insertOrUpdate</a:t>
            </a:r>
            <a:r>
              <a:rPr lang="es-AR" sz="2000" b="1" dirty="0"/>
              <a:t>(3, "C");</a:t>
            </a:r>
          </a:p>
        </p:txBody>
      </p:sp>
      <p:sp>
        <p:nvSpPr>
          <p:cNvPr id="4" name="Slide Number Placeholder 3"/>
          <p:cNvSpPr>
            <a:spLocks noGrp="1"/>
          </p:cNvSpPr>
          <p:nvPr>
            <p:ph type="sldNum" sz="quarter" idx="12"/>
          </p:nvPr>
        </p:nvSpPr>
        <p:spPr/>
        <p:txBody>
          <a:bodyPr/>
          <a:lstStyle/>
          <a:p>
            <a:fld id="{401CF334-2D5C-4859-84A6-CA7E6E43FAEB}" type="slidenum">
              <a:rPr lang="en-US" smtClean="0"/>
              <a:t>41</a:t>
            </a:fld>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1622902192"/>
              </p:ext>
            </p:extLst>
          </p:nvPr>
        </p:nvGraphicFramePr>
        <p:xfrm>
          <a:off x="5555226" y="2479994"/>
          <a:ext cx="3131574" cy="4058920"/>
        </p:xfrm>
        <a:graphic>
          <a:graphicData uri="http://schemas.openxmlformats.org/drawingml/2006/table">
            <a:tbl>
              <a:tblPr firstRow="1" bandRow="1">
                <a:tableStyleId>{8799B23B-EC83-4686-B30A-512413B5E67A}</a:tableStyleId>
              </a:tblPr>
              <a:tblGrid>
                <a:gridCol w="1042220">
                  <a:extLst>
                    <a:ext uri="{9D8B030D-6E8A-4147-A177-3AD203B41FA5}">
                      <a16:colId xmlns:a16="http://schemas.microsoft.com/office/drawing/2014/main" val="861086097"/>
                    </a:ext>
                  </a:extLst>
                </a:gridCol>
                <a:gridCol w="2089354">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a:t>
                      </a:r>
                      <a:r>
                        <a:rPr lang="es-AR" baseline="0" dirty="0" err="1"/>
                        <a:t>otroB</a:t>
                      </a:r>
                      <a:r>
                        <a:rPr lang="es-AR" baseline="0" dirty="0"/>
                        <a:t>"&gt;</a:t>
                      </a: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62529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lnSpcReduction="10000"/>
          </a:bodyPr>
          <a:lstStyle/>
          <a:p>
            <a:pPr marL="0" indent="0">
              <a:buNone/>
            </a:pPr>
            <a:r>
              <a:rPr lang="es-AR" b="1" dirty="0"/>
              <a:t>Caso de Uso B (sin manejo de colisiones aun)</a:t>
            </a:r>
            <a:endParaRPr lang="es-AR" dirty="0"/>
          </a:p>
          <a:p>
            <a:pPr marL="0" indent="0">
              <a:buNone/>
            </a:pPr>
            <a:r>
              <a:rPr lang="es-AR" dirty="0" err="1"/>
              <a:t>currentLookUpSize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dirty="0" err="1"/>
              <a:t>myHash.insertOrUpdate</a:t>
            </a:r>
            <a:r>
              <a:rPr lang="es-AR" sz="2000" dirty="0"/>
              <a:t>(4, "D");</a:t>
            </a:r>
          </a:p>
          <a:p>
            <a:r>
              <a:rPr lang="es-AR" sz="2000" dirty="0" err="1"/>
              <a:t>myHash.insertOrUpdate</a:t>
            </a:r>
            <a:r>
              <a:rPr lang="es-AR" sz="2000" dirty="0"/>
              <a:t>(1, "A");</a:t>
            </a:r>
          </a:p>
          <a:p>
            <a:r>
              <a:rPr lang="es-AR" sz="2000" dirty="0" err="1"/>
              <a:t>myHash.insertOrUpdate</a:t>
            </a:r>
            <a:r>
              <a:rPr lang="es-AR" sz="2000" dirty="0"/>
              <a:t>(2, "B");</a:t>
            </a:r>
          </a:p>
          <a:p>
            <a:r>
              <a:rPr lang="es-AR" sz="2000" dirty="0" err="1"/>
              <a:t>myHash.insertOrUpdate</a:t>
            </a:r>
            <a:r>
              <a:rPr lang="es-AR" sz="2000" dirty="0"/>
              <a:t>(2, "</a:t>
            </a:r>
            <a:r>
              <a:rPr lang="es-AR" sz="2000" dirty="0" err="1"/>
              <a:t>otroB</a:t>
            </a:r>
            <a:r>
              <a:rPr lang="es-AR" sz="2000" dirty="0"/>
              <a:t>");</a:t>
            </a:r>
          </a:p>
          <a:p>
            <a:r>
              <a:rPr lang="es-AR" sz="2000" b="1" dirty="0" err="1"/>
              <a:t>myHash.insertOrUpdate</a:t>
            </a:r>
            <a:r>
              <a:rPr lang="es-AR" sz="2000" b="1" dirty="0"/>
              <a:t>(3, "C");</a:t>
            </a:r>
          </a:p>
        </p:txBody>
      </p:sp>
      <p:sp>
        <p:nvSpPr>
          <p:cNvPr id="4" name="Slide Number Placeholder 3"/>
          <p:cNvSpPr>
            <a:spLocks noGrp="1"/>
          </p:cNvSpPr>
          <p:nvPr>
            <p:ph type="sldNum" sz="quarter" idx="12"/>
          </p:nvPr>
        </p:nvSpPr>
        <p:spPr/>
        <p:txBody>
          <a:bodyPr/>
          <a:lstStyle/>
          <a:p>
            <a:fld id="{401CF334-2D5C-4859-84A6-CA7E6E43FAEB}" type="slidenum">
              <a:rPr lang="en-US" smtClean="0"/>
              <a:t>42</a:t>
            </a:fld>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929825389"/>
              </p:ext>
            </p:extLst>
          </p:nvPr>
        </p:nvGraphicFramePr>
        <p:xfrm>
          <a:off x="5538652" y="2479994"/>
          <a:ext cx="3148148" cy="4058920"/>
        </p:xfrm>
        <a:graphic>
          <a:graphicData uri="http://schemas.openxmlformats.org/drawingml/2006/table">
            <a:tbl>
              <a:tblPr firstRow="1" bandRow="1">
                <a:tableStyleId>{8799B23B-EC83-4686-B30A-512413B5E67A}</a:tableStyleId>
              </a:tblPr>
              <a:tblGrid>
                <a:gridCol w="1058794">
                  <a:extLst>
                    <a:ext uri="{9D8B030D-6E8A-4147-A177-3AD203B41FA5}">
                      <a16:colId xmlns:a16="http://schemas.microsoft.com/office/drawing/2014/main" val="861086097"/>
                    </a:ext>
                  </a:extLst>
                </a:gridCol>
                <a:gridCol w="2089354">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"B"&gt;</a:t>
                      </a: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"C"&gt;</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
        <p:nvSpPr>
          <p:cNvPr id="9" name="Oval 8"/>
          <p:cNvSpPr/>
          <p:nvPr/>
        </p:nvSpPr>
        <p:spPr>
          <a:xfrm>
            <a:off x="3247103" y="557833"/>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=5</a:t>
            </a:r>
          </a:p>
          <a:p>
            <a:pPr algn="ctr"/>
            <a:r>
              <a:rPr lang="es-AR" dirty="0" err="1"/>
              <a:t>loadFactor</a:t>
            </a:r>
            <a:r>
              <a:rPr lang="es-AR" dirty="0"/>
              <a:t>=5/10</a:t>
            </a:r>
          </a:p>
        </p:txBody>
      </p:sp>
    </p:spTree>
    <p:extLst>
      <p:ext uri="{BB962C8B-B14F-4D97-AF65-F5344CB8AC3E}">
        <p14:creationId xmlns:p14="http://schemas.microsoft.com/office/powerpoint/2010/main" val="3444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s-AR"/>
              <a:t>Estructura de Datos y Algoritmos</a:t>
            </a:r>
            <a:endParaRPr/>
          </a:p>
        </p:txBody>
      </p:sp>
      <p:sp>
        <p:nvSpPr>
          <p:cNvPr id="112" name="Google Shape;112;p1"/>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s-AR" sz="3600" dirty="0">
                <a:solidFill>
                  <a:schemeClr val="dk2"/>
                </a:solidFill>
              </a:rPr>
              <a:t>ITBA     2024-Q1</a:t>
            </a:r>
            <a:endParaRPr sz="3600" dirty="0">
              <a:solidFill>
                <a:schemeClr val="dk2"/>
              </a:solidFill>
            </a:endParaRPr>
          </a:p>
        </p:txBody>
      </p:sp>
      <p:sp>
        <p:nvSpPr>
          <p:cNvPr id="113" name="Google Shape;113;p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4- Ejer 3</a:t>
            </a:r>
            <a:endParaRPr/>
          </a:p>
        </p:txBody>
      </p:sp>
      <p:sp>
        <p:nvSpPr>
          <p:cNvPr id="119" name="Google Shape;119;p2"/>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20" name="Google Shape;120;p2"/>
          <p:cNvSpPr txBox="1">
            <a:spLocks noGrp="1"/>
          </p:cNvSpPr>
          <p:nvPr>
            <p:ph type="body" idx="2"/>
          </p:nvPr>
        </p:nvSpPr>
        <p:spPr>
          <a:xfrm>
            <a:off x="4897781"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Mejorar el método insertOrUpdate según lo explicado  (sin manejo de colisiones)</a:t>
            </a:r>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Ej: empezar probando con factor de carga: threshold=0.75</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s-AR" sz="2000">
                <a:solidFill>
                  <a:schemeClr val="dk1"/>
                </a:solidFill>
              </a:rPr>
              <a:t>Después probar con otros valores.</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21" name="Google Shape;121;p2"/>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44</a:t>
            </a:fld>
            <a:endParaRPr sz="1000" b="0" i="0" u="none" strike="noStrike" cap="none">
              <a:solidFill>
                <a:srgbClr val="FFFFFF"/>
              </a:solidFill>
              <a:latin typeface="Roboto"/>
              <a:ea typeface="Roboto"/>
              <a:cs typeface="Roboto"/>
              <a:sym typeface="Roboto"/>
            </a:endParaRPr>
          </a:p>
        </p:txBody>
      </p:sp>
      <p:pic>
        <p:nvPicPr>
          <p:cNvPr id="122" name="Google Shape;122;p2"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28" name="Google Shape;128;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400"/>
              </a:spcBef>
              <a:spcAft>
                <a:spcPts val="0"/>
              </a:spcAft>
              <a:buSzPts val="1900"/>
              <a:buNone/>
            </a:pPr>
            <a:r>
              <a:rPr lang="es-AR"/>
              <a:t>Implementar el siguiente comportamiento:</a:t>
            </a:r>
            <a:endParaRPr/>
          </a:p>
          <a:p>
            <a:pPr marL="0" lvl="0" indent="0" algn="l" rtl="0">
              <a:spcBef>
                <a:spcPts val="400"/>
              </a:spcBef>
              <a:spcAft>
                <a:spcPts val="0"/>
              </a:spcAft>
              <a:buSzPts val="1900"/>
              <a:buNone/>
            </a:pPr>
            <a:endParaRPr/>
          </a:p>
          <a:p>
            <a:pPr marL="457200" lvl="0" indent="-337185" algn="l" rtl="0">
              <a:spcBef>
                <a:spcPts val="400"/>
              </a:spcBef>
              <a:spcAft>
                <a:spcPts val="0"/>
              </a:spcAft>
              <a:buSzPts val="1710"/>
              <a:buChar char="-"/>
            </a:pPr>
            <a:r>
              <a:rPr lang="es-AR"/>
              <a:t>Si el </a:t>
            </a:r>
            <a:r>
              <a:rPr lang="es-AR" b="1"/>
              <a:t>key existe</a:t>
            </a:r>
            <a:r>
              <a:rPr lang="es-AR"/>
              <a:t> → </a:t>
            </a:r>
            <a:r>
              <a:rPr lang="es-AR" b="1"/>
              <a:t>update</a:t>
            </a:r>
            <a:r>
              <a:rPr lang="es-AR"/>
              <a:t> del valor.</a:t>
            </a:r>
            <a:endParaRPr/>
          </a:p>
          <a:p>
            <a:pPr marL="457200" lvl="0" indent="0" algn="l" rtl="0">
              <a:spcBef>
                <a:spcPts val="400"/>
              </a:spcBef>
              <a:spcAft>
                <a:spcPts val="0"/>
              </a:spcAft>
              <a:buNone/>
            </a:pPr>
            <a:endParaRPr/>
          </a:p>
          <a:p>
            <a:pPr marL="457200" lvl="0" indent="-337185" algn="l" rtl="0">
              <a:spcBef>
                <a:spcPts val="400"/>
              </a:spcBef>
              <a:spcAft>
                <a:spcPts val="0"/>
              </a:spcAft>
              <a:buSzPts val="1710"/>
              <a:buChar char="-"/>
            </a:pPr>
            <a:r>
              <a:rPr lang="es-AR"/>
              <a:t>Si ya hay </a:t>
            </a:r>
            <a:r>
              <a:rPr lang="es-AR" b="1"/>
              <a:t>otra key</a:t>
            </a:r>
            <a:r>
              <a:rPr lang="es-AR"/>
              <a:t> en la ranura → </a:t>
            </a:r>
            <a:r>
              <a:rPr lang="es-AR" b="1"/>
              <a:t>Exception</a:t>
            </a:r>
            <a:endParaRPr b="1"/>
          </a:p>
          <a:p>
            <a:pPr marL="457200" lvl="0" indent="0" algn="l" rtl="0">
              <a:spcBef>
                <a:spcPts val="400"/>
              </a:spcBef>
              <a:spcAft>
                <a:spcPts val="0"/>
              </a:spcAft>
              <a:buNone/>
            </a:pPr>
            <a:endParaRPr/>
          </a:p>
          <a:p>
            <a:pPr marL="457200" lvl="0" indent="-337185" algn="l" rtl="0">
              <a:spcBef>
                <a:spcPts val="400"/>
              </a:spcBef>
              <a:spcAft>
                <a:spcPts val="0"/>
              </a:spcAft>
              <a:buSzPts val="1710"/>
              <a:buChar char="-"/>
            </a:pPr>
            <a:r>
              <a:rPr lang="es-AR"/>
              <a:t>Se debe llevar la cuenta de la cantidad de ranuras ocupadas. En cada inserción se debe chequear si se supera el factor de carga si se supera → </a:t>
            </a:r>
            <a:r>
              <a:rPr lang="es-AR" b="1"/>
              <a:t>Duplica tamaño</a:t>
            </a:r>
            <a:r>
              <a:rPr lang="es-AR"/>
              <a:t> de la tabla y </a:t>
            </a:r>
            <a:r>
              <a:rPr lang="es-AR" b="1"/>
              <a:t>Rehash</a:t>
            </a:r>
            <a:endParaRPr b="1"/>
          </a:p>
        </p:txBody>
      </p:sp>
      <p:sp>
        <p:nvSpPr>
          <p:cNvPr id="129" name="Google Shape;129;p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4- Ejer 4</a:t>
            </a:r>
            <a:endParaRPr/>
          </a:p>
        </p:txBody>
      </p:sp>
      <p:sp>
        <p:nvSpPr>
          <p:cNvPr id="135" name="Google Shape;135;p3"/>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36" name="Google Shape;136;p3"/>
          <p:cNvSpPr txBox="1">
            <a:spLocks noGrp="1"/>
          </p:cNvSpPr>
          <p:nvPr>
            <p:ph type="body" idx="2"/>
          </p:nvPr>
        </p:nvSpPr>
        <p:spPr>
          <a:xfrm>
            <a:off x="4897781"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Si la clave es string</a:t>
            </a: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¿Cual de los métodos distribuye mejor, considerando un archivo con datos reales?</a:t>
            </a:r>
            <a:endParaRPr sz="2000">
              <a:solidFill>
                <a:schemeClr val="dk1"/>
              </a:solidFill>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37" name="Google Shape;137;p3"/>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46</a:t>
            </a:fld>
            <a:endParaRPr sz="1000" b="0" i="0" u="none" strike="noStrike" cap="none">
              <a:solidFill>
                <a:srgbClr val="FFFFFF"/>
              </a:solidFill>
              <a:latin typeface="Roboto"/>
              <a:ea typeface="Roboto"/>
              <a:cs typeface="Roboto"/>
              <a:sym typeface="Roboto"/>
            </a:endParaRPr>
          </a:p>
        </p:txBody>
      </p:sp>
      <p:pic>
        <p:nvPicPr>
          <p:cNvPr id="138" name="Google Shape;138;p3"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ff4f36c105_0_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44" name="Google Shape;144;gff4f36c105_0_8"/>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s-AR"/>
              <a:t>Bajar de campus el archivo amazon-categories30.txt (colocarlo en resources) el cual contiene un subconjunto de 30 productos que ofrece Amazon. Cada línea representa un producto con la siguiente información:</a:t>
            </a:r>
            <a:endParaRPr/>
          </a:p>
          <a:p>
            <a:pPr marL="0" lvl="0" indent="0" algn="l" rtl="0">
              <a:spcBef>
                <a:spcPts val="520"/>
              </a:spcBef>
              <a:spcAft>
                <a:spcPts val="0"/>
              </a:spcAft>
              <a:buSzPts val="2470"/>
              <a:buNone/>
            </a:pPr>
            <a:r>
              <a:rPr lang="es-AR"/>
              <a:t>title#category#salesRank</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Ej: </a:t>
            </a:r>
            <a:r>
              <a:rPr lang="es-AR" sz="2000"/>
              <a:t>Patterns of Preaching: A Sermon Sampler#Book#396585</a:t>
            </a:r>
            <a:endParaRPr/>
          </a:p>
          <a:p>
            <a:pPr marL="0" lvl="0" indent="0" algn="l" rtl="0">
              <a:spcBef>
                <a:spcPts val="400"/>
              </a:spcBef>
              <a:spcAft>
                <a:spcPts val="0"/>
              </a:spcAft>
              <a:buSzPts val="1900"/>
              <a:buNone/>
            </a:pPr>
            <a:endParaRPr sz="2000"/>
          </a:p>
          <a:p>
            <a:pPr marL="0" lvl="0" indent="0" algn="l" rtl="0">
              <a:spcBef>
                <a:spcPts val="400"/>
              </a:spcBef>
              <a:spcAft>
                <a:spcPts val="0"/>
              </a:spcAft>
              <a:buSzPts val="1900"/>
              <a:buNone/>
            </a:pPr>
            <a:endParaRPr sz="2000"/>
          </a:p>
        </p:txBody>
      </p:sp>
      <p:sp>
        <p:nvSpPr>
          <p:cNvPr id="145" name="Google Shape;145;gff4f36c105_0_8"/>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51" name="Google Shape;151;p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95000"/>
              <a:buNone/>
            </a:pPr>
            <a:r>
              <a:rPr lang="es-AR"/>
              <a:t>Supongamos que la </a:t>
            </a:r>
            <a:r>
              <a:rPr lang="es-AR" b="1"/>
              <a:t>key es ti</a:t>
            </a:r>
            <a:r>
              <a:rPr lang="es-AR"/>
              <a:t>tle (realmente son todos distintos).</a:t>
            </a:r>
            <a:endParaRPr/>
          </a:p>
          <a:p>
            <a:pPr marL="0" lvl="0" indent="0" algn="l" rtl="0">
              <a:spcBef>
                <a:spcPts val="481"/>
              </a:spcBef>
              <a:spcAft>
                <a:spcPts val="0"/>
              </a:spcAft>
              <a:buSzPct val="95000"/>
              <a:buNone/>
            </a:pPr>
            <a:endParaRPr/>
          </a:p>
          <a:p>
            <a:pPr marL="274320" lvl="0" indent="-274320" algn="l" rtl="0">
              <a:spcBef>
                <a:spcPts val="481"/>
              </a:spcBef>
              <a:spcAft>
                <a:spcPts val="0"/>
              </a:spcAft>
              <a:buSzPct val="95000"/>
              <a:buChar char="⚫"/>
            </a:pPr>
            <a:r>
              <a:rPr lang="es-AR" b="1"/>
              <a:t>Método 1</a:t>
            </a:r>
            <a:r>
              <a:rPr lang="es-AR"/>
              <a:t>: escribir un pre-hash -&gt; ASCII del primer elemento sobre title</a:t>
            </a:r>
            <a:endParaRPr/>
          </a:p>
          <a:p>
            <a:pPr marL="0" lvl="0" indent="0" algn="l" rtl="0">
              <a:spcBef>
                <a:spcPts val="481"/>
              </a:spcBef>
              <a:spcAft>
                <a:spcPts val="0"/>
              </a:spcAft>
              <a:buSzPct val="95000"/>
              <a:buNone/>
            </a:pPr>
            <a:endParaRPr/>
          </a:p>
          <a:p>
            <a:pPr marL="274320" lvl="0" indent="-274320" algn="l" rtl="0">
              <a:spcBef>
                <a:spcPts val="481"/>
              </a:spcBef>
              <a:spcAft>
                <a:spcPts val="0"/>
              </a:spcAft>
              <a:buSzPct val="95000"/>
              <a:buChar char="⚫"/>
            </a:pPr>
            <a:r>
              <a:rPr lang="es-AR" b="1"/>
              <a:t>Método 2</a:t>
            </a:r>
            <a:r>
              <a:rPr lang="es-AR"/>
              <a:t>: escribir pre-hash -&gt; suma de los ASCII sobre title </a:t>
            </a:r>
            <a:endParaRPr/>
          </a:p>
          <a:p>
            <a:pPr marL="274320" lvl="0" indent="-129238" algn="l" rtl="0">
              <a:spcBef>
                <a:spcPts val="481"/>
              </a:spcBef>
              <a:spcAft>
                <a:spcPts val="0"/>
              </a:spcAft>
              <a:buSzPct val="95000"/>
              <a:buNone/>
            </a:pPr>
            <a:endParaRPr/>
          </a:p>
          <a:p>
            <a:pPr marL="0" lvl="0" indent="0" algn="just" rtl="0">
              <a:spcBef>
                <a:spcPts val="481"/>
              </a:spcBef>
              <a:spcAft>
                <a:spcPts val="0"/>
              </a:spcAft>
              <a:buSzPct val="95000"/>
              <a:buNone/>
            </a:pPr>
            <a:r>
              <a:rPr lang="es-AR"/>
              <a:t>Para cada una de los métodos imprimir cuantos colisiones se obtuvo con el primer método y cuantas con el segundo.</a:t>
            </a:r>
            <a:endParaRPr/>
          </a:p>
        </p:txBody>
      </p:sp>
      <p:sp>
        <p:nvSpPr>
          <p:cNvPr id="152" name="Google Shape;152;p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58" name="Google Shape;158;p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10"/>
              <a:buNone/>
            </a:pPr>
            <a:r>
              <a:rPr lang="es-AR" sz="1800" dirty="0"/>
              <a:t>La de la suma no es tan mala…</a:t>
            </a:r>
            <a:endParaRPr dirty="0"/>
          </a:p>
          <a:p>
            <a:pPr marL="0" lvl="0" indent="0" algn="l" rtl="0">
              <a:spcBef>
                <a:spcPts val="360"/>
              </a:spcBef>
              <a:spcAft>
                <a:spcPts val="0"/>
              </a:spcAft>
              <a:buSzPts val="1710"/>
              <a:buNone/>
            </a:pPr>
            <a:endParaRPr sz="1800" dirty="0"/>
          </a:p>
          <a:p>
            <a:pPr marL="0" lvl="0" indent="0" algn="l" rtl="0">
              <a:spcBef>
                <a:spcPts val="360"/>
              </a:spcBef>
              <a:spcAft>
                <a:spcPts val="0"/>
              </a:spcAft>
              <a:buSzPts val="1710"/>
              <a:buNone/>
            </a:pPr>
            <a:r>
              <a:rPr lang="es-AR" sz="1800" dirty="0"/>
              <a:t>Java usa una muy parecida pero la dispersa con un número primo:</a:t>
            </a:r>
            <a:endParaRPr dirty="0"/>
          </a:p>
          <a:p>
            <a:pPr marL="0" lvl="0" indent="0" algn="l" rtl="0">
              <a:spcBef>
                <a:spcPts val="360"/>
              </a:spcBef>
              <a:spcAft>
                <a:spcPts val="0"/>
              </a:spcAft>
              <a:buSzPts val="1710"/>
              <a:buNone/>
            </a:pPr>
            <a:endParaRPr sz="1800" dirty="0"/>
          </a:p>
          <a:p>
            <a:pPr marL="0" lvl="0" indent="0" algn="l" rtl="0">
              <a:spcBef>
                <a:spcPts val="360"/>
              </a:spcBef>
              <a:spcAft>
                <a:spcPts val="0"/>
              </a:spcAft>
              <a:buSzPts val="1710"/>
              <a:buNone/>
            </a:pPr>
            <a:r>
              <a:rPr lang="es-AR" sz="1800" dirty="0" err="1"/>
              <a:t>Function</a:t>
            </a:r>
            <a:r>
              <a:rPr lang="es-AR" sz="1800" dirty="0"/>
              <a:t>&lt;</a:t>
            </a:r>
            <a:r>
              <a:rPr lang="es-AR" sz="1800" dirty="0" err="1"/>
              <a:t>String</a:t>
            </a:r>
            <a:r>
              <a:rPr lang="es-AR" sz="1800" dirty="0"/>
              <a:t>, </a:t>
            </a:r>
            <a:r>
              <a:rPr lang="es-AR" sz="1800" dirty="0" err="1"/>
              <a:t>Integer</a:t>
            </a:r>
            <a:r>
              <a:rPr lang="es-AR" sz="1800" dirty="0"/>
              <a:t>&gt; </a:t>
            </a:r>
            <a:r>
              <a:rPr lang="es-AR" sz="1800" dirty="0" err="1"/>
              <a:t>fn</a:t>
            </a:r>
            <a:r>
              <a:rPr lang="es-AR" sz="1800" dirty="0"/>
              <a:t> = </a:t>
            </a:r>
            <a:r>
              <a:rPr lang="es-AR" sz="1800" b="1" dirty="0"/>
              <a:t>new </a:t>
            </a:r>
            <a:r>
              <a:rPr lang="es-AR" sz="1800" b="1" dirty="0" err="1"/>
              <a:t>Function</a:t>
            </a:r>
            <a:r>
              <a:rPr lang="es-AR" sz="1800" b="1" dirty="0"/>
              <a:t>&lt;</a:t>
            </a:r>
            <a:r>
              <a:rPr lang="es-AR" sz="1800" b="1" dirty="0" err="1"/>
              <a:t>String</a:t>
            </a:r>
            <a:r>
              <a:rPr lang="es-AR" sz="1800" b="1" dirty="0"/>
              <a:t>, </a:t>
            </a:r>
            <a:r>
              <a:rPr lang="es-AR" sz="1800" b="1" dirty="0" err="1"/>
              <a:t>Integer</a:t>
            </a:r>
            <a:r>
              <a:rPr lang="es-AR" sz="1800" b="1" dirty="0"/>
              <a:t>&gt;() {</a:t>
            </a:r>
            <a:endParaRPr dirty="0"/>
          </a:p>
          <a:p>
            <a:pPr marL="0" lvl="0" indent="0" algn="l" rtl="0">
              <a:spcBef>
                <a:spcPts val="360"/>
              </a:spcBef>
              <a:spcAft>
                <a:spcPts val="0"/>
              </a:spcAft>
              <a:buSzPts val="1710"/>
              <a:buNone/>
            </a:pPr>
            <a:r>
              <a:rPr lang="es-AR" sz="1800" b="1" dirty="0"/>
              <a:t>   </a:t>
            </a:r>
            <a:r>
              <a:rPr lang="es-AR" sz="1800" b="1" dirty="0" err="1"/>
              <a:t>public</a:t>
            </a:r>
            <a:r>
              <a:rPr lang="es-AR" sz="1800" b="1" dirty="0"/>
              <a:t> </a:t>
            </a:r>
            <a:r>
              <a:rPr lang="es-AR" sz="1800" b="1" dirty="0" err="1"/>
              <a:t>Integer</a:t>
            </a:r>
            <a:r>
              <a:rPr lang="es-AR" sz="1800" b="1" dirty="0"/>
              <a:t> </a:t>
            </a:r>
            <a:r>
              <a:rPr lang="es-AR" sz="1800" b="1" dirty="0" err="1"/>
              <a:t>apply</a:t>
            </a:r>
            <a:r>
              <a:rPr lang="es-AR" sz="1800" b="1" dirty="0"/>
              <a:t>(</a:t>
            </a:r>
            <a:r>
              <a:rPr lang="es-AR" sz="1800" b="1" dirty="0" err="1"/>
              <a:t>String</a:t>
            </a:r>
            <a:r>
              <a:rPr lang="es-AR" sz="1800" b="1" dirty="0"/>
              <a:t> t) </a:t>
            </a:r>
            <a:endParaRPr dirty="0"/>
          </a:p>
          <a:p>
            <a:pPr marL="0" lvl="0" indent="0" algn="l" rtl="0">
              <a:spcBef>
                <a:spcPts val="360"/>
              </a:spcBef>
              <a:spcAft>
                <a:spcPts val="0"/>
              </a:spcAft>
              <a:buSzPts val="1710"/>
              <a:buNone/>
            </a:pPr>
            <a:r>
              <a:rPr lang="es-AR" sz="1800" dirty="0"/>
              <a:t>   {</a:t>
            </a:r>
            <a:endParaRPr sz="1800" dirty="0"/>
          </a:p>
          <a:p>
            <a:pPr marL="0" lvl="0" indent="0" algn="l" rtl="0">
              <a:spcBef>
                <a:spcPts val="360"/>
              </a:spcBef>
              <a:spcAft>
                <a:spcPts val="0"/>
              </a:spcAft>
              <a:buSzPts val="1710"/>
              <a:buNone/>
            </a:pPr>
            <a:r>
              <a:rPr lang="es-AR" sz="1800" dirty="0"/>
              <a:t>      </a:t>
            </a:r>
            <a:r>
              <a:rPr lang="es-AR" sz="1800" b="1" dirty="0" err="1"/>
              <a:t>int</a:t>
            </a:r>
            <a:r>
              <a:rPr lang="es-AR" sz="1800" b="1" dirty="0"/>
              <a:t> sum = 0;</a:t>
            </a:r>
            <a:endParaRPr dirty="0"/>
          </a:p>
          <a:p>
            <a:pPr marL="0" lvl="0" indent="0" algn="l" rtl="0">
              <a:spcBef>
                <a:spcPts val="360"/>
              </a:spcBef>
              <a:spcAft>
                <a:spcPts val="0"/>
              </a:spcAft>
              <a:buSzPts val="1710"/>
              <a:buNone/>
            </a:pPr>
            <a:r>
              <a:rPr lang="es-AR" sz="1800" dirty="0"/>
              <a:t>      </a:t>
            </a:r>
            <a:r>
              <a:rPr lang="es-AR" sz="1800" b="1" dirty="0" err="1"/>
              <a:t>for</a:t>
            </a:r>
            <a:r>
              <a:rPr lang="es-AR" sz="1800" b="1" dirty="0"/>
              <a:t> (</a:t>
            </a:r>
            <a:r>
              <a:rPr lang="es-AR" sz="1800" b="1" dirty="0" err="1"/>
              <a:t>int</a:t>
            </a:r>
            <a:r>
              <a:rPr lang="es-AR" sz="1800" b="1" dirty="0"/>
              <a:t> </a:t>
            </a:r>
            <a:r>
              <a:rPr lang="es-AR" sz="1800" b="1" dirty="0" err="1"/>
              <a:t>rec</a:t>
            </a:r>
            <a:r>
              <a:rPr lang="es-AR" sz="1800" b="1" dirty="0"/>
              <a:t> = 0; </a:t>
            </a:r>
            <a:r>
              <a:rPr lang="es-AR" sz="1800" b="1" dirty="0" err="1"/>
              <a:t>rec</a:t>
            </a:r>
            <a:r>
              <a:rPr lang="es-AR" sz="1800" b="1" dirty="0"/>
              <a:t>&lt; </a:t>
            </a:r>
            <a:r>
              <a:rPr lang="es-AR" sz="1800" b="1" dirty="0" err="1"/>
              <a:t>t.length</a:t>
            </a:r>
            <a:r>
              <a:rPr lang="es-AR" sz="1800" b="1" dirty="0"/>
              <a:t>(); </a:t>
            </a:r>
            <a:r>
              <a:rPr lang="es-AR" sz="1800" b="1" dirty="0" err="1"/>
              <a:t>rec</a:t>
            </a:r>
            <a:r>
              <a:rPr lang="es-AR" sz="1800" b="1" dirty="0"/>
              <a:t>++) {</a:t>
            </a:r>
            <a:endParaRPr dirty="0"/>
          </a:p>
          <a:p>
            <a:pPr marL="0" lvl="0" indent="0" algn="l" rtl="0">
              <a:spcBef>
                <a:spcPts val="360"/>
              </a:spcBef>
              <a:spcAft>
                <a:spcPts val="0"/>
              </a:spcAft>
              <a:buSzPts val="1710"/>
              <a:buNone/>
            </a:pPr>
            <a:r>
              <a:rPr lang="es-AR" sz="1800" dirty="0"/>
              <a:t>            sum = </a:t>
            </a:r>
            <a:r>
              <a:rPr lang="es-AR" sz="1800" dirty="0">
                <a:solidFill>
                  <a:schemeClr val="accent4"/>
                </a:solidFill>
              </a:rPr>
              <a:t>31 </a:t>
            </a:r>
            <a:r>
              <a:rPr lang="es-AR" sz="1800" dirty="0"/>
              <a:t>* sum + </a:t>
            </a:r>
            <a:r>
              <a:rPr lang="es-AR" sz="1800" dirty="0" err="1"/>
              <a:t>t.codePointAt</a:t>
            </a:r>
            <a:r>
              <a:rPr lang="es-AR" sz="1800" dirty="0"/>
              <a:t>(</a:t>
            </a:r>
            <a:r>
              <a:rPr lang="es-AR" sz="1800" dirty="0" err="1"/>
              <a:t>rec</a:t>
            </a:r>
            <a:r>
              <a:rPr lang="es-AR" sz="1800" dirty="0"/>
              <a:t>);</a:t>
            </a:r>
            <a:endParaRPr dirty="0"/>
          </a:p>
          <a:p>
            <a:pPr marL="0" lvl="0" indent="0" algn="l" rtl="0">
              <a:spcBef>
                <a:spcPts val="360"/>
              </a:spcBef>
              <a:spcAft>
                <a:spcPts val="0"/>
              </a:spcAft>
              <a:buSzPts val="1710"/>
              <a:buNone/>
            </a:pPr>
            <a:r>
              <a:rPr lang="es-AR" sz="1800" dirty="0"/>
              <a:t>      }</a:t>
            </a:r>
            <a:endParaRPr dirty="0"/>
          </a:p>
          <a:p>
            <a:pPr marL="0" lvl="0" indent="0" algn="l" rtl="0">
              <a:spcBef>
                <a:spcPts val="360"/>
              </a:spcBef>
              <a:spcAft>
                <a:spcPts val="0"/>
              </a:spcAft>
              <a:buSzPts val="1710"/>
              <a:buNone/>
            </a:pPr>
            <a:r>
              <a:rPr lang="es-AR" sz="1800" dirty="0"/>
              <a:t>        </a:t>
            </a:r>
            <a:endParaRPr dirty="0"/>
          </a:p>
          <a:p>
            <a:pPr marL="0" lvl="0" indent="0" algn="l" rtl="0">
              <a:spcBef>
                <a:spcPts val="360"/>
              </a:spcBef>
              <a:spcAft>
                <a:spcPts val="0"/>
              </a:spcAft>
              <a:buSzPts val="1710"/>
              <a:buNone/>
            </a:pPr>
            <a:r>
              <a:rPr lang="es-AR" sz="1800" dirty="0"/>
              <a:t>     </a:t>
            </a:r>
            <a:r>
              <a:rPr lang="es-AR" sz="1800" b="1" dirty="0" err="1"/>
              <a:t>return</a:t>
            </a:r>
            <a:r>
              <a:rPr lang="es-AR" sz="1800" b="1" dirty="0"/>
              <a:t> sum;</a:t>
            </a:r>
            <a:endParaRPr dirty="0"/>
          </a:p>
          <a:p>
            <a:pPr marL="0" lvl="0" indent="0" algn="l" rtl="0">
              <a:spcBef>
                <a:spcPts val="360"/>
              </a:spcBef>
              <a:spcAft>
                <a:spcPts val="0"/>
              </a:spcAft>
              <a:buSzPts val="1710"/>
              <a:buNone/>
            </a:pPr>
            <a:endParaRPr sz="1800" dirty="0"/>
          </a:p>
          <a:p>
            <a:pPr marL="0" lvl="0" indent="0" algn="l" rtl="0">
              <a:spcBef>
                <a:spcPts val="360"/>
              </a:spcBef>
              <a:spcAft>
                <a:spcPts val="0"/>
              </a:spcAft>
              <a:buSzPts val="1710"/>
              <a:buNone/>
            </a:pPr>
            <a:r>
              <a:rPr lang="es-AR" sz="1800" dirty="0"/>
              <a:t>  }</a:t>
            </a:r>
            <a:endParaRPr sz="1800" dirty="0"/>
          </a:p>
          <a:p>
            <a:pPr marL="0" lvl="0" indent="0" algn="l" rtl="0">
              <a:spcBef>
                <a:spcPts val="360"/>
              </a:spcBef>
              <a:spcAft>
                <a:spcPts val="0"/>
              </a:spcAft>
              <a:buSzPts val="1710"/>
              <a:buNone/>
            </a:pPr>
            <a:r>
              <a:rPr lang="es-AR" sz="1800" dirty="0"/>
              <a:t>};</a:t>
            </a:r>
            <a:endParaRPr dirty="0"/>
          </a:p>
        </p:txBody>
      </p:sp>
      <p:sp>
        <p:nvSpPr>
          <p:cNvPr id="159" name="Google Shape;159;p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Problemas</a:t>
            </a:r>
            <a:endParaRPr lang="es-AR" dirty="0"/>
          </a:p>
        </p:txBody>
      </p:sp>
      <p:sp>
        <p:nvSpPr>
          <p:cNvPr id="3" name="Content Placeholder 2"/>
          <p:cNvSpPr>
            <a:spLocks noGrp="1"/>
          </p:cNvSpPr>
          <p:nvPr>
            <p:ph idx="1"/>
          </p:nvPr>
        </p:nvSpPr>
        <p:spPr/>
        <p:txBody>
          <a:bodyPr>
            <a:normAutofit/>
          </a:bodyPr>
          <a:lstStyle/>
          <a:p>
            <a:pPr marL="0" indent="0" algn="just">
              <a:buNone/>
            </a:pPr>
            <a:r>
              <a:rPr lang="en-US" sz="2000" b="1" dirty="0" err="1"/>
              <a:t>Ejemplo</a:t>
            </a:r>
            <a:r>
              <a:rPr lang="en-US" sz="2000" b="1" dirty="0"/>
              <a:t> 2:  para </a:t>
            </a:r>
            <a:r>
              <a:rPr lang="en-US" sz="2000" b="1" dirty="0" err="1"/>
              <a:t>implementar</a:t>
            </a:r>
            <a:r>
              <a:rPr lang="en-US" sz="2000" b="1" dirty="0"/>
              <a:t> </a:t>
            </a:r>
            <a:r>
              <a:rPr lang="en-US" sz="2000" b="1" dirty="0" err="1"/>
              <a:t>programación</a:t>
            </a:r>
            <a:r>
              <a:rPr lang="en-US" sz="2000" b="1" dirty="0"/>
              <a:t> </a:t>
            </a:r>
            <a:r>
              <a:rPr lang="en-US" sz="2000" b="1" dirty="0" err="1"/>
              <a:t>dinámica</a:t>
            </a:r>
            <a:r>
              <a:rPr lang="en-US" sz="2000" b="1" dirty="0"/>
              <a:t> (</a:t>
            </a:r>
            <a:r>
              <a:rPr lang="en-US" sz="2000" b="1" dirty="0" err="1"/>
              <a:t>caché</a:t>
            </a:r>
            <a:r>
              <a:rPr lang="en-US" sz="2000" b="1" dirty="0"/>
              <a:t>). </a:t>
            </a:r>
            <a:r>
              <a:rPr lang="en-US" sz="2000" b="1" dirty="0" err="1"/>
              <a:t>Usamos</a:t>
            </a:r>
            <a:r>
              <a:rPr lang="en-US" sz="2000" b="1" dirty="0"/>
              <a:t> un hashing para </a:t>
            </a:r>
            <a:r>
              <a:rPr lang="en-US" sz="2000" b="1" dirty="0" err="1"/>
              <a:t>los</a:t>
            </a:r>
            <a:r>
              <a:rPr lang="en-US" sz="2000" b="1" dirty="0"/>
              <a:t> </a:t>
            </a:r>
            <a:r>
              <a:rPr lang="en-US" sz="2000" b="1" dirty="0" err="1"/>
              <a:t>valores</a:t>
            </a:r>
            <a:r>
              <a:rPr lang="en-US" sz="2000" b="1" dirty="0"/>
              <a:t> de </a:t>
            </a:r>
            <a:r>
              <a:rPr lang="en-US" sz="2000" b="1" dirty="0" err="1"/>
              <a:t>precalculo</a:t>
            </a:r>
            <a:endParaRPr lang="en-US" sz="2000" b="1" dirty="0"/>
          </a:p>
          <a:p>
            <a:pPr marL="0" indent="0" algn="just">
              <a:buNone/>
            </a:pPr>
            <a:endParaRPr lang="en-US" sz="2000" b="1" dirty="0"/>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pic>
        <p:nvPicPr>
          <p:cNvPr id="5" name="Imagen 4"/>
          <p:cNvPicPr>
            <a:picLocks noChangeAspect="1"/>
          </p:cNvPicPr>
          <p:nvPr/>
        </p:nvPicPr>
        <p:blipFill>
          <a:blip r:embed="rId2"/>
          <a:stretch>
            <a:fillRect/>
          </a:stretch>
        </p:blipFill>
        <p:spPr>
          <a:xfrm>
            <a:off x="1711234" y="2684100"/>
            <a:ext cx="5146765" cy="4173900"/>
          </a:xfrm>
          <a:prstGeom prst="rect">
            <a:avLst/>
          </a:prstGeom>
        </p:spPr>
      </p:pic>
    </p:spTree>
    <p:extLst>
      <p:ext uri="{BB962C8B-B14F-4D97-AF65-F5344CB8AC3E}">
        <p14:creationId xmlns:p14="http://schemas.microsoft.com/office/powerpoint/2010/main" val="263384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ff4f36c105_0_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65" name="Google Shape;165;gff4f36c105_0_14"/>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SzPts val="1710"/>
              <a:buNone/>
            </a:pPr>
            <a:r>
              <a:rPr lang="es-AR" sz="1800" dirty="0"/>
              <a:t>Ayuda para leer el archivo:</a:t>
            </a:r>
            <a:endParaRPr sz="1800" dirty="0"/>
          </a:p>
          <a:p>
            <a:pPr marL="0" lvl="0" indent="0" algn="l" rtl="0">
              <a:spcBef>
                <a:spcPts val="360"/>
              </a:spcBef>
              <a:spcAft>
                <a:spcPts val="0"/>
              </a:spcAft>
              <a:buSzPts val="1710"/>
              <a:buNone/>
            </a:pPr>
            <a:endParaRPr sz="1800" dirty="0"/>
          </a:p>
          <a:p>
            <a:pPr marL="0" lvl="0" indent="0" algn="l" rtl="0">
              <a:spcBef>
                <a:spcPts val="360"/>
              </a:spcBef>
              <a:spcAft>
                <a:spcPts val="0"/>
              </a:spcAft>
              <a:buSzPts val="1100"/>
              <a:buNone/>
            </a:pPr>
            <a:r>
              <a:rPr lang="es-AR" sz="1800" dirty="0" err="1"/>
              <a:t>String</a:t>
            </a:r>
            <a:r>
              <a:rPr lang="es-AR" sz="1800" dirty="0"/>
              <a:t> </a:t>
            </a:r>
            <a:r>
              <a:rPr lang="es-AR" sz="1800" dirty="0" err="1"/>
              <a:t>fileName</a:t>
            </a:r>
            <a:r>
              <a:rPr lang="es-AR" sz="1800" dirty="0"/>
              <a:t>= "amazon-categories30.txt";</a:t>
            </a:r>
            <a:endParaRPr sz="1800" dirty="0"/>
          </a:p>
          <a:p>
            <a:pPr marL="0" lvl="0" indent="0" algn="l" rtl="0">
              <a:spcBef>
                <a:spcPts val="360"/>
              </a:spcBef>
              <a:spcAft>
                <a:spcPts val="0"/>
              </a:spcAft>
              <a:buSzPts val="1100"/>
              <a:buNone/>
            </a:pPr>
            <a:r>
              <a:rPr lang="es-AR" sz="1800" dirty="0" err="1"/>
              <a:t>InputStream</a:t>
            </a:r>
            <a:r>
              <a:rPr lang="es-AR" sz="1800" dirty="0"/>
              <a:t> </a:t>
            </a:r>
            <a:r>
              <a:rPr lang="es-AR" sz="1800" dirty="0" err="1"/>
              <a:t>is</a:t>
            </a:r>
            <a:r>
              <a:rPr lang="es-AR" sz="1800" dirty="0"/>
              <a:t> = </a:t>
            </a:r>
            <a:r>
              <a:rPr lang="es-AR" sz="1800" dirty="0" err="1"/>
              <a:t>ClosedHashing.class.getClassLoader</a:t>
            </a:r>
            <a:r>
              <a:rPr lang="es-AR" sz="1800" dirty="0"/>
              <a:t>().</a:t>
            </a:r>
            <a:r>
              <a:rPr lang="es-AR" sz="1800" dirty="0" err="1"/>
              <a:t>getResourceAsStream</a:t>
            </a:r>
            <a:r>
              <a:rPr lang="es-AR" sz="1800" dirty="0"/>
              <a:t>(</a:t>
            </a:r>
            <a:r>
              <a:rPr lang="es-AR" sz="1800" dirty="0" err="1"/>
              <a:t>fileName</a:t>
            </a:r>
            <a:r>
              <a:rPr lang="es-AR" sz="1800" dirty="0"/>
              <a:t>);</a:t>
            </a:r>
            <a:endParaRPr sz="1800" dirty="0"/>
          </a:p>
          <a:p>
            <a:pPr marL="0" lvl="0" indent="0" algn="l" rtl="0">
              <a:spcBef>
                <a:spcPts val="360"/>
              </a:spcBef>
              <a:spcAft>
                <a:spcPts val="0"/>
              </a:spcAft>
              <a:buClr>
                <a:schemeClr val="dk1"/>
              </a:buClr>
              <a:buSzPts val="1100"/>
              <a:buFont typeface="Arial"/>
              <a:buNone/>
            </a:pPr>
            <a:endParaRPr sz="1800" dirty="0"/>
          </a:p>
          <a:p>
            <a:pPr marL="0" lvl="0" indent="0">
              <a:buClr>
                <a:schemeClr val="dk1"/>
              </a:buClr>
              <a:buSzPts val="1100"/>
              <a:buNone/>
            </a:pPr>
            <a:r>
              <a:rPr lang="es-AR" sz="1800" dirty="0"/>
              <a:t>Reader in = new </a:t>
            </a:r>
            <a:r>
              <a:rPr lang="es-AR" sz="1800" dirty="0" err="1"/>
              <a:t>InputStreamReader</a:t>
            </a:r>
            <a:r>
              <a:rPr lang="es-AR" sz="1800" dirty="0"/>
              <a:t>(</a:t>
            </a:r>
            <a:r>
              <a:rPr lang="es-AR" sz="1800" dirty="0" err="1"/>
              <a:t>is</a:t>
            </a:r>
            <a:r>
              <a:rPr lang="es-AR" sz="1800" dirty="0"/>
              <a:t>);</a:t>
            </a:r>
            <a:endParaRPr sz="1800" dirty="0"/>
          </a:p>
          <a:p>
            <a:pPr marL="0" lvl="0" indent="0" algn="l" rtl="0">
              <a:spcBef>
                <a:spcPts val="360"/>
              </a:spcBef>
              <a:spcAft>
                <a:spcPts val="0"/>
              </a:spcAft>
              <a:buSzPts val="1100"/>
              <a:buNone/>
            </a:pPr>
            <a:r>
              <a:rPr lang="es-AR" sz="1800" dirty="0" err="1"/>
              <a:t>BufferedReader</a:t>
            </a:r>
            <a:r>
              <a:rPr lang="es-AR" sz="1800" dirty="0"/>
              <a:t> </a:t>
            </a:r>
            <a:r>
              <a:rPr lang="es-AR" sz="1800" dirty="0" err="1"/>
              <a:t>br</a:t>
            </a:r>
            <a:r>
              <a:rPr lang="es-AR" sz="1800" dirty="0"/>
              <a:t> = new </a:t>
            </a:r>
            <a:r>
              <a:rPr lang="es-AR" sz="1800" dirty="0" err="1"/>
              <a:t>BufferedReader</a:t>
            </a:r>
            <a:r>
              <a:rPr lang="es-AR" sz="1800" dirty="0"/>
              <a:t>(in);</a:t>
            </a:r>
            <a:endParaRPr sz="1800" dirty="0"/>
          </a:p>
          <a:p>
            <a:pPr marL="0" lvl="0" indent="0" algn="l" rtl="0">
              <a:spcBef>
                <a:spcPts val="360"/>
              </a:spcBef>
              <a:spcAft>
                <a:spcPts val="0"/>
              </a:spcAft>
              <a:buSzPts val="1100"/>
              <a:buNone/>
            </a:pPr>
            <a:endParaRPr sz="1800" dirty="0"/>
          </a:p>
          <a:p>
            <a:pPr marL="0" lvl="0" indent="0" algn="l" rtl="0">
              <a:spcBef>
                <a:spcPts val="360"/>
              </a:spcBef>
              <a:spcAft>
                <a:spcPts val="0"/>
              </a:spcAft>
              <a:buSzPts val="1100"/>
              <a:buNone/>
            </a:pPr>
            <a:r>
              <a:rPr lang="es-AR" sz="1800" dirty="0" err="1"/>
              <a:t>String</a:t>
            </a:r>
            <a:r>
              <a:rPr lang="es-AR" sz="1800" dirty="0"/>
              <a:t> line;</a:t>
            </a:r>
            <a:endParaRPr sz="1800" dirty="0"/>
          </a:p>
          <a:p>
            <a:pPr marL="0" lvl="0" indent="0" algn="l" rtl="0">
              <a:spcBef>
                <a:spcPts val="360"/>
              </a:spcBef>
              <a:spcAft>
                <a:spcPts val="0"/>
              </a:spcAft>
              <a:buSzPts val="1100"/>
              <a:buNone/>
            </a:pPr>
            <a:r>
              <a:rPr lang="es-AR" sz="1800" dirty="0" err="1"/>
              <a:t>while</a:t>
            </a:r>
            <a:r>
              <a:rPr lang="es-AR" sz="1800" dirty="0"/>
              <a:t> ((line = </a:t>
            </a:r>
            <a:r>
              <a:rPr lang="es-AR" sz="1800" dirty="0" err="1"/>
              <a:t>br.readLine</a:t>
            </a:r>
            <a:r>
              <a:rPr lang="es-AR" sz="1800" dirty="0"/>
              <a:t>()) != </a:t>
            </a:r>
            <a:r>
              <a:rPr lang="es-AR" sz="1800" dirty="0" err="1"/>
              <a:t>null</a:t>
            </a:r>
            <a:r>
              <a:rPr lang="es-AR" sz="1800" dirty="0"/>
              <a:t>) {</a:t>
            </a:r>
            <a:endParaRPr sz="1800" dirty="0"/>
          </a:p>
          <a:p>
            <a:pPr marL="0" lvl="0" indent="0" algn="l" rtl="0">
              <a:spcBef>
                <a:spcPts val="360"/>
              </a:spcBef>
              <a:spcAft>
                <a:spcPts val="0"/>
              </a:spcAft>
              <a:buSzPts val="1100"/>
              <a:buNone/>
            </a:pPr>
            <a:r>
              <a:rPr lang="es-AR" sz="1800" dirty="0"/>
              <a:t>…..</a:t>
            </a:r>
            <a:endParaRPr sz="1800" dirty="0"/>
          </a:p>
          <a:p>
            <a:pPr marL="0" lvl="0" indent="0" algn="l" rtl="0">
              <a:spcBef>
                <a:spcPts val="360"/>
              </a:spcBef>
              <a:spcAft>
                <a:spcPts val="0"/>
              </a:spcAft>
              <a:buClr>
                <a:schemeClr val="dk1"/>
              </a:buClr>
              <a:buSzPts val="1100"/>
              <a:buFont typeface="Arial"/>
              <a:buNone/>
            </a:pPr>
            <a:r>
              <a:rPr lang="es-AR" sz="1800" dirty="0"/>
              <a:t>}</a:t>
            </a:r>
            <a:endParaRPr sz="1800" dirty="0"/>
          </a:p>
          <a:p>
            <a:pPr marL="0" lvl="0" indent="0" algn="l" rtl="0">
              <a:spcBef>
                <a:spcPts val="360"/>
              </a:spcBef>
              <a:spcAft>
                <a:spcPts val="0"/>
              </a:spcAft>
              <a:buSzPts val="1710"/>
              <a:buNone/>
            </a:pPr>
            <a:endParaRPr sz="1800" dirty="0"/>
          </a:p>
        </p:txBody>
      </p:sp>
      <p:sp>
        <p:nvSpPr>
          <p:cNvPr id="166" name="Google Shape;166;gff4f36c105_0_14"/>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50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72" name="Google Shape;172;p7"/>
          <p:cNvSpPr txBox="1">
            <a:spLocks noGrp="1"/>
          </p:cNvSpPr>
          <p:nvPr>
            <p:ph type="body" idx="1"/>
          </p:nvPr>
        </p:nvSpPr>
        <p:spPr>
          <a:xfrm>
            <a:off x="378542" y="1967232"/>
            <a:ext cx="8229600" cy="438912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SzPct val="95000"/>
              <a:buNone/>
            </a:pPr>
            <a:r>
              <a:rPr lang="es-AR" dirty="0"/>
              <a:t>Cuando las claves son numéricas existen varias </a:t>
            </a:r>
            <a:r>
              <a:rPr lang="es-AR" dirty="0" err="1"/>
              <a:t>fn</a:t>
            </a:r>
            <a:r>
              <a:rPr lang="es-AR" dirty="0"/>
              <a:t> posibles:</a:t>
            </a:r>
            <a:endParaRPr dirty="0"/>
          </a:p>
          <a:p>
            <a:pPr marL="274320" lvl="0" indent="-274320" algn="just" rtl="0">
              <a:spcBef>
                <a:spcPts val="286"/>
              </a:spcBef>
              <a:spcAft>
                <a:spcPts val="0"/>
              </a:spcAft>
              <a:buSzPct val="95000"/>
              <a:buChar char="⚫"/>
            </a:pPr>
            <a:r>
              <a:rPr lang="es-AR" b="1" i="1" dirty="0"/>
              <a:t>División </a:t>
            </a:r>
            <a:r>
              <a:rPr lang="es-AR" b="1" i="1" dirty="0" err="1"/>
              <a:t>ó</a:t>
            </a:r>
            <a:r>
              <a:rPr lang="es-AR" b="1" i="1" dirty="0"/>
              <a:t> Módulo</a:t>
            </a:r>
            <a:r>
              <a:rPr lang="es-AR" i="1" dirty="0"/>
              <a:t>:  </a:t>
            </a:r>
            <a:r>
              <a:rPr lang="es-AR" b="1" dirty="0"/>
              <a:t>hash(X) = X </a:t>
            </a:r>
            <a:r>
              <a:rPr lang="es-AR" b="1" dirty="0" err="1"/>
              <a:t>mod</a:t>
            </a:r>
            <a:r>
              <a:rPr lang="es-AR" b="1" dirty="0"/>
              <a:t> m.</a:t>
            </a:r>
            <a:r>
              <a:rPr lang="es-AR" dirty="0"/>
              <a:t> Donde m debe ser número primo .</a:t>
            </a:r>
            <a:endParaRPr dirty="0"/>
          </a:p>
          <a:p>
            <a:pPr marL="274320" lvl="0" indent="-188055" algn="just" rtl="0">
              <a:spcBef>
                <a:spcPts val="286"/>
              </a:spcBef>
              <a:spcAft>
                <a:spcPts val="0"/>
              </a:spcAft>
              <a:buSzPct val="95000"/>
              <a:buNone/>
            </a:pPr>
            <a:endParaRPr dirty="0"/>
          </a:p>
          <a:p>
            <a:pPr marL="274320" lvl="0" indent="-188055" algn="just" rtl="0">
              <a:spcBef>
                <a:spcPts val="286"/>
              </a:spcBef>
              <a:spcAft>
                <a:spcPts val="0"/>
              </a:spcAft>
              <a:buSzPct val="95000"/>
              <a:buNone/>
            </a:pPr>
            <a:endParaRPr dirty="0"/>
          </a:p>
          <a:p>
            <a:pPr marL="274320" lvl="0" indent="-274320" algn="just" rtl="0">
              <a:spcBef>
                <a:spcPts val="286"/>
              </a:spcBef>
              <a:spcAft>
                <a:spcPts val="0"/>
              </a:spcAft>
              <a:buSzPct val="95000"/>
              <a:buChar char="⚫"/>
            </a:pPr>
            <a:r>
              <a:rPr lang="es-AR" b="1" i="1" dirty="0" err="1"/>
              <a:t>Mid-Square</a:t>
            </a:r>
            <a:r>
              <a:rPr lang="es-AR" i="1" dirty="0"/>
              <a:t>:</a:t>
            </a:r>
            <a:r>
              <a:rPr lang="es-AR" dirty="0"/>
              <a:t> se calcula el cuadrado de un número y se toman los bits centrales como lugar donde </a:t>
            </a:r>
            <a:r>
              <a:rPr lang="es-AR" dirty="0" err="1"/>
              <a:t>hashear</a:t>
            </a:r>
            <a:r>
              <a:rPr lang="es-AR" dirty="0"/>
              <a:t>. </a:t>
            </a:r>
            <a:endParaRPr dirty="0"/>
          </a:p>
          <a:p>
            <a:pPr marL="0" lvl="0" indent="0" algn="just" rtl="0">
              <a:spcBef>
                <a:spcPts val="286"/>
              </a:spcBef>
              <a:spcAft>
                <a:spcPts val="0"/>
              </a:spcAft>
              <a:buSzPct val="95000"/>
              <a:buNone/>
            </a:pPr>
            <a:r>
              <a:rPr lang="es-AR" i="1" dirty="0"/>
              <a:t>    Ejemplo</a:t>
            </a:r>
            <a:r>
              <a:rPr lang="es-AR" dirty="0"/>
              <a:t>: si X = 141, X * X = 19881 y hay que tomar los bits centrales para poder </a:t>
            </a:r>
            <a:r>
              <a:rPr lang="es-AR" dirty="0" err="1"/>
              <a:t>hashear</a:t>
            </a:r>
            <a:r>
              <a:rPr lang="es-AR" dirty="0"/>
              <a:t>. Si la tabla tuviera 11 elementos usaría el numero 98 % 11 (</a:t>
            </a:r>
            <a:r>
              <a:rPr lang="es-AR"/>
              <a:t>o 88 </a:t>
            </a:r>
            <a:r>
              <a:rPr lang="es-AR" dirty="0"/>
              <a:t>% 11).</a:t>
            </a:r>
            <a:endParaRPr dirty="0"/>
          </a:p>
          <a:p>
            <a:pPr marL="274320" lvl="0" indent="-188055" algn="just" rtl="0">
              <a:spcBef>
                <a:spcPts val="286"/>
              </a:spcBef>
              <a:spcAft>
                <a:spcPts val="0"/>
              </a:spcAft>
              <a:buSzPct val="95000"/>
              <a:buNone/>
            </a:pPr>
            <a:endParaRPr dirty="0"/>
          </a:p>
          <a:p>
            <a:pPr marL="274320" lvl="0" indent="-188055" algn="just" rtl="0">
              <a:spcBef>
                <a:spcPts val="286"/>
              </a:spcBef>
              <a:spcAft>
                <a:spcPts val="0"/>
              </a:spcAft>
              <a:buSzPct val="95000"/>
              <a:buNone/>
            </a:pPr>
            <a:endParaRPr dirty="0"/>
          </a:p>
          <a:p>
            <a:pPr marL="274320" lvl="0" indent="-274320" algn="just" rtl="0">
              <a:spcBef>
                <a:spcPts val="286"/>
              </a:spcBef>
              <a:spcAft>
                <a:spcPts val="0"/>
              </a:spcAft>
              <a:buSzPct val="95000"/>
              <a:buChar char="⚫"/>
            </a:pPr>
            <a:r>
              <a:rPr lang="es-AR" b="1" i="1" dirty="0" err="1"/>
              <a:t>Folding</a:t>
            </a:r>
            <a:r>
              <a:rPr lang="es-AR" b="1" i="1" dirty="0"/>
              <a:t> o Plegado</a:t>
            </a:r>
            <a:r>
              <a:rPr lang="es-AR" i="1" dirty="0"/>
              <a:t>:</a:t>
            </a:r>
            <a:r>
              <a:rPr lang="es-AR" dirty="0"/>
              <a:t> se divide el numero en zonas de la misma longitud. Se las suma y se toman los bytes necesarios. </a:t>
            </a:r>
            <a:endParaRPr dirty="0"/>
          </a:p>
          <a:p>
            <a:pPr marL="0" lvl="0" indent="0" algn="just" rtl="0">
              <a:spcBef>
                <a:spcPts val="286"/>
              </a:spcBef>
              <a:spcAft>
                <a:spcPts val="0"/>
              </a:spcAft>
              <a:buSzPct val="95000"/>
              <a:buNone/>
            </a:pPr>
            <a:r>
              <a:rPr lang="es-AR" i="1" dirty="0"/>
              <a:t>    Ejemplo</a:t>
            </a:r>
            <a:r>
              <a:rPr lang="es-AR" dirty="0"/>
              <a:t>: si el numero es 20112241203123 y la tabla tiene 101 elementos, se arman grupos de a 3 dígitos, se obtiene 020 + 112 + 241 + 203 +  123 = 699 y se lo </a:t>
            </a:r>
            <a:r>
              <a:rPr lang="es-AR" dirty="0" err="1"/>
              <a:t>hashea</a:t>
            </a:r>
            <a:r>
              <a:rPr lang="es-AR" dirty="0"/>
              <a:t> a 699 % 101.</a:t>
            </a:r>
            <a:endParaRPr dirty="0"/>
          </a:p>
          <a:p>
            <a:pPr marL="274320" lvl="0" indent="-188055" algn="just" rtl="0">
              <a:spcBef>
                <a:spcPts val="286"/>
              </a:spcBef>
              <a:spcAft>
                <a:spcPts val="0"/>
              </a:spcAft>
              <a:buSzPct val="95000"/>
              <a:buNone/>
            </a:pPr>
            <a:endParaRPr dirty="0"/>
          </a:p>
          <a:p>
            <a:pPr marL="274320" lvl="0" indent="-188055" algn="just" rtl="0">
              <a:spcBef>
                <a:spcPts val="286"/>
              </a:spcBef>
              <a:spcAft>
                <a:spcPts val="0"/>
              </a:spcAft>
              <a:buSzPct val="95000"/>
              <a:buNone/>
            </a:pPr>
            <a:endParaRPr dirty="0"/>
          </a:p>
          <a:p>
            <a:pPr marL="274320" lvl="0" indent="-274320" algn="just" rtl="0">
              <a:spcBef>
                <a:spcPts val="286"/>
              </a:spcBef>
              <a:spcAft>
                <a:spcPts val="0"/>
              </a:spcAft>
              <a:buSzPct val="95000"/>
              <a:buChar char="⚫"/>
            </a:pPr>
            <a:r>
              <a:rPr lang="es-AR" b="1" i="1" dirty="0"/>
              <a:t>Análisis del Dígito</a:t>
            </a:r>
            <a:r>
              <a:rPr lang="es-AR" i="1" dirty="0"/>
              <a:t>: </a:t>
            </a:r>
            <a:r>
              <a:rPr lang="es-AR" dirty="0"/>
              <a:t>implica un conocimiento de antemano, de las características de la población. Se analiza los patrones de las claves, en busca de la información de la clave que menos se repite. </a:t>
            </a:r>
            <a:endParaRPr dirty="0"/>
          </a:p>
          <a:p>
            <a:pPr marL="0" lvl="0" indent="0" algn="just" rtl="0">
              <a:spcBef>
                <a:spcPts val="286"/>
              </a:spcBef>
              <a:spcAft>
                <a:spcPts val="0"/>
              </a:spcAft>
              <a:buSzPct val="95000"/>
              <a:buNone/>
            </a:pPr>
            <a:r>
              <a:rPr lang="es-AR" i="1" dirty="0"/>
              <a:t>    Ejemplo:</a:t>
            </a:r>
            <a:r>
              <a:rPr lang="es-AR" dirty="0"/>
              <a:t> si las claves para </a:t>
            </a:r>
            <a:r>
              <a:rPr lang="es-AR" dirty="0" err="1"/>
              <a:t>hashear</a:t>
            </a:r>
            <a:r>
              <a:rPr lang="es-AR" dirty="0"/>
              <a:t> los alumnos de una facultad en cierto año fuera su DNI, no convendría elegir sus primero dígitos porque todos los alumnos de un mismo año comienzan con las mismas cifras de DNI.</a:t>
            </a:r>
            <a:endParaRPr dirty="0"/>
          </a:p>
        </p:txBody>
      </p:sp>
      <p:sp>
        <p:nvSpPr>
          <p:cNvPr id="173" name="Google Shape;173;p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51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Effect transition="in" filter="fade">
                                      <p:cBhvr>
                                        <p:cTn id="7" dur="1000"/>
                                        <p:tgtEl>
                                          <p:spTgt spid="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xEl>
                                              <p:pRg st="1" end="1"/>
                                            </p:txEl>
                                          </p:spTgt>
                                        </p:tgtEl>
                                        <p:attrNameLst>
                                          <p:attrName>style.visibility</p:attrName>
                                        </p:attrNameLst>
                                      </p:cBhvr>
                                      <p:to>
                                        <p:strVal val="visible"/>
                                      </p:to>
                                    </p:set>
                                    <p:animEffect transition="in" filter="fade">
                                      <p:cBhvr>
                                        <p:cTn id="12" dur="1000"/>
                                        <p:tgtEl>
                                          <p:spTgt spid="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xEl>
                                              <p:pRg st="4" end="4"/>
                                            </p:txEl>
                                          </p:spTgt>
                                        </p:tgtEl>
                                        <p:attrNameLst>
                                          <p:attrName>style.visibility</p:attrName>
                                        </p:attrNameLst>
                                      </p:cBhvr>
                                      <p:to>
                                        <p:strVal val="visible"/>
                                      </p:to>
                                    </p:set>
                                    <p:animEffect transition="in" filter="fade">
                                      <p:cBhvr>
                                        <p:cTn id="17" dur="1000"/>
                                        <p:tgtEl>
                                          <p:spTgt spid="17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2">
                                            <p:txEl>
                                              <p:pRg st="5" end="5"/>
                                            </p:txEl>
                                          </p:spTgt>
                                        </p:tgtEl>
                                        <p:attrNameLst>
                                          <p:attrName>style.visibility</p:attrName>
                                        </p:attrNameLst>
                                      </p:cBhvr>
                                      <p:to>
                                        <p:strVal val="visible"/>
                                      </p:to>
                                    </p:set>
                                    <p:animEffect transition="in" filter="fade">
                                      <p:cBhvr>
                                        <p:cTn id="22" dur="1000"/>
                                        <p:tgtEl>
                                          <p:spTgt spid="17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2">
                                            <p:txEl>
                                              <p:pRg st="8" end="8"/>
                                            </p:txEl>
                                          </p:spTgt>
                                        </p:tgtEl>
                                        <p:attrNameLst>
                                          <p:attrName>style.visibility</p:attrName>
                                        </p:attrNameLst>
                                      </p:cBhvr>
                                      <p:to>
                                        <p:strVal val="visible"/>
                                      </p:to>
                                    </p:set>
                                    <p:animEffect transition="in" filter="fade">
                                      <p:cBhvr>
                                        <p:cTn id="27" dur="1000"/>
                                        <p:tgtEl>
                                          <p:spTgt spid="17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2">
                                            <p:txEl>
                                              <p:pRg st="9" end="9"/>
                                            </p:txEl>
                                          </p:spTgt>
                                        </p:tgtEl>
                                        <p:attrNameLst>
                                          <p:attrName>style.visibility</p:attrName>
                                        </p:attrNameLst>
                                      </p:cBhvr>
                                      <p:to>
                                        <p:strVal val="visible"/>
                                      </p:to>
                                    </p:set>
                                    <p:animEffect transition="in" filter="fade">
                                      <p:cBhvr>
                                        <p:cTn id="32" dur="1000"/>
                                        <p:tgtEl>
                                          <p:spTgt spid="17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2">
                                            <p:txEl>
                                              <p:pRg st="12" end="12"/>
                                            </p:txEl>
                                          </p:spTgt>
                                        </p:tgtEl>
                                        <p:attrNameLst>
                                          <p:attrName>style.visibility</p:attrName>
                                        </p:attrNameLst>
                                      </p:cBhvr>
                                      <p:to>
                                        <p:strVal val="visible"/>
                                      </p:to>
                                    </p:set>
                                    <p:animEffect transition="in" filter="fade">
                                      <p:cBhvr>
                                        <p:cTn id="37" dur="1000"/>
                                        <p:tgtEl>
                                          <p:spTgt spid="172">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2">
                                            <p:txEl>
                                              <p:pRg st="13" end="13"/>
                                            </p:txEl>
                                          </p:spTgt>
                                        </p:tgtEl>
                                        <p:attrNameLst>
                                          <p:attrName>style.visibility</p:attrName>
                                        </p:attrNameLst>
                                      </p:cBhvr>
                                      <p:to>
                                        <p:strVal val="visible"/>
                                      </p:to>
                                    </p:set>
                                    <p:animEffect transition="in" filter="fade">
                                      <p:cBhvr>
                                        <p:cTn id="42" dur="1000"/>
                                        <p:tgtEl>
                                          <p:spTgt spid="17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52</a:t>
            </a:fld>
            <a:endParaRPr lang="en-US" dirty="0"/>
          </a:p>
        </p:txBody>
      </p:sp>
    </p:spTree>
    <p:extLst>
      <p:ext uri="{BB962C8B-B14F-4D97-AF65-F5344CB8AC3E}">
        <p14:creationId xmlns:p14="http://schemas.microsoft.com/office/powerpoint/2010/main" val="39579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Colisiones</a:t>
            </a:r>
          </a:p>
        </p:txBody>
      </p:sp>
      <p:sp>
        <p:nvSpPr>
          <p:cNvPr id="3" name="Content Placeholder 2"/>
          <p:cNvSpPr>
            <a:spLocks noGrp="1"/>
          </p:cNvSpPr>
          <p:nvPr>
            <p:ph idx="1"/>
          </p:nvPr>
        </p:nvSpPr>
        <p:spPr/>
        <p:txBody>
          <a:bodyPr/>
          <a:lstStyle/>
          <a:p>
            <a:pPr marL="0" indent="0">
              <a:buNone/>
            </a:pPr>
            <a:r>
              <a:rPr lang="es-AR" dirty="0"/>
              <a:t>Existen 2 formas de resolver las colisiones:</a:t>
            </a:r>
          </a:p>
          <a:p>
            <a:pPr marL="0" indent="0">
              <a:buNone/>
            </a:pPr>
            <a:endParaRPr lang="es-AR" dirty="0"/>
          </a:p>
          <a:p>
            <a:pPr algn="just"/>
            <a:r>
              <a:rPr lang="es-AR" b="1" dirty="0"/>
              <a:t>Open </a:t>
            </a:r>
            <a:r>
              <a:rPr lang="es-AR" b="1" dirty="0" err="1"/>
              <a:t>Addressing</a:t>
            </a:r>
            <a:r>
              <a:rPr lang="es-AR" b="1" dirty="0"/>
              <a:t> </a:t>
            </a:r>
            <a:r>
              <a:rPr lang="es-AR" b="1" dirty="0" err="1"/>
              <a:t>or</a:t>
            </a:r>
            <a:r>
              <a:rPr lang="es-AR" b="1" dirty="0"/>
              <a:t> </a:t>
            </a:r>
            <a:r>
              <a:rPr lang="es-AR" b="1" dirty="0" err="1"/>
              <a:t>Closed</a:t>
            </a:r>
            <a:r>
              <a:rPr lang="es-AR" b="1" dirty="0"/>
              <a:t> </a:t>
            </a:r>
            <a:r>
              <a:rPr lang="es-AR" b="1" dirty="0" err="1"/>
              <a:t>Hashing</a:t>
            </a:r>
            <a:r>
              <a:rPr lang="es-AR" dirty="0"/>
              <a:t>: dentro de la misma tabla de </a:t>
            </a:r>
            <a:r>
              <a:rPr lang="es-AR" dirty="0" err="1"/>
              <a:t>hashing</a:t>
            </a:r>
            <a:r>
              <a:rPr lang="es-AR" dirty="0"/>
              <a:t> se guardan los elementos que colisionaron</a:t>
            </a:r>
          </a:p>
          <a:p>
            <a:pPr marL="0" indent="0">
              <a:buNone/>
            </a:pPr>
            <a:endParaRPr lang="es-AR" dirty="0"/>
          </a:p>
          <a:p>
            <a:pPr algn="just"/>
            <a:r>
              <a:rPr lang="es-AR" b="1" dirty="0"/>
              <a:t>Open </a:t>
            </a:r>
            <a:r>
              <a:rPr lang="es-AR" b="1" dirty="0" err="1"/>
              <a:t>Hashing</a:t>
            </a:r>
            <a:r>
              <a:rPr lang="es-AR" b="1" dirty="0"/>
              <a:t> </a:t>
            </a:r>
            <a:r>
              <a:rPr lang="es-AR" b="1" dirty="0" err="1"/>
              <a:t>or</a:t>
            </a:r>
            <a:r>
              <a:rPr lang="es-AR" b="1" dirty="0"/>
              <a:t> </a:t>
            </a:r>
            <a:r>
              <a:rPr lang="es-AR" b="1" dirty="0" err="1"/>
              <a:t>Closed</a:t>
            </a:r>
            <a:r>
              <a:rPr lang="es-AR" b="1" dirty="0"/>
              <a:t> </a:t>
            </a:r>
            <a:r>
              <a:rPr lang="es-AR" b="1" dirty="0" err="1"/>
              <a:t>Addressing</a:t>
            </a:r>
            <a:r>
              <a:rPr lang="es-AR" b="1" dirty="0"/>
              <a:t> </a:t>
            </a:r>
            <a:r>
              <a:rPr lang="es-AR" b="1" dirty="0" err="1"/>
              <a:t>or</a:t>
            </a:r>
            <a:r>
              <a:rPr lang="es-AR" b="1" dirty="0"/>
              <a:t> </a:t>
            </a:r>
            <a:r>
              <a:rPr lang="es-AR" b="1" dirty="0" err="1"/>
              <a:t>Chaining</a:t>
            </a:r>
            <a:r>
              <a:rPr lang="es-AR" b="1" dirty="0"/>
              <a:t> </a:t>
            </a:r>
            <a:r>
              <a:rPr lang="es-AR" dirty="0"/>
              <a:t>=&gt; fuera del </a:t>
            </a:r>
            <a:r>
              <a:rPr lang="es-AR" dirty="0" err="1"/>
              <a:t>hashing</a:t>
            </a:r>
            <a:r>
              <a:rPr lang="es-AR" dirty="0"/>
              <a:t> se almacenan los elementos que colisionaron.</a:t>
            </a:r>
          </a:p>
        </p:txBody>
      </p:sp>
      <p:sp>
        <p:nvSpPr>
          <p:cNvPr id="4" name="Slide Number Placeholder 3"/>
          <p:cNvSpPr>
            <a:spLocks noGrp="1"/>
          </p:cNvSpPr>
          <p:nvPr>
            <p:ph type="sldNum" sz="quarter" idx="12"/>
          </p:nvPr>
        </p:nvSpPr>
        <p:spPr/>
        <p:txBody>
          <a:bodyPr/>
          <a:lstStyle/>
          <a:p>
            <a:fld id="{401CF334-2D5C-4859-84A6-CA7E6E43FAEB}" type="slidenum">
              <a:rPr lang="en-US" smtClean="0"/>
              <a:t>53</a:t>
            </a:fld>
            <a:endParaRPr lang="en-US"/>
          </a:p>
        </p:txBody>
      </p:sp>
      <p:sp>
        <p:nvSpPr>
          <p:cNvPr id="5" name="Rectángulo 4"/>
          <p:cNvSpPr/>
          <p:nvPr/>
        </p:nvSpPr>
        <p:spPr>
          <a:xfrm>
            <a:off x="195943" y="2664823"/>
            <a:ext cx="8752114" cy="1894114"/>
          </a:xfrm>
          <a:prstGeom prst="rect">
            <a:avLst/>
          </a:prstGeom>
          <a:noFill/>
          <a:ln w="762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11134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s-AR" dirty="0"/>
              <a:t>Cada ranura puede tener </a:t>
            </a:r>
            <a:r>
              <a:rPr lang="es-AR" dirty="0" err="1"/>
              <a:t>null</a:t>
            </a:r>
            <a:r>
              <a:rPr lang="es-AR" dirty="0"/>
              <a:t> (está vacío o baja física). Aunque la ranura no esté vacía  puede ser que el elemento no esté, ya que hay que manejar el concepto de bajas lógicas (además de las físicas). Es decir, una ranura representa 3 estados: tiene un elemento o no tiene un elemento (dado por baja lógica o bien por baja física).</a:t>
            </a:r>
          </a:p>
          <a:p>
            <a:pPr marL="0" indent="0">
              <a:buNone/>
            </a:pPr>
            <a:endParaRPr lang="es-AR" dirty="0"/>
          </a:p>
          <a:p>
            <a:r>
              <a:rPr lang="es-AR" dirty="0"/>
              <a:t>Típica formas de resolver esa colisión:</a:t>
            </a:r>
          </a:p>
          <a:p>
            <a:pPr lvl="1" algn="just"/>
            <a:r>
              <a:rPr lang="es-AR" b="1" dirty="0" err="1"/>
              <a:t>Rehasheo</a:t>
            </a:r>
            <a:r>
              <a:rPr lang="es-AR" b="1" dirty="0"/>
              <a:t> Lineal (linear </a:t>
            </a:r>
            <a:r>
              <a:rPr lang="es-AR" b="1" dirty="0" err="1"/>
              <a:t>probing</a:t>
            </a:r>
            <a:r>
              <a:rPr lang="es-AR" b="1" dirty="0"/>
              <a:t>). Si hay colisión en la ranura i, entonces intentar con la ranura i+1, y así siguiendo hasta encontrar que el elemento (se hace </a:t>
            </a:r>
            <a:r>
              <a:rPr lang="es-AR" b="1" dirty="0" err="1"/>
              <a:t>update</a:t>
            </a:r>
            <a:r>
              <a:rPr lang="es-AR" b="1" dirty="0"/>
              <a:t>) o encontrar un lugar vacío (baja física) y se inserta allí. Con esta técnica si hay lugar lo encuentra seguro.</a:t>
            </a:r>
          </a:p>
          <a:p>
            <a:pPr marL="393192" lvl="1" indent="0" algn="just">
              <a:buNone/>
            </a:pPr>
            <a:r>
              <a:rPr lang="es-AR" dirty="0"/>
              <a:t>	</a:t>
            </a:r>
          </a:p>
          <a:p>
            <a:pPr marL="393192" lvl="1" indent="0" algn="just">
              <a:buNone/>
            </a:pPr>
            <a:r>
              <a:rPr lang="es-AR" dirty="0"/>
              <a:t>	</a:t>
            </a:r>
            <a:r>
              <a:rPr lang="es-AR" dirty="0" err="1"/>
              <a:t>Ej</a:t>
            </a:r>
            <a:r>
              <a:rPr lang="es-AR" dirty="0"/>
              <a:t>: si cae en ranura 4 y está ocupado va a intentar ranura 4+1, luego ranura 	4+1+1, luego ranura 4+1+1+1, etc. Se suele tratar al arreglo como una lista 	circular.</a:t>
            </a:r>
          </a:p>
          <a:p>
            <a:pPr lvl="1" algn="just"/>
            <a:endParaRPr lang="es-AR" b="1" dirty="0"/>
          </a:p>
          <a:p>
            <a:pPr lvl="1" algn="just"/>
            <a:r>
              <a:rPr lang="es-AR" b="1" dirty="0" err="1"/>
              <a:t>Resaheo</a:t>
            </a:r>
            <a:r>
              <a:rPr lang="es-AR" b="1" dirty="0"/>
              <a:t> Cuadrático (</a:t>
            </a:r>
            <a:r>
              <a:rPr lang="es-AR" b="1" dirty="0" err="1"/>
              <a:t>quadratic</a:t>
            </a:r>
            <a:r>
              <a:rPr lang="es-AR" b="1" dirty="0"/>
              <a:t> </a:t>
            </a:r>
            <a:r>
              <a:rPr lang="es-AR" b="1" dirty="0" err="1"/>
              <a:t>probing</a:t>
            </a:r>
            <a:r>
              <a:rPr lang="es-AR" b="1" dirty="0"/>
              <a:t>). </a:t>
            </a:r>
            <a:r>
              <a:rPr lang="es-AR" dirty="0"/>
              <a:t>El intervalo entre ranuras a usar, si hubiera colisión, será cuadrática. </a:t>
            </a:r>
            <a:r>
              <a:rPr lang="es-AR" dirty="0" err="1"/>
              <a:t>Ej</a:t>
            </a:r>
            <a:r>
              <a:rPr lang="es-AR" dirty="0"/>
              <a:t>: si le toca la ranura 4 y está ocupado, va intentar la ranura 4+1*1, luego 4+2*2, luego 4+3*3, etc.  Problema: podría haber lugar y no lo encuentra.</a:t>
            </a:r>
          </a:p>
          <a:p>
            <a:pPr lvl="1" algn="just"/>
            <a:endParaRPr lang="es-AR" dirty="0"/>
          </a:p>
          <a:p>
            <a:pPr lvl="1" algn="just"/>
            <a:r>
              <a:rPr lang="es-AR" b="1" dirty="0"/>
              <a:t>Otra combinación predeterminada </a:t>
            </a:r>
            <a:r>
              <a:rPr lang="es-AR" dirty="0"/>
              <a:t>(determinística) de </a:t>
            </a:r>
            <a:r>
              <a:rPr lang="es-AR" dirty="0" err="1"/>
              <a:t>fn</a:t>
            </a:r>
            <a:r>
              <a:rPr lang="es-AR" dirty="0"/>
              <a:t>: siempre conviene que la última sea </a:t>
            </a:r>
            <a:r>
              <a:rPr lang="es-AR" dirty="0" err="1"/>
              <a:t>rehasheo</a:t>
            </a:r>
            <a:r>
              <a:rPr lang="es-AR" dirty="0"/>
              <a:t> lineal.</a:t>
            </a:r>
          </a:p>
        </p:txBody>
      </p:sp>
      <p:sp>
        <p:nvSpPr>
          <p:cNvPr id="4" name="Slide Number Placeholder 3"/>
          <p:cNvSpPr>
            <a:spLocks noGrp="1"/>
          </p:cNvSpPr>
          <p:nvPr>
            <p:ph type="sldNum" sz="quarter" idx="12"/>
          </p:nvPr>
        </p:nvSpPr>
        <p:spPr/>
        <p:txBody>
          <a:bodyPr/>
          <a:lstStyle/>
          <a:p>
            <a:fld id="{401CF334-2D5C-4859-84A6-CA7E6E43FAEB}" type="slidenum">
              <a:rPr lang="en-US" smtClean="0"/>
              <a:t>54</a:t>
            </a:fld>
            <a:endParaRPr lang="en-US"/>
          </a:p>
        </p:txBody>
      </p:sp>
    </p:spTree>
    <p:extLst>
      <p:ext uri="{BB962C8B-B14F-4D97-AF65-F5344CB8AC3E}">
        <p14:creationId xmlns:p14="http://schemas.microsoft.com/office/powerpoint/2010/main" val="381062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inVertical)">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arn(inVertical)">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buNone/>
            </a:pPr>
            <a:r>
              <a:rPr lang="es-AR" dirty="0"/>
              <a:t>Supongamos que quiero </a:t>
            </a:r>
            <a:r>
              <a:rPr lang="es-AR" dirty="0" err="1"/>
              <a:t>rehasheo</a:t>
            </a:r>
            <a:r>
              <a:rPr lang="es-AR" dirty="0"/>
              <a:t> lineal</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55</a:t>
            </a:fld>
            <a:endParaRPr lang="en-US"/>
          </a:p>
        </p:txBody>
      </p:sp>
    </p:spTree>
    <p:extLst>
      <p:ext uri="{BB962C8B-B14F-4D97-AF65-F5344CB8AC3E}">
        <p14:creationId xmlns:p14="http://schemas.microsoft.com/office/powerpoint/2010/main" val="134428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92500" lnSpcReduction="10000"/>
          </a:bodyPr>
          <a:lstStyle/>
          <a:p>
            <a:pPr algn="just"/>
            <a:r>
              <a:rPr lang="es-AR" b="1" dirty="0"/>
              <a:t>Borrado</a:t>
            </a:r>
            <a:r>
              <a:rPr lang="es-AR" dirty="0"/>
              <a:t>: No se puede reemplazar al lugar borrado por una ranura vacía porque la búsqueda de alguna clave puede necesitar "pasar sobre ella" si hubo colisión. Se debe manejar dos tipos de borrado: físico ( realmente se elimina el elemento ) y lógico ( se lo marca como que no está, y si más tarde hay que insertar en esa ranura se la puede aprovechar).</a:t>
            </a:r>
          </a:p>
          <a:p>
            <a:pPr lvl="1"/>
            <a:r>
              <a:rPr lang="es-AR" dirty="0"/>
              <a:t>El borrado físico se lo usa </a:t>
            </a:r>
            <a:r>
              <a:rPr lang="es-AR" b="1" i="1" dirty="0"/>
              <a:t>cuando la ranura que le sigue</a:t>
            </a:r>
            <a:r>
              <a:rPr lang="es-AR" dirty="0"/>
              <a:t> está también borrado físicamente</a:t>
            </a:r>
          </a:p>
          <a:p>
            <a:pPr lvl="1"/>
            <a:r>
              <a:rPr lang="es-AR" dirty="0"/>
              <a:t>El borrado lógico se lo usa en caso contrario, o sea </a:t>
            </a:r>
            <a:r>
              <a:rPr lang="es-AR" b="1" i="1" dirty="0"/>
              <a:t>cuando la ranura que le sigue</a:t>
            </a:r>
            <a:r>
              <a:rPr lang="es-AR" dirty="0"/>
              <a:t> está ocupada o bien borrada lógicamente</a:t>
            </a:r>
          </a:p>
        </p:txBody>
      </p:sp>
      <p:sp>
        <p:nvSpPr>
          <p:cNvPr id="4" name="Slide Number Placeholder 3"/>
          <p:cNvSpPr>
            <a:spLocks noGrp="1"/>
          </p:cNvSpPr>
          <p:nvPr>
            <p:ph type="sldNum" sz="quarter" idx="12"/>
          </p:nvPr>
        </p:nvSpPr>
        <p:spPr/>
        <p:txBody>
          <a:bodyPr/>
          <a:lstStyle/>
          <a:p>
            <a:fld id="{401CF334-2D5C-4859-84A6-CA7E6E43FAEB}" type="slidenum">
              <a:rPr lang="en-US" smtClean="0"/>
              <a:t>56</a:t>
            </a:fld>
            <a:endParaRPr lang="en-US"/>
          </a:p>
        </p:txBody>
      </p:sp>
    </p:spTree>
    <p:extLst>
      <p:ext uri="{BB962C8B-B14F-4D97-AF65-F5344CB8AC3E}">
        <p14:creationId xmlns:p14="http://schemas.microsoft.com/office/powerpoint/2010/main" val="249383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lnSpcReduction="10000"/>
          </a:bodyPr>
          <a:lstStyle/>
          <a:p>
            <a:pPr algn="just"/>
            <a:r>
              <a:rPr lang="es-AR" b="1" dirty="0"/>
              <a:t>Búsqueda</a:t>
            </a:r>
            <a:r>
              <a:rPr lang="es-AR" dirty="0"/>
              <a:t>: Por lo dicho en el punto anterior se comienza buscando la clave en la ranura calculada. Si el lugar está con baja física seguro que no está en otro lado. Caso contrario si está marcado como ocupado y coincide con el valor esperado, se ha encontrado!!!. Pero si el lugar está ocupado y no es el elemento buscado o bien está como baja lógica, </a:t>
            </a:r>
            <a:r>
              <a:rPr lang="es-AR" b="1" dirty="0"/>
              <a:t>no se sabe si va aparecer más adelante</a:t>
            </a:r>
            <a:r>
              <a:rPr lang="es-AR" dirty="0"/>
              <a:t> (en la aplicación de las sucesivas funciones de </a:t>
            </a:r>
            <a:r>
              <a:rPr lang="es-AR" dirty="0" err="1"/>
              <a:t>hashing</a:t>
            </a:r>
            <a:r>
              <a:rPr lang="es-AR" dirty="0"/>
              <a:t>). O sea que en ese caso hay que seguir buscando hasta encontrarlo (hallar una ranura ocupada que coincida con el elemento) o bien hallar una baja física.</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57</a:t>
            </a:fld>
            <a:endParaRPr lang="en-US"/>
          </a:p>
        </p:txBody>
      </p:sp>
    </p:spTree>
    <p:extLst>
      <p:ext uri="{BB962C8B-B14F-4D97-AF65-F5344CB8AC3E}">
        <p14:creationId xmlns:p14="http://schemas.microsoft.com/office/powerpoint/2010/main" val="265689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lnSpcReduction="10000"/>
          </a:bodyPr>
          <a:lstStyle/>
          <a:p>
            <a:r>
              <a:rPr lang="es-AR" b="1" dirty="0"/>
              <a:t>Inserción</a:t>
            </a:r>
            <a:r>
              <a:rPr lang="es-AR" dirty="0"/>
              <a:t>: Si la ranura calculada está marcada como baja física, el elemento se inserta allí. Caso contrario (está ocupado y no es el elemento a insertar, o bien está marcado como baja lógica) hay que comenzar a navegar con las sucesivas celdas </a:t>
            </a:r>
            <a:r>
              <a:rPr lang="es-AR" b="1" dirty="0"/>
              <a:t>hasta encontrar la primera baja física</a:t>
            </a:r>
            <a:r>
              <a:rPr lang="es-AR" dirty="0"/>
              <a:t> (o el error porque el elemento ya existía). Atención que no se puede detenerse en la primera baja lógica y pretender insertarlo allí porque justamente puede estar más adelante. Una vez que se encuentra la primera baja física se lo puede insertar allí o en alguna de las bajas lógicas halladas en ese trayecto.</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58</a:t>
            </a:fld>
            <a:endParaRPr lang="en-US"/>
          </a:p>
        </p:txBody>
      </p:sp>
    </p:spTree>
    <p:extLst>
      <p:ext uri="{BB962C8B-B14F-4D97-AF65-F5344CB8AC3E}">
        <p14:creationId xmlns:p14="http://schemas.microsoft.com/office/powerpoint/2010/main" val="110884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lstStyle/>
          <a:p>
            <a:pPr marL="0" indent="0">
              <a:buNone/>
            </a:pPr>
            <a:r>
              <a:rPr lang="es-AR" dirty="0" err="1">
                <a:solidFill>
                  <a:schemeClr val="accent4"/>
                </a:solidFill>
              </a:rPr>
              <a:t>Tip</a:t>
            </a:r>
            <a:r>
              <a:rPr lang="es-AR" dirty="0">
                <a:solidFill>
                  <a:schemeClr val="accent4"/>
                </a:solidFill>
              </a:rPr>
              <a:t> Importante:</a:t>
            </a:r>
          </a:p>
          <a:p>
            <a:pPr marL="0" indent="0" algn="just">
              <a:buNone/>
            </a:pPr>
            <a:endParaRPr lang="es-AR" dirty="0">
              <a:solidFill>
                <a:schemeClr val="accent4"/>
              </a:solidFill>
            </a:endParaRPr>
          </a:p>
          <a:p>
            <a:pPr marL="0" indent="0" algn="just">
              <a:buNone/>
            </a:pPr>
            <a:r>
              <a:rPr lang="es-AR" dirty="0">
                <a:solidFill>
                  <a:schemeClr val="accent4"/>
                </a:solidFill>
              </a:rPr>
              <a:t>Para no rebotar de más en las colisiones, lo mejor en el algoritmo de inserción es </a:t>
            </a:r>
            <a:r>
              <a:rPr lang="es-AR" b="1" dirty="0">
                <a:solidFill>
                  <a:schemeClr val="accent4"/>
                </a:solidFill>
              </a:rPr>
              <a:t>no insertar en el primer espacio </a:t>
            </a:r>
            <a:r>
              <a:rPr lang="es-AR" dirty="0">
                <a:solidFill>
                  <a:schemeClr val="accent4"/>
                </a:solidFill>
              </a:rPr>
              <a:t>libre que se encuentra, sino en la </a:t>
            </a:r>
            <a:r>
              <a:rPr lang="es-AR" b="1" dirty="0">
                <a:solidFill>
                  <a:schemeClr val="accent4"/>
                </a:solidFill>
              </a:rPr>
              <a:t>primera baja lógica </a:t>
            </a:r>
            <a:r>
              <a:rPr lang="es-AR" dirty="0">
                <a:solidFill>
                  <a:schemeClr val="accent4"/>
                </a:solidFill>
              </a:rPr>
              <a:t>que se encontró en el camino hasta descubrir que se podía insertar (se halló baja física).</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59</a:t>
            </a:fld>
            <a:endParaRPr lang="en-US"/>
          </a:p>
        </p:txBody>
      </p:sp>
    </p:spTree>
    <p:extLst>
      <p:ext uri="{BB962C8B-B14F-4D97-AF65-F5344CB8AC3E}">
        <p14:creationId xmlns:p14="http://schemas.microsoft.com/office/powerpoint/2010/main" val="405437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Problemas</a:t>
            </a:r>
            <a:endParaRPr lang="es-AR" dirty="0"/>
          </a:p>
        </p:txBody>
      </p:sp>
      <p:sp>
        <p:nvSpPr>
          <p:cNvPr id="3" name="Content Placeholder 2"/>
          <p:cNvSpPr>
            <a:spLocks noGrp="1"/>
          </p:cNvSpPr>
          <p:nvPr>
            <p:ph idx="1"/>
          </p:nvPr>
        </p:nvSpPr>
        <p:spPr/>
        <p:txBody>
          <a:bodyPr>
            <a:normAutofit/>
          </a:bodyPr>
          <a:lstStyle/>
          <a:p>
            <a:pPr marL="0" indent="0" algn="just">
              <a:buNone/>
            </a:pPr>
            <a:r>
              <a:rPr lang="en-US" sz="2000" b="1" dirty="0" err="1"/>
              <a:t>Ejemplo</a:t>
            </a:r>
            <a:r>
              <a:rPr lang="en-US" sz="2000" b="1" dirty="0"/>
              <a:t> 3:  </a:t>
            </a:r>
            <a:r>
              <a:rPr lang="en-US" sz="2000" b="1" dirty="0" err="1"/>
              <a:t>Shazam</a:t>
            </a:r>
            <a:endParaRPr lang="en-US" sz="2000" b="1" dirty="0"/>
          </a:p>
          <a:p>
            <a:pPr marL="0" indent="0" algn="just">
              <a:buNone/>
            </a:pPr>
            <a:endParaRPr lang="en-US" sz="2000" b="1" dirty="0"/>
          </a:p>
          <a:p>
            <a:pPr marL="0" indent="0" algn="just">
              <a:buNone/>
            </a:pPr>
            <a:endParaRPr lang="en-US" sz="2000" b="1" dirty="0"/>
          </a:p>
          <a:p>
            <a:pPr marL="0" indent="0" algn="just">
              <a:buNone/>
            </a:pPr>
            <a:endParaRPr lang="en-US" sz="2000" b="1" dirty="0"/>
          </a:p>
          <a:p>
            <a:pPr marL="0" indent="0" algn="just">
              <a:buNone/>
            </a:pPr>
            <a:endParaRPr lang="en-US" sz="2000" b="1" dirty="0"/>
          </a:p>
          <a:p>
            <a:pPr algn="just"/>
            <a:r>
              <a:rPr lang="en-US" sz="2000" b="1" dirty="0" err="1"/>
              <a:t>Representa</a:t>
            </a:r>
            <a:r>
              <a:rPr lang="en-US" sz="2000" b="1" dirty="0"/>
              <a:t> de las </a:t>
            </a:r>
            <a:r>
              <a:rPr lang="en-US" sz="2000" b="1" dirty="0" err="1"/>
              <a:t>canciones</a:t>
            </a:r>
            <a:r>
              <a:rPr lang="en-US" sz="2000" b="1" dirty="0"/>
              <a:t> </a:t>
            </a:r>
            <a:r>
              <a:rPr lang="en-US" sz="2000" b="1" dirty="0" err="1"/>
              <a:t>sus</a:t>
            </a:r>
            <a:r>
              <a:rPr lang="en-US" sz="2000" b="1" dirty="0"/>
              <a:t> </a:t>
            </a:r>
            <a:r>
              <a:rPr lang="en-US" sz="2000" b="1" dirty="0" err="1"/>
              <a:t>frecuencias</a:t>
            </a:r>
            <a:r>
              <a:rPr lang="en-US" sz="2000" b="1" dirty="0"/>
              <a:t> </a:t>
            </a:r>
            <a:r>
              <a:rPr lang="en-US" sz="2000" b="1" dirty="0" err="1"/>
              <a:t>características</a:t>
            </a:r>
            <a:r>
              <a:rPr lang="en-US" sz="2000" b="1" dirty="0"/>
              <a:t> y </a:t>
            </a:r>
            <a:r>
              <a:rPr lang="en-US" sz="2000" b="1" dirty="0" err="1"/>
              <a:t>los</a:t>
            </a:r>
            <a:r>
              <a:rPr lang="en-US" sz="2000" b="1" dirty="0"/>
              <a:t> </a:t>
            </a:r>
            <a:r>
              <a:rPr lang="en-US" sz="2000" b="1" dirty="0" err="1"/>
              <a:t>tiempos</a:t>
            </a:r>
            <a:r>
              <a:rPr lang="en-US" sz="2000" b="1" dirty="0"/>
              <a:t> </a:t>
            </a:r>
            <a:r>
              <a:rPr lang="en-US" sz="2000" b="1" dirty="0" err="1"/>
              <a:t>en</a:t>
            </a:r>
            <a:r>
              <a:rPr lang="en-US" sz="2000" b="1" dirty="0"/>
              <a:t> que </a:t>
            </a:r>
            <a:r>
              <a:rPr lang="en-US" sz="2000" b="1" dirty="0" err="1"/>
              <a:t>ocurren</a:t>
            </a:r>
            <a:r>
              <a:rPr lang="en-US" sz="2000" b="1" dirty="0"/>
              <a:t> =&gt; audio fingerprint</a:t>
            </a:r>
          </a:p>
          <a:p>
            <a:pPr algn="just"/>
            <a:r>
              <a:rPr lang="en-US" sz="2000" b="1" dirty="0" err="1"/>
              <a:t>Hashea</a:t>
            </a:r>
            <a:r>
              <a:rPr lang="en-US" sz="2000" b="1" dirty="0"/>
              <a:t> </a:t>
            </a:r>
            <a:r>
              <a:rPr lang="en-US" sz="2000" b="1" dirty="0" err="1"/>
              <a:t>por</a:t>
            </a:r>
            <a:r>
              <a:rPr lang="en-US" sz="2000" b="1" dirty="0"/>
              <a:t> audio fingerprint</a:t>
            </a:r>
          </a:p>
          <a:p>
            <a:pPr algn="just"/>
            <a:r>
              <a:rPr lang="en-US" sz="2000" b="1" dirty="0"/>
              <a:t> </a:t>
            </a:r>
            <a:r>
              <a:rPr lang="en-US" sz="2000" b="1" dirty="0" err="1"/>
              <a:t>Representa</a:t>
            </a:r>
            <a:r>
              <a:rPr lang="en-US" sz="2000" b="1" dirty="0"/>
              <a:t> lo que </a:t>
            </a:r>
            <a:r>
              <a:rPr lang="en-US" sz="2000" b="1" dirty="0" err="1"/>
              <a:t>escucha</a:t>
            </a:r>
            <a:r>
              <a:rPr lang="en-US" sz="2000" b="1" dirty="0"/>
              <a:t> =&gt; audio fingerprint y </a:t>
            </a:r>
            <a:r>
              <a:rPr lang="en-US" sz="2000" b="1" dirty="0" err="1"/>
              <a:t>busca</a:t>
            </a:r>
            <a:r>
              <a:rPr lang="en-US" sz="2000" b="1" dirty="0"/>
              <a:t> </a:t>
            </a:r>
            <a:r>
              <a:rPr lang="en-US" sz="2000" b="1" dirty="0" err="1"/>
              <a:t>en</a:t>
            </a:r>
            <a:r>
              <a:rPr lang="en-US" sz="2000" b="1" dirty="0"/>
              <a:t> el hashing.</a:t>
            </a:r>
          </a:p>
          <a:p>
            <a:pPr marL="0" indent="0" algn="just">
              <a:buNone/>
            </a:pPr>
            <a:endParaRPr lang="en-US" sz="2000" b="1" dirty="0"/>
          </a:p>
          <a:p>
            <a:pPr marL="0" indent="0" algn="just">
              <a:buNone/>
            </a:pPr>
            <a:endParaRPr lang="en-US" sz="2000" b="1"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pic>
        <p:nvPicPr>
          <p:cNvPr id="6" name="Imagen 5" descr="Music PNG Transparent Images | PNG Al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0451" y="1606731"/>
            <a:ext cx="3329251" cy="1872214"/>
          </a:xfrm>
          <a:prstGeom prst="rect">
            <a:avLst/>
          </a:prstGeom>
        </p:spPr>
      </p:pic>
    </p:spTree>
    <p:extLst>
      <p:ext uri="{BB962C8B-B14F-4D97-AF65-F5344CB8AC3E}">
        <p14:creationId xmlns:p14="http://schemas.microsoft.com/office/powerpoint/2010/main" val="185253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b="1" dirty="0" err="1"/>
              <a:t>myLookUp.insert</a:t>
            </a:r>
            <a:r>
              <a:rPr lang="es-AR" b="1"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60</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28650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b="1" dirty="0" err="1"/>
              <a:t>myLookUp.insert</a:t>
            </a:r>
            <a:r>
              <a:rPr lang="es-AR" b="1"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61</a:t>
            </a:fld>
            <a:endParaRPr lang="en-US"/>
          </a:p>
        </p:txBody>
      </p:sp>
      <p:sp>
        <p:nvSpPr>
          <p:cNvPr id="6" name="Oval 5"/>
          <p:cNvSpPr/>
          <p:nvPr/>
        </p:nvSpPr>
        <p:spPr>
          <a:xfrm>
            <a:off x="5656006" y="78803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=1</a:t>
            </a:r>
          </a:p>
          <a:p>
            <a:pPr algn="ctr"/>
            <a:r>
              <a:rPr lang="es-AR" dirty="0" err="1"/>
              <a:t>loadFactor</a:t>
            </a:r>
            <a:r>
              <a:rPr lang="es-AR" dirty="0"/>
              <a:t>=1/10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415854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b="1" dirty="0" err="1"/>
              <a:t>myLookUp.insert</a:t>
            </a:r>
            <a:r>
              <a:rPr lang="es-AR" b="1" dirty="0"/>
              <a:t>(23,  "</a:t>
            </a:r>
            <a:r>
              <a:rPr lang="es-AR" b="1" dirty="0" err="1"/>
              <a:t>Joe</a:t>
            </a:r>
            <a:r>
              <a:rPr lang="es-AR" b="1"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62</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03355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b="1" dirty="0" err="1"/>
              <a:t>myLookUp.insert</a:t>
            </a:r>
            <a:r>
              <a:rPr lang="es-AR" b="1" dirty="0"/>
              <a:t>(23,  "</a:t>
            </a:r>
            <a:r>
              <a:rPr lang="es-AR" b="1" dirty="0" err="1"/>
              <a:t>Joe</a:t>
            </a:r>
            <a:r>
              <a:rPr lang="es-AR" b="1"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63</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=2</a:t>
            </a:r>
          </a:p>
          <a:p>
            <a:pPr algn="ctr"/>
            <a:r>
              <a:rPr lang="es-AR" dirty="0" err="1"/>
              <a:t>loadFactor</a:t>
            </a:r>
            <a:r>
              <a:rPr lang="es-AR" dirty="0"/>
              <a:t>=2/10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&lt;23,</a:t>
                      </a:r>
                      <a:r>
                        <a:rPr lang="es-AR" baseline="0" dirty="0"/>
                        <a:t> "</a:t>
                      </a:r>
                      <a:r>
                        <a:rPr lang="es-AR" baseline="0" dirty="0" err="1"/>
                        <a:t>Joe</a:t>
                      </a:r>
                      <a:r>
                        <a:rPr lang="es-AR" baseline="0" dirty="0"/>
                        <a:t>"&gt; </a:t>
                      </a:r>
                      <a:r>
                        <a:rPr lang="es-AR" baseline="0" dirty="0" err="1"/>
                        <a:t>notdeleted</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146238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b="1" dirty="0" err="1"/>
              <a:t>myLookUp.insert</a:t>
            </a:r>
            <a:r>
              <a:rPr lang="es-AR" b="1" dirty="0"/>
              <a:t>(4,  "</a:t>
            </a:r>
            <a:r>
              <a:rPr lang="es-AR" b="1" dirty="0" err="1"/>
              <a:t>Sue</a:t>
            </a:r>
            <a:r>
              <a:rPr lang="es-AR" b="1"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64</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&lt;23,</a:t>
                      </a:r>
                      <a:r>
                        <a:rPr lang="es-AR" baseline="0" dirty="0"/>
                        <a:t> "</a:t>
                      </a:r>
                      <a:r>
                        <a:rPr lang="es-AR" baseline="0" dirty="0" err="1"/>
                        <a:t>Joe</a:t>
                      </a:r>
                      <a:r>
                        <a:rPr lang="es-AR" baseline="0" dirty="0"/>
                        <a:t>"&gt; </a:t>
                      </a:r>
                      <a:r>
                        <a:rPr lang="es-AR" baseline="0" dirty="0" err="1"/>
                        <a:t>notdeleted</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80772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b="1" dirty="0" err="1"/>
              <a:t>myLookUp.insert</a:t>
            </a:r>
            <a:r>
              <a:rPr lang="es-AR" b="1" dirty="0"/>
              <a:t>(4,  "</a:t>
            </a:r>
            <a:r>
              <a:rPr lang="es-AR" b="1" dirty="0" err="1"/>
              <a:t>Sue</a:t>
            </a:r>
            <a:r>
              <a:rPr lang="es-AR" b="1"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65</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=3</a:t>
            </a:r>
          </a:p>
          <a:p>
            <a:pPr algn="ctr"/>
            <a:r>
              <a:rPr lang="es-AR" dirty="0" err="1"/>
              <a:t>loadFactor</a:t>
            </a:r>
            <a:r>
              <a:rPr lang="es-AR" dirty="0"/>
              <a:t>=3/10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&lt;23,</a:t>
                      </a:r>
                      <a:r>
                        <a:rPr lang="es-AR" baseline="0" dirty="0"/>
                        <a:t> "</a:t>
                      </a:r>
                      <a:r>
                        <a:rPr lang="es-AR" baseline="0" dirty="0" err="1"/>
                        <a:t>Joe</a:t>
                      </a:r>
                      <a:r>
                        <a:rPr lang="es-AR" baseline="0" dirty="0"/>
                        <a:t>"&gt; </a:t>
                      </a:r>
                      <a:r>
                        <a:rPr lang="es-AR" baseline="0" dirty="0" err="1"/>
                        <a:t>notdeleted</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98785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b="1" dirty="0" err="1"/>
              <a:t>myLookUp.insert</a:t>
            </a:r>
            <a:r>
              <a:rPr lang="es-AR" b="1" dirty="0"/>
              <a:t>(15,  "</a:t>
            </a:r>
            <a:r>
              <a:rPr lang="es-AR" b="1" dirty="0" err="1"/>
              <a:t>Meg</a:t>
            </a:r>
            <a:r>
              <a:rPr lang="es-AR" b="1"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66</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&lt;23,</a:t>
                      </a:r>
                      <a:r>
                        <a:rPr lang="es-AR" baseline="0" dirty="0"/>
                        <a:t> "</a:t>
                      </a:r>
                      <a:r>
                        <a:rPr lang="es-AR" baseline="0" dirty="0" err="1"/>
                        <a:t>Joe</a:t>
                      </a:r>
                      <a:r>
                        <a:rPr lang="es-AR" baseline="0" dirty="0"/>
                        <a:t>"&gt; </a:t>
                      </a:r>
                      <a:r>
                        <a:rPr lang="es-AR" baseline="0" dirty="0" err="1"/>
                        <a:t>notdeleted</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87730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b="1" dirty="0" err="1"/>
              <a:t>myLookUp.insert</a:t>
            </a:r>
            <a:r>
              <a:rPr lang="es-AR" b="1" dirty="0"/>
              <a:t>(15,  "</a:t>
            </a:r>
            <a:r>
              <a:rPr lang="es-AR" b="1" dirty="0" err="1"/>
              <a:t>Meg</a:t>
            </a:r>
            <a:r>
              <a:rPr lang="es-AR" b="1"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67</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=4</a:t>
            </a:r>
          </a:p>
          <a:p>
            <a:pPr algn="ctr"/>
            <a:r>
              <a:rPr lang="es-AR" dirty="0" err="1"/>
              <a:t>loadFactor</a:t>
            </a:r>
            <a:r>
              <a:rPr lang="es-AR" dirty="0"/>
              <a:t>=4/10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&lt;23,</a:t>
                      </a:r>
                      <a:r>
                        <a:rPr lang="es-AR" baseline="0" dirty="0"/>
                        <a:t> "</a:t>
                      </a:r>
                      <a:r>
                        <a:rPr lang="es-AR" baseline="0" dirty="0" err="1"/>
                        <a:t>Joe</a:t>
                      </a:r>
                      <a:r>
                        <a:rPr lang="es-AR" baseline="0" dirty="0"/>
                        <a:t>"&gt; </a:t>
                      </a:r>
                      <a:r>
                        <a:rPr lang="es-AR" baseline="0" dirty="0" err="1"/>
                        <a:t>notdeleted</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&lt;15,</a:t>
                      </a:r>
                      <a:r>
                        <a:rPr lang="es-AR" baseline="0" dirty="0"/>
                        <a:t> "</a:t>
                      </a:r>
                      <a:r>
                        <a:rPr lang="es-AR" baseline="0" dirty="0" err="1"/>
                        <a:t>Meg</a:t>
                      </a:r>
                      <a:r>
                        <a:rPr lang="es-AR" baseline="0" dirty="0"/>
                        <a:t>"&gt; </a:t>
                      </a:r>
                      <a:r>
                        <a:rPr lang="es-AR" baseline="0" dirty="0" err="1"/>
                        <a:t>notdeleted</a:t>
                      </a: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13272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b="1" dirty="0" err="1"/>
              <a:t>myLookUp.delete</a:t>
            </a:r>
            <a:r>
              <a:rPr lang="es-AR" b="1" dirty="0"/>
              <a:t>(23); //</a:t>
            </a:r>
            <a:r>
              <a:rPr lang="es-AR" b="1" dirty="0" err="1"/>
              <a:t>Joe</a:t>
            </a:r>
            <a:endParaRPr lang="es-AR" b="1"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68</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solidFill>
                            <a:schemeClr val="tx1"/>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&lt;23,</a:t>
                      </a:r>
                      <a:r>
                        <a:rPr lang="es-AR" baseline="0" dirty="0"/>
                        <a:t> "</a:t>
                      </a:r>
                      <a:r>
                        <a:rPr lang="es-AR" baseline="0" dirty="0" err="1"/>
                        <a:t>Joe</a:t>
                      </a:r>
                      <a:r>
                        <a:rPr lang="es-AR" baseline="0" dirty="0"/>
                        <a:t>"&gt; </a:t>
                      </a:r>
                      <a:r>
                        <a:rPr lang="es-AR" baseline="0" dirty="0" err="1"/>
                        <a:t>notdeleted</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&lt;15,</a:t>
                      </a:r>
                      <a:r>
                        <a:rPr lang="es-AR" baseline="0" dirty="0"/>
                        <a:t> "</a:t>
                      </a:r>
                      <a:r>
                        <a:rPr lang="es-AR" baseline="0" dirty="0" err="1"/>
                        <a:t>Meg</a:t>
                      </a:r>
                      <a:r>
                        <a:rPr lang="es-AR" baseline="0" dirty="0"/>
                        <a:t>"&gt; </a:t>
                      </a:r>
                      <a:r>
                        <a:rPr lang="es-AR" baseline="0" dirty="0" err="1"/>
                        <a:t>notdeleted</a:t>
                      </a: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206211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b="1" dirty="0" err="1"/>
              <a:t>myLookUp.delete</a:t>
            </a:r>
            <a:r>
              <a:rPr lang="es-AR" b="1" dirty="0"/>
              <a:t>(23); //</a:t>
            </a:r>
            <a:r>
              <a:rPr lang="es-AR" b="1" dirty="0" err="1"/>
              <a:t>Joe</a:t>
            </a:r>
            <a:endParaRPr lang="es-AR" b="1"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69</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=3</a:t>
            </a:r>
          </a:p>
          <a:p>
            <a:pPr algn="ctr"/>
            <a:r>
              <a:rPr lang="es-AR" dirty="0" err="1"/>
              <a:t>loadFactor</a:t>
            </a:r>
            <a:r>
              <a:rPr lang="es-AR" dirty="0"/>
              <a:t>=3/10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rgbClr val="FF0000"/>
                          </a:solidFill>
                        </a:rPr>
                        <a:t>&lt;23,</a:t>
                      </a:r>
                      <a:r>
                        <a:rPr lang="es-AR" baseline="0" dirty="0">
                          <a:solidFill>
                            <a:srgbClr val="FF0000"/>
                          </a:solidFill>
                        </a:rPr>
                        <a:t> "</a:t>
                      </a:r>
                      <a:r>
                        <a:rPr lang="es-AR" baseline="0" dirty="0" err="1">
                          <a:solidFill>
                            <a:srgbClr val="FF0000"/>
                          </a:solidFill>
                        </a:rPr>
                        <a:t>Joe</a:t>
                      </a:r>
                      <a:r>
                        <a:rPr lang="es-AR" baseline="0" dirty="0">
                          <a:solidFill>
                            <a:srgbClr val="FF0000"/>
                          </a:solidFill>
                        </a:rPr>
                        <a:t>"&gt; </a:t>
                      </a:r>
                      <a:r>
                        <a:rPr lang="es-AR" baseline="0" dirty="0" err="1">
                          <a:solidFill>
                            <a:srgbClr val="FF0000"/>
                          </a:solidFill>
                        </a:rPr>
                        <a:t>deleted</a:t>
                      </a:r>
                      <a:endParaRPr lang="es-AR" dirty="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&lt;15,</a:t>
                      </a:r>
                      <a:r>
                        <a:rPr lang="es-AR" baseline="0" dirty="0"/>
                        <a:t> "</a:t>
                      </a:r>
                      <a:r>
                        <a:rPr lang="es-AR" baseline="0" dirty="0" err="1"/>
                        <a:t>Meg</a:t>
                      </a:r>
                      <a:r>
                        <a:rPr lang="es-AR" baseline="0" dirty="0"/>
                        <a:t>"&gt; </a:t>
                      </a:r>
                      <a:r>
                        <a:rPr lang="es-AR" baseline="0" dirty="0" err="1"/>
                        <a:t>notdeleted</a:t>
                      </a: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75211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Tabla de </a:t>
            </a:r>
            <a:r>
              <a:rPr lang="es-AR" dirty="0" err="1"/>
              <a:t>Hashing</a:t>
            </a:r>
            <a:endParaRPr lang="es-AR" dirty="0"/>
          </a:p>
        </p:txBody>
      </p:sp>
      <p:sp>
        <p:nvSpPr>
          <p:cNvPr id="3" name="Content Placeholder 2"/>
          <p:cNvSpPr>
            <a:spLocks noGrp="1"/>
          </p:cNvSpPr>
          <p:nvPr>
            <p:ph idx="1"/>
          </p:nvPr>
        </p:nvSpPr>
        <p:spPr/>
        <p:txBody>
          <a:bodyPr>
            <a:normAutofit/>
          </a:bodyPr>
          <a:lstStyle/>
          <a:p>
            <a:pPr marL="0" indent="0" algn="just">
              <a:buNone/>
            </a:pPr>
            <a:r>
              <a:rPr lang="es-AR" dirty="0"/>
              <a:t>¿Cómo resulta </a:t>
            </a:r>
            <a:r>
              <a:rPr lang="es-AR" dirty="0" err="1"/>
              <a:t>Hashing</a:t>
            </a:r>
            <a:r>
              <a:rPr lang="es-AR" dirty="0"/>
              <a:t> para dar soporte las operaciones de índices?, es decir:</a:t>
            </a:r>
          </a:p>
          <a:p>
            <a:endParaRPr lang="es-AR"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38509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b="1" dirty="0" err="1"/>
              <a:t>myLookUp.delete</a:t>
            </a:r>
            <a:r>
              <a:rPr lang="es-AR" b="1" dirty="0"/>
              <a:t>(15); //</a:t>
            </a:r>
            <a:r>
              <a:rPr lang="es-AR" b="1" dirty="0" err="1"/>
              <a:t>Meg</a:t>
            </a:r>
            <a:endParaRPr lang="es-AR" b="1"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70</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rgbClr val="FF0000"/>
                          </a:solidFill>
                        </a:rPr>
                        <a:t>&lt;23,</a:t>
                      </a:r>
                      <a:r>
                        <a:rPr lang="es-AR" baseline="0" dirty="0">
                          <a:solidFill>
                            <a:srgbClr val="FF0000"/>
                          </a:solidFill>
                        </a:rPr>
                        <a:t> "</a:t>
                      </a:r>
                      <a:r>
                        <a:rPr lang="es-AR" baseline="0" dirty="0" err="1">
                          <a:solidFill>
                            <a:srgbClr val="FF0000"/>
                          </a:solidFill>
                        </a:rPr>
                        <a:t>Joe</a:t>
                      </a:r>
                      <a:r>
                        <a:rPr lang="es-AR" baseline="0" dirty="0">
                          <a:solidFill>
                            <a:srgbClr val="FF0000"/>
                          </a:solidFill>
                        </a:rPr>
                        <a:t>"&gt; </a:t>
                      </a:r>
                      <a:r>
                        <a:rPr lang="es-AR" baseline="0" dirty="0" err="1">
                          <a:solidFill>
                            <a:srgbClr val="FF0000"/>
                          </a:solidFill>
                        </a:rPr>
                        <a:t>deleted</a:t>
                      </a:r>
                      <a:endParaRPr lang="es-AR" dirty="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&lt;15,</a:t>
                      </a:r>
                      <a:r>
                        <a:rPr lang="es-AR" baseline="0" dirty="0"/>
                        <a:t> "</a:t>
                      </a:r>
                      <a:r>
                        <a:rPr lang="es-AR" baseline="0" dirty="0" err="1"/>
                        <a:t>Meg</a:t>
                      </a:r>
                      <a:r>
                        <a:rPr lang="es-AR" baseline="0" dirty="0"/>
                        <a:t>"&gt; </a:t>
                      </a:r>
                      <a:r>
                        <a:rPr lang="es-AR" baseline="0" dirty="0" err="1"/>
                        <a:t>notdeleted</a:t>
                      </a: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148342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b="1" dirty="0" err="1"/>
              <a:t>myLookUp.delete</a:t>
            </a:r>
            <a:r>
              <a:rPr lang="es-AR" b="1" dirty="0"/>
              <a:t>(15); //</a:t>
            </a:r>
            <a:r>
              <a:rPr lang="es-AR" b="1" dirty="0" err="1"/>
              <a:t>Meg</a:t>
            </a:r>
            <a:endParaRPr lang="es-AR" b="1"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71</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=2</a:t>
            </a:r>
          </a:p>
          <a:p>
            <a:pPr algn="ctr"/>
            <a:r>
              <a:rPr lang="es-AR" dirty="0" err="1"/>
              <a:t>loadFactor</a:t>
            </a:r>
            <a:r>
              <a:rPr lang="es-AR" dirty="0"/>
              <a:t>=2/10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rgbClr val="FF0000"/>
                          </a:solidFill>
                        </a:rPr>
                        <a:t>&lt;23,</a:t>
                      </a:r>
                      <a:r>
                        <a:rPr lang="es-AR" baseline="0" dirty="0">
                          <a:solidFill>
                            <a:srgbClr val="FF0000"/>
                          </a:solidFill>
                        </a:rPr>
                        <a:t> "</a:t>
                      </a:r>
                      <a:r>
                        <a:rPr lang="es-AR" baseline="0" dirty="0" err="1">
                          <a:solidFill>
                            <a:srgbClr val="FF0000"/>
                          </a:solidFill>
                        </a:rPr>
                        <a:t>Joe</a:t>
                      </a:r>
                      <a:r>
                        <a:rPr lang="es-AR" baseline="0" dirty="0">
                          <a:solidFill>
                            <a:srgbClr val="FF0000"/>
                          </a:solidFill>
                        </a:rPr>
                        <a:t>"&gt; </a:t>
                      </a:r>
                      <a:r>
                        <a:rPr lang="es-AR" baseline="0" dirty="0" err="1">
                          <a:solidFill>
                            <a:srgbClr val="FF0000"/>
                          </a:solidFill>
                        </a:rPr>
                        <a:t>deleted</a:t>
                      </a:r>
                      <a:endParaRPr lang="es-AR" dirty="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9652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b="1" dirty="0" err="1"/>
              <a:t>myLookUp.insert</a:t>
            </a:r>
            <a:r>
              <a:rPr lang="es-AR" b="1" dirty="0"/>
              <a:t>(4,  "</a:t>
            </a:r>
            <a:r>
              <a:rPr lang="es-AR" b="1" dirty="0" err="1"/>
              <a:t>Sue</a:t>
            </a:r>
            <a:r>
              <a:rPr lang="es-AR" b="1"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72</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rgbClr val="FF0000"/>
                          </a:solidFill>
                        </a:rPr>
                        <a:t>&lt;23,</a:t>
                      </a:r>
                      <a:r>
                        <a:rPr lang="es-AR" baseline="0" dirty="0">
                          <a:solidFill>
                            <a:srgbClr val="FF0000"/>
                          </a:solidFill>
                        </a:rPr>
                        <a:t> "</a:t>
                      </a:r>
                      <a:r>
                        <a:rPr lang="es-AR" baseline="0" dirty="0" err="1">
                          <a:solidFill>
                            <a:srgbClr val="FF0000"/>
                          </a:solidFill>
                        </a:rPr>
                        <a:t>Joe</a:t>
                      </a:r>
                      <a:r>
                        <a:rPr lang="es-AR" baseline="0" dirty="0">
                          <a:solidFill>
                            <a:srgbClr val="FF0000"/>
                          </a:solidFill>
                        </a:rPr>
                        <a:t>"&gt; </a:t>
                      </a:r>
                      <a:r>
                        <a:rPr lang="es-AR" baseline="0" dirty="0" err="1">
                          <a:solidFill>
                            <a:srgbClr val="FF0000"/>
                          </a:solidFill>
                        </a:rPr>
                        <a:t>deleted</a:t>
                      </a:r>
                      <a:endParaRPr lang="es-AR" dirty="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
        <p:nvSpPr>
          <p:cNvPr id="8" name="Oval 7"/>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Fue </a:t>
            </a:r>
            <a:r>
              <a:rPr lang="es-AR" dirty="0" err="1"/>
              <a:t>update</a:t>
            </a:r>
            <a:endParaRPr lang="es-AR" dirty="0"/>
          </a:p>
          <a:p>
            <a:pPr algn="ctr"/>
            <a:r>
              <a:rPr lang="es-AR" dirty="0" err="1"/>
              <a:t>usedKeys</a:t>
            </a:r>
            <a:r>
              <a:rPr lang="es-AR" dirty="0"/>
              <a:t>=2</a:t>
            </a:r>
          </a:p>
          <a:p>
            <a:pPr algn="ctr"/>
            <a:r>
              <a:rPr lang="es-AR" dirty="0" err="1"/>
              <a:t>loadFactor</a:t>
            </a:r>
            <a:r>
              <a:rPr lang="es-AR" dirty="0"/>
              <a:t>=2/10</a:t>
            </a:r>
          </a:p>
        </p:txBody>
      </p:sp>
    </p:spTree>
    <p:extLst>
      <p:ext uri="{BB962C8B-B14F-4D97-AF65-F5344CB8AC3E}">
        <p14:creationId xmlns:p14="http://schemas.microsoft.com/office/powerpoint/2010/main" val="414155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b="1" dirty="0" err="1"/>
              <a:t>myLookUp.insert</a:t>
            </a:r>
            <a:r>
              <a:rPr lang="es-AR" b="1"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73</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rgbClr val="FF0000"/>
                          </a:solidFill>
                        </a:rPr>
                        <a:t>&lt;23,</a:t>
                      </a:r>
                      <a:r>
                        <a:rPr lang="es-AR" baseline="0" dirty="0">
                          <a:solidFill>
                            <a:srgbClr val="FF0000"/>
                          </a:solidFill>
                        </a:rPr>
                        <a:t> "</a:t>
                      </a:r>
                      <a:r>
                        <a:rPr lang="es-AR" baseline="0" dirty="0" err="1">
                          <a:solidFill>
                            <a:srgbClr val="FF0000"/>
                          </a:solidFill>
                        </a:rPr>
                        <a:t>Joe</a:t>
                      </a:r>
                      <a:r>
                        <a:rPr lang="es-AR" baseline="0" dirty="0">
                          <a:solidFill>
                            <a:srgbClr val="FF0000"/>
                          </a:solidFill>
                        </a:rPr>
                        <a:t>"&gt; </a:t>
                      </a:r>
                      <a:r>
                        <a:rPr lang="es-AR" baseline="0" dirty="0" err="1">
                          <a:solidFill>
                            <a:srgbClr val="FF0000"/>
                          </a:solidFill>
                        </a:rPr>
                        <a:t>deleted</a:t>
                      </a:r>
                      <a:endParaRPr lang="es-AR" dirty="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19691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b="1" dirty="0" err="1"/>
              <a:t>myLookUp.insert</a:t>
            </a:r>
            <a:r>
              <a:rPr lang="es-AR" b="1"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74</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=3</a:t>
            </a:r>
          </a:p>
          <a:p>
            <a:pPr algn="ctr"/>
            <a:r>
              <a:rPr lang="es-AR" dirty="0" err="1"/>
              <a:t>loadFactor</a:t>
            </a:r>
            <a:r>
              <a:rPr lang="es-AR" dirty="0"/>
              <a:t>=3/10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chemeClr val="tx1"/>
                          </a:solidFill>
                        </a:rPr>
                        <a:t>&lt;43,</a:t>
                      </a:r>
                      <a:r>
                        <a:rPr lang="es-AR" baseline="0" dirty="0">
                          <a:solidFill>
                            <a:schemeClr val="tx1"/>
                          </a:solidFill>
                        </a:rPr>
                        <a:t> "Paul"&gt; </a:t>
                      </a:r>
                      <a:r>
                        <a:rPr lang="es-AR" baseline="0" dirty="0" err="1">
                          <a:solidFill>
                            <a:schemeClr val="tx1"/>
                          </a:solidFill>
                        </a:rPr>
                        <a:t>notdeleted</a:t>
                      </a:r>
                      <a:endParaRPr lang="es-AR" dirty="0">
                        <a:solidFill>
                          <a:schemeClr val="tx1"/>
                        </a:solidFill>
                      </a:endParaRPr>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226813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75</a:t>
            </a:fld>
            <a:endParaRPr lang="en-US" dirty="0"/>
          </a:p>
        </p:txBody>
      </p:sp>
    </p:spTree>
    <p:extLst>
      <p:ext uri="{BB962C8B-B14F-4D97-AF65-F5344CB8AC3E}">
        <p14:creationId xmlns:p14="http://schemas.microsoft.com/office/powerpoint/2010/main" val="97267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lstStyle/>
          <a:p>
            <a:pPr marL="0" indent="0" algn="just">
              <a:buNone/>
            </a:pPr>
            <a:r>
              <a:rPr lang="es-AR" dirty="0"/>
              <a:t>Linear Hashing es muy eficiente para implementar la resolución de colisiones (aprovecha la localidad de la componentes =&gt; elementos cercanos). </a:t>
            </a:r>
          </a:p>
          <a:p>
            <a:pPr marL="0" indent="0">
              <a:buNone/>
            </a:pPr>
            <a:r>
              <a:rPr lang="es-AR" dirty="0"/>
              <a:t>Si hay lugar lo encuentra seguro.</a:t>
            </a:r>
          </a:p>
          <a:p>
            <a:pPr marL="0" indent="0">
              <a:buNone/>
            </a:pPr>
            <a:endParaRPr lang="es-AR" dirty="0"/>
          </a:p>
          <a:p>
            <a:pPr marL="0" indent="0" algn="just">
              <a:buNone/>
            </a:pPr>
            <a:r>
              <a:rPr lang="es-AR" dirty="0"/>
              <a:t>La desventaja se presenta cuando el factor de carga es alto !   Buscar qué es lo que se llama “</a:t>
            </a:r>
            <a:r>
              <a:rPr lang="es-AR" b="1" dirty="0" err="1"/>
              <a:t>Primary</a:t>
            </a:r>
            <a:r>
              <a:rPr lang="es-AR" b="1" dirty="0"/>
              <a:t> </a:t>
            </a:r>
            <a:r>
              <a:rPr lang="es-AR" b="1" dirty="0" err="1"/>
              <a:t>Clustering</a:t>
            </a:r>
            <a:r>
              <a:rPr lang="es-AR" dirty="0"/>
              <a:t>” (</a:t>
            </a:r>
            <a:r>
              <a:rPr lang="es-AR" dirty="0" err="1"/>
              <a:t>ej</a:t>
            </a:r>
            <a:r>
              <a:rPr lang="es-AR" dirty="0"/>
              <a:t>: Wikipedia)</a:t>
            </a:r>
          </a:p>
        </p:txBody>
      </p:sp>
      <p:sp>
        <p:nvSpPr>
          <p:cNvPr id="4" name="Slide Number Placeholder 3"/>
          <p:cNvSpPr>
            <a:spLocks noGrp="1"/>
          </p:cNvSpPr>
          <p:nvPr>
            <p:ph type="sldNum" sz="quarter" idx="12"/>
          </p:nvPr>
        </p:nvSpPr>
        <p:spPr/>
        <p:txBody>
          <a:bodyPr/>
          <a:lstStyle/>
          <a:p>
            <a:fld id="{401CF334-2D5C-4859-84A6-CA7E6E43FAEB}" type="slidenum">
              <a:rPr lang="en-US" smtClean="0"/>
              <a:t>76</a:t>
            </a:fld>
            <a:endParaRPr lang="en-US"/>
          </a:p>
        </p:txBody>
      </p:sp>
    </p:spTree>
    <p:extLst>
      <p:ext uri="{BB962C8B-B14F-4D97-AF65-F5344CB8AC3E}">
        <p14:creationId xmlns:p14="http://schemas.microsoft.com/office/powerpoint/2010/main" val="64965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Colisiones</a:t>
            </a:r>
          </a:p>
        </p:txBody>
      </p:sp>
      <p:sp>
        <p:nvSpPr>
          <p:cNvPr id="3" name="Content Placeholder 2"/>
          <p:cNvSpPr>
            <a:spLocks noGrp="1"/>
          </p:cNvSpPr>
          <p:nvPr>
            <p:ph idx="1"/>
          </p:nvPr>
        </p:nvSpPr>
        <p:spPr/>
        <p:txBody>
          <a:bodyPr/>
          <a:lstStyle/>
          <a:p>
            <a:pPr marL="0" indent="0">
              <a:buNone/>
            </a:pPr>
            <a:r>
              <a:rPr lang="es-AR" dirty="0"/>
              <a:t>Existen 2 formas de resolver las colisiones:</a:t>
            </a:r>
          </a:p>
          <a:p>
            <a:pPr marL="0" indent="0">
              <a:buNone/>
            </a:pPr>
            <a:endParaRPr lang="es-AR" dirty="0"/>
          </a:p>
          <a:p>
            <a:pPr algn="just"/>
            <a:r>
              <a:rPr lang="es-AR" b="1" dirty="0"/>
              <a:t>Open </a:t>
            </a:r>
            <a:r>
              <a:rPr lang="es-AR" b="1" dirty="0" err="1"/>
              <a:t>Addressing</a:t>
            </a:r>
            <a:r>
              <a:rPr lang="es-AR" b="1" dirty="0"/>
              <a:t> </a:t>
            </a:r>
            <a:r>
              <a:rPr lang="es-AR" b="1" dirty="0" err="1"/>
              <a:t>or</a:t>
            </a:r>
            <a:r>
              <a:rPr lang="es-AR" b="1" dirty="0"/>
              <a:t> </a:t>
            </a:r>
            <a:r>
              <a:rPr lang="es-AR" b="1" dirty="0" err="1"/>
              <a:t>Closed</a:t>
            </a:r>
            <a:r>
              <a:rPr lang="es-AR" b="1" dirty="0"/>
              <a:t> </a:t>
            </a:r>
            <a:r>
              <a:rPr lang="es-AR" b="1" dirty="0" err="1"/>
              <a:t>Hashing</a:t>
            </a:r>
            <a:r>
              <a:rPr lang="es-AR" dirty="0"/>
              <a:t>: dentro de la misma tabla de </a:t>
            </a:r>
            <a:r>
              <a:rPr lang="es-AR" dirty="0" err="1"/>
              <a:t>hashing</a:t>
            </a:r>
            <a:r>
              <a:rPr lang="es-AR" dirty="0"/>
              <a:t> se guardan los elementos que colisionaron</a:t>
            </a:r>
          </a:p>
          <a:p>
            <a:pPr marL="0" indent="0">
              <a:buNone/>
            </a:pPr>
            <a:endParaRPr lang="es-AR" dirty="0"/>
          </a:p>
          <a:p>
            <a:pPr algn="just"/>
            <a:r>
              <a:rPr lang="es-AR" b="1" dirty="0"/>
              <a:t>Open </a:t>
            </a:r>
            <a:r>
              <a:rPr lang="es-AR" b="1" dirty="0" err="1"/>
              <a:t>Hashing</a:t>
            </a:r>
            <a:r>
              <a:rPr lang="es-AR" b="1" dirty="0"/>
              <a:t> </a:t>
            </a:r>
            <a:r>
              <a:rPr lang="es-AR" b="1" dirty="0" err="1"/>
              <a:t>or</a:t>
            </a:r>
            <a:r>
              <a:rPr lang="es-AR" b="1" dirty="0"/>
              <a:t> </a:t>
            </a:r>
            <a:r>
              <a:rPr lang="es-AR" b="1" dirty="0" err="1"/>
              <a:t>Closed</a:t>
            </a:r>
            <a:r>
              <a:rPr lang="es-AR" b="1" dirty="0"/>
              <a:t> </a:t>
            </a:r>
            <a:r>
              <a:rPr lang="es-AR" b="1" dirty="0" err="1"/>
              <a:t>Addressing</a:t>
            </a:r>
            <a:r>
              <a:rPr lang="es-AR" b="1" dirty="0"/>
              <a:t> </a:t>
            </a:r>
            <a:r>
              <a:rPr lang="es-AR" b="1" dirty="0" err="1"/>
              <a:t>or</a:t>
            </a:r>
            <a:r>
              <a:rPr lang="es-AR" b="1" dirty="0"/>
              <a:t> </a:t>
            </a:r>
            <a:r>
              <a:rPr lang="es-AR" b="1" dirty="0" err="1"/>
              <a:t>Chaining</a:t>
            </a:r>
            <a:r>
              <a:rPr lang="es-AR" b="1" dirty="0"/>
              <a:t> </a:t>
            </a:r>
            <a:r>
              <a:rPr lang="es-AR" dirty="0"/>
              <a:t>=&gt; fuera del </a:t>
            </a:r>
            <a:r>
              <a:rPr lang="es-AR" dirty="0" err="1"/>
              <a:t>hashing</a:t>
            </a:r>
            <a:r>
              <a:rPr lang="es-AR" dirty="0"/>
              <a:t> se almacenan los elementos que colisionaron.</a:t>
            </a:r>
          </a:p>
        </p:txBody>
      </p:sp>
      <p:sp>
        <p:nvSpPr>
          <p:cNvPr id="4" name="Slide Number Placeholder 3"/>
          <p:cNvSpPr>
            <a:spLocks noGrp="1"/>
          </p:cNvSpPr>
          <p:nvPr>
            <p:ph type="sldNum" sz="quarter" idx="12"/>
          </p:nvPr>
        </p:nvSpPr>
        <p:spPr/>
        <p:txBody>
          <a:bodyPr/>
          <a:lstStyle/>
          <a:p>
            <a:fld id="{401CF334-2D5C-4859-84A6-CA7E6E43FAEB}" type="slidenum">
              <a:rPr lang="en-US" smtClean="0"/>
              <a:t>77</a:t>
            </a:fld>
            <a:endParaRPr lang="en-US"/>
          </a:p>
        </p:txBody>
      </p:sp>
      <p:sp>
        <p:nvSpPr>
          <p:cNvPr id="5" name="Rectángulo 4"/>
          <p:cNvSpPr/>
          <p:nvPr/>
        </p:nvSpPr>
        <p:spPr>
          <a:xfrm>
            <a:off x="195943" y="4462238"/>
            <a:ext cx="8752114" cy="1894114"/>
          </a:xfrm>
          <a:prstGeom prst="rect">
            <a:avLst/>
          </a:prstGeom>
          <a:noFill/>
          <a:ln w="762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228167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lgn="just">
              <a:buNone/>
            </a:pPr>
            <a:r>
              <a:rPr lang="es-AR" dirty="0"/>
              <a:t>Las colisiones se resuelven en una estructura auxiliar (lista lineal, </a:t>
            </a:r>
            <a:r>
              <a:rPr lang="es-AR" dirty="0" err="1"/>
              <a:t>etc</a:t>
            </a:r>
            <a:r>
              <a:rPr lang="es-AR" dirty="0"/>
              <a:t>).</a:t>
            </a:r>
          </a:p>
          <a:p>
            <a:pPr marL="0" indent="0" algn="just">
              <a:buNone/>
            </a:pPr>
            <a:endParaRPr lang="es-AR" dirty="0"/>
          </a:p>
          <a:p>
            <a:pPr marL="0" indent="0" algn="just">
              <a:buNone/>
            </a:pPr>
            <a:r>
              <a:rPr lang="es-AR" dirty="0"/>
              <a:t>Cada ranura puede tener </a:t>
            </a:r>
            <a:r>
              <a:rPr lang="es-AR" dirty="0" err="1"/>
              <a:t>null</a:t>
            </a:r>
            <a:r>
              <a:rPr lang="es-AR" dirty="0"/>
              <a:t>, o bien una estructura auxiliar con las componentes que colisionaron en dicha ranura (zona </a:t>
            </a:r>
            <a:r>
              <a:rPr lang="es-AR" dirty="0" err="1"/>
              <a:t>overflow</a:t>
            </a:r>
            <a:r>
              <a:rPr lang="es-AR" dirty="0"/>
              <a:t>). </a:t>
            </a:r>
          </a:p>
          <a:p>
            <a:pPr marL="0" indent="0" algn="just">
              <a:buNone/>
            </a:pPr>
            <a:r>
              <a:rPr lang="es-AR" dirty="0"/>
              <a:t>La zona de </a:t>
            </a:r>
            <a:r>
              <a:rPr lang="es-AR" dirty="0" err="1"/>
              <a:t>overflow</a:t>
            </a:r>
            <a:r>
              <a:rPr lang="es-AR" dirty="0"/>
              <a:t> se administra a demanda (no a priori). </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78</a:t>
            </a:fld>
            <a:endParaRPr lang="en-US"/>
          </a:p>
        </p:txBody>
      </p:sp>
    </p:spTree>
    <p:extLst>
      <p:ext uri="{BB962C8B-B14F-4D97-AF65-F5344CB8AC3E}">
        <p14:creationId xmlns:p14="http://schemas.microsoft.com/office/powerpoint/2010/main" val="399773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algn="just"/>
            <a:r>
              <a:rPr lang="es-AR" b="1" dirty="0" err="1"/>
              <a:t>remove</a:t>
            </a:r>
            <a:r>
              <a:rPr lang="es-AR" dirty="0"/>
              <a:t>: Si la ranura está en </a:t>
            </a:r>
            <a:r>
              <a:rPr lang="es-AR" dirty="0" err="1"/>
              <a:t>null</a:t>
            </a:r>
            <a:r>
              <a:rPr lang="es-AR" dirty="0"/>
              <a:t> (sin zona de </a:t>
            </a:r>
            <a:r>
              <a:rPr lang="es-AR" dirty="0" err="1"/>
              <a:t>overflow</a:t>
            </a:r>
            <a:r>
              <a:rPr lang="es-AR" dirty="0"/>
              <a:t> habilitada), el elemento no existía. Si hay zona </a:t>
            </a:r>
            <a:r>
              <a:rPr lang="es-AR" dirty="0" err="1"/>
              <a:t>overflow</a:t>
            </a:r>
            <a:r>
              <a:rPr lang="es-AR" dirty="0"/>
              <a:t>, se lo navega para borrarlo (si estuviera). Si luego del borrado se obtiene una zona de </a:t>
            </a:r>
            <a:r>
              <a:rPr lang="es-AR" dirty="0" err="1"/>
              <a:t>overflow</a:t>
            </a:r>
            <a:r>
              <a:rPr lang="es-AR" dirty="0"/>
              <a:t> innecesaria, entonces la ranura vuelve a </a:t>
            </a:r>
            <a:r>
              <a:rPr lang="es-AR" dirty="0" err="1"/>
              <a:t>null</a:t>
            </a:r>
            <a:r>
              <a:rPr lang="es-AR" dirty="0"/>
              <a:t>.</a:t>
            </a:r>
          </a:p>
          <a:p>
            <a:pPr marL="0" indent="0" algn="just">
              <a:buNone/>
            </a:pPr>
            <a:r>
              <a:rPr lang="es-AR" dirty="0"/>
              <a:t>Es una operación destructiva.</a:t>
            </a:r>
          </a:p>
        </p:txBody>
      </p:sp>
      <p:sp>
        <p:nvSpPr>
          <p:cNvPr id="4" name="Slide Number Placeholder 3"/>
          <p:cNvSpPr>
            <a:spLocks noGrp="1"/>
          </p:cNvSpPr>
          <p:nvPr>
            <p:ph type="sldNum" sz="quarter" idx="12"/>
          </p:nvPr>
        </p:nvSpPr>
        <p:spPr/>
        <p:txBody>
          <a:bodyPr/>
          <a:lstStyle/>
          <a:p>
            <a:fld id="{401CF334-2D5C-4859-84A6-CA7E6E43FAEB}" type="slidenum">
              <a:rPr lang="en-US" smtClean="0"/>
              <a:t>79</a:t>
            </a:fld>
            <a:endParaRPr lang="en-US"/>
          </a:p>
        </p:txBody>
      </p:sp>
    </p:spTree>
    <p:extLst>
      <p:ext uri="{BB962C8B-B14F-4D97-AF65-F5344CB8AC3E}">
        <p14:creationId xmlns:p14="http://schemas.microsoft.com/office/powerpoint/2010/main" val="337646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endParaRPr lang="es-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a:p>
        </p:txBody>
      </p:sp>
      <p:pic>
        <p:nvPicPr>
          <p:cNvPr id="6" name="Picture 5"/>
          <p:cNvPicPr>
            <a:picLocks noChangeAspect="1"/>
          </p:cNvPicPr>
          <p:nvPr/>
        </p:nvPicPr>
        <p:blipFill>
          <a:blip r:embed="rId2"/>
          <a:stretch>
            <a:fillRect/>
          </a:stretch>
        </p:blipFill>
        <p:spPr>
          <a:xfrm>
            <a:off x="110052" y="1095360"/>
            <a:ext cx="8576748" cy="4806676"/>
          </a:xfrm>
          <a:prstGeom prst="rect">
            <a:avLst/>
          </a:prstGeom>
        </p:spPr>
      </p:pic>
    </p:spTree>
    <p:extLst>
      <p:ext uri="{BB962C8B-B14F-4D97-AF65-F5344CB8AC3E}">
        <p14:creationId xmlns:p14="http://schemas.microsoft.com/office/powerpoint/2010/main" val="173965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algn="just"/>
            <a:r>
              <a:rPr lang="es-AR" b="1" dirty="0" err="1"/>
              <a:t>find</a:t>
            </a:r>
            <a:r>
              <a:rPr lang="es-AR" dirty="0"/>
              <a:t>: Si la ranura está en </a:t>
            </a:r>
            <a:r>
              <a:rPr lang="es-AR" dirty="0" err="1"/>
              <a:t>null</a:t>
            </a:r>
            <a:r>
              <a:rPr lang="es-AR" dirty="0"/>
              <a:t>, el elemento no está. Si hay zona de </a:t>
            </a:r>
            <a:r>
              <a:rPr lang="es-AR" dirty="0" err="1"/>
              <a:t>overflow</a:t>
            </a:r>
            <a:r>
              <a:rPr lang="es-AR" dirty="0"/>
              <a:t>, se lo navega allí para ver si se lo encuentra. Operación </a:t>
            </a:r>
            <a:r>
              <a:rPr lang="es-AR" dirty="0" err="1"/>
              <a:t>read-only</a:t>
            </a:r>
            <a:r>
              <a:rPr lang="es-AR" dirty="0"/>
              <a:t>.</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80</a:t>
            </a:fld>
            <a:endParaRPr lang="en-US"/>
          </a:p>
        </p:txBody>
      </p:sp>
    </p:spTree>
    <p:extLst>
      <p:ext uri="{BB962C8B-B14F-4D97-AF65-F5344CB8AC3E}">
        <p14:creationId xmlns:p14="http://schemas.microsoft.com/office/powerpoint/2010/main" val="565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algn="just"/>
            <a:r>
              <a:rPr lang="es-AR" b="1" dirty="0" err="1"/>
              <a:t>insertOrUpdate</a:t>
            </a:r>
            <a:r>
              <a:rPr lang="es-AR" b="1" dirty="0"/>
              <a:t>:</a:t>
            </a:r>
            <a:r>
              <a:rPr lang="es-AR" dirty="0"/>
              <a:t> Si se le asigna una ranura vacía, se habilita la zona de </a:t>
            </a:r>
            <a:r>
              <a:rPr lang="es-AR" dirty="0" err="1"/>
              <a:t>overflow</a:t>
            </a:r>
            <a:r>
              <a:rPr lang="es-AR" dirty="0"/>
              <a:t>. La inserción se hace en la zona de </a:t>
            </a:r>
            <a:r>
              <a:rPr lang="es-AR" dirty="0" err="1"/>
              <a:t>overflow</a:t>
            </a:r>
            <a:r>
              <a:rPr lang="es-AR" dirty="0"/>
              <a:t> correspondiente, si es que el elemento no estaba, caso contrario es un </a:t>
            </a:r>
            <a:r>
              <a:rPr lang="es-AR" dirty="0" err="1"/>
              <a:t>update</a:t>
            </a:r>
            <a:r>
              <a:rPr lang="es-AR" dirty="0"/>
              <a:t>.</a:t>
            </a:r>
          </a:p>
          <a:p>
            <a:pPr marL="0" indent="0">
              <a:buNone/>
            </a:pPr>
            <a:r>
              <a:rPr lang="es-AR" dirty="0"/>
              <a:t>Es una operación destructiva.</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81</a:t>
            </a:fld>
            <a:endParaRPr lang="en-US"/>
          </a:p>
        </p:txBody>
      </p:sp>
    </p:spTree>
    <p:extLst>
      <p:ext uri="{BB962C8B-B14F-4D97-AF65-F5344CB8AC3E}">
        <p14:creationId xmlns:p14="http://schemas.microsoft.com/office/powerpoint/2010/main" val="227170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dirty="0"/>
          </a:p>
        </p:txBody>
      </p:sp>
      <p:sp>
        <p:nvSpPr>
          <p:cNvPr id="3" name="Content Placeholder 2"/>
          <p:cNvSpPr>
            <a:spLocks noGrp="1"/>
          </p:cNvSpPr>
          <p:nvPr>
            <p:ph idx="1"/>
          </p:nvPr>
        </p:nvSpPr>
        <p:spPr/>
        <p:txBody>
          <a:bodyPr>
            <a:normAutofit/>
          </a:bodyPr>
          <a:lstStyle/>
          <a:p>
            <a:pPr marL="0" indent="0">
              <a:buNone/>
            </a:pPr>
            <a:r>
              <a:rPr lang="en-US" b="1" dirty="0" err="1"/>
              <a:t>Aclaración</a:t>
            </a:r>
            <a:endParaRPr lang="en-US" b="1" dirty="0"/>
          </a:p>
          <a:p>
            <a:pPr marL="0" indent="0">
              <a:buNone/>
            </a:pPr>
            <a:endParaRPr lang="en-US" dirty="0"/>
          </a:p>
          <a:p>
            <a:pPr marL="0" indent="0" algn="just">
              <a:buNone/>
            </a:pPr>
            <a:r>
              <a:rPr lang="en-US" dirty="0"/>
              <a:t>	</a:t>
            </a:r>
            <a:r>
              <a:rPr lang="en-US" dirty="0" err="1"/>
              <a:t>En</a:t>
            </a:r>
            <a:r>
              <a:rPr lang="en-US" dirty="0"/>
              <a:t> un hashing, no hay </a:t>
            </a:r>
            <a:r>
              <a:rPr lang="en-US" dirty="0" err="1"/>
              <a:t>orden</a:t>
            </a:r>
            <a:r>
              <a:rPr lang="en-US" dirty="0"/>
              <a:t> de </a:t>
            </a:r>
            <a:r>
              <a:rPr lang="en-US" dirty="0" err="1"/>
              <a:t>los</a:t>
            </a:r>
            <a:r>
              <a:rPr lang="en-US" dirty="0"/>
              <a:t> </a:t>
            </a:r>
            <a:r>
              <a:rPr lang="en-US" dirty="0" err="1"/>
              <a:t>elementos</a:t>
            </a:r>
            <a:r>
              <a:rPr lang="en-US" dirty="0"/>
              <a:t>.</a:t>
            </a:r>
          </a:p>
          <a:p>
            <a:pPr marL="0" indent="0" algn="just">
              <a:buNone/>
            </a:pPr>
            <a:r>
              <a:rPr lang="en-US" dirty="0"/>
              <a:t>	No </a:t>
            </a:r>
            <a:r>
              <a:rPr lang="en-US" dirty="0" err="1"/>
              <a:t>es</a:t>
            </a:r>
            <a:r>
              <a:rPr lang="en-US" dirty="0"/>
              <a:t> </a:t>
            </a:r>
            <a:r>
              <a:rPr lang="en-US" dirty="0" err="1"/>
              <a:t>razonable</a:t>
            </a:r>
            <a:r>
              <a:rPr lang="en-US" dirty="0"/>
              <a:t> </a:t>
            </a:r>
            <a:r>
              <a:rPr lang="en-US" dirty="0" err="1"/>
              <a:t>pedir</a:t>
            </a:r>
            <a:r>
              <a:rPr lang="en-US" dirty="0"/>
              <a:t> que el “key” sea comparable para que </a:t>
            </a:r>
            <a:r>
              <a:rPr lang="en-US" dirty="0" err="1"/>
              <a:t>pueda</a:t>
            </a:r>
            <a:r>
              <a:rPr lang="en-US" dirty="0"/>
              <a:t> </a:t>
            </a:r>
            <a:r>
              <a:rPr lang="en-US" dirty="0" err="1"/>
              <a:t>ordenarse</a:t>
            </a:r>
            <a:r>
              <a:rPr lang="en-US" dirty="0"/>
              <a:t>…</a:t>
            </a:r>
          </a:p>
          <a:p>
            <a:pPr marL="0" indent="0">
              <a:buNone/>
            </a:pPr>
            <a:endParaRPr lang="en-US" dirty="0"/>
          </a:p>
          <a:p>
            <a:pPr marL="0" indent="0" algn="just">
              <a:buNone/>
            </a:pPr>
            <a:r>
              <a:rPr lang="en-US" dirty="0"/>
              <a:t>	No </a:t>
            </a:r>
            <a:r>
              <a:rPr lang="en-US" dirty="0" err="1"/>
              <a:t>vamos</a:t>
            </a:r>
            <a:r>
              <a:rPr lang="en-US" dirty="0"/>
              <a:t> a </a:t>
            </a:r>
            <a:r>
              <a:rPr lang="en-US" dirty="0" err="1"/>
              <a:t>usar</a:t>
            </a:r>
            <a:r>
              <a:rPr lang="en-US" dirty="0"/>
              <a:t> </a:t>
            </a:r>
            <a:r>
              <a:rPr lang="en-US" dirty="0" err="1"/>
              <a:t>una</a:t>
            </a:r>
            <a:r>
              <a:rPr lang="en-US" dirty="0"/>
              <a:t> </a:t>
            </a:r>
            <a:r>
              <a:rPr lang="en-US" dirty="0" err="1"/>
              <a:t>lista</a:t>
            </a:r>
            <a:r>
              <a:rPr lang="en-US" dirty="0"/>
              <a:t> </a:t>
            </a:r>
            <a:r>
              <a:rPr lang="en-US" dirty="0" err="1"/>
              <a:t>ordenada</a:t>
            </a:r>
            <a:r>
              <a:rPr lang="en-US" dirty="0"/>
              <a:t> </a:t>
            </a:r>
            <a:r>
              <a:rPr lang="en-US" dirty="0" err="1"/>
              <a:t>simplemente</a:t>
            </a:r>
            <a:r>
              <a:rPr lang="en-US" dirty="0"/>
              <a:t> </a:t>
            </a:r>
            <a:r>
              <a:rPr lang="en-US" dirty="0" err="1"/>
              <a:t>encadenada</a:t>
            </a:r>
            <a:r>
              <a:rPr lang="en-US" dirty="0"/>
              <a:t>, </a:t>
            </a:r>
            <a:r>
              <a:rPr lang="en-US" dirty="0" err="1"/>
              <a:t>sino</a:t>
            </a:r>
            <a:r>
              <a:rPr lang="en-US" dirty="0"/>
              <a:t> </a:t>
            </a:r>
            <a:r>
              <a:rPr lang="en-US" dirty="0" err="1"/>
              <a:t>una</a:t>
            </a:r>
            <a:r>
              <a:rPr lang="en-US" dirty="0"/>
              <a:t> </a:t>
            </a:r>
            <a:r>
              <a:rPr lang="en-US" dirty="0" err="1"/>
              <a:t>lista</a:t>
            </a:r>
            <a:r>
              <a:rPr lang="en-US" dirty="0"/>
              <a:t>. </a:t>
            </a:r>
            <a:r>
              <a:rPr lang="en-US" dirty="0" err="1"/>
              <a:t>Pueden</a:t>
            </a:r>
            <a:r>
              <a:rPr lang="en-US" dirty="0"/>
              <a:t> </a:t>
            </a:r>
            <a:r>
              <a:rPr lang="en-US" dirty="0" err="1"/>
              <a:t>usar</a:t>
            </a:r>
            <a:r>
              <a:rPr lang="en-US" dirty="0"/>
              <a:t> la que </a:t>
            </a:r>
            <a:r>
              <a:rPr lang="en-US" dirty="0" err="1"/>
              <a:t>viene</a:t>
            </a:r>
            <a:r>
              <a:rPr lang="en-US" dirty="0"/>
              <a:t> con Java: </a:t>
            </a:r>
            <a:r>
              <a:rPr lang="en-US" b="1" dirty="0" err="1"/>
              <a:t>LinkedList</a:t>
            </a:r>
            <a:r>
              <a:rPr lang="en-US" dirty="0"/>
              <a:t>.</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82</a:t>
            </a:fld>
            <a:endParaRPr lang="en-US"/>
          </a:p>
        </p:txBody>
      </p:sp>
    </p:spTree>
    <p:extLst>
      <p:ext uri="{BB962C8B-B14F-4D97-AF65-F5344CB8AC3E}">
        <p14:creationId xmlns:p14="http://schemas.microsoft.com/office/powerpoint/2010/main" val="403364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b="1" dirty="0" err="1"/>
              <a:t>myLookUp.insertOrUpdate</a:t>
            </a:r>
            <a:r>
              <a:rPr lang="es-AR" sz="2000" b="1"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sz="2000"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83</a:t>
            </a:fld>
            <a:endParaRPr lang="en-US"/>
          </a:p>
        </p:txBody>
      </p:sp>
      <p:graphicFrame>
        <p:nvGraphicFramePr>
          <p:cNvPr id="5" name="Table 4"/>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106589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b="1" dirty="0" err="1"/>
              <a:t>myLookUp.insertOrUpdate</a:t>
            </a:r>
            <a:r>
              <a:rPr lang="es-AR" sz="2000" b="1"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sz="2200" dirty="0"/>
          </a:p>
          <a:p>
            <a:endParaRPr lang="es-AR" sz="2200"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84</a:t>
            </a:fld>
            <a:endParaRPr lang="en-US"/>
          </a:p>
        </p:txBody>
      </p:sp>
      <p:sp>
        <p:nvSpPr>
          <p:cNvPr id="5" name="Rectangle 4"/>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8" name="Straight Arrow Connector 7"/>
          <p:cNvCxnSpPr>
            <a:endCxn id="5"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210102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b="1" dirty="0" err="1"/>
              <a:t>myLookUp.insertOrUpdate</a:t>
            </a:r>
            <a:r>
              <a:rPr lang="es-AR" sz="2000" b="1" dirty="0"/>
              <a:t>(23,  “</a:t>
            </a:r>
            <a:r>
              <a:rPr lang="es-AR" sz="2000" b="1" dirty="0" err="1"/>
              <a:t>Joe</a:t>
            </a:r>
            <a:r>
              <a:rPr lang="es-AR" sz="2000" b="1"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85</a:t>
            </a:fld>
            <a:endParaRPr lang="en-US"/>
          </a:p>
        </p:txBody>
      </p:sp>
      <p:sp>
        <p:nvSpPr>
          <p:cNvPr id="9" name="Rectangle 8"/>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0" name="Straight Arrow Connector 9"/>
          <p:cNvCxnSpPr>
            <a:endCxn id="9"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366386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b="1" dirty="0" err="1"/>
              <a:t>myLookUp.insertOrUpdate</a:t>
            </a:r>
            <a:r>
              <a:rPr lang="es-AR" sz="2000" b="1" dirty="0"/>
              <a:t>(23,  “</a:t>
            </a:r>
            <a:r>
              <a:rPr lang="es-AR" sz="2000" b="1" dirty="0" err="1"/>
              <a:t>Joe</a:t>
            </a:r>
            <a:r>
              <a:rPr lang="es-AR" sz="2000" b="1"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sz="2000" dirty="0"/>
          </a:p>
          <a:p>
            <a:endParaRPr lang="es-AR" sz="2000"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86</a:t>
            </a:fld>
            <a:endParaRPr lang="en-US"/>
          </a:p>
        </p:txBody>
      </p:sp>
      <p:sp>
        <p:nvSpPr>
          <p:cNvPr id="9" name="Rectangle 8"/>
          <p:cNvSpPr/>
          <p:nvPr/>
        </p:nvSpPr>
        <p:spPr>
          <a:xfrm>
            <a:off x="7094052" y="2087403"/>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&lt;23, “</a:t>
            </a:r>
            <a:r>
              <a:rPr lang="es-AR" dirty="0" err="1"/>
              <a:t>Joe</a:t>
            </a:r>
            <a:r>
              <a:rPr lang="es-AR" dirty="0"/>
              <a:t>”&gt; </a:t>
            </a:r>
          </a:p>
        </p:txBody>
      </p:sp>
      <p:cxnSp>
        <p:nvCxnSpPr>
          <p:cNvPr id="10" name="Straight Arrow Connector 9"/>
          <p:cNvCxnSpPr/>
          <p:nvPr/>
        </p:nvCxnSpPr>
        <p:spPr>
          <a:xfrm flipV="1">
            <a:off x="7695971" y="2500481"/>
            <a:ext cx="253795" cy="36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2" name="Straight Arrow Connector 11"/>
          <p:cNvCxnSpPr>
            <a:endCxn id="11"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424680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b="1" dirty="0" err="1"/>
              <a:t>myLookUp.insertOrUpdate</a:t>
            </a:r>
            <a:r>
              <a:rPr lang="es-AR" sz="2000" b="1" dirty="0"/>
              <a:t>(4,  “</a:t>
            </a:r>
            <a:r>
              <a:rPr lang="es-AR" sz="2000" b="1" dirty="0" err="1"/>
              <a:t>Sue</a:t>
            </a:r>
            <a:r>
              <a:rPr lang="es-AR" sz="2000" b="1"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sz="2000"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87</a:t>
            </a:fld>
            <a:endParaRPr lang="en-US"/>
          </a:p>
        </p:txBody>
      </p:sp>
      <p:sp>
        <p:nvSpPr>
          <p:cNvPr id="11" name="Rectangle 10"/>
          <p:cNvSpPr/>
          <p:nvPr/>
        </p:nvSpPr>
        <p:spPr>
          <a:xfrm>
            <a:off x="7094052" y="2087403"/>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&lt;23, “</a:t>
            </a:r>
            <a:r>
              <a:rPr lang="es-AR" dirty="0" err="1"/>
              <a:t>Joe</a:t>
            </a:r>
            <a:r>
              <a:rPr lang="es-AR" dirty="0"/>
              <a:t>”&gt; </a:t>
            </a:r>
          </a:p>
        </p:txBody>
      </p:sp>
      <p:cxnSp>
        <p:nvCxnSpPr>
          <p:cNvPr id="12" name="Straight Arrow Connector 11"/>
          <p:cNvCxnSpPr/>
          <p:nvPr/>
        </p:nvCxnSpPr>
        <p:spPr>
          <a:xfrm flipV="1">
            <a:off x="7695971" y="2500481"/>
            <a:ext cx="253795" cy="36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4" name="Straight Arrow Connector 13"/>
          <p:cNvCxnSpPr>
            <a:endCxn id="13"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111903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b="1" dirty="0" err="1"/>
              <a:t>myLookUp.insertOrUpdate</a:t>
            </a:r>
            <a:r>
              <a:rPr lang="es-AR" sz="2000" b="1" dirty="0"/>
              <a:t>(4,  “</a:t>
            </a:r>
            <a:r>
              <a:rPr lang="es-AR" sz="2000" b="1" dirty="0" err="1"/>
              <a:t>Sue</a:t>
            </a:r>
            <a:r>
              <a:rPr lang="es-AR" sz="2000" b="1"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88</a:t>
            </a:fld>
            <a:endParaRPr lang="en-US"/>
          </a:p>
        </p:txBody>
      </p:sp>
      <p:sp>
        <p:nvSpPr>
          <p:cNvPr id="11" name="Rectangle 10"/>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2" name="Straight Arrow Connector 11"/>
          <p:cNvCxnSpPr>
            <a:endCxn id="11"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094052" y="2087403"/>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&lt;23, “</a:t>
            </a:r>
            <a:r>
              <a:rPr lang="es-AR" dirty="0" err="1"/>
              <a:t>Joe</a:t>
            </a:r>
            <a:r>
              <a:rPr lang="es-AR" dirty="0"/>
              <a:t>”&gt; </a:t>
            </a:r>
          </a:p>
        </p:txBody>
      </p:sp>
      <p:cxnSp>
        <p:nvCxnSpPr>
          <p:cNvPr id="14" name="Straight Arrow Connector 13"/>
          <p:cNvCxnSpPr/>
          <p:nvPr/>
        </p:nvCxnSpPr>
        <p:spPr>
          <a:xfrm flipV="1">
            <a:off x="7695971" y="2500481"/>
            <a:ext cx="253795" cy="36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6" name="Straight Arrow Connector 15"/>
          <p:cNvCxnSpPr>
            <a:endCxn id="15"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154727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b="1" dirty="0" err="1"/>
              <a:t>myLookUp.insertOrUpdate</a:t>
            </a:r>
            <a:r>
              <a:rPr lang="es-AR" sz="2000" b="1" dirty="0"/>
              <a:t>(15,  “</a:t>
            </a:r>
            <a:r>
              <a:rPr lang="es-AR" sz="2000" b="1" dirty="0" err="1"/>
              <a:t>Meg</a:t>
            </a:r>
            <a:r>
              <a:rPr lang="es-AR" sz="2000" b="1"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89</a:t>
            </a:fld>
            <a:endParaRPr lang="en-US"/>
          </a:p>
        </p:txBody>
      </p:sp>
      <p:sp>
        <p:nvSpPr>
          <p:cNvPr id="13" name="Rectangle 12"/>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4" name="Straight Arrow Connector 13"/>
          <p:cNvCxnSpPr>
            <a:endCxn id="13"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094052" y="2087403"/>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&lt;23, “</a:t>
            </a:r>
            <a:r>
              <a:rPr lang="es-AR" dirty="0" err="1"/>
              <a:t>Joe</a:t>
            </a:r>
            <a:r>
              <a:rPr lang="es-AR" dirty="0"/>
              <a:t>”&gt; </a:t>
            </a:r>
          </a:p>
        </p:txBody>
      </p:sp>
      <p:cxnSp>
        <p:nvCxnSpPr>
          <p:cNvPr id="16" name="Straight Arrow Connector 15"/>
          <p:cNvCxnSpPr/>
          <p:nvPr/>
        </p:nvCxnSpPr>
        <p:spPr>
          <a:xfrm flipV="1">
            <a:off x="7695971" y="2500481"/>
            <a:ext cx="253795" cy="36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8" name="Straight Arrow Connector 17"/>
          <p:cNvCxnSpPr>
            <a:endCxn id="17"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194638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Hashing</a:t>
            </a:r>
            <a:r>
              <a:rPr lang="es-AR" dirty="0"/>
              <a:t>	(Hash </a:t>
            </a:r>
            <a:r>
              <a:rPr lang="es-AR" dirty="0" err="1"/>
              <a:t>Table</a:t>
            </a:r>
            <a:r>
              <a:rPr lang="es-AR" dirty="0"/>
              <a:t>)</a:t>
            </a:r>
          </a:p>
        </p:txBody>
      </p:sp>
      <p:sp>
        <p:nvSpPr>
          <p:cNvPr id="3" name="Content Placeholder 2"/>
          <p:cNvSpPr>
            <a:spLocks noGrp="1"/>
          </p:cNvSpPr>
          <p:nvPr>
            <p:ph idx="1"/>
          </p:nvPr>
        </p:nvSpPr>
        <p:spPr/>
        <p:txBody>
          <a:bodyPr>
            <a:normAutofit fontScale="62500" lnSpcReduction="20000"/>
          </a:bodyPr>
          <a:lstStyle/>
          <a:p>
            <a:pPr marL="0" indent="0" algn="just">
              <a:buNone/>
            </a:pPr>
            <a:r>
              <a:rPr lang="es-AR" dirty="0"/>
              <a:t>Si se almacenan valores en un </a:t>
            </a:r>
            <a:r>
              <a:rPr lang="es-AR" b="1" dirty="0"/>
              <a:t>arreglo ordenado tradicional</a:t>
            </a:r>
            <a:r>
              <a:rPr lang="es-AR" dirty="0"/>
              <a:t>, la búsqueda tiene complejidad temporal ¿…?</a:t>
            </a:r>
          </a:p>
          <a:p>
            <a:pPr marL="0" indent="0" algn="just">
              <a:buNone/>
            </a:pPr>
            <a:endParaRPr lang="es-AR" dirty="0"/>
          </a:p>
          <a:p>
            <a:pPr marL="0" indent="0" algn="just">
              <a:buNone/>
            </a:pPr>
            <a:r>
              <a:rPr lang="es-AR" b="1" dirty="0"/>
              <a:t>Observación 1</a:t>
            </a:r>
            <a:r>
              <a:rPr lang="es-AR" dirty="0"/>
              <a:t>: La estructura (el lugar que ocupa una componente) </a:t>
            </a:r>
            <a:r>
              <a:rPr lang="es-AR" b="1" dirty="0"/>
              <a:t>no depende del orden</a:t>
            </a:r>
            <a:r>
              <a:rPr lang="es-AR" dirty="0"/>
              <a:t> en que llegaron las demás componentes.</a:t>
            </a:r>
          </a:p>
          <a:p>
            <a:pPr marL="0" indent="0" algn="just">
              <a:buNone/>
            </a:pPr>
            <a:endParaRPr lang="es-AR" dirty="0"/>
          </a:p>
          <a:p>
            <a:pPr marL="0" indent="0" algn="just">
              <a:buNone/>
            </a:pPr>
            <a:r>
              <a:rPr lang="es-AR" dirty="0" err="1"/>
              <a:t>Ej</a:t>
            </a:r>
            <a:r>
              <a:rPr lang="es-AR" dirty="0"/>
              <a:t>: inserto 10, 20, 30, 40, 50</a:t>
            </a:r>
          </a:p>
          <a:p>
            <a:pPr marL="0" indent="0" algn="just">
              <a:buNone/>
            </a:pPr>
            <a:r>
              <a:rPr lang="es-AR" dirty="0" err="1"/>
              <a:t>Ej</a:t>
            </a:r>
            <a:r>
              <a:rPr lang="es-AR" dirty="0"/>
              <a:t>: inserto 50, 40, 30, 20, 10</a:t>
            </a:r>
          </a:p>
          <a:p>
            <a:pPr marL="0" indent="0" algn="just">
              <a:buNone/>
            </a:pPr>
            <a:endParaRPr lang="es-AR" dirty="0"/>
          </a:p>
          <a:p>
            <a:pPr marL="0" indent="0" algn="just">
              <a:buNone/>
            </a:pPr>
            <a:r>
              <a:rPr lang="es-AR" dirty="0"/>
              <a:t>¿El 40 dónde queda?</a:t>
            </a:r>
          </a:p>
          <a:p>
            <a:pPr marL="0" indent="0" algn="just">
              <a:buNone/>
            </a:pPr>
            <a:endParaRPr lang="es-AR" dirty="0"/>
          </a:p>
          <a:p>
            <a:pPr marL="0" indent="0" algn="just">
              <a:buNone/>
            </a:pPr>
            <a:r>
              <a:rPr lang="es-AR" b="1" dirty="0"/>
              <a:t>Observación 2: </a:t>
            </a:r>
            <a:r>
              <a:rPr lang="es-AR" dirty="0"/>
              <a:t>Pero la posición del elemento es </a:t>
            </a:r>
            <a:r>
              <a:rPr lang="es-AR" b="1" dirty="0"/>
              <a:t>fuertemente dependiente de los valores de las otras componentes</a:t>
            </a:r>
            <a:r>
              <a:rPr lang="es-AR" dirty="0"/>
              <a:t>.</a:t>
            </a:r>
          </a:p>
          <a:p>
            <a:pPr marL="0" indent="0" algn="just">
              <a:buNone/>
            </a:pPr>
            <a:endParaRPr lang="es-AR" dirty="0"/>
          </a:p>
          <a:p>
            <a:pPr marL="0" indent="0" algn="just">
              <a:buNone/>
            </a:pPr>
            <a:r>
              <a:rPr lang="es-AR" dirty="0" err="1"/>
              <a:t>Ej</a:t>
            </a:r>
            <a:r>
              <a:rPr lang="es-AR" dirty="0"/>
              <a:t>: inserto 90, 40, 100, 120, 130   ¿El 40 dónde queda?</a:t>
            </a:r>
          </a:p>
          <a:p>
            <a:pPr marL="0" indent="0" algn="just">
              <a:buNone/>
            </a:pPr>
            <a:endParaRPr lang="es-AR" dirty="0"/>
          </a:p>
          <a:p>
            <a:pPr marL="0" indent="0" algn="just">
              <a:buNone/>
            </a:pPr>
            <a:r>
              <a:rPr lang="es-AR" dirty="0"/>
              <a:t>Por eso es que se precisa "buscar" el elemento =&gt; O(log N)</a:t>
            </a:r>
          </a:p>
          <a:p>
            <a:pPr marL="0" indent="0" algn="just">
              <a:buNone/>
            </a:pPr>
            <a:endParaRPr lang="es-AR"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128952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arn(inVertical)">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barn(inVertical)">
                                      <p:cBhvr>
                                        <p:cTn id="21" dur="500"/>
                                        <p:tgtEl>
                                          <p:spTgt spid="3">
                                            <p:txEl>
                                              <p:pRg st="9" end="9"/>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barn(inVertical)">
                                      <p:cBhvr>
                                        <p:cTn id="24" dur="500"/>
                                        <p:tgtEl>
                                          <p:spTgt spid="3">
                                            <p:txEl>
                                              <p:pRg st="11" end="11"/>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Effect transition="in" filter="barn(inVertical)">
                                      <p:cBhvr>
                                        <p:cTn id="2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b="1" dirty="0" err="1"/>
              <a:t>myLookUp.insertOrUpdate</a:t>
            </a:r>
            <a:r>
              <a:rPr lang="es-AR" sz="2000" b="1" dirty="0"/>
              <a:t>(15,  “</a:t>
            </a:r>
            <a:r>
              <a:rPr lang="es-AR" sz="2000" b="1" dirty="0" err="1"/>
              <a:t>Meg</a:t>
            </a:r>
            <a:r>
              <a:rPr lang="es-AR" sz="2000" b="1"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sz="2000"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90</a:t>
            </a:fld>
            <a:endParaRPr lang="en-US"/>
          </a:p>
        </p:txBody>
      </p:sp>
      <p:sp>
        <p:nvSpPr>
          <p:cNvPr id="13" name="Rectangle 12"/>
          <p:cNvSpPr/>
          <p:nvPr/>
        </p:nvSpPr>
        <p:spPr>
          <a:xfrm>
            <a:off x="5279249" y="2562670"/>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&lt;15, “</a:t>
            </a:r>
            <a:r>
              <a:rPr lang="es-AR" dirty="0" err="1"/>
              <a:t>Meg</a:t>
            </a:r>
            <a:r>
              <a:rPr lang="es-AR" dirty="0"/>
              <a:t>”&gt; </a:t>
            </a:r>
          </a:p>
        </p:txBody>
      </p:sp>
      <p:cxnSp>
        <p:nvCxnSpPr>
          <p:cNvPr id="14" name="Straight Arrow Connector 13"/>
          <p:cNvCxnSpPr/>
          <p:nvPr/>
        </p:nvCxnSpPr>
        <p:spPr>
          <a:xfrm flipH="1" flipV="1">
            <a:off x="5551714" y="2935805"/>
            <a:ext cx="339636" cy="136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6" name="Straight Arrow Connector 15"/>
          <p:cNvCxnSpPr>
            <a:endCxn id="15"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94052" y="2087403"/>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&lt;23, “</a:t>
            </a:r>
            <a:r>
              <a:rPr lang="es-AR" dirty="0" err="1"/>
              <a:t>Joe</a:t>
            </a:r>
            <a:r>
              <a:rPr lang="es-AR" dirty="0"/>
              <a:t>”&gt; </a:t>
            </a:r>
          </a:p>
        </p:txBody>
      </p:sp>
      <p:cxnSp>
        <p:nvCxnSpPr>
          <p:cNvPr id="18" name="Straight Arrow Connector 17"/>
          <p:cNvCxnSpPr/>
          <p:nvPr/>
        </p:nvCxnSpPr>
        <p:spPr>
          <a:xfrm flipV="1">
            <a:off x="7695971" y="2500481"/>
            <a:ext cx="253795" cy="36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20" name="Straight Arrow Connector 19"/>
          <p:cNvCxnSpPr>
            <a:endCxn id="19"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394298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b="1" dirty="0" err="1"/>
              <a:t>myLookUp.remove</a:t>
            </a:r>
            <a:r>
              <a:rPr lang="es-AR" sz="2000" b="1" dirty="0"/>
              <a:t>(23); //</a:t>
            </a:r>
            <a:r>
              <a:rPr lang="es-AR" sz="2000" b="1" dirty="0" err="1"/>
              <a:t>Joe</a:t>
            </a:r>
            <a:endParaRPr lang="es-AR" sz="2000" b="1"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91</a:t>
            </a:fld>
            <a:endParaRPr lang="en-US"/>
          </a:p>
        </p:txBody>
      </p:sp>
      <p:sp>
        <p:nvSpPr>
          <p:cNvPr id="15" name="Rectangle 14"/>
          <p:cNvSpPr/>
          <p:nvPr/>
        </p:nvSpPr>
        <p:spPr>
          <a:xfrm>
            <a:off x="5279249" y="2562670"/>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&lt;15, “</a:t>
            </a:r>
            <a:r>
              <a:rPr lang="es-AR" dirty="0" err="1"/>
              <a:t>Meg</a:t>
            </a:r>
            <a:r>
              <a:rPr lang="es-AR" dirty="0"/>
              <a:t>”&gt; </a:t>
            </a:r>
          </a:p>
        </p:txBody>
      </p:sp>
      <p:cxnSp>
        <p:nvCxnSpPr>
          <p:cNvPr id="16" name="Straight Arrow Connector 15"/>
          <p:cNvCxnSpPr/>
          <p:nvPr/>
        </p:nvCxnSpPr>
        <p:spPr>
          <a:xfrm flipH="1" flipV="1">
            <a:off x="5551714" y="2935805"/>
            <a:ext cx="339636" cy="136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8" name="Straight Arrow Connector 17"/>
          <p:cNvCxnSpPr>
            <a:endCxn id="17"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094052" y="2087403"/>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&lt;23, “</a:t>
            </a:r>
            <a:r>
              <a:rPr lang="es-AR" dirty="0" err="1"/>
              <a:t>Joe</a:t>
            </a:r>
            <a:r>
              <a:rPr lang="es-AR" dirty="0"/>
              <a:t>”&gt; </a:t>
            </a:r>
          </a:p>
        </p:txBody>
      </p:sp>
      <p:cxnSp>
        <p:nvCxnSpPr>
          <p:cNvPr id="20" name="Straight Arrow Connector 19"/>
          <p:cNvCxnSpPr/>
          <p:nvPr/>
        </p:nvCxnSpPr>
        <p:spPr>
          <a:xfrm flipV="1">
            <a:off x="7695971" y="2500481"/>
            <a:ext cx="253795" cy="36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22" name="Straight Arrow Connector 21"/>
          <p:cNvCxnSpPr>
            <a:endCxn id="21"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33319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b="1" dirty="0" err="1"/>
              <a:t>myLookUp.remove</a:t>
            </a:r>
            <a:r>
              <a:rPr lang="es-AR" sz="2000" b="1" dirty="0"/>
              <a:t>(23); //</a:t>
            </a:r>
            <a:r>
              <a:rPr lang="es-AR" sz="2000" b="1" dirty="0" err="1"/>
              <a:t>Joe</a:t>
            </a:r>
            <a:endParaRPr lang="es-AR" sz="2000" b="1"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92</a:t>
            </a:fld>
            <a:endParaRPr lang="en-US"/>
          </a:p>
        </p:txBody>
      </p:sp>
      <p:sp>
        <p:nvSpPr>
          <p:cNvPr id="15" name="Rectangle 14"/>
          <p:cNvSpPr/>
          <p:nvPr/>
        </p:nvSpPr>
        <p:spPr>
          <a:xfrm>
            <a:off x="5279249" y="2562670"/>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&lt;15, “</a:t>
            </a:r>
            <a:r>
              <a:rPr lang="es-AR" dirty="0" err="1"/>
              <a:t>Meg</a:t>
            </a:r>
            <a:r>
              <a:rPr lang="es-AR" dirty="0"/>
              <a:t>”&gt; </a:t>
            </a:r>
          </a:p>
        </p:txBody>
      </p:sp>
      <p:cxnSp>
        <p:nvCxnSpPr>
          <p:cNvPr id="16" name="Straight Arrow Connector 15"/>
          <p:cNvCxnSpPr/>
          <p:nvPr/>
        </p:nvCxnSpPr>
        <p:spPr>
          <a:xfrm flipH="1" flipV="1">
            <a:off x="5551714" y="2935805"/>
            <a:ext cx="339636" cy="136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8" name="Straight Arrow Connector 17"/>
          <p:cNvCxnSpPr>
            <a:endCxn id="17"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22" name="Straight Arrow Connector 21"/>
          <p:cNvCxnSpPr>
            <a:endCxn id="21"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235322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b="1" dirty="0" err="1"/>
              <a:t>myLookUp.remove</a:t>
            </a:r>
            <a:r>
              <a:rPr lang="es-AR" sz="2000" b="1" dirty="0"/>
              <a:t>(15); //</a:t>
            </a:r>
            <a:r>
              <a:rPr lang="es-AR" sz="2000" b="1" dirty="0" err="1"/>
              <a:t>Meg</a:t>
            </a:r>
            <a:endParaRPr lang="es-AR" sz="2000" b="1"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93</a:t>
            </a:fld>
            <a:endParaRPr lang="en-US"/>
          </a:p>
        </p:txBody>
      </p:sp>
      <p:sp>
        <p:nvSpPr>
          <p:cNvPr id="15" name="Rectangle 14"/>
          <p:cNvSpPr/>
          <p:nvPr/>
        </p:nvSpPr>
        <p:spPr>
          <a:xfrm>
            <a:off x="5279249" y="2562670"/>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&lt;15, “</a:t>
            </a:r>
            <a:r>
              <a:rPr lang="es-AR" dirty="0" err="1"/>
              <a:t>Meg</a:t>
            </a:r>
            <a:r>
              <a:rPr lang="es-AR" dirty="0"/>
              <a:t>”&gt; </a:t>
            </a:r>
          </a:p>
        </p:txBody>
      </p:sp>
      <p:cxnSp>
        <p:nvCxnSpPr>
          <p:cNvPr id="16" name="Straight Arrow Connector 15"/>
          <p:cNvCxnSpPr/>
          <p:nvPr/>
        </p:nvCxnSpPr>
        <p:spPr>
          <a:xfrm flipH="1" flipV="1">
            <a:off x="5551714" y="2935805"/>
            <a:ext cx="339636" cy="136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8" name="Straight Arrow Connector 17"/>
          <p:cNvCxnSpPr>
            <a:endCxn id="17"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20" name="Straight Arrow Connector 19"/>
          <p:cNvCxnSpPr>
            <a:endCxn id="19"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139020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b="1" dirty="0" err="1"/>
              <a:t>myLookUp.remove</a:t>
            </a:r>
            <a:r>
              <a:rPr lang="es-AR" sz="2000" b="1" dirty="0"/>
              <a:t>(15); //</a:t>
            </a:r>
            <a:r>
              <a:rPr lang="es-AR" sz="2000" b="1" dirty="0" err="1"/>
              <a:t>Meg</a:t>
            </a:r>
            <a:endParaRPr lang="es-AR" sz="2000" b="1"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94</a:t>
            </a:fld>
            <a:endParaRPr lang="en-US"/>
          </a:p>
        </p:txBody>
      </p:sp>
      <p:sp>
        <p:nvSpPr>
          <p:cNvPr id="14" name="Rectangle 13"/>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5" name="Straight Arrow Connector 14"/>
          <p:cNvCxnSpPr>
            <a:endCxn id="14"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7" name="Straight Arrow Connector 16"/>
          <p:cNvCxnSpPr>
            <a:endCxn id="16"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92409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b="1" dirty="0" err="1"/>
              <a:t>myLookUp.insertOrUpdate</a:t>
            </a:r>
            <a:r>
              <a:rPr lang="es-AR" sz="2000" b="1" dirty="0"/>
              <a:t>(4,  “</a:t>
            </a:r>
            <a:r>
              <a:rPr lang="es-AR" sz="2000" b="1" dirty="0" err="1"/>
              <a:t>Susan</a:t>
            </a:r>
            <a:r>
              <a:rPr lang="es-AR" sz="2000" b="1" dirty="0"/>
              <a:t>");</a:t>
            </a:r>
          </a:p>
          <a:p>
            <a:r>
              <a:rPr lang="es-AR" sz="2000" dirty="0" err="1"/>
              <a:t>myLookUp.insertOrUpdate</a:t>
            </a:r>
            <a:r>
              <a:rPr lang="es-AR" sz="2000" dirty="0"/>
              <a:t>(43,  “Paul");</a:t>
            </a:r>
          </a:p>
          <a:p>
            <a:endParaRPr lang="es-AR" sz="2000"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95</a:t>
            </a:fld>
            <a:endParaRPr lang="en-US"/>
          </a:p>
        </p:txBody>
      </p:sp>
      <p:sp>
        <p:nvSpPr>
          <p:cNvPr id="6" name="Explosion 2 5"/>
          <p:cNvSpPr/>
          <p:nvPr/>
        </p:nvSpPr>
        <p:spPr>
          <a:xfrm>
            <a:off x="6606434" y="1757085"/>
            <a:ext cx="2315496" cy="979715"/>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update</a:t>
            </a:r>
            <a:endParaRPr lang="es-AR" dirty="0"/>
          </a:p>
        </p:txBody>
      </p:sp>
      <p:sp>
        <p:nvSpPr>
          <p:cNvPr id="15" name="Rectangle 14"/>
          <p:cNvSpPr/>
          <p:nvPr/>
        </p:nvSpPr>
        <p:spPr>
          <a:xfrm>
            <a:off x="7229167" y="6097967"/>
            <a:ext cx="1692763"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Susan</a:t>
            </a:r>
            <a:r>
              <a:rPr lang="es-AR" dirty="0"/>
              <a:t>”&gt; </a:t>
            </a:r>
          </a:p>
        </p:txBody>
      </p:sp>
      <p:cxnSp>
        <p:nvCxnSpPr>
          <p:cNvPr id="16" name="Straight Arrow Connector 15"/>
          <p:cNvCxnSpPr>
            <a:endCxn id="15" idx="1"/>
          </p:cNvCxnSpPr>
          <p:nvPr/>
        </p:nvCxnSpPr>
        <p:spPr>
          <a:xfrm>
            <a:off x="6583680" y="5755033"/>
            <a:ext cx="645487"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8" name="Straight Arrow Connector 17"/>
          <p:cNvCxnSpPr>
            <a:endCxn id="17"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52161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b="1" dirty="0" err="1"/>
              <a:t>myLookUp.insertOrUpdate</a:t>
            </a:r>
            <a:r>
              <a:rPr lang="es-AR" sz="2000" b="1"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96</a:t>
            </a:fld>
            <a:endParaRPr lang="en-US"/>
          </a:p>
        </p:txBody>
      </p:sp>
      <p:sp>
        <p:nvSpPr>
          <p:cNvPr id="17" name="Rectangle 16"/>
          <p:cNvSpPr/>
          <p:nvPr/>
        </p:nvSpPr>
        <p:spPr>
          <a:xfrm>
            <a:off x="7229167" y="6097967"/>
            <a:ext cx="1718889"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Susan</a:t>
            </a:r>
            <a:r>
              <a:rPr lang="es-AR" dirty="0"/>
              <a:t>”&gt; </a:t>
            </a:r>
          </a:p>
        </p:txBody>
      </p:sp>
      <p:cxnSp>
        <p:nvCxnSpPr>
          <p:cNvPr id="18" name="Straight Arrow Connector 17"/>
          <p:cNvCxnSpPr>
            <a:endCxn id="17" idx="1"/>
          </p:cNvCxnSpPr>
          <p:nvPr/>
        </p:nvCxnSpPr>
        <p:spPr>
          <a:xfrm>
            <a:off x="6583680" y="5755033"/>
            <a:ext cx="645487"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20" name="Straight Arrow Connector 19"/>
          <p:cNvCxnSpPr>
            <a:endCxn id="19"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419015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b="1" dirty="0" err="1"/>
              <a:t>myLookUp.insertOrUpdate</a:t>
            </a:r>
            <a:r>
              <a:rPr lang="es-AR" sz="2000" b="1"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97</a:t>
            </a:fld>
            <a:endParaRPr lang="en-US"/>
          </a:p>
        </p:txBody>
      </p:sp>
      <p:sp>
        <p:nvSpPr>
          <p:cNvPr id="17" name="Rectangle 16"/>
          <p:cNvSpPr/>
          <p:nvPr/>
        </p:nvSpPr>
        <p:spPr>
          <a:xfrm>
            <a:off x="7229167" y="6097967"/>
            <a:ext cx="1718889"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Susan</a:t>
            </a:r>
            <a:r>
              <a:rPr lang="es-AR" dirty="0"/>
              <a:t>”&gt; </a:t>
            </a:r>
          </a:p>
        </p:txBody>
      </p:sp>
      <p:cxnSp>
        <p:nvCxnSpPr>
          <p:cNvPr id="18" name="Straight Arrow Connector 17"/>
          <p:cNvCxnSpPr>
            <a:endCxn id="17" idx="1"/>
          </p:cNvCxnSpPr>
          <p:nvPr/>
        </p:nvCxnSpPr>
        <p:spPr>
          <a:xfrm>
            <a:off x="6583680" y="5755033"/>
            <a:ext cx="645487"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20" name="Straight Arrow Connector 19"/>
          <p:cNvCxnSpPr>
            <a:endCxn id="19"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
        <p:nvSpPr>
          <p:cNvPr id="10" name="Rectangle 9"/>
          <p:cNvSpPr/>
          <p:nvPr/>
        </p:nvSpPr>
        <p:spPr>
          <a:xfrm>
            <a:off x="7359795" y="2020095"/>
            <a:ext cx="1457632" cy="322181"/>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&lt;43, “Paul”&gt; </a:t>
            </a:r>
          </a:p>
        </p:txBody>
      </p:sp>
      <p:cxnSp>
        <p:nvCxnSpPr>
          <p:cNvPr id="11" name="Straight Arrow Connector 10"/>
          <p:cNvCxnSpPr/>
          <p:nvPr/>
        </p:nvCxnSpPr>
        <p:spPr>
          <a:xfrm flipV="1">
            <a:off x="7618649" y="2349056"/>
            <a:ext cx="539632" cy="512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3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n-US"/>
              <a:t>Estructura de Datos y Algoritmos</a:t>
            </a:r>
            <a:endParaRPr/>
          </a:p>
        </p:txBody>
      </p:sp>
      <p:sp>
        <p:nvSpPr>
          <p:cNvPr id="112" name="Google Shape;112;p1"/>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n-US" sz="3600" dirty="0">
                <a:solidFill>
                  <a:schemeClr val="dk2"/>
                </a:solidFill>
              </a:rPr>
              <a:t>ITBA     2024-Q1</a:t>
            </a:r>
            <a:endParaRPr sz="3600" dirty="0">
              <a:solidFill>
                <a:schemeClr val="dk2"/>
              </a:solidFill>
            </a:endParaRPr>
          </a:p>
        </p:txBody>
      </p:sp>
      <p:sp>
        <p:nvSpPr>
          <p:cNvPr id="113" name="Google Shape;113;p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n-US"/>
              <a:t>TP 4- Ejer 6.1</a:t>
            </a:r>
            <a:endParaRPr/>
          </a:p>
        </p:txBody>
      </p:sp>
      <p:sp>
        <p:nvSpPr>
          <p:cNvPr id="119" name="Google Shape;119;p2"/>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20" name="Google Shape;120;p2"/>
          <p:cNvSpPr txBox="1">
            <a:spLocks noGrp="1"/>
          </p:cNvSpPr>
          <p:nvPr>
            <p:ph type="body" idx="2"/>
          </p:nvPr>
        </p:nvSpPr>
        <p:spPr>
          <a:xfrm>
            <a:off x="4897781"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n-US" sz="2000">
                <a:solidFill>
                  <a:schemeClr val="dk1"/>
                </a:solidFill>
                <a:latin typeface="Century Gothic"/>
                <a:ea typeface="Century Gothic"/>
                <a:cs typeface="Century Gothic"/>
                <a:sym typeface="Century Gothic"/>
              </a:rPr>
              <a:t>Implementar estrategia </a:t>
            </a:r>
            <a:r>
              <a:rPr lang="en-US" sz="2000" b="1">
                <a:solidFill>
                  <a:schemeClr val="dk1"/>
                </a:solidFill>
                <a:latin typeface="Century Gothic"/>
                <a:ea typeface="Century Gothic"/>
                <a:cs typeface="Century Gothic"/>
                <a:sym typeface="Century Gothic"/>
              </a:rPr>
              <a:t>OpenHashing con zona de overflow version LinkedList.</a:t>
            </a:r>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n-US" sz="2000" b="1">
                <a:solidFill>
                  <a:schemeClr val="dk1"/>
                </a:solidFill>
                <a:latin typeface="Century Gothic"/>
                <a:ea typeface="Century Gothic"/>
                <a:cs typeface="Century Gothic"/>
                <a:sym typeface="Century Gothic"/>
              </a:rPr>
              <a:t>No considerar aun factor de carga </a:t>
            </a:r>
            <a:r>
              <a:rPr lang="en-US" sz="2000">
                <a:solidFill>
                  <a:schemeClr val="dk1"/>
                </a:solidFill>
                <a:latin typeface="Century Gothic"/>
                <a:ea typeface="Century Gothic"/>
                <a:cs typeface="Century Gothic"/>
                <a:sym typeface="Century Gothic"/>
              </a:rPr>
              <a:t>(lo discutimos en un rato)</a:t>
            </a: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21" name="Google Shape;121;p2"/>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FFFFFF"/>
                </a:solidFill>
                <a:latin typeface="Roboto"/>
                <a:ea typeface="Roboto"/>
                <a:cs typeface="Roboto"/>
                <a:sym typeface="Roboto"/>
              </a:rPr>
              <a:t>99</a:t>
            </a:fld>
            <a:endParaRPr sz="1000" b="0" i="0" u="none" strike="noStrike" cap="none">
              <a:solidFill>
                <a:srgbClr val="FFFFFF"/>
              </a:solidFill>
              <a:latin typeface="Roboto"/>
              <a:ea typeface="Roboto"/>
              <a:cs typeface="Roboto"/>
              <a:sym typeface="Roboto"/>
            </a:endParaRPr>
          </a:p>
        </p:txBody>
      </p:sp>
      <p:pic>
        <p:nvPicPr>
          <p:cNvPr id="122" name="Google Shape;122;p2"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32944</TotalTime>
  <Words>9174</Words>
  <Application>Microsoft Office PowerPoint</Application>
  <PresentationFormat>On-screen Show (4:3)</PresentationFormat>
  <Paragraphs>1656</Paragraphs>
  <Slides>110</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110</vt:i4>
      </vt:variant>
    </vt:vector>
  </HeadingPairs>
  <TitlesOfParts>
    <vt:vector size="120" baseType="lpstr">
      <vt:lpstr>Arial</vt:lpstr>
      <vt:lpstr>Calibri</vt:lpstr>
      <vt:lpstr>Cambria Math</vt:lpstr>
      <vt:lpstr>Century Gothic</vt:lpstr>
      <vt:lpstr>Consolas</vt:lpstr>
      <vt:lpstr>Palatino Linotype</vt:lpstr>
      <vt:lpstr>Roboto</vt:lpstr>
      <vt:lpstr>Symbol</vt:lpstr>
      <vt:lpstr>Wingdings 2</vt:lpstr>
      <vt:lpstr>Presentation on brainstorming</vt:lpstr>
      <vt:lpstr>Estructura de Datos y Algoritmos</vt:lpstr>
      <vt:lpstr>PowerPoint Presentation</vt:lpstr>
      <vt:lpstr>PowerPoint Presentation</vt:lpstr>
      <vt:lpstr>Problemas</vt:lpstr>
      <vt:lpstr>Problemas</vt:lpstr>
      <vt:lpstr>Problemas</vt:lpstr>
      <vt:lpstr>Tabla de Hashing</vt:lpstr>
      <vt:lpstr>PowerPoint Presentation</vt:lpstr>
      <vt:lpstr>Hashing (Hash Table)</vt:lpstr>
      <vt:lpstr>Hashing (Hash Table)</vt:lpstr>
      <vt:lpstr>Hashing (Hash Table)</vt:lpstr>
      <vt:lpstr>PowerPoint Presentation</vt:lpstr>
      <vt:lpstr>PowerPoint Presentation</vt:lpstr>
      <vt:lpstr>PowerPoint Presentation</vt:lpstr>
      <vt:lpstr>PowerPoint Presentation</vt:lpstr>
      <vt:lpstr>Caso de Uso Ideal</vt:lpstr>
      <vt:lpstr>Caso de Uso problemático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Estructura de Datos y Algoritmos</vt:lpstr>
      <vt:lpstr>TP 4- Ejer 3</vt:lpstr>
      <vt:lpstr>PowerPoint Presentation</vt:lpstr>
      <vt:lpstr>TP 4- Ejer 4</vt:lpstr>
      <vt:lpstr>PowerPoint Presentation</vt:lpstr>
      <vt:lpstr>PowerPoint Presentation</vt:lpstr>
      <vt:lpstr>PowerPoint Presentation</vt:lpstr>
      <vt:lpstr>PowerPoint Presentation</vt:lpstr>
      <vt:lpstr>PowerPoint Presentation</vt:lpstr>
      <vt:lpstr>Estructura de Datos y Algoritmos</vt:lpstr>
      <vt:lpstr>Colisiones</vt:lpstr>
      <vt:lpstr>Open Addressing or Closed Hashing</vt:lpstr>
      <vt:lpstr>PowerPoint Presentation</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Estructura de Datos y Algoritmos</vt:lpstr>
      <vt:lpstr>Open Addressing or Closed Hashing</vt:lpstr>
      <vt:lpstr>Colisiones</vt:lpstr>
      <vt:lpstr>Open Hashing / Chaining / Overflow/ Closed Addressing</vt:lpstr>
      <vt:lpstr>Open Hashing / Chaining / Overflow/ Closed Addressing</vt:lpstr>
      <vt:lpstr>Open Hashing / Chaining / Overflow/ Closed Addressing</vt:lpstr>
      <vt:lpstr>Open Hashing / Chaining / Overflow/ Closed Addressing</vt:lpstr>
      <vt:lpstr>PowerPoint Presentation</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Estructura de Datos y Algoritmos</vt:lpstr>
      <vt:lpstr>TP 4- Ejer 6.1</vt:lpstr>
      <vt:lpstr>PowerPoint Presentation</vt:lpstr>
      <vt:lpstr>TP 4- Ejer 6.2</vt:lpstr>
      <vt:lpstr>PowerPoint Presentation</vt:lpstr>
      <vt:lpstr>Hashing y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bigdata2</dc:creator>
  <cp:lastModifiedBy>Luciano Stupnik</cp:lastModifiedBy>
  <cp:revision>773</cp:revision>
  <dcterms:created xsi:type="dcterms:W3CDTF">2019-02-21T18:33:09Z</dcterms:created>
  <dcterms:modified xsi:type="dcterms:W3CDTF">2024-06-17T20:20:24Z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