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5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3"/>
  </p:notesMasterIdLst>
  <p:sldIdLst>
    <p:sldId id="272" r:id="rId2"/>
    <p:sldId id="280" r:id="rId3"/>
    <p:sldId id="282" r:id="rId4"/>
    <p:sldId id="281" r:id="rId5"/>
    <p:sldId id="274" r:id="rId6"/>
    <p:sldId id="284" r:id="rId7"/>
    <p:sldId id="318" r:id="rId8"/>
    <p:sldId id="285" r:id="rId9"/>
    <p:sldId id="321" r:id="rId10"/>
    <p:sldId id="320" r:id="rId11"/>
    <p:sldId id="322" r:id="rId12"/>
    <p:sldId id="283" r:id="rId13"/>
    <p:sldId id="28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323" r:id="rId30"/>
    <p:sldId id="341" r:id="rId31"/>
    <p:sldId id="337" r:id="rId32"/>
    <p:sldId id="342" r:id="rId33"/>
    <p:sldId id="344" r:id="rId34"/>
    <p:sldId id="339" r:id="rId35"/>
    <p:sldId id="348" r:id="rId36"/>
    <p:sldId id="328" r:id="rId37"/>
    <p:sldId id="345" r:id="rId38"/>
    <p:sldId id="329" r:id="rId39"/>
    <p:sldId id="306" r:id="rId40"/>
    <p:sldId id="346" r:id="rId41"/>
    <p:sldId id="347" r:id="rId42"/>
    <p:sldId id="308" r:id="rId43"/>
    <p:sldId id="256" r:id="rId44"/>
    <p:sldId id="349" r:id="rId45"/>
    <p:sldId id="350" r:id="rId46"/>
    <p:sldId id="351" r:id="rId47"/>
    <p:sldId id="352" r:id="rId48"/>
    <p:sldId id="353" r:id="rId49"/>
    <p:sldId id="354" r:id="rId50"/>
    <p:sldId id="355" r:id="rId51"/>
    <p:sldId id="356" r:id="rId52"/>
    <p:sldId id="357" r:id="rId53"/>
    <p:sldId id="358" r:id="rId54"/>
    <p:sldId id="359" r:id="rId55"/>
    <p:sldId id="275" r:id="rId56"/>
    <p:sldId id="360" r:id="rId57"/>
    <p:sldId id="361" r:id="rId58"/>
    <p:sldId id="362" r:id="rId59"/>
    <p:sldId id="363" r:id="rId60"/>
    <p:sldId id="364" r:id="rId61"/>
    <p:sldId id="273" r:id="rId62"/>
    <p:sldId id="365" r:id="rId63"/>
    <p:sldId id="366" r:id="rId64"/>
    <p:sldId id="367" r:id="rId65"/>
    <p:sldId id="368" r:id="rId66"/>
    <p:sldId id="369" r:id="rId67"/>
    <p:sldId id="370" r:id="rId68"/>
    <p:sldId id="343" r:id="rId69"/>
    <p:sldId id="371" r:id="rId70"/>
    <p:sldId id="372" r:id="rId71"/>
    <p:sldId id="373" r:id="rId72"/>
    <p:sldId id="374" r:id="rId73"/>
    <p:sldId id="375" r:id="rId74"/>
    <p:sldId id="326" r:id="rId75"/>
    <p:sldId id="376" r:id="rId76"/>
    <p:sldId id="325" r:id="rId77"/>
    <p:sldId id="377" r:id="rId78"/>
    <p:sldId id="319" r:id="rId79"/>
    <p:sldId id="378" r:id="rId80"/>
    <p:sldId id="327" r:id="rId81"/>
    <p:sldId id="379" r:id="rId82"/>
    <p:sldId id="380" r:id="rId83"/>
    <p:sldId id="330" r:id="rId84"/>
    <p:sldId id="332" r:id="rId85"/>
    <p:sldId id="333" r:id="rId86"/>
    <p:sldId id="331" r:id="rId87"/>
    <p:sldId id="334" r:id="rId88"/>
    <p:sldId id="381" r:id="rId89"/>
    <p:sldId id="336" r:id="rId90"/>
    <p:sldId id="382" r:id="rId91"/>
    <p:sldId id="338" r:id="rId92"/>
    <p:sldId id="383" r:id="rId93"/>
    <p:sldId id="340" r:id="rId94"/>
    <p:sldId id="384" r:id="rId95"/>
    <p:sldId id="385" r:id="rId96"/>
    <p:sldId id="386" r:id="rId97"/>
    <p:sldId id="387" r:id="rId98"/>
    <p:sldId id="388" r:id="rId99"/>
    <p:sldId id="389" r:id="rId100"/>
    <p:sldId id="390" r:id="rId101"/>
    <p:sldId id="391" r:id="rId102"/>
    <p:sldId id="392" r:id="rId103"/>
    <p:sldId id="393" r:id="rId104"/>
    <p:sldId id="394" r:id="rId105"/>
    <p:sldId id="395" r:id="rId106"/>
    <p:sldId id="396" r:id="rId107"/>
    <p:sldId id="397" r:id="rId108"/>
    <p:sldId id="398" r:id="rId109"/>
    <p:sldId id="399" r:id="rId110"/>
    <p:sldId id="400" r:id="rId111"/>
    <p:sldId id="401" r:id="rId112"/>
    <p:sldId id="402" r:id="rId113"/>
    <p:sldId id="403" r:id="rId114"/>
    <p:sldId id="404" r:id="rId115"/>
    <p:sldId id="405" r:id="rId116"/>
    <p:sldId id="406" r:id="rId117"/>
    <p:sldId id="407" r:id="rId118"/>
    <p:sldId id="408" r:id="rId119"/>
    <p:sldId id="409" r:id="rId120"/>
    <p:sldId id="410" r:id="rId121"/>
    <p:sldId id="411" r:id="rId1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59" autoAdjust="0"/>
    <p:restoredTop sz="94660"/>
  </p:normalViewPr>
  <p:slideViewPr>
    <p:cSldViewPr snapToGrid="0">
      <p:cViewPr varScale="1">
        <p:scale>
          <a:sx n="96" d="100"/>
          <a:sy n="96" d="100"/>
        </p:scale>
        <p:origin x="1372"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innovacion\OneDrive\my\EDA\2019\ejecucion.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innovacion\OneDrive\my\EDA\2019\ejecuc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AR"/>
              <a:t>Gráfico</a:t>
            </a:r>
            <a:r>
              <a:rPr lang="es-AR" baseline="0"/>
              <a:t> de tasa de crecimiento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9622885331827204E-2"/>
          <c:y val="0.16245370370370371"/>
          <c:w val="0.6532595277437393"/>
          <c:h val="0.72088764946048411"/>
        </c:manualLayout>
      </c:layout>
      <c:scatterChart>
        <c:scatterStyle val="lineMarker"/>
        <c:varyColors val="0"/>
        <c:ser>
          <c:idx val="0"/>
          <c:order val="0"/>
          <c:tx>
            <c:strRef>
              <c:f>Sheet1!$B$121</c:f>
              <c:strCache>
                <c:ptCount val="1"/>
                <c:pt idx="0">
                  <c:v>g(n) = n o sea O(n)</c:v>
                </c:pt>
              </c:strCache>
            </c:strRef>
          </c:tx>
          <c:spPr>
            <a:ln w="19050" cap="rnd">
              <a:solidFill>
                <a:schemeClr val="accent1"/>
              </a:solidFill>
              <a:round/>
            </a:ln>
            <a:effectLst/>
          </c:spPr>
          <c:marker>
            <c:symbol val="none"/>
          </c:marker>
          <c:xVal>
            <c:numRef>
              <c:f>Sheet1!$A$122:$A$128</c:f>
              <c:numCache>
                <c:formatCode>General</c:formatCode>
                <c:ptCount val="7"/>
                <c:pt idx="0">
                  <c:v>10</c:v>
                </c:pt>
                <c:pt idx="1">
                  <c:v>100</c:v>
                </c:pt>
                <c:pt idx="2">
                  <c:v>1000</c:v>
                </c:pt>
                <c:pt idx="3">
                  <c:v>10000</c:v>
                </c:pt>
                <c:pt idx="4">
                  <c:v>100000</c:v>
                </c:pt>
                <c:pt idx="5">
                  <c:v>1000000</c:v>
                </c:pt>
                <c:pt idx="6">
                  <c:v>10000000</c:v>
                </c:pt>
              </c:numCache>
            </c:numRef>
          </c:xVal>
          <c:yVal>
            <c:numRef>
              <c:f>Sheet1!$B$122:$B$128</c:f>
              <c:numCache>
                <c:formatCode>General</c:formatCode>
                <c:ptCount val="7"/>
                <c:pt idx="0">
                  <c:v>10</c:v>
                </c:pt>
                <c:pt idx="1">
                  <c:v>100</c:v>
                </c:pt>
                <c:pt idx="2">
                  <c:v>1000</c:v>
                </c:pt>
                <c:pt idx="3">
                  <c:v>10000</c:v>
                </c:pt>
                <c:pt idx="4">
                  <c:v>100000</c:v>
                </c:pt>
                <c:pt idx="5">
                  <c:v>1000000</c:v>
                </c:pt>
                <c:pt idx="6">
                  <c:v>10000000</c:v>
                </c:pt>
              </c:numCache>
            </c:numRef>
          </c:yVal>
          <c:smooth val="0"/>
          <c:extLst>
            <c:ext xmlns:c16="http://schemas.microsoft.com/office/drawing/2014/chart" uri="{C3380CC4-5D6E-409C-BE32-E72D297353CC}">
              <c16:uniqueId val="{00000000-0747-4890-B830-D89C5D09B793}"/>
            </c:ext>
          </c:extLst>
        </c:ser>
        <c:ser>
          <c:idx val="1"/>
          <c:order val="1"/>
          <c:tx>
            <c:strRef>
              <c:f>Sheet1!$C$121</c:f>
              <c:strCache>
                <c:ptCount val="1"/>
                <c:pt idx="0">
                  <c:v>g(n) = n * ln(n) o sea O(n * ln(n) )</c:v>
                </c:pt>
              </c:strCache>
            </c:strRef>
          </c:tx>
          <c:spPr>
            <a:ln w="19050" cap="rnd">
              <a:solidFill>
                <a:schemeClr val="accent2"/>
              </a:solidFill>
              <a:round/>
            </a:ln>
            <a:effectLst/>
          </c:spPr>
          <c:marker>
            <c:symbol val="none"/>
          </c:marker>
          <c:xVal>
            <c:numRef>
              <c:f>Sheet1!$A$122:$A$128</c:f>
              <c:numCache>
                <c:formatCode>General</c:formatCode>
                <c:ptCount val="7"/>
                <c:pt idx="0">
                  <c:v>10</c:v>
                </c:pt>
                <c:pt idx="1">
                  <c:v>100</c:v>
                </c:pt>
                <c:pt idx="2">
                  <c:v>1000</c:v>
                </c:pt>
                <c:pt idx="3">
                  <c:v>10000</c:v>
                </c:pt>
                <c:pt idx="4">
                  <c:v>100000</c:v>
                </c:pt>
                <c:pt idx="5">
                  <c:v>1000000</c:v>
                </c:pt>
                <c:pt idx="6">
                  <c:v>10000000</c:v>
                </c:pt>
              </c:numCache>
            </c:numRef>
          </c:xVal>
          <c:yVal>
            <c:numRef>
              <c:f>Sheet1!$C$122:$C$128</c:f>
              <c:numCache>
                <c:formatCode>General</c:formatCode>
                <c:ptCount val="7"/>
                <c:pt idx="0">
                  <c:v>23.025850929940461</c:v>
                </c:pt>
                <c:pt idx="1">
                  <c:v>460.51701859880916</c:v>
                </c:pt>
                <c:pt idx="2">
                  <c:v>6907.7552789821366</c:v>
                </c:pt>
                <c:pt idx="3">
                  <c:v>92103.403719761831</c:v>
                </c:pt>
                <c:pt idx="4">
                  <c:v>1151292.546497023</c:v>
                </c:pt>
                <c:pt idx="5">
                  <c:v>13815510.557964273</c:v>
                </c:pt>
                <c:pt idx="6">
                  <c:v>161180956.5095832</c:v>
                </c:pt>
              </c:numCache>
            </c:numRef>
          </c:yVal>
          <c:smooth val="0"/>
          <c:extLst>
            <c:ext xmlns:c16="http://schemas.microsoft.com/office/drawing/2014/chart" uri="{C3380CC4-5D6E-409C-BE32-E72D297353CC}">
              <c16:uniqueId val="{00000001-0747-4890-B830-D89C5D09B793}"/>
            </c:ext>
          </c:extLst>
        </c:ser>
        <c:dLbls>
          <c:showLegendKey val="0"/>
          <c:showVal val="0"/>
          <c:showCatName val="0"/>
          <c:showSerName val="0"/>
          <c:showPercent val="0"/>
          <c:showBubbleSize val="0"/>
        </c:dLbls>
        <c:axId val="947895983"/>
        <c:axId val="947896399"/>
      </c:scatterChart>
      <c:valAx>
        <c:axId val="9478959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a:t>
                </a:r>
              </a:p>
            </c:rich>
          </c:tx>
          <c:layout>
            <c:manualLayout>
              <c:xMode val="edge"/>
              <c:yMode val="edge"/>
              <c:x val="0.81205754741859282"/>
              <c:y val="0.9018285214348206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47896399"/>
        <c:crosses val="autoZero"/>
        <c:crossBetween val="midCat"/>
      </c:valAx>
      <c:valAx>
        <c:axId val="947896399"/>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47895983"/>
        <c:crosses val="autoZero"/>
        <c:crossBetween val="midCat"/>
      </c:valAx>
      <c:spPr>
        <a:noFill/>
        <a:ln>
          <a:noFill/>
        </a:ln>
        <a:effectLst/>
      </c:spPr>
    </c:plotArea>
    <c:legend>
      <c:legendPos val="r"/>
      <c:layout>
        <c:manualLayout>
          <c:xMode val="edge"/>
          <c:yMode val="edge"/>
          <c:x val="0.67969835250015342"/>
          <c:y val="0.36626736999163106"/>
          <c:w val="0.28019689418689181"/>
          <c:h val="0.23437664041994752"/>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AR"/>
              <a:t>Gráfico de tasa de crecimiento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9622885331827204E-2"/>
          <c:y val="0.16245370370370371"/>
          <c:w val="0.6532595277437393"/>
          <c:h val="0.72088764946048411"/>
        </c:manualLayout>
      </c:layout>
      <c:scatterChart>
        <c:scatterStyle val="smoothMarker"/>
        <c:varyColors val="0"/>
        <c:ser>
          <c:idx val="0"/>
          <c:order val="0"/>
          <c:tx>
            <c:strRef>
              <c:f>Sheet1!$B$153</c:f>
              <c:strCache>
                <c:ptCount val="1"/>
                <c:pt idx="0">
                  <c:v>g(n) = 2^n o sea O(2^n)</c:v>
                </c:pt>
              </c:strCache>
            </c:strRef>
          </c:tx>
          <c:spPr>
            <a:ln w="19050" cap="rnd">
              <a:solidFill>
                <a:srgbClr val="FF0000"/>
              </a:solidFill>
              <a:round/>
            </a:ln>
            <a:effectLst/>
          </c:spPr>
          <c:marker>
            <c:symbol val="circle"/>
            <c:size val="5"/>
            <c:spPr>
              <a:solidFill>
                <a:schemeClr val="accent1"/>
              </a:solidFill>
              <a:ln w="9525">
                <a:solidFill>
                  <a:schemeClr val="accent1"/>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Sheet1!$B$154:$B$160</c:f>
              <c:numCache>
                <c:formatCode>0</c:formatCode>
                <c:ptCount val="7"/>
                <c:pt idx="0">
                  <c:v>1</c:v>
                </c:pt>
                <c:pt idx="1">
                  <c:v>4</c:v>
                </c:pt>
                <c:pt idx="2">
                  <c:v>16</c:v>
                </c:pt>
                <c:pt idx="3">
                  <c:v>64</c:v>
                </c:pt>
                <c:pt idx="4">
                  <c:v>256</c:v>
                </c:pt>
                <c:pt idx="5">
                  <c:v>1024</c:v>
                </c:pt>
                <c:pt idx="6">
                  <c:v>4096</c:v>
                </c:pt>
              </c:numCache>
            </c:numRef>
          </c:yVal>
          <c:smooth val="1"/>
          <c:extLst>
            <c:ext xmlns:c16="http://schemas.microsoft.com/office/drawing/2014/chart" uri="{C3380CC4-5D6E-409C-BE32-E72D297353CC}">
              <c16:uniqueId val="{00000000-72DF-4DE0-8E52-4F32EBF52B0F}"/>
            </c:ext>
          </c:extLst>
        </c:ser>
        <c:ser>
          <c:idx val="1"/>
          <c:order val="1"/>
          <c:tx>
            <c:strRef>
              <c:f>Sheet1!$C$153</c:f>
              <c:strCache>
                <c:ptCount val="1"/>
                <c:pt idx="0">
                  <c:v>g(n) = n * log2(n) o sea O(n * log2(n) )</c:v>
                </c:pt>
              </c:strCache>
            </c:strRef>
          </c:tx>
          <c:spPr>
            <a:ln w="19050" cap="rnd">
              <a:solidFill>
                <a:srgbClr val="7030A0"/>
              </a:solidFill>
              <a:round/>
            </a:ln>
            <a:effectLst/>
          </c:spPr>
          <c:marker>
            <c:symbol val="circle"/>
            <c:size val="5"/>
            <c:spPr>
              <a:solidFill>
                <a:schemeClr val="accent2"/>
              </a:solidFill>
              <a:ln w="9525">
                <a:solidFill>
                  <a:schemeClr val="accent2"/>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Sheet1!$C$154:$C$160</c:f>
              <c:numCache>
                <c:formatCode>General</c:formatCode>
                <c:ptCount val="7"/>
                <c:pt idx="0">
                  <c:v>0</c:v>
                </c:pt>
                <c:pt idx="1">
                  <c:v>2</c:v>
                </c:pt>
                <c:pt idx="2">
                  <c:v>8</c:v>
                </c:pt>
                <c:pt idx="3">
                  <c:v>15.509775004326936</c:v>
                </c:pt>
                <c:pt idx="4">
                  <c:v>24</c:v>
                </c:pt>
                <c:pt idx="5">
                  <c:v>33.219280948873624</c:v>
                </c:pt>
                <c:pt idx="6">
                  <c:v>43.01955000865388</c:v>
                </c:pt>
              </c:numCache>
            </c:numRef>
          </c:yVal>
          <c:smooth val="1"/>
          <c:extLst>
            <c:ext xmlns:c16="http://schemas.microsoft.com/office/drawing/2014/chart" uri="{C3380CC4-5D6E-409C-BE32-E72D297353CC}">
              <c16:uniqueId val="{00000001-72DF-4DE0-8E52-4F32EBF52B0F}"/>
            </c:ext>
          </c:extLst>
        </c:ser>
        <c:ser>
          <c:idx val="2"/>
          <c:order val="2"/>
          <c:tx>
            <c:strRef>
              <c:f>Sheet1!$D$153</c:f>
              <c:strCache>
                <c:ptCount val="1"/>
                <c:pt idx="0">
                  <c:v>g(n) = n o sea O(n)</c:v>
                </c:pt>
              </c:strCache>
            </c:strRef>
          </c:tx>
          <c:spPr>
            <a:ln w="19050" cap="rnd">
              <a:solidFill>
                <a:srgbClr val="4472C4">
                  <a:lumMod val="60000"/>
                  <a:lumOff val="40000"/>
                </a:srgbClr>
              </a:solidFill>
              <a:round/>
            </a:ln>
            <a:effectLst/>
          </c:spPr>
          <c:marker>
            <c:symbol val="circle"/>
            <c:size val="5"/>
            <c:spPr>
              <a:solidFill>
                <a:schemeClr val="accent3"/>
              </a:solidFill>
              <a:ln w="9525">
                <a:solidFill>
                  <a:schemeClr val="accent3"/>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Sheet1!$D$154:$D$160</c:f>
              <c:numCache>
                <c:formatCode>General</c:formatCode>
                <c:ptCount val="7"/>
                <c:pt idx="0">
                  <c:v>0</c:v>
                </c:pt>
                <c:pt idx="1">
                  <c:v>2</c:v>
                </c:pt>
                <c:pt idx="2">
                  <c:v>4</c:v>
                </c:pt>
                <c:pt idx="3">
                  <c:v>6</c:v>
                </c:pt>
                <c:pt idx="4">
                  <c:v>8</c:v>
                </c:pt>
                <c:pt idx="5">
                  <c:v>10</c:v>
                </c:pt>
                <c:pt idx="6">
                  <c:v>12</c:v>
                </c:pt>
              </c:numCache>
            </c:numRef>
          </c:yVal>
          <c:smooth val="1"/>
          <c:extLst>
            <c:ext xmlns:c16="http://schemas.microsoft.com/office/drawing/2014/chart" uri="{C3380CC4-5D6E-409C-BE32-E72D297353CC}">
              <c16:uniqueId val="{00000002-72DF-4DE0-8E52-4F32EBF52B0F}"/>
            </c:ext>
          </c:extLst>
        </c:ser>
        <c:ser>
          <c:idx val="3"/>
          <c:order val="3"/>
          <c:tx>
            <c:strRef>
              <c:f>Sheet1!$E$153</c:f>
              <c:strCache>
                <c:ptCount val="1"/>
                <c:pt idx="0">
                  <c:v>g(n)=log2(n) o sea O(log2(n))</c:v>
                </c:pt>
              </c:strCache>
            </c:strRef>
          </c:tx>
          <c:spPr>
            <a:ln w="19050" cap="rnd">
              <a:solidFill>
                <a:srgbClr val="70AD47"/>
              </a:solidFill>
              <a:round/>
            </a:ln>
            <a:effectLst/>
          </c:spPr>
          <c:marker>
            <c:symbol val="circle"/>
            <c:size val="5"/>
            <c:spPr>
              <a:solidFill>
                <a:schemeClr val="accent4"/>
              </a:solidFill>
              <a:ln w="9525">
                <a:solidFill>
                  <a:schemeClr val="accent4"/>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Sheet1!$E$154:$E$160</c:f>
              <c:numCache>
                <c:formatCode>General</c:formatCode>
                <c:ptCount val="7"/>
                <c:pt idx="0">
                  <c:v>0</c:v>
                </c:pt>
                <c:pt idx="1">
                  <c:v>1</c:v>
                </c:pt>
                <c:pt idx="2">
                  <c:v>2</c:v>
                </c:pt>
                <c:pt idx="3">
                  <c:v>2.5849625007211561</c:v>
                </c:pt>
                <c:pt idx="4">
                  <c:v>3</c:v>
                </c:pt>
                <c:pt idx="5">
                  <c:v>3.3219280948873626</c:v>
                </c:pt>
                <c:pt idx="6">
                  <c:v>3.5849625007211565</c:v>
                </c:pt>
              </c:numCache>
            </c:numRef>
          </c:yVal>
          <c:smooth val="1"/>
          <c:extLst>
            <c:ext xmlns:c16="http://schemas.microsoft.com/office/drawing/2014/chart" uri="{C3380CC4-5D6E-409C-BE32-E72D297353CC}">
              <c16:uniqueId val="{00000003-72DF-4DE0-8E52-4F32EBF52B0F}"/>
            </c:ext>
          </c:extLst>
        </c:ser>
        <c:ser>
          <c:idx val="4"/>
          <c:order val="4"/>
          <c:tx>
            <c:strRef>
              <c:f>Sheet1!$F$153</c:f>
              <c:strCache>
                <c:ptCount val="1"/>
                <c:pt idx="0">
                  <c:v>g(n)=n^1/2 o sea O(n^1/2)</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Sheet1!$F$154:$F$160</c:f>
              <c:numCache>
                <c:formatCode>General</c:formatCode>
                <c:ptCount val="7"/>
                <c:pt idx="0">
                  <c:v>0</c:v>
                </c:pt>
                <c:pt idx="1">
                  <c:v>1.4142135623730951</c:v>
                </c:pt>
                <c:pt idx="2">
                  <c:v>2</c:v>
                </c:pt>
                <c:pt idx="3">
                  <c:v>2.4494897427831779</c:v>
                </c:pt>
                <c:pt idx="4">
                  <c:v>2.8284271247461903</c:v>
                </c:pt>
                <c:pt idx="5">
                  <c:v>3.1622776601683795</c:v>
                </c:pt>
                <c:pt idx="6">
                  <c:v>3.4641016151377544</c:v>
                </c:pt>
              </c:numCache>
            </c:numRef>
          </c:yVal>
          <c:smooth val="1"/>
          <c:extLst>
            <c:ext xmlns:c16="http://schemas.microsoft.com/office/drawing/2014/chart" uri="{C3380CC4-5D6E-409C-BE32-E72D297353CC}">
              <c16:uniqueId val="{00000004-72DF-4DE0-8E52-4F32EBF52B0F}"/>
            </c:ext>
          </c:extLst>
        </c:ser>
        <c:ser>
          <c:idx val="5"/>
          <c:order val="5"/>
          <c:tx>
            <c:strRef>
              <c:f>Sheet1!$G$153</c:f>
              <c:strCache>
                <c:ptCount val="1"/>
                <c:pt idx="0">
                  <c:v>g(n)=n^2 o sea O(n^2)</c:v>
                </c:pt>
              </c:strCache>
            </c:strRef>
          </c:tx>
          <c:spPr>
            <a:ln w="19050" cap="rnd">
              <a:solidFill>
                <a:srgbClr val="FFC000"/>
              </a:solidFill>
              <a:round/>
            </a:ln>
            <a:effectLst/>
          </c:spPr>
          <c:marker>
            <c:symbol val="circle"/>
            <c:size val="5"/>
            <c:spPr>
              <a:solidFill>
                <a:schemeClr val="accent6"/>
              </a:solidFill>
              <a:ln w="9525">
                <a:solidFill>
                  <a:schemeClr val="accent6"/>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Sheet1!$G$154:$G$160</c:f>
              <c:numCache>
                <c:formatCode>General</c:formatCode>
                <c:ptCount val="7"/>
                <c:pt idx="0">
                  <c:v>0</c:v>
                </c:pt>
                <c:pt idx="1">
                  <c:v>4</c:v>
                </c:pt>
                <c:pt idx="2">
                  <c:v>16</c:v>
                </c:pt>
                <c:pt idx="3">
                  <c:v>36</c:v>
                </c:pt>
                <c:pt idx="4">
                  <c:v>64</c:v>
                </c:pt>
                <c:pt idx="5">
                  <c:v>100</c:v>
                </c:pt>
                <c:pt idx="6">
                  <c:v>144</c:v>
                </c:pt>
              </c:numCache>
            </c:numRef>
          </c:yVal>
          <c:smooth val="1"/>
          <c:extLst>
            <c:ext xmlns:c16="http://schemas.microsoft.com/office/drawing/2014/chart" uri="{C3380CC4-5D6E-409C-BE32-E72D297353CC}">
              <c16:uniqueId val="{00000005-72DF-4DE0-8E52-4F32EBF52B0F}"/>
            </c:ext>
          </c:extLst>
        </c:ser>
        <c:ser>
          <c:idx val="6"/>
          <c:order val="6"/>
          <c:tx>
            <c:strRef>
              <c:f>Sheet1!$H$153</c:f>
              <c:strCache>
                <c:ptCount val="1"/>
                <c:pt idx="0">
                  <c:v>g(n)=n^3 o sea O(n)=n^3</c:v>
                </c:pt>
              </c:strCache>
            </c:strRef>
          </c:tx>
          <c:spPr>
            <a:ln w="19050" cap="rnd">
              <a:solidFill>
                <a:srgbClr val="C00000"/>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Sheet1!$H$154:$H$160</c:f>
              <c:numCache>
                <c:formatCode>General</c:formatCode>
                <c:ptCount val="7"/>
                <c:pt idx="0">
                  <c:v>0</c:v>
                </c:pt>
                <c:pt idx="1">
                  <c:v>8</c:v>
                </c:pt>
                <c:pt idx="2">
                  <c:v>64</c:v>
                </c:pt>
                <c:pt idx="3">
                  <c:v>216</c:v>
                </c:pt>
                <c:pt idx="4">
                  <c:v>512</c:v>
                </c:pt>
                <c:pt idx="5">
                  <c:v>1000</c:v>
                </c:pt>
                <c:pt idx="6">
                  <c:v>1728</c:v>
                </c:pt>
              </c:numCache>
            </c:numRef>
          </c:yVal>
          <c:smooth val="1"/>
          <c:extLst>
            <c:ext xmlns:c16="http://schemas.microsoft.com/office/drawing/2014/chart" uri="{C3380CC4-5D6E-409C-BE32-E72D297353CC}">
              <c16:uniqueId val="{00000006-72DF-4DE0-8E52-4F32EBF52B0F}"/>
            </c:ext>
          </c:extLst>
        </c:ser>
        <c:dLbls>
          <c:showLegendKey val="0"/>
          <c:showVal val="0"/>
          <c:showCatName val="0"/>
          <c:showSerName val="0"/>
          <c:showPercent val="0"/>
          <c:showBubbleSize val="0"/>
        </c:dLbls>
        <c:axId val="947895983"/>
        <c:axId val="947896399"/>
      </c:scatterChart>
      <c:valAx>
        <c:axId val="9478959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47896399"/>
        <c:crosses val="autoZero"/>
        <c:crossBetween val="midCat"/>
      </c:valAx>
      <c:valAx>
        <c:axId val="94789639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 grande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47895983"/>
        <c:crosses val="autoZero"/>
        <c:crossBetween val="midCat"/>
      </c:valAx>
      <c:spPr>
        <a:noFill/>
        <a:ln>
          <a:noFill/>
        </a:ln>
        <a:effectLst/>
      </c:spPr>
    </c:plotArea>
    <c:legend>
      <c:legendPos val="r"/>
      <c:layout>
        <c:manualLayout>
          <c:xMode val="edge"/>
          <c:yMode val="edge"/>
          <c:x val="0.6895394672888111"/>
          <c:y val="0.20246427529892097"/>
          <c:w val="0.31046053271118884"/>
          <c:h val="0.560610832736817"/>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b="0"/>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AR"/>
              <a:t>Gráfico</a:t>
            </a:r>
            <a:r>
              <a:rPr lang="es-AR" baseline="0"/>
              <a:t> de tasa de crecimiento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51527233959143"/>
          <c:y val="9.5847639009460625E-2"/>
          <c:w val="0.70240484322392116"/>
          <c:h val="0.82475667778187123"/>
        </c:manualLayout>
      </c:layout>
      <c:scatterChart>
        <c:scatterStyle val="smoothMarker"/>
        <c:varyColors val="0"/>
        <c:ser>
          <c:idx val="0"/>
          <c:order val="0"/>
          <c:tx>
            <c:strRef>
              <c:f>Sheet1!$B$222</c:f>
              <c:strCache>
                <c:ptCount val="1"/>
                <c:pt idx="0">
                  <c:v>g(n) = n * log2(n) o sea O(n * log2(n) )</c:v>
                </c:pt>
              </c:strCache>
            </c:strRef>
          </c:tx>
          <c:spPr>
            <a:ln w="19050" cap="rnd">
              <a:solidFill>
                <a:srgbClr val="7030A0"/>
              </a:solidFill>
              <a:round/>
            </a:ln>
            <a:effectLst/>
          </c:spPr>
          <c:marker>
            <c:symbol val="circle"/>
            <c:size val="5"/>
            <c:spPr>
              <a:solidFill>
                <a:schemeClr val="accent1"/>
              </a:solidFill>
              <a:ln w="9525">
                <a:solidFill>
                  <a:schemeClr val="accent1"/>
                </a:solidFill>
              </a:ln>
              <a:effectLst/>
            </c:spPr>
          </c:marker>
          <c:xVal>
            <c:numRef>
              <c:f>Sheet1!$A$223:$A$233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xVal>
          <c:yVal>
            <c:numRef>
              <c:f>Sheet1!$B$223:$B$233</c:f>
              <c:numCache>
                <c:formatCode>General</c:formatCode>
                <c:ptCount val="11"/>
                <c:pt idx="0">
                  <c:v>0</c:v>
                </c:pt>
                <c:pt idx="1">
                  <c:v>33.219280948873624</c:v>
                </c:pt>
                <c:pt idx="2">
                  <c:v>86.438561897747249</c:v>
                </c:pt>
                <c:pt idx="3">
                  <c:v>147.20671786825557</c:v>
                </c:pt>
                <c:pt idx="4">
                  <c:v>212.8771237954945</c:v>
                </c:pt>
                <c:pt idx="5">
                  <c:v>282.1928094887362</c:v>
                </c:pt>
                <c:pt idx="6">
                  <c:v>354.41343573651113</c:v>
                </c:pt>
                <c:pt idx="7">
                  <c:v>429.04981118614774</c:v>
                </c:pt>
                <c:pt idx="8">
                  <c:v>505.75424759098894</c:v>
                </c:pt>
                <c:pt idx="9">
                  <c:v>584.26677866967077</c:v>
                </c:pt>
                <c:pt idx="10">
                  <c:v>664.38561897747252</c:v>
                </c:pt>
              </c:numCache>
            </c:numRef>
          </c:yVal>
          <c:smooth val="1"/>
          <c:extLst>
            <c:ext xmlns:c16="http://schemas.microsoft.com/office/drawing/2014/chart" uri="{C3380CC4-5D6E-409C-BE32-E72D297353CC}">
              <c16:uniqueId val="{00000000-783A-48C9-BFCF-B9E3FED33434}"/>
            </c:ext>
          </c:extLst>
        </c:ser>
        <c:ser>
          <c:idx val="1"/>
          <c:order val="1"/>
          <c:tx>
            <c:strRef>
              <c:f>Sheet1!$C$222</c:f>
              <c:strCache>
                <c:ptCount val="1"/>
                <c:pt idx="0">
                  <c:v>g(n) = n o sea 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Sheet1!$A$223:$A$233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xVal>
          <c:yVal>
            <c:numRef>
              <c:f>Sheet1!$C$223:$C$233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yVal>
          <c:smooth val="1"/>
          <c:extLst>
            <c:ext xmlns:c16="http://schemas.microsoft.com/office/drawing/2014/chart" uri="{C3380CC4-5D6E-409C-BE32-E72D297353CC}">
              <c16:uniqueId val="{00000001-783A-48C9-BFCF-B9E3FED33434}"/>
            </c:ext>
          </c:extLst>
        </c:ser>
        <c:ser>
          <c:idx val="2"/>
          <c:order val="2"/>
          <c:tx>
            <c:strRef>
              <c:f>Sheet1!$D$222</c:f>
              <c:strCache>
                <c:ptCount val="1"/>
                <c:pt idx="0">
                  <c:v>g(n)=log2(n) o sea O(log2(n))</c:v>
                </c:pt>
              </c:strCache>
            </c:strRef>
          </c:tx>
          <c:spPr>
            <a:ln w="19050" cap="rnd">
              <a:solidFill>
                <a:sysClr val="windowText" lastClr="000000"/>
              </a:solidFill>
              <a:round/>
            </a:ln>
            <a:effectLst/>
          </c:spPr>
          <c:marker>
            <c:symbol val="circle"/>
            <c:size val="5"/>
            <c:spPr>
              <a:solidFill>
                <a:schemeClr val="accent3"/>
              </a:solidFill>
              <a:ln w="9525">
                <a:solidFill>
                  <a:schemeClr val="accent3"/>
                </a:solidFill>
              </a:ln>
              <a:effectLst/>
            </c:spPr>
          </c:marker>
          <c:xVal>
            <c:numRef>
              <c:f>Sheet1!$A$223:$A$233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xVal>
          <c:yVal>
            <c:numRef>
              <c:f>Sheet1!$D$223:$D$233</c:f>
              <c:numCache>
                <c:formatCode>General</c:formatCode>
                <c:ptCount val="11"/>
                <c:pt idx="0">
                  <c:v>0</c:v>
                </c:pt>
                <c:pt idx="1">
                  <c:v>3.3219280948873626</c:v>
                </c:pt>
                <c:pt idx="2">
                  <c:v>4.3219280948873626</c:v>
                </c:pt>
                <c:pt idx="3">
                  <c:v>4.9068905956085187</c:v>
                </c:pt>
                <c:pt idx="4">
                  <c:v>5.3219280948873626</c:v>
                </c:pt>
                <c:pt idx="5">
                  <c:v>5.6438561897747244</c:v>
                </c:pt>
                <c:pt idx="6">
                  <c:v>5.9068905956085187</c:v>
                </c:pt>
                <c:pt idx="7">
                  <c:v>6.1292830169449672</c:v>
                </c:pt>
                <c:pt idx="8">
                  <c:v>6.3219280948873617</c:v>
                </c:pt>
                <c:pt idx="9">
                  <c:v>6.4918530963296748</c:v>
                </c:pt>
                <c:pt idx="10">
                  <c:v>6.6438561897747253</c:v>
                </c:pt>
              </c:numCache>
            </c:numRef>
          </c:yVal>
          <c:smooth val="1"/>
          <c:extLst>
            <c:ext xmlns:c16="http://schemas.microsoft.com/office/drawing/2014/chart" uri="{C3380CC4-5D6E-409C-BE32-E72D297353CC}">
              <c16:uniqueId val="{00000002-783A-48C9-BFCF-B9E3FED33434}"/>
            </c:ext>
          </c:extLst>
        </c:ser>
        <c:ser>
          <c:idx val="3"/>
          <c:order val="3"/>
          <c:tx>
            <c:strRef>
              <c:f>Sheet1!$E$222</c:f>
              <c:strCache>
                <c:ptCount val="1"/>
                <c:pt idx="0">
                  <c:v>g(n)=n^1/2 o sea O(n^1/2)</c:v>
                </c:pt>
              </c:strCache>
            </c:strRef>
          </c:tx>
          <c:spPr>
            <a:ln w="19050" cap="rnd">
              <a:solidFill>
                <a:srgbClr val="00B050"/>
              </a:solidFill>
              <a:round/>
            </a:ln>
            <a:effectLst/>
          </c:spPr>
          <c:marker>
            <c:symbol val="circle"/>
            <c:size val="5"/>
            <c:spPr>
              <a:solidFill>
                <a:schemeClr val="accent4"/>
              </a:solidFill>
              <a:ln w="9525">
                <a:solidFill>
                  <a:schemeClr val="accent4"/>
                </a:solidFill>
              </a:ln>
              <a:effectLst/>
            </c:spPr>
          </c:marker>
          <c:xVal>
            <c:numRef>
              <c:f>Sheet1!$A$223:$A$233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xVal>
          <c:yVal>
            <c:numRef>
              <c:f>Sheet1!$E$223:$E$233</c:f>
              <c:numCache>
                <c:formatCode>General</c:formatCode>
                <c:ptCount val="11"/>
                <c:pt idx="0">
                  <c:v>0</c:v>
                </c:pt>
                <c:pt idx="1">
                  <c:v>3.1622776601683795</c:v>
                </c:pt>
                <c:pt idx="2">
                  <c:v>4.4721359549995796</c:v>
                </c:pt>
                <c:pt idx="3">
                  <c:v>5.4772255750516612</c:v>
                </c:pt>
                <c:pt idx="4">
                  <c:v>6.324555320336759</c:v>
                </c:pt>
                <c:pt idx="5">
                  <c:v>7.0710678118654755</c:v>
                </c:pt>
                <c:pt idx="6">
                  <c:v>7.745966692414834</c:v>
                </c:pt>
                <c:pt idx="7">
                  <c:v>8.3666002653407556</c:v>
                </c:pt>
                <c:pt idx="8">
                  <c:v>8.9442719099991592</c:v>
                </c:pt>
                <c:pt idx="9">
                  <c:v>9.4868329805051381</c:v>
                </c:pt>
                <c:pt idx="10">
                  <c:v>10</c:v>
                </c:pt>
              </c:numCache>
            </c:numRef>
          </c:yVal>
          <c:smooth val="1"/>
          <c:extLst>
            <c:ext xmlns:c16="http://schemas.microsoft.com/office/drawing/2014/chart" uri="{C3380CC4-5D6E-409C-BE32-E72D297353CC}">
              <c16:uniqueId val="{00000003-783A-48C9-BFCF-B9E3FED33434}"/>
            </c:ext>
          </c:extLst>
        </c:ser>
        <c:ser>
          <c:idx val="4"/>
          <c:order val="4"/>
          <c:tx>
            <c:strRef>
              <c:f>Sheet1!$F$222</c:f>
              <c:strCache>
                <c:ptCount val="1"/>
                <c:pt idx="0">
                  <c:v>g(n)=n^2 o sea O(n^2)</c:v>
                </c:pt>
              </c:strCache>
            </c:strRef>
          </c:tx>
          <c:spPr>
            <a:ln w="19050" cap="rnd">
              <a:solidFill>
                <a:srgbClr val="FFC000"/>
              </a:solidFill>
              <a:round/>
            </a:ln>
            <a:effectLst/>
          </c:spPr>
          <c:marker>
            <c:symbol val="circle"/>
            <c:size val="5"/>
            <c:spPr>
              <a:solidFill>
                <a:schemeClr val="accent5"/>
              </a:solidFill>
              <a:ln w="9525">
                <a:solidFill>
                  <a:schemeClr val="accent5"/>
                </a:solidFill>
              </a:ln>
              <a:effectLst/>
            </c:spPr>
          </c:marker>
          <c:xVal>
            <c:numRef>
              <c:f>Sheet1!$A$223:$A$233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xVal>
          <c:yVal>
            <c:numRef>
              <c:f>Sheet1!$F$223:$F$233</c:f>
              <c:numCache>
                <c:formatCode>General</c:formatCode>
                <c:ptCount val="11"/>
                <c:pt idx="0">
                  <c:v>0</c:v>
                </c:pt>
                <c:pt idx="1">
                  <c:v>100</c:v>
                </c:pt>
                <c:pt idx="2">
                  <c:v>400</c:v>
                </c:pt>
                <c:pt idx="3">
                  <c:v>900</c:v>
                </c:pt>
                <c:pt idx="4">
                  <c:v>1600</c:v>
                </c:pt>
                <c:pt idx="5">
                  <c:v>2500</c:v>
                </c:pt>
                <c:pt idx="6">
                  <c:v>3600</c:v>
                </c:pt>
                <c:pt idx="7">
                  <c:v>4900</c:v>
                </c:pt>
                <c:pt idx="8">
                  <c:v>6400</c:v>
                </c:pt>
                <c:pt idx="9">
                  <c:v>8100</c:v>
                </c:pt>
                <c:pt idx="10">
                  <c:v>10000</c:v>
                </c:pt>
              </c:numCache>
            </c:numRef>
          </c:yVal>
          <c:smooth val="1"/>
          <c:extLst>
            <c:ext xmlns:c16="http://schemas.microsoft.com/office/drawing/2014/chart" uri="{C3380CC4-5D6E-409C-BE32-E72D297353CC}">
              <c16:uniqueId val="{00000004-783A-48C9-BFCF-B9E3FED33434}"/>
            </c:ext>
          </c:extLst>
        </c:ser>
        <c:dLbls>
          <c:showLegendKey val="0"/>
          <c:showVal val="0"/>
          <c:showCatName val="0"/>
          <c:showSerName val="0"/>
          <c:showPercent val="0"/>
          <c:showBubbleSize val="0"/>
        </c:dLbls>
        <c:axId val="947895983"/>
        <c:axId val="947896399"/>
      </c:scatterChart>
      <c:valAx>
        <c:axId val="9478959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47896399"/>
        <c:crosses val="autoZero"/>
        <c:crossBetween val="midCat"/>
      </c:valAx>
      <c:valAx>
        <c:axId val="94789639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 grande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47895983"/>
        <c:crosses val="autoZero"/>
        <c:crossBetween val="midCat"/>
      </c:valAx>
      <c:spPr>
        <a:noFill/>
        <a:ln>
          <a:noFill/>
        </a:ln>
        <a:effectLst/>
      </c:spPr>
    </c:plotArea>
    <c:legend>
      <c:legendPos val="r"/>
      <c:layout>
        <c:manualLayout>
          <c:xMode val="edge"/>
          <c:yMode val="edge"/>
          <c:x val="0.70585698645592787"/>
          <c:y val="0.25874855639760264"/>
          <c:w val="0.29110503351862921"/>
          <c:h val="0.560610832736817"/>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5/8/2024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dirty="0"/>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7d93856b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g117d93856b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739d98c07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e739d98c07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0002fe2c0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0002fe2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924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ddb94b894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g1ddb94b894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29</a:t>
            </a:fld>
            <a:endParaRPr lang="en-US" dirty="0"/>
          </a:p>
        </p:txBody>
      </p:sp>
    </p:spTree>
    <p:extLst>
      <p:ext uri="{BB962C8B-B14F-4D97-AF65-F5344CB8AC3E}">
        <p14:creationId xmlns:p14="http://schemas.microsoft.com/office/powerpoint/2010/main" val="1495133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0002fe2c0_0_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0002fe2c0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5657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0002fe2c0_0_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0002fe2c0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827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0002fe2c0_0_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0002fe2c0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0676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0002fe2c0_0_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0002fe2c0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9951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0002fe2c0_0_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0002fe2c0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2839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419"/>
              <a:t>43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0002fe2c0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0002fe2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43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847c960c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b847c960c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b847c960c2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b847c960c2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847c960c2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gb847c960c2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b847c960c2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gb847c960c2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0002fe2c0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0002fe2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659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extLst>
      <p:ext uri="{BB962C8B-B14F-4D97-AF65-F5344CB8AC3E}">
        <p14:creationId xmlns:p14="http://schemas.microsoft.com/office/powerpoint/2010/main" val="21564711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b847c960c2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b847c960c2_0_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63</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0002fe2c0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0002fe2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335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0002fe2c0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0002fe2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77985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0002fe2c0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0002fe2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4146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0002fe2c0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0002fe2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3033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109</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0002fe2c0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0002fe2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53077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117</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0002fe2c0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0002fe2c0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8813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67ffdaae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e67ffdaae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2C2B861-B05E-9449-AA3A-81FE32DE22D5}" type="datetime1">
              <a:rPr lang="es-AR" smtClean="0"/>
              <a:t>8/5/2024</a:t>
            </a:fld>
            <a:endParaRPr lang="en-US"/>
          </a:p>
        </p:txBody>
      </p:sp>
      <p:sp>
        <p:nvSpPr>
          <p:cNvPr id="19" name="Footer Placeholder 18"/>
          <p:cNvSpPr>
            <a:spLocks noGrp="1"/>
          </p:cNvSpPr>
          <p:nvPr>
            <p:ph type="ftr" sz="quarter" idx="11"/>
          </p:nvPr>
        </p:nvSpPr>
        <p:spPr/>
        <p:txBody>
          <a:bodyPr/>
          <a:lstStyle/>
          <a:p>
            <a:r>
              <a:rPr lang="en-US"/>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00C84F6-2EB9-934D-9C92-F1CA2326B062}" type="datetime1">
              <a:rPr lang="es-AR" smtClean="0"/>
              <a:t>8/5/2024</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6EAB97-10AB-FA40-ABEE-C8A246DE10D4}" type="datetime1">
              <a:rPr lang="es-AR" smtClean="0"/>
              <a:t>8/5/2024</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2" name="Google Shape;62;p9"/>
          <p:cNvSpPr txBox="1">
            <a:spLocks noGrp="1"/>
          </p:cNvSpPr>
          <p:nvPr>
            <p:ph type="title"/>
          </p:nvPr>
        </p:nvSpPr>
        <p:spPr>
          <a:xfrm>
            <a:off x="265500" y="1534800"/>
            <a:ext cx="4045200" cy="20859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3692002"/>
            <a:ext cx="4045200" cy="1692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965600"/>
            <a:ext cx="3837000" cy="4926900"/>
          </a:xfrm>
          <a:prstGeom prst="rect">
            <a:avLst/>
          </a:prstGeom>
          <a:solidFill>
            <a:schemeClr val="accent3">
              <a:lumMod val="60000"/>
              <a:lumOff val="40000"/>
            </a:schemeClr>
          </a:solidFill>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8" name="Slide Number Placeholder 17">
            <a:extLst>
              <a:ext uri="{FF2B5EF4-FFF2-40B4-BE49-F238E27FC236}">
                <a16:creationId xmlns:a16="http://schemas.microsoft.com/office/drawing/2014/main" id="{7877BA72-2970-2B45-B829-495A96FF9FBC}"/>
              </a:ext>
            </a:extLst>
          </p:cNvPr>
          <p:cNvSpPr txBox="1">
            <a:spLocks/>
          </p:cNvSpPr>
          <p:nvPr userDrawn="1"/>
        </p:nvSpPr>
        <p:spPr>
          <a:xfrm>
            <a:off x="7924800" y="6356352"/>
            <a:ext cx="762000" cy="365125"/>
          </a:xfrm>
          <a:prstGeom prst="rect">
            <a:avLst/>
          </a:prstGeom>
        </p:spPr>
        <p:txBody>
          <a:bodyPr vert="horz" lIns="0" tIns="0" rIns="0" bIns="0" anchor="b"/>
          <a:lstStyle>
            <a:defPPr>
              <a:defRPr lang="en-US"/>
            </a:defPPr>
            <a:lvl1pPr marL="0" algn="r" defTabSz="914400" rtl="0" eaLnBrk="1" latinLnBrk="0" hangingPunct="1">
              <a:defRPr kumimoji="0"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F334-2D5C-4859-84A6-CA7E6E43FAEB}" type="slidenum">
              <a:rPr lang="en-US" smtClean="0"/>
              <a:pPr/>
              <a:t>‹#›</a:t>
            </a:fld>
            <a:endParaRPr lang="en-US"/>
          </a:p>
        </p:txBody>
      </p:sp>
    </p:spTree>
    <p:extLst>
      <p:ext uri="{BB962C8B-B14F-4D97-AF65-F5344CB8AC3E}">
        <p14:creationId xmlns:p14="http://schemas.microsoft.com/office/powerpoint/2010/main" val="1261694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546667"/>
            <a:ext cx="8520600" cy="8103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639833"/>
            <a:ext cx="8520600" cy="4452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1" name="Slide Number Placeholder 17">
            <a:extLst>
              <a:ext uri="{FF2B5EF4-FFF2-40B4-BE49-F238E27FC236}">
                <a16:creationId xmlns:a16="http://schemas.microsoft.com/office/drawing/2014/main" id="{27EB0D50-AB33-4D41-A47C-E9B6FDC1D1B7}"/>
              </a:ext>
            </a:extLst>
          </p:cNvPr>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7288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DD830B-FFB7-B349-B184-9940E74E3B2B}" type="datetime1">
              <a:rPr lang="es-AR" smtClean="0"/>
              <a:t>8/5/2024</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E822B8B9-2700-204A-8D7E-F59EC298E2FB}" type="datetime1">
              <a:rPr lang="es-AR" smtClean="0"/>
              <a:t>8/5/2024</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a:solidFill>
            <a:schemeClr val="accent3">
              <a:lumMod val="60000"/>
              <a:lumOff val="40000"/>
            </a:schemeClr>
          </a:solidFill>
        </p:spPr>
        <p:txBody>
          <a:bodyPr/>
          <a:lstStyle>
            <a:lvl1pPr>
              <a:defRPr sz="2600"/>
            </a:lvl1pPr>
            <a:lvl2pPr>
              <a:defRPr sz="2400"/>
            </a:lvl2pPr>
            <a:lvl3pPr>
              <a:defRPr sz="2000"/>
            </a:lvl3pPr>
            <a:lvl4pPr>
              <a:defRPr sz="1800"/>
            </a:lvl4pPr>
            <a:lvl5pPr>
              <a:defRPr sz="1800"/>
            </a:lvl5pPr>
          </a:lstStyle>
          <a:p>
            <a:pPr lvl="0" eaLnBrk="1" latinLnBrk="0" hangingPunct="1"/>
            <a:r>
              <a:rPr lang="en-US" dirty="0"/>
              <a:t>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Date Placeholder 4"/>
          <p:cNvSpPr>
            <a:spLocks noGrp="1"/>
          </p:cNvSpPr>
          <p:nvPr>
            <p:ph type="dt" sz="half" idx="10"/>
          </p:nvPr>
        </p:nvSpPr>
        <p:spPr/>
        <p:txBody>
          <a:bodyPr/>
          <a:lstStyle/>
          <a:p>
            <a:fld id="{C93E8EBB-B547-BD4A-B8F0-44EA72B323C0}" type="datetime1">
              <a:rPr lang="es-AR" smtClean="0"/>
              <a:t>8/5/2024</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a:solidFill>
            <a:schemeClr val="accent3">
              <a:lumMod val="60000"/>
              <a:lumOff val="40000"/>
            </a:schemeClr>
          </a:solidFill>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Edit Master text styles</a:t>
            </a:r>
          </a:p>
        </p:txBody>
      </p:sp>
      <p:sp>
        <p:nvSpPr>
          <p:cNvPr id="6" name="Content Placeholder 5"/>
          <p:cNvSpPr>
            <a:spLocks noGrp="1"/>
          </p:cNvSpPr>
          <p:nvPr>
            <p:ph sz="quarter" idx="4"/>
          </p:nvPr>
        </p:nvSpPr>
        <p:spPr>
          <a:xfrm>
            <a:off x="4645026" y="2514600"/>
            <a:ext cx="4041775" cy="3845720"/>
          </a:xfrm>
          <a:solidFill>
            <a:schemeClr val="accent3">
              <a:lumMod val="60000"/>
              <a:lumOff val="40000"/>
            </a:schemeClr>
          </a:solidFill>
        </p:spPr>
        <p:txBody>
          <a:bodyPr tIns="0"/>
          <a:lstStyle>
            <a:lvl1pPr>
              <a:defRPr sz="2200"/>
            </a:lvl1pPr>
            <a:lvl2pPr>
              <a:defRPr sz="2000"/>
            </a:lvl2pPr>
            <a:lvl3pPr>
              <a:defRPr sz="1800"/>
            </a:lvl3pPr>
            <a:lvl4pPr>
              <a:defRPr sz="1600"/>
            </a:lvl4pPr>
            <a:lvl5pPr>
              <a:defRPr sz="1600"/>
            </a:lvl5pPr>
          </a:lstStyle>
          <a:p>
            <a:pPr lvl="0" eaLnBrk="1" latinLnBrk="0" hangingPunct="1"/>
            <a:r>
              <a:rPr lang="en-US" dirty="0"/>
              <a:t>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7" name="Date Placeholder 6"/>
          <p:cNvSpPr>
            <a:spLocks noGrp="1"/>
          </p:cNvSpPr>
          <p:nvPr>
            <p:ph type="dt" sz="half" idx="10"/>
          </p:nvPr>
        </p:nvSpPr>
        <p:spPr/>
        <p:txBody>
          <a:bodyPr/>
          <a:lstStyle/>
          <a:p>
            <a:fld id="{4DD3B688-0521-234D-989A-775355A297A7}" type="datetime1">
              <a:rPr lang="es-AR" smtClean="0"/>
              <a:t>8/5/2024</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467AE1D-447B-9D4B-815D-0FDBE38576E5}" type="datetime1">
              <a:rPr lang="es-AR" smtClean="0"/>
              <a:t>8/5/2024</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CE392-8FF9-9848-9C17-4C733D48CE8B}" type="datetime1">
              <a:rPr lang="es-AR" smtClean="0"/>
              <a:t>8/5/2024</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a:solidFill>
            <a:schemeClr val="accent3">
              <a:lumMod val="60000"/>
              <a:lumOff val="40000"/>
            </a:schemeClr>
          </a:solidFill>
        </p:spPr>
        <p:txBody>
          <a:bodyPr tIns="0"/>
          <a:lstStyle>
            <a:lvl1pPr>
              <a:defRPr sz="2800"/>
            </a:lvl1pPr>
            <a:lvl2pPr>
              <a:defRPr sz="2600"/>
            </a:lvl2pPr>
            <a:lvl3pPr>
              <a:defRPr sz="2400"/>
            </a:lvl3pPr>
            <a:lvl4pPr>
              <a:defRPr sz="2000"/>
            </a:lvl4pPr>
            <a:lvl5pPr>
              <a:defRPr sz="1800"/>
            </a:lvl5pPr>
          </a:lstStyle>
          <a:p>
            <a:pPr lvl="0" eaLnBrk="1" latinLnBrk="0" hangingPunct="1"/>
            <a:r>
              <a:rPr lang="en-US" dirty="0"/>
              <a:t>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D7AA2048-107E-A04C-93C0-2896D75F84A2}" type="datetime1">
              <a:rPr lang="es-AR" smtClean="0"/>
              <a:t>8/5/2024</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96B4FCAB-AA41-7544-8B85-A8EDF660B85C}" type="datetime1">
              <a:rPr lang="es-AR" smtClean="0"/>
              <a:t>8/5/2024</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1100">
                <a:solidFill>
                  <a:schemeClr val="tx1"/>
                </a:solidFill>
              </a:defRPr>
            </a:lvl1pPr>
          </a:lstStyle>
          <a:p>
            <a:fld id="{A93C72C8-0796-AA49-81D3-5268D1F511E6}" type="datetime1">
              <a:rPr lang="es-AR" smtClean="0"/>
              <a:t>8/5/2024</a:t>
            </a:fld>
            <a:endParaRPr lang="en-US"/>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72" r:id="rId12"/>
    <p:sldLayoutId id="214748377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s://github.com/frohoff/jdk8u-dev-jdk/blob/master/src/share/classes/java/util/DualPivotQuicksort.java"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maven.apache.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aven.apache.org/guides/introduction/introduction-to-the-lifecycle.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joda.org/joda-time/"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junit.org/junit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docs.oracle.com/javase/8/docs/api/java/util/Arrays.html" TargetMode="Externa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a:t>Estructura de Datos y Algoritmos</a:t>
            </a:r>
            <a:endParaRPr lang="en-US" dirty="0"/>
          </a:p>
        </p:txBody>
      </p:sp>
      <p:sp>
        <p:nvSpPr>
          <p:cNvPr id="5" name="Subtitle 4"/>
          <p:cNvSpPr>
            <a:spLocks noGrp="1"/>
          </p:cNvSpPr>
          <p:nvPr>
            <p:ph type="subTitle" idx="1"/>
          </p:nvPr>
        </p:nvSpPr>
        <p:spPr/>
        <p:txBody>
          <a:bodyPr>
            <a:normAutofit/>
          </a:bodyPr>
          <a:lstStyle/>
          <a:p>
            <a:r>
              <a:rPr lang="es-AR" sz="3600" dirty="0">
                <a:solidFill>
                  <a:schemeClr val="tx2"/>
                </a:solidFill>
              </a:rPr>
              <a:t>ITBA     2024-Q1</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1</a:t>
            </a:fld>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a:t>TP 1-Ejer 2</a:t>
            </a:r>
            <a:endParaRPr dirty="0"/>
          </a:p>
        </p:txBody>
      </p:sp>
      <p:sp>
        <p:nvSpPr>
          <p:cNvPr id="98" name="Google Shape;98;p1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dirty="0"/>
              <a:t>Mejorar la clase </a:t>
            </a:r>
            <a:r>
              <a:rPr lang="es-419" dirty="0" err="1">
                <a:latin typeface="Consolas"/>
                <a:ea typeface="Consolas"/>
                <a:cs typeface="Consolas"/>
                <a:sym typeface="Consolas"/>
              </a:rPr>
              <a:t>MyTimer</a:t>
            </a:r>
            <a:r>
              <a:rPr lang="es-419" dirty="0">
                <a:latin typeface="Consolas"/>
                <a:ea typeface="Consolas"/>
                <a:cs typeface="Consolas"/>
                <a:sym typeface="Consolas"/>
              </a:rPr>
              <a:t> V2</a:t>
            </a:r>
          </a:p>
          <a:p>
            <a:pPr marL="0" lvl="0" indent="0" algn="ctr" rtl="0">
              <a:spcBef>
                <a:spcPts val="0"/>
              </a:spcBef>
              <a:spcAft>
                <a:spcPts val="0"/>
              </a:spcAft>
              <a:buNone/>
            </a:pPr>
            <a:r>
              <a:rPr lang="es-419" dirty="0">
                <a:ea typeface="Consolas"/>
                <a:cs typeface="Consolas" panose="020B0609020204030204" pitchFamily="49" charset="0"/>
                <a:sym typeface="Consolas"/>
              </a:rPr>
              <a:t>(</a:t>
            </a:r>
            <a:r>
              <a:rPr lang="es-419" dirty="0" err="1">
                <a:ea typeface="Consolas"/>
                <a:cs typeface="Consolas" panose="020B0609020204030204" pitchFamily="49" charset="0"/>
                <a:sym typeface="Consolas"/>
              </a:rPr>
              <a:t>From</a:t>
            </a:r>
            <a:r>
              <a:rPr lang="es-419" dirty="0">
                <a:ea typeface="Consolas"/>
                <a:cs typeface="Consolas" panose="020B0609020204030204" pitchFamily="49" charset="0"/>
                <a:sym typeface="Consolas"/>
              </a:rPr>
              <a:t> </a:t>
            </a:r>
            <a:r>
              <a:rPr lang="es-419" dirty="0" err="1">
                <a:ea typeface="Consolas"/>
                <a:cs typeface="Consolas" panose="020B0609020204030204" pitchFamily="49" charset="0"/>
                <a:sym typeface="Consolas"/>
              </a:rPr>
              <a:t>scratch</a:t>
            </a:r>
            <a:r>
              <a:rPr lang="es-419" dirty="0">
                <a:ea typeface="Consolas"/>
                <a:cs typeface="Consolas" panose="020B0609020204030204" pitchFamily="49" charset="0"/>
                <a:sym typeface="Consolas"/>
              </a:rPr>
              <a:t>)</a:t>
            </a:r>
            <a:endParaRPr dirty="0">
              <a:ea typeface="Consolas"/>
              <a:cs typeface="Consolas" panose="020B0609020204030204" pitchFamily="49" charset="0"/>
              <a:sym typeface="Consolas"/>
            </a:endParaRPr>
          </a:p>
        </p:txBody>
      </p:sp>
      <p:sp>
        <p:nvSpPr>
          <p:cNvPr id="99" name="Google Shape;99;p15"/>
          <p:cNvSpPr txBox="1">
            <a:spLocks noGrp="1"/>
          </p:cNvSpPr>
          <p:nvPr>
            <p:ph type="body" idx="2"/>
          </p:nvPr>
        </p:nvSpPr>
        <p:spPr>
          <a:prstGeom prst="rect">
            <a:avLst/>
          </a:prstGeom>
        </p:spPr>
        <p:txBody>
          <a:bodyPr spcFirstLastPara="1" wrap="square" lIns="91425" tIns="91425" rIns="91425" bIns="91425" anchor="ctr" anchorCtr="0">
            <a:normAutofit fontScale="85000" lnSpcReduction="20000"/>
          </a:bodyPr>
          <a:lstStyle/>
          <a:p>
            <a:pPr marL="285750" indent="-285750" algn="just">
              <a:buClrTx/>
              <a:buFont typeface="Arial" panose="020B0604020202020204" pitchFamily="34" charset="0"/>
              <a:buChar char="•"/>
            </a:pPr>
            <a:r>
              <a:rPr lang="es-ES" sz="1800" dirty="0">
                <a:solidFill>
                  <a:schemeClr val="tx1"/>
                </a:solidFill>
              </a:rPr>
              <a:t>La forma de iniciar el </a:t>
            </a:r>
            <a:r>
              <a:rPr lang="es-ES" sz="1800" b="1" dirty="0" err="1">
                <a:solidFill>
                  <a:schemeClr val="tx1"/>
                </a:solidFill>
              </a:rPr>
              <a:t>MyTimer</a:t>
            </a:r>
            <a:r>
              <a:rPr lang="es-ES" sz="1800" dirty="0">
                <a:solidFill>
                  <a:schemeClr val="tx1"/>
                </a:solidFill>
              </a:rPr>
              <a:t> V2 es con 2 constructores: sin parámetro (automático) y con parámetro (indicando en ms el comienzo).</a:t>
            </a:r>
          </a:p>
          <a:p>
            <a:pPr marL="285750" indent="-285750" algn="just">
              <a:buClrTx/>
              <a:buFont typeface="Arial" panose="020B0604020202020204" pitchFamily="34" charset="0"/>
              <a:buChar char="•"/>
            </a:pPr>
            <a:endParaRPr lang="es-ES" sz="1800" dirty="0">
              <a:solidFill>
                <a:schemeClr val="tx1"/>
              </a:solidFill>
            </a:endParaRPr>
          </a:p>
          <a:p>
            <a:pPr marL="342900" algn="just">
              <a:buClrTx/>
              <a:buFont typeface="Arial" panose="020B0604020202020204" pitchFamily="34" charset="0"/>
              <a:buChar char="•"/>
            </a:pPr>
            <a:r>
              <a:rPr lang="es-ES" sz="1900" dirty="0">
                <a:solidFill>
                  <a:schemeClr val="tx1"/>
                </a:solidFill>
              </a:rPr>
              <a:t>La forma de detener el </a:t>
            </a:r>
            <a:r>
              <a:rPr lang="es-ES" sz="1900" dirty="0" err="1">
                <a:solidFill>
                  <a:schemeClr val="tx1"/>
                </a:solidFill>
              </a:rPr>
              <a:t>timer</a:t>
            </a:r>
            <a:r>
              <a:rPr lang="es-ES" sz="1900" dirty="0">
                <a:solidFill>
                  <a:schemeClr val="tx1"/>
                </a:solidFill>
              </a:rPr>
              <a:t> es con 2 </a:t>
            </a:r>
            <a:r>
              <a:rPr lang="es-ES" sz="1900" b="1" dirty="0">
                <a:solidFill>
                  <a:schemeClr val="tx1"/>
                </a:solidFill>
              </a:rPr>
              <a:t>stop</a:t>
            </a:r>
            <a:r>
              <a:rPr lang="es-ES" sz="1900" dirty="0">
                <a:solidFill>
                  <a:schemeClr val="tx1"/>
                </a:solidFill>
              </a:rPr>
              <a:t>: sin parámetro (automático) y con parámetro (indicando en ms el fin del mismo).</a:t>
            </a:r>
          </a:p>
          <a:p>
            <a:pPr marL="342900" algn="just">
              <a:buClrTx/>
              <a:buFont typeface="Arial" panose="020B0604020202020204" pitchFamily="34" charset="0"/>
              <a:buChar char="•"/>
            </a:pPr>
            <a:endParaRPr lang="es-ES" sz="1900" dirty="0">
              <a:solidFill>
                <a:schemeClr val="tx1"/>
              </a:solidFill>
            </a:endParaRPr>
          </a:p>
          <a:p>
            <a:pPr marL="342900" algn="just">
              <a:buClrTx/>
              <a:buFont typeface="Arial" panose="020B0604020202020204" pitchFamily="34" charset="0"/>
              <a:buChar char="•"/>
            </a:pPr>
            <a:r>
              <a:rPr lang="es-ES" sz="1900" dirty="0">
                <a:solidFill>
                  <a:schemeClr val="tx1"/>
                </a:solidFill>
              </a:rPr>
              <a:t>El método </a:t>
            </a:r>
            <a:r>
              <a:rPr lang="es-ES" sz="1900" b="1" dirty="0" err="1">
                <a:solidFill>
                  <a:schemeClr val="tx1"/>
                </a:solidFill>
              </a:rPr>
              <a:t>toString</a:t>
            </a:r>
            <a:r>
              <a:rPr lang="es-ES" sz="1900" b="1" dirty="0">
                <a:solidFill>
                  <a:schemeClr val="tx1"/>
                </a:solidFill>
              </a:rPr>
              <a:t>() </a:t>
            </a:r>
            <a:r>
              <a:rPr lang="es-ES" sz="1900" dirty="0">
                <a:solidFill>
                  <a:schemeClr val="tx1"/>
                </a:solidFill>
              </a:rPr>
              <a:t>devuelve la duración del intervalo en ms y además el detalle de su duración en días, horas, minutos y segundos con fracción de segundos con 3 decimales.</a:t>
            </a:r>
            <a:endParaRPr lang="es-419" sz="1900" dirty="0">
              <a:solidFill>
                <a:schemeClr val="tx1"/>
              </a:solidFill>
              <a:sym typeface="Consolas"/>
            </a:endParaRPr>
          </a:p>
          <a:p>
            <a:pPr marL="342900" algn="just">
              <a:buClrTx/>
              <a:buFont typeface="Arial" panose="020B0604020202020204" pitchFamily="34" charset="0"/>
              <a:buChar char="•"/>
            </a:pPr>
            <a:endParaRPr sz="2000" dirty="0">
              <a:solidFill>
                <a:schemeClr val="tx1"/>
              </a:solidFill>
            </a:endParaRPr>
          </a:p>
          <a:p>
            <a:pPr marL="342900" algn="just">
              <a:buClrTx/>
              <a:buFont typeface="Arial" panose="020B0604020202020204" pitchFamily="34" charset="0"/>
              <a:buChar char="•"/>
            </a:pPr>
            <a:endParaRPr lang="es-419" sz="2000" dirty="0">
              <a:solidFill>
                <a:schemeClr val="tx1"/>
              </a:solidFill>
            </a:endParaRPr>
          </a:p>
          <a:p>
            <a:pPr marL="0" lvl="0" indent="0" algn="l" rtl="0">
              <a:spcBef>
                <a:spcPts val="0"/>
              </a:spcBef>
              <a:spcAft>
                <a:spcPts val="0"/>
              </a:spcAft>
              <a:buNone/>
            </a:pPr>
            <a:endParaRPr lang="es-419" sz="2000" dirty="0">
              <a:solidFill>
                <a:schemeClr val="tx1"/>
              </a:solidFill>
            </a:endParaRPr>
          </a:p>
          <a:p>
            <a:pPr marL="0" lvl="0" indent="0" algn="just" rtl="0">
              <a:spcBef>
                <a:spcPts val="0"/>
              </a:spcBef>
              <a:spcAft>
                <a:spcPts val="0"/>
              </a:spcAft>
              <a:buNone/>
            </a:pPr>
            <a:r>
              <a:rPr lang="es-419" sz="2000" dirty="0">
                <a:solidFill>
                  <a:schemeClr val="tx1"/>
                </a:solidFill>
              </a:rPr>
              <a:t>Manejo incorrecto del </a:t>
            </a:r>
            <a:r>
              <a:rPr lang="es-419" sz="2000" dirty="0" err="1">
                <a:solidFill>
                  <a:schemeClr val="tx1"/>
                </a:solidFill>
              </a:rPr>
              <a:t>MyTimer</a:t>
            </a:r>
            <a:r>
              <a:rPr lang="es-419" sz="2000" dirty="0">
                <a:solidFill>
                  <a:schemeClr val="tx1"/>
                </a:solidFill>
              </a:rPr>
              <a:t> V2 que no pueda solucionarse: lanzar </a:t>
            </a:r>
            <a:r>
              <a:rPr lang="es-419" sz="2000" b="1" dirty="0" err="1">
                <a:solidFill>
                  <a:schemeClr val="tx1"/>
                </a:solidFill>
              </a:rPr>
              <a:t>RuntimeException</a:t>
            </a:r>
            <a:r>
              <a:rPr lang="es-419" sz="2000" dirty="0">
                <a:solidFill>
                  <a:schemeClr val="tx1"/>
                </a:solidFill>
              </a:rPr>
              <a:t>. </a:t>
            </a:r>
            <a:r>
              <a:rPr lang="es-419" sz="2000" dirty="0">
                <a:solidFill>
                  <a:srgbClr val="C00000"/>
                </a:solidFill>
              </a:rPr>
              <a:t>La API es más versátil pero hay más casos para contemplar!!!</a:t>
            </a:r>
          </a:p>
          <a:p>
            <a:pPr marL="0" lvl="0" indent="0" algn="l" rtl="0">
              <a:spcBef>
                <a:spcPts val="0"/>
              </a:spcBef>
              <a:spcAft>
                <a:spcPts val="0"/>
              </a:spcAft>
              <a:buNone/>
            </a:pPr>
            <a:endParaRPr sz="2000" dirty="0">
              <a:solidFill>
                <a:schemeClr val="tx1"/>
              </a:solidFill>
            </a:endParaRP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cs typeface="+mn-cs"/>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lang="es-419" sz="1000" b="0" i="0" u="none" strike="noStrike" kern="0" cap="none" spc="0" normalizeH="0" baseline="0" noProof="0">
              <a:ln>
                <a:noFill/>
              </a:ln>
              <a:solidFill>
                <a:srgbClr val="FFFFFF"/>
              </a:solidFill>
              <a:effectLst/>
              <a:uLnTx/>
              <a:uFillTx/>
              <a:latin typeface="Roboto"/>
              <a:ea typeface="Roboto"/>
              <a:cs typeface="+mn-cs"/>
              <a:sym typeface="Roboto"/>
            </a:endParaRPr>
          </a:p>
        </p:txBody>
      </p:sp>
      <p:pic>
        <p:nvPicPr>
          <p:cNvPr id="6" name="Imagen 5" descr="Stopwatch PNG 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4602" y="4528622"/>
            <a:ext cx="1050990" cy="1363878"/>
          </a:xfrm>
          <a:prstGeom prst="rect">
            <a:avLst/>
          </a:prstGeom>
        </p:spPr>
      </p:pic>
    </p:spTree>
    <p:extLst>
      <p:ext uri="{BB962C8B-B14F-4D97-AF65-F5344CB8AC3E}">
        <p14:creationId xmlns:p14="http://schemas.microsoft.com/office/powerpoint/2010/main" val="13872384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Calcular complejidad espacial</a:t>
            </a:r>
          </a:p>
        </p:txBody>
      </p:sp>
      <p:sp>
        <p:nvSpPr>
          <p:cNvPr id="3" name="Content Placeholder 2"/>
          <p:cNvSpPr>
            <a:spLocks noGrp="1"/>
          </p:cNvSpPr>
          <p:nvPr>
            <p:ph idx="1"/>
          </p:nvPr>
        </p:nvSpPr>
        <p:spPr>
          <a:xfrm>
            <a:off x="0" y="1847088"/>
            <a:ext cx="4075611" cy="3341914"/>
          </a:xfrm>
          <a:solidFill>
            <a:schemeClr val="accent2">
              <a:lumMod val="20000"/>
              <a:lumOff val="80000"/>
            </a:schemeClr>
          </a:solidFill>
        </p:spPr>
        <p:txBody>
          <a:bodyPr>
            <a:noAutofit/>
          </a:bodyPr>
          <a:lstStyle/>
          <a:p>
            <a:pPr marL="0" indent="0">
              <a:buNone/>
            </a:pPr>
            <a:r>
              <a:rPr lang="es-AR" sz="1200" b="1" dirty="0" err="1"/>
              <a:t>public</a:t>
            </a:r>
            <a:r>
              <a:rPr lang="es-AR" sz="1200" b="1" dirty="0"/>
              <a:t> </a:t>
            </a:r>
            <a:r>
              <a:rPr lang="es-AR" sz="1200" b="1" dirty="0" err="1"/>
              <a:t>class</a:t>
            </a:r>
            <a:r>
              <a:rPr lang="es-AR" sz="1200" b="1" dirty="0"/>
              <a:t> </a:t>
            </a:r>
            <a:r>
              <a:rPr lang="es-AR" sz="1200" b="1" dirty="0" err="1"/>
              <a:t>algoA</a:t>
            </a:r>
            <a:r>
              <a:rPr lang="es-AR" sz="1200" b="1" dirty="0"/>
              <a:t> {</a:t>
            </a:r>
          </a:p>
          <a:p>
            <a:pPr marL="0" indent="0">
              <a:buNone/>
            </a:pPr>
            <a:endParaRPr lang="es-AR" sz="1200" dirty="0"/>
          </a:p>
          <a:p>
            <a:pPr marL="0" indent="0">
              <a:buNone/>
            </a:pPr>
            <a:r>
              <a:rPr lang="en-US" sz="1200" b="1" dirty="0"/>
              <a:t>public static </a:t>
            </a:r>
            <a:r>
              <a:rPr lang="en-US" sz="1200" b="1" dirty="0" err="1"/>
              <a:t>int</a:t>
            </a:r>
            <a:r>
              <a:rPr lang="en-US" sz="1200" b="1" dirty="0"/>
              <a:t> max (</a:t>
            </a:r>
            <a:r>
              <a:rPr lang="en-US" sz="1200" b="1" dirty="0" err="1"/>
              <a:t>int</a:t>
            </a:r>
            <a:r>
              <a:rPr lang="en-US" sz="1200" b="1" dirty="0"/>
              <a:t>[] array)</a:t>
            </a:r>
          </a:p>
          <a:p>
            <a:pPr marL="0" indent="0">
              <a:buNone/>
            </a:pPr>
            <a:r>
              <a:rPr lang="es-AR" sz="1200" dirty="0"/>
              <a:t>{</a:t>
            </a:r>
          </a:p>
          <a:p>
            <a:pPr marL="0" indent="0">
              <a:buNone/>
            </a:pPr>
            <a:r>
              <a:rPr lang="en-US" sz="1200" dirty="0"/>
              <a:t>    </a:t>
            </a:r>
            <a:r>
              <a:rPr lang="en-US" sz="1200" b="1" dirty="0"/>
              <a:t>if (array == null || </a:t>
            </a:r>
            <a:r>
              <a:rPr lang="en-US" sz="1200" b="1" dirty="0" err="1"/>
              <a:t>array.length</a:t>
            </a:r>
            <a:r>
              <a:rPr lang="en-US" sz="1200" b="1" dirty="0"/>
              <a:t> == 0)</a:t>
            </a:r>
          </a:p>
          <a:p>
            <a:pPr marL="0" indent="0">
              <a:buNone/>
            </a:pPr>
            <a:r>
              <a:rPr lang="en-US" sz="1200" b="1" dirty="0"/>
              <a:t>         throw new </a:t>
            </a:r>
            <a:r>
              <a:rPr lang="en-US" sz="1200" b="1" dirty="0" err="1"/>
              <a:t>RuntimeException</a:t>
            </a:r>
            <a:r>
              <a:rPr lang="en-US" sz="1200" b="1" dirty="0"/>
              <a:t>("Empty array");</a:t>
            </a:r>
          </a:p>
          <a:p>
            <a:pPr marL="0" indent="0">
              <a:buNone/>
            </a:pPr>
            <a:endParaRPr lang="es-AR" sz="1200" b="1" dirty="0"/>
          </a:p>
          <a:p>
            <a:pPr marL="0" indent="0">
              <a:buNone/>
            </a:pPr>
            <a:r>
              <a:rPr lang="es-AR" sz="1200" b="1" dirty="0"/>
              <a:t>    </a:t>
            </a:r>
            <a:r>
              <a:rPr lang="es-AR" sz="1200" b="1" dirty="0" err="1"/>
              <a:t>int</a:t>
            </a:r>
            <a:r>
              <a:rPr lang="es-AR" sz="1200" b="1" dirty="0"/>
              <a:t> </a:t>
            </a:r>
            <a:r>
              <a:rPr lang="es-AR" sz="1200" b="1" dirty="0" err="1"/>
              <a:t>candidate</a:t>
            </a:r>
            <a:r>
              <a:rPr lang="es-AR" sz="1200" b="1" dirty="0"/>
              <a:t>= </a:t>
            </a:r>
            <a:r>
              <a:rPr lang="es-AR" sz="1200" b="1" dirty="0" err="1"/>
              <a:t>array</a:t>
            </a:r>
            <a:r>
              <a:rPr lang="es-AR" sz="1200" b="1" dirty="0"/>
              <a:t>[0];</a:t>
            </a:r>
          </a:p>
          <a:p>
            <a:pPr marL="0" indent="0">
              <a:buNone/>
            </a:pPr>
            <a:r>
              <a:rPr lang="en-US" sz="1200" b="1" dirty="0"/>
              <a:t>    for (</a:t>
            </a:r>
            <a:r>
              <a:rPr lang="en-US" sz="1200" b="1" dirty="0" err="1"/>
              <a:t>int</a:t>
            </a:r>
            <a:r>
              <a:rPr lang="en-US" sz="1200" b="1" dirty="0"/>
              <a:t> rec= 1; rec &lt; </a:t>
            </a:r>
            <a:r>
              <a:rPr lang="en-US" sz="1200" b="1" dirty="0" err="1"/>
              <a:t>array.length</a:t>
            </a:r>
            <a:r>
              <a:rPr lang="en-US" sz="1200" b="1" dirty="0"/>
              <a:t>;  rec++)</a:t>
            </a:r>
          </a:p>
          <a:p>
            <a:pPr marL="0" indent="0">
              <a:buNone/>
            </a:pPr>
            <a:r>
              <a:rPr lang="es-AR" sz="1200" b="1" dirty="0"/>
              <a:t>         </a:t>
            </a:r>
            <a:r>
              <a:rPr lang="es-AR" sz="1200" b="1" dirty="0" err="1"/>
              <a:t>if</a:t>
            </a:r>
            <a:r>
              <a:rPr lang="es-AR" sz="1200" b="1" dirty="0"/>
              <a:t> ( </a:t>
            </a:r>
            <a:r>
              <a:rPr lang="es-AR" sz="1200" b="1" dirty="0" err="1"/>
              <a:t>candidate</a:t>
            </a:r>
            <a:r>
              <a:rPr lang="es-AR" sz="1200" b="1" dirty="0"/>
              <a:t> &lt; </a:t>
            </a:r>
            <a:r>
              <a:rPr lang="es-AR" sz="1200" b="1" dirty="0" err="1"/>
              <a:t>array</a:t>
            </a:r>
            <a:r>
              <a:rPr lang="es-AR" sz="1200" b="1" dirty="0"/>
              <a:t>[</a:t>
            </a:r>
            <a:r>
              <a:rPr lang="es-AR" sz="1200" b="1" dirty="0" err="1"/>
              <a:t>rec</a:t>
            </a:r>
            <a:r>
              <a:rPr lang="es-AR" sz="1200" b="1" dirty="0"/>
              <a:t>] )</a:t>
            </a:r>
          </a:p>
          <a:p>
            <a:pPr marL="0" indent="0">
              <a:buNone/>
            </a:pPr>
            <a:r>
              <a:rPr lang="es-AR" sz="1200" dirty="0"/>
              <a:t>              </a:t>
            </a:r>
            <a:r>
              <a:rPr lang="es-AR" sz="1200" dirty="0" err="1"/>
              <a:t>candidate</a:t>
            </a:r>
            <a:r>
              <a:rPr lang="es-AR" sz="1200" dirty="0"/>
              <a:t>= </a:t>
            </a:r>
            <a:r>
              <a:rPr lang="es-AR" sz="1200" dirty="0" err="1"/>
              <a:t>array</a:t>
            </a:r>
            <a:r>
              <a:rPr lang="es-AR" sz="1200" dirty="0"/>
              <a:t>[</a:t>
            </a:r>
            <a:r>
              <a:rPr lang="es-AR" sz="1200" dirty="0" err="1"/>
              <a:t>rec</a:t>
            </a:r>
            <a:r>
              <a:rPr lang="es-AR" sz="1200" dirty="0"/>
              <a:t>];</a:t>
            </a:r>
          </a:p>
          <a:p>
            <a:pPr marL="0" indent="0">
              <a:buNone/>
            </a:pPr>
            <a:endParaRPr lang="es-AR" sz="1200" b="1" dirty="0"/>
          </a:p>
          <a:p>
            <a:pPr marL="0" indent="0">
              <a:buNone/>
            </a:pPr>
            <a:r>
              <a:rPr lang="es-AR" sz="1200" b="1" dirty="0"/>
              <a:t>     </a:t>
            </a:r>
            <a:r>
              <a:rPr lang="es-AR" sz="1200" b="1" dirty="0" err="1"/>
              <a:t>return</a:t>
            </a:r>
            <a:r>
              <a:rPr lang="es-AR" sz="1200" b="1" dirty="0"/>
              <a:t> </a:t>
            </a:r>
            <a:r>
              <a:rPr lang="es-AR" sz="1200" b="1" dirty="0" err="1"/>
              <a:t>candidate</a:t>
            </a:r>
            <a:r>
              <a:rPr lang="es-AR" sz="1200" b="1" dirty="0"/>
              <a:t>;</a:t>
            </a:r>
          </a:p>
          <a:p>
            <a:pPr marL="0" indent="0">
              <a:buNone/>
            </a:pPr>
            <a:r>
              <a:rPr lang="es-AR" sz="1200" dirty="0"/>
              <a:t>    }</a:t>
            </a:r>
          </a:p>
          <a:p>
            <a:pPr marL="0" indent="0">
              <a:buNone/>
            </a:pPr>
            <a:r>
              <a:rPr lang="es-AR" sz="1200" dirty="0"/>
              <a: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6" name="Content Placeholder 2"/>
          <p:cNvSpPr txBox="1">
            <a:spLocks/>
          </p:cNvSpPr>
          <p:nvPr/>
        </p:nvSpPr>
        <p:spPr>
          <a:xfrm>
            <a:off x="4532810" y="3518045"/>
            <a:ext cx="4611190" cy="2969239"/>
          </a:xfrm>
          <a:prstGeom prst="rect">
            <a:avLst/>
          </a:prstGeom>
          <a:solidFill>
            <a:srgbClr val="FFFF99"/>
          </a:solidFill>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Font typeface="Wingdings 2"/>
              <a:buNone/>
            </a:pPr>
            <a:r>
              <a:rPr lang="es-AR" sz="1200" b="1" dirty="0" err="1"/>
              <a:t>public</a:t>
            </a:r>
            <a:r>
              <a:rPr lang="es-AR" sz="1200" b="1" dirty="0"/>
              <a:t> </a:t>
            </a:r>
            <a:r>
              <a:rPr lang="es-AR" sz="1200" b="1" dirty="0" err="1"/>
              <a:t>class</a:t>
            </a:r>
            <a:r>
              <a:rPr lang="es-AR" sz="1200" b="1" dirty="0"/>
              <a:t> </a:t>
            </a:r>
            <a:r>
              <a:rPr lang="es-AR" sz="1200" b="1" dirty="0" err="1"/>
              <a:t>algoB</a:t>
            </a:r>
            <a:r>
              <a:rPr lang="es-AR" sz="1200" b="1" dirty="0"/>
              <a:t> {</a:t>
            </a:r>
          </a:p>
          <a:p>
            <a:pPr marL="0" indent="0">
              <a:buFont typeface="Wingdings 2"/>
              <a:buNone/>
            </a:pPr>
            <a:endParaRPr lang="es-AR" sz="1200" dirty="0"/>
          </a:p>
          <a:p>
            <a:pPr marL="0" indent="0">
              <a:buFont typeface="Wingdings 2"/>
              <a:buNone/>
            </a:pPr>
            <a:r>
              <a:rPr lang="en-US" sz="1200" b="1" dirty="0"/>
              <a:t>public static </a:t>
            </a:r>
            <a:r>
              <a:rPr lang="en-US" sz="1200" b="1" dirty="0" err="1"/>
              <a:t>int</a:t>
            </a:r>
            <a:r>
              <a:rPr lang="en-US" sz="1200" b="1" dirty="0"/>
              <a:t> max (</a:t>
            </a:r>
            <a:r>
              <a:rPr lang="en-US" sz="1200" b="1" dirty="0" err="1"/>
              <a:t>int</a:t>
            </a:r>
            <a:r>
              <a:rPr lang="en-US" sz="1200" b="1" dirty="0"/>
              <a:t>[] array)</a:t>
            </a:r>
          </a:p>
          <a:p>
            <a:pPr marL="0" indent="0">
              <a:buFont typeface="Wingdings 2"/>
              <a:buNone/>
            </a:pPr>
            <a:r>
              <a:rPr lang="es-AR" sz="1200" dirty="0"/>
              <a:t>{</a:t>
            </a:r>
          </a:p>
          <a:p>
            <a:pPr marL="0" indent="0">
              <a:buFont typeface="Wingdings 2"/>
              <a:buNone/>
            </a:pPr>
            <a:r>
              <a:rPr lang="en-US" sz="1200" dirty="0"/>
              <a:t>     </a:t>
            </a:r>
            <a:r>
              <a:rPr lang="en-US" sz="1200" b="1" dirty="0"/>
              <a:t>if (array == null || </a:t>
            </a:r>
            <a:r>
              <a:rPr lang="en-US" sz="1200" b="1" dirty="0" err="1"/>
              <a:t>array.length</a:t>
            </a:r>
            <a:r>
              <a:rPr lang="en-US" sz="1200" b="1" dirty="0"/>
              <a:t> == 0)</a:t>
            </a:r>
          </a:p>
          <a:p>
            <a:pPr marL="0" indent="0">
              <a:buFont typeface="Wingdings 2"/>
              <a:buNone/>
            </a:pPr>
            <a:r>
              <a:rPr lang="en-US" sz="1200" b="1" dirty="0"/>
              <a:t>          throw new </a:t>
            </a:r>
            <a:r>
              <a:rPr lang="en-US" sz="1200" b="1" dirty="0" err="1"/>
              <a:t>RuntimeException</a:t>
            </a:r>
            <a:r>
              <a:rPr lang="en-US" sz="1200" b="1" dirty="0"/>
              <a:t>("Empty array");</a:t>
            </a:r>
          </a:p>
          <a:p>
            <a:pPr marL="0" indent="0">
              <a:buFont typeface="Wingdings 2"/>
              <a:buNone/>
            </a:pPr>
            <a:r>
              <a:rPr lang="es-AR" sz="1200" dirty="0"/>
              <a:t> </a:t>
            </a:r>
          </a:p>
          <a:p>
            <a:pPr marL="0" indent="0">
              <a:buFont typeface="Wingdings 2"/>
              <a:buNone/>
            </a:pPr>
            <a:r>
              <a:rPr lang="es-AR" sz="1200" dirty="0"/>
              <a:t>      </a:t>
            </a:r>
            <a:r>
              <a:rPr lang="es-AR" sz="1200" dirty="0" err="1"/>
              <a:t>Arrays.</a:t>
            </a:r>
            <a:r>
              <a:rPr lang="es-AR" sz="1200" i="1" dirty="0" err="1"/>
              <a:t>sort</a:t>
            </a:r>
            <a:r>
              <a:rPr lang="es-AR" sz="1200" i="1" dirty="0"/>
              <a:t>(</a:t>
            </a:r>
            <a:r>
              <a:rPr lang="es-AR" sz="1200" i="1" dirty="0" err="1"/>
              <a:t>array</a:t>
            </a:r>
            <a:r>
              <a:rPr lang="es-AR" sz="1200" i="1" dirty="0"/>
              <a:t>);  // ordena ascendentemente</a:t>
            </a:r>
          </a:p>
          <a:p>
            <a:pPr marL="0" indent="0">
              <a:buFont typeface="Wingdings 2"/>
              <a:buNone/>
            </a:pPr>
            <a:endParaRPr lang="es-AR" sz="1200" dirty="0"/>
          </a:p>
          <a:p>
            <a:pPr marL="0" indent="0">
              <a:buFont typeface="Wingdings 2"/>
              <a:buNone/>
            </a:pPr>
            <a:r>
              <a:rPr lang="es-AR" sz="1200" b="1" dirty="0"/>
              <a:t>      </a:t>
            </a:r>
            <a:r>
              <a:rPr lang="es-AR" sz="1200" b="1" dirty="0" err="1"/>
              <a:t>return</a:t>
            </a:r>
            <a:r>
              <a:rPr lang="es-AR" sz="1200" b="1" dirty="0"/>
              <a:t> </a:t>
            </a:r>
            <a:r>
              <a:rPr lang="es-AR" sz="1200" b="1" dirty="0" err="1"/>
              <a:t>array</a:t>
            </a:r>
            <a:r>
              <a:rPr lang="es-AR" sz="1200" b="1" dirty="0"/>
              <a:t>[array.length-1];</a:t>
            </a:r>
          </a:p>
          <a:p>
            <a:pPr marL="0" indent="0">
              <a:buFont typeface="Wingdings 2"/>
              <a:buNone/>
            </a:pPr>
            <a:r>
              <a:rPr lang="es-AR" sz="1200" dirty="0"/>
              <a:t>  }</a:t>
            </a:r>
          </a:p>
          <a:p>
            <a:pPr marL="0" indent="0">
              <a:buFont typeface="Wingdings 2"/>
              <a:buNone/>
            </a:pPr>
            <a:endParaRPr lang="es-AR" sz="1200" dirty="0"/>
          </a:p>
          <a:p>
            <a:pPr marL="0" indent="0">
              <a:buFont typeface="Wingdings 2"/>
              <a:buNone/>
            </a:pPr>
            <a:r>
              <a:rPr lang="es-AR" sz="1200" dirty="0"/>
              <a:t>}</a:t>
            </a:r>
          </a:p>
        </p:txBody>
      </p:sp>
    </p:spTree>
    <p:extLst>
      <p:ext uri="{BB962C8B-B14F-4D97-AF65-F5344CB8AC3E}">
        <p14:creationId xmlns:p14="http://schemas.microsoft.com/office/powerpoint/2010/main" val="89312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Calcular complejidad espacial</a:t>
            </a:r>
          </a:p>
        </p:txBody>
      </p:sp>
      <p:sp>
        <p:nvSpPr>
          <p:cNvPr id="3" name="Content Placeholder 2"/>
          <p:cNvSpPr>
            <a:spLocks noGrp="1"/>
          </p:cNvSpPr>
          <p:nvPr>
            <p:ph idx="1"/>
          </p:nvPr>
        </p:nvSpPr>
        <p:spPr>
          <a:xfrm>
            <a:off x="0" y="1847088"/>
            <a:ext cx="4075611" cy="3341914"/>
          </a:xfrm>
          <a:solidFill>
            <a:schemeClr val="accent2">
              <a:lumMod val="20000"/>
              <a:lumOff val="80000"/>
            </a:schemeClr>
          </a:solidFill>
        </p:spPr>
        <p:txBody>
          <a:bodyPr>
            <a:noAutofit/>
          </a:bodyPr>
          <a:lstStyle/>
          <a:p>
            <a:pPr marL="0" indent="0">
              <a:buNone/>
            </a:pPr>
            <a:r>
              <a:rPr lang="es-AR" sz="1200" b="1" dirty="0" err="1"/>
              <a:t>public</a:t>
            </a:r>
            <a:r>
              <a:rPr lang="es-AR" sz="1200" b="1" dirty="0"/>
              <a:t> </a:t>
            </a:r>
            <a:r>
              <a:rPr lang="es-AR" sz="1200" b="1" dirty="0" err="1"/>
              <a:t>class</a:t>
            </a:r>
            <a:r>
              <a:rPr lang="es-AR" sz="1200" b="1" dirty="0"/>
              <a:t> </a:t>
            </a:r>
            <a:r>
              <a:rPr lang="es-AR" sz="1200" b="1" dirty="0" err="1"/>
              <a:t>algoA</a:t>
            </a:r>
            <a:r>
              <a:rPr lang="es-AR" sz="1200" b="1" dirty="0"/>
              <a:t> {</a:t>
            </a:r>
          </a:p>
          <a:p>
            <a:pPr marL="0" indent="0">
              <a:buNone/>
            </a:pPr>
            <a:endParaRPr lang="es-AR" sz="1200" dirty="0"/>
          </a:p>
          <a:p>
            <a:pPr marL="0" indent="0">
              <a:buNone/>
            </a:pPr>
            <a:r>
              <a:rPr lang="en-US" sz="1200" b="1" dirty="0"/>
              <a:t>public static </a:t>
            </a:r>
            <a:r>
              <a:rPr lang="en-US" sz="1200" b="1" dirty="0" err="1"/>
              <a:t>int</a:t>
            </a:r>
            <a:r>
              <a:rPr lang="en-US" sz="1200" b="1" dirty="0"/>
              <a:t> max (</a:t>
            </a:r>
            <a:r>
              <a:rPr lang="en-US" sz="1200" b="1" dirty="0" err="1"/>
              <a:t>int</a:t>
            </a:r>
            <a:r>
              <a:rPr lang="en-US" sz="1200" b="1" dirty="0"/>
              <a:t>[] array)</a:t>
            </a:r>
          </a:p>
          <a:p>
            <a:pPr marL="0" indent="0">
              <a:buNone/>
            </a:pPr>
            <a:r>
              <a:rPr lang="es-AR" sz="1200" dirty="0"/>
              <a:t>{</a:t>
            </a:r>
          </a:p>
          <a:p>
            <a:pPr marL="0" indent="0">
              <a:buNone/>
            </a:pPr>
            <a:r>
              <a:rPr lang="en-US" sz="1200" dirty="0"/>
              <a:t>    </a:t>
            </a:r>
            <a:r>
              <a:rPr lang="en-US" sz="1200" b="1" dirty="0"/>
              <a:t>if (array == null || </a:t>
            </a:r>
            <a:r>
              <a:rPr lang="en-US" sz="1200" b="1" dirty="0" err="1"/>
              <a:t>array.length</a:t>
            </a:r>
            <a:r>
              <a:rPr lang="en-US" sz="1200" b="1" dirty="0"/>
              <a:t> == 0)</a:t>
            </a:r>
          </a:p>
          <a:p>
            <a:pPr marL="0" indent="0">
              <a:buNone/>
            </a:pPr>
            <a:r>
              <a:rPr lang="en-US" sz="1200" b="1" dirty="0"/>
              <a:t>         throw new </a:t>
            </a:r>
            <a:r>
              <a:rPr lang="en-US" sz="1200" b="1" dirty="0" err="1"/>
              <a:t>RuntimeException</a:t>
            </a:r>
            <a:r>
              <a:rPr lang="en-US" sz="1200" b="1" dirty="0"/>
              <a:t>("Empty array");</a:t>
            </a:r>
          </a:p>
          <a:p>
            <a:pPr marL="0" indent="0">
              <a:buNone/>
            </a:pPr>
            <a:endParaRPr lang="es-AR" sz="1200" b="1" dirty="0"/>
          </a:p>
          <a:p>
            <a:pPr marL="0" indent="0">
              <a:buNone/>
            </a:pPr>
            <a:r>
              <a:rPr lang="es-AR" sz="1200" b="1" dirty="0"/>
              <a:t>    </a:t>
            </a:r>
            <a:r>
              <a:rPr lang="es-AR" sz="1200" b="1" dirty="0" err="1"/>
              <a:t>int</a:t>
            </a:r>
            <a:r>
              <a:rPr lang="es-AR" sz="1200" b="1" dirty="0"/>
              <a:t> </a:t>
            </a:r>
            <a:r>
              <a:rPr lang="es-AR" sz="1200" b="1" dirty="0" err="1"/>
              <a:t>candidate</a:t>
            </a:r>
            <a:r>
              <a:rPr lang="es-AR" sz="1200" b="1" dirty="0"/>
              <a:t>= </a:t>
            </a:r>
            <a:r>
              <a:rPr lang="es-AR" sz="1200" b="1" dirty="0" err="1"/>
              <a:t>array</a:t>
            </a:r>
            <a:r>
              <a:rPr lang="es-AR" sz="1200" b="1" dirty="0"/>
              <a:t>[0];</a:t>
            </a:r>
          </a:p>
          <a:p>
            <a:pPr marL="0" indent="0">
              <a:buNone/>
            </a:pPr>
            <a:r>
              <a:rPr lang="en-US" sz="1200" b="1" dirty="0"/>
              <a:t>    for (</a:t>
            </a:r>
            <a:r>
              <a:rPr lang="en-US" sz="1200" b="1" dirty="0" err="1"/>
              <a:t>int</a:t>
            </a:r>
            <a:r>
              <a:rPr lang="en-US" sz="1200" b="1" dirty="0"/>
              <a:t> rec= 1; rec &lt; </a:t>
            </a:r>
            <a:r>
              <a:rPr lang="en-US" sz="1200" b="1" dirty="0" err="1"/>
              <a:t>array.length</a:t>
            </a:r>
            <a:r>
              <a:rPr lang="en-US" sz="1200" b="1" dirty="0"/>
              <a:t>;  rec++)</a:t>
            </a:r>
          </a:p>
          <a:p>
            <a:pPr marL="0" indent="0">
              <a:buNone/>
            </a:pPr>
            <a:r>
              <a:rPr lang="es-AR" sz="1200" b="1" dirty="0"/>
              <a:t>         </a:t>
            </a:r>
            <a:r>
              <a:rPr lang="es-AR" sz="1200" b="1" dirty="0" err="1"/>
              <a:t>if</a:t>
            </a:r>
            <a:r>
              <a:rPr lang="es-AR" sz="1200" b="1" dirty="0"/>
              <a:t> ( </a:t>
            </a:r>
            <a:r>
              <a:rPr lang="es-AR" sz="1200" b="1" dirty="0" err="1"/>
              <a:t>candidate</a:t>
            </a:r>
            <a:r>
              <a:rPr lang="es-AR" sz="1200" b="1" dirty="0"/>
              <a:t> &lt; </a:t>
            </a:r>
            <a:r>
              <a:rPr lang="es-AR" sz="1200" b="1" dirty="0" err="1"/>
              <a:t>array</a:t>
            </a:r>
            <a:r>
              <a:rPr lang="es-AR" sz="1200" b="1" dirty="0"/>
              <a:t>[</a:t>
            </a:r>
            <a:r>
              <a:rPr lang="es-AR" sz="1200" b="1" dirty="0" err="1"/>
              <a:t>rec</a:t>
            </a:r>
            <a:r>
              <a:rPr lang="es-AR" sz="1200" b="1" dirty="0"/>
              <a:t>] )</a:t>
            </a:r>
          </a:p>
          <a:p>
            <a:pPr marL="0" indent="0">
              <a:buNone/>
            </a:pPr>
            <a:r>
              <a:rPr lang="es-AR" sz="1200" dirty="0"/>
              <a:t>              </a:t>
            </a:r>
            <a:r>
              <a:rPr lang="es-AR" sz="1200" dirty="0" err="1"/>
              <a:t>candidate</a:t>
            </a:r>
            <a:r>
              <a:rPr lang="es-AR" sz="1200" dirty="0"/>
              <a:t>= </a:t>
            </a:r>
            <a:r>
              <a:rPr lang="es-AR" sz="1200" dirty="0" err="1"/>
              <a:t>array</a:t>
            </a:r>
            <a:r>
              <a:rPr lang="es-AR" sz="1200" dirty="0"/>
              <a:t>[</a:t>
            </a:r>
            <a:r>
              <a:rPr lang="es-AR" sz="1200" dirty="0" err="1"/>
              <a:t>rec</a:t>
            </a:r>
            <a:r>
              <a:rPr lang="es-AR" sz="1200" dirty="0"/>
              <a:t>];</a:t>
            </a:r>
          </a:p>
          <a:p>
            <a:pPr marL="0" indent="0">
              <a:buNone/>
            </a:pPr>
            <a:endParaRPr lang="es-AR" sz="1200" b="1" dirty="0"/>
          </a:p>
          <a:p>
            <a:pPr marL="0" indent="0">
              <a:buNone/>
            </a:pPr>
            <a:r>
              <a:rPr lang="es-AR" sz="1200" b="1" dirty="0"/>
              <a:t>     </a:t>
            </a:r>
            <a:r>
              <a:rPr lang="es-AR" sz="1200" b="1" dirty="0" err="1"/>
              <a:t>return</a:t>
            </a:r>
            <a:r>
              <a:rPr lang="es-AR" sz="1200" b="1" dirty="0"/>
              <a:t> </a:t>
            </a:r>
            <a:r>
              <a:rPr lang="es-AR" sz="1200" b="1" dirty="0" err="1"/>
              <a:t>candidate</a:t>
            </a:r>
            <a:r>
              <a:rPr lang="es-AR" sz="1200" b="1" dirty="0"/>
              <a:t>;</a:t>
            </a:r>
          </a:p>
          <a:p>
            <a:pPr marL="0" indent="0">
              <a:buNone/>
            </a:pPr>
            <a:r>
              <a:rPr lang="es-AR" sz="1200" dirty="0"/>
              <a:t>    }</a:t>
            </a:r>
          </a:p>
          <a:p>
            <a:pPr marL="0" indent="0">
              <a:buNone/>
            </a:pPr>
            <a:r>
              <a:rPr lang="es-AR" sz="1200" dirty="0"/>
              <a: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7" name="Rectangle 6"/>
          <p:cNvSpPr/>
          <p:nvPr/>
        </p:nvSpPr>
        <p:spPr>
          <a:xfrm>
            <a:off x="55079" y="5678269"/>
            <a:ext cx="8650357" cy="369332"/>
          </a:xfrm>
          <a:prstGeom prst="rect">
            <a:avLst/>
          </a:prstGeom>
        </p:spPr>
        <p:txBody>
          <a:bodyPr wrap="square">
            <a:spAutoFit/>
          </a:bodyPr>
          <a:lstStyle/>
          <a:p>
            <a:pPr algn="just"/>
            <a:r>
              <a:rPr lang="en-US" b="1" dirty="0">
                <a:solidFill>
                  <a:schemeClr val="accent2">
                    <a:lumMod val="75000"/>
                  </a:schemeClr>
                </a:solidFill>
              </a:rPr>
              <a:t>S( </a:t>
            </a:r>
            <a:r>
              <a:rPr lang="en-US" b="1" dirty="0" err="1">
                <a:solidFill>
                  <a:schemeClr val="accent2">
                    <a:lumMod val="75000"/>
                  </a:schemeClr>
                </a:solidFill>
              </a:rPr>
              <a:t>algoA</a:t>
            </a:r>
            <a:r>
              <a:rPr lang="en-US" b="1" dirty="0">
                <a:solidFill>
                  <a:schemeClr val="accent2">
                    <a:lumMod val="75000"/>
                  </a:schemeClr>
                </a:solidFill>
              </a:rPr>
              <a:t>) = 3   o sea,  el </a:t>
            </a:r>
            <a:r>
              <a:rPr lang="en-US" b="1" dirty="0" err="1">
                <a:solidFill>
                  <a:schemeClr val="accent2">
                    <a:lumMod val="75000"/>
                  </a:schemeClr>
                </a:solidFill>
              </a:rPr>
              <a:t>espacio</a:t>
            </a:r>
            <a:r>
              <a:rPr lang="en-US" b="1" dirty="0">
                <a:solidFill>
                  <a:schemeClr val="accent2">
                    <a:lumMod val="75000"/>
                  </a:schemeClr>
                </a:solidFill>
              </a:rPr>
              <a:t> </a:t>
            </a:r>
            <a:r>
              <a:rPr lang="en-US" b="1" dirty="0" err="1">
                <a:solidFill>
                  <a:schemeClr val="accent2">
                    <a:lumMod val="75000"/>
                  </a:schemeClr>
                </a:solidFill>
              </a:rPr>
              <a:t>usado</a:t>
            </a:r>
            <a:r>
              <a:rPr lang="en-US" b="1" dirty="0">
                <a:solidFill>
                  <a:schemeClr val="accent2">
                    <a:lumMod val="75000"/>
                  </a:schemeClr>
                </a:solidFill>
              </a:rPr>
              <a:t> </a:t>
            </a:r>
            <a:r>
              <a:rPr lang="en-US" b="1" dirty="0" err="1">
                <a:solidFill>
                  <a:schemeClr val="accent2">
                    <a:lumMod val="75000"/>
                  </a:schemeClr>
                </a:solidFill>
              </a:rPr>
              <a:t>es</a:t>
            </a:r>
            <a:r>
              <a:rPr lang="en-US" b="1" dirty="0">
                <a:solidFill>
                  <a:schemeClr val="accent2">
                    <a:lumMod val="75000"/>
                  </a:schemeClr>
                </a:solidFill>
              </a:rPr>
              <a:t> de O(1)</a:t>
            </a:r>
            <a:endParaRPr lang="en-US" dirty="0">
              <a:solidFill>
                <a:schemeClr val="accent2">
                  <a:lumMod val="75000"/>
                </a:schemeClr>
              </a:solidFill>
            </a:endParaRPr>
          </a:p>
        </p:txBody>
      </p:sp>
      <p:sp>
        <p:nvSpPr>
          <p:cNvPr id="8" name="Left Arrow 7"/>
          <p:cNvSpPr/>
          <p:nvPr/>
        </p:nvSpPr>
        <p:spPr>
          <a:xfrm>
            <a:off x="3557354" y="2075255"/>
            <a:ext cx="4498074" cy="522199"/>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array</a:t>
            </a:r>
            <a:r>
              <a:rPr lang="es-AR" dirty="0"/>
              <a:t> es un puntero a un arreglo pre alocado: 1 unidad</a:t>
            </a:r>
          </a:p>
        </p:txBody>
      </p:sp>
      <p:grpSp>
        <p:nvGrpSpPr>
          <p:cNvPr id="9" name="Group 8"/>
          <p:cNvGrpSpPr/>
          <p:nvPr/>
        </p:nvGrpSpPr>
        <p:grpSpPr>
          <a:xfrm>
            <a:off x="3357102" y="3278732"/>
            <a:ext cx="4698325" cy="936226"/>
            <a:chOff x="3866603" y="3178588"/>
            <a:chExt cx="4502004" cy="1245999"/>
          </a:xfrm>
        </p:grpSpPr>
        <p:sp>
          <p:nvSpPr>
            <p:cNvPr id="10" name="Left Arrow 9"/>
            <p:cNvSpPr/>
            <p:nvPr/>
          </p:nvSpPr>
          <p:spPr>
            <a:xfrm>
              <a:off x="3866603" y="3178588"/>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dirty="0"/>
            </a:p>
          </p:txBody>
        </p:sp>
        <p:sp>
          <p:nvSpPr>
            <p:cNvPr id="11" name="TextBox 10"/>
            <p:cNvSpPr txBox="1"/>
            <p:nvPr/>
          </p:nvSpPr>
          <p:spPr>
            <a:xfrm>
              <a:off x="4585111" y="3564402"/>
              <a:ext cx="3783496" cy="860185"/>
            </a:xfrm>
            <a:prstGeom prst="rect">
              <a:avLst/>
            </a:prstGeom>
            <a:solidFill>
              <a:schemeClr val="accent3">
                <a:lumMod val="60000"/>
                <a:lumOff val="40000"/>
              </a:schemeClr>
            </a:solidFill>
            <a:ln>
              <a:noFill/>
            </a:ln>
          </p:spPr>
          <p:txBody>
            <a:bodyPr wrap="square" rtlCol="0">
              <a:spAutoFit/>
            </a:bodyPr>
            <a:lstStyle/>
            <a:p>
              <a:pPr algn="ctr"/>
              <a:r>
                <a:rPr lang="es-AR" dirty="0"/>
                <a:t>1 unidad para </a:t>
              </a:r>
              <a:r>
                <a:rPr lang="es-AR" dirty="0" err="1"/>
                <a:t>candidate</a:t>
              </a:r>
              <a:r>
                <a:rPr lang="es-AR" dirty="0"/>
                <a:t>.</a:t>
              </a:r>
            </a:p>
            <a:p>
              <a:pPr algn="ctr"/>
              <a:r>
                <a:rPr lang="es-AR" dirty="0"/>
                <a:t>1 unidad para </a:t>
              </a:r>
              <a:r>
                <a:rPr lang="es-AR" dirty="0" err="1"/>
                <a:t>rec</a:t>
              </a:r>
              <a:endParaRPr lang="es-AR" dirty="0"/>
            </a:p>
          </p:txBody>
        </p:sp>
      </p:grpSp>
    </p:spTree>
    <p:extLst>
      <p:ext uri="{BB962C8B-B14F-4D97-AF65-F5344CB8AC3E}">
        <p14:creationId xmlns:p14="http://schemas.microsoft.com/office/powerpoint/2010/main" val="87296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Calcular complejidad espacial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6" name="Content Placeholder 2"/>
          <p:cNvSpPr txBox="1">
            <a:spLocks/>
          </p:cNvSpPr>
          <p:nvPr/>
        </p:nvSpPr>
        <p:spPr>
          <a:xfrm>
            <a:off x="457200" y="2055005"/>
            <a:ext cx="4611190" cy="2969239"/>
          </a:xfrm>
          <a:prstGeom prst="rect">
            <a:avLst/>
          </a:prstGeom>
          <a:solidFill>
            <a:srgbClr val="FFFF99"/>
          </a:solidFill>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1" i="0" u="none" strike="noStrike" kern="1200" cap="none" spc="0" normalizeH="0" baseline="0" noProof="0" dirty="0" err="1">
                <a:ln>
                  <a:noFill/>
                </a:ln>
                <a:solidFill>
                  <a:prstClr val="black"/>
                </a:solidFill>
                <a:effectLst/>
                <a:uLnTx/>
                <a:uFillTx/>
                <a:latin typeface="Palatino Linotype" panose="02040502050505030304"/>
                <a:ea typeface="+mn-ea"/>
                <a:cs typeface="+mn-cs"/>
              </a:rPr>
              <a:t>public</a:t>
            </a:r>
            <a:r>
              <a:rPr kumimoji="0" lang="es-AR" sz="1200" b="1" i="0" u="none" strike="noStrike" kern="1200" cap="none" spc="0" normalizeH="0" baseline="0" noProof="0" dirty="0">
                <a:ln>
                  <a:noFill/>
                </a:ln>
                <a:solidFill>
                  <a:prstClr val="black"/>
                </a:solidFill>
                <a:effectLst/>
                <a:uLnTx/>
                <a:uFillTx/>
                <a:latin typeface="Palatino Linotype" panose="02040502050505030304"/>
                <a:ea typeface="+mn-ea"/>
                <a:cs typeface="+mn-cs"/>
              </a:rPr>
              <a:t> </a:t>
            </a:r>
            <a:r>
              <a:rPr kumimoji="0" lang="es-AR" sz="1200" b="1" i="0" u="none" strike="noStrike" kern="1200" cap="none" spc="0" normalizeH="0" baseline="0" noProof="0" dirty="0" err="1">
                <a:ln>
                  <a:noFill/>
                </a:ln>
                <a:solidFill>
                  <a:prstClr val="black"/>
                </a:solidFill>
                <a:effectLst/>
                <a:uLnTx/>
                <a:uFillTx/>
                <a:latin typeface="Palatino Linotype" panose="02040502050505030304"/>
                <a:ea typeface="+mn-ea"/>
                <a:cs typeface="+mn-cs"/>
              </a:rPr>
              <a:t>class</a:t>
            </a:r>
            <a:r>
              <a:rPr kumimoji="0" lang="es-AR" sz="1200" b="1" i="0" u="none" strike="noStrike" kern="1200" cap="none" spc="0" normalizeH="0" baseline="0" noProof="0" dirty="0">
                <a:ln>
                  <a:noFill/>
                </a:ln>
                <a:solidFill>
                  <a:prstClr val="black"/>
                </a:solidFill>
                <a:effectLst/>
                <a:uLnTx/>
                <a:uFillTx/>
                <a:latin typeface="Palatino Linotype" panose="02040502050505030304"/>
                <a:ea typeface="+mn-ea"/>
                <a:cs typeface="+mn-cs"/>
              </a:rPr>
              <a:t> </a:t>
            </a:r>
            <a:r>
              <a:rPr kumimoji="0" lang="es-AR" sz="1200" b="1" i="0" u="none" strike="noStrike" kern="1200" cap="none" spc="0" normalizeH="0" baseline="0" noProof="0" dirty="0" err="1">
                <a:ln>
                  <a:noFill/>
                </a:ln>
                <a:solidFill>
                  <a:prstClr val="black"/>
                </a:solidFill>
                <a:effectLst/>
                <a:uLnTx/>
                <a:uFillTx/>
                <a:latin typeface="Palatino Linotype" panose="02040502050505030304"/>
                <a:ea typeface="+mn-ea"/>
                <a:cs typeface="+mn-cs"/>
              </a:rPr>
              <a:t>algoB</a:t>
            </a:r>
            <a:r>
              <a:rPr kumimoji="0" lang="es-AR" sz="1200" b="1" i="0" u="none" strike="noStrike" kern="1200" cap="none" spc="0" normalizeH="0" baseline="0" noProof="0" dirty="0">
                <a:ln>
                  <a:noFill/>
                </a:ln>
                <a:solidFill>
                  <a:prstClr val="black"/>
                </a:solidFill>
                <a:effectLst/>
                <a:uLnTx/>
                <a:uFillTx/>
                <a:latin typeface="Palatino Linotype" panose="02040502050505030304"/>
                <a:ea typeface="+mn-ea"/>
                <a:cs typeface="+mn-cs"/>
              </a:rPr>
              <a:t> {</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endParaRPr kumimoji="0" lang="es-AR"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n-US" sz="1200" b="1" i="0" u="none" strike="noStrike" kern="1200" cap="none" spc="0" normalizeH="0" baseline="0" noProof="0" dirty="0">
                <a:ln>
                  <a:noFill/>
                </a:ln>
                <a:solidFill>
                  <a:prstClr val="black"/>
                </a:solidFill>
                <a:effectLst/>
                <a:uLnTx/>
                <a:uFillTx/>
                <a:latin typeface="Palatino Linotype" panose="02040502050505030304"/>
                <a:ea typeface="+mn-ea"/>
                <a:cs typeface="+mn-cs"/>
              </a:rPr>
              <a:t>public static </a:t>
            </a:r>
            <a:r>
              <a:rPr kumimoji="0" lang="en-US" sz="1200" b="1" i="0" u="none" strike="noStrike" kern="1200" cap="none" spc="0" normalizeH="0" baseline="0" noProof="0" dirty="0" err="1">
                <a:ln>
                  <a:noFill/>
                </a:ln>
                <a:solidFill>
                  <a:prstClr val="black"/>
                </a:solidFill>
                <a:effectLst/>
                <a:uLnTx/>
                <a:uFillTx/>
                <a:latin typeface="Palatino Linotype" panose="02040502050505030304"/>
                <a:ea typeface="+mn-ea"/>
                <a:cs typeface="+mn-cs"/>
              </a:rPr>
              <a:t>int</a:t>
            </a:r>
            <a:r>
              <a:rPr kumimoji="0" lang="en-US" sz="1200" b="1" i="0" u="none" strike="noStrike" kern="1200" cap="none" spc="0" normalizeH="0" baseline="0" noProof="0" dirty="0">
                <a:ln>
                  <a:noFill/>
                </a:ln>
                <a:solidFill>
                  <a:prstClr val="black"/>
                </a:solidFill>
                <a:effectLst/>
                <a:uLnTx/>
                <a:uFillTx/>
                <a:latin typeface="Palatino Linotype" panose="02040502050505030304"/>
                <a:ea typeface="+mn-ea"/>
                <a:cs typeface="+mn-cs"/>
              </a:rPr>
              <a:t> max (</a:t>
            </a:r>
            <a:r>
              <a:rPr kumimoji="0" lang="en-US" sz="1200" b="1" i="0" u="none" strike="noStrike" kern="1200" cap="none" spc="0" normalizeH="0" baseline="0" noProof="0" dirty="0" err="1">
                <a:ln>
                  <a:noFill/>
                </a:ln>
                <a:solidFill>
                  <a:prstClr val="black"/>
                </a:solidFill>
                <a:effectLst/>
                <a:uLnTx/>
                <a:uFillTx/>
                <a:latin typeface="Palatino Linotype" panose="02040502050505030304"/>
                <a:ea typeface="+mn-ea"/>
                <a:cs typeface="+mn-cs"/>
              </a:rPr>
              <a:t>int</a:t>
            </a:r>
            <a:r>
              <a:rPr kumimoji="0" lang="en-US" sz="1200" b="1" i="0" u="none" strike="noStrike" kern="1200" cap="none" spc="0" normalizeH="0" baseline="0" noProof="0" dirty="0">
                <a:ln>
                  <a:noFill/>
                </a:ln>
                <a:solidFill>
                  <a:prstClr val="black"/>
                </a:solidFill>
                <a:effectLst/>
                <a:uLnTx/>
                <a:uFillTx/>
                <a:latin typeface="Palatino Linotype" panose="02040502050505030304"/>
                <a:ea typeface="+mn-ea"/>
                <a:cs typeface="+mn-cs"/>
              </a:rPr>
              <a:t>[] array)</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0" i="0" u="none" strike="noStrike" kern="1200" cap="none" spc="0" normalizeH="0" baseline="0" noProof="0" dirty="0">
                <a:ln>
                  <a:noFill/>
                </a:ln>
                <a:solidFill>
                  <a:prstClr val="black"/>
                </a:solidFill>
                <a:effectLst/>
                <a:uLnTx/>
                <a:uFillTx/>
                <a:latin typeface="Palatino Linotype" panose="02040502050505030304"/>
                <a:ea typeface="+mn-ea"/>
                <a:cs typeface="+mn-cs"/>
              </a:rPr>
              <a:t>{</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rPr>
              <a:t>     </a:t>
            </a:r>
            <a:r>
              <a:rPr kumimoji="0" lang="en-US" sz="1200" b="1" i="0" u="none" strike="noStrike" kern="1200" cap="none" spc="0" normalizeH="0" baseline="0" noProof="0" dirty="0">
                <a:ln>
                  <a:noFill/>
                </a:ln>
                <a:solidFill>
                  <a:prstClr val="black"/>
                </a:solidFill>
                <a:effectLst/>
                <a:uLnTx/>
                <a:uFillTx/>
                <a:latin typeface="Palatino Linotype" panose="02040502050505030304"/>
                <a:ea typeface="+mn-ea"/>
                <a:cs typeface="+mn-cs"/>
              </a:rPr>
              <a:t>if (array == null || </a:t>
            </a:r>
            <a:r>
              <a:rPr kumimoji="0" lang="en-US" sz="1200" b="1" i="0" u="none" strike="noStrike" kern="1200" cap="none" spc="0" normalizeH="0" baseline="0" noProof="0" dirty="0" err="1">
                <a:ln>
                  <a:noFill/>
                </a:ln>
                <a:solidFill>
                  <a:prstClr val="black"/>
                </a:solidFill>
                <a:effectLst/>
                <a:uLnTx/>
                <a:uFillTx/>
                <a:latin typeface="Palatino Linotype" panose="02040502050505030304"/>
                <a:ea typeface="+mn-ea"/>
                <a:cs typeface="+mn-cs"/>
              </a:rPr>
              <a:t>array.length</a:t>
            </a:r>
            <a:r>
              <a:rPr kumimoji="0" lang="en-US" sz="1200" b="1" i="0" u="none" strike="noStrike" kern="1200" cap="none" spc="0" normalizeH="0" baseline="0" noProof="0" dirty="0">
                <a:ln>
                  <a:noFill/>
                </a:ln>
                <a:solidFill>
                  <a:prstClr val="black"/>
                </a:solidFill>
                <a:effectLst/>
                <a:uLnTx/>
                <a:uFillTx/>
                <a:latin typeface="Palatino Linotype" panose="02040502050505030304"/>
                <a:ea typeface="+mn-ea"/>
                <a:cs typeface="+mn-cs"/>
              </a:rPr>
              <a:t> == 0)</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n-US" sz="1200" b="1" i="0" u="none" strike="noStrike" kern="1200" cap="none" spc="0" normalizeH="0" baseline="0" noProof="0" dirty="0">
                <a:ln>
                  <a:noFill/>
                </a:ln>
                <a:solidFill>
                  <a:prstClr val="black"/>
                </a:solidFill>
                <a:effectLst/>
                <a:uLnTx/>
                <a:uFillTx/>
                <a:latin typeface="Palatino Linotype" panose="02040502050505030304"/>
                <a:ea typeface="+mn-ea"/>
                <a:cs typeface="+mn-cs"/>
              </a:rPr>
              <a:t>          throw new </a:t>
            </a:r>
            <a:r>
              <a:rPr kumimoji="0" lang="en-US" sz="1200" b="1" i="0" u="none" strike="noStrike" kern="1200" cap="none" spc="0" normalizeH="0" baseline="0" noProof="0" dirty="0" err="1">
                <a:ln>
                  <a:noFill/>
                </a:ln>
                <a:solidFill>
                  <a:prstClr val="black"/>
                </a:solidFill>
                <a:effectLst/>
                <a:uLnTx/>
                <a:uFillTx/>
                <a:latin typeface="Palatino Linotype" panose="02040502050505030304"/>
                <a:ea typeface="+mn-ea"/>
                <a:cs typeface="+mn-cs"/>
              </a:rPr>
              <a:t>RuntimeException</a:t>
            </a:r>
            <a:r>
              <a:rPr kumimoji="0" lang="en-US" sz="1200" b="1" i="0" u="none" strike="noStrike" kern="1200" cap="none" spc="0" normalizeH="0" baseline="0" noProof="0" dirty="0">
                <a:ln>
                  <a:noFill/>
                </a:ln>
                <a:solidFill>
                  <a:prstClr val="black"/>
                </a:solidFill>
                <a:effectLst/>
                <a:uLnTx/>
                <a:uFillTx/>
                <a:latin typeface="Palatino Linotype" panose="02040502050505030304"/>
                <a:ea typeface="+mn-ea"/>
                <a:cs typeface="+mn-cs"/>
              </a:rPr>
              <a:t>("Empty array");</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0" i="0" u="none" strike="noStrike" kern="1200" cap="none" spc="0" normalizeH="0" baseline="0" noProof="0" dirty="0">
                <a:ln>
                  <a:noFill/>
                </a:ln>
                <a:solidFill>
                  <a:prstClr val="black"/>
                </a:solidFill>
                <a:effectLst/>
                <a:uLnTx/>
                <a:uFillTx/>
                <a:latin typeface="Palatino Linotype" panose="02040502050505030304"/>
                <a:ea typeface="+mn-ea"/>
                <a:cs typeface="+mn-cs"/>
              </a:rPr>
              <a:t> </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0" i="0" u="none" strike="noStrike" kern="1200" cap="none" spc="0" normalizeH="0" baseline="0" noProof="0" dirty="0">
                <a:ln>
                  <a:noFill/>
                </a:ln>
                <a:solidFill>
                  <a:prstClr val="black"/>
                </a:solidFill>
                <a:effectLst/>
                <a:uLnTx/>
                <a:uFillTx/>
                <a:latin typeface="Palatino Linotype" panose="02040502050505030304"/>
                <a:ea typeface="+mn-ea"/>
                <a:cs typeface="+mn-cs"/>
              </a:rPr>
              <a:t>      </a:t>
            </a:r>
            <a:r>
              <a:rPr kumimoji="0" lang="es-AR" sz="1200" b="0" i="0" u="none" strike="noStrike" kern="1200" cap="none" spc="0" normalizeH="0" baseline="0" noProof="0" dirty="0" err="1">
                <a:ln>
                  <a:noFill/>
                </a:ln>
                <a:solidFill>
                  <a:prstClr val="black"/>
                </a:solidFill>
                <a:effectLst/>
                <a:uLnTx/>
                <a:uFillTx/>
                <a:latin typeface="Palatino Linotype" panose="02040502050505030304"/>
                <a:ea typeface="+mn-ea"/>
                <a:cs typeface="+mn-cs"/>
              </a:rPr>
              <a:t>Arrays.</a:t>
            </a:r>
            <a:r>
              <a:rPr kumimoji="0" lang="es-AR" sz="1200" b="0" i="1" u="none" strike="noStrike" kern="1200" cap="none" spc="0" normalizeH="0" baseline="0" noProof="0" dirty="0" err="1">
                <a:ln>
                  <a:noFill/>
                </a:ln>
                <a:solidFill>
                  <a:prstClr val="black"/>
                </a:solidFill>
                <a:effectLst/>
                <a:uLnTx/>
                <a:uFillTx/>
                <a:latin typeface="Palatino Linotype" panose="02040502050505030304"/>
                <a:ea typeface="+mn-ea"/>
                <a:cs typeface="+mn-cs"/>
              </a:rPr>
              <a:t>sort</a:t>
            </a:r>
            <a:r>
              <a:rPr kumimoji="0" lang="es-AR" sz="1200" b="0" i="1" u="none" strike="noStrike" kern="1200" cap="none" spc="0" normalizeH="0" baseline="0" noProof="0" dirty="0">
                <a:ln>
                  <a:noFill/>
                </a:ln>
                <a:solidFill>
                  <a:prstClr val="black"/>
                </a:solidFill>
                <a:effectLst/>
                <a:uLnTx/>
                <a:uFillTx/>
                <a:latin typeface="Palatino Linotype" panose="02040502050505030304"/>
                <a:ea typeface="+mn-ea"/>
                <a:cs typeface="+mn-cs"/>
              </a:rPr>
              <a:t>(</a:t>
            </a:r>
            <a:r>
              <a:rPr kumimoji="0" lang="es-AR" sz="1200" b="0" i="1" u="none" strike="noStrike" kern="1200" cap="none" spc="0" normalizeH="0" baseline="0" noProof="0" dirty="0" err="1">
                <a:ln>
                  <a:noFill/>
                </a:ln>
                <a:solidFill>
                  <a:prstClr val="black"/>
                </a:solidFill>
                <a:effectLst/>
                <a:uLnTx/>
                <a:uFillTx/>
                <a:latin typeface="Palatino Linotype" panose="02040502050505030304"/>
                <a:ea typeface="+mn-ea"/>
                <a:cs typeface="+mn-cs"/>
              </a:rPr>
              <a:t>array</a:t>
            </a:r>
            <a:r>
              <a:rPr kumimoji="0" lang="es-AR" sz="1200" b="0" i="1" u="none" strike="noStrike" kern="1200" cap="none" spc="0" normalizeH="0" baseline="0" noProof="0" dirty="0">
                <a:ln>
                  <a:noFill/>
                </a:ln>
                <a:solidFill>
                  <a:prstClr val="black"/>
                </a:solidFill>
                <a:effectLst/>
                <a:uLnTx/>
                <a:uFillTx/>
                <a:latin typeface="Palatino Linotype" panose="02040502050505030304"/>
                <a:ea typeface="+mn-ea"/>
                <a:cs typeface="+mn-cs"/>
              </a:rPr>
              <a:t>);  // ordena ascendentemente</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endParaRPr kumimoji="0" lang="es-AR"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1" i="0" u="none" strike="noStrike" kern="1200" cap="none" spc="0" normalizeH="0" baseline="0" noProof="0" dirty="0">
                <a:ln>
                  <a:noFill/>
                </a:ln>
                <a:solidFill>
                  <a:prstClr val="black"/>
                </a:solidFill>
                <a:effectLst/>
                <a:uLnTx/>
                <a:uFillTx/>
                <a:latin typeface="Palatino Linotype" panose="02040502050505030304"/>
                <a:ea typeface="+mn-ea"/>
                <a:cs typeface="+mn-cs"/>
              </a:rPr>
              <a:t>      </a:t>
            </a:r>
            <a:r>
              <a:rPr kumimoji="0" lang="es-AR" sz="1200" b="1" i="0" u="none" strike="noStrike" kern="1200" cap="none" spc="0" normalizeH="0" baseline="0" noProof="0" dirty="0" err="1">
                <a:ln>
                  <a:noFill/>
                </a:ln>
                <a:solidFill>
                  <a:prstClr val="black"/>
                </a:solidFill>
                <a:effectLst/>
                <a:uLnTx/>
                <a:uFillTx/>
                <a:latin typeface="Palatino Linotype" panose="02040502050505030304"/>
                <a:ea typeface="+mn-ea"/>
                <a:cs typeface="+mn-cs"/>
              </a:rPr>
              <a:t>return</a:t>
            </a:r>
            <a:r>
              <a:rPr kumimoji="0" lang="es-AR" sz="1200" b="1" i="0" u="none" strike="noStrike" kern="1200" cap="none" spc="0" normalizeH="0" baseline="0" noProof="0" dirty="0">
                <a:ln>
                  <a:noFill/>
                </a:ln>
                <a:solidFill>
                  <a:prstClr val="black"/>
                </a:solidFill>
                <a:effectLst/>
                <a:uLnTx/>
                <a:uFillTx/>
                <a:latin typeface="Palatino Linotype" panose="02040502050505030304"/>
                <a:ea typeface="+mn-ea"/>
                <a:cs typeface="+mn-cs"/>
              </a:rPr>
              <a:t> </a:t>
            </a:r>
            <a:r>
              <a:rPr kumimoji="0" lang="es-AR" sz="1200" b="1" i="0" u="none" strike="noStrike" kern="1200" cap="none" spc="0" normalizeH="0" baseline="0" noProof="0" dirty="0" err="1">
                <a:ln>
                  <a:noFill/>
                </a:ln>
                <a:solidFill>
                  <a:prstClr val="black"/>
                </a:solidFill>
                <a:effectLst/>
                <a:uLnTx/>
                <a:uFillTx/>
                <a:latin typeface="Palatino Linotype" panose="02040502050505030304"/>
                <a:ea typeface="+mn-ea"/>
                <a:cs typeface="+mn-cs"/>
              </a:rPr>
              <a:t>array</a:t>
            </a:r>
            <a:r>
              <a:rPr kumimoji="0" lang="es-AR" sz="1200" b="1" i="0" u="none" strike="noStrike" kern="1200" cap="none" spc="0" normalizeH="0" baseline="0" noProof="0" dirty="0">
                <a:ln>
                  <a:noFill/>
                </a:ln>
                <a:solidFill>
                  <a:prstClr val="black"/>
                </a:solidFill>
                <a:effectLst/>
                <a:uLnTx/>
                <a:uFillTx/>
                <a:latin typeface="Palatino Linotype" panose="02040502050505030304"/>
                <a:ea typeface="+mn-ea"/>
                <a:cs typeface="+mn-cs"/>
              </a:rPr>
              <a:t>[array.length-1];</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0" i="0" u="none" strike="noStrike" kern="1200" cap="none" spc="0" normalizeH="0" baseline="0" noProof="0" dirty="0">
                <a:ln>
                  <a:noFill/>
                </a:ln>
                <a:solidFill>
                  <a:prstClr val="black"/>
                </a:solidFill>
                <a:effectLst/>
                <a:uLnTx/>
                <a:uFillTx/>
                <a:latin typeface="Palatino Linotype" panose="02040502050505030304"/>
                <a:ea typeface="+mn-ea"/>
                <a:cs typeface="+mn-cs"/>
              </a:rPr>
              <a:t>  }</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endParaRPr kumimoji="0" lang="es-AR"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0" i="0" u="none" strike="noStrike" kern="1200" cap="none" spc="0" normalizeH="0" baseline="0" noProof="0" dirty="0">
                <a:ln>
                  <a:noFill/>
                </a:ln>
                <a:solidFill>
                  <a:prstClr val="black"/>
                </a:solidFill>
                <a:effectLst/>
                <a:uLnTx/>
                <a:uFillTx/>
                <a:latin typeface="Palatino Linotype" panose="02040502050505030304"/>
                <a:ea typeface="+mn-ea"/>
                <a:cs typeface="+mn-cs"/>
              </a:rPr>
              <a:t>}</a:t>
            </a:r>
          </a:p>
        </p:txBody>
      </p:sp>
      <p:sp>
        <p:nvSpPr>
          <p:cNvPr id="7" name="Rectangle 6"/>
          <p:cNvSpPr/>
          <p:nvPr/>
        </p:nvSpPr>
        <p:spPr>
          <a:xfrm>
            <a:off x="55079" y="5678269"/>
            <a:ext cx="8650357" cy="923330"/>
          </a:xfrm>
          <a:prstGeom prst="rect">
            <a:avLst/>
          </a:prstGeom>
        </p:spPr>
        <p:txBody>
          <a:bodyPr wrap="square">
            <a:spAutoFit/>
          </a:bodyPr>
          <a:lstStyle/>
          <a:p>
            <a:pPr algn="just"/>
            <a:r>
              <a:rPr lang="en-US" b="1" dirty="0">
                <a:solidFill>
                  <a:schemeClr val="accent2">
                    <a:lumMod val="75000"/>
                  </a:schemeClr>
                </a:solidFill>
              </a:rPr>
              <a:t>S(</a:t>
            </a:r>
            <a:r>
              <a:rPr lang="en-US" b="1" dirty="0" err="1">
                <a:solidFill>
                  <a:schemeClr val="accent2">
                    <a:lumMod val="75000"/>
                  </a:schemeClr>
                </a:solidFill>
              </a:rPr>
              <a:t>algoB</a:t>
            </a:r>
            <a:r>
              <a:rPr lang="en-US" b="1" dirty="0">
                <a:solidFill>
                  <a:schemeClr val="accent2">
                    <a:lumMod val="75000"/>
                  </a:schemeClr>
                </a:solidFill>
              </a:rPr>
              <a:t>) </a:t>
            </a:r>
            <a:r>
              <a:rPr lang="en-US" b="1" dirty="0" err="1">
                <a:solidFill>
                  <a:schemeClr val="accent2">
                    <a:lumMod val="75000"/>
                  </a:schemeClr>
                </a:solidFill>
              </a:rPr>
              <a:t>usa</a:t>
            </a:r>
            <a:r>
              <a:rPr lang="en-US" b="1" dirty="0">
                <a:solidFill>
                  <a:schemeClr val="accent2">
                    <a:lumMod val="75000"/>
                  </a:schemeClr>
                </a:solidFill>
              </a:rPr>
              <a:t> </a:t>
            </a:r>
            <a:r>
              <a:rPr lang="en-US" b="1" dirty="0" err="1">
                <a:solidFill>
                  <a:schemeClr val="accent2">
                    <a:lumMod val="75000"/>
                  </a:schemeClr>
                </a:solidFill>
              </a:rPr>
              <a:t>una</a:t>
            </a:r>
            <a:r>
              <a:rPr lang="en-US" b="1" dirty="0">
                <a:solidFill>
                  <a:schemeClr val="accent2">
                    <a:lumMod val="75000"/>
                  </a:schemeClr>
                </a:solidFill>
              </a:rPr>
              <a:t> </a:t>
            </a:r>
            <a:r>
              <a:rPr lang="en-US" b="1" dirty="0" err="1">
                <a:solidFill>
                  <a:schemeClr val="accent2">
                    <a:lumMod val="75000"/>
                  </a:schemeClr>
                </a:solidFill>
              </a:rPr>
              <a:t>unidad</a:t>
            </a:r>
            <a:r>
              <a:rPr lang="en-US" b="1" dirty="0">
                <a:solidFill>
                  <a:schemeClr val="accent2">
                    <a:lumMod val="75000"/>
                  </a:schemeClr>
                </a:solidFill>
              </a:rPr>
              <a:t> (</a:t>
            </a:r>
            <a:r>
              <a:rPr lang="en-US" b="1" dirty="0" err="1">
                <a:solidFill>
                  <a:schemeClr val="accent2">
                    <a:lumMod val="75000"/>
                  </a:schemeClr>
                </a:solidFill>
              </a:rPr>
              <a:t>puntero</a:t>
            </a:r>
            <a:r>
              <a:rPr lang="en-US" b="1" dirty="0">
                <a:solidFill>
                  <a:schemeClr val="accent2">
                    <a:lumMod val="75000"/>
                  </a:schemeClr>
                </a:solidFill>
              </a:rPr>
              <a:t>), e </a:t>
            </a:r>
            <a:r>
              <a:rPr lang="en-US" b="1" dirty="0" err="1">
                <a:solidFill>
                  <a:schemeClr val="accent2">
                    <a:lumMod val="75000"/>
                  </a:schemeClr>
                </a:solidFill>
              </a:rPr>
              <a:t>invoca</a:t>
            </a:r>
            <a:r>
              <a:rPr lang="en-US" b="1" dirty="0">
                <a:solidFill>
                  <a:schemeClr val="accent2">
                    <a:lumMod val="75000"/>
                  </a:schemeClr>
                </a:solidFill>
              </a:rPr>
              <a:t> a un </a:t>
            </a:r>
            <a:r>
              <a:rPr lang="en-US" b="1" dirty="0" err="1">
                <a:solidFill>
                  <a:schemeClr val="accent2">
                    <a:lumMod val="75000"/>
                  </a:schemeClr>
                </a:solidFill>
              </a:rPr>
              <a:t>algoritmo</a:t>
            </a:r>
            <a:r>
              <a:rPr lang="en-US" b="1" dirty="0">
                <a:solidFill>
                  <a:schemeClr val="accent2">
                    <a:lumMod val="75000"/>
                  </a:schemeClr>
                </a:solidFill>
              </a:rPr>
              <a:t> que </a:t>
            </a:r>
            <a:r>
              <a:rPr lang="en-US" b="1" dirty="0" err="1">
                <a:solidFill>
                  <a:schemeClr val="accent2">
                    <a:lumMod val="75000"/>
                  </a:schemeClr>
                </a:solidFill>
              </a:rPr>
              <a:t>tiene</a:t>
            </a:r>
            <a:r>
              <a:rPr lang="en-US" b="1" dirty="0">
                <a:solidFill>
                  <a:schemeClr val="accent2">
                    <a:lumMod val="75000"/>
                  </a:schemeClr>
                </a:solidFill>
              </a:rPr>
              <a:t> dos </a:t>
            </a:r>
            <a:r>
              <a:rPr lang="en-US" b="1" dirty="0" err="1">
                <a:solidFill>
                  <a:schemeClr val="accent2">
                    <a:lumMod val="75000"/>
                  </a:schemeClr>
                </a:solidFill>
              </a:rPr>
              <a:t>invocaciones</a:t>
            </a:r>
            <a:r>
              <a:rPr lang="en-US" b="1" dirty="0">
                <a:solidFill>
                  <a:schemeClr val="accent2">
                    <a:lumMod val="75000"/>
                  </a:schemeClr>
                </a:solidFill>
              </a:rPr>
              <a:t> </a:t>
            </a:r>
            <a:r>
              <a:rPr lang="en-US" b="1" dirty="0" err="1">
                <a:solidFill>
                  <a:schemeClr val="accent2">
                    <a:lumMod val="75000"/>
                  </a:schemeClr>
                </a:solidFill>
              </a:rPr>
              <a:t>recursivas</a:t>
            </a:r>
            <a:r>
              <a:rPr lang="en-US" b="1" dirty="0">
                <a:solidFill>
                  <a:schemeClr val="accent2">
                    <a:lumMod val="75000"/>
                  </a:schemeClr>
                </a:solidFill>
              </a:rPr>
              <a:t> que se </a:t>
            </a:r>
            <a:r>
              <a:rPr lang="en-US" b="1" dirty="0" err="1">
                <a:solidFill>
                  <a:schemeClr val="accent2">
                    <a:lumMod val="75000"/>
                  </a:schemeClr>
                </a:solidFill>
              </a:rPr>
              <a:t>acumulan</a:t>
            </a:r>
            <a:r>
              <a:rPr lang="en-US" b="1" dirty="0">
                <a:solidFill>
                  <a:schemeClr val="accent2">
                    <a:lumMod val="75000"/>
                  </a:schemeClr>
                </a:solidFill>
              </a:rPr>
              <a:t>.</a:t>
            </a:r>
          </a:p>
          <a:p>
            <a:pPr algn="just"/>
            <a:r>
              <a:rPr lang="en-US" b="1" dirty="0">
                <a:solidFill>
                  <a:schemeClr val="accent2">
                    <a:lumMod val="75000"/>
                  </a:schemeClr>
                </a:solidFill>
              </a:rPr>
              <a:t>El </a:t>
            </a:r>
            <a:r>
              <a:rPr lang="en-US" b="1" dirty="0" err="1">
                <a:solidFill>
                  <a:schemeClr val="accent2">
                    <a:lumMod val="75000"/>
                  </a:schemeClr>
                </a:solidFill>
              </a:rPr>
              <a:t>espacio</a:t>
            </a:r>
            <a:r>
              <a:rPr lang="en-US" b="1" dirty="0">
                <a:solidFill>
                  <a:schemeClr val="accent2">
                    <a:lumMod val="75000"/>
                  </a:schemeClr>
                </a:solidFill>
              </a:rPr>
              <a:t> </a:t>
            </a:r>
            <a:r>
              <a:rPr lang="en-US" b="1" dirty="0" err="1">
                <a:solidFill>
                  <a:schemeClr val="accent2">
                    <a:lumMod val="75000"/>
                  </a:schemeClr>
                </a:solidFill>
              </a:rPr>
              <a:t>usado</a:t>
            </a:r>
            <a:r>
              <a:rPr lang="en-US" b="1" dirty="0">
                <a:solidFill>
                  <a:schemeClr val="accent2">
                    <a:lumMod val="75000"/>
                  </a:schemeClr>
                </a:solidFill>
              </a:rPr>
              <a:t> </a:t>
            </a:r>
            <a:r>
              <a:rPr lang="en-US" b="1" dirty="0" err="1">
                <a:solidFill>
                  <a:schemeClr val="accent2">
                    <a:lumMod val="75000"/>
                  </a:schemeClr>
                </a:solidFill>
              </a:rPr>
              <a:t>es</a:t>
            </a:r>
            <a:r>
              <a:rPr lang="en-US" b="1" dirty="0">
                <a:solidFill>
                  <a:schemeClr val="accent2">
                    <a:lumMod val="75000"/>
                  </a:schemeClr>
                </a:solidFill>
              </a:rPr>
              <a:t> O( N )? </a:t>
            </a:r>
            <a:r>
              <a:rPr lang="en-US" b="1" dirty="0" err="1">
                <a:solidFill>
                  <a:schemeClr val="accent2">
                    <a:lumMod val="75000"/>
                  </a:schemeClr>
                </a:solidFill>
              </a:rPr>
              <a:t>Es</a:t>
            </a:r>
            <a:r>
              <a:rPr lang="en-US" b="1" dirty="0">
                <a:solidFill>
                  <a:schemeClr val="accent2">
                    <a:lumMod val="75000"/>
                  </a:schemeClr>
                </a:solidFill>
              </a:rPr>
              <a:t> O(log N)?</a:t>
            </a:r>
            <a:endParaRPr lang="en-US" dirty="0">
              <a:solidFill>
                <a:schemeClr val="accent2">
                  <a:lumMod val="75000"/>
                </a:schemeClr>
              </a:solidFill>
            </a:endParaRPr>
          </a:p>
        </p:txBody>
      </p:sp>
      <p:sp>
        <p:nvSpPr>
          <p:cNvPr id="8" name="Left Arrow 7"/>
          <p:cNvSpPr/>
          <p:nvPr/>
        </p:nvSpPr>
        <p:spPr>
          <a:xfrm>
            <a:off x="3557353" y="2405769"/>
            <a:ext cx="4498074" cy="522199"/>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array</a:t>
            </a:r>
            <a:r>
              <a:rPr lang="es-AR" dirty="0"/>
              <a:t> es un puntero a un arreglo pre alocado: 1 unidad</a:t>
            </a:r>
          </a:p>
        </p:txBody>
      </p:sp>
      <p:grpSp>
        <p:nvGrpSpPr>
          <p:cNvPr id="9" name="Group 8"/>
          <p:cNvGrpSpPr/>
          <p:nvPr/>
        </p:nvGrpSpPr>
        <p:grpSpPr>
          <a:xfrm>
            <a:off x="3840428" y="3527293"/>
            <a:ext cx="4698325" cy="2044221"/>
            <a:chOff x="3866603" y="3178588"/>
            <a:chExt cx="4502004" cy="2720603"/>
          </a:xfrm>
        </p:grpSpPr>
        <p:sp>
          <p:nvSpPr>
            <p:cNvPr id="10" name="Left Arrow 9"/>
            <p:cNvSpPr/>
            <p:nvPr/>
          </p:nvSpPr>
          <p:spPr>
            <a:xfrm>
              <a:off x="3866603" y="3178588"/>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dirty="0"/>
            </a:p>
          </p:txBody>
        </p:sp>
        <p:sp>
          <p:nvSpPr>
            <p:cNvPr id="11" name="TextBox 10"/>
            <p:cNvSpPr txBox="1"/>
            <p:nvPr/>
          </p:nvSpPr>
          <p:spPr>
            <a:xfrm>
              <a:off x="4066925" y="3564402"/>
              <a:ext cx="4301682" cy="2334789"/>
            </a:xfrm>
            <a:prstGeom prst="rect">
              <a:avLst/>
            </a:prstGeom>
            <a:solidFill>
              <a:schemeClr val="accent3">
                <a:lumMod val="60000"/>
                <a:lumOff val="40000"/>
              </a:schemeClr>
            </a:solidFill>
            <a:ln>
              <a:noFill/>
            </a:ln>
          </p:spPr>
          <p:txBody>
            <a:bodyPr wrap="square" rtlCol="0">
              <a:spAutoFit/>
            </a:bodyPr>
            <a:lstStyle/>
            <a:p>
              <a:pPr algn="ctr"/>
              <a:r>
                <a:rPr lang="es-AR" dirty="0"/>
                <a:t>????</a:t>
              </a:r>
            </a:p>
            <a:p>
              <a:pPr algn="ctr"/>
              <a:r>
                <a:rPr lang="es-AR" dirty="0"/>
                <a:t>Miren la implementación:</a:t>
              </a:r>
            </a:p>
            <a:p>
              <a:pPr algn="ctr"/>
              <a:r>
                <a:rPr lang="es-AR" dirty="0">
                  <a:hlinkClick r:id="rId2"/>
                </a:rPr>
                <a:t>https://github.com/frohoff/jdk8u-dev-jdk/blob/master/src/share/classes/java/util/DualPivotQuicksort.java</a:t>
              </a:r>
              <a:endParaRPr lang="es-AR" dirty="0"/>
            </a:p>
            <a:p>
              <a:pPr algn="ctr"/>
              <a:endParaRPr lang="es-AR" dirty="0"/>
            </a:p>
          </p:txBody>
        </p:sp>
      </p:grpSp>
    </p:spTree>
    <p:extLst>
      <p:ext uri="{BB962C8B-B14F-4D97-AF65-F5344CB8AC3E}">
        <p14:creationId xmlns:p14="http://schemas.microsoft.com/office/powerpoint/2010/main" val="160116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Calcular complejidad espacial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5" name="Content Placeholder 4"/>
          <p:cNvSpPr>
            <a:spLocks noGrp="1"/>
          </p:cNvSpPr>
          <p:nvPr>
            <p:ph idx="1"/>
          </p:nvPr>
        </p:nvSpPr>
        <p:spPr/>
        <p:txBody>
          <a:bodyPr/>
          <a:lstStyle/>
          <a:p>
            <a:pPr marL="0" indent="0">
              <a:buNone/>
            </a:pPr>
            <a:r>
              <a:rPr lang="es-AR" dirty="0"/>
              <a:t>En términos de espacio, también </a:t>
            </a:r>
            <a:r>
              <a:rPr lang="es-AR" b="1" dirty="0" err="1"/>
              <a:t>algoA</a:t>
            </a:r>
            <a:r>
              <a:rPr lang="es-AR" dirty="0"/>
              <a:t> es mejor que </a:t>
            </a:r>
            <a:r>
              <a:rPr lang="es-AR" b="1" dirty="0" err="1"/>
              <a:t>algoB</a:t>
            </a:r>
            <a:r>
              <a:rPr lang="es-AR" dirty="0"/>
              <a:t>.</a:t>
            </a:r>
          </a:p>
          <a:p>
            <a:pPr marL="0" indent="0">
              <a:buNone/>
            </a:pPr>
            <a:endParaRPr lang="es-AR" dirty="0"/>
          </a:p>
          <a:p>
            <a:pPr marL="0" indent="0">
              <a:buNone/>
            </a:pPr>
            <a:r>
              <a:rPr lang="es-AR" b="1" dirty="0" err="1"/>
              <a:t>algoA</a:t>
            </a:r>
            <a:r>
              <a:rPr lang="es-AR" dirty="0"/>
              <a:t> es superador que </a:t>
            </a:r>
            <a:r>
              <a:rPr lang="es-AR" b="1" dirty="0" err="1"/>
              <a:t>algoB</a:t>
            </a:r>
            <a:r>
              <a:rPr lang="es-AR" dirty="0"/>
              <a:t> </a:t>
            </a:r>
          </a:p>
        </p:txBody>
      </p:sp>
      <p:pic>
        <p:nvPicPr>
          <p:cNvPr id="7" name="Picture 6" descr="Ruta por la Mancha « Foro de cicloturismo y viajes en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2085" y="2965267"/>
            <a:ext cx="1500452" cy="1057819"/>
          </a:xfrm>
          <a:prstGeom prst="rect">
            <a:avLst/>
          </a:prstGeom>
        </p:spPr>
      </p:pic>
    </p:spTree>
    <p:extLst>
      <p:ext uri="{BB962C8B-B14F-4D97-AF65-F5344CB8AC3E}">
        <p14:creationId xmlns:p14="http://schemas.microsoft.com/office/powerpoint/2010/main" val="210329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lstStyle/>
          <a:p>
            <a:pPr marL="0" indent="0">
              <a:buNone/>
            </a:pPr>
            <a:r>
              <a:rPr lang="es-AR" dirty="0"/>
              <a:t>Sin embargo, no siempre un algoritmo es mejor que otro tanto en la parte temporal como en la espacial.</a:t>
            </a:r>
          </a:p>
          <a:p>
            <a:pPr marL="0" indent="0">
              <a:buNone/>
            </a:pPr>
            <a:endParaRPr lang="es-AR" dirty="0"/>
          </a:p>
          <a:p>
            <a:pPr marL="0" indent="0">
              <a:buNone/>
            </a:pPr>
            <a:r>
              <a:rPr lang="es-AR" dirty="0"/>
              <a:t>Muchas veces sucede que es mejor en lo temporal y peor en lo espacial o viceversa.</a:t>
            </a:r>
          </a:p>
          <a:p>
            <a:pPr marL="0" indent="0">
              <a:buNone/>
            </a:pPr>
            <a:endParaRPr lang="es-AR" dirty="0"/>
          </a:p>
          <a:p>
            <a:pPr marL="0" indent="0">
              <a:buNone/>
            </a:pPr>
            <a:r>
              <a:rPr lang="es-AR" dirty="0"/>
              <a:t>Es decir, evaluar si un algoritmo es mejor que otro puede ser un </a:t>
            </a:r>
            <a:r>
              <a:rPr lang="es-AR" dirty="0" err="1"/>
              <a:t>tradeoff</a:t>
            </a:r>
            <a:r>
              <a:rPr lang="es-AR" dirty="0"/>
              <a:t> entre espacio vs tiempo…</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pic>
        <p:nvPicPr>
          <p:cNvPr id="7" name="Picture 6"/>
          <p:cNvPicPr>
            <a:picLocks noChangeAspect="1"/>
          </p:cNvPicPr>
          <p:nvPr/>
        </p:nvPicPr>
        <p:blipFill>
          <a:blip r:embed="rId2"/>
          <a:stretch>
            <a:fillRect/>
          </a:stretch>
        </p:blipFill>
        <p:spPr>
          <a:xfrm>
            <a:off x="7615557" y="5156820"/>
            <a:ext cx="1500140" cy="1147607"/>
          </a:xfrm>
          <a:prstGeom prst="rect">
            <a:avLst/>
          </a:prstGeom>
        </p:spPr>
      </p:pic>
    </p:spTree>
    <p:extLst>
      <p:ext uri="{BB962C8B-B14F-4D97-AF65-F5344CB8AC3E}">
        <p14:creationId xmlns:p14="http://schemas.microsoft.com/office/powerpoint/2010/main" val="318980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Ejemplo de </a:t>
            </a:r>
            <a:r>
              <a:rPr lang="es-AR" dirty="0" err="1"/>
              <a:t>trafeoff</a:t>
            </a:r>
            <a:endParaRPr lang="es-AR" dirty="0"/>
          </a:p>
        </p:txBody>
      </p:sp>
      <p:sp>
        <p:nvSpPr>
          <p:cNvPr id="3" name="Content Placeholder 2"/>
          <p:cNvSpPr>
            <a:spLocks noGrp="1"/>
          </p:cNvSpPr>
          <p:nvPr>
            <p:ph idx="1"/>
          </p:nvPr>
        </p:nvSpPr>
        <p:spPr/>
        <p:txBody>
          <a:bodyPr>
            <a:normAutofit/>
          </a:bodyPr>
          <a:lstStyle/>
          <a:p>
            <a:pPr marL="0" indent="0">
              <a:buNone/>
            </a:pPr>
            <a:r>
              <a:rPr lang="es-AR" dirty="0" err="1"/>
              <a:t>algoC</a:t>
            </a:r>
            <a:r>
              <a:rPr lang="es-AR" dirty="0"/>
              <a:t>  tiene</a:t>
            </a:r>
          </a:p>
          <a:p>
            <a:pPr marL="0" indent="0">
              <a:buNone/>
            </a:pPr>
            <a:r>
              <a:rPr lang="es-AR" dirty="0"/>
              <a:t>	complejidad temporal </a:t>
            </a:r>
            <a:r>
              <a:rPr lang="es-AR" dirty="0">
                <a:solidFill>
                  <a:srgbClr val="FF0000"/>
                </a:solidFill>
              </a:rPr>
              <a:t>O(2^n)</a:t>
            </a:r>
          </a:p>
          <a:p>
            <a:pPr marL="0" indent="0">
              <a:buNone/>
            </a:pPr>
            <a:r>
              <a:rPr lang="es-AR" dirty="0"/>
              <a:t>	complejidad espacial </a:t>
            </a:r>
            <a:r>
              <a:rPr lang="es-AR" dirty="0">
                <a:solidFill>
                  <a:srgbClr val="00B050"/>
                </a:solidFill>
              </a:rPr>
              <a:t>O(log</a:t>
            </a:r>
            <a:r>
              <a:rPr lang="es-AR" baseline="-25000" dirty="0">
                <a:solidFill>
                  <a:srgbClr val="00B050"/>
                </a:solidFill>
              </a:rPr>
              <a:t>2</a:t>
            </a:r>
            <a:r>
              <a:rPr lang="es-AR" dirty="0">
                <a:solidFill>
                  <a:srgbClr val="00B050"/>
                </a:solidFill>
              </a:rPr>
              <a:t> (n) )</a:t>
            </a:r>
          </a:p>
          <a:p>
            <a:pPr marL="0" indent="0">
              <a:buNone/>
            </a:pPr>
            <a:endParaRPr lang="es-AR" dirty="0"/>
          </a:p>
          <a:p>
            <a:pPr marL="0" indent="0">
              <a:buNone/>
            </a:pPr>
            <a:r>
              <a:rPr lang="es-AR" dirty="0" err="1"/>
              <a:t>algoD</a:t>
            </a:r>
            <a:r>
              <a:rPr lang="es-AR" dirty="0"/>
              <a:t>  tiene</a:t>
            </a:r>
          </a:p>
          <a:p>
            <a:pPr marL="0" indent="0">
              <a:buNone/>
            </a:pPr>
            <a:r>
              <a:rPr lang="es-AR" dirty="0"/>
              <a:t>	complejidad temporal </a:t>
            </a:r>
            <a:r>
              <a:rPr lang="es-AR" dirty="0">
                <a:solidFill>
                  <a:srgbClr val="00B050"/>
                </a:solidFill>
              </a:rPr>
              <a:t>O(n)</a:t>
            </a:r>
          </a:p>
          <a:p>
            <a:pPr marL="0" indent="0">
              <a:buNone/>
            </a:pPr>
            <a:r>
              <a:rPr lang="es-AR" dirty="0"/>
              <a:t>	complejidad espacial </a:t>
            </a:r>
            <a:r>
              <a:rPr lang="es-AR" dirty="0">
                <a:solidFill>
                  <a:srgbClr val="FF0000"/>
                </a:solidFill>
              </a:rPr>
              <a:t>O(n)</a:t>
            </a:r>
          </a:p>
          <a:p>
            <a:pPr marL="0" indent="0">
              <a:buNone/>
            </a:pPr>
            <a:endParaRPr lang="es-AR" dirty="0"/>
          </a:p>
          <a:p>
            <a:pPr marL="0" indent="0">
              <a:buNone/>
            </a:pPr>
            <a:r>
              <a:rPr lang="es-AR" dirty="0"/>
              <a:t>¿Cuál eligen como mejor?</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426181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7030A0"/>
                </a:solidFill>
              </a:rPr>
              <a:t>2. </a:t>
            </a:r>
            <a:r>
              <a:rPr lang="en-US" dirty="0" err="1">
                <a:solidFill>
                  <a:srgbClr val="7030A0"/>
                </a:solidFill>
              </a:rPr>
              <a:t>Espacio</a:t>
            </a:r>
            <a:r>
              <a:rPr lang="en-US" dirty="0">
                <a:solidFill>
                  <a:srgbClr val="7030A0"/>
                </a:solidFill>
              </a:rPr>
              <a:t> de RAM</a:t>
            </a:r>
          </a:p>
        </p:txBody>
      </p:sp>
      <p:sp>
        <p:nvSpPr>
          <p:cNvPr id="2" name="Content Placeholder 1"/>
          <p:cNvSpPr>
            <a:spLocks noGrp="1"/>
          </p:cNvSpPr>
          <p:nvPr>
            <p:ph idx="1"/>
          </p:nvPr>
        </p:nvSpPr>
        <p:spPr/>
        <p:txBody>
          <a:bodyPr>
            <a:normAutofit fontScale="92500" lnSpcReduction="20000"/>
          </a:bodyPr>
          <a:lstStyle/>
          <a:p>
            <a:pPr marL="0" indent="0">
              <a:buNone/>
            </a:pPr>
            <a:r>
              <a:rPr lang="es-AR" dirty="0"/>
              <a:t>Para caracterizar el espacio en nuestros algoritmos que escribimos en Java, tenemos que tener en cuenta el espacio que se aloca para:</a:t>
            </a:r>
          </a:p>
          <a:p>
            <a:pPr marL="514350" indent="-514350" algn="just">
              <a:buAutoNum type="alphaLcParenR"/>
            </a:pPr>
            <a:r>
              <a:rPr lang="es-AR" b="1" dirty="0" err="1"/>
              <a:t>Heap</a:t>
            </a:r>
            <a:r>
              <a:rPr lang="es-AR" dirty="0"/>
              <a:t> =&gt; cada vez que hacemos “new” reservamos lugar en esta zona. El GC es el proceso que libera esa zona cuando detecta que una zona ya no es más referenciada por ninguna variable.</a:t>
            </a:r>
            <a:endParaRPr lang="en-US" dirty="0"/>
          </a:p>
          <a:p>
            <a:pPr marL="514350" indent="-514350" algn="just">
              <a:buAutoNum type="alphaLcParenR"/>
            </a:pPr>
            <a:r>
              <a:rPr lang="en-US" b="1" dirty="0"/>
              <a:t>Stack</a:t>
            </a:r>
            <a:r>
              <a:rPr lang="en-US" dirty="0"/>
              <a:t> =&gt; </a:t>
            </a:r>
            <a:r>
              <a:rPr lang="en-US" dirty="0" err="1"/>
              <a:t>cada</a:t>
            </a:r>
            <a:r>
              <a:rPr lang="en-US" dirty="0"/>
              <a:t> </a:t>
            </a:r>
            <a:r>
              <a:rPr lang="en-US" dirty="0" err="1"/>
              <a:t>vez</a:t>
            </a:r>
            <a:r>
              <a:rPr lang="en-US" dirty="0"/>
              <a:t> que se </a:t>
            </a:r>
            <a:r>
              <a:rPr lang="en-US" dirty="0" err="1"/>
              <a:t>invoca</a:t>
            </a:r>
            <a:r>
              <a:rPr lang="en-US" dirty="0"/>
              <a:t> un </a:t>
            </a:r>
            <a:r>
              <a:rPr lang="en-US" dirty="0" err="1"/>
              <a:t>método</a:t>
            </a:r>
            <a:r>
              <a:rPr lang="en-US" dirty="0"/>
              <a:t> se genera un </a:t>
            </a:r>
            <a:r>
              <a:rPr lang="en-US" i="1" dirty="0"/>
              <a:t>stack frame</a:t>
            </a:r>
            <a:r>
              <a:rPr lang="en-US" dirty="0"/>
              <a:t> para el </a:t>
            </a:r>
            <a:r>
              <a:rPr lang="en-US" dirty="0" err="1"/>
              <a:t>mismo</a:t>
            </a:r>
            <a:r>
              <a:rPr lang="en-US" dirty="0"/>
              <a:t>, </a:t>
            </a:r>
            <a:r>
              <a:rPr lang="en-US" dirty="0" err="1"/>
              <a:t>conteniendo</a:t>
            </a:r>
            <a:r>
              <a:rPr lang="en-US" dirty="0"/>
              <a:t>: </a:t>
            </a:r>
            <a:r>
              <a:rPr lang="en-US" dirty="0" err="1"/>
              <a:t>los</a:t>
            </a:r>
            <a:r>
              <a:rPr lang="en-US" dirty="0"/>
              <a:t> </a:t>
            </a:r>
            <a:r>
              <a:rPr lang="en-US" dirty="0" err="1"/>
              <a:t>parámetros</a:t>
            </a:r>
            <a:r>
              <a:rPr lang="en-US" dirty="0"/>
              <a:t> </a:t>
            </a:r>
            <a:r>
              <a:rPr lang="en-US" dirty="0" err="1"/>
              <a:t>formales</a:t>
            </a:r>
            <a:r>
              <a:rPr lang="en-US" dirty="0"/>
              <a:t> con </a:t>
            </a:r>
            <a:r>
              <a:rPr lang="en-US" dirty="0" err="1"/>
              <a:t>sus</a:t>
            </a:r>
            <a:r>
              <a:rPr lang="en-US" dirty="0"/>
              <a:t> </a:t>
            </a:r>
            <a:r>
              <a:rPr lang="en-US" dirty="0" err="1"/>
              <a:t>valores</a:t>
            </a:r>
            <a:r>
              <a:rPr lang="en-US" dirty="0"/>
              <a:t>, variables </a:t>
            </a:r>
            <a:r>
              <a:rPr lang="en-US" dirty="0" err="1"/>
              <a:t>auxiliares</a:t>
            </a:r>
            <a:r>
              <a:rPr lang="en-US" dirty="0"/>
              <a:t> </a:t>
            </a:r>
            <a:r>
              <a:rPr lang="en-US" dirty="0" err="1"/>
              <a:t>declaradas</a:t>
            </a:r>
            <a:r>
              <a:rPr lang="en-US" dirty="0"/>
              <a:t> </a:t>
            </a:r>
            <a:r>
              <a:rPr lang="en-US" dirty="0" err="1"/>
              <a:t>dentro</a:t>
            </a:r>
            <a:r>
              <a:rPr lang="en-US" dirty="0"/>
              <a:t> del </a:t>
            </a:r>
            <a:r>
              <a:rPr lang="en-US" dirty="0" err="1"/>
              <a:t>mismo</a:t>
            </a:r>
            <a:r>
              <a:rPr lang="en-US" dirty="0"/>
              <a:t> y el </a:t>
            </a:r>
            <a:r>
              <a:rPr lang="en-US" dirty="0" err="1"/>
              <a:t>lugar</a:t>
            </a:r>
            <a:r>
              <a:rPr lang="en-US" dirty="0"/>
              <a:t> de la </a:t>
            </a:r>
            <a:r>
              <a:rPr lang="en-US" dirty="0" err="1"/>
              <a:t>próxima</a:t>
            </a:r>
            <a:r>
              <a:rPr lang="en-US" dirty="0"/>
              <a:t> </a:t>
            </a:r>
            <a:r>
              <a:rPr lang="en-US" dirty="0" err="1"/>
              <a:t>sentencia</a:t>
            </a:r>
            <a:r>
              <a:rPr lang="en-US" dirty="0"/>
              <a:t> que </a:t>
            </a:r>
            <a:r>
              <a:rPr lang="en-US" dirty="0" err="1"/>
              <a:t>falta</a:t>
            </a:r>
            <a:r>
              <a:rPr lang="en-US" dirty="0"/>
              <a:t> a </a:t>
            </a:r>
            <a:r>
              <a:rPr lang="en-US" dirty="0" err="1"/>
              <a:t>ejecutar</a:t>
            </a:r>
            <a:r>
              <a:rPr lang="en-US" dirty="0"/>
              <a:t> (</a:t>
            </a:r>
            <a:r>
              <a:rPr lang="en-US" dirty="0" err="1"/>
              <a:t>así</a:t>
            </a:r>
            <a:r>
              <a:rPr lang="en-US" dirty="0"/>
              <a:t>, </a:t>
            </a:r>
            <a:r>
              <a:rPr lang="en-US" dirty="0" err="1"/>
              <a:t>cuando</a:t>
            </a:r>
            <a:r>
              <a:rPr lang="en-US" dirty="0"/>
              <a:t> se </a:t>
            </a:r>
            <a:r>
              <a:rPr lang="en-US" dirty="0" err="1"/>
              <a:t>retorne</a:t>
            </a:r>
            <a:r>
              <a:rPr lang="en-US" dirty="0"/>
              <a:t>, </a:t>
            </a:r>
            <a:r>
              <a:rPr lang="en-US" dirty="0" err="1"/>
              <a:t>continúa</a:t>
            </a:r>
            <a:r>
              <a:rPr lang="en-US" dirty="0"/>
              <a:t> la </a:t>
            </a:r>
            <a:r>
              <a:rPr lang="en-US" dirty="0" err="1"/>
              <a:t>ejecución</a:t>
            </a:r>
            <a:r>
              <a:rPr lang="en-US" dirty="0"/>
              <a:t>). O sea, no </a:t>
            </a:r>
            <a:r>
              <a:rPr lang="en-US" dirty="0" err="1"/>
              <a:t>resulta</a:t>
            </a:r>
            <a:r>
              <a:rPr lang="en-US" dirty="0"/>
              <a:t> gratis “</a:t>
            </a:r>
            <a:r>
              <a:rPr lang="en-US" dirty="0" err="1"/>
              <a:t>invocar</a:t>
            </a:r>
            <a:r>
              <a:rPr lang="en-US" dirty="0"/>
              <a:t> </a:t>
            </a:r>
            <a:r>
              <a:rPr lang="en-US" dirty="0" err="1"/>
              <a:t>funciones</a:t>
            </a:r>
            <a:r>
              <a:rPr lang="en-US" dirty="0"/>
              <a:t>”, se </a:t>
            </a:r>
            <a:r>
              <a:rPr lang="en-US" dirty="0" err="1"/>
              <a:t>generan</a:t>
            </a:r>
            <a:r>
              <a:rPr lang="en-US" dirty="0"/>
              <a:t> </a:t>
            </a:r>
            <a:r>
              <a:rPr lang="en-US" i="1" dirty="0"/>
              <a:t>stack frames...</a:t>
            </a:r>
            <a:endParaRPr lang="es-AR" dirty="0"/>
          </a:p>
          <a:p>
            <a:pPr marL="393192" lvl="1" indent="0">
              <a:buNone/>
            </a:pPr>
            <a:endParaRPr lang="es-AR"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57637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s-AR" dirty="0"/>
              <a:t> Ejemplo:</a:t>
            </a:r>
          </a:p>
        </p:txBody>
      </p:sp>
      <p:sp>
        <p:nvSpPr>
          <p:cNvPr id="3" name="Content Placeholder 2"/>
          <p:cNvSpPr>
            <a:spLocks noGrp="1"/>
          </p:cNvSpPr>
          <p:nvPr>
            <p:ph idx="1"/>
          </p:nvPr>
        </p:nvSpPr>
        <p:spPr/>
        <p:txBody>
          <a:bodyPr>
            <a:normAutofit/>
          </a:bodyPr>
          <a:lstStyle/>
          <a:p>
            <a:pPr marL="0" indent="0">
              <a:buNone/>
            </a:pPr>
            <a:r>
              <a:rPr lang="en-US" dirty="0"/>
              <a:t>x = 3;</a:t>
            </a:r>
          </a:p>
          <a:p>
            <a:pPr marL="0" indent="0">
              <a:buNone/>
            </a:pPr>
            <a:r>
              <a:rPr lang="en-US" dirty="0" err="1"/>
              <a:t>matriz</a:t>
            </a:r>
            <a:r>
              <a:rPr lang="en-US" dirty="0"/>
              <a:t>= new </a:t>
            </a:r>
            <a:r>
              <a:rPr lang="en-US" dirty="0" err="1"/>
              <a:t>int</a:t>
            </a:r>
            <a:r>
              <a:rPr lang="en-US" dirty="0"/>
              <a:t> [x]; </a:t>
            </a:r>
          </a:p>
          <a:p>
            <a:pPr marL="0" indent="0">
              <a:buNone/>
            </a:pPr>
            <a:r>
              <a:rPr lang="en-US" dirty="0"/>
              <a:t>other = </a:t>
            </a:r>
            <a:r>
              <a:rPr lang="en-US" dirty="0" err="1"/>
              <a:t>matriz</a:t>
            </a:r>
            <a:r>
              <a:rPr lang="en-US" dirty="0"/>
              <a:t>;</a:t>
            </a:r>
          </a:p>
          <a:p>
            <a:pPr marL="0" indent="0">
              <a:buNone/>
            </a:pPr>
            <a:r>
              <a:rPr lang="en-US" dirty="0" err="1"/>
              <a:t>newone</a:t>
            </a:r>
            <a:r>
              <a:rPr lang="en-US" dirty="0"/>
              <a:t>= new </a:t>
            </a:r>
            <a:r>
              <a:rPr lang="en-US" dirty="0" err="1"/>
              <a:t>int</a:t>
            </a:r>
            <a:r>
              <a:rPr lang="en-US" dirty="0"/>
              <a:t>[x];</a:t>
            </a:r>
            <a:endParaRPr lang="es-AR" dirty="0"/>
          </a:p>
          <a:p>
            <a:pPr marL="0" indent="0">
              <a:buNone/>
            </a:pPr>
            <a:endParaRPr lang="en-US" dirty="0"/>
          </a:p>
          <a:p>
            <a:pPr marL="0" indent="0">
              <a:buNone/>
            </a:pPr>
            <a:endParaRPr lang="en-US" dirty="0"/>
          </a:p>
          <a:p>
            <a:pPr marL="0" indent="0">
              <a:buNone/>
            </a:pPr>
            <a:r>
              <a:rPr lang="en-US" dirty="0"/>
              <a:t>Stack					Heap</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graphicFrame>
        <p:nvGraphicFramePr>
          <p:cNvPr id="6" name="Table 5"/>
          <p:cNvGraphicFramePr>
            <a:graphicFrameLocks noGrp="1"/>
          </p:cNvGraphicFramePr>
          <p:nvPr/>
        </p:nvGraphicFramePr>
        <p:xfrm>
          <a:off x="2198913" y="4841240"/>
          <a:ext cx="1772196" cy="1483360"/>
        </p:xfrm>
        <a:graphic>
          <a:graphicData uri="http://schemas.openxmlformats.org/drawingml/2006/table">
            <a:tbl>
              <a:tblPr firstRow="1" bandRow="1">
                <a:tableStyleId>{8799B23B-EC83-4686-B30A-512413B5E67A}</a:tableStyleId>
              </a:tblPr>
              <a:tblGrid>
                <a:gridCol w="1772196">
                  <a:extLst>
                    <a:ext uri="{9D8B030D-6E8A-4147-A177-3AD203B41FA5}">
                      <a16:colId xmlns:a16="http://schemas.microsoft.com/office/drawing/2014/main" val="3096470304"/>
                    </a:ext>
                  </a:extLst>
                </a:gridCol>
              </a:tblGrid>
              <a:tr h="370840">
                <a:tc>
                  <a:txBody>
                    <a:bodyPr/>
                    <a:lstStyle/>
                    <a:p>
                      <a:r>
                        <a:rPr lang="en-US" b="0" dirty="0"/>
                        <a:t>$2A</a:t>
                      </a:r>
                      <a:r>
                        <a:rPr lang="en-US" b="0" baseline="0" dirty="0"/>
                        <a:t> (</a:t>
                      </a:r>
                      <a:r>
                        <a:rPr lang="en-US" b="0" baseline="0" dirty="0" err="1"/>
                        <a:t>newone</a:t>
                      </a:r>
                      <a:r>
                        <a:rPr lang="en-US" b="0" baseline="0" dirty="0"/>
                        <a:t>)</a:t>
                      </a:r>
                      <a:endParaRPr lang="es-AR" b="0" dirty="0"/>
                    </a:p>
                  </a:txBody>
                  <a:tcPr/>
                </a:tc>
                <a:extLst>
                  <a:ext uri="{0D108BD9-81ED-4DB2-BD59-A6C34878D82A}">
                    <a16:rowId xmlns:a16="http://schemas.microsoft.com/office/drawing/2014/main" val="1950358679"/>
                  </a:ext>
                </a:extLst>
              </a:tr>
              <a:tr h="370840">
                <a:tc>
                  <a:txBody>
                    <a:bodyPr/>
                    <a:lstStyle/>
                    <a:p>
                      <a:r>
                        <a:rPr lang="en-US" dirty="0"/>
                        <a:t>$10</a:t>
                      </a:r>
                      <a:r>
                        <a:rPr lang="en-US" baseline="0" dirty="0"/>
                        <a:t> (other)</a:t>
                      </a:r>
                      <a:endParaRPr lang="es-AR" dirty="0"/>
                    </a:p>
                  </a:txBody>
                  <a:tcPr/>
                </a:tc>
                <a:extLst>
                  <a:ext uri="{0D108BD9-81ED-4DB2-BD59-A6C34878D82A}">
                    <a16:rowId xmlns:a16="http://schemas.microsoft.com/office/drawing/2014/main" val="1088789355"/>
                  </a:ext>
                </a:extLst>
              </a:tr>
              <a:tr h="370840">
                <a:tc>
                  <a:txBody>
                    <a:bodyPr/>
                    <a:lstStyle/>
                    <a:p>
                      <a:r>
                        <a:rPr lang="en-US" dirty="0"/>
                        <a:t>$10</a:t>
                      </a:r>
                      <a:r>
                        <a:rPr lang="en-US" baseline="0" dirty="0"/>
                        <a:t> (</a:t>
                      </a:r>
                      <a:r>
                        <a:rPr lang="en-US" baseline="0" dirty="0" err="1"/>
                        <a:t>matriz</a:t>
                      </a:r>
                      <a:r>
                        <a:rPr lang="en-US" baseline="0" dirty="0"/>
                        <a:t>)</a:t>
                      </a:r>
                      <a:endParaRPr lang="es-AR" dirty="0"/>
                    </a:p>
                  </a:txBody>
                  <a:tcPr/>
                </a:tc>
                <a:extLst>
                  <a:ext uri="{0D108BD9-81ED-4DB2-BD59-A6C34878D82A}">
                    <a16:rowId xmlns:a16="http://schemas.microsoft.com/office/drawing/2014/main" val="3182601438"/>
                  </a:ext>
                </a:extLst>
              </a:tr>
              <a:tr h="370840">
                <a:tc>
                  <a:txBody>
                    <a:bodyPr/>
                    <a:lstStyle/>
                    <a:p>
                      <a:r>
                        <a:rPr lang="en-US" baseline="0" dirty="0"/>
                        <a:t>3  (x)</a:t>
                      </a:r>
                      <a:endParaRPr lang="es-AR" dirty="0"/>
                    </a:p>
                  </a:txBody>
                  <a:tcPr/>
                </a:tc>
                <a:extLst>
                  <a:ext uri="{0D108BD9-81ED-4DB2-BD59-A6C34878D82A}">
                    <a16:rowId xmlns:a16="http://schemas.microsoft.com/office/drawing/2014/main" val="3850064895"/>
                  </a:ext>
                </a:extLst>
              </a:tr>
            </a:tbl>
          </a:graphicData>
        </a:graphic>
      </p:graphicFrame>
      <p:graphicFrame>
        <p:nvGraphicFramePr>
          <p:cNvPr id="8" name="Table 7"/>
          <p:cNvGraphicFramePr>
            <a:graphicFrameLocks noGrp="1"/>
          </p:cNvGraphicFramePr>
          <p:nvPr/>
        </p:nvGraphicFramePr>
        <p:xfrm>
          <a:off x="6278878" y="3389632"/>
          <a:ext cx="1645922" cy="2966720"/>
        </p:xfrm>
        <a:graphic>
          <a:graphicData uri="http://schemas.openxmlformats.org/drawingml/2006/table">
            <a:tbl>
              <a:tblPr firstRow="1" bandRow="1">
                <a:tableStyleId>{8799B23B-EC83-4686-B30A-512413B5E67A}</a:tableStyleId>
              </a:tblPr>
              <a:tblGrid>
                <a:gridCol w="822961">
                  <a:extLst>
                    <a:ext uri="{9D8B030D-6E8A-4147-A177-3AD203B41FA5}">
                      <a16:colId xmlns:a16="http://schemas.microsoft.com/office/drawing/2014/main" val="3318216328"/>
                    </a:ext>
                  </a:extLst>
                </a:gridCol>
                <a:gridCol w="822961">
                  <a:extLst>
                    <a:ext uri="{9D8B030D-6E8A-4147-A177-3AD203B41FA5}">
                      <a16:colId xmlns:a16="http://schemas.microsoft.com/office/drawing/2014/main" val="3508001814"/>
                    </a:ext>
                  </a:extLst>
                </a:gridCol>
              </a:tblGrid>
              <a:tr h="370840">
                <a:tc>
                  <a:txBody>
                    <a:bodyPr/>
                    <a:lstStyle/>
                    <a:p>
                      <a:endParaRPr lang="es-AR"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endParaRPr lang="es-AR"/>
                    </a:p>
                  </a:txBody>
                  <a:tcPr>
                    <a:lnL w="12700" cmpd="sng">
                      <a:noFill/>
                    </a:lnL>
                    <a:solidFill>
                      <a:srgbClr val="00B0F0"/>
                    </a:solidFill>
                  </a:tcPr>
                </a:tc>
                <a:extLst>
                  <a:ext uri="{0D108BD9-81ED-4DB2-BD59-A6C34878D82A}">
                    <a16:rowId xmlns:a16="http://schemas.microsoft.com/office/drawing/2014/main" val="2545256806"/>
                  </a:ext>
                </a:extLst>
              </a:tr>
              <a:tr h="370840">
                <a:tc>
                  <a:txBody>
                    <a:bodyPr/>
                    <a:lstStyle/>
                    <a:p>
                      <a:endParaRPr lang="es-AR" dirty="0"/>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endParaRPr lang="es-AR"/>
                    </a:p>
                  </a:txBody>
                  <a:tcPr>
                    <a:lnL w="12700" cmpd="sng">
                      <a:noFill/>
                    </a:lnL>
                    <a:solidFill>
                      <a:srgbClr val="00B0F0"/>
                    </a:solidFill>
                  </a:tcPr>
                </a:tc>
                <a:extLst>
                  <a:ext uri="{0D108BD9-81ED-4DB2-BD59-A6C34878D82A}">
                    <a16:rowId xmlns:a16="http://schemas.microsoft.com/office/drawing/2014/main" val="780940349"/>
                  </a:ext>
                </a:extLst>
              </a:tr>
              <a:tr h="370840">
                <a:tc>
                  <a:txBody>
                    <a:bodyPr/>
                    <a:lstStyle/>
                    <a:p>
                      <a:r>
                        <a:rPr lang="en-US" dirty="0"/>
                        <a:t>$2A</a:t>
                      </a:r>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solidFill>
                      <a:srgbClr val="00B0F0"/>
                    </a:solidFill>
                  </a:tcPr>
                </a:tc>
                <a:extLst>
                  <a:ext uri="{0D108BD9-81ED-4DB2-BD59-A6C34878D82A}">
                    <a16:rowId xmlns:a16="http://schemas.microsoft.com/office/drawing/2014/main" val="4103643514"/>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a:p>
                  </a:txBody>
                  <a:tcPr>
                    <a:lnL w="12700" cmpd="sng">
                      <a:noFill/>
                    </a:lnL>
                  </a:tcPr>
                </a:tc>
                <a:extLst>
                  <a:ext uri="{0D108BD9-81ED-4DB2-BD59-A6C34878D82A}">
                    <a16:rowId xmlns:a16="http://schemas.microsoft.com/office/drawing/2014/main" val="2752467760"/>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tcPr>
                </a:tc>
                <a:extLst>
                  <a:ext uri="{0D108BD9-81ED-4DB2-BD59-A6C34878D82A}">
                    <a16:rowId xmlns:a16="http://schemas.microsoft.com/office/drawing/2014/main" val="1896284357"/>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2861660133"/>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487200390"/>
                  </a:ext>
                </a:extLst>
              </a:tr>
              <a:tr h="370840">
                <a:tc>
                  <a:txBody>
                    <a:bodyPr/>
                    <a:lstStyle/>
                    <a:p>
                      <a:r>
                        <a:rPr lang="en-US" dirty="0"/>
                        <a:t>$10</a:t>
                      </a:r>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3687509544"/>
                  </a:ext>
                </a:extLst>
              </a:tr>
            </a:tbl>
          </a:graphicData>
        </a:graphic>
      </p:graphicFrame>
      <p:sp>
        <p:nvSpPr>
          <p:cNvPr id="10" name="Rectangle 9"/>
          <p:cNvSpPr/>
          <p:nvPr/>
        </p:nvSpPr>
        <p:spPr>
          <a:xfrm>
            <a:off x="2207623" y="4872992"/>
            <a:ext cx="1763486" cy="339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1" name="Rectangle 10"/>
          <p:cNvSpPr/>
          <p:nvPr/>
        </p:nvSpPr>
        <p:spPr>
          <a:xfrm>
            <a:off x="2207623" y="5212080"/>
            <a:ext cx="1763486" cy="339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2" name="Rectangle 11"/>
          <p:cNvSpPr/>
          <p:nvPr/>
        </p:nvSpPr>
        <p:spPr>
          <a:xfrm>
            <a:off x="2198913" y="5598796"/>
            <a:ext cx="1763486" cy="339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3" name="Rectangle 12"/>
          <p:cNvSpPr/>
          <p:nvPr/>
        </p:nvSpPr>
        <p:spPr>
          <a:xfrm>
            <a:off x="2198913" y="5976037"/>
            <a:ext cx="1763486" cy="339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4" name="Rectangle 13"/>
          <p:cNvSpPr/>
          <p:nvPr/>
        </p:nvSpPr>
        <p:spPr>
          <a:xfrm>
            <a:off x="7101839" y="5255328"/>
            <a:ext cx="822961" cy="11135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5" name="Rectangle 14"/>
          <p:cNvSpPr/>
          <p:nvPr/>
        </p:nvSpPr>
        <p:spPr>
          <a:xfrm>
            <a:off x="7101839" y="3402164"/>
            <a:ext cx="822961" cy="11135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344719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0" nodeType="clickEffect">
                                  <p:stCondLst>
                                    <p:cond delay="0"/>
                                  </p:stCondLst>
                                  <p:childTnLst>
                                    <p:animEffect transition="out" filter="barn(inVertical)">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grpId="0" nodeType="clickEffect">
                                  <p:stCondLst>
                                    <p:cond delay="0"/>
                                  </p:stCondLst>
                                  <p:childTnLst>
                                    <p:animEffect transition="out" filter="barn(inVertical)">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barn(inVertical)">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grpId="0" nodeType="clickEffect">
                                  <p:stCondLst>
                                    <p:cond delay="0"/>
                                  </p:stCondLst>
                                  <p:childTnLst>
                                    <p:animEffect transition="out" filter="barn(inVertical)">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barn(inVertical)">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xit" presetSubtype="21" fill="hold" grpId="0" nodeType="clickEffect">
                                  <p:stCondLst>
                                    <p:cond delay="0"/>
                                  </p:stCondLst>
                                  <p:childTnLst>
                                    <p:animEffect transition="out" filter="barn(inVertical)">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6" presetClass="exit" presetSubtype="21" fill="hold" grpId="0" nodeType="clickEffect">
                                  <p:stCondLst>
                                    <p:cond delay="0"/>
                                  </p:stCondLst>
                                  <p:childTnLst>
                                    <p:animEffect transition="out" filter="barn(inVertical)">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Ejemplo</a:t>
            </a:r>
            <a:r>
              <a:rPr lang="en-US" dirty="0"/>
              <a:t>:</a:t>
            </a:r>
            <a:endParaRPr lang="es-AR" dirty="0"/>
          </a:p>
        </p:txBody>
      </p:sp>
      <p:sp>
        <p:nvSpPr>
          <p:cNvPr id="3" name="Content Placeholder 2"/>
          <p:cNvSpPr>
            <a:spLocks noGrp="1"/>
          </p:cNvSpPr>
          <p:nvPr>
            <p:ph idx="1"/>
          </p:nvPr>
        </p:nvSpPr>
        <p:spPr/>
        <p:txBody>
          <a:bodyPr>
            <a:normAutofit/>
          </a:bodyPr>
          <a:lstStyle/>
          <a:p>
            <a:pPr marL="0" indent="0">
              <a:buNone/>
            </a:pPr>
            <a:r>
              <a:rPr lang="en-US" dirty="0"/>
              <a:t>x = 3;</a:t>
            </a:r>
          </a:p>
          <a:p>
            <a:pPr marL="0" indent="0">
              <a:buNone/>
            </a:pPr>
            <a:r>
              <a:rPr lang="en-US" dirty="0" err="1"/>
              <a:t>matriz</a:t>
            </a:r>
            <a:r>
              <a:rPr lang="en-US" dirty="0"/>
              <a:t>= new </a:t>
            </a:r>
            <a:r>
              <a:rPr lang="en-US" dirty="0" err="1"/>
              <a:t>int</a:t>
            </a:r>
            <a:r>
              <a:rPr lang="en-US" dirty="0"/>
              <a:t> [x]; </a:t>
            </a:r>
          </a:p>
          <a:p>
            <a:pPr marL="0" indent="0">
              <a:buNone/>
            </a:pPr>
            <a:r>
              <a:rPr lang="en-US" dirty="0"/>
              <a:t>other = </a:t>
            </a:r>
            <a:r>
              <a:rPr lang="en-US" dirty="0" err="1"/>
              <a:t>matriz</a:t>
            </a:r>
            <a:r>
              <a:rPr lang="en-US" dirty="0"/>
              <a:t>;</a:t>
            </a:r>
          </a:p>
          <a:p>
            <a:pPr marL="0" indent="0">
              <a:buNone/>
            </a:pPr>
            <a:r>
              <a:rPr lang="en-US" dirty="0" err="1"/>
              <a:t>newone</a:t>
            </a:r>
            <a:r>
              <a:rPr lang="en-US" dirty="0"/>
              <a:t>= new </a:t>
            </a:r>
            <a:r>
              <a:rPr lang="en-US" dirty="0" err="1"/>
              <a:t>int</a:t>
            </a:r>
            <a:r>
              <a:rPr lang="en-US" dirty="0"/>
              <a:t>[x];</a:t>
            </a:r>
          </a:p>
          <a:p>
            <a:pPr marL="0" indent="0">
              <a:buNone/>
            </a:pPr>
            <a:r>
              <a:rPr lang="en-US" dirty="0"/>
              <a:t>other = </a:t>
            </a:r>
            <a:r>
              <a:rPr lang="en-US" dirty="0" err="1"/>
              <a:t>newone</a:t>
            </a:r>
            <a:r>
              <a:rPr lang="en-US" dirty="0"/>
              <a:t>;</a:t>
            </a:r>
          </a:p>
          <a:p>
            <a:pPr marL="0" indent="0">
              <a:buNone/>
            </a:pPr>
            <a:endParaRPr lang="en-US" dirty="0"/>
          </a:p>
          <a:p>
            <a:pPr marL="0" indent="0">
              <a:buNone/>
            </a:pPr>
            <a:r>
              <a:rPr lang="en-US" dirty="0"/>
              <a:t>Stack					Heap</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graphicFrame>
        <p:nvGraphicFramePr>
          <p:cNvPr id="6" name="Table 5"/>
          <p:cNvGraphicFramePr>
            <a:graphicFrameLocks noGrp="1"/>
          </p:cNvGraphicFramePr>
          <p:nvPr/>
        </p:nvGraphicFramePr>
        <p:xfrm>
          <a:off x="2198913" y="4841240"/>
          <a:ext cx="1772196" cy="1483360"/>
        </p:xfrm>
        <a:graphic>
          <a:graphicData uri="http://schemas.openxmlformats.org/drawingml/2006/table">
            <a:tbl>
              <a:tblPr firstRow="1" bandRow="1">
                <a:tableStyleId>{8799B23B-EC83-4686-B30A-512413B5E67A}</a:tableStyleId>
              </a:tblPr>
              <a:tblGrid>
                <a:gridCol w="1772196">
                  <a:extLst>
                    <a:ext uri="{9D8B030D-6E8A-4147-A177-3AD203B41FA5}">
                      <a16:colId xmlns:a16="http://schemas.microsoft.com/office/drawing/2014/main" val="3096470304"/>
                    </a:ext>
                  </a:extLst>
                </a:gridCol>
              </a:tblGrid>
              <a:tr h="370840">
                <a:tc>
                  <a:txBody>
                    <a:bodyPr/>
                    <a:lstStyle/>
                    <a:p>
                      <a:r>
                        <a:rPr lang="en-US" b="0" dirty="0"/>
                        <a:t>$2A</a:t>
                      </a:r>
                      <a:r>
                        <a:rPr lang="en-US" b="0" baseline="0" dirty="0"/>
                        <a:t> (</a:t>
                      </a:r>
                      <a:r>
                        <a:rPr lang="en-US" b="0" baseline="0" dirty="0" err="1"/>
                        <a:t>newone</a:t>
                      </a:r>
                      <a:r>
                        <a:rPr lang="en-US" b="0" baseline="0" dirty="0"/>
                        <a:t>)</a:t>
                      </a:r>
                      <a:endParaRPr lang="es-AR" b="0" dirty="0"/>
                    </a:p>
                  </a:txBody>
                  <a:tcPr/>
                </a:tc>
                <a:extLst>
                  <a:ext uri="{0D108BD9-81ED-4DB2-BD59-A6C34878D82A}">
                    <a16:rowId xmlns:a16="http://schemas.microsoft.com/office/drawing/2014/main" val="1950358679"/>
                  </a:ext>
                </a:extLst>
              </a:tr>
              <a:tr h="370840">
                <a:tc>
                  <a:txBody>
                    <a:bodyPr/>
                    <a:lstStyle/>
                    <a:p>
                      <a:r>
                        <a:rPr lang="en-US" dirty="0"/>
                        <a:t>$10</a:t>
                      </a:r>
                      <a:r>
                        <a:rPr lang="en-US" baseline="0" dirty="0"/>
                        <a:t> (other)</a:t>
                      </a:r>
                      <a:endParaRPr lang="es-AR" dirty="0"/>
                    </a:p>
                  </a:txBody>
                  <a:tcPr/>
                </a:tc>
                <a:extLst>
                  <a:ext uri="{0D108BD9-81ED-4DB2-BD59-A6C34878D82A}">
                    <a16:rowId xmlns:a16="http://schemas.microsoft.com/office/drawing/2014/main" val="1088789355"/>
                  </a:ext>
                </a:extLst>
              </a:tr>
              <a:tr h="370840">
                <a:tc>
                  <a:txBody>
                    <a:bodyPr/>
                    <a:lstStyle/>
                    <a:p>
                      <a:r>
                        <a:rPr lang="en-US" dirty="0"/>
                        <a:t>$10</a:t>
                      </a:r>
                      <a:r>
                        <a:rPr lang="en-US" baseline="0" dirty="0"/>
                        <a:t> (</a:t>
                      </a:r>
                      <a:r>
                        <a:rPr lang="en-US" baseline="0" dirty="0" err="1"/>
                        <a:t>matriz</a:t>
                      </a:r>
                      <a:r>
                        <a:rPr lang="en-US" baseline="0" dirty="0"/>
                        <a:t>)</a:t>
                      </a:r>
                      <a:endParaRPr lang="es-AR" dirty="0"/>
                    </a:p>
                  </a:txBody>
                  <a:tcPr/>
                </a:tc>
                <a:extLst>
                  <a:ext uri="{0D108BD9-81ED-4DB2-BD59-A6C34878D82A}">
                    <a16:rowId xmlns:a16="http://schemas.microsoft.com/office/drawing/2014/main" val="3182601438"/>
                  </a:ext>
                </a:extLst>
              </a:tr>
              <a:tr h="370840">
                <a:tc>
                  <a:txBody>
                    <a:bodyPr/>
                    <a:lstStyle/>
                    <a:p>
                      <a:r>
                        <a:rPr lang="en-US" baseline="0" dirty="0"/>
                        <a:t>3  (x)</a:t>
                      </a:r>
                      <a:endParaRPr lang="es-AR" dirty="0"/>
                    </a:p>
                  </a:txBody>
                  <a:tcPr/>
                </a:tc>
                <a:extLst>
                  <a:ext uri="{0D108BD9-81ED-4DB2-BD59-A6C34878D82A}">
                    <a16:rowId xmlns:a16="http://schemas.microsoft.com/office/drawing/2014/main" val="3850064895"/>
                  </a:ext>
                </a:extLst>
              </a:tr>
            </a:tbl>
          </a:graphicData>
        </a:graphic>
      </p:graphicFrame>
      <p:graphicFrame>
        <p:nvGraphicFramePr>
          <p:cNvPr id="8" name="Table 7"/>
          <p:cNvGraphicFramePr>
            <a:graphicFrameLocks noGrp="1"/>
          </p:cNvGraphicFramePr>
          <p:nvPr/>
        </p:nvGraphicFramePr>
        <p:xfrm>
          <a:off x="6278878" y="3389632"/>
          <a:ext cx="1645922" cy="2966720"/>
        </p:xfrm>
        <a:graphic>
          <a:graphicData uri="http://schemas.openxmlformats.org/drawingml/2006/table">
            <a:tbl>
              <a:tblPr firstRow="1" bandRow="1">
                <a:tableStyleId>{8799B23B-EC83-4686-B30A-512413B5E67A}</a:tableStyleId>
              </a:tblPr>
              <a:tblGrid>
                <a:gridCol w="822961">
                  <a:extLst>
                    <a:ext uri="{9D8B030D-6E8A-4147-A177-3AD203B41FA5}">
                      <a16:colId xmlns:a16="http://schemas.microsoft.com/office/drawing/2014/main" val="3318216328"/>
                    </a:ext>
                  </a:extLst>
                </a:gridCol>
                <a:gridCol w="822961">
                  <a:extLst>
                    <a:ext uri="{9D8B030D-6E8A-4147-A177-3AD203B41FA5}">
                      <a16:colId xmlns:a16="http://schemas.microsoft.com/office/drawing/2014/main" val="3508001814"/>
                    </a:ext>
                  </a:extLst>
                </a:gridCol>
              </a:tblGrid>
              <a:tr h="370840">
                <a:tc>
                  <a:txBody>
                    <a:bodyPr/>
                    <a:lstStyle/>
                    <a:p>
                      <a:endParaRPr lang="es-AR"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endParaRPr lang="es-AR"/>
                    </a:p>
                  </a:txBody>
                  <a:tcPr>
                    <a:lnL w="12700" cmpd="sng">
                      <a:noFill/>
                    </a:lnL>
                    <a:solidFill>
                      <a:srgbClr val="00B0F0"/>
                    </a:solidFill>
                  </a:tcPr>
                </a:tc>
                <a:extLst>
                  <a:ext uri="{0D108BD9-81ED-4DB2-BD59-A6C34878D82A}">
                    <a16:rowId xmlns:a16="http://schemas.microsoft.com/office/drawing/2014/main" val="2545256806"/>
                  </a:ext>
                </a:extLst>
              </a:tr>
              <a:tr h="370840">
                <a:tc>
                  <a:txBody>
                    <a:bodyPr/>
                    <a:lstStyle/>
                    <a:p>
                      <a:endParaRPr lang="es-AR" dirty="0"/>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endParaRPr lang="es-AR"/>
                    </a:p>
                  </a:txBody>
                  <a:tcPr>
                    <a:lnL w="12700" cmpd="sng">
                      <a:noFill/>
                    </a:lnL>
                    <a:solidFill>
                      <a:srgbClr val="00B0F0"/>
                    </a:solidFill>
                  </a:tcPr>
                </a:tc>
                <a:extLst>
                  <a:ext uri="{0D108BD9-81ED-4DB2-BD59-A6C34878D82A}">
                    <a16:rowId xmlns:a16="http://schemas.microsoft.com/office/drawing/2014/main" val="780940349"/>
                  </a:ext>
                </a:extLst>
              </a:tr>
              <a:tr h="370840">
                <a:tc>
                  <a:txBody>
                    <a:bodyPr/>
                    <a:lstStyle/>
                    <a:p>
                      <a:r>
                        <a:rPr lang="en-US" dirty="0"/>
                        <a:t>$2A</a:t>
                      </a:r>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solidFill>
                      <a:srgbClr val="00B0F0"/>
                    </a:solidFill>
                  </a:tcPr>
                </a:tc>
                <a:extLst>
                  <a:ext uri="{0D108BD9-81ED-4DB2-BD59-A6C34878D82A}">
                    <a16:rowId xmlns:a16="http://schemas.microsoft.com/office/drawing/2014/main" val="4103643514"/>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a:p>
                  </a:txBody>
                  <a:tcPr>
                    <a:lnL w="12700" cmpd="sng">
                      <a:noFill/>
                    </a:lnL>
                  </a:tcPr>
                </a:tc>
                <a:extLst>
                  <a:ext uri="{0D108BD9-81ED-4DB2-BD59-A6C34878D82A}">
                    <a16:rowId xmlns:a16="http://schemas.microsoft.com/office/drawing/2014/main" val="2752467760"/>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tcPr>
                </a:tc>
                <a:extLst>
                  <a:ext uri="{0D108BD9-81ED-4DB2-BD59-A6C34878D82A}">
                    <a16:rowId xmlns:a16="http://schemas.microsoft.com/office/drawing/2014/main" val="1896284357"/>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2861660133"/>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487200390"/>
                  </a:ext>
                </a:extLst>
              </a:tr>
              <a:tr h="370840">
                <a:tc>
                  <a:txBody>
                    <a:bodyPr/>
                    <a:lstStyle/>
                    <a:p>
                      <a:r>
                        <a:rPr lang="en-US" dirty="0"/>
                        <a:t>$10</a:t>
                      </a:r>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3687509544"/>
                  </a:ext>
                </a:extLst>
              </a:tr>
            </a:tbl>
          </a:graphicData>
        </a:graphic>
      </p:graphicFrame>
      <p:sp>
        <p:nvSpPr>
          <p:cNvPr id="16" name="Rectangle 15"/>
          <p:cNvSpPr/>
          <p:nvPr/>
        </p:nvSpPr>
        <p:spPr>
          <a:xfrm>
            <a:off x="2198913" y="5243832"/>
            <a:ext cx="1763486" cy="339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$ 2A (other)</a:t>
            </a:r>
            <a:endParaRPr lang="es-AR" dirty="0"/>
          </a:p>
        </p:txBody>
      </p:sp>
    </p:spTree>
    <p:extLst>
      <p:ext uri="{BB962C8B-B14F-4D97-AF65-F5344CB8AC3E}">
        <p14:creationId xmlns:p14="http://schemas.microsoft.com/office/powerpoint/2010/main" val="262512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lnSpc>
                <a:spcPct val="100000"/>
              </a:lnSpc>
              <a:spcBef>
                <a:spcPts val="0"/>
              </a:spcBef>
              <a:spcAft>
                <a:spcPts val="0"/>
              </a:spcAft>
              <a:buClr>
                <a:schemeClr val="dk2"/>
              </a:buClr>
              <a:buSzPts val="5600"/>
              <a:buFont typeface="Century Gothic"/>
              <a:buNone/>
            </a:pPr>
            <a:r>
              <a:rPr lang="en-US"/>
              <a:t>Estructura de Datos y Algoritmos</a:t>
            </a:r>
            <a:endParaRPr/>
          </a:p>
        </p:txBody>
      </p:sp>
      <p:sp>
        <p:nvSpPr>
          <p:cNvPr id="112" name="Google Shape;112;p1"/>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p>
            <a:pPr marL="0" marR="45720" lvl="0" indent="0" algn="r" rtl="0">
              <a:lnSpc>
                <a:spcPct val="100000"/>
              </a:lnSpc>
              <a:spcBef>
                <a:spcPts val="0"/>
              </a:spcBef>
              <a:spcAft>
                <a:spcPts val="0"/>
              </a:spcAft>
              <a:buSzPts val="3420"/>
              <a:buNone/>
            </a:pPr>
            <a:r>
              <a:rPr lang="en-US" sz="3600">
                <a:solidFill>
                  <a:schemeClr val="dk2"/>
                </a:solidFill>
              </a:rPr>
              <a:t>ITBA     2023-Q1</a:t>
            </a:r>
            <a:endParaRPr sz="3600">
              <a:solidFill>
                <a:schemeClr val="dk2"/>
              </a:solidFill>
            </a:endParaRPr>
          </a:p>
        </p:txBody>
      </p:sp>
      <p:sp>
        <p:nvSpPr>
          <p:cNvPr id="113" name="Google Shape;113;p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100"/>
              <a:buNone/>
            </a:pPr>
            <a:fld id="{00000000-1234-1234-1234-123412341234}" type="slidenum">
              <a:rPr lang="en-US"/>
              <a:t>109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3" name="Title 2"/>
          <p:cNvSpPr>
            <a:spLocks noGrp="1"/>
          </p:cNvSpPr>
          <p:nvPr>
            <p:ph type="title"/>
          </p:nvPr>
        </p:nvSpPr>
        <p:spPr/>
        <p:txBody>
          <a:bodyPr/>
          <a:lstStyle/>
          <a:p>
            <a:r>
              <a:rPr lang="es-419" dirty="0"/>
              <a:t>TP 1-Ejer 2</a:t>
            </a:r>
            <a:endParaRPr lang="es-AR" dirty="0"/>
          </a:p>
        </p:txBody>
      </p:sp>
      <p:sp>
        <p:nvSpPr>
          <p:cNvPr id="4" name="Subtitle 3"/>
          <p:cNvSpPr>
            <a:spLocks noGrp="1"/>
          </p:cNvSpPr>
          <p:nvPr>
            <p:ph type="subTitle" idx="1"/>
          </p:nvPr>
        </p:nvSpPr>
        <p:spPr/>
        <p:txBody>
          <a:bodyPr/>
          <a:lstStyle/>
          <a:p>
            <a:pPr marL="0" lvl="0" indent="0"/>
            <a:r>
              <a:rPr lang="es-419" dirty="0"/>
              <a:t>Implementar la clase </a:t>
            </a:r>
            <a:r>
              <a:rPr lang="es-419" dirty="0" err="1">
                <a:latin typeface="Consolas"/>
                <a:ea typeface="Consolas"/>
                <a:cs typeface="Consolas"/>
                <a:sym typeface="Consolas"/>
              </a:rPr>
              <a:t>MyTimer</a:t>
            </a:r>
            <a:r>
              <a:rPr lang="es-419" dirty="0">
                <a:latin typeface="Consolas"/>
                <a:ea typeface="Consolas"/>
                <a:cs typeface="Consolas"/>
                <a:sym typeface="Consolas"/>
              </a:rPr>
              <a:t> mejorada</a:t>
            </a:r>
          </a:p>
          <a:p>
            <a:pPr marL="0" lvl="0" indent="0"/>
            <a:r>
              <a:rPr lang="es-419" dirty="0">
                <a:ea typeface="Consolas"/>
                <a:cs typeface="Consolas" panose="020B0609020204030204" pitchFamily="49" charset="0"/>
                <a:sym typeface="Consolas"/>
              </a:rPr>
              <a:t>(</a:t>
            </a:r>
            <a:r>
              <a:rPr lang="es-419" dirty="0" err="1">
                <a:ea typeface="Consolas"/>
                <a:cs typeface="Consolas" panose="020B0609020204030204" pitchFamily="49" charset="0"/>
                <a:sym typeface="Consolas"/>
              </a:rPr>
              <a:t>From</a:t>
            </a:r>
            <a:r>
              <a:rPr lang="es-419" dirty="0">
                <a:ea typeface="Consolas"/>
                <a:cs typeface="Consolas" panose="020B0609020204030204" pitchFamily="49" charset="0"/>
                <a:sym typeface="Consolas"/>
              </a:rPr>
              <a:t> </a:t>
            </a:r>
            <a:r>
              <a:rPr lang="es-419" dirty="0" err="1">
                <a:ea typeface="Consolas"/>
                <a:cs typeface="Consolas" panose="020B0609020204030204" pitchFamily="49" charset="0"/>
                <a:sym typeface="Consolas"/>
              </a:rPr>
              <a:t>scratch</a:t>
            </a:r>
            <a:r>
              <a:rPr lang="es-419" dirty="0">
                <a:ea typeface="Consolas"/>
                <a:cs typeface="Consolas" panose="020B0609020204030204" pitchFamily="49" charset="0"/>
                <a:sym typeface="Consolas"/>
              </a:rPr>
              <a:t>)</a:t>
            </a:r>
            <a:endParaRPr lang="es-AR" dirty="0"/>
          </a:p>
        </p:txBody>
      </p:sp>
      <p:sp>
        <p:nvSpPr>
          <p:cNvPr id="99" name="Google Shape;99;p15"/>
          <p:cNvSpPr txBox="1">
            <a:spLocks noGrp="1"/>
          </p:cNvSpPr>
          <p:nvPr>
            <p:ph type="body" idx="2"/>
          </p:nvPr>
        </p:nvSpPr>
        <p:spPr>
          <a:xfrm>
            <a:off x="4101737" y="965600"/>
            <a:ext cx="4802117" cy="5364698"/>
          </a:xfrm>
          <a:prstGeom prst="rect">
            <a:avLst/>
          </a:prstGeom>
        </p:spPr>
        <p:txBody>
          <a:bodyPr spcFirstLastPara="1" wrap="square" lIns="91425" tIns="91425" rIns="91425" bIns="91425" anchor="t" anchorCtr="0">
            <a:noAutofit/>
          </a:bodyPr>
          <a:lstStyle/>
          <a:p>
            <a:pPr marL="0" indent="0">
              <a:buNone/>
            </a:pPr>
            <a:r>
              <a:rPr lang="es-419" sz="2000" dirty="0">
                <a:solidFill>
                  <a:schemeClr val="tx1"/>
                </a:solidFill>
              </a:rPr>
              <a:t>Casos de uso:</a:t>
            </a:r>
          </a:p>
          <a:p>
            <a:pPr marL="0" indent="0">
              <a:buNone/>
            </a:pPr>
            <a:endParaRPr lang="es-419" sz="2000" dirty="0">
              <a:solidFill>
                <a:schemeClr val="tx1"/>
              </a:solidFill>
            </a:endParaRPr>
          </a:p>
          <a:p>
            <a:pPr marL="0" indent="0">
              <a:buNone/>
            </a:pPr>
            <a:endParaRPr lang="es-419" sz="2000" dirty="0">
              <a:solidFill>
                <a:schemeClr val="tx1"/>
              </a:solidFill>
            </a:endParaRPr>
          </a:p>
          <a:p>
            <a:pPr marL="0" indent="0">
              <a:buNone/>
            </a:pPr>
            <a:endParaRPr dirty="0">
              <a:solidFill>
                <a:schemeClr val="tx1"/>
              </a:solidFill>
            </a:endParaRPr>
          </a:p>
          <a:p>
            <a:pPr marL="0" lvl="0" indent="0" algn="l" rtl="0">
              <a:spcBef>
                <a:spcPts val="0"/>
              </a:spcBef>
              <a:spcAft>
                <a:spcPts val="0"/>
              </a:spcAft>
              <a:buNone/>
            </a:pPr>
            <a:endParaRPr dirty="0">
              <a:solidFill>
                <a:schemeClr val="tx1"/>
              </a:solidFill>
            </a:endParaRPr>
          </a:p>
          <a:p>
            <a:pPr marL="0" lvl="0" indent="0" algn="l" rtl="0">
              <a:spcBef>
                <a:spcPts val="0"/>
              </a:spcBef>
              <a:spcAft>
                <a:spcPts val="0"/>
              </a:spcAft>
              <a:buNone/>
            </a:pPr>
            <a:endParaRPr lang="es-419" dirty="0">
              <a:solidFill>
                <a:schemeClr val="tx1"/>
              </a:solidFill>
            </a:endParaRPr>
          </a:p>
          <a:p>
            <a:pPr marL="0" lvl="0" indent="0" algn="l" rtl="0">
              <a:spcBef>
                <a:spcPts val="0"/>
              </a:spcBef>
              <a:spcAft>
                <a:spcPts val="0"/>
              </a:spcAft>
              <a:buNone/>
            </a:pPr>
            <a:endParaRPr lang="es-419" dirty="0">
              <a:solidFill>
                <a:schemeClr val="tx1"/>
              </a:solidFill>
            </a:endParaRPr>
          </a:p>
          <a:p>
            <a:pPr marL="0" lvl="0" indent="0" algn="l" rtl="0">
              <a:spcBef>
                <a:spcPts val="0"/>
              </a:spcBef>
              <a:spcAft>
                <a:spcPts val="0"/>
              </a:spcAft>
              <a:buNone/>
            </a:pPr>
            <a:endParaRPr lang="en-US" dirty="0">
              <a:solidFill>
                <a:schemeClr val="tx1"/>
              </a:solidFill>
            </a:endParaRPr>
          </a:p>
          <a:p>
            <a:pPr marL="0" lvl="0" indent="0" algn="l" rtl="0">
              <a:spcBef>
                <a:spcPts val="0"/>
              </a:spcBef>
              <a:spcAft>
                <a:spcPts val="0"/>
              </a:spcAft>
              <a:buNone/>
            </a:pPr>
            <a:endParaRPr lang="en-US" dirty="0">
              <a:solidFill>
                <a:schemeClr val="tx1"/>
              </a:solidFill>
            </a:endParaRPr>
          </a:p>
          <a:p>
            <a:pPr marL="0" lvl="0" indent="0" algn="l" rtl="0">
              <a:spcBef>
                <a:spcPts val="0"/>
              </a:spcBef>
              <a:spcAft>
                <a:spcPts val="0"/>
              </a:spcAft>
              <a:buNone/>
            </a:pPr>
            <a:endParaRPr lang="en-US" dirty="0">
              <a:solidFill>
                <a:schemeClr val="tx1"/>
              </a:solidFill>
            </a:endParaRPr>
          </a:p>
          <a:p>
            <a:pPr marL="0" lvl="0" indent="0" algn="l" rtl="0">
              <a:spcBef>
                <a:spcPts val="0"/>
              </a:spcBef>
              <a:spcAft>
                <a:spcPts val="0"/>
              </a:spcAft>
              <a:buNone/>
            </a:pPr>
            <a:endParaRPr dirty="0">
              <a:solidFill>
                <a:schemeClr val="tx1"/>
              </a:solidFill>
            </a:endParaRP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sp>
        <p:nvSpPr>
          <p:cNvPr id="8" name="Rectangle 1"/>
          <p:cNvSpPr txBox="1">
            <a:spLocks noChangeArrowheads="1"/>
          </p:cNvSpPr>
          <p:nvPr/>
        </p:nvSpPr>
        <p:spPr bwMode="auto">
          <a:xfrm>
            <a:off x="4336054" y="1534800"/>
            <a:ext cx="4567800" cy="4795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180000" tIns="180000" rIns="180000" bIns="180000" numCol="1" anchor="t" anchorCtr="0" compatLnSpc="1">
            <a:prstTxWarp prst="textNoShape">
              <a:avLst/>
            </a:prstTxWarp>
            <a:sp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9pPr>
          </a:lstStyle>
          <a:p>
            <a:pPr algn="just"/>
            <a:r>
              <a:rPr lang="en-US" sz="1200" dirty="0" err="1">
                <a:solidFill>
                  <a:srgbClr val="00B050"/>
                </a:solidFill>
              </a:rPr>
              <a:t>MyTimer</a:t>
            </a:r>
            <a:r>
              <a:rPr lang="en-US" sz="1200" dirty="0">
                <a:solidFill>
                  <a:srgbClr val="00B050"/>
                </a:solidFill>
              </a:rPr>
              <a:t> t1= new </a:t>
            </a:r>
            <a:r>
              <a:rPr lang="en-US" sz="1200" dirty="0" err="1">
                <a:solidFill>
                  <a:srgbClr val="00B050"/>
                </a:solidFill>
              </a:rPr>
              <a:t>MyTimer</a:t>
            </a:r>
            <a:r>
              <a:rPr lang="en-US" sz="1200" dirty="0">
                <a:solidFill>
                  <a:srgbClr val="00B050"/>
                </a:solidFill>
              </a:rPr>
              <a:t>();</a:t>
            </a:r>
            <a:endParaRPr lang="es-AR" sz="1200" dirty="0">
              <a:solidFill>
                <a:srgbClr val="00B050"/>
              </a:solidFill>
            </a:endParaRPr>
          </a:p>
          <a:p>
            <a:pPr algn="just"/>
            <a:r>
              <a:rPr lang="en-US" sz="1200" dirty="0" err="1">
                <a:solidFill>
                  <a:srgbClr val="00B050"/>
                </a:solidFill>
              </a:rPr>
              <a:t>MyTimer</a:t>
            </a:r>
            <a:r>
              <a:rPr lang="en-US" sz="1200" dirty="0">
                <a:solidFill>
                  <a:srgbClr val="00B050"/>
                </a:solidFill>
              </a:rPr>
              <a:t> t2= new </a:t>
            </a:r>
            <a:r>
              <a:rPr lang="en-US" sz="1200" dirty="0" err="1">
                <a:solidFill>
                  <a:srgbClr val="00B050"/>
                </a:solidFill>
              </a:rPr>
              <a:t>MyTimer</a:t>
            </a:r>
            <a:r>
              <a:rPr lang="en-US" sz="1200" dirty="0">
                <a:solidFill>
                  <a:srgbClr val="00B050"/>
                </a:solidFill>
              </a:rPr>
              <a:t>(long </a:t>
            </a:r>
            <a:r>
              <a:rPr lang="en-US" sz="1200" dirty="0" err="1">
                <a:solidFill>
                  <a:srgbClr val="00B050"/>
                </a:solidFill>
              </a:rPr>
              <a:t>ms</a:t>
            </a:r>
            <a:r>
              <a:rPr lang="en-US" sz="1200" dirty="0">
                <a:solidFill>
                  <a:srgbClr val="00B050"/>
                </a:solidFill>
              </a:rPr>
              <a:t>);</a:t>
            </a:r>
            <a:endParaRPr lang="es-AR" sz="1200" dirty="0">
              <a:solidFill>
                <a:srgbClr val="00B050"/>
              </a:solidFill>
            </a:endParaRPr>
          </a:p>
          <a:p>
            <a:pPr algn="just"/>
            <a:r>
              <a:rPr lang="en-US" sz="1200" dirty="0"/>
              <a:t> </a:t>
            </a:r>
            <a:endParaRPr lang="es-AR" sz="1200" dirty="0"/>
          </a:p>
          <a:p>
            <a:pPr algn="just"/>
            <a:r>
              <a:rPr lang="en-US" sz="1200" dirty="0"/>
              <a:t>// </a:t>
            </a:r>
            <a:r>
              <a:rPr lang="en-US" sz="1200" dirty="0" err="1"/>
              <a:t>bla</a:t>
            </a:r>
            <a:r>
              <a:rPr lang="en-US" sz="1200" dirty="0"/>
              <a:t> </a:t>
            </a:r>
            <a:r>
              <a:rPr lang="en-US" sz="1200" dirty="0" err="1"/>
              <a:t>bla</a:t>
            </a:r>
            <a:r>
              <a:rPr lang="en-US" sz="1200" dirty="0"/>
              <a:t> </a:t>
            </a:r>
            <a:r>
              <a:rPr lang="en-US" sz="1200" dirty="0" err="1"/>
              <a:t>bla</a:t>
            </a:r>
            <a:endParaRPr lang="es-AR" sz="1200" dirty="0"/>
          </a:p>
          <a:p>
            <a:pPr algn="just"/>
            <a:r>
              <a:rPr lang="en-US" sz="1200" dirty="0">
                <a:solidFill>
                  <a:srgbClr val="00B050"/>
                </a:solidFill>
              </a:rPr>
              <a:t>t1.stop();</a:t>
            </a:r>
            <a:endParaRPr lang="es-AR" sz="1200" dirty="0">
              <a:solidFill>
                <a:srgbClr val="00B050"/>
              </a:solidFill>
            </a:endParaRPr>
          </a:p>
          <a:p>
            <a:pPr algn="just"/>
            <a:r>
              <a:rPr lang="en-US" sz="1200" dirty="0"/>
              <a:t> </a:t>
            </a:r>
            <a:endParaRPr lang="es-AR" sz="1200" dirty="0"/>
          </a:p>
          <a:p>
            <a:pPr algn="just"/>
            <a:r>
              <a:rPr lang="en-US" sz="1200" dirty="0"/>
              <a:t>// </a:t>
            </a:r>
            <a:r>
              <a:rPr lang="en-US" sz="1200" dirty="0" err="1"/>
              <a:t>bla</a:t>
            </a:r>
            <a:r>
              <a:rPr lang="en-US" sz="1200" dirty="0"/>
              <a:t> </a:t>
            </a:r>
            <a:r>
              <a:rPr lang="en-US" sz="1200" dirty="0" err="1"/>
              <a:t>bla</a:t>
            </a:r>
            <a:r>
              <a:rPr lang="en-US" sz="1200" dirty="0"/>
              <a:t> </a:t>
            </a:r>
            <a:r>
              <a:rPr lang="en-US" sz="1200" dirty="0" err="1"/>
              <a:t>bla</a:t>
            </a:r>
            <a:endParaRPr lang="es-AR" sz="1200" dirty="0"/>
          </a:p>
          <a:p>
            <a:pPr algn="just"/>
            <a:r>
              <a:rPr lang="en-US" sz="1200" dirty="0">
                <a:solidFill>
                  <a:srgbClr val="00B050"/>
                </a:solidFill>
              </a:rPr>
              <a:t>t2.stop(long </a:t>
            </a:r>
            <a:r>
              <a:rPr lang="en-US" sz="1200" dirty="0" err="1">
                <a:solidFill>
                  <a:srgbClr val="00B050"/>
                </a:solidFill>
              </a:rPr>
              <a:t>ms</a:t>
            </a:r>
            <a:r>
              <a:rPr lang="en-US" sz="1200" dirty="0">
                <a:solidFill>
                  <a:srgbClr val="00B050"/>
                </a:solidFill>
              </a:rPr>
              <a:t>);	</a:t>
            </a:r>
            <a:endParaRPr lang="es-AR" sz="1200" dirty="0">
              <a:solidFill>
                <a:srgbClr val="00B050"/>
              </a:solidFill>
            </a:endParaRPr>
          </a:p>
          <a:p>
            <a:pPr algn="just"/>
            <a:r>
              <a:rPr lang="en-US" sz="1200" dirty="0"/>
              <a:t> </a:t>
            </a:r>
            <a:endParaRPr lang="es-AR" sz="1200" dirty="0"/>
          </a:p>
          <a:p>
            <a:pPr algn="just"/>
            <a:r>
              <a:rPr lang="en-US" sz="1200" dirty="0" err="1"/>
              <a:t>System.out.println</a:t>
            </a:r>
            <a:r>
              <a:rPr lang="en-US" sz="1200" dirty="0"/>
              <a:t>(t1);</a:t>
            </a:r>
            <a:endParaRPr lang="es-AR" sz="1200" dirty="0"/>
          </a:p>
          <a:p>
            <a:pPr algn="just"/>
            <a:r>
              <a:rPr lang="en-US" sz="1200" dirty="0" err="1"/>
              <a:t>System.out.println</a:t>
            </a:r>
            <a:r>
              <a:rPr lang="en-US" sz="1200" dirty="0"/>
              <a:t>(t2);</a:t>
            </a:r>
            <a:endParaRPr lang="es-AR" sz="1200" dirty="0"/>
          </a:p>
          <a:p>
            <a:pPr algn="just"/>
            <a:r>
              <a:rPr lang="en-US" sz="1200" dirty="0"/>
              <a:t> </a:t>
            </a:r>
            <a:endParaRPr lang="es-AR" sz="1200" dirty="0"/>
          </a:p>
          <a:p>
            <a:pPr algn="just"/>
            <a:r>
              <a:rPr lang="en-US" sz="1200" dirty="0"/>
              <a:t> </a:t>
            </a:r>
            <a:endParaRPr lang="es-AR" sz="1200" dirty="0"/>
          </a:p>
          <a:p>
            <a:pPr algn="just"/>
            <a:r>
              <a:rPr lang="en-US" sz="1200" dirty="0">
                <a:solidFill>
                  <a:srgbClr val="00B050"/>
                </a:solidFill>
              </a:rPr>
              <a:t>t1= new </a:t>
            </a:r>
            <a:r>
              <a:rPr lang="en-US" sz="1200" dirty="0" err="1">
                <a:solidFill>
                  <a:srgbClr val="00B050"/>
                </a:solidFill>
              </a:rPr>
              <a:t>MyTimer</a:t>
            </a:r>
            <a:r>
              <a:rPr lang="en-US" sz="1200" dirty="0">
                <a:solidFill>
                  <a:srgbClr val="00B050"/>
                </a:solidFill>
              </a:rPr>
              <a:t>();</a:t>
            </a:r>
            <a:endParaRPr lang="es-AR" sz="1200" dirty="0">
              <a:solidFill>
                <a:srgbClr val="00B050"/>
              </a:solidFill>
            </a:endParaRPr>
          </a:p>
          <a:p>
            <a:pPr algn="just"/>
            <a:r>
              <a:rPr lang="en-US" sz="1200" dirty="0"/>
              <a:t> </a:t>
            </a:r>
            <a:endParaRPr lang="es-AR" sz="1200" dirty="0"/>
          </a:p>
          <a:p>
            <a:pPr algn="just"/>
            <a:r>
              <a:rPr lang="en-US" sz="1200" dirty="0"/>
              <a:t>// </a:t>
            </a:r>
            <a:r>
              <a:rPr lang="en-US" sz="1200" dirty="0" err="1"/>
              <a:t>bla</a:t>
            </a:r>
            <a:r>
              <a:rPr lang="en-US" sz="1200" dirty="0"/>
              <a:t> </a:t>
            </a:r>
            <a:r>
              <a:rPr lang="en-US" sz="1200" dirty="0" err="1"/>
              <a:t>bla</a:t>
            </a:r>
            <a:r>
              <a:rPr lang="en-US" sz="1200" dirty="0"/>
              <a:t> </a:t>
            </a:r>
            <a:r>
              <a:rPr lang="en-US" sz="1200" dirty="0" err="1"/>
              <a:t>bla</a:t>
            </a:r>
            <a:endParaRPr lang="es-AR" sz="1200" dirty="0"/>
          </a:p>
          <a:p>
            <a:pPr algn="just"/>
            <a:r>
              <a:rPr lang="en-US" sz="1200" dirty="0"/>
              <a:t> </a:t>
            </a:r>
            <a:endParaRPr lang="es-AR" sz="1200" dirty="0"/>
          </a:p>
          <a:p>
            <a:pPr algn="just"/>
            <a:r>
              <a:rPr lang="en-US" sz="1200" dirty="0">
                <a:solidFill>
                  <a:srgbClr val="00B050"/>
                </a:solidFill>
              </a:rPr>
              <a:t>t1.stop(long </a:t>
            </a:r>
            <a:r>
              <a:rPr lang="en-US" sz="1200" dirty="0" err="1">
                <a:solidFill>
                  <a:srgbClr val="00B050"/>
                </a:solidFill>
              </a:rPr>
              <a:t>ms</a:t>
            </a:r>
            <a:r>
              <a:rPr lang="en-US" sz="1200" dirty="0">
                <a:solidFill>
                  <a:srgbClr val="00B050"/>
                </a:solidFill>
              </a:rPr>
              <a:t>);</a:t>
            </a:r>
            <a:endParaRPr lang="es-AR" sz="1200" dirty="0">
              <a:solidFill>
                <a:srgbClr val="00B050"/>
              </a:solidFill>
            </a:endParaRPr>
          </a:p>
          <a:p>
            <a:pPr algn="just"/>
            <a:r>
              <a:rPr lang="en-US" sz="1200" dirty="0"/>
              <a:t> </a:t>
            </a:r>
            <a:endParaRPr lang="es-AR" sz="1200" dirty="0"/>
          </a:p>
          <a:p>
            <a:pPr algn="just"/>
            <a:r>
              <a:rPr lang="en-US" sz="1200" dirty="0">
                <a:solidFill>
                  <a:srgbClr val="00B050"/>
                </a:solidFill>
              </a:rPr>
              <a:t>t2= new </a:t>
            </a:r>
            <a:r>
              <a:rPr lang="en-US" sz="1200" dirty="0" err="1">
                <a:solidFill>
                  <a:srgbClr val="00B050"/>
                </a:solidFill>
              </a:rPr>
              <a:t>MyTimer</a:t>
            </a:r>
            <a:r>
              <a:rPr lang="en-US" sz="1200" dirty="0">
                <a:solidFill>
                  <a:srgbClr val="00B050"/>
                </a:solidFill>
              </a:rPr>
              <a:t>(long </a:t>
            </a:r>
            <a:r>
              <a:rPr lang="en-US" sz="1200" dirty="0" err="1">
                <a:solidFill>
                  <a:srgbClr val="00B050"/>
                </a:solidFill>
              </a:rPr>
              <a:t>ms</a:t>
            </a:r>
            <a:r>
              <a:rPr lang="en-US" sz="1200" dirty="0">
                <a:solidFill>
                  <a:srgbClr val="00B050"/>
                </a:solidFill>
              </a:rPr>
              <a:t>);</a:t>
            </a:r>
            <a:endParaRPr lang="es-AR" sz="1200" dirty="0">
              <a:solidFill>
                <a:srgbClr val="00B050"/>
              </a:solidFill>
            </a:endParaRPr>
          </a:p>
          <a:p>
            <a:pPr algn="just"/>
            <a:r>
              <a:rPr lang="en-US" sz="1200" dirty="0"/>
              <a:t> </a:t>
            </a:r>
            <a:endParaRPr lang="es-AR" sz="1200" dirty="0"/>
          </a:p>
          <a:p>
            <a:pPr algn="just"/>
            <a:r>
              <a:rPr lang="en-US" sz="1200" dirty="0"/>
              <a:t>// </a:t>
            </a:r>
            <a:r>
              <a:rPr lang="en-US" sz="1200" dirty="0" err="1"/>
              <a:t>bla</a:t>
            </a:r>
            <a:r>
              <a:rPr lang="en-US" sz="1200" dirty="0"/>
              <a:t> </a:t>
            </a:r>
            <a:r>
              <a:rPr lang="en-US" sz="1200" dirty="0" err="1"/>
              <a:t>bla</a:t>
            </a:r>
            <a:r>
              <a:rPr lang="en-US" sz="1200" dirty="0"/>
              <a:t> </a:t>
            </a:r>
            <a:r>
              <a:rPr lang="en-US" sz="1200" dirty="0" err="1"/>
              <a:t>bla</a:t>
            </a:r>
            <a:endParaRPr lang="es-AR" sz="1200" dirty="0"/>
          </a:p>
          <a:p>
            <a:pPr algn="just"/>
            <a:r>
              <a:rPr lang="en-US" sz="1200" dirty="0"/>
              <a:t> </a:t>
            </a:r>
            <a:endParaRPr lang="es-AR" sz="1200" dirty="0"/>
          </a:p>
          <a:p>
            <a:pPr algn="just"/>
            <a:r>
              <a:rPr lang="en-US" sz="1200" dirty="0">
                <a:solidFill>
                  <a:srgbClr val="00B050"/>
                </a:solidFill>
              </a:rPr>
              <a:t>t2.stop();</a:t>
            </a:r>
            <a:endParaRPr lang="es-AR" altLang="es-AR" sz="1400" kern="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0" name="Picture 9" descr="File:Notepad icon.sv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0676" y="4811359"/>
            <a:ext cx="1145886" cy="1145886"/>
          </a:xfrm>
          <a:prstGeom prst="rect">
            <a:avLst/>
          </a:prstGeom>
        </p:spPr>
      </p:pic>
      <p:sp>
        <p:nvSpPr>
          <p:cNvPr id="5" name="Flecha curvada hacia la derecha 4"/>
          <p:cNvSpPr/>
          <p:nvPr/>
        </p:nvSpPr>
        <p:spPr>
          <a:xfrm>
            <a:off x="4336054" y="1737360"/>
            <a:ext cx="196757" cy="849086"/>
          </a:xfrm>
          <a:prstGeom prst="curvedRightArrow">
            <a:avLst/>
          </a:prstGeom>
          <a:solidFill>
            <a:srgbClr val="0070C0"/>
          </a:solidFill>
          <a:ln>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solidFill>
                <a:schemeClr val="accent2">
                  <a:lumMod val="50000"/>
                </a:schemeClr>
              </a:solidFill>
            </a:endParaRPr>
          </a:p>
        </p:txBody>
      </p:sp>
      <p:sp>
        <p:nvSpPr>
          <p:cNvPr id="9" name="Flecha curvada hacia la derecha 8"/>
          <p:cNvSpPr/>
          <p:nvPr/>
        </p:nvSpPr>
        <p:spPr>
          <a:xfrm flipH="1">
            <a:off x="6764459" y="1979024"/>
            <a:ext cx="328671" cy="1195250"/>
          </a:xfrm>
          <a:prstGeom prst="curvedRightArrow">
            <a:avLst/>
          </a:prstGeom>
          <a:solidFill>
            <a:srgbClr val="0070C0"/>
          </a:solidFill>
          <a:ln>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solidFill>
                <a:schemeClr val="accent2">
                  <a:lumMod val="50000"/>
                </a:schemeClr>
              </a:solidFill>
            </a:endParaRPr>
          </a:p>
        </p:txBody>
      </p:sp>
      <p:sp>
        <p:nvSpPr>
          <p:cNvPr id="11" name="Flecha curvada hacia la derecha 10"/>
          <p:cNvSpPr/>
          <p:nvPr/>
        </p:nvSpPr>
        <p:spPr>
          <a:xfrm>
            <a:off x="4348260" y="4113609"/>
            <a:ext cx="196757" cy="849086"/>
          </a:xfrm>
          <a:prstGeom prst="curvedRightArrow">
            <a:avLst/>
          </a:prstGeom>
          <a:solidFill>
            <a:srgbClr val="0070C0"/>
          </a:solidFill>
          <a:ln>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solidFill>
                <a:schemeClr val="accent2">
                  <a:lumMod val="50000"/>
                </a:schemeClr>
              </a:solidFill>
            </a:endParaRPr>
          </a:p>
        </p:txBody>
      </p:sp>
      <p:sp>
        <p:nvSpPr>
          <p:cNvPr id="12" name="Flecha curvada hacia la derecha 11"/>
          <p:cNvSpPr/>
          <p:nvPr/>
        </p:nvSpPr>
        <p:spPr>
          <a:xfrm flipH="1">
            <a:off x="6338457" y="5264331"/>
            <a:ext cx="328671" cy="937256"/>
          </a:xfrm>
          <a:prstGeom prst="curvedRightArrow">
            <a:avLst/>
          </a:prstGeom>
          <a:solidFill>
            <a:srgbClr val="0070C0"/>
          </a:solidFill>
          <a:ln>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solidFill>
                <a:schemeClr val="accent2">
                  <a:lumMod val="50000"/>
                </a:schemeClr>
              </a:solidFill>
            </a:endParaRPr>
          </a:p>
        </p:txBody>
      </p:sp>
    </p:spTree>
    <p:extLst>
      <p:ext uri="{BB962C8B-B14F-4D97-AF65-F5344CB8AC3E}">
        <p14:creationId xmlns:p14="http://schemas.microsoft.com/office/powerpoint/2010/main" val="38817905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2"/>
              </a:buClr>
              <a:buSzPts val="4200"/>
              <a:buFont typeface="Century Gothic"/>
              <a:buNone/>
            </a:pPr>
            <a:r>
              <a:rPr lang="en-US"/>
              <a:t>TP 1- </a:t>
            </a:r>
            <a:br>
              <a:rPr lang="en-US"/>
            </a:br>
            <a:r>
              <a:rPr lang="en-US"/>
              <a:t>Ejer 13.1 y 13.2</a:t>
            </a:r>
            <a:endParaRPr/>
          </a:p>
        </p:txBody>
      </p:sp>
      <p:sp>
        <p:nvSpPr>
          <p:cNvPr id="119" name="Google Shape;119;p2"/>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120" name="Google Shape;120;p2"/>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US" sz="2000">
                <a:solidFill>
                  <a:schemeClr val="dk1"/>
                </a:solidFill>
              </a:rPr>
              <a:t>Generaremos una aplicación que genere HeapOverflow.</a:t>
            </a:r>
            <a:endParaRPr/>
          </a:p>
          <a:p>
            <a:pPr marL="114300" lvl="0" indent="0" algn="l" rtl="0">
              <a:lnSpc>
                <a:spcPct val="100000"/>
              </a:lnSpc>
              <a:spcBef>
                <a:spcPts val="0"/>
              </a:spcBef>
              <a:spcAft>
                <a:spcPts val="0"/>
              </a:spcAft>
              <a:buSzPts val="1800"/>
              <a:buNone/>
            </a:pPr>
            <a:endParaRPr sz="2000">
              <a:solidFill>
                <a:schemeClr val="dk1"/>
              </a:solidFill>
            </a:endParaRPr>
          </a:p>
          <a:p>
            <a:pPr marL="114300" lvl="0" indent="0" algn="l" rtl="0">
              <a:lnSpc>
                <a:spcPct val="100000"/>
              </a:lnSpc>
              <a:spcBef>
                <a:spcPts val="0"/>
              </a:spcBef>
              <a:spcAft>
                <a:spcPts val="0"/>
              </a:spcAft>
              <a:buSzPts val="1800"/>
              <a:buNone/>
            </a:pPr>
            <a:r>
              <a:rPr lang="en-US" sz="2000">
                <a:solidFill>
                  <a:schemeClr val="dk1"/>
                </a:solidFill>
              </a:rPr>
              <a:t>Buscar en campus el Proyecto que hemos exportado:</a:t>
            </a:r>
            <a:endParaRPr/>
          </a:p>
          <a:p>
            <a:pPr marL="0" lvl="0" indent="0" algn="l" rtl="0">
              <a:lnSpc>
                <a:spcPct val="100000"/>
              </a:lnSpc>
              <a:spcBef>
                <a:spcPts val="0"/>
              </a:spcBef>
              <a:spcAft>
                <a:spcPts val="0"/>
              </a:spcAft>
              <a:buSzPts val="1800"/>
              <a:buNone/>
            </a:pPr>
            <a:r>
              <a:rPr lang="en-US" sz="2000">
                <a:solidFill>
                  <a:schemeClr val="dk1"/>
                </a:solidFill>
              </a:rPr>
              <a:t>HeapOverflow.zip</a:t>
            </a:r>
            <a:endParaRPr/>
          </a:p>
          <a:p>
            <a:pPr marL="0" lvl="0" indent="0" algn="l" rtl="0">
              <a:lnSpc>
                <a:spcPct val="100000"/>
              </a:lnSpc>
              <a:spcBef>
                <a:spcPts val="0"/>
              </a:spcBef>
              <a:spcAft>
                <a:spcPts val="0"/>
              </a:spcAft>
              <a:buSzPts val="1800"/>
              <a:buNone/>
            </a:pPr>
            <a:r>
              <a:rPr lang="en-US" sz="2000">
                <a:solidFill>
                  <a:schemeClr val="dk1"/>
                </a:solidFill>
              </a:rPr>
              <a:t>	</a:t>
            </a:r>
            <a:endParaRPr sz="2000">
              <a:solidFill>
                <a:schemeClr val="dk1"/>
              </a:solidFill>
            </a:endParaRPr>
          </a:p>
          <a:p>
            <a:pPr marL="0" lvl="0" indent="0" algn="l" rtl="0">
              <a:lnSpc>
                <a:spcPct val="100000"/>
              </a:lnSpc>
              <a:spcBef>
                <a:spcPts val="0"/>
              </a:spcBef>
              <a:spcAft>
                <a:spcPts val="0"/>
              </a:spcAft>
              <a:buSzPts val="1800"/>
              <a:buNone/>
            </a:pPr>
            <a:r>
              <a:rPr lang="en-US" sz="2000">
                <a:solidFill>
                  <a:schemeClr val="dk1"/>
                </a:solidFill>
              </a:rPr>
              <a:t>Descompactarlo:</a:t>
            </a:r>
            <a:endParaRPr/>
          </a:p>
          <a:p>
            <a:pPr marL="0" lvl="0" indent="0" algn="l" rtl="0">
              <a:lnSpc>
                <a:spcPct val="100000"/>
              </a:lnSpc>
              <a:spcBef>
                <a:spcPts val="0"/>
              </a:spcBef>
              <a:spcAft>
                <a:spcPts val="0"/>
              </a:spcAft>
              <a:buSzPts val="1800"/>
              <a:buNone/>
            </a:pPr>
            <a:r>
              <a:rPr lang="en-US" sz="2000">
                <a:solidFill>
                  <a:schemeClr val="dk1"/>
                </a:solidFill>
              </a:rPr>
              <a:t>HeapOverflow</a:t>
            </a:r>
            <a:endParaRPr sz="2000">
              <a:solidFill>
                <a:schemeClr val="dk1"/>
              </a:solidFill>
            </a:endParaRPr>
          </a:p>
          <a:p>
            <a:pPr marL="0" lvl="0" indent="0" algn="l" rtl="0">
              <a:lnSpc>
                <a:spcPct val="100000"/>
              </a:lnSpc>
              <a:spcBef>
                <a:spcPts val="0"/>
              </a:spcBef>
              <a:spcAft>
                <a:spcPts val="0"/>
              </a:spcAft>
              <a:buSzPts val="1800"/>
              <a:buNone/>
            </a:pPr>
            <a:r>
              <a:rPr lang="en-US" sz="2000">
                <a:solidFill>
                  <a:schemeClr val="dk1"/>
                </a:solidFill>
              </a:rPr>
              <a:t>	src</a:t>
            </a:r>
            <a:endParaRPr sz="2000">
              <a:solidFill>
                <a:schemeClr val="dk1"/>
              </a:solidFill>
            </a:endParaRPr>
          </a:p>
          <a:p>
            <a:pPr marL="0" lvl="0" indent="0" algn="l" rtl="0">
              <a:lnSpc>
                <a:spcPct val="100000"/>
              </a:lnSpc>
              <a:spcBef>
                <a:spcPts val="0"/>
              </a:spcBef>
              <a:spcAft>
                <a:spcPts val="0"/>
              </a:spcAft>
              <a:buSzPts val="1800"/>
              <a:buNone/>
            </a:pPr>
            <a:r>
              <a:rPr lang="en-US" sz="2000">
                <a:solidFill>
                  <a:schemeClr val="dk1"/>
                </a:solidFill>
              </a:rPr>
              <a:t>		main	</a:t>
            </a:r>
            <a:endParaRPr/>
          </a:p>
          <a:p>
            <a:pPr marL="0" lvl="0" indent="0" algn="l" rtl="0">
              <a:lnSpc>
                <a:spcPct val="100000"/>
              </a:lnSpc>
              <a:spcBef>
                <a:spcPts val="0"/>
              </a:spcBef>
              <a:spcAft>
                <a:spcPts val="0"/>
              </a:spcAft>
              <a:buSzPts val="1800"/>
              <a:buNone/>
            </a:pPr>
            <a:r>
              <a:rPr lang="en-US" sz="2000">
                <a:solidFill>
                  <a:schemeClr val="dk1"/>
                </a:solidFill>
              </a:rPr>
              <a:t>		resources</a:t>
            </a:r>
            <a:endParaRPr/>
          </a:p>
          <a:p>
            <a:pPr marL="0" lvl="0" indent="0" algn="l" rtl="0">
              <a:lnSpc>
                <a:spcPct val="100000"/>
              </a:lnSpc>
              <a:spcBef>
                <a:spcPts val="0"/>
              </a:spcBef>
              <a:spcAft>
                <a:spcPts val="0"/>
              </a:spcAft>
              <a:buSzPts val="1800"/>
              <a:buNone/>
            </a:pPr>
            <a:r>
              <a:rPr lang="en-US" sz="2000">
                <a:solidFill>
                  <a:schemeClr val="dk1"/>
                </a:solidFill>
              </a:rPr>
              <a:t>	pom.xml</a:t>
            </a:r>
            <a:endParaRPr/>
          </a:p>
          <a:p>
            <a:pPr marL="0" lvl="0" indent="0" algn="l" rtl="0">
              <a:lnSpc>
                <a:spcPct val="100000"/>
              </a:lnSpc>
              <a:spcBef>
                <a:spcPts val="0"/>
              </a:spcBef>
              <a:spcAft>
                <a:spcPts val="0"/>
              </a:spcAft>
              <a:buSzPts val="1800"/>
              <a:buNone/>
            </a:pPr>
            <a:endParaRPr sz="2000">
              <a:solidFill>
                <a:schemeClr val="dk1"/>
              </a:solidFill>
            </a:endParaRPr>
          </a:p>
          <a:p>
            <a:pPr marL="0" lvl="0" indent="0" algn="l" rtl="0">
              <a:lnSpc>
                <a:spcPct val="100000"/>
              </a:lnSpc>
              <a:spcBef>
                <a:spcPts val="0"/>
              </a:spcBef>
              <a:spcAft>
                <a:spcPts val="0"/>
              </a:spcAft>
              <a:buSzPts val="1800"/>
              <a:buNone/>
            </a:pPr>
            <a:endParaRPr sz="2000">
              <a:solidFill>
                <a:schemeClr val="dk1"/>
              </a:solidFill>
            </a:endParaRPr>
          </a:p>
          <a:p>
            <a:pPr marL="0" lvl="0" indent="0" algn="l" rtl="0">
              <a:lnSpc>
                <a:spcPct val="100000"/>
              </a:lnSpc>
              <a:spcBef>
                <a:spcPts val="0"/>
              </a:spcBef>
              <a:spcAft>
                <a:spcPts val="0"/>
              </a:spcAft>
              <a:buSzPts val="1800"/>
              <a:buNone/>
            </a:pPr>
            <a:endParaRPr sz="2000">
              <a:solidFill>
                <a:schemeClr val="dk1"/>
              </a:solidFill>
            </a:endParaRPr>
          </a:p>
        </p:txBody>
      </p:sp>
      <p:sp>
        <p:nvSpPr>
          <p:cNvPr id="121" name="Google Shape;121;p2"/>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FFFFFF"/>
                </a:solidFill>
                <a:latin typeface="Roboto"/>
                <a:ea typeface="Roboto"/>
                <a:cs typeface="Roboto"/>
                <a:sym typeface="Roboto"/>
              </a:rPr>
              <a:t>110</a:t>
            </a:fld>
            <a:endParaRPr sz="1000" b="0" i="0" u="none" strike="noStrike" cap="none">
              <a:solidFill>
                <a:srgbClr val="FFFFFF"/>
              </a:solidFill>
              <a:latin typeface="Roboto"/>
              <a:ea typeface="Roboto"/>
              <a:cs typeface="Roboto"/>
              <a:sym typeface="Roboto"/>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457200" lvl="0" indent="-337185" algn="l" rtl="0">
              <a:lnSpc>
                <a:spcPct val="100000"/>
              </a:lnSpc>
              <a:spcBef>
                <a:spcPts val="0"/>
              </a:spcBef>
              <a:spcAft>
                <a:spcPts val="0"/>
              </a:spcAft>
              <a:buSzPts val="1710"/>
              <a:buChar char="⚫"/>
            </a:pPr>
            <a:r>
              <a:rPr lang="en-US"/>
              <a:t>Unzip</a:t>
            </a:r>
            <a:br>
              <a:rPr lang="en-US"/>
            </a:br>
            <a:endParaRPr/>
          </a:p>
          <a:p>
            <a:pPr marL="457200" lvl="0" indent="-337185" algn="l" rtl="0">
              <a:lnSpc>
                <a:spcPct val="100000"/>
              </a:lnSpc>
              <a:spcBef>
                <a:spcPts val="0"/>
              </a:spcBef>
              <a:spcAft>
                <a:spcPts val="0"/>
              </a:spcAft>
              <a:buSzPts val="1710"/>
              <a:buChar char="⚫"/>
            </a:pPr>
            <a:r>
              <a:rPr lang="en-US"/>
              <a:t>File → Open en IntelliJ</a:t>
            </a:r>
            <a:br>
              <a:rPr lang="en-US"/>
            </a:br>
            <a:endParaRPr/>
          </a:p>
          <a:p>
            <a:pPr marL="457200" lvl="0" indent="-337185" algn="l" rtl="0">
              <a:lnSpc>
                <a:spcPct val="100000"/>
              </a:lnSpc>
              <a:spcBef>
                <a:spcPts val="0"/>
              </a:spcBef>
              <a:spcAft>
                <a:spcPts val="0"/>
              </a:spcAft>
              <a:buSzPts val="1710"/>
              <a:buChar char="⚫"/>
            </a:pPr>
            <a:r>
              <a:rPr lang="en-US"/>
              <a:t>Eligen la carpeta donde está el proyecto</a:t>
            </a:r>
            <a:endParaRPr/>
          </a:p>
          <a:p>
            <a:pPr marL="0" lvl="0" indent="0" algn="l" rtl="0">
              <a:lnSpc>
                <a:spcPct val="100000"/>
              </a:lnSpc>
              <a:spcBef>
                <a:spcPts val="520"/>
              </a:spcBef>
              <a:spcAft>
                <a:spcPts val="0"/>
              </a:spcAft>
              <a:buSzPts val="2470"/>
              <a:buNone/>
            </a:pPr>
            <a:endParaRPr/>
          </a:p>
        </p:txBody>
      </p:sp>
      <p:sp>
        <p:nvSpPr>
          <p:cNvPr id="127" name="Google Shape;127;p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100"/>
              <a:buNone/>
            </a:pPr>
            <a:fld id="{00000000-1234-1234-1234-123412341234}" type="slidenum">
              <a:rPr lang="en-US"/>
              <a:t>111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470"/>
              <a:buNone/>
            </a:pPr>
            <a:r>
              <a:rPr lang="en-US"/>
              <a:t>Listo!! Ahora analicemos el código. Ejecutarlo.</a:t>
            </a:r>
            <a:endParaRPr/>
          </a:p>
          <a:p>
            <a:pPr marL="0" lvl="0" indent="0" algn="l" rtl="0">
              <a:lnSpc>
                <a:spcPct val="100000"/>
              </a:lnSpc>
              <a:spcBef>
                <a:spcPts val="520"/>
              </a:spcBef>
              <a:spcAft>
                <a:spcPts val="0"/>
              </a:spcAft>
              <a:buSzPts val="2470"/>
              <a:buNone/>
            </a:pPr>
            <a:endParaRPr/>
          </a:p>
          <a:p>
            <a:pPr marL="0" lvl="0" indent="0" algn="l" rtl="0">
              <a:lnSpc>
                <a:spcPct val="100000"/>
              </a:lnSpc>
              <a:spcBef>
                <a:spcPts val="520"/>
              </a:spcBef>
              <a:spcAft>
                <a:spcPts val="0"/>
              </a:spcAft>
              <a:buSzPts val="2470"/>
              <a:buNone/>
            </a:pPr>
            <a:r>
              <a:rPr lang="en-US"/>
              <a:t>¿En qué momento da HeapOverflow?</a:t>
            </a:r>
            <a:endParaRPr/>
          </a:p>
          <a:p>
            <a:pPr marL="0" lvl="0" indent="0" algn="l" rtl="0">
              <a:lnSpc>
                <a:spcPct val="100000"/>
              </a:lnSpc>
              <a:spcBef>
                <a:spcPts val="520"/>
              </a:spcBef>
              <a:spcAft>
                <a:spcPts val="0"/>
              </a:spcAft>
              <a:buSzPts val="2470"/>
              <a:buNone/>
            </a:pPr>
            <a:endParaRPr/>
          </a:p>
          <a:p>
            <a:pPr marL="0" lvl="0" indent="0" algn="l" rtl="0">
              <a:lnSpc>
                <a:spcPct val="100000"/>
              </a:lnSpc>
              <a:spcBef>
                <a:spcPts val="520"/>
              </a:spcBef>
              <a:spcAft>
                <a:spcPts val="0"/>
              </a:spcAft>
              <a:buSzPts val="2470"/>
              <a:buNone/>
            </a:pPr>
            <a:r>
              <a:rPr lang="en-US"/>
              <a:t>En mi compu en n=1019</a:t>
            </a:r>
            <a:endParaRPr/>
          </a:p>
          <a:p>
            <a:pPr marL="0" lvl="0" indent="0" algn="l" rtl="0">
              <a:lnSpc>
                <a:spcPct val="100000"/>
              </a:lnSpc>
              <a:spcBef>
                <a:spcPts val="520"/>
              </a:spcBef>
              <a:spcAft>
                <a:spcPts val="0"/>
              </a:spcAft>
              <a:buSzPts val="2470"/>
              <a:buNone/>
            </a:pPr>
            <a:endParaRPr/>
          </a:p>
          <a:p>
            <a:pPr marL="0" lvl="0" indent="0" algn="l" rtl="0">
              <a:lnSpc>
                <a:spcPct val="100000"/>
              </a:lnSpc>
              <a:spcBef>
                <a:spcPts val="520"/>
              </a:spcBef>
              <a:spcAft>
                <a:spcPts val="0"/>
              </a:spcAft>
              <a:buSzPts val="2470"/>
              <a:buNone/>
            </a:pPr>
            <a:r>
              <a:rPr lang="en-US"/>
              <a:t>¿En las de ustedes?</a:t>
            </a:r>
            <a:endParaRPr/>
          </a:p>
        </p:txBody>
      </p:sp>
      <p:sp>
        <p:nvSpPr>
          <p:cNvPr id="133" name="Google Shape;133;p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100"/>
              <a:buNone/>
            </a:pPr>
            <a:fld id="{00000000-1234-1234-1234-123412341234}" type="slidenum">
              <a:rPr lang="en-US"/>
              <a:t>112</a:t>
            </a:fld>
            <a:endParaRPr/>
          </a:p>
        </p:txBody>
      </p:sp>
      <p:pic>
        <p:nvPicPr>
          <p:cNvPr id="134" name="Google Shape;134;p4" descr="File:Notepad icon.svg"/>
          <p:cNvPicPr preferRelativeResize="0"/>
          <p:nvPr/>
        </p:nvPicPr>
        <p:blipFill rotWithShape="1">
          <a:blip r:embed="rId3">
            <a:alphaModFix/>
          </a:blip>
          <a:srcRect/>
          <a:stretch/>
        </p:blipFill>
        <p:spPr>
          <a:xfrm>
            <a:off x="7159914" y="4461636"/>
            <a:ext cx="1145886" cy="114588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2"/>
              </a:buClr>
              <a:buSzPts val="4200"/>
              <a:buFont typeface="Century Gothic"/>
              <a:buNone/>
            </a:pPr>
            <a:r>
              <a:rPr lang="en-US"/>
              <a:t>TP 1- Ejer 13.3</a:t>
            </a:r>
            <a:endParaRPr/>
          </a:p>
        </p:txBody>
      </p:sp>
      <p:sp>
        <p:nvSpPr>
          <p:cNvPr id="140" name="Google Shape;140;p5"/>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US" sz="2000">
                <a:solidFill>
                  <a:schemeClr val="dk1"/>
                </a:solidFill>
              </a:rPr>
              <a:t>Configurando la alocación del heap…</a:t>
            </a:r>
            <a:endParaRPr sz="2000">
              <a:solidFill>
                <a:schemeClr val="dk1"/>
              </a:solidFill>
            </a:endParaRPr>
          </a:p>
          <a:p>
            <a:pPr marL="0" lvl="0" indent="0" algn="l" rtl="0">
              <a:lnSpc>
                <a:spcPct val="100000"/>
              </a:lnSpc>
              <a:spcBef>
                <a:spcPts val="0"/>
              </a:spcBef>
              <a:spcAft>
                <a:spcPts val="0"/>
              </a:spcAft>
              <a:buSzPts val="1800"/>
              <a:buNone/>
            </a:pPr>
            <a:endParaRPr sz="2000">
              <a:solidFill>
                <a:schemeClr val="dk1"/>
              </a:solidFill>
            </a:endParaRPr>
          </a:p>
          <a:p>
            <a:pPr marL="0" lvl="0" indent="0" algn="l" rtl="0">
              <a:lnSpc>
                <a:spcPct val="100000"/>
              </a:lnSpc>
              <a:spcBef>
                <a:spcPts val="0"/>
              </a:spcBef>
              <a:spcAft>
                <a:spcPts val="0"/>
              </a:spcAft>
              <a:buSzPts val="1800"/>
              <a:buNone/>
            </a:pPr>
            <a:endParaRPr sz="2000">
              <a:solidFill>
                <a:schemeClr val="dk1"/>
              </a:solidFill>
            </a:endParaRPr>
          </a:p>
          <a:p>
            <a:pPr marL="0" lvl="0" indent="0" algn="l" rtl="0">
              <a:lnSpc>
                <a:spcPct val="100000"/>
              </a:lnSpc>
              <a:spcBef>
                <a:spcPts val="0"/>
              </a:spcBef>
              <a:spcAft>
                <a:spcPts val="0"/>
              </a:spcAft>
              <a:buSzPts val="1800"/>
              <a:buNone/>
            </a:pPr>
            <a:endParaRPr sz="2000">
              <a:solidFill>
                <a:schemeClr val="dk1"/>
              </a:solidFill>
            </a:endParaRPr>
          </a:p>
        </p:txBody>
      </p:sp>
      <p:sp>
        <p:nvSpPr>
          <p:cNvPr id="141" name="Google Shape;141;p5"/>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FFFFFF"/>
                </a:solidFill>
                <a:latin typeface="Roboto"/>
                <a:ea typeface="Roboto"/>
                <a:cs typeface="Roboto"/>
                <a:sym typeface="Roboto"/>
              </a:rPr>
              <a:t>113</a:t>
            </a:fld>
            <a:endParaRPr sz="1000" b="0" i="0" u="none" strike="noStrike" cap="none">
              <a:solidFill>
                <a:srgbClr val="FFFFFF"/>
              </a:solidFill>
              <a:latin typeface="Roboto"/>
              <a:ea typeface="Roboto"/>
              <a:cs typeface="Roboto"/>
              <a:sym typeface="Roboto"/>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lnSpc>
                <a:spcPct val="100000"/>
              </a:lnSpc>
              <a:spcBef>
                <a:spcPts val="0"/>
              </a:spcBef>
              <a:spcAft>
                <a:spcPts val="0"/>
              </a:spcAft>
              <a:buClr>
                <a:schemeClr val="dk2"/>
              </a:buClr>
              <a:buSzPts val="5000"/>
              <a:buFont typeface="Century Gothic"/>
              <a:buNone/>
            </a:pPr>
            <a:r>
              <a:rPr lang="en-US"/>
              <a:t>Configuracion del Heap	</a:t>
            </a:r>
            <a:endParaRPr/>
          </a:p>
        </p:txBody>
      </p:sp>
      <p:sp>
        <p:nvSpPr>
          <p:cNvPr id="147" name="Google Shape;147;p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470"/>
              <a:buNone/>
            </a:pPr>
            <a:r>
              <a:rPr lang="en-US"/>
              <a:t>Java permite configurar al heap con parámetros: la cantidad inicial de heap prealocada y la cantidad máxima posible de alocar:</a:t>
            </a:r>
            <a:endParaRPr/>
          </a:p>
          <a:p>
            <a:pPr marL="0" lvl="0" indent="0" algn="l" rtl="0">
              <a:lnSpc>
                <a:spcPct val="100000"/>
              </a:lnSpc>
              <a:spcBef>
                <a:spcPts val="520"/>
              </a:spcBef>
              <a:spcAft>
                <a:spcPts val="0"/>
              </a:spcAft>
              <a:buSzPts val="2470"/>
              <a:buNone/>
            </a:pPr>
            <a:endParaRPr sz="2500">
              <a:latin typeface="Roboto Mono"/>
              <a:ea typeface="Roboto Mono"/>
              <a:cs typeface="Roboto Mono"/>
              <a:sym typeface="Roboto Mono"/>
            </a:endParaRPr>
          </a:p>
          <a:p>
            <a:pPr marL="0" lvl="0" indent="0" algn="l" rtl="0">
              <a:lnSpc>
                <a:spcPct val="100000"/>
              </a:lnSpc>
              <a:spcBef>
                <a:spcPts val="520"/>
              </a:spcBef>
              <a:spcAft>
                <a:spcPts val="0"/>
              </a:spcAft>
              <a:buSzPts val="2470"/>
              <a:buNone/>
            </a:pPr>
            <a:r>
              <a:rPr lang="en-US" sz="2500">
                <a:latin typeface="Roboto Mono"/>
                <a:ea typeface="Roboto Mono"/>
                <a:cs typeface="Roboto Mono"/>
                <a:sym typeface="Roboto Mono"/>
              </a:rPr>
              <a:t>$ cd target </a:t>
            </a:r>
            <a:endParaRPr sz="2500">
              <a:latin typeface="Roboto Mono"/>
              <a:ea typeface="Roboto Mono"/>
              <a:cs typeface="Roboto Mono"/>
              <a:sym typeface="Roboto Mono"/>
            </a:endParaRPr>
          </a:p>
          <a:p>
            <a:pPr marL="0" lvl="0" indent="0" algn="l" rtl="0">
              <a:lnSpc>
                <a:spcPct val="100000"/>
              </a:lnSpc>
              <a:spcBef>
                <a:spcPts val="520"/>
              </a:spcBef>
              <a:spcAft>
                <a:spcPts val="0"/>
              </a:spcAft>
              <a:buSzPts val="2470"/>
              <a:buNone/>
            </a:pPr>
            <a:endParaRPr sz="2500">
              <a:latin typeface="Roboto Mono"/>
              <a:ea typeface="Roboto Mono"/>
              <a:cs typeface="Roboto Mono"/>
              <a:sym typeface="Roboto Mono"/>
            </a:endParaRPr>
          </a:p>
          <a:p>
            <a:pPr marL="0" lvl="0" indent="0" algn="l" rtl="0">
              <a:lnSpc>
                <a:spcPct val="100000"/>
              </a:lnSpc>
              <a:spcBef>
                <a:spcPts val="520"/>
              </a:spcBef>
              <a:spcAft>
                <a:spcPts val="0"/>
              </a:spcAft>
              <a:buSzPts val="2470"/>
              <a:buNone/>
            </a:pPr>
            <a:r>
              <a:rPr lang="en-US" sz="2500">
                <a:latin typeface="Roboto Mono"/>
                <a:ea typeface="Roboto Mono"/>
                <a:cs typeface="Roboto Mono"/>
                <a:sym typeface="Roboto Mono"/>
              </a:rPr>
              <a:t>$ java -Xms512m -Xmx4G -cp HeapOverflow-1.jar space.Generate</a:t>
            </a:r>
            <a:endParaRPr sz="2500">
              <a:latin typeface="Roboto Mono"/>
              <a:ea typeface="Roboto Mono"/>
              <a:cs typeface="Roboto Mono"/>
              <a:sym typeface="Roboto Mono"/>
            </a:endParaRPr>
          </a:p>
          <a:p>
            <a:pPr marL="0" lvl="0" indent="0" algn="l" rtl="0">
              <a:lnSpc>
                <a:spcPct val="100000"/>
              </a:lnSpc>
              <a:spcBef>
                <a:spcPts val="520"/>
              </a:spcBef>
              <a:spcAft>
                <a:spcPts val="0"/>
              </a:spcAft>
              <a:buClr>
                <a:schemeClr val="dk1"/>
              </a:buClr>
              <a:buSzPts val="2470"/>
              <a:buFont typeface="Arial"/>
              <a:buNone/>
            </a:pPr>
            <a:endParaRPr sz="2500"/>
          </a:p>
        </p:txBody>
      </p:sp>
      <p:sp>
        <p:nvSpPr>
          <p:cNvPr id="148" name="Google Shape;148;p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n-US" sz="1100" b="0" i="0" u="none" strike="noStrike" cap="none">
                <a:solidFill>
                  <a:srgbClr val="000000"/>
                </a:solidFill>
                <a:latin typeface="Palatino Linotype"/>
                <a:ea typeface="Palatino Linotype"/>
                <a:cs typeface="Palatino Linotype"/>
                <a:sym typeface="Palatino Linotype"/>
              </a:rPr>
              <a:t>114</a:t>
            </a:fld>
            <a:endParaRPr sz="1100" b="0" i="0" u="none" strike="noStrike" cap="none">
              <a:solidFill>
                <a:srgbClr val="000000"/>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n-US" sz="1100" b="0" i="0" u="none" strike="noStrike" cap="none">
                <a:solidFill>
                  <a:srgbClr val="000000"/>
                </a:solidFill>
                <a:latin typeface="Palatino Linotype"/>
                <a:ea typeface="Palatino Linotype"/>
                <a:cs typeface="Palatino Linotype"/>
                <a:sym typeface="Palatino Linotype"/>
              </a:rPr>
              <a:t>115</a:t>
            </a:fld>
            <a:endParaRPr sz="1100" b="0" i="0" u="none" strike="noStrike" cap="none">
              <a:solidFill>
                <a:srgbClr val="000000"/>
              </a:solidFill>
              <a:latin typeface="Palatino Linotype"/>
              <a:ea typeface="Palatino Linotype"/>
              <a:cs typeface="Palatino Linotype"/>
              <a:sym typeface="Palatino Linotype"/>
            </a:endParaRPr>
          </a:p>
        </p:txBody>
      </p:sp>
      <p:pic>
        <p:nvPicPr>
          <p:cNvPr id="154" name="Google Shape;154;p7"/>
          <p:cNvPicPr preferRelativeResize="0"/>
          <p:nvPr/>
        </p:nvPicPr>
        <p:blipFill rotWithShape="1">
          <a:blip r:embed="rId3">
            <a:alphaModFix/>
          </a:blip>
          <a:srcRect/>
          <a:stretch/>
        </p:blipFill>
        <p:spPr>
          <a:xfrm>
            <a:off x="0" y="777362"/>
            <a:ext cx="9144000" cy="5303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n-US" sz="1100" b="0" i="0" u="none" strike="noStrike" cap="none">
                <a:solidFill>
                  <a:srgbClr val="000000"/>
                </a:solidFill>
                <a:latin typeface="Palatino Linotype"/>
                <a:ea typeface="Palatino Linotype"/>
                <a:cs typeface="Palatino Linotype"/>
                <a:sym typeface="Palatino Linotype"/>
              </a:rPr>
              <a:t>116</a:t>
            </a:fld>
            <a:endParaRPr sz="1100" b="0" i="0" u="none" strike="noStrike" cap="none">
              <a:solidFill>
                <a:srgbClr val="000000"/>
              </a:solidFill>
              <a:latin typeface="Palatino Linotype"/>
              <a:ea typeface="Palatino Linotype"/>
              <a:cs typeface="Palatino Linotype"/>
              <a:sym typeface="Palatino Linotype"/>
            </a:endParaRPr>
          </a:p>
        </p:txBody>
      </p:sp>
      <p:pic>
        <p:nvPicPr>
          <p:cNvPr id="160" name="Google Shape;160;p8"/>
          <p:cNvPicPr preferRelativeResize="0"/>
          <p:nvPr/>
        </p:nvPicPr>
        <p:blipFill rotWithShape="1">
          <a:blip r:embed="rId3">
            <a:alphaModFix/>
          </a:blip>
          <a:srcRect/>
          <a:stretch/>
        </p:blipFill>
        <p:spPr>
          <a:xfrm>
            <a:off x="2219325" y="1990725"/>
            <a:ext cx="4705350" cy="28765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US"/>
              <a:t>117</a:t>
            </a:fld>
            <a:endParaRPr/>
          </a:p>
        </p:txBody>
      </p:sp>
      <p:pic>
        <p:nvPicPr>
          <p:cNvPr id="167" name="Google Shape;167;p9"/>
          <p:cNvPicPr preferRelativeResize="0"/>
          <p:nvPr/>
        </p:nvPicPr>
        <p:blipFill rotWithShape="1">
          <a:blip r:embed="rId3">
            <a:alphaModFix/>
          </a:blip>
          <a:srcRect/>
          <a:stretch/>
        </p:blipFill>
        <p:spPr>
          <a:xfrm>
            <a:off x="809625" y="752475"/>
            <a:ext cx="7524750" cy="5353050"/>
          </a:xfrm>
          <a:prstGeom prst="rect">
            <a:avLst/>
          </a:prstGeom>
          <a:noFill/>
          <a:ln>
            <a:noFill/>
          </a:ln>
        </p:spPr>
      </p:pic>
      <p:sp>
        <p:nvSpPr>
          <p:cNvPr id="168" name="Google Shape;168;p9"/>
          <p:cNvSpPr/>
          <p:nvPr/>
        </p:nvSpPr>
        <p:spPr>
          <a:xfrm>
            <a:off x="968675" y="4226675"/>
            <a:ext cx="3414900" cy="432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0"/>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n-US" sz="1100" b="0" i="0" u="none" strike="noStrike" cap="none">
                <a:solidFill>
                  <a:srgbClr val="000000"/>
                </a:solidFill>
                <a:latin typeface="Palatino Linotype"/>
                <a:ea typeface="Palatino Linotype"/>
                <a:cs typeface="Palatino Linotype"/>
                <a:sym typeface="Palatino Linotype"/>
              </a:rPr>
              <a:t>118</a:t>
            </a:fld>
            <a:endParaRPr sz="1100" b="0" i="0" u="none" strike="noStrike" cap="none">
              <a:solidFill>
                <a:srgbClr val="000000"/>
              </a:solidFill>
              <a:latin typeface="Palatino Linotype"/>
              <a:ea typeface="Palatino Linotype"/>
              <a:cs typeface="Palatino Linotype"/>
              <a:sym typeface="Palatino Linotype"/>
            </a:endParaRPr>
          </a:p>
        </p:txBody>
      </p:sp>
      <p:pic>
        <p:nvPicPr>
          <p:cNvPr id="174" name="Google Shape;174;p10"/>
          <p:cNvPicPr preferRelativeResize="0"/>
          <p:nvPr/>
        </p:nvPicPr>
        <p:blipFill rotWithShape="1">
          <a:blip r:embed="rId3">
            <a:alphaModFix/>
          </a:blip>
          <a:srcRect/>
          <a:stretch/>
        </p:blipFill>
        <p:spPr>
          <a:xfrm>
            <a:off x="152400" y="874912"/>
            <a:ext cx="8839198" cy="5108178"/>
          </a:xfrm>
          <a:prstGeom prst="rect">
            <a:avLst/>
          </a:prstGeom>
          <a:noFill/>
          <a:ln>
            <a:noFill/>
          </a:ln>
        </p:spPr>
      </p:pic>
      <p:sp>
        <p:nvSpPr>
          <p:cNvPr id="175" name="Google Shape;175;p10"/>
          <p:cNvSpPr/>
          <p:nvPr/>
        </p:nvSpPr>
        <p:spPr>
          <a:xfrm>
            <a:off x="4871375" y="2063200"/>
            <a:ext cx="1682400" cy="432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470"/>
              <a:buNone/>
            </a:pPr>
            <a:r>
              <a:rPr lang="en-US"/>
              <a:t>Ejercicio: completar el siguiente cuadro según los parámetros de heap siguientes, en que “n” obtenemos HeapOverflow</a:t>
            </a:r>
            <a:endParaRPr/>
          </a:p>
        </p:txBody>
      </p:sp>
      <p:sp>
        <p:nvSpPr>
          <p:cNvPr id="181" name="Google Shape;181;p1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100"/>
              <a:buNone/>
            </a:pPr>
            <a:fld id="{00000000-1234-1234-1234-123412341234}" type="slidenum">
              <a:rPr lang="en-US"/>
              <a:t>119</a:t>
            </a:fld>
            <a:endParaRPr/>
          </a:p>
        </p:txBody>
      </p:sp>
      <p:graphicFrame>
        <p:nvGraphicFramePr>
          <p:cNvPr id="182" name="Google Shape;182;p11"/>
          <p:cNvGraphicFramePr/>
          <p:nvPr/>
        </p:nvGraphicFramePr>
        <p:xfrm>
          <a:off x="1393371" y="3473994"/>
          <a:ext cx="3000000" cy="3000000"/>
        </p:xfrm>
        <a:graphic>
          <a:graphicData uri="http://schemas.openxmlformats.org/drawingml/2006/table">
            <a:tbl>
              <a:tblPr firstRow="1" bandRow="1">
                <a:noFill/>
              </a:tblPr>
              <a:tblGrid>
                <a:gridCol w="3675025">
                  <a:extLst>
                    <a:ext uri="{9D8B030D-6E8A-4147-A177-3AD203B41FA5}">
                      <a16:colId xmlns:a16="http://schemas.microsoft.com/office/drawing/2014/main" val="20000"/>
                    </a:ext>
                  </a:extLst>
                </a:gridCol>
                <a:gridCol w="242097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Parámetros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Heap Overflow en n</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-Xms512m -Xmx1G </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-Xms512m -Xmx2G </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-Xms512m -Xmx4G </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-Xms512m -Xmx8G </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-Xms512m -Xmx12G </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-Xms512m -Xmx16G </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6"/>
                  </a:ext>
                </a:extLst>
              </a:tr>
            </a:tbl>
          </a:graphicData>
        </a:graphic>
      </p:graphicFrame>
      <p:pic>
        <p:nvPicPr>
          <p:cNvPr id="183" name="Google Shape;183;p11" descr="File:Notepad icon.svg"/>
          <p:cNvPicPr preferRelativeResize="0"/>
          <p:nvPr/>
        </p:nvPicPr>
        <p:blipFill rotWithShape="1">
          <a:blip r:embed="rId3">
            <a:alphaModFix/>
          </a:blip>
          <a:srcRect/>
          <a:stretch/>
        </p:blipFill>
        <p:spPr>
          <a:xfrm>
            <a:off x="7159914" y="5393028"/>
            <a:ext cx="1145886" cy="114588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12</a:t>
            </a:fld>
            <a:endParaRPr lang="en-US"/>
          </a:p>
        </p:txBody>
      </p:sp>
      <p:sp>
        <p:nvSpPr>
          <p:cNvPr id="8" name="Content Placeholder 7"/>
          <p:cNvSpPr>
            <a:spLocks noGrp="1"/>
          </p:cNvSpPr>
          <p:nvPr>
            <p:ph idx="1"/>
          </p:nvPr>
        </p:nvSpPr>
        <p:spPr/>
        <p:txBody>
          <a:bodyPr>
            <a:normAutofit fontScale="92500" lnSpcReduction="10000"/>
          </a:bodyPr>
          <a:lstStyle/>
          <a:p>
            <a:pPr marL="0" indent="0" algn="just">
              <a:buNone/>
            </a:pPr>
            <a:r>
              <a:rPr lang="en-US" b="1" dirty="0" err="1"/>
              <a:t>Consideraciones</a:t>
            </a:r>
            <a:endParaRPr lang="en-US" b="1" dirty="0"/>
          </a:p>
          <a:p>
            <a:pPr marL="0" indent="0" algn="just">
              <a:buNone/>
            </a:pPr>
            <a:endParaRPr lang="en-US" b="1" dirty="0"/>
          </a:p>
          <a:p>
            <a:pPr algn="just"/>
            <a:r>
              <a:rPr lang="en-US" sz="2400" dirty="0"/>
              <a:t>Si </a:t>
            </a:r>
            <a:r>
              <a:rPr lang="en-US" sz="2400" dirty="0" err="1"/>
              <a:t>usamos</a:t>
            </a:r>
            <a:r>
              <a:rPr lang="en-US" sz="2400" dirty="0"/>
              <a:t> </a:t>
            </a:r>
            <a:r>
              <a:rPr lang="en-US" sz="2400" dirty="0" err="1"/>
              <a:t>en</a:t>
            </a:r>
            <a:r>
              <a:rPr lang="en-US" sz="2400" dirty="0"/>
              <a:t> las </a:t>
            </a:r>
            <a:r>
              <a:rPr lang="en-US" sz="2400" dirty="0" err="1"/>
              <a:t>aplicaciones</a:t>
            </a:r>
            <a:r>
              <a:rPr lang="en-US" sz="2400" dirty="0"/>
              <a:t> </a:t>
            </a:r>
            <a:r>
              <a:rPr lang="en-US" sz="2400" dirty="0" err="1"/>
              <a:t>bibliotecas</a:t>
            </a:r>
            <a:r>
              <a:rPr lang="en-US" sz="2400" dirty="0"/>
              <a:t> </a:t>
            </a:r>
            <a:r>
              <a:rPr lang="en-US" sz="2400" dirty="0" err="1"/>
              <a:t>propias</a:t>
            </a:r>
            <a:r>
              <a:rPr lang="en-US" sz="2400" dirty="0"/>
              <a:t>, </a:t>
            </a:r>
            <a:r>
              <a:rPr lang="en-US" sz="2400" dirty="0" err="1"/>
              <a:t>crear</a:t>
            </a:r>
            <a:r>
              <a:rPr lang="en-US" sz="2400" dirty="0"/>
              <a:t> un “</a:t>
            </a:r>
            <a:r>
              <a:rPr lang="en-US" sz="2400" dirty="0" err="1"/>
              <a:t>proyecto</a:t>
            </a:r>
            <a:r>
              <a:rPr lang="en-US" sz="2400" dirty="0"/>
              <a:t> Java” </a:t>
            </a:r>
            <a:r>
              <a:rPr lang="en-US" sz="2400" dirty="0" err="1"/>
              <a:t>sirve</a:t>
            </a:r>
            <a:r>
              <a:rPr lang="en-US" sz="2400" dirty="0"/>
              <a:t>.</a:t>
            </a:r>
          </a:p>
          <a:p>
            <a:pPr algn="just"/>
            <a:endParaRPr lang="en-US" sz="2400" dirty="0"/>
          </a:p>
          <a:p>
            <a:pPr algn="just"/>
            <a:r>
              <a:rPr lang="en-US" sz="2400" dirty="0"/>
              <a:t>Pero </a:t>
            </a:r>
            <a:r>
              <a:rPr lang="en-US" sz="2400" dirty="0" err="1"/>
              <a:t>si</a:t>
            </a:r>
            <a:r>
              <a:rPr lang="en-US" sz="2400" dirty="0"/>
              <a:t> </a:t>
            </a:r>
            <a:r>
              <a:rPr lang="en-US" sz="2400" dirty="0" err="1"/>
              <a:t>usamos</a:t>
            </a:r>
            <a:r>
              <a:rPr lang="en-US" sz="2400" dirty="0"/>
              <a:t> </a:t>
            </a:r>
            <a:r>
              <a:rPr lang="en-US" sz="2400" dirty="0" err="1"/>
              <a:t>bibliotecas</a:t>
            </a:r>
            <a:r>
              <a:rPr lang="en-US" sz="2400" dirty="0"/>
              <a:t> </a:t>
            </a:r>
            <a:r>
              <a:rPr lang="en-US" sz="2400" dirty="0" err="1"/>
              <a:t>externas</a:t>
            </a:r>
            <a:r>
              <a:rPr lang="en-US" sz="2400" dirty="0"/>
              <a:t> (</a:t>
            </a:r>
            <a:r>
              <a:rPr lang="en-US" sz="2400" dirty="0" err="1"/>
              <a:t>otros</a:t>
            </a:r>
            <a:r>
              <a:rPr lang="en-US" sz="2400" dirty="0"/>
              <a:t> jars), </a:t>
            </a:r>
            <a:r>
              <a:rPr lang="en-US" sz="2400" dirty="0" err="1"/>
              <a:t>es</a:t>
            </a:r>
            <a:r>
              <a:rPr lang="en-US" sz="2400" dirty="0"/>
              <a:t> </a:t>
            </a:r>
            <a:r>
              <a:rPr lang="en-US" sz="2400" dirty="0" err="1"/>
              <a:t>complicado</a:t>
            </a:r>
            <a:r>
              <a:rPr lang="en-US" sz="2400" dirty="0"/>
              <a:t> </a:t>
            </a:r>
            <a:r>
              <a:rPr lang="en-US" sz="2400" dirty="0" err="1"/>
              <a:t>mantener</a:t>
            </a:r>
            <a:r>
              <a:rPr lang="en-US" sz="2400" dirty="0"/>
              <a:t> </a:t>
            </a:r>
            <a:r>
              <a:rPr lang="en-US" sz="2400" dirty="0" err="1"/>
              <a:t>actualizaciones</a:t>
            </a:r>
            <a:r>
              <a:rPr lang="en-US" sz="2400" dirty="0"/>
              <a:t> y </a:t>
            </a:r>
            <a:r>
              <a:rPr lang="en-US" sz="2400" dirty="0" err="1"/>
              <a:t>versiones</a:t>
            </a:r>
            <a:r>
              <a:rPr lang="en-US" sz="2400" dirty="0"/>
              <a:t> de </a:t>
            </a:r>
            <a:r>
              <a:rPr lang="en-US" sz="2400" dirty="0" err="1"/>
              <a:t>esta</a:t>
            </a:r>
            <a:r>
              <a:rPr lang="en-US" sz="2400" dirty="0"/>
              <a:t> </a:t>
            </a:r>
            <a:r>
              <a:rPr lang="en-US" sz="2400" dirty="0" err="1"/>
              <a:t>manera</a:t>
            </a:r>
            <a:r>
              <a:rPr lang="en-US" sz="2400" dirty="0"/>
              <a:t>, dado que “</a:t>
            </a:r>
            <a:r>
              <a:rPr lang="en-US" sz="2400" dirty="0" err="1"/>
              <a:t>importamos</a:t>
            </a:r>
            <a:r>
              <a:rPr lang="en-US" sz="2400" dirty="0"/>
              <a:t>” jars </a:t>
            </a:r>
            <a:r>
              <a:rPr lang="en-US" sz="2400" dirty="0" err="1"/>
              <a:t>estáticamente</a:t>
            </a:r>
            <a:r>
              <a:rPr lang="en-US" sz="2400" dirty="0"/>
              <a:t>. </a:t>
            </a:r>
          </a:p>
          <a:p>
            <a:pPr algn="just"/>
            <a:endParaRPr lang="en-US" sz="2400" dirty="0"/>
          </a:p>
          <a:p>
            <a:pPr algn="just"/>
            <a:r>
              <a:rPr lang="en-US" sz="2400" dirty="0" err="1"/>
              <a:t>Existe</a:t>
            </a:r>
            <a:r>
              <a:rPr lang="en-US" sz="2400" dirty="0"/>
              <a:t> </a:t>
            </a:r>
            <a:r>
              <a:rPr lang="en-US" sz="2400" dirty="0" err="1"/>
              <a:t>algo</a:t>
            </a:r>
            <a:r>
              <a:rPr lang="en-US" sz="2400" dirty="0"/>
              <a:t> </a:t>
            </a:r>
            <a:r>
              <a:rPr lang="en-US" sz="2400" dirty="0" err="1"/>
              <a:t>muy</a:t>
            </a:r>
            <a:r>
              <a:rPr lang="en-US" sz="2400" dirty="0"/>
              <a:t> </a:t>
            </a:r>
            <a:r>
              <a:rPr lang="en-US" sz="2400" dirty="0" err="1"/>
              <a:t>útil</a:t>
            </a:r>
            <a:r>
              <a:rPr lang="en-US" sz="2400" dirty="0"/>
              <a:t>, para </a:t>
            </a:r>
            <a:r>
              <a:rPr lang="en-US" sz="2400" dirty="0" err="1"/>
              <a:t>los</a:t>
            </a:r>
            <a:r>
              <a:rPr lang="en-US" sz="2400" dirty="0"/>
              <a:t> </a:t>
            </a:r>
            <a:r>
              <a:rPr lang="en-US" sz="2400" dirty="0" err="1"/>
              <a:t>casos</a:t>
            </a:r>
            <a:r>
              <a:rPr lang="en-US" sz="2400" dirty="0"/>
              <a:t> </a:t>
            </a:r>
            <a:r>
              <a:rPr lang="en-US" sz="2400" dirty="0" err="1"/>
              <a:t>en</a:t>
            </a:r>
            <a:r>
              <a:rPr lang="en-US" sz="2400" dirty="0"/>
              <a:t> que </a:t>
            </a:r>
            <a:r>
              <a:rPr lang="en-US" sz="2400" dirty="0" err="1"/>
              <a:t>usamos</a:t>
            </a:r>
            <a:r>
              <a:rPr lang="en-US" sz="2400" dirty="0"/>
              <a:t> </a:t>
            </a:r>
            <a:r>
              <a:rPr lang="en-US" sz="2400" dirty="0" err="1"/>
              <a:t>bibliotecas</a:t>
            </a:r>
            <a:r>
              <a:rPr lang="en-US" sz="2400" dirty="0"/>
              <a:t> </a:t>
            </a:r>
            <a:r>
              <a:rPr lang="en-US" sz="2400" dirty="0" err="1"/>
              <a:t>externas</a:t>
            </a:r>
            <a:r>
              <a:rPr lang="en-US" sz="2400" dirty="0"/>
              <a:t>, y </a:t>
            </a:r>
            <a:r>
              <a:rPr lang="en-US" sz="2400" dirty="0" err="1"/>
              <a:t>por</a:t>
            </a:r>
            <a:r>
              <a:rPr lang="en-US" sz="2400" dirty="0"/>
              <a:t> </a:t>
            </a:r>
            <a:r>
              <a:rPr lang="en-US" sz="2400" dirty="0" err="1"/>
              <a:t>supuesto</a:t>
            </a:r>
            <a:r>
              <a:rPr lang="en-US" sz="2400" dirty="0"/>
              <a:t> lo </a:t>
            </a:r>
            <a:r>
              <a:rPr lang="en-US" sz="2400" dirty="0" err="1"/>
              <a:t>podemos</a:t>
            </a:r>
            <a:r>
              <a:rPr lang="en-US" sz="2400" dirty="0"/>
              <a:t> </a:t>
            </a:r>
            <a:r>
              <a:rPr lang="en-US" sz="2400" dirty="0" err="1"/>
              <a:t>usar</a:t>
            </a:r>
            <a:r>
              <a:rPr lang="en-US" sz="2400" dirty="0"/>
              <a:t> </a:t>
            </a:r>
            <a:r>
              <a:rPr lang="en-US" sz="2400" dirty="0" err="1"/>
              <a:t>aún</a:t>
            </a:r>
            <a:r>
              <a:rPr lang="en-US" sz="2400" dirty="0"/>
              <a:t> para </a:t>
            </a:r>
            <a:r>
              <a:rPr lang="en-US" sz="2400" dirty="0" err="1"/>
              <a:t>aplicaciones</a:t>
            </a:r>
            <a:r>
              <a:rPr lang="en-US" sz="2400" dirty="0"/>
              <a:t> </a:t>
            </a:r>
            <a:r>
              <a:rPr lang="en-US" sz="2400" dirty="0" err="1"/>
              <a:t>nuestras</a:t>
            </a:r>
            <a:r>
              <a:rPr lang="en-US" sz="2400" dirty="0"/>
              <a:t>.</a:t>
            </a:r>
            <a:endParaRPr lang="es-AR" sz="2400" dirty="0"/>
          </a:p>
        </p:txBody>
      </p:sp>
    </p:spTree>
    <p:extLst>
      <p:ext uri="{BB962C8B-B14F-4D97-AF65-F5344CB8AC3E}">
        <p14:creationId xmlns:p14="http://schemas.microsoft.com/office/powerpoint/2010/main" val="125480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2"/>
              </a:buClr>
              <a:buSzPts val="4200"/>
              <a:buFont typeface="Century Gothic"/>
              <a:buNone/>
            </a:pPr>
            <a:r>
              <a:rPr lang="en-US"/>
              <a:t>TP 1 – Ejer 14</a:t>
            </a:r>
            <a:endParaRPr/>
          </a:p>
        </p:txBody>
      </p:sp>
      <p:sp>
        <p:nvSpPr>
          <p:cNvPr id="189" name="Google Shape;189;p12"/>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190" name="Google Shape;190;p12"/>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US" sz="2000">
                <a:solidFill>
                  <a:schemeClr val="dk1"/>
                </a:solidFill>
              </a:rPr>
              <a:t>Generar una aplicación que produzca Stack Overflow</a:t>
            </a:r>
            <a:endParaRPr/>
          </a:p>
        </p:txBody>
      </p:sp>
      <p:sp>
        <p:nvSpPr>
          <p:cNvPr id="191" name="Google Shape;191;p12"/>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FFFFFF"/>
                </a:solidFill>
                <a:latin typeface="Roboto"/>
                <a:ea typeface="Roboto"/>
                <a:cs typeface="Roboto"/>
                <a:sym typeface="Roboto"/>
              </a:rPr>
              <a:t>120</a:t>
            </a:fld>
            <a:endParaRPr sz="1000" b="0" i="0" u="none" strike="noStrike" cap="none">
              <a:solidFill>
                <a:srgbClr val="FFFFFF"/>
              </a:solidFill>
              <a:latin typeface="Roboto"/>
              <a:ea typeface="Roboto"/>
              <a:cs typeface="Roboto"/>
              <a:sym typeface="Roboto"/>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470"/>
              <a:buNone/>
            </a:pPr>
            <a:r>
              <a:rPr lang="en-US" b="1"/>
              <a:t>Ejercicio:</a:t>
            </a:r>
            <a:r>
              <a:rPr lang="en-US"/>
              <a:t> Cambiar el parámetro default para el stack y ver qué sucede</a:t>
            </a:r>
            <a:endParaRPr/>
          </a:p>
        </p:txBody>
      </p:sp>
      <p:sp>
        <p:nvSpPr>
          <p:cNvPr id="197" name="Google Shape;197;p1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100"/>
              <a:buNone/>
            </a:pPr>
            <a:fld id="{00000000-1234-1234-1234-123412341234}" type="slidenum">
              <a:rPr lang="en-US"/>
              <a:t>121</a:t>
            </a:fld>
            <a:endParaRPr/>
          </a:p>
        </p:txBody>
      </p:sp>
      <p:graphicFrame>
        <p:nvGraphicFramePr>
          <p:cNvPr id="198" name="Google Shape;198;p13"/>
          <p:cNvGraphicFramePr/>
          <p:nvPr/>
        </p:nvGraphicFramePr>
        <p:xfrm>
          <a:off x="1393371" y="3473994"/>
          <a:ext cx="6096000" cy="2595950"/>
        </p:xfrm>
        <a:graphic>
          <a:graphicData uri="http://schemas.openxmlformats.org/drawingml/2006/table">
            <a:tbl>
              <a:tblPr firstRow="1" bandRow="1">
                <a:noFill/>
              </a:tblPr>
              <a:tblGrid>
                <a:gridCol w="3675025">
                  <a:extLst>
                    <a:ext uri="{9D8B030D-6E8A-4147-A177-3AD203B41FA5}">
                      <a16:colId xmlns:a16="http://schemas.microsoft.com/office/drawing/2014/main" val="20000"/>
                    </a:ext>
                  </a:extLst>
                </a:gridCol>
                <a:gridCol w="242097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Parámetros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Stack Overflow</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-Xss10k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-Xss1024k</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
                      </a: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-Xss2048k</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Palatino Linotype"/>
                          <a:ea typeface="Palatino Linotype"/>
                          <a:cs typeface="Palatino Linotype"/>
                          <a:sym typeface="Palatino Linotype"/>
                        </a:rPr>
                        <a:t>-Xss512m</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-Xss1G</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6"/>
                  </a:ext>
                </a:extLst>
              </a:tr>
            </a:tbl>
          </a:graphicData>
        </a:graphic>
      </p:graphicFrame>
      <p:pic>
        <p:nvPicPr>
          <p:cNvPr id="199" name="Google Shape;199;p13" descr="File:Notepad icon.svg"/>
          <p:cNvPicPr preferRelativeResize="0"/>
          <p:nvPr/>
        </p:nvPicPr>
        <p:blipFill rotWithShape="1">
          <a:blip r:embed="rId3">
            <a:alphaModFix/>
          </a:blip>
          <a:srcRect/>
          <a:stretch/>
        </p:blipFill>
        <p:spPr>
          <a:xfrm>
            <a:off x="7159914" y="5393028"/>
            <a:ext cx="1145886" cy="114588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419"/>
              <a:t>Maven</a:t>
            </a:r>
            <a:endParaRPr/>
          </a:p>
        </p:txBody>
      </p:sp>
      <p:sp>
        <p:nvSpPr>
          <p:cNvPr id="2" name="Marcador de texto 1">
            <a:extLst>
              <a:ext uri="{FF2B5EF4-FFF2-40B4-BE49-F238E27FC236}">
                <a16:creationId xmlns:a16="http://schemas.microsoft.com/office/drawing/2014/main" id="{E05CA684-6B01-9240-8BEF-26188E8D48CC}"/>
              </a:ext>
            </a:extLst>
          </p:cNvPr>
          <p:cNvSpPr>
            <a:spLocks noGrp="1"/>
          </p:cNvSpPr>
          <p:nvPr>
            <p:ph type="body" idx="1"/>
          </p:nvPr>
        </p:nvSpPr>
        <p:spPr/>
        <p:txBody>
          <a:bodyPr/>
          <a:lstStyle/>
          <a:p>
            <a:r>
              <a:rPr lang="es-AR"/>
              <a:t>Introducción</a:t>
            </a:r>
          </a:p>
        </p:txBody>
      </p:sp>
      <p:sp>
        <p:nvSpPr>
          <p:cNvPr id="120" name="Google Shape;120;p19"/>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s-419" sz="1000" b="0" i="0" u="none" strike="noStrike" kern="0" cap="none" spc="0" normalizeH="0" baseline="0" noProof="0">
                <a:ln>
                  <a:noFill/>
                </a:ln>
                <a:solidFill>
                  <a:srgbClr val="FFFFFF"/>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t>13</a:t>
            </a:fld>
            <a:endParaRPr kumimoji="0" sz="1000" b="0" i="0" u="none" strike="noStrike" kern="0" cap="none" spc="0" normalizeH="0" baseline="0" noProof="0" dirty="0">
              <a:ln>
                <a:noFill/>
              </a:ln>
              <a:solidFill>
                <a:srgbClr val="FFFFFF"/>
              </a:solidFill>
              <a:effectLst/>
              <a:uLnTx/>
              <a:uFillTx/>
              <a:latin typeface="Roboto"/>
              <a:ea typeface="Roboto"/>
              <a:cs typeface="Roboto"/>
              <a:sym typeface="Roboto"/>
            </a:endParaRPr>
          </a:p>
        </p:txBody>
      </p:sp>
      <p:pic>
        <p:nvPicPr>
          <p:cNvPr id="121" name="Google Shape;121;p19"/>
          <p:cNvPicPr preferRelativeResize="0"/>
          <p:nvPr/>
        </p:nvPicPr>
        <p:blipFill>
          <a:blip r:embed="rId3">
            <a:alphaModFix/>
          </a:blip>
          <a:stretch>
            <a:fillRect/>
          </a:stretch>
        </p:blipFill>
        <p:spPr>
          <a:xfrm>
            <a:off x="5221925" y="5382425"/>
            <a:ext cx="3238500" cy="819150"/>
          </a:xfrm>
          <a:prstGeom prst="rect">
            <a:avLst/>
          </a:prstGeom>
          <a:noFill/>
          <a:ln>
            <a:noFill/>
          </a:ln>
        </p:spPr>
      </p:pic>
    </p:spTree>
    <p:extLst>
      <p:ext uri="{BB962C8B-B14F-4D97-AF65-F5344CB8AC3E}">
        <p14:creationId xmlns:p14="http://schemas.microsoft.com/office/powerpoint/2010/main" val="7345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5000"/>
              <a:buFont typeface="Century Gothic"/>
              <a:buNone/>
            </a:pPr>
            <a:r>
              <a:rPr lang="es-419"/>
              <a:t>Maven</a:t>
            </a:r>
            <a:endParaRPr/>
          </a:p>
        </p:txBody>
      </p:sp>
      <p:sp>
        <p:nvSpPr>
          <p:cNvPr id="123" name="Google Shape;123;p16"/>
          <p:cNvSpPr txBox="1">
            <a:spLocks noGrp="1"/>
          </p:cNvSpPr>
          <p:nvPr>
            <p:ph type="body" idx="1"/>
          </p:nvPr>
        </p:nvSpPr>
        <p:spPr>
          <a:xfrm>
            <a:off x="457200" y="1935480"/>
            <a:ext cx="8229600" cy="438912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s-419"/>
              <a:t>Es una utilidad para crear y administrar proyectos basados en Java</a:t>
            </a:r>
            <a:endParaRPr/>
          </a:p>
          <a:p>
            <a:pPr marL="457200" lvl="0" indent="-342900" algn="l" rtl="0">
              <a:lnSpc>
                <a:spcPct val="115000"/>
              </a:lnSpc>
              <a:spcBef>
                <a:spcPts val="0"/>
              </a:spcBef>
              <a:spcAft>
                <a:spcPts val="0"/>
              </a:spcAft>
              <a:buSzPts val="1800"/>
              <a:buChar char="●"/>
            </a:pPr>
            <a:r>
              <a:rPr lang="es-419"/>
              <a:t>Como objetivos se propone:</a:t>
            </a:r>
            <a:endParaRPr sz="1800"/>
          </a:p>
          <a:p>
            <a:pPr marL="914400" lvl="1" indent="-342900" algn="l" rtl="0">
              <a:lnSpc>
                <a:spcPct val="115000"/>
              </a:lnSpc>
              <a:spcBef>
                <a:spcPts val="0"/>
              </a:spcBef>
              <a:spcAft>
                <a:spcPts val="0"/>
              </a:spcAft>
              <a:buSzPts val="1800"/>
              <a:buChar char="○"/>
            </a:pPr>
            <a:r>
              <a:rPr lang="es-419" sz="1800"/>
              <a:t>Proporcionar un sistema de construcción uniforme</a:t>
            </a:r>
            <a:endParaRPr sz="1800"/>
          </a:p>
          <a:p>
            <a:pPr marL="914400" lvl="1" indent="-342900" algn="l" rtl="0">
              <a:lnSpc>
                <a:spcPct val="115000"/>
              </a:lnSpc>
              <a:spcBef>
                <a:spcPts val="0"/>
              </a:spcBef>
              <a:spcAft>
                <a:spcPts val="0"/>
              </a:spcAft>
              <a:buSzPts val="1800"/>
              <a:buChar char="○"/>
            </a:pPr>
            <a:r>
              <a:rPr lang="es-419" sz="1800"/>
              <a:t>Proporcionar información de calidad del proyecto</a:t>
            </a:r>
            <a:endParaRPr sz="1800"/>
          </a:p>
          <a:p>
            <a:pPr marL="914400" lvl="1" indent="-342900" algn="l" rtl="0">
              <a:lnSpc>
                <a:spcPct val="115000"/>
              </a:lnSpc>
              <a:spcBef>
                <a:spcPts val="0"/>
              </a:spcBef>
              <a:spcAft>
                <a:spcPts val="0"/>
              </a:spcAft>
              <a:buSzPts val="1800"/>
              <a:buChar char="○"/>
            </a:pPr>
            <a:r>
              <a:rPr lang="es-419" sz="1800"/>
              <a:t>Proporcionar pautas para el desarrollo de mejores prácticas</a:t>
            </a:r>
            <a:endParaRPr sz="1800"/>
          </a:p>
          <a:p>
            <a:pPr marL="914400" lvl="1" indent="-342900" algn="l" rtl="0">
              <a:lnSpc>
                <a:spcPct val="115000"/>
              </a:lnSpc>
              <a:spcBef>
                <a:spcPts val="0"/>
              </a:spcBef>
              <a:spcAft>
                <a:spcPts val="0"/>
              </a:spcAft>
              <a:buSzPts val="1800"/>
              <a:buChar char="○"/>
            </a:pPr>
            <a:r>
              <a:rPr lang="es-419" sz="1800"/>
              <a:t>Permitir la migración transparente a nuevas funcionalidades</a:t>
            </a:r>
            <a:endParaRPr/>
          </a:p>
          <a:p>
            <a:pPr marL="457200" lvl="0" indent="-342900" algn="l" rtl="0">
              <a:lnSpc>
                <a:spcPct val="115000"/>
              </a:lnSpc>
              <a:spcBef>
                <a:spcPts val="0"/>
              </a:spcBef>
              <a:spcAft>
                <a:spcPts val="0"/>
              </a:spcAft>
              <a:buSzPts val="1800"/>
              <a:buChar char="●"/>
            </a:pPr>
            <a:r>
              <a:rPr lang="es-419"/>
              <a:t>Permite declarar </a:t>
            </a:r>
            <a:r>
              <a:rPr lang="es-419" b="1"/>
              <a:t>dependencias</a:t>
            </a:r>
            <a:r>
              <a:rPr lang="es-419"/>
              <a:t> para utilizar librerías externas (o nuestras)</a:t>
            </a:r>
            <a:endParaRPr/>
          </a:p>
          <a:p>
            <a:pPr marL="0" lvl="0" indent="0" algn="l" rtl="0">
              <a:spcBef>
                <a:spcPts val="1600"/>
              </a:spcBef>
              <a:spcAft>
                <a:spcPts val="0"/>
              </a:spcAft>
              <a:buSzPts val="1995"/>
              <a:buNone/>
            </a:pPr>
            <a:r>
              <a:rPr lang="es-419" sz="2100" u="sng">
                <a:solidFill>
                  <a:schemeClr val="hlink"/>
                </a:solidFill>
                <a:latin typeface="Arial"/>
                <a:ea typeface="Arial"/>
                <a:cs typeface="Arial"/>
                <a:sym typeface="Arial"/>
                <a:hlinkClick r:id="rId3"/>
              </a:rPr>
              <a:t>https://maven.apache.org</a:t>
            </a:r>
            <a:endParaRPr sz="2100">
              <a:latin typeface="Arial"/>
              <a:ea typeface="Arial"/>
              <a:cs typeface="Arial"/>
              <a:sym typeface="Arial"/>
            </a:endParaRPr>
          </a:p>
          <a:p>
            <a:pPr marL="0" lvl="0" indent="0" algn="l" rtl="0">
              <a:spcBef>
                <a:spcPts val="1600"/>
              </a:spcBef>
              <a:spcAft>
                <a:spcPts val="1600"/>
              </a:spcAft>
              <a:buSzPts val="1995"/>
              <a:buNone/>
            </a:pPr>
            <a:endParaRPr sz="2100">
              <a:latin typeface="Arial"/>
              <a:ea typeface="Arial"/>
              <a:cs typeface="Arial"/>
              <a:sym typeface="Arial"/>
            </a:endParaRPr>
          </a:p>
        </p:txBody>
      </p:sp>
      <p:sp>
        <p:nvSpPr>
          <p:cNvPr id="124" name="Google Shape;124;p1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419" sz="1000" b="0" i="0" u="none" strike="noStrike" cap="none">
                <a:solidFill>
                  <a:srgbClr val="FFFFFF"/>
                </a:solidFill>
                <a:latin typeface="Roboto"/>
                <a:ea typeface="Roboto"/>
                <a:cs typeface="Roboto"/>
                <a:sym typeface="Roboto"/>
              </a:rPr>
              <a:t>14</a:t>
            </a:fld>
            <a:endParaRPr sz="1000" b="0" i="0" u="none" strike="noStrike" cap="none">
              <a:solidFill>
                <a:srgbClr val="FFFFFF"/>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fade">
                                      <p:cBhvr>
                                        <p:cTn id="7" dur="1000"/>
                                        <p:tgtEl>
                                          <p:spTgt spid="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
                                            <p:txEl>
                                              <p:pRg st="1" end="1"/>
                                            </p:txEl>
                                          </p:spTgt>
                                        </p:tgtEl>
                                        <p:attrNameLst>
                                          <p:attrName>style.visibility</p:attrName>
                                        </p:attrNameLst>
                                      </p:cBhvr>
                                      <p:to>
                                        <p:strVal val="visible"/>
                                      </p:to>
                                    </p:set>
                                    <p:animEffect transition="in" filter="fade">
                                      <p:cBhvr>
                                        <p:cTn id="12" dur="1000"/>
                                        <p:tgtEl>
                                          <p:spTgt spid="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
                                            <p:txEl>
                                              <p:pRg st="2" end="2"/>
                                            </p:txEl>
                                          </p:spTgt>
                                        </p:tgtEl>
                                        <p:attrNameLst>
                                          <p:attrName>style.visibility</p:attrName>
                                        </p:attrNameLst>
                                      </p:cBhvr>
                                      <p:to>
                                        <p:strVal val="visible"/>
                                      </p:to>
                                    </p:set>
                                    <p:animEffect transition="in" filter="fade">
                                      <p:cBhvr>
                                        <p:cTn id="17" dur="1000"/>
                                        <p:tgtEl>
                                          <p:spTgt spid="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3">
                                            <p:txEl>
                                              <p:pRg st="3" end="3"/>
                                            </p:txEl>
                                          </p:spTgt>
                                        </p:tgtEl>
                                        <p:attrNameLst>
                                          <p:attrName>style.visibility</p:attrName>
                                        </p:attrNameLst>
                                      </p:cBhvr>
                                      <p:to>
                                        <p:strVal val="visible"/>
                                      </p:to>
                                    </p:set>
                                    <p:animEffect transition="in" filter="fade">
                                      <p:cBhvr>
                                        <p:cTn id="22" dur="1000"/>
                                        <p:tgtEl>
                                          <p:spTgt spid="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3">
                                            <p:txEl>
                                              <p:pRg st="4" end="4"/>
                                            </p:txEl>
                                          </p:spTgt>
                                        </p:tgtEl>
                                        <p:attrNameLst>
                                          <p:attrName>style.visibility</p:attrName>
                                        </p:attrNameLst>
                                      </p:cBhvr>
                                      <p:to>
                                        <p:strVal val="visible"/>
                                      </p:to>
                                    </p:set>
                                    <p:animEffect transition="in" filter="fade">
                                      <p:cBhvr>
                                        <p:cTn id="27" dur="1000"/>
                                        <p:tgtEl>
                                          <p:spTgt spid="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3">
                                            <p:txEl>
                                              <p:pRg st="5" end="5"/>
                                            </p:txEl>
                                          </p:spTgt>
                                        </p:tgtEl>
                                        <p:attrNameLst>
                                          <p:attrName>style.visibility</p:attrName>
                                        </p:attrNameLst>
                                      </p:cBhvr>
                                      <p:to>
                                        <p:strVal val="visible"/>
                                      </p:to>
                                    </p:set>
                                    <p:animEffect transition="in" filter="fade">
                                      <p:cBhvr>
                                        <p:cTn id="32" dur="1000"/>
                                        <p:tgtEl>
                                          <p:spTgt spid="1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3">
                                            <p:txEl>
                                              <p:pRg st="6" end="6"/>
                                            </p:txEl>
                                          </p:spTgt>
                                        </p:tgtEl>
                                        <p:attrNameLst>
                                          <p:attrName>style.visibility</p:attrName>
                                        </p:attrNameLst>
                                      </p:cBhvr>
                                      <p:to>
                                        <p:strVal val="visible"/>
                                      </p:to>
                                    </p:set>
                                    <p:animEffect transition="in" filter="fade">
                                      <p:cBhvr>
                                        <p:cTn id="37" dur="1000"/>
                                        <p:tgtEl>
                                          <p:spTgt spid="1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3">
                                            <p:txEl>
                                              <p:pRg st="7" end="7"/>
                                            </p:txEl>
                                          </p:spTgt>
                                        </p:tgtEl>
                                        <p:attrNameLst>
                                          <p:attrName>style.visibility</p:attrName>
                                        </p:attrNameLst>
                                      </p:cBhvr>
                                      <p:to>
                                        <p:strVal val="visible"/>
                                      </p:to>
                                    </p:set>
                                    <p:animEffect transition="in" filter="fade">
                                      <p:cBhvr>
                                        <p:cTn id="42" dur="1000"/>
                                        <p:tgtEl>
                                          <p:spTgt spid="1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3">
                                            <p:txEl>
                                              <p:pRg st="8" end="8"/>
                                            </p:txEl>
                                          </p:spTgt>
                                        </p:tgtEl>
                                        <p:attrNameLst>
                                          <p:attrName>style.visibility</p:attrName>
                                        </p:attrNameLst>
                                      </p:cBhvr>
                                      <p:to>
                                        <p:strVal val="visible"/>
                                      </p:to>
                                    </p:set>
                                    <p:animEffect transition="in" filter="fade">
                                      <p:cBhvr>
                                        <p:cTn id="47" dur="1000"/>
                                        <p:tgtEl>
                                          <p:spTgt spid="1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5000"/>
              <a:buFont typeface="Century Gothic"/>
              <a:buNone/>
            </a:pPr>
            <a:r>
              <a:rPr lang="es-419"/>
              <a:t>Cómo me ayuda Maven</a:t>
            </a:r>
            <a:endParaRPr/>
          </a:p>
        </p:txBody>
      </p:sp>
      <p:sp>
        <p:nvSpPr>
          <p:cNvPr id="130" name="Google Shape;130;p17"/>
          <p:cNvSpPr txBox="1">
            <a:spLocks noGrp="1"/>
          </p:cNvSpPr>
          <p:nvPr>
            <p:ph type="body" idx="1"/>
          </p:nvPr>
        </p:nvSpPr>
        <p:spPr>
          <a:xfrm>
            <a:off x="457200" y="1935480"/>
            <a:ext cx="8229600" cy="4389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419"/>
              <a:t>Maven, compilá el proyecto</a:t>
            </a:r>
            <a:br>
              <a:rPr lang="es-419"/>
            </a:br>
            <a:endParaRPr/>
          </a:p>
          <a:p>
            <a:pPr marL="457200" lvl="0" indent="-337185" algn="l" rtl="0">
              <a:spcBef>
                <a:spcPts val="0"/>
              </a:spcBef>
              <a:spcAft>
                <a:spcPts val="0"/>
              </a:spcAft>
              <a:buSzPts val="1710"/>
              <a:buChar char="●"/>
            </a:pPr>
            <a:r>
              <a:rPr lang="es-419"/>
              <a:t>Maven, armá un .jar con lo que ya compilé</a:t>
            </a:r>
            <a:br>
              <a:rPr lang="es-419"/>
            </a:br>
            <a:endParaRPr/>
          </a:p>
          <a:p>
            <a:pPr marL="457200" lvl="0" indent="-337185" algn="l" rtl="0">
              <a:spcBef>
                <a:spcPts val="0"/>
              </a:spcBef>
              <a:spcAft>
                <a:spcPts val="0"/>
              </a:spcAft>
              <a:buSzPts val="1710"/>
              <a:buChar char="●"/>
            </a:pPr>
            <a:r>
              <a:rPr lang="es-419"/>
              <a:t>Maven, compilá y armá un .jar</a:t>
            </a:r>
            <a:br>
              <a:rPr lang="es-419"/>
            </a:br>
            <a:endParaRPr/>
          </a:p>
          <a:p>
            <a:pPr marL="457200" lvl="0" indent="-337185" algn="l" rtl="0">
              <a:spcBef>
                <a:spcPts val="0"/>
              </a:spcBef>
              <a:spcAft>
                <a:spcPts val="0"/>
              </a:spcAft>
              <a:buSzPts val="1710"/>
              <a:buChar char="●"/>
            </a:pPr>
            <a:r>
              <a:rPr lang="es-419"/>
              <a:t>Maven, corré los tests</a:t>
            </a:r>
            <a:br>
              <a:rPr lang="es-419"/>
            </a:br>
            <a:endParaRPr/>
          </a:p>
          <a:p>
            <a:pPr marL="457200" lvl="0" indent="-337185" algn="l" rtl="0">
              <a:spcBef>
                <a:spcPts val="0"/>
              </a:spcBef>
              <a:spcAft>
                <a:spcPts val="0"/>
              </a:spcAft>
              <a:buSzPts val="1710"/>
              <a:buChar char="●"/>
            </a:pPr>
            <a:r>
              <a:rPr lang="es-419"/>
              <a:t>Maven, guardá el proyecto localmente así lo uso como  dependencia en otros proyectos</a:t>
            </a:r>
            <a:endParaRPr/>
          </a:p>
          <a:p>
            <a:pPr marL="0" lvl="0" indent="0" algn="l" rtl="0">
              <a:spcBef>
                <a:spcPts val="1600"/>
              </a:spcBef>
              <a:spcAft>
                <a:spcPts val="0"/>
              </a:spcAft>
              <a:buSzPts val="1995"/>
              <a:buNone/>
            </a:pPr>
            <a:r>
              <a:rPr lang="es-419" sz="1700"/>
              <a:t>Más info: </a:t>
            </a:r>
            <a:r>
              <a:rPr lang="es-419" sz="1700" u="sng">
                <a:solidFill>
                  <a:schemeClr val="hlink"/>
                </a:solidFill>
                <a:latin typeface="Arial"/>
                <a:ea typeface="Arial"/>
                <a:cs typeface="Arial"/>
                <a:sym typeface="Arial"/>
                <a:hlinkClick r:id="rId3"/>
              </a:rPr>
              <a:t>https://maven.apache.org/guides/introduction/introduction-to-the-lifecycle.html</a:t>
            </a:r>
            <a:endParaRPr sz="1700">
              <a:latin typeface="Arial"/>
              <a:ea typeface="Arial"/>
              <a:cs typeface="Arial"/>
              <a:sym typeface="Arial"/>
            </a:endParaRPr>
          </a:p>
          <a:p>
            <a:pPr marL="0" lvl="0" indent="0" algn="l" rtl="0">
              <a:spcBef>
                <a:spcPts val="1600"/>
              </a:spcBef>
              <a:spcAft>
                <a:spcPts val="0"/>
              </a:spcAft>
              <a:buSzPts val="1995"/>
              <a:buNone/>
            </a:pPr>
            <a:endParaRPr sz="2100">
              <a:latin typeface="Arial"/>
              <a:ea typeface="Arial"/>
              <a:cs typeface="Arial"/>
              <a:sym typeface="Arial"/>
            </a:endParaRPr>
          </a:p>
          <a:p>
            <a:pPr marL="0" lvl="0" indent="0" algn="l" rtl="0">
              <a:spcBef>
                <a:spcPts val="1600"/>
              </a:spcBef>
              <a:spcAft>
                <a:spcPts val="1600"/>
              </a:spcAft>
              <a:buSzPts val="1995"/>
              <a:buNone/>
            </a:pPr>
            <a:endParaRPr sz="2100">
              <a:latin typeface="Arial"/>
              <a:ea typeface="Arial"/>
              <a:cs typeface="Arial"/>
              <a:sym typeface="Arial"/>
            </a:endParaRPr>
          </a:p>
        </p:txBody>
      </p:sp>
      <p:sp>
        <p:nvSpPr>
          <p:cNvPr id="131" name="Google Shape;131;p17"/>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419" sz="1000" b="0" i="0" u="none" strike="noStrike" cap="none">
                <a:solidFill>
                  <a:srgbClr val="FFFFFF"/>
                </a:solidFill>
                <a:latin typeface="Roboto"/>
                <a:ea typeface="Roboto"/>
                <a:cs typeface="Roboto"/>
                <a:sym typeface="Roboto"/>
              </a:rPr>
              <a:t>15</a:t>
            </a:fld>
            <a:endParaRPr sz="1000" b="0" i="0" u="none" strike="noStrike" cap="none">
              <a:solidFill>
                <a:srgbClr val="FFFFFF"/>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animEffect transition="in" filter="fade">
                                      <p:cBhvr>
                                        <p:cTn id="7" dur="1000"/>
                                        <p:tgtEl>
                                          <p:spTgt spid="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0">
                                            <p:txEl>
                                              <p:pRg st="1" end="1"/>
                                            </p:txEl>
                                          </p:spTgt>
                                        </p:tgtEl>
                                        <p:attrNameLst>
                                          <p:attrName>style.visibility</p:attrName>
                                        </p:attrNameLst>
                                      </p:cBhvr>
                                      <p:to>
                                        <p:strVal val="visible"/>
                                      </p:to>
                                    </p:set>
                                    <p:animEffect transition="in" filter="fade">
                                      <p:cBhvr>
                                        <p:cTn id="12" dur="1000"/>
                                        <p:tgtEl>
                                          <p:spTgt spid="1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0">
                                            <p:txEl>
                                              <p:pRg st="2" end="2"/>
                                            </p:txEl>
                                          </p:spTgt>
                                        </p:tgtEl>
                                        <p:attrNameLst>
                                          <p:attrName>style.visibility</p:attrName>
                                        </p:attrNameLst>
                                      </p:cBhvr>
                                      <p:to>
                                        <p:strVal val="visible"/>
                                      </p:to>
                                    </p:set>
                                    <p:animEffect transition="in" filter="fade">
                                      <p:cBhvr>
                                        <p:cTn id="17" dur="1000"/>
                                        <p:tgtEl>
                                          <p:spTgt spid="1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0">
                                            <p:txEl>
                                              <p:pRg st="3" end="3"/>
                                            </p:txEl>
                                          </p:spTgt>
                                        </p:tgtEl>
                                        <p:attrNameLst>
                                          <p:attrName>style.visibility</p:attrName>
                                        </p:attrNameLst>
                                      </p:cBhvr>
                                      <p:to>
                                        <p:strVal val="visible"/>
                                      </p:to>
                                    </p:set>
                                    <p:animEffect transition="in" filter="fade">
                                      <p:cBhvr>
                                        <p:cTn id="22" dur="1000"/>
                                        <p:tgtEl>
                                          <p:spTgt spid="1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0">
                                            <p:txEl>
                                              <p:pRg st="4" end="4"/>
                                            </p:txEl>
                                          </p:spTgt>
                                        </p:tgtEl>
                                        <p:attrNameLst>
                                          <p:attrName>style.visibility</p:attrName>
                                        </p:attrNameLst>
                                      </p:cBhvr>
                                      <p:to>
                                        <p:strVal val="visible"/>
                                      </p:to>
                                    </p:set>
                                    <p:animEffect transition="in" filter="fade">
                                      <p:cBhvr>
                                        <p:cTn id="27" dur="1000"/>
                                        <p:tgtEl>
                                          <p:spTgt spid="1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0">
                                            <p:txEl>
                                              <p:pRg st="5" end="5"/>
                                            </p:txEl>
                                          </p:spTgt>
                                        </p:tgtEl>
                                        <p:attrNameLst>
                                          <p:attrName>style.visibility</p:attrName>
                                        </p:attrNameLst>
                                      </p:cBhvr>
                                      <p:to>
                                        <p:strVal val="visible"/>
                                      </p:to>
                                    </p:set>
                                    <p:animEffect transition="in" filter="fade">
                                      <p:cBhvr>
                                        <p:cTn id="32" dur="1000"/>
                                        <p:tgtEl>
                                          <p:spTgt spid="13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0">
                                            <p:txEl>
                                              <p:pRg st="6" end="6"/>
                                            </p:txEl>
                                          </p:spTgt>
                                        </p:tgtEl>
                                        <p:attrNameLst>
                                          <p:attrName>style.visibility</p:attrName>
                                        </p:attrNameLst>
                                      </p:cBhvr>
                                      <p:to>
                                        <p:strVal val="visible"/>
                                      </p:to>
                                    </p:set>
                                    <p:animEffect transition="in" filter="fade">
                                      <p:cBhvr>
                                        <p:cTn id="37" dur="1000"/>
                                        <p:tgtEl>
                                          <p:spTgt spid="13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0">
                                            <p:txEl>
                                              <p:pRg st="7" end="7"/>
                                            </p:txEl>
                                          </p:spTgt>
                                        </p:tgtEl>
                                        <p:attrNameLst>
                                          <p:attrName>style.visibility</p:attrName>
                                        </p:attrNameLst>
                                      </p:cBhvr>
                                      <p:to>
                                        <p:strVal val="visible"/>
                                      </p:to>
                                    </p:set>
                                    <p:animEffect transition="in" filter="fade">
                                      <p:cBhvr>
                                        <p:cTn id="42" dur="1000"/>
                                        <p:tgtEl>
                                          <p:spTgt spid="1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s-419"/>
              <a:t>Goals &amp; Build Phases</a:t>
            </a:r>
            <a:endParaRPr/>
          </a:p>
        </p:txBody>
      </p:sp>
      <p:sp>
        <p:nvSpPr>
          <p:cNvPr id="137" name="Google Shape;137;p18"/>
          <p:cNvSpPr txBox="1">
            <a:spLocks noGrp="1"/>
          </p:cNvSpPr>
          <p:nvPr>
            <p:ph type="body" idx="1"/>
          </p:nvPr>
        </p:nvSpPr>
        <p:spPr>
          <a:xfrm>
            <a:off x="457200" y="1935475"/>
            <a:ext cx="8229600" cy="2179200"/>
          </a:xfrm>
          <a:prstGeom prst="rect">
            <a:avLst/>
          </a:prstGeom>
          <a:noFill/>
          <a:ln>
            <a:noFill/>
          </a:ln>
        </p:spPr>
        <p:txBody>
          <a:bodyPr spcFirstLastPara="1" wrap="square" lIns="91425" tIns="91425" rIns="91425" bIns="91425" anchor="t" anchorCtr="0">
            <a:noAutofit/>
          </a:bodyPr>
          <a:lstStyle/>
          <a:p>
            <a:pPr marL="0" lvl="0" indent="0" algn="l" rtl="0">
              <a:spcBef>
                <a:spcPts val="1600"/>
              </a:spcBef>
              <a:spcAft>
                <a:spcPts val="0"/>
              </a:spcAft>
              <a:buNone/>
            </a:pPr>
            <a:r>
              <a:rPr lang="es-419"/>
              <a:t>Goals: tareas específicas dentro del build</a:t>
            </a:r>
            <a:endParaRPr/>
          </a:p>
          <a:p>
            <a:pPr marL="457200" lvl="0" indent="-368300" algn="l" rtl="0">
              <a:spcBef>
                <a:spcPts val="1600"/>
              </a:spcBef>
              <a:spcAft>
                <a:spcPts val="0"/>
              </a:spcAft>
              <a:buSzPts val="2200"/>
              <a:buChar char="●"/>
            </a:pPr>
            <a:r>
              <a:rPr lang="es-419" sz="2200"/>
              <a:t>mvn jar:jar → armar un .jar desde el código ya compilado</a:t>
            </a:r>
            <a:endParaRPr sz="2200"/>
          </a:p>
          <a:p>
            <a:pPr marL="457200" lvl="0" indent="-368300" algn="l" rtl="0">
              <a:spcBef>
                <a:spcPts val="0"/>
              </a:spcBef>
              <a:spcAft>
                <a:spcPts val="0"/>
              </a:spcAft>
              <a:buSzPts val="2200"/>
              <a:buChar char="●"/>
            </a:pPr>
            <a:r>
              <a:rPr lang="es-419" sz="2200"/>
              <a:t>mvn dependency:tree → muestra las dependencias </a:t>
            </a:r>
            <a:endParaRPr sz="2200"/>
          </a:p>
          <a:p>
            <a:pPr marL="457200" lvl="0" indent="-368300" algn="l" rtl="0">
              <a:spcBef>
                <a:spcPts val="0"/>
              </a:spcBef>
              <a:spcAft>
                <a:spcPts val="0"/>
              </a:spcAft>
              <a:buSzPts val="2200"/>
              <a:buChar char="●"/>
            </a:pPr>
            <a:r>
              <a:rPr lang="es-419" sz="2200"/>
              <a:t>mvn exec: java → corre el proyecto</a:t>
            </a:r>
            <a:br>
              <a:rPr lang="es-419"/>
            </a:br>
            <a:endParaRPr/>
          </a:p>
        </p:txBody>
      </p:sp>
      <p:sp>
        <p:nvSpPr>
          <p:cNvPr id="138" name="Google Shape;138;p1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419" sz="1000" b="0" i="0" u="none" strike="noStrike" cap="none">
                <a:solidFill>
                  <a:srgbClr val="FFFFFF"/>
                </a:solidFill>
                <a:latin typeface="Roboto"/>
                <a:ea typeface="Roboto"/>
                <a:cs typeface="Roboto"/>
                <a:sym typeface="Roboto"/>
              </a:rPr>
              <a:t>16</a:t>
            </a:fld>
            <a:endParaRPr sz="1000" b="0" i="0" u="none" strike="noStrike" cap="none">
              <a:solidFill>
                <a:srgbClr val="FFFFFF"/>
              </a:solidFill>
              <a:latin typeface="Roboto"/>
              <a:ea typeface="Roboto"/>
              <a:cs typeface="Roboto"/>
              <a:sym typeface="Roboto"/>
            </a:endParaRPr>
          </a:p>
        </p:txBody>
      </p:sp>
      <p:sp>
        <p:nvSpPr>
          <p:cNvPr id="139" name="Google Shape;139;p18"/>
          <p:cNvSpPr txBox="1">
            <a:spLocks noGrp="1"/>
          </p:cNvSpPr>
          <p:nvPr>
            <p:ph type="body" idx="1"/>
          </p:nvPr>
        </p:nvSpPr>
        <p:spPr>
          <a:xfrm>
            <a:off x="457200" y="4069875"/>
            <a:ext cx="8229600" cy="2515200"/>
          </a:xfrm>
          <a:prstGeom prst="rect">
            <a:avLst/>
          </a:prstGeom>
          <a:noFill/>
          <a:ln>
            <a:noFill/>
          </a:ln>
        </p:spPr>
        <p:txBody>
          <a:bodyPr spcFirstLastPara="1" wrap="square" lIns="91425" tIns="91425" rIns="91425" bIns="91425" anchor="t" anchorCtr="0">
            <a:noAutofit/>
          </a:bodyPr>
          <a:lstStyle/>
          <a:p>
            <a:pPr marL="0" lvl="0" indent="0" algn="l" rtl="0">
              <a:spcBef>
                <a:spcPts val="1600"/>
              </a:spcBef>
              <a:spcAft>
                <a:spcPts val="0"/>
              </a:spcAft>
              <a:buNone/>
            </a:pPr>
            <a:r>
              <a:rPr lang="es-419"/>
              <a:t>Build Phases: etapas del armado del proyecto</a:t>
            </a:r>
            <a:endParaRPr/>
          </a:p>
          <a:p>
            <a:pPr marL="457200" lvl="0" indent="-368300" algn="l" rtl="0">
              <a:spcBef>
                <a:spcPts val="1600"/>
              </a:spcBef>
              <a:spcAft>
                <a:spcPts val="0"/>
              </a:spcAft>
              <a:buSzPts val="2200"/>
              <a:buChar char="●"/>
            </a:pPr>
            <a:r>
              <a:rPr lang="es-419" sz="2200"/>
              <a:t>mvn compile → compila el código</a:t>
            </a:r>
            <a:endParaRPr sz="2200"/>
          </a:p>
          <a:p>
            <a:pPr marL="457200" lvl="0" indent="-368300" algn="l" rtl="0">
              <a:spcBef>
                <a:spcPts val="0"/>
              </a:spcBef>
              <a:spcAft>
                <a:spcPts val="0"/>
              </a:spcAft>
              <a:buSzPts val="2200"/>
              <a:buChar char="●"/>
            </a:pPr>
            <a:r>
              <a:rPr lang="es-419" sz="2200"/>
              <a:t>mvn test→ corre los tests</a:t>
            </a:r>
            <a:endParaRPr sz="2200"/>
          </a:p>
          <a:p>
            <a:pPr marL="457200" lvl="0" indent="-368300" algn="l" rtl="0">
              <a:spcBef>
                <a:spcPts val="0"/>
              </a:spcBef>
              <a:spcAft>
                <a:spcPts val="0"/>
              </a:spcAft>
              <a:buSzPts val="2200"/>
              <a:buChar char="●"/>
            </a:pPr>
            <a:r>
              <a:rPr lang="es-419" sz="2200"/>
              <a:t>mvn package → arma el .jar</a:t>
            </a:r>
            <a:endParaRPr sz="2200"/>
          </a:p>
          <a:p>
            <a:pPr marL="457200" lvl="0" indent="-368300" algn="l" rtl="0">
              <a:spcBef>
                <a:spcPts val="0"/>
              </a:spcBef>
              <a:spcAft>
                <a:spcPts val="0"/>
              </a:spcAft>
              <a:buSzPts val="2200"/>
              <a:buChar char="●"/>
            </a:pPr>
            <a:r>
              <a:rPr lang="es-419" sz="2200"/>
              <a:t>mvn install → guarda el proyecto en el repo local</a:t>
            </a:r>
            <a:br>
              <a:rPr lang="es-419"/>
            </a:br>
            <a:endParaRPr/>
          </a:p>
        </p:txBody>
      </p:sp>
      <p:grpSp>
        <p:nvGrpSpPr>
          <p:cNvPr id="140" name="Google Shape;140;p18"/>
          <p:cNvGrpSpPr/>
          <p:nvPr/>
        </p:nvGrpSpPr>
        <p:grpSpPr>
          <a:xfrm>
            <a:off x="457200" y="3356700"/>
            <a:ext cx="1958400" cy="703073"/>
            <a:chOff x="527900" y="3356700"/>
            <a:chExt cx="1958400" cy="703073"/>
          </a:xfrm>
        </p:grpSpPr>
        <p:sp>
          <p:nvSpPr>
            <p:cNvPr id="141" name="Google Shape;141;p18"/>
            <p:cNvSpPr/>
            <p:nvPr/>
          </p:nvSpPr>
          <p:spPr>
            <a:xfrm>
              <a:off x="1647325" y="3356700"/>
              <a:ext cx="636300" cy="297000"/>
            </a:xfrm>
            <a:prstGeom prst="rect">
              <a:avLst/>
            </a:prstGeom>
            <a:noFill/>
            <a:ln w="2857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txBox="1"/>
            <p:nvPr/>
          </p:nvSpPr>
          <p:spPr>
            <a:xfrm>
              <a:off x="527900" y="3644273"/>
              <a:ext cx="1958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500" b="1">
                  <a:solidFill>
                    <a:srgbClr val="990000"/>
                  </a:solidFill>
                  <a:latin typeface="Palatino Linotype"/>
                  <a:ea typeface="Palatino Linotype"/>
                  <a:cs typeface="Palatino Linotype"/>
                  <a:sym typeface="Palatino Linotype"/>
                </a:rPr>
                <a:t>Identifica al plugin</a:t>
              </a:r>
              <a:endParaRPr sz="1500" b="1">
                <a:solidFill>
                  <a:srgbClr val="990000"/>
                </a:solidFill>
                <a:latin typeface="Palatino Linotype"/>
                <a:ea typeface="Palatino Linotype"/>
                <a:cs typeface="Palatino Linotype"/>
                <a:sym typeface="Palatino Linotype"/>
              </a:endParaRPr>
            </a:p>
          </p:txBody>
        </p:sp>
      </p:grpSp>
      <p:grpSp>
        <p:nvGrpSpPr>
          <p:cNvPr id="143" name="Google Shape;143;p18"/>
          <p:cNvGrpSpPr/>
          <p:nvPr/>
        </p:nvGrpSpPr>
        <p:grpSpPr>
          <a:xfrm>
            <a:off x="2252200" y="3356700"/>
            <a:ext cx="2038856" cy="712500"/>
            <a:chOff x="1647325" y="3356700"/>
            <a:chExt cx="2038856" cy="712500"/>
          </a:xfrm>
        </p:grpSpPr>
        <p:sp>
          <p:nvSpPr>
            <p:cNvPr id="144" name="Google Shape;144;p18"/>
            <p:cNvSpPr/>
            <p:nvPr/>
          </p:nvSpPr>
          <p:spPr>
            <a:xfrm>
              <a:off x="1647325" y="3356700"/>
              <a:ext cx="636300" cy="297000"/>
            </a:xfrm>
            <a:prstGeom prst="rect">
              <a:avLst/>
            </a:prstGeom>
            <a:noFill/>
            <a:ln w="2857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txBox="1"/>
            <p:nvPr/>
          </p:nvSpPr>
          <p:spPr>
            <a:xfrm>
              <a:off x="1727781" y="3653700"/>
              <a:ext cx="1958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500" b="1">
                  <a:solidFill>
                    <a:srgbClr val="990000"/>
                  </a:solidFill>
                  <a:latin typeface="Palatino Linotype"/>
                  <a:ea typeface="Palatino Linotype"/>
                  <a:cs typeface="Palatino Linotype"/>
                  <a:sym typeface="Palatino Linotype"/>
                </a:rPr>
                <a:t>Identifica al goal</a:t>
              </a:r>
              <a:endParaRPr sz="1500" b="1">
                <a:solidFill>
                  <a:srgbClr val="990000"/>
                </a:solidFill>
                <a:latin typeface="Palatino Linotype"/>
                <a:ea typeface="Palatino Linotype"/>
                <a:cs typeface="Palatino Linotype"/>
                <a:sym typeface="Palatino Linotype"/>
              </a:endParaRPr>
            </a:p>
          </p:txBody>
        </p:sp>
      </p:grpSp>
      <p:sp>
        <p:nvSpPr>
          <p:cNvPr id="146" name="Google Shape;146;p18"/>
          <p:cNvSpPr txBox="1"/>
          <p:nvPr/>
        </p:nvSpPr>
        <p:spPr>
          <a:xfrm>
            <a:off x="478400" y="6128200"/>
            <a:ext cx="810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300" b="1">
                <a:solidFill>
                  <a:srgbClr val="990000"/>
                </a:solidFill>
                <a:latin typeface="Palatino Linotype"/>
                <a:ea typeface="Palatino Linotype"/>
                <a:cs typeface="Palatino Linotype"/>
                <a:sym typeface="Palatino Linotype"/>
              </a:rPr>
              <a:t>Las Build Phases ejecutan todo lo de las etapas anteriores!</a:t>
            </a:r>
            <a:endParaRPr sz="2300" b="1">
              <a:solidFill>
                <a:srgbClr val="990000"/>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fade">
                                      <p:cBhvr>
                                        <p:cTn id="7" dur="1000"/>
                                        <p:tgtEl>
                                          <p:spTgt spid="1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Effect transition="in" filter="fade">
                                      <p:cBhvr>
                                        <p:cTn id="12" dur="1000"/>
                                        <p:tgtEl>
                                          <p:spTgt spid="1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xEl>
                                              <p:pRg st="2" end="2"/>
                                            </p:txEl>
                                          </p:spTgt>
                                        </p:tgtEl>
                                        <p:attrNameLst>
                                          <p:attrName>style.visibility</p:attrName>
                                        </p:attrNameLst>
                                      </p:cBhvr>
                                      <p:to>
                                        <p:strVal val="visible"/>
                                      </p:to>
                                    </p:set>
                                    <p:animEffect transition="in" filter="fade">
                                      <p:cBhvr>
                                        <p:cTn id="17" dur="1000"/>
                                        <p:tgtEl>
                                          <p:spTgt spid="1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7">
                                            <p:txEl>
                                              <p:pRg st="3" end="3"/>
                                            </p:txEl>
                                          </p:spTgt>
                                        </p:tgtEl>
                                        <p:attrNameLst>
                                          <p:attrName>style.visibility</p:attrName>
                                        </p:attrNameLst>
                                      </p:cBhvr>
                                      <p:to>
                                        <p:strVal val="visible"/>
                                      </p:to>
                                    </p:set>
                                    <p:animEffect transition="in" filter="fade">
                                      <p:cBhvr>
                                        <p:cTn id="22" dur="1000"/>
                                        <p:tgtEl>
                                          <p:spTgt spid="1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3"/>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1000"/>
                                          </p:stCondLst>
                                        </p:cTn>
                                        <p:tgtEl>
                                          <p:spTgt spid="14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000"/>
                                          </p:stCondLst>
                                        </p:cTn>
                                        <p:tgtEl>
                                          <p:spTgt spid="14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39">
                                            <p:txEl>
                                              <p:pRg st="0" end="0"/>
                                            </p:txEl>
                                          </p:spTgt>
                                        </p:tgtEl>
                                        <p:attrNameLst>
                                          <p:attrName>style.visibility</p:attrName>
                                        </p:attrNameLst>
                                      </p:cBhvr>
                                      <p:to>
                                        <p:strVal val="visible"/>
                                      </p:to>
                                    </p:set>
                                    <p:animEffect transition="in" filter="fade">
                                      <p:cBhvr>
                                        <p:cTn id="41" dur="1000"/>
                                        <p:tgtEl>
                                          <p:spTgt spid="139">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39">
                                            <p:txEl>
                                              <p:pRg st="1" end="1"/>
                                            </p:txEl>
                                          </p:spTgt>
                                        </p:tgtEl>
                                        <p:attrNameLst>
                                          <p:attrName>style.visibility</p:attrName>
                                        </p:attrNameLst>
                                      </p:cBhvr>
                                      <p:to>
                                        <p:strVal val="visible"/>
                                      </p:to>
                                    </p:set>
                                    <p:animEffect transition="in" filter="fade">
                                      <p:cBhvr>
                                        <p:cTn id="46" dur="1000"/>
                                        <p:tgtEl>
                                          <p:spTgt spid="139">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39">
                                            <p:txEl>
                                              <p:pRg st="2" end="2"/>
                                            </p:txEl>
                                          </p:spTgt>
                                        </p:tgtEl>
                                        <p:attrNameLst>
                                          <p:attrName>style.visibility</p:attrName>
                                        </p:attrNameLst>
                                      </p:cBhvr>
                                      <p:to>
                                        <p:strVal val="visible"/>
                                      </p:to>
                                    </p:set>
                                    <p:animEffect transition="in" filter="fade">
                                      <p:cBhvr>
                                        <p:cTn id="51" dur="1000"/>
                                        <p:tgtEl>
                                          <p:spTgt spid="139">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39">
                                            <p:txEl>
                                              <p:pRg st="3" end="3"/>
                                            </p:txEl>
                                          </p:spTgt>
                                        </p:tgtEl>
                                        <p:attrNameLst>
                                          <p:attrName>style.visibility</p:attrName>
                                        </p:attrNameLst>
                                      </p:cBhvr>
                                      <p:to>
                                        <p:strVal val="visible"/>
                                      </p:to>
                                    </p:set>
                                    <p:animEffect transition="in" filter="fade">
                                      <p:cBhvr>
                                        <p:cTn id="56" dur="1000"/>
                                        <p:tgtEl>
                                          <p:spTgt spid="139">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39">
                                            <p:txEl>
                                              <p:pRg st="4" end="4"/>
                                            </p:txEl>
                                          </p:spTgt>
                                        </p:tgtEl>
                                        <p:attrNameLst>
                                          <p:attrName>style.visibility</p:attrName>
                                        </p:attrNameLst>
                                      </p:cBhvr>
                                      <p:to>
                                        <p:strVal val="visible"/>
                                      </p:to>
                                    </p:set>
                                    <p:animEffect transition="in" filter="fade">
                                      <p:cBhvr>
                                        <p:cTn id="61" dur="1000"/>
                                        <p:tgtEl>
                                          <p:spTgt spid="139">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46"/>
                                        </p:tgtEl>
                                        <p:attrNameLst>
                                          <p:attrName>style.visibility</p:attrName>
                                        </p:attrNameLst>
                                      </p:cBhvr>
                                      <p:to>
                                        <p:strVal val="visible"/>
                                      </p:to>
                                    </p:set>
                                    <p:animEffect transition="in" filter="fade">
                                      <p:cBhvr>
                                        <p:cTn id="66" dur="1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5000"/>
              <a:buFont typeface="Century Gothic"/>
              <a:buNone/>
            </a:pPr>
            <a:r>
              <a:rPr lang="es-419"/>
              <a:t>Estructura Proyecto</a:t>
            </a:r>
            <a:endParaRPr/>
          </a:p>
        </p:txBody>
      </p:sp>
      <p:sp>
        <p:nvSpPr>
          <p:cNvPr id="152" name="Google Shape;152;p1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419" sz="1000" b="0" i="0" u="none" strike="noStrike" cap="none">
                <a:solidFill>
                  <a:srgbClr val="FFFFFF"/>
                </a:solidFill>
                <a:latin typeface="Roboto"/>
                <a:ea typeface="Roboto"/>
                <a:cs typeface="Roboto"/>
                <a:sym typeface="Roboto"/>
              </a:rPr>
              <a:t>17</a:t>
            </a:fld>
            <a:endParaRPr sz="1000" b="0" i="0" u="none" strike="noStrike" cap="none">
              <a:solidFill>
                <a:srgbClr val="FFFFFF"/>
              </a:solidFill>
              <a:latin typeface="Roboto"/>
              <a:ea typeface="Roboto"/>
              <a:cs typeface="Roboto"/>
              <a:sym typeface="Roboto"/>
            </a:endParaRPr>
          </a:p>
        </p:txBody>
      </p:sp>
      <p:pic>
        <p:nvPicPr>
          <p:cNvPr id="153" name="Google Shape;153;p19"/>
          <p:cNvPicPr preferRelativeResize="0">
            <a:picLocks noGrp="1"/>
          </p:cNvPicPr>
          <p:nvPr>
            <p:ph type="body" idx="1"/>
          </p:nvPr>
        </p:nvPicPr>
        <p:blipFill rotWithShape="1">
          <a:blip r:embed="rId3">
            <a:alphaModFix/>
          </a:blip>
          <a:srcRect/>
          <a:stretch/>
        </p:blipFill>
        <p:spPr>
          <a:xfrm>
            <a:off x="2952842" y="1935163"/>
            <a:ext cx="3238316" cy="438943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5000"/>
              <a:buFont typeface="Consolas"/>
              <a:buNone/>
            </a:pPr>
            <a:r>
              <a:rPr lang="es-419">
                <a:latin typeface="Consolas"/>
                <a:ea typeface="Consolas"/>
                <a:cs typeface="Consolas"/>
                <a:sym typeface="Consolas"/>
              </a:rPr>
              <a:t>pom.xml</a:t>
            </a:r>
            <a:r>
              <a:rPr lang="es-419"/>
              <a:t> mínimo</a:t>
            </a:r>
            <a:endParaRPr/>
          </a:p>
        </p:txBody>
      </p:sp>
      <p:sp>
        <p:nvSpPr>
          <p:cNvPr id="159" name="Google Shape;159;p20"/>
          <p:cNvSpPr txBox="1">
            <a:spLocks noGrp="1"/>
          </p:cNvSpPr>
          <p:nvPr>
            <p:ph type="body" idx="1"/>
          </p:nvPr>
        </p:nvSpPr>
        <p:spPr>
          <a:xfrm>
            <a:off x="457200" y="1935480"/>
            <a:ext cx="8229600" cy="43891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900"/>
              <a:buNone/>
            </a:pPr>
            <a:r>
              <a:rPr lang="es-419" sz="2000" b="1">
                <a:solidFill>
                  <a:srgbClr val="000000"/>
                </a:solidFill>
                <a:latin typeface="Consolas"/>
                <a:ea typeface="Consolas"/>
                <a:cs typeface="Consolas"/>
                <a:sym typeface="Consolas"/>
              </a:rPr>
              <a:t>&lt;project</a:t>
            </a:r>
            <a:r>
              <a:rPr lang="es-419" sz="2000">
                <a:solidFill>
                  <a:srgbClr val="000000"/>
                </a:solidFill>
                <a:latin typeface="Consolas"/>
                <a:ea typeface="Consolas"/>
                <a:cs typeface="Consolas"/>
                <a:sym typeface="Consolas"/>
              </a:rPr>
              <a:t> xmlns="http://maven.apache.org/POM/4.0.0" </a:t>
            </a:r>
            <a:endParaRPr sz="2000">
              <a:solidFill>
                <a:srgbClr val="000000"/>
              </a:solidFill>
              <a:latin typeface="Consolas"/>
              <a:ea typeface="Consolas"/>
              <a:cs typeface="Consolas"/>
              <a:sym typeface="Consolas"/>
            </a:endParaRPr>
          </a:p>
          <a:p>
            <a:pPr marL="0" lvl="0" indent="457200" algn="l" rtl="0">
              <a:spcBef>
                <a:spcPts val="0"/>
              </a:spcBef>
              <a:spcAft>
                <a:spcPts val="0"/>
              </a:spcAft>
              <a:buSzPts val="1900"/>
              <a:buNone/>
            </a:pPr>
            <a:r>
              <a:rPr lang="es-419" sz="2000">
                <a:solidFill>
                  <a:srgbClr val="000000"/>
                </a:solidFill>
                <a:latin typeface="Consolas"/>
                <a:ea typeface="Consolas"/>
                <a:cs typeface="Consolas"/>
                <a:sym typeface="Consolas"/>
              </a:rPr>
              <a:t>xmlns:xsi="http://www.w3.org/2001/XMLSchema-instance" </a:t>
            </a:r>
            <a:endParaRPr sz="2000">
              <a:solidFill>
                <a:srgbClr val="000000"/>
              </a:solidFill>
              <a:latin typeface="Consolas"/>
              <a:ea typeface="Consolas"/>
              <a:cs typeface="Consolas"/>
              <a:sym typeface="Consolas"/>
            </a:endParaRPr>
          </a:p>
          <a:p>
            <a:pPr marL="457200" lvl="0" indent="0" algn="l" rtl="0">
              <a:spcBef>
                <a:spcPts val="0"/>
              </a:spcBef>
              <a:spcAft>
                <a:spcPts val="0"/>
              </a:spcAft>
              <a:buClr>
                <a:srgbClr val="000000"/>
              </a:buClr>
              <a:buSzPts val="1100"/>
              <a:buFont typeface="Arial"/>
              <a:buNone/>
            </a:pPr>
            <a:r>
              <a:rPr lang="es-419" sz="2000">
                <a:solidFill>
                  <a:srgbClr val="000000"/>
                </a:solidFill>
                <a:latin typeface="Consolas"/>
                <a:ea typeface="Consolas"/>
                <a:cs typeface="Consolas"/>
                <a:sym typeface="Consolas"/>
              </a:rPr>
              <a:t>xsi:schemaLocation="http://maven.apache.org/POM/4.0.0 http://maven.apache.org/xsd/maven-4.0.0.xsd"</a:t>
            </a:r>
            <a:r>
              <a:rPr lang="es-419" sz="2000" b="1">
                <a:solidFill>
                  <a:srgbClr val="000000"/>
                </a:solidFill>
                <a:latin typeface="Consolas"/>
                <a:ea typeface="Consolas"/>
                <a:cs typeface="Consolas"/>
                <a:sym typeface="Consolas"/>
              </a:rPr>
              <a:t>&gt;</a:t>
            </a:r>
            <a:endParaRPr sz="2000" b="1">
              <a:solidFill>
                <a:srgbClr val="000000"/>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s-419" sz="2000">
                <a:solidFill>
                  <a:srgbClr val="000000"/>
                </a:solidFill>
                <a:latin typeface="Consolas"/>
                <a:ea typeface="Consolas"/>
                <a:cs typeface="Consolas"/>
                <a:sym typeface="Consolas"/>
              </a:rPr>
              <a:t>  </a:t>
            </a:r>
            <a:r>
              <a:rPr lang="es-419" sz="2000" b="1">
                <a:solidFill>
                  <a:srgbClr val="000000"/>
                </a:solidFill>
                <a:latin typeface="Consolas"/>
                <a:ea typeface="Consolas"/>
                <a:cs typeface="Consolas"/>
                <a:sym typeface="Consolas"/>
              </a:rPr>
              <a:t>&lt;modelVersion&gt;</a:t>
            </a:r>
            <a:r>
              <a:rPr lang="es-419" sz="2000">
                <a:solidFill>
                  <a:srgbClr val="000000"/>
                </a:solidFill>
                <a:latin typeface="Consolas"/>
                <a:ea typeface="Consolas"/>
                <a:cs typeface="Consolas"/>
                <a:sym typeface="Consolas"/>
              </a:rPr>
              <a:t>4.0.0</a:t>
            </a:r>
            <a:r>
              <a:rPr lang="es-419" sz="2000" b="1">
                <a:solidFill>
                  <a:srgbClr val="000000"/>
                </a:solidFill>
                <a:latin typeface="Consolas"/>
                <a:ea typeface="Consolas"/>
                <a:cs typeface="Consolas"/>
                <a:sym typeface="Consolas"/>
              </a:rPr>
              <a:t>&lt;/modelVersion&gt;</a:t>
            </a:r>
            <a:endParaRPr sz="2000" b="1">
              <a:solidFill>
                <a:srgbClr val="000000"/>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s-419">
                <a:solidFill>
                  <a:srgbClr val="0070C0"/>
                </a:solidFill>
              </a:rPr>
              <a:t>  &lt;groupId&gt;ar.edu.itba.eda&lt;/groupId&gt;</a:t>
            </a:r>
            <a:endParaRPr>
              <a:solidFill>
                <a:srgbClr val="0070C0"/>
              </a:solidFill>
            </a:endParaRPr>
          </a:p>
          <a:p>
            <a:pPr marL="0" lvl="0" indent="0" algn="l" rtl="0">
              <a:spcBef>
                <a:spcPts val="0"/>
              </a:spcBef>
              <a:spcAft>
                <a:spcPts val="0"/>
              </a:spcAft>
              <a:buClr>
                <a:srgbClr val="000000"/>
              </a:buClr>
              <a:buSzPts val="1100"/>
              <a:buFont typeface="Arial"/>
              <a:buNone/>
            </a:pPr>
            <a:r>
              <a:rPr lang="es-419">
                <a:solidFill>
                  <a:srgbClr val="0070C0"/>
                </a:solidFill>
              </a:rPr>
              <a:t>  &lt;artifactId&gt;Timer&lt;/artifactId&gt;</a:t>
            </a:r>
            <a:endParaRPr>
              <a:solidFill>
                <a:srgbClr val="0070C0"/>
              </a:solidFill>
            </a:endParaRPr>
          </a:p>
          <a:p>
            <a:pPr marL="0" lvl="0" indent="0" algn="l" rtl="0">
              <a:spcBef>
                <a:spcPts val="0"/>
              </a:spcBef>
              <a:spcAft>
                <a:spcPts val="0"/>
              </a:spcAft>
              <a:buClr>
                <a:srgbClr val="000000"/>
              </a:buClr>
              <a:buSzPts val="1100"/>
              <a:buFont typeface="Arial"/>
              <a:buNone/>
            </a:pPr>
            <a:r>
              <a:rPr lang="es-419">
                <a:solidFill>
                  <a:srgbClr val="0070C0"/>
                </a:solidFill>
              </a:rPr>
              <a:t>  &lt;version&gt;1.0&lt;/version&gt;</a:t>
            </a:r>
            <a:endParaRPr>
              <a:solidFill>
                <a:srgbClr val="0070C0"/>
              </a:solidFill>
            </a:endParaRPr>
          </a:p>
          <a:p>
            <a:pPr marL="0" lvl="0" indent="0" algn="l" rtl="0">
              <a:spcBef>
                <a:spcPts val="0"/>
              </a:spcBef>
              <a:spcAft>
                <a:spcPts val="0"/>
              </a:spcAft>
              <a:buClr>
                <a:srgbClr val="000000"/>
              </a:buClr>
              <a:buSzPts val="1100"/>
              <a:buFont typeface="Arial"/>
              <a:buNone/>
            </a:pPr>
            <a:r>
              <a:rPr lang="es-419" sz="2000" b="1">
                <a:solidFill>
                  <a:srgbClr val="000000"/>
                </a:solidFill>
                <a:latin typeface="Consolas"/>
                <a:ea typeface="Consolas"/>
                <a:cs typeface="Consolas"/>
                <a:sym typeface="Consolas"/>
              </a:rPr>
              <a:t>&lt;/project&gt;</a:t>
            </a:r>
            <a:endParaRPr sz="2000" b="1">
              <a:solidFill>
                <a:srgbClr val="000000"/>
              </a:solidFill>
              <a:latin typeface="Consolas"/>
              <a:ea typeface="Consolas"/>
              <a:cs typeface="Consolas"/>
              <a:sym typeface="Consolas"/>
            </a:endParaRPr>
          </a:p>
          <a:p>
            <a:pPr marL="0" lvl="0" indent="0" algn="l" rtl="0">
              <a:spcBef>
                <a:spcPts val="0"/>
              </a:spcBef>
              <a:spcAft>
                <a:spcPts val="1600"/>
              </a:spcAft>
              <a:buSzPts val="1045"/>
              <a:buNone/>
            </a:pPr>
            <a:endParaRPr sz="1100">
              <a:solidFill>
                <a:srgbClr val="000000"/>
              </a:solidFill>
              <a:latin typeface="Consolas"/>
              <a:ea typeface="Consolas"/>
              <a:cs typeface="Consolas"/>
              <a:sym typeface="Consolas"/>
            </a:endParaRPr>
          </a:p>
        </p:txBody>
      </p:sp>
      <p:sp>
        <p:nvSpPr>
          <p:cNvPr id="160" name="Google Shape;160;p20"/>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419" sz="1000" b="0" i="0" u="none" strike="noStrike" cap="none">
                <a:solidFill>
                  <a:srgbClr val="FFFFFF"/>
                </a:solidFill>
                <a:latin typeface="Roboto"/>
                <a:ea typeface="Roboto"/>
                <a:cs typeface="Roboto"/>
                <a:sym typeface="Roboto"/>
              </a:rPr>
              <a:t>18</a:t>
            </a:fld>
            <a:endParaRPr sz="1000" b="0" i="0" u="none" strike="noStrike" cap="none">
              <a:solidFill>
                <a:srgbClr val="FFFFFF"/>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s-419"/>
              <a:t>Versión de Java</a:t>
            </a:r>
            <a:endParaRPr/>
          </a:p>
        </p:txBody>
      </p:sp>
      <p:sp>
        <p:nvSpPr>
          <p:cNvPr id="166" name="Google Shape;166;p21"/>
          <p:cNvSpPr txBox="1">
            <a:spLocks noGrp="1"/>
          </p:cNvSpPr>
          <p:nvPr>
            <p:ph type="body" idx="1"/>
          </p:nvPr>
        </p:nvSpPr>
        <p:spPr>
          <a:xfrm>
            <a:off x="457200" y="2087880"/>
            <a:ext cx="8229600" cy="4389000"/>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spcBef>
                <a:spcPts val="0"/>
              </a:spcBef>
              <a:spcAft>
                <a:spcPts val="0"/>
              </a:spcAft>
              <a:buSzPct val="95000"/>
              <a:buNone/>
            </a:pPr>
            <a:r>
              <a:rPr lang="es-419"/>
              <a:t>Si queremos estar seguros de que estamos compilando con Java 11  (sobre todo cuando usamos generics donde queremos garantizar cierta versión ), agregamos:</a:t>
            </a:r>
            <a:endParaRPr/>
          </a:p>
          <a:p>
            <a:pPr marL="0" lvl="0" indent="0" algn="l" rtl="0">
              <a:spcBef>
                <a:spcPts val="520"/>
              </a:spcBef>
              <a:spcAft>
                <a:spcPts val="0"/>
              </a:spcAft>
              <a:buSzPct val="95000"/>
              <a:buNone/>
            </a:pPr>
            <a:endParaRPr/>
          </a:p>
          <a:p>
            <a:pPr marL="0" lvl="0" indent="0" algn="l" rtl="0">
              <a:spcBef>
                <a:spcPts val="520"/>
              </a:spcBef>
              <a:spcAft>
                <a:spcPts val="0"/>
              </a:spcAft>
              <a:buSzPct val="95000"/>
              <a:buNone/>
            </a:pPr>
            <a:r>
              <a:rPr lang="es-419" b="1"/>
              <a:t>Opción 1:</a:t>
            </a:r>
            <a:endParaRPr b="1"/>
          </a:p>
          <a:p>
            <a:pPr marL="0" lvl="0" indent="0" algn="l" rtl="0">
              <a:spcBef>
                <a:spcPts val="380"/>
              </a:spcBef>
              <a:spcAft>
                <a:spcPts val="0"/>
              </a:spcAft>
              <a:buSzPct val="95000"/>
              <a:buNone/>
            </a:pPr>
            <a:r>
              <a:rPr lang="es-419" sz="1900"/>
              <a:t>&lt;project … &gt;</a:t>
            </a:r>
            <a:endParaRPr sz="1900"/>
          </a:p>
          <a:p>
            <a:pPr marL="0" lvl="0" indent="0" algn="l" rtl="0">
              <a:spcBef>
                <a:spcPts val="380"/>
              </a:spcBef>
              <a:spcAft>
                <a:spcPts val="0"/>
              </a:spcAft>
              <a:buSzPct val="95000"/>
              <a:buNone/>
            </a:pPr>
            <a:r>
              <a:rPr lang="es-419" sz="1900"/>
              <a:t>… </a:t>
            </a:r>
            <a:endParaRPr sz="1900"/>
          </a:p>
          <a:p>
            <a:pPr marL="457200" lvl="0" indent="0" algn="l" rtl="0">
              <a:spcBef>
                <a:spcPts val="380"/>
              </a:spcBef>
              <a:spcAft>
                <a:spcPts val="0"/>
              </a:spcAft>
              <a:buSzPct val="95000"/>
              <a:buNone/>
            </a:pPr>
            <a:r>
              <a:rPr lang="es-419" sz="1900"/>
              <a:t> &lt;properties&gt;</a:t>
            </a:r>
            <a:endParaRPr/>
          </a:p>
          <a:p>
            <a:pPr marL="822960" lvl="1" indent="0" algn="l" rtl="0">
              <a:spcBef>
                <a:spcPts val="340"/>
              </a:spcBef>
              <a:spcAft>
                <a:spcPts val="0"/>
              </a:spcAft>
              <a:buSzPct val="78108"/>
              <a:buNone/>
            </a:pPr>
            <a:r>
              <a:rPr lang="es-419" sz="1850"/>
              <a:t>   &lt;maven.compiler.source&gt;</a:t>
            </a:r>
            <a:r>
              <a:rPr lang="es-419" sz="1850">
                <a:solidFill>
                  <a:srgbClr val="00B050"/>
                </a:solidFill>
              </a:rPr>
              <a:t>11</a:t>
            </a:r>
            <a:r>
              <a:rPr lang="es-419" sz="1850"/>
              <a:t>&lt;/maven.compiler.source&gt;</a:t>
            </a:r>
            <a:endParaRPr sz="1850"/>
          </a:p>
          <a:p>
            <a:pPr marL="457200" lvl="0" indent="0" algn="l" rtl="0">
              <a:spcBef>
                <a:spcPts val="380"/>
              </a:spcBef>
              <a:spcAft>
                <a:spcPts val="0"/>
              </a:spcAft>
              <a:buSzPct val="95000"/>
              <a:buNone/>
            </a:pPr>
            <a:r>
              <a:rPr lang="es-419" sz="1900"/>
              <a:t>         &lt;maven.compiler.target&gt;</a:t>
            </a:r>
            <a:r>
              <a:rPr lang="es-419" sz="1900">
                <a:solidFill>
                  <a:srgbClr val="00B050"/>
                </a:solidFill>
              </a:rPr>
              <a:t>11</a:t>
            </a:r>
            <a:r>
              <a:rPr lang="es-419" sz="1900"/>
              <a:t>&lt;/maven.compiler.target&gt;</a:t>
            </a:r>
            <a:endParaRPr/>
          </a:p>
          <a:p>
            <a:pPr marL="457200" lvl="0" indent="0" algn="l" rtl="0">
              <a:spcBef>
                <a:spcPts val="380"/>
              </a:spcBef>
              <a:spcAft>
                <a:spcPts val="0"/>
              </a:spcAft>
              <a:buSzPct val="95000"/>
              <a:buNone/>
            </a:pPr>
            <a:r>
              <a:rPr lang="es-419" sz="1900">
                <a:solidFill>
                  <a:srgbClr val="00B050"/>
                </a:solidFill>
              </a:rPr>
              <a:t>         &lt;project.build.sourceEncoding&gt;UTF-8&lt;/project.build.sourceEncoding&gt; </a:t>
            </a:r>
            <a:endParaRPr sz="1900"/>
          </a:p>
          <a:p>
            <a:pPr marL="457200" lvl="0" indent="0" algn="l" rtl="0">
              <a:spcBef>
                <a:spcPts val="380"/>
              </a:spcBef>
              <a:spcAft>
                <a:spcPts val="0"/>
              </a:spcAft>
              <a:buSzPct val="95000"/>
              <a:buNone/>
            </a:pPr>
            <a:r>
              <a:rPr lang="es-419" sz="1900"/>
              <a:t>  &lt;/properties&gt;</a:t>
            </a:r>
            <a:endParaRPr/>
          </a:p>
          <a:p>
            <a:pPr marL="0" lvl="0" indent="0" algn="l" rtl="0">
              <a:spcBef>
                <a:spcPts val="520"/>
              </a:spcBef>
              <a:spcAft>
                <a:spcPts val="0"/>
              </a:spcAft>
              <a:buSzPct val="130000"/>
              <a:buNone/>
            </a:pPr>
            <a:r>
              <a:rPr lang="es-419" sz="1900"/>
              <a:t>…</a:t>
            </a:r>
            <a:endParaRPr sz="1900"/>
          </a:p>
          <a:p>
            <a:pPr marL="0" lvl="0" indent="0" algn="l" rtl="0">
              <a:spcBef>
                <a:spcPts val="520"/>
              </a:spcBef>
              <a:spcAft>
                <a:spcPts val="0"/>
              </a:spcAft>
              <a:buSzPct val="130000"/>
              <a:buNone/>
            </a:pPr>
            <a:r>
              <a:rPr lang="es-419" sz="1900"/>
              <a:t>&lt;/project&gt;</a:t>
            </a:r>
            <a:endParaRPr/>
          </a:p>
          <a:p>
            <a:pPr marL="0" lvl="0" indent="0" algn="l" rtl="0">
              <a:spcBef>
                <a:spcPts val="520"/>
              </a:spcBef>
              <a:spcAft>
                <a:spcPts val="0"/>
              </a:spcAft>
              <a:buSzPct val="95000"/>
              <a:buNone/>
            </a:pPr>
            <a:endParaRPr/>
          </a:p>
          <a:p>
            <a:pPr marL="0" lvl="0" indent="0" algn="l" rtl="0">
              <a:spcBef>
                <a:spcPts val="520"/>
              </a:spcBef>
              <a:spcAft>
                <a:spcPts val="0"/>
              </a:spcAft>
              <a:buSzPct val="95000"/>
              <a:buNone/>
            </a:pPr>
            <a:endParaRPr/>
          </a:p>
        </p:txBody>
      </p:sp>
      <p:sp>
        <p:nvSpPr>
          <p:cNvPr id="167" name="Google Shape;167;p2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419"/>
              <a:t>19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a:t>Análisis de Algoritmos	</a:t>
            </a:r>
            <a:endParaRPr lang="en-US" dirty="0"/>
          </a:p>
        </p:txBody>
      </p:sp>
      <p:sp>
        <p:nvSpPr>
          <p:cNvPr id="3" name="Content Placeholder 2"/>
          <p:cNvSpPr>
            <a:spLocks noGrp="1"/>
          </p:cNvSpPr>
          <p:nvPr>
            <p:ph idx="1"/>
          </p:nvPr>
        </p:nvSpPr>
        <p:spPr/>
        <p:txBody>
          <a:bodyPr>
            <a:normAutofit/>
          </a:bodyPr>
          <a:lstStyle/>
          <a:p>
            <a:pPr marL="0" indent="0">
              <a:buNone/>
            </a:pPr>
            <a:r>
              <a:rPr lang="es-AR" b="1" i="1"/>
              <a:t>Pregunta:</a:t>
            </a:r>
          </a:p>
          <a:p>
            <a:pPr marL="0" indent="0">
              <a:buNone/>
            </a:pPr>
            <a:r>
              <a:rPr lang="es-AR"/>
              <a:t>Tengo un cierto problema para resolver, y </a:t>
            </a:r>
          </a:p>
          <a:p>
            <a:pPr marL="0" indent="0">
              <a:buNone/>
            </a:pPr>
            <a:r>
              <a:rPr lang="es-AR"/>
              <a:t>2 algoritmos que lo resuelven: </a:t>
            </a:r>
            <a:r>
              <a:rPr lang="es-AR" b="1" err="1">
                <a:solidFill>
                  <a:schemeClr val="accent6"/>
                </a:solidFill>
              </a:rPr>
              <a:t>algoA</a:t>
            </a:r>
            <a:r>
              <a:rPr lang="es-AR"/>
              <a:t> y </a:t>
            </a:r>
            <a:r>
              <a:rPr lang="es-AR" b="1" err="1">
                <a:solidFill>
                  <a:srgbClr val="7030A0"/>
                </a:solidFill>
              </a:rPr>
              <a:t>algoB</a:t>
            </a:r>
            <a:r>
              <a:rPr lang="es-AR">
                <a:solidFill>
                  <a:srgbClr val="7030A0"/>
                </a:solidFill>
              </a:rPr>
              <a:t>.</a:t>
            </a:r>
            <a:endParaRPr lang="es-AR"/>
          </a:p>
          <a:p>
            <a:pPr marL="0" indent="0">
              <a:buNone/>
            </a:pPr>
            <a:endParaRPr lang="es-AR"/>
          </a:p>
          <a:p>
            <a:r>
              <a:rPr lang="es-AR"/>
              <a:t>¿ Cuál usaríamos?</a:t>
            </a:r>
          </a:p>
          <a:p>
            <a:r>
              <a:rPr lang="es-AR"/>
              <a:t>¿ Cómo saber cuál es mejor? </a:t>
            </a:r>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dirty="0"/>
          </a:p>
        </p:txBody>
      </p:sp>
    </p:spTree>
    <p:extLst>
      <p:ext uri="{BB962C8B-B14F-4D97-AF65-F5344CB8AC3E}">
        <p14:creationId xmlns:p14="http://schemas.microsoft.com/office/powerpoint/2010/main" val="1575793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arn(inVertic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s-419"/>
              <a:t>Versión de Java</a:t>
            </a:r>
            <a:endParaRPr/>
          </a:p>
        </p:txBody>
      </p:sp>
      <p:sp>
        <p:nvSpPr>
          <p:cNvPr id="173" name="Google Shape;173;p2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0"/>
              </a:spcBef>
              <a:spcAft>
                <a:spcPts val="0"/>
              </a:spcAft>
              <a:buSzPct val="95000"/>
              <a:buNone/>
            </a:pPr>
            <a:r>
              <a:rPr lang="es-419" sz="4200" b="1"/>
              <a:t>Opción 2:</a:t>
            </a:r>
            <a:endParaRPr/>
          </a:p>
          <a:p>
            <a:pPr marL="0" lvl="0" indent="0" algn="l" rtl="0">
              <a:spcBef>
                <a:spcPts val="403"/>
              </a:spcBef>
              <a:spcAft>
                <a:spcPts val="0"/>
              </a:spcAft>
              <a:buSzPct val="95000"/>
              <a:buNone/>
            </a:pPr>
            <a:r>
              <a:rPr lang="es-419"/>
              <a:t>&lt;project … &gt;</a:t>
            </a:r>
            <a:endParaRPr/>
          </a:p>
          <a:p>
            <a:pPr marL="0" lvl="0" indent="0" algn="l" rtl="0">
              <a:spcBef>
                <a:spcPts val="403"/>
              </a:spcBef>
              <a:spcAft>
                <a:spcPts val="0"/>
              </a:spcAft>
              <a:buSzPct val="95000"/>
              <a:buNone/>
            </a:pPr>
            <a:r>
              <a:rPr lang="es-419"/>
              <a:t>… </a:t>
            </a:r>
            <a:endParaRPr/>
          </a:p>
          <a:p>
            <a:pPr marL="457200" lvl="0" indent="0" algn="l" rtl="0">
              <a:spcBef>
                <a:spcPts val="403"/>
              </a:spcBef>
              <a:spcAft>
                <a:spcPts val="0"/>
              </a:spcAft>
              <a:buSzPct val="95000"/>
              <a:buNone/>
            </a:pPr>
            <a:r>
              <a:rPr lang="es-419"/>
              <a:t>&lt;build&gt;</a:t>
            </a:r>
            <a:endParaRPr/>
          </a:p>
          <a:p>
            <a:pPr marL="914400" lvl="0" indent="0" algn="l" rtl="0">
              <a:spcBef>
                <a:spcPts val="403"/>
              </a:spcBef>
              <a:spcAft>
                <a:spcPts val="0"/>
              </a:spcAft>
              <a:buSzPct val="95000"/>
              <a:buNone/>
            </a:pPr>
            <a:r>
              <a:rPr lang="es-419"/>
              <a:t>&lt;plugins&gt;</a:t>
            </a:r>
            <a:endParaRPr/>
          </a:p>
          <a:p>
            <a:pPr marL="1371600" lvl="0" indent="0" algn="l" rtl="0">
              <a:spcBef>
                <a:spcPts val="403"/>
              </a:spcBef>
              <a:spcAft>
                <a:spcPts val="0"/>
              </a:spcAft>
              <a:buSzPct val="95000"/>
              <a:buNone/>
            </a:pPr>
            <a:r>
              <a:rPr lang="es-419"/>
              <a:t>&lt;plugin&gt;</a:t>
            </a:r>
            <a:endParaRPr/>
          </a:p>
          <a:p>
            <a:pPr marL="1828800" lvl="0" indent="0" algn="l" rtl="0">
              <a:spcBef>
                <a:spcPts val="403"/>
              </a:spcBef>
              <a:spcAft>
                <a:spcPts val="0"/>
              </a:spcAft>
              <a:buSzPct val="95000"/>
              <a:buNone/>
            </a:pPr>
            <a:r>
              <a:rPr lang="es-419"/>
              <a:t>&lt;groupId&gt;org.apache.maven.plugins&lt;/groupId&gt;</a:t>
            </a:r>
            <a:endParaRPr/>
          </a:p>
          <a:p>
            <a:pPr marL="1828800" lvl="0" indent="0" algn="l" rtl="0">
              <a:spcBef>
                <a:spcPts val="403"/>
              </a:spcBef>
              <a:spcAft>
                <a:spcPts val="0"/>
              </a:spcAft>
              <a:buSzPct val="95000"/>
              <a:buNone/>
            </a:pPr>
            <a:r>
              <a:rPr lang="es-419"/>
              <a:t>&lt;artifactId&gt;maven-compiler-plugin&lt;/artifactId&gt;</a:t>
            </a:r>
            <a:endParaRPr/>
          </a:p>
          <a:p>
            <a:pPr marL="1828800" lvl="0" indent="0" algn="l" rtl="0">
              <a:spcBef>
                <a:spcPts val="403"/>
              </a:spcBef>
              <a:spcAft>
                <a:spcPts val="0"/>
              </a:spcAft>
              <a:buSzPct val="95000"/>
              <a:buNone/>
            </a:pPr>
            <a:r>
              <a:rPr lang="es-419"/>
              <a:t>&lt;version&gt;3.8.0&lt;/version&gt;</a:t>
            </a:r>
            <a:endParaRPr/>
          </a:p>
          <a:p>
            <a:pPr marL="1828800" lvl="0" indent="0" algn="l" rtl="0">
              <a:spcBef>
                <a:spcPts val="403"/>
              </a:spcBef>
              <a:spcAft>
                <a:spcPts val="0"/>
              </a:spcAft>
              <a:buSzPct val="95000"/>
              <a:buNone/>
            </a:pPr>
            <a:r>
              <a:rPr lang="es-419"/>
              <a:t>&lt;configuration&gt;</a:t>
            </a:r>
            <a:endParaRPr/>
          </a:p>
          <a:p>
            <a:pPr marL="2286000" lvl="1" indent="0" algn="l" rtl="0">
              <a:spcBef>
                <a:spcPts val="372"/>
              </a:spcBef>
              <a:spcAft>
                <a:spcPts val="0"/>
              </a:spcAft>
              <a:buSzPct val="85000"/>
              <a:buNone/>
            </a:pPr>
            <a:r>
              <a:rPr lang="es-419"/>
              <a:t>&lt;release&gt;</a:t>
            </a:r>
            <a:r>
              <a:rPr lang="es-419" b="1">
                <a:solidFill>
                  <a:srgbClr val="00B050"/>
                </a:solidFill>
              </a:rPr>
              <a:t>11</a:t>
            </a:r>
            <a:r>
              <a:rPr lang="es-419"/>
              <a:t>&lt;/release&gt;</a:t>
            </a:r>
            <a:endParaRPr/>
          </a:p>
          <a:p>
            <a:pPr marL="2286000" lvl="1" indent="0" algn="l" rtl="0">
              <a:spcBef>
                <a:spcPts val="372"/>
              </a:spcBef>
              <a:spcAft>
                <a:spcPts val="0"/>
              </a:spcAft>
              <a:buSzPct val="85000"/>
              <a:buNone/>
            </a:pPr>
            <a:r>
              <a:rPr lang="es-419"/>
              <a:t>&lt;encoding&gt;</a:t>
            </a:r>
            <a:r>
              <a:rPr lang="es-419" b="1">
                <a:solidFill>
                  <a:srgbClr val="00B050"/>
                </a:solidFill>
              </a:rPr>
              <a:t>UTF-8</a:t>
            </a:r>
            <a:r>
              <a:rPr lang="es-419"/>
              <a:t>&lt;/encoding&gt;</a:t>
            </a:r>
            <a:endParaRPr/>
          </a:p>
          <a:p>
            <a:pPr marL="1828800" lvl="0" indent="0" algn="l" rtl="0">
              <a:spcBef>
                <a:spcPts val="403"/>
              </a:spcBef>
              <a:spcAft>
                <a:spcPts val="0"/>
              </a:spcAft>
              <a:buSzPct val="95000"/>
              <a:buNone/>
            </a:pPr>
            <a:r>
              <a:rPr lang="es-419"/>
              <a:t>&lt;/configuration&gt;</a:t>
            </a:r>
            <a:endParaRPr/>
          </a:p>
          <a:p>
            <a:pPr marL="1371600" lvl="0" indent="0" algn="l" rtl="0">
              <a:spcBef>
                <a:spcPts val="403"/>
              </a:spcBef>
              <a:spcAft>
                <a:spcPts val="0"/>
              </a:spcAft>
              <a:buSzPct val="95000"/>
              <a:buNone/>
            </a:pPr>
            <a:r>
              <a:rPr lang="es-419"/>
              <a:t>&lt;/plugin&gt;</a:t>
            </a:r>
            <a:endParaRPr/>
          </a:p>
          <a:p>
            <a:pPr marL="457200" lvl="0" indent="457200" algn="l" rtl="0">
              <a:spcBef>
                <a:spcPts val="403"/>
              </a:spcBef>
              <a:spcAft>
                <a:spcPts val="0"/>
              </a:spcAft>
              <a:buSzPct val="95000"/>
              <a:buNone/>
            </a:pPr>
            <a:r>
              <a:rPr lang="es-419"/>
              <a:t>&lt;/plugins&gt;</a:t>
            </a:r>
            <a:endParaRPr/>
          </a:p>
          <a:p>
            <a:pPr marL="457200" lvl="0" indent="0" algn="l" rtl="0">
              <a:spcBef>
                <a:spcPts val="403"/>
              </a:spcBef>
              <a:spcAft>
                <a:spcPts val="0"/>
              </a:spcAft>
              <a:buSzPct val="95000"/>
              <a:buNone/>
            </a:pPr>
            <a:r>
              <a:rPr lang="es-419"/>
              <a:t>&lt;/build&gt;</a:t>
            </a:r>
            <a:endParaRPr/>
          </a:p>
          <a:p>
            <a:pPr marL="0" lvl="0" indent="0" algn="l" rtl="0">
              <a:spcBef>
                <a:spcPts val="403"/>
              </a:spcBef>
              <a:spcAft>
                <a:spcPts val="0"/>
              </a:spcAft>
              <a:buSzPct val="95000"/>
              <a:buNone/>
            </a:pPr>
            <a:r>
              <a:rPr lang="es-419"/>
              <a:t>… </a:t>
            </a:r>
            <a:endParaRPr/>
          </a:p>
          <a:p>
            <a:pPr marL="0" lvl="0" indent="0" algn="l" rtl="0">
              <a:spcBef>
                <a:spcPts val="403"/>
              </a:spcBef>
              <a:spcAft>
                <a:spcPts val="0"/>
              </a:spcAft>
              <a:buSzPct val="58809"/>
              <a:buNone/>
            </a:pPr>
            <a:r>
              <a:rPr lang="es-419"/>
              <a:t>&lt;/project&gt;</a:t>
            </a:r>
            <a:endParaRPr sz="4200" b="1"/>
          </a:p>
        </p:txBody>
      </p:sp>
      <p:sp>
        <p:nvSpPr>
          <p:cNvPr id="174" name="Google Shape;174;p2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419"/>
              <a:t>20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5000"/>
              <a:buFont typeface="Century Gothic"/>
              <a:buNone/>
            </a:pPr>
            <a:r>
              <a:rPr lang="es-419"/>
              <a:t>Dependencias</a:t>
            </a:r>
            <a:endParaRPr/>
          </a:p>
        </p:txBody>
      </p:sp>
      <p:sp>
        <p:nvSpPr>
          <p:cNvPr id="180" name="Google Shape;180;p23"/>
          <p:cNvSpPr txBox="1">
            <a:spLocks noGrp="1"/>
          </p:cNvSpPr>
          <p:nvPr>
            <p:ph type="body" idx="1"/>
          </p:nvPr>
        </p:nvSpPr>
        <p:spPr>
          <a:xfrm>
            <a:off x="457200" y="1783080"/>
            <a:ext cx="8229600" cy="4389000"/>
          </a:xfrm>
          <a:prstGeom prst="rect">
            <a:avLst/>
          </a:prstGeom>
          <a:noFill/>
          <a:ln>
            <a:noFill/>
          </a:ln>
        </p:spPr>
        <p:txBody>
          <a:bodyPr spcFirstLastPara="1" wrap="square" lIns="91425" tIns="91425" rIns="91425" bIns="91425" anchor="t" anchorCtr="0">
            <a:noAutofit/>
          </a:bodyPr>
          <a:lstStyle/>
          <a:p>
            <a:pPr marL="114300" lvl="0" indent="0" algn="just" rtl="0">
              <a:spcBef>
                <a:spcPts val="0"/>
              </a:spcBef>
              <a:spcAft>
                <a:spcPts val="0"/>
              </a:spcAft>
              <a:buSzPts val="1800"/>
              <a:buNone/>
            </a:pPr>
            <a:r>
              <a:rPr lang="es-419" sz="2400"/>
              <a:t>En el pom.xml se declaran, además, las dependencias a utilizar.</a:t>
            </a:r>
            <a:endParaRPr/>
          </a:p>
          <a:p>
            <a:pPr marL="457200" lvl="0" indent="-228600" algn="just" rtl="0">
              <a:spcBef>
                <a:spcPts val="0"/>
              </a:spcBef>
              <a:spcAft>
                <a:spcPts val="0"/>
              </a:spcAft>
              <a:buSzPts val="1800"/>
              <a:buNone/>
            </a:pPr>
            <a:endParaRPr sz="2400"/>
          </a:p>
          <a:p>
            <a:pPr marL="114300" lvl="0" indent="0" algn="just" rtl="0">
              <a:spcBef>
                <a:spcPts val="0"/>
              </a:spcBef>
              <a:spcAft>
                <a:spcPts val="0"/>
              </a:spcAft>
              <a:buSzPts val="1800"/>
              <a:buNone/>
            </a:pPr>
            <a:r>
              <a:rPr lang="es-419" sz="2400"/>
              <a:t>Algoritmo: Maven busca primero localmente a la dependencia en nuestro repositorio local. En caso de no encontrarla la descarga del repositorio correspondiente al repositorio local de nuestra compu.</a:t>
            </a:r>
            <a:endParaRPr/>
          </a:p>
          <a:p>
            <a:pPr marL="114300" lvl="0" indent="0" algn="just" rtl="0">
              <a:spcBef>
                <a:spcPts val="0"/>
              </a:spcBef>
              <a:spcAft>
                <a:spcPts val="0"/>
              </a:spcAft>
              <a:buSzPts val="1800"/>
              <a:buNone/>
            </a:pPr>
            <a:endParaRPr sz="2400"/>
          </a:p>
          <a:p>
            <a:pPr marL="114300" lvl="0" indent="0" algn="just" rtl="0">
              <a:spcBef>
                <a:spcPts val="0"/>
              </a:spcBef>
              <a:spcAft>
                <a:spcPts val="0"/>
              </a:spcAft>
              <a:buSzPts val="1800"/>
              <a:buNone/>
            </a:pPr>
            <a:r>
              <a:rPr lang="es-419" sz="2400"/>
              <a:t>Ese repositorio local típicamente se encuentra en $HOME/.m2</a:t>
            </a:r>
            <a:endParaRPr/>
          </a:p>
          <a:p>
            <a:pPr marL="0" lvl="0" indent="0" algn="just" rtl="0">
              <a:spcBef>
                <a:spcPts val="0"/>
              </a:spcBef>
              <a:spcAft>
                <a:spcPts val="0"/>
              </a:spcAft>
              <a:buNone/>
            </a:pPr>
            <a:r>
              <a:rPr lang="es-419" sz="1900"/>
              <a:t>Ejemplo:  </a:t>
            </a:r>
            <a:endParaRPr sz="1900"/>
          </a:p>
          <a:p>
            <a:pPr marL="457200" lvl="0" indent="-349250" algn="just" rtl="0">
              <a:spcBef>
                <a:spcPts val="0"/>
              </a:spcBef>
              <a:spcAft>
                <a:spcPts val="0"/>
              </a:spcAft>
              <a:buSzPts val="1900"/>
              <a:buChar char="●"/>
            </a:pPr>
            <a:r>
              <a:rPr lang="es-419" sz="1900"/>
              <a:t>C:\Users\lgomez\.m2</a:t>
            </a:r>
            <a:endParaRPr sz="1900"/>
          </a:p>
          <a:p>
            <a:pPr marL="457200" lvl="0" indent="-349250" algn="just" rtl="0">
              <a:spcBef>
                <a:spcPts val="0"/>
              </a:spcBef>
              <a:spcAft>
                <a:spcPts val="0"/>
              </a:spcAft>
              <a:buSzPts val="1900"/>
              <a:buChar char="●"/>
            </a:pPr>
            <a:r>
              <a:rPr lang="es-419" sz="1900"/>
              <a:t>/Users/jabu/.m2</a:t>
            </a:r>
            <a:endParaRPr sz="1900"/>
          </a:p>
          <a:p>
            <a:pPr marL="457200" lvl="0" indent="-349250" algn="just" rtl="0">
              <a:spcBef>
                <a:spcPts val="0"/>
              </a:spcBef>
              <a:spcAft>
                <a:spcPts val="0"/>
              </a:spcAft>
              <a:buSzPts val="1900"/>
              <a:buChar char="●"/>
            </a:pPr>
            <a:r>
              <a:rPr lang="es-419" sz="1900"/>
              <a:t>/home/luis/.m2</a:t>
            </a:r>
            <a:endParaRPr sz="1900"/>
          </a:p>
        </p:txBody>
      </p:sp>
      <p:sp>
        <p:nvSpPr>
          <p:cNvPr id="181" name="Google Shape;181;p2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419" sz="1000" b="0" i="0" u="none" strike="noStrike" cap="none">
                <a:solidFill>
                  <a:srgbClr val="FFFFFF"/>
                </a:solidFill>
                <a:latin typeface="Roboto"/>
                <a:ea typeface="Roboto"/>
                <a:cs typeface="Roboto"/>
                <a:sym typeface="Roboto"/>
              </a:rPr>
              <a:t>21</a:t>
            </a:fld>
            <a:endParaRPr sz="1000" b="0" i="0" u="none" strike="noStrike" cap="none">
              <a:solidFill>
                <a:srgbClr val="FFFFFF"/>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4"/>
          <p:cNvSpPr/>
          <p:nvPr/>
        </p:nvSpPr>
        <p:spPr>
          <a:xfrm>
            <a:off x="1004350" y="1888425"/>
            <a:ext cx="2226000" cy="3855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5000"/>
              <a:buFont typeface="Century Gothic"/>
              <a:buNone/>
            </a:pPr>
            <a:r>
              <a:rPr lang="es-419"/>
              <a:t>Repositorios</a:t>
            </a:r>
            <a:endParaRPr/>
          </a:p>
        </p:txBody>
      </p:sp>
      <p:sp>
        <p:nvSpPr>
          <p:cNvPr id="188" name="Google Shape;188;p24"/>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419" sz="1000" b="0" i="0" u="none" strike="noStrike" cap="none">
                <a:solidFill>
                  <a:srgbClr val="FFFFFF"/>
                </a:solidFill>
                <a:latin typeface="Roboto"/>
                <a:ea typeface="Roboto"/>
                <a:cs typeface="Roboto"/>
                <a:sym typeface="Roboto"/>
              </a:rPr>
              <a:t>22</a:t>
            </a:fld>
            <a:endParaRPr sz="1000" b="0" i="0" u="none" strike="noStrike" cap="none">
              <a:solidFill>
                <a:srgbClr val="FFFFFF"/>
              </a:solidFill>
              <a:latin typeface="Roboto"/>
              <a:ea typeface="Roboto"/>
              <a:cs typeface="Roboto"/>
              <a:sym typeface="Roboto"/>
            </a:endParaRPr>
          </a:p>
        </p:txBody>
      </p:sp>
      <p:sp>
        <p:nvSpPr>
          <p:cNvPr id="189" name="Google Shape;189;p24"/>
          <p:cNvSpPr/>
          <p:nvPr/>
        </p:nvSpPr>
        <p:spPr>
          <a:xfrm>
            <a:off x="1446400" y="4274013"/>
            <a:ext cx="1341900" cy="922800"/>
          </a:xfrm>
          <a:prstGeom prst="can">
            <a:avLst>
              <a:gd name="adj" fmla="val 25000"/>
            </a:avLst>
          </a:prstGeom>
          <a:solidFill>
            <a:srgbClr val="A8B5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Local Repo</a:t>
            </a:r>
            <a:endParaRPr/>
          </a:p>
        </p:txBody>
      </p:sp>
      <p:sp>
        <p:nvSpPr>
          <p:cNvPr id="190" name="Google Shape;190;p24"/>
          <p:cNvSpPr/>
          <p:nvPr/>
        </p:nvSpPr>
        <p:spPr>
          <a:xfrm>
            <a:off x="6918125" y="2801500"/>
            <a:ext cx="1341900" cy="922800"/>
          </a:xfrm>
          <a:prstGeom prst="can">
            <a:avLst>
              <a:gd name="adj" fmla="val 25000"/>
            </a:avLst>
          </a:prstGeom>
          <a:solidFill>
            <a:srgbClr val="A8B5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Remote Repo</a:t>
            </a:r>
            <a:endParaRPr/>
          </a:p>
        </p:txBody>
      </p:sp>
      <p:sp>
        <p:nvSpPr>
          <p:cNvPr id="191" name="Google Shape;191;p24"/>
          <p:cNvSpPr/>
          <p:nvPr/>
        </p:nvSpPr>
        <p:spPr>
          <a:xfrm>
            <a:off x="1446400" y="2435038"/>
            <a:ext cx="1341900" cy="717000"/>
          </a:xfrm>
          <a:prstGeom prst="rect">
            <a:avLst/>
          </a:prstGeom>
          <a:solidFill>
            <a:srgbClr val="D9E1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Project</a:t>
            </a:r>
            <a:endParaRPr/>
          </a:p>
        </p:txBody>
      </p:sp>
      <p:sp>
        <p:nvSpPr>
          <p:cNvPr id="192" name="Google Shape;192;p24"/>
          <p:cNvSpPr/>
          <p:nvPr/>
        </p:nvSpPr>
        <p:spPr>
          <a:xfrm>
            <a:off x="1776550" y="3152050"/>
            <a:ext cx="681600" cy="221700"/>
          </a:xfrm>
          <a:prstGeom prst="rect">
            <a:avLst/>
          </a:prstGeom>
          <a:solidFill>
            <a:srgbClr val="99A7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3" name="Google Shape;193;p24"/>
          <p:cNvPicPr preferRelativeResize="0"/>
          <p:nvPr/>
        </p:nvPicPr>
        <p:blipFill>
          <a:blip r:embed="rId3">
            <a:alphaModFix/>
          </a:blip>
          <a:stretch>
            <a:fillRect/>
          </a:stretch>
        </p:blipFill>
        <p:spPr>
          <a:xfrm>
            <a:off x="1801776" y="3192748"/>
            <a:ext cx="631149" cy="159775"/>
          </a:xfrm>
          <a:prstGeom prst="rect">
            <a:avLst/>
          </a:prstGeom>
          <a:noFill/>
          <a:ln>
            <a:noFill/>
          </a:ln>
        </p:spPr>
      </p:pic>
      <p:cxnSp>
        <p:nvCxnSpPr>
          <p:cNvPr id="194" name="Google Shape;194;p24"/>
          <p:cNvCxnSpPr>
            <a:stCxn id="192" idx="2"/>
            <a:endCxn id="189" idx="1"/>
          </p:cNvCxnSpPr>
          <p:nvPr/>
        </p:nvCxnSpPr>
        <p:spPr>
          <a:xfrm>
            <a:off x="2117350" y="3373750"/>
            <a:ext cx="0" cy="900300"/>
          </a:xfrm>
          <a:prstGeom prst="straightConnector1">
            <a:avLst/>
          </a:prstGeom>
          <a:noFill/>
          <a:ln w="9525" cap="flat" cmpd="sng">
            <a:solidFill>
              <a:schemeClr val="dk2"/>
            </a:solidFill>
            <a:prstDash val="solid"/>
            <a:round/>
            <a:headEnd type="none" w="med" len="med"/>
            <a:tailEnd type="triangle" w="med" len="med"/>
          </a:ln>
        </p:spPr>
      </p:cxnSp>
      <p:cxnSp>
        <p:nvCxnSpPr>
          <p:cNvPr id="195" name="Google Shape;195;p24"/>
          <p:cNvCxnSpPr>
            <a:stCxn id="192" idx="3"/>
            <a:endCxn id="190" idx="2"/>
          </p:cNvCxnSpPr>
          <p:nvPr/>
        </p:nvCxnSpPr>
        <p:spPr>
          <a:xfrm>
            <a:off x="2458150" y="3262900"/>
            <a:ext cx="4460100" cy="0"/>
          </a:xfrm>
          <a:prstGeom prst="straightConnector1">
            <a:avLst/>
          </a:prstGeom>
          <a:noFill/>
          <a:ln w="9525" cap="flat" cmpd="sng">
            <a:solidFill>
              <a:schemeClr val="dk2"/>
            </a:solidFill>
            <a:prstDash val="solid"/>
            <a:round/>
            <a:headEnd type="none" w="med" len="med"/>
            <a:tailEnd type="triangle" w="med" len="med"/>
          </a:ln>
        </p:spPr>
      </p:cxnSp>
      <p:sp>
        <p:nvSpPr>
          <p:cNvPr id="196" name="Google Shape;196;p24"/>
          <p:cNvSpPr txBox="1"/>
          <p:nvPr/>
        </p:nvSpPr>
        <p:spPr>
          <a:xfrm>
            <a:off x="2243400" y="3663275"/>
            <a:ext cx="76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b="1">
                <a:latin typeface="Palatino Linotype"/>
                <a:ea typeface="Palatino Linotype"/>
                <a:cs typeface="Palatino Linotype"/>
                <a:sym typeface="Palatino Linotype"/>
              </a:rPr>
              <a:t>install</a:t>
            </a:r>
            <a:endParaRPr b="1">
              <a:latin typeface="Palatino Linotype"/>
              <a:ea typeface="Palatino Linotype"/>
              <a:cs typeface="Palatino Linotype"/>
              <a:sym typeface="Palatino Linotype"/>
            </a:endParaRPr>
          </a:p>
        </p:txBody>
      </p:sp>
      <p:sp>
        <p:nvSpPr>
          <p:cNvPr id="197" name="Google Shape;197;p24"/>
          <p:cNvSpPr txBox="1"/>
          <p:nvPr/>
        </p:nvSpPr>
        <p:spPr>
          <a:xfrm>
            <a:off x="4376525" y="2862700"/>
            <a:ext cx="76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b="1">
                <a:latin typeface="Palatino Linotype"/>
                <a:ea typeface="Palatino Linotype"/>
                <a:cs typeface="Palatino Linotype"/>
                <a:sym typeface="Palatino Linotype"/>
              </a:rPr>
              <a:t>deploy</a:t>
            </a:r>
            <a:endParaRPr b="1">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419"/>
              <a:t>TP 1-Ejer 3.1</a:t>
            </a:r>
            <a:endParaRPr/>
          </a:p>
        </p:txBody>
      </p:sp>
      <p:sp>
        <p:nvSpPr>
          <p:cNvPr id="203" name="Google Shape;203;p25"/>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rmAutofit/>
          </a:bodyPr>
          <a:lstStyle/>
          <a:p>
            <a:pPr marL="114300" lvl="0" indent="0" algn="l" rtl="0">
              <a:spcBef>
                <a:spcPts val="0"/>
              </a:spcBef>
              <a:spcAft>
                <a:spcPts val="0"/>
              </a:spcAft>
              <a:buSzPts val="1800"/>
              <a:buNone/>
            </a:pPr>
            <a:r>
              <a:rPr lang="es-419">
                <a:solidFill>
                  <a:schemeClr val="dk1"/>
                </a:solidFill>
              </a:rPr>
              <a:t>Migrar la clase MyTimer anterior para que sea un proyecto Maven. Será nuestra primera versión.</a:t>
            </a:r>
            <a:endParaRPr/>
          </a:p>
        </p:txBody>
      </p:sp>
      <p:sp>
        <p:nvSpPr>
          <p:cNvPr id="204" name="Google Shape;204;p25"/>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419" sz="1000" b="0" i="0" u="none" strike="noStrike" cap="none">
                <a:solidFill>
                  <a:srgbClr val="FFFFFF"/>
                </a:solidFill>
                <a:latin typeface="Roboto"/>
                <a:ea typeface="Roboto"/>
                <a:cs typeface="Roboto"/>
                <a:sym typeface="Roboto"/>
              </a:rPr>
              <a:t>23</a:t>
            </a:fld>
            <a:endParaRPr sz="1000" b="0" i="0" u="none" strike="noStrike" cap="none">
              <a:solidFill>
                <a:srgbClr val="FFFFFF"/>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463575" y="196805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419"/>
              <a:t>TP 1-Ejer 3.2</a:t>
            </a:r>
            <a:endParaRPr/>
          </a:p>
        </p:txBody>
      </p:sp>
      <p:sp>
        <p:nvSpPr>
          <p:cNvPr id="210" name="Google Shape;210;p26"/>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rmAutofit/>
          </a:bodyPr>
          <a:lstStyle/>
          <a:p>
            <a:pPr marL="114300" lvl="0" indent="0" algn="l" rtl="0">
              <a:spcBef>
                <a:spcPts val="0"/>
              </a:spcBef>
              <a:spcAft>
                <a:spcPts val="0"/>
              </a:spcAft>
              <a:buSzPts val="1800"/>
              <a:buNone/>
            </a:pPr>
            <a:r>
              <a:rPr lang="es-419">
                <a:solidFill>
                  <a:schemeClr val="dk1"/>
                </a:solidFill>
              </a:rPr>
              <a:t>Agregar un nuevo plugin y ver qué genera</a:t>
            </a:r>
            <a:endParaRPr>
              <a:solidFill>
                <a:schemeClr val="dk1"/>
              </a:solidFill>
            </a:endParaRPr>
          </a:p>
        </p:txBody>
      </p:sp>
      <p:sp>
        <p:nvSpPr>
          <p:cNvPr id="211" name="Google Shape;211;p26"/>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419" sz="1000" b="0" i="0" u="none" strike="noStrike" cap="none">
                <a:solidFill>
                  <a:srgbClr val="FFFFFF"/>
                </a:solidFill>
                <a:latin typeface="Roboto"/>
                <a:ea typeface="Roboto"/>
                <a:cs typeface="Roboto"/>
                <a:sym typeface="Roboto"/>
              </a:rPr>
              <a:t>24</a:t>
            </a:fld>
            <a:endParaRPr sz="1000" b="0" i="0" u="none" strike="noStrike" cap="none">
              <a:solidFill>
                <a:srgbClr val="FFFFFF"/>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sldNum" idx="12"/>
          </p:nvPr>
        </p:nvSpPr>
        <p:spPr>
          <a:xfrm>
            <a:off x="7924800" y="6356352"/>
            <a:ext cx="762000" cy="3651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s-419" sz="1000" b="0" i="0" u="none" strike="noStrike" cap="none">
                <a:solidFill>
                  <a:srgbClr val="FFFFFF"/>
                </a:solidFill>
                <a:latin typeface="Roboto"/>
                <a:ea typeface="Roboto"/>
                <a:cs typeface="Roboto"/>
                <a:sym typeface="Roboto"/>
              </a:rPr>
              <a:t>25</a:t>
            </a:fld>
            <a:endParaRPr sz="1000" b="0" i="0" u="none" strike="noStrike" cap="none">
              <a:solidFill>
                <a:srgbClr val="FFFFFF"/>
              </a:solidFill>
              <a:latin typeface="Roboto"/>
              <a:ea typeface="Roboto"/>
              <a:cs typeface="Roboto"/>
              <a:sym typeface="Roboto"/>
            </a:endParaRPr>
          </a:p>
        </p:txBody>
      </p:sp>
      <p:sp>
        <p:nvSpPr>
          <p:cNvPr id="217" name="Google Shape;217;p27"/>
          <p:cNvSpPr txBox="1">
            <a:spLocks noGrp="1"/>
          </p:cNvSpPr>
          <p:nvPr>
            <p:ph type="body" idx="1"/>
          </p:nvPr>
        </p:nvSpPr>
        <p:spPr>
          <a:xfrm>
            <a:off x="457200" y="1334675"/>
            <a:ext cx="8544900" cy="55233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spcBef>
                <a:spcPts val="286"/>
              </a:spcBef>
              <a:spcAft>
                <a:spcPts val="0"/>
              </a:spcAft>
              <a:buClr>
                <a:srgbClr val="000000"/>
              </a:buClr>
              <a:buSzPct val="86422"/>
              <a:buFont typeface="Arial"/>
              <a:buNone/>
            </a:pPr>
            <a:r>
              <a:rPr lang="es-419" sz="2858">
                <a:latin typeface="Consolas"/>
                <a:ea typeface="Consolas"/>
                <a:cs typeface="Consolas"/>
                <a:sym typeface="Consolas"/>
              </a:rPr>
              <a:t>Ejecutar con </a:t>
            </a:r>
            <a:r>
              <a:rPr lang="es-419" sz="2858" b="1">
                <a:latin typeface="Consolas"/>
                <a:ea typeface="Consolas"/>
                <a:cs typeface="Consolas"/>
                <a:sym typeface="Consolas"/>
              </a:rPr>
              <a:t>mvn exec:java</a:t>
            </a:r>
            <a:endParaRPr sz="2858" b="1">
              <a:latin typeface="Consolas"/>
              <a:ea typeface="Consolas"/>
              <a:cs typeface="Consolas"/>
              <a:sym typeface="Consolas"/>
            </a:endParaRPr>
          </a:p>
          <a:p>
            <a:pPr marL="0" lvl="0" indent="0" algn="l" rtl="0">
              <a:spcBef>
                <a:spcPts val="286"/>
              </a:spcBef>
              <a:spcAft>
                <a:spcPts val="0"/>
              </a:spcAft>
              <a:buClr>
                <a:schemeClr val="dk1"/>
              </a:buClr>
              <a:buSzPct val="123500"/>
              <a:buFont typeface="Arial"/>
              <a:buNone/>
            </a:pPr>
            <a:r>
              <a:rPr lang="es-419" sz="2000">
                <a:latin typeface="Consolas"/>
                <a:ea typeface="Consolas"/>
                <a:cs typeface="Consolas"/>
                <a:sym typeface="Consolas"/>
              </a:rPr>
              <a:t>&lt;project … &gt;</a:t>
            </a:r>
            <a:endParaRPr sz="2000">
              <a:latin typeface="Consolas"/>
              <a:ea typeface="Consolas"/>
              <a:cs typeface="Consolas"/>
              <a:sym typeface="Consolas"/>
            </a:endParaRPr>
          </a:p>
          <a:p>
            <a:pPr marL="0" lvl="0" indent="0" algn="l" rtl="0">
              <a:spcBef>
                <a:spcPts val="286"/>
              </a:spcBef>
              <a:spcAft>
                <a:spcPts val="0"/>
              </a:spcAft>
              <a:buSzPct val="123500"/>
              <a:buNone/>
            </a:pPr>
            <a:r>
              <a:rPr lang="es-419" sz="2000">
                <a:latin typeface="Consolas"/>
                <a:ea typeface="Consolas"/>
                <a:cs typeface="Consolas"/>
                <a:sym typeface="Consolas"/>
              </a:rPr>
              <a:t>	… </a:t>
            </a:r>
            <a:endParaRPr sz="2000">
              <a:latin typeface="Consolas"/>
              <a:ea typeface="Consolas"/>
              <a:cs typeface="Consolas"/>
              <a:sym typeface="Consolas"/>
            </a:endParaRPr>
          </a:p>
          <a:p>
            <a:pPr marL="457200" lvl="0" indent="0" algn="l" rtl="0">
              <a:spcBef>
                <a:spcPts val="286"/>
              </a:spcBef>
              <a:spcAft>
                <a:spcPts val="0"/>
              </a:spcAft>
              <a:buClr>
                <a:schemeClr val="dk1"/>
              </a:buClr>
              <a:buSzPct val="123500"/>
              <a:buFont typeface="Arial"/>
              <a:buNone/>
            </a:pPr>
            <a:r>
              <a:rPr lang="es-419" sz="2000">
                <a:latin typeface="Consolas"/>
                <a:ea typeface="Consolas"/>
                <a:cs typeface="Consolas"/>
                <a:sym typeface="Consolas"/>
              </a:rPr>
              <a:t>&lt;build&gt;</a:t>
            </a:r>
            <a:endParaRPr sz="2000">
              <a:latin typeface="Consolas"/>
              <a:ea typeface="Consolas"/>
              <a:cs typeface="Consolas"/>
              <a:sym typeface="Consolas"/>
            </a:endParaRPr>
          </a:p>
          <a:p>
            <a:pPr marL="914400" lvl="0" indent="0" algn="l" rtl="0">
              <a:spcBef>
                <a:spcPts val="286"/>
              </a:spcBef>
              <a:spcAft>
                <a:spcPts val="0"/>
              </a:spcAft>
              <a:buSzPct val="123500"/>
              <a:buNone/>
            </a:pPr>
            <a:r>
              <a:rPr lang="es-419" sz="2000">
                <a:latin typeface="Consolas"/>
                <a:ea typeface="Consolas"/>
                <a:cs typeface="Consolas"/>
                <a:sym typeface="Consolas"/>
              </a:rPr>
              <a:t>&lt;plugins&gt;</a:t>
            </a:r>
            <a:endParaRPr sz="2000">
              <a:latin typeface="Consolas"/>
              <a:ea typeface="Consolas"/>
              <a:cs typeface="Consolas"/>
              <a:sym typeface="Consolas"/>
            </a:endParaRPr>
          </a:p>
          <a:p>
            <a:pPr marL="914400" lvl="0" indent="0" algn="l" rtl="0">
              <a:spcBef>
                <a:spcPts val="286"/>
              </a:spcBef>
              <a:spcAft>
                <a:spcPts val="0"/>
              </a:spcAft>
              <a:buSzPct val="123500"/>
              <a:buNone/>
            </a:pPr>
            <a:r>
              <a:rPr lang="es-419" sz="2000">
                <a:latin typeface="Consolas"/>
                <a:ea typeface="Consolas"/>
                <a:cs typeface="Consolas"/>
                <a:sym typeface="Consolas"/>
              </a:rPr>
              <a:t>	… </a:t>
            </a:r>
            <a:endParaRPr sz="2000">
              <a:latin typeface="Consolas"/>
              <a:ea typeface="Consolas"/>
              <a:cs typeface="Consolas"/>
              <a:sym typeface="Consolas"/>
            </a:endParaRPr>
          </a:p>
          <a:p>
            <a:pPr marL="1371600" lvl="0" indent="0" algn="l" rtl="0">
              <a:spcBef>
                <a:spcPts val="286"/>
              </a:spcBef>
              <a:spcAft>
                <a:spcPts val="0"/>
              </a:spcAft>
              <a:buSzPct val="55000"/>
              <a:buNone/>
            </a:pPr>
            <a:r>
              <a:rPr lang="es-419" sz="2000">
                <a:latin typeface="Consolas"/>
                <a:ea typeface="Consolas"/>
                <a:cs typeface="Consolas"/>
                <a:sym typeface="Consolas"/>
              </a:rPr>
              <a:t>&lt;plugin&gt;</a:t>
            </a:r>
            <a:endParaRPr sz="2000">
              <a:latin typeface="Consolas"/>
              <a:ea typeface="Consolas"/>
              <a:cs typeface="Consolas"/>
              <a:sym typeface="Consolas"/>
            </a:endParaRPr>
          </a:p>
          <a:p>
            <a:pPr marL="1371600" lvl="0" indent="457200" algn="l" rtl="0">
              <a:spcBef>
                <a:spcPts val="286"/>
              </a:spcBef>
              <a:spcAft>
                <a:spcPts val="0"/>
              </a:spcAft>
              <a:buSzPct val="55000"/>
              <a:buNone/>
            </a:pPr>
            <a:r>
              <a:rPr lang="es-419" sz="2000">
                <a:latin typeface="Consolas"/>
                <a:ea typeface="Consolas"/>
                <a:cs typeface="Consolas"/>
                <a:sym typeface="Consolas"/>
              </a:rPr>
              <a:t>&lt;groupId&gt;org.codehaus.mojo&lt;/groupId&gt;</a:t>
            </a:r>
            <a:endParaRPr sz="2000">
              <a:latin typeface="Consolas"/>
              <a:ea typeface="Consolas"/>
              <a:cs typeface="Consolas"/>
              <a:sym typeface="Consolas"/>
            </a:endParaRPr>
          </a:p>
          <a:p>
            <a:pPr marL="1371600" lvl="0" indent="457200" algn="l" rtl="0">
              <a:spcBef>
                <a:spcPts val="286"/>
              </a:spcBef>
              <a:spcAft>
                <a:spcPts val="0"/>
              </a:spcAft>
              <a:buSzPct val="55000"/>
              <a:buNone/>
            </a:pPr>
            <a:r>
              <a:rPr lang="es-419" sz="2000">
                <a:latin typeface="Consolas"/>
                <a:ea typeface="Consolas"/>
                <a:cs typeface="Consolas"/>
                <a:sym typeface="Consolas"/>
              </a:rPr>
              <a:t>&lt;artifactId&gt;exec-maven-plugin&lt;/artifactId&gt;</a:t>
            </a:r>
            <a:endParaRPr sz="2000">
              <a:latin typeface="Consolas"/>
              <a:ea typeface="Consolas"/>
              <a:cs typeface="Consolas"/>
              <a:sym typeface="Consolas"/>
            </a:endParaRPr>
          </a:p>
          <a:p>
            <a:pPr marL="1371600" lvl="0" indent="457200" algn="l" rtl="0">
              <a:spcBef>
                <a:spcPts val="286"/>
              </a:spcBef>
              <a:spcAft>
                <a:spcPts val="0"/>
              </a:spcAft>
              <a:buSzPct val="55000"/>
              <a:buNone/>
            </a:pPr>
            <a:r>
              <a:rPr lang="es-419" sz="2000">
                <a:latin typeface="Consolas"/>
                <a:ea typeface="Consolas"/>
                <a:cs typeface="Consolas"/>
                <a:sym typeface="Consolas"/>
              </a:rPr>
              <a:t>&lt;version&gt;3.0.0&lt;/version&gt;</a:t>
            </a:r>
            <a:endParaRPr sz="2000">
              <a:latin typeface="Consolas"/>
              <a:ea typeface="Consolas"/>
              <a:cs typeface="Consolas"/>
              <a:sym typeface="Consolas"/>
            </a:endParaRPr>
          </a:p>
          <a:p>
            <a:pPr marL="1371600" lvl="0" indent="457200" algn="l" rtl="0">
              <a:spcBef>
                <a:spcPts val="286"/>
              </a:spcBef>
              <a:spcAft>
                <a:spcPts val="0"/>
              </a:spcAft>
              <a:buSzPct val="55000"/>
              <a:buNone/>
            </a:pPr>
            <a:r>
              <a:rPr lang="es-419" sz="2000">
                <a:latin typeface="Consolas"/>
                <a:ea typeface="Consolas"/>
                <a:cs typeface="Consolas"/>
                <a:sym typeface="Consolas"/>
              </a:rPr>
              <a:t>&lt;configuration&gt;</a:t>
            </a:r>
            <a:endParaRPr sz="2000">
              <a:latin typeface="Consolas"/>
              <a:ea typeface="Consolas"/>
              <a:cs typeface="Consolas"/>
              <a:sym typeface="Consolas"/>
            </a:endParaRPr>
          </a:p>
          <a:p>
            <a:pPr marL="1828800" lvl="0" indent="457200" algn="l" rtl="0">
              <a:spcBef>
                <a:spcPts val="286"/>
              </a:spcBef>
              <a:spcAft>
                <a:spcPts val="0"/>
              </a:spcAft>
              <a:buSzPct val="55000"/>
              <a:buNone/>
            </a:pPr>
            <a:r>
              <a:rPr lang="es-419" sz="2000">
                <a:latin typeface="Consolas"/>
                <a:ea typeface="Consolas"/>
                <a:cs typeface="Consolas"/>
                <a:sym typeface="Consolas"/>
              </a:rPr>
              <a:t>&lt;mainClass&gt;</a:t>
            </a:r>
            <a:r>
              <a:rPr lang="es-419" sz="2000" b="1">
                <a:solidFill>
                  <a:srgbClr val="CC0000"/>
                </a:solidFill>
                <a:latin typeface="Consolas"/>
                <a:ea typeface="Consolas"/>
                <a:cs typeface="Consolas"/>
                <a:sym typeface="Consolas"/>
              </a:rPr>
              <a:t>Main</a:t>
            </a:r>
            <a:r>
              <a:rPr lang="es-419" sz="2000">
                <a:latin typeface="Consolas"/>
                <a:ea typeface="Consolas"/>
                <a:cs typeface="Consolas"/>
                <a:sym typeface="Consolas"/>
              </a:rPr>
              <a:t>&lt;/mainClass&gt;</a:t>
            </a:r>
            <a:endParaRPr sz="2000">
              <a:latin typeface="Consolas"/>
              <a:ea typeface="Consolas"/>
              <a:cs typeface="Consolas"/>
              <a:sym typeface="Consolas"/>
            </a:endParaRPr>
          </a:p>
          <a:p>
            <a:pPr marL="1828800" lvl="0" indent="0" algn="l" rtl="0">
              <a:spcBef>
                <a:spcPts val="286"/>
              </a:spcBef>
              <a:spcAft>
                <a:spcPts val="0"/>
              </a:spcAft>
              <a:buSzPct val="55000"/>
              <a:buNone/>
            </a:pPr>
            <a:r>
              <a:rPr lang="es-419" sz="2000">
                <a:latin typeface="Consolas"/>
                <a:ea typeface="Consolas"/>
                <a:cs typeface="Consolas"/>
                <a:sym typeface="Consolas"/>
              </a:rPr>
              <a:t>&lt;/configuration&gt;</a:t>
            </a:r>
            <a:endParaRPr sz="2000">
              <a:latin typeface="Consolas"/>
              <a:ea typeface="Consolas"/>
              <a:cs typeface="Consolas"/>
              <a:sym typeface="Consolas"/>
            </a:endParaRPr>
          </a:p>
          <a:p>
            <a:pPr marL="1371600" lvl="0" indent="0" algn="l" rtl="0">
              <a:spcBef>
                <a:spcPts val="286"/>
              </a:spcBef>
              <a:spcAft>
                <a:spcPts val="0"/>
              </a:spcAft>
              <a:buSzPct val="55000"/>
              <a:buNone/>
            </a:pPr>
            <a:r>
              <a:rPr lang="es-419" sz="2000">
                <a:latin typeface="Consolas"/>
                <a:ea typeface="Consolas"/>
                <a:cs typeface="Consolas"/>
                <a:sym typeface="Consolas"/>
              </a:rPr>
              <a:t>&lt;/plugin&gt;</a:t>
            </a:r>
            <a:endParaRPr sz="2000">
              <a:latin typeface="Consolas"/>
              <a:ea typeface="Consolas"/>
              <a:cs typeface="Consolas"/>
              <a:sym typeface="Consolas"/>
            </a:endParaRPr>
          </a:p>
          <a:p>
            <a:pPr marL="1371600" lvl="0" indent="0" algn="l" rtl="0">
              <a:spcBef>
                <a:spcPts val="286"/>
              </a:spcBef>
              <a:spcAft>
                <a:spcPts val="0"/>
              </a:spcAft>
              <a:buSzPct val="123500"/>
              <a:buNone/>
            </a:pPr>
            <a:r>
              <a:rPr lang="es-419" sz="2000">
                <a:latin typeface="Consolas"/>
                <a:ea typeface="Consolas"/>
                <a:cs typeface="Consolas"/>
                <a:sym typeface="Consolas"/>
              </a:rPr>
              <a:t>… </a:t>
            </a:r>
            <a:endParaRPr sz="2000">
              <a:latin typeface="Consolas"/>
              <a:ea typeface="Consolas"/>
              <a:cs typeface="Consolas"/>
              <a:sym typeface="Consolas"/>
            </a:endParaRPr>
          </a:p>
          <a:p>
            <a:pPr marL="914400" lvl="0" indent="0" algn="l" rtl="0">
              <a:spcBef>
                <a:spcPts val="286"/>
              </a:spcBef>
              <a:spcAft>
                <a:spcPts val="0"/>
              </a:spcAft>
              <a:buSzPct val="123500"/>
              <a:buNone/>
            </a:pPr>
            <a:r>
              <a:rPr lang="es-419" sz="2000">
                <a:latin typeface="Consolas"/>
                <a:ea typeface="Consolas"/>
                <a:cs typeface="Consolas"/>
                <a:sym typeface="Consolas"/>
              </a:rPr>
              <a:t>&lt;/plugins&gt;</a:t>
            </a:r>
            <a:endParaRPr sz="2000">
              <a:latin typeface="Consolas"/>
              <a:ea typeface="Consolas"/>
              <a:cs typeface="Consolas"/>
              <a:sym typeface="Consolas"/>
            </a:endParaRPr>
          </a:p>
          <a:p>
            <a:pPr marL="0" lvl="0" indent="457200" algn="l" rtl="0">
              <a:spcBef>
                <a:spcPts val="286"/>
              </a:spcBef>
              <a:spcAft>
                <a:spcPts val="0"/>
              </a:spcAft>
              <a:buSzPct val="123500"/>
              <a:buNone/>
            </a:pPr>
            <a:r>
              <a:rPr lang="es-419" sz="2000">
                <a:latin typeface="Consolas"/>
                <a:ea typeface="Consolas"/>
                <a:cs typeface="Consolas"/>
                <a:sym typeface="Consolas"/>
              </a:rPr>
              <a:t>&lt;/build&gt;</a:t>
            </a:r>
            <a:endParaRPr sz="2000">
              <a:latin typeface="Consolas"/>
              <a:ea typeface="Consolas"/>
              <a:cs typeface="Consolas"/>
              <a:sym typeface="Consolas"/>
            </a:endParaRPr>
          </a:p>
          <a:p>
            <a:pPr marL="0" lvl="0" indent="457200" algn="l" rtl="0">
              <a:spcBef>
                <a:spcPts val="286"/>
              </a:spcBef>
              <a:spcAft>
                <a:spcPts val="0"/>
              </a:spcAft>
              <a:buSzPct val="123500"/>
              <a:buNone/>
            </a:pPr>
            <a:r>
              <a:rPr lang="es-419" sz="2000">
                <a:latin typeface="Consolas"/>
                <a:ea typeface="Consolas"/>
                <a:cs typeface="Consolas"/>
                <a:sym typeface="Consolas"/>
              </a:rPr>
              <a:t>…</a:t>
            </a:r>
            <a:endParaRPr sz="2000">
              <a:latin typeface="Consolas"/>
              <a:ea typeface="Consolas"/>
              <a:cs typeface="Consolas"/>
              <a:sym typeface="Consolas"/>
            </a:endParaRPr>
          </a:p>
          <a:p>
            <a:pPr marL="0" lvl="0" indent="0" algn="l" rtl="0">
              <a:spcBef>
                <a:spcPts val="286"/>
              </a:spcBef>
              <a:spcAft>
                <a:spcPts val="0"/>
              </a:spcAft>
              <a:buClr>
                <a:schemeClr val="dk1"/>
              </a:buClr>
              <a:buSzPct val="123500"/>
              <a:buFont typeface="Arial"/>
              <a:buNone/>
            </a:pPr>
            <a:r>
              <a:rPr lang="es-419" sz="2000">
                <a:latin typeface="Consolas"/>
                <a:ea typeface="Consolas"/>
                <a:cs typeface="Consolas"/>
                <a:sym typeface="Consolas"/>
              </a:rPr>
              <a:t>&lt;/project&gt;</a:t>
            </a:r>
            <a:endParaRPr sz="2000">
              <a:latin typeface="Consolas"/>
              <a:ea typeface="Consolas"/>
              <a:cs typeface="Consolas"/>
              <a:sym typeface="Consolas"/>
            </a:endParaRPr>
          </a:p>
        </p:txBody>
      </p:sp>
      <p:cxnSp>
        <p:nvCxnSpPr>
          <p:cNvPr id="218" name="Google Shape;218;p27"/>
          <p:cNvCxnSpPr/>
          <p:nvPr/>
        </p:nvCxnSpPr>
        <p:spPr>
          <a:xfrm rot="10800000">
            <a:off x="4684125" y="4708700"/>
            <a:ext cx="836400" cy="764700"/>
          </a:xfrm>
          <a:prstGeom prst="straightConnector1">
            <a:avLst/>
          </a:prstGeom>
          <a:noFill/>
          <a:ln w="38100" cap="flat" cmpd="sng">
            <a:solidFill>
              <a:srgbClr val="CC0000"/>
            </a:solidFill>
            <a:prstDash val="solid"/>
            <a:round/>
            <a:headEnd type="none" w="med" len="med"/>
            <a:tailEnd type="triangle" w="med" len="med"/>
          </a:ln>
        </p:spPr>
      </p:cxnSp>
      <p:sp>
        <p:nvSpPr>
          <p:cNvPr id="219" name="Google Shape;219;p27"/>
          <p:cNvSpPr txBox="1"/>
          <p:nvPr/>
        </p:nvSpPr>
        <p:spPr>
          <a:xfrm>
            <a:off x="5520525" y="5210525"/>
            <a:ext cx="35517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600" b="1">
                <a:solidFill>
                  <a:srgbClr val="CC0000"/>
                </a:solidFill>
                <a:latin typeface="Palatino Linotype"/>
                <a:ea typeface="Palatino Linotype"/>
                <a:cs typeface="Palatino Linotype"/>
                <a:sym typeface="Palatino Linotype"/>
              </a:rPr>
              <a:t>Nombre Java de la clase </a:t>
            </a:r>
            <a:endParaRPr sz="1600" b="1">
              <a:solidFill>
                <a:srgbClr val="CC0000"/>
              </a:solidFill>
              <a:latin typeface="Palatino Linotype"/>
              <a:ea typeface="Palatino Linotype"/>
              <a:cs typeface="Palatino Linotype"/>
              <a:sym typeface="Palatino Linotype"/>
            </a:endParaRPr>
          </a:p>
          <a:p>
            <a:pPr marL="0" lvl="0" indent="0" algn="l" rtl="0">
              <a:spcBef>
                <a:spcPts val="0"/>
              </a:spcBef>
              <a:spcAft>
                <a:spcPts val="0"/>
              </a:spcAft>
              <a:buNone/>
            </a:pPr>
            <a:r>
              <a:rPr lang="es-419" sz="1600" b="1">
                <a:solidFill>
                  <a:srgbClr val="CC0000"/>
                </a:solidFill>
                <a:latin typeface="Palatino Linotype"/>
                <a:ea typeface="Palatino Linotype"/>
                <a:cs typeface="Palatino Linotype"/>
                <a:sym typeface="Palatino Linotype"/>
              </a:rPr>
              <a:t>con todos sus packages</a:t>
            </a:r>
            <a:endParaRPr sz="1600" b="1">
              <a:solidFill>
                <a:srgbClr val="CC0000"/>
              </a:solidFill>
              <a:latin typeface="Palatino Linotype"/>
              <a:ea typeface="Palatino Linotype"/>
              <a:cs typeface="Palatino Linotype"/>
              <a:sym typeface="Palatino Linotype"/>
            </a:endParaRPr>
          </a:p>
        </p:txBody>
      </p:sp>
      <p:sp>
        <p:nvSpPr>
          <p:cNvPr id="220" name="Google Shape;220;p27"/>
          <p:cNvSpPr txBox="1"/>
          <p:nvPr/>
        </p:nvSpPr>
        <p:spPr>
          <a:xfrm>
            <a:off x="457200" y="420300"/>
            <a:ext cx="8273400" cy="1064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286"/>
              </a:spcBef>
              <a:spcAft>
                <a:spcPts val="0"/>
              </a:spcAft>
              <a:buClr>
                <a:srgbClr val="000000"/>
              </a:buClr>
              <a:buSzPts val="2470"/>
              <a:buFont typeface="Arial"/>
              <a:buNone/>
            </a:pPr>
            <a:r>
              <a:rPr lang="es-419" sz="2858">
                <a:solidFill>
                  <a:schemeClr val="dk1"/>
                </a:solidFill>
                <a:latin typeface="Consolas"/>
                <a:ea typeface="Consolas"/>
                <a:cs typeface="Consolas"/>
                <a:sym typeface="Consolas"/>
              </a:rPr>
              <a:t>Desde el directorio del proyecto donde se encuentra el pom.xml</a:t>
            </a:r>
            <a:endParaRPr sz="2858">
              <a:solidFill>
                <a:schemeClr val="dk1"/>
              </a:solidFill>
              <a:latin typeface="Consolas"/>
              <a:ea typeface="Consolas"/>
              <a:cs typeface="Consolas"/>
              <a:sym typeface="Consola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163900" y="648109"/>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419"/>
              <a:t>TP 1- </a:t>
            </a:r>
            <a:br>
              <a:rPr lang="es-419"/>
            </a:br>
            <a:r>
              <a:rPr lang="es-419"/>
              <a:t>Ejer 4.1 y 4.2</a:t>
            </a:r>
            <a:endParaRPr/>
          </a:p>
        </p:txBody>
      </p:sp>
      <p:sp>
        <p:nvSpPr>
          <p:cNvPr id="226" name="Google Shape;226;p28"/>
          <p:cNvSpPr txBox="1">
            <a:spLocks noGrp="1"/>
          </p:cNvSpPr>
          <p:nvPr>
            <p:ph type="subTitle" idx="1"/>
          </p:nvPr>
        </p:nvSpPr>
        <p:spPr>
          <a:xfrm>
            <a:off x="339400" y="2805300"/>
            <a:ext cx="42138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s-419"/>
              <a:t>Implementar la </a:t>
            </a:r>
            <a:r>
              <a:rPr lang="es-419">
                <a:solidFill>
                  <a:srgbClr val="00B050"/>
                </a:solidFill>
              </a:rPr>
              <a:t>clase My</a:t>
            </a:r>
            <a:r>
              <a:rPr lang="es-419">
                <a:solidFill>
                  <a:srgbClr val="00B050"/>
                </a:solidFill>
                <a:latin typeface="Consolas"/>
                <a:ea typeface="Consolas"/>
                <a:cs typeface="Consolas"/>
                <a:sym typeface="Consolas"/>
              </a:rPr>
              <a:t>Timer </a:t>
            </a:r>
            <a:r>
              <a:rPr lang="es-419">
                <a:latin typeface="Consolas"/>
                <a:ea typeface="Consolas"/>
                <a:cs typeface="Consolas"/>
                <a:sym typeface="Consolas"/>
              </a:rPr>
              <a:t>(versión 2, u</a:t>
            </a:r>
            <a:r>
              <a:rPr lang="es-419"/>
              <a:t>sando la biblioteca Joda y Maven)</a:t>
            </a:r>
            <a:endParaRPr/>
          </a:p>
          <a:p>
            <a:pPr marL="0" lvl="0" indent="0" algn="ctr" rtl="0">
              <a:lnSpc>
                <a:spcPct val="100000"/>
              </a:lnSpc>
              <a:spcBef>
                <a:spcPts val="0"/>
              </a:spcBef>
              <a:spcAft>
                <a:spcPts val="0"/>
              </a:spcAft>
              <a:buSzPts val="2100"/>
              <a:buNone/>
            </a:pPr>
            <a:endParaRPr/>
          </a:p>
          <a:p>
            <a:pPr marL="0" lvl="0" indent="0" algn="ctr" rtl="0">
              <a:lnSpc>
                <a:spcPct val="100000"/>
              </a:lnSpc>
              <a:spcBef>
                <a:spcPts val="0"/>
              </a:spcBef>
              <a:spcAft>
                <a:spcPts val="0"/>
              </a:spcAft>
              <a:buSzPts val="2100"/>
              <a:buNone/>
            </a:pPr>
            <a:r>
              <a:rPr lang="es-419"/>
              <a:t>El proyecto se llamará </a:t>
            </a:r>
            <a:r>
              <a:rPr lang="es-419">
                <a:solidFill>
                  <a:srgbClr val="00B050"/>
                </a:solidFill>
              </a:rPr>
              <a:t>TimerJoda</a:t>
            </a:r>
            <a:endParaRPr>
              <a:solidFill>
                <a:srgbClr val="00B050"/>
              </a:solidFill>
            </a:endParaRPr>
          </a:p>
        </p:txBody>
      </p:sp>
      <p:sp>
        <p:nvSpPr>
          <p:cNvPr id="227" name="Google Shape;227;p28"/>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s-419" sz="1800">
                <a:solidFill>
                  <a:schemeClr val="dk1"/>
                </a:solidFill>
              </a:rPr>
              <a:t>Crear un nuevo proyecto Maven desde el IDE con dicha dependencia.</a:t>
            </a:r>
            <a:endParaRPr sz="1800">
              <a:solidFill>
                <a:schemeClr val="dk1"/>
              </a:solidFill>
            </a:endParaRPr>
          </a:p>
          <a:p>
            <a:pPr marL="0" lvl="0" indent="0" algn="l" rtl="0">
              <a:spcBef>
                <a:spcPts val="0"/>
              </a:spcBef>
              <a:spcAft>
                <a:spcPts val="0"/>
              </a:spcAft>
              <a:buSzPts val="1800"/>
              <a:buNone/>
            </a:pPr>
            <a:endParaRPr sz="1800">
              <a:solidFill>
                <a:schemeClr val="dk1"/>
              </a:solidFill>
            </a:endParaRPr>
          </a:p>
          <a:p>
            <a:pPr marL="0" lvl="0" indent="0" algn="l" rtl="0">
              <a:spcBef>
                <a:spcPts val="0"/>
              </a:spcBef>
              <a:spcAft>
                <a:spcPts val="0"/>
              </a:spcAft>
              <a:buSzPts val="1800"/>
              <a:buNone/>
            </a:pPr>
            <a:r>
              <a:rPr lang="es-419" sz="1800">
                <a:solidFill>
                  <a:schemeClr val="dk1"/>
                </a:solidFill>
              </a:rPr>
              <a:t>La funcionalidad a implementar y caso de uso, sigue siendo la misma.</a:t>
            </a:r>
            <a:endParaRPr/>
          </a:p>
          <a:p>
            <a:pPr marL="0" lvl="0" indent="0" algn="l" rtl="0">
              <a:spcBef>
                <a:spcPts val="0"/>
              </a:spcBef>
              <a:spcAft>
                <a:spcPts val="0"/>
              </a:spcAft>
              <a:buSzPts val="1800"/>
              <a:buNone/>
            </a:pPr>
            <a:endParaRPr sz="1800">
              <a:solidFill>
                <a:schemeClr val="dk1"/>
              </a:solidFill>
            </a:endParaRPr>
          </a:p>
          <a:p>
            <a:pPr marL="0" lvl="0" indent="0" algn="l" rtl="0">
              <a:spcBef>
                <a:spcPts val="0"/>
              </a:spcBef>
              <a:spcAft>
                <a:spcPts val="0"/>
              </a:spcAft>
              <a:buSzPts val="1800"/>
              <a:buNone/>
            </a:pPr>
            <a:r>
              <a:rPr lang="es-419" sz="1800">
                <a:solidFill>
                  <a:schemeClr val="dk1"/>
                </a:solidFill>
              </a:rPr>
              <a:t>Tip: investigar las clases </a:t>
            </a:r>
            <a:r>
              <a:rPr lang="es-419" sz="1800" b="1">
                <a:solidFill>
                  <a:schemeClr val="dk1"/>
                </a:solidFill>
                <a:latin typeface="Consolas"/>
                <a:ea typeface="Consolas"/>
                <a:cs typeface="Consolas"/>
                <a:sym typeface="Consolas"/>
              </a:rPr>
              <a:t>Instant</a:t>
            </a:r>
            <a:r>
              <a:rPr lang="es-419" sz="1800" b="1">
                <a:solidFill>
                  <a:schemeClr val="dk1"/>
                </a:solidFill>
              </a:rPr>
              <a:t> y </a:t>
            </a:r>
            <a:r>
              <a:rPr lang="es-419" sz="1800" b="1">
                <a:solidFill>
                  <a:schemeClr val="dk1"/>
                </a:solidFill>
                <a:latin typeface="Consolas"/>
                <a:ea typeface="Consolas"/>
                <a:cs typeface="Consolas"/>
                <a:sym typeface="Consolas"/>
              </a:rPr>
              <a:t>Period</a:t>
            </a:r>
            <a:endParaRPr sz="1800" b="1">
              <a:solidFill>
                <a:schemeClr val="dk1"/>
              </a:solidFill>
              <a:latin typeface="Consolas"/>
              <a:ea typeface="Consolas"/>
              <a:cs typeface="Consolas"/>
              <a:sym typeface="Consolas"/>
            </a:endParaRPr>
          </a:p>
          <a:p>
            <a:pPr marL="0" lvl="0" indent="0" algn="l" rtl="0">
              <a:spcBef>
                <a:spcPts val="0"/>
              </a:spcBef>
              <a:spcAft>
                <a:spcPts val="0"/>
              </a:spcAft>
              <a:buSzPts val="1800"/>
              <a:buNone/>
            </a:pPr>
            <a:endParaRPr sz="1800" b="1">
              <a:solidFill>
                <a:schemeClr val="dk1"/>
              </a:solidFill>
              <a:latin typeface="Consolas"/>
              <a:ea typeface="Consolas"/>
              <a:cs typeface="Consolas"/>
              <a:sym typeface="Consolas"/>
            </a:endParaRPr>
          </a:p>
          <a:p>
            <a:pPr marL="0" lvl="0" indent="0" algn="l" rtl="0">
              <a:spcBef>
                <a:spcPts val="0"/>
              </a:spcBef>
              <a:spcAft>
                <a:spcPts val="0"/>
              </a:spcAft>
              <a:buSzPts val="1800"/>
              <a:buNone/>
            </a:pPr>
            <a:r>
              <a:rPr lang="es-419" sz="1800" u="sng">
                <a:solidFill>
                  <a:schemeClr val="hlink"/>
                </a:solidFill>
                <a:latin typeface="Arial"/>
                <a:ea typeface="Arial"/>
                <a:cs typeface="Arial"/>
                <a:sym typeface="Arial"/>
                <a:hlinkClick r:id="rId3"/>
              </a:rPr>
              <a:t>https://www.joda.org/joda-time/</a:t>
            </a:r>
            <a:r>
              <a:rPr lang="es-419" sz="1800" u="sng">
                <a:solidFill>
                  <a:schemeClr val="hlink"/>
                </a:solidFill>
                <a:latin typeface="Arial"/>
                <a:ea typeface="Arial"/>
                <a:cs typeface="Arial"/>
                <a:sym typeface="Arial"/>
              </a:rPr>
              <a:t> </a:t>
            </a:r>
            <a:endParaRPr/>
          </a:p>
          <a:p>
            <a:pPr marL="0" lvl="0" indent="0" algn="l" rtl="0">
              <a:spcBef>
                <a:spcPts val="0"/>
              </a:spcBef>
              <a:spcAft>
                <a:spcPts val="0"/>
              </a:spcAft>
              <a:buSzPts val="1800"/>
              <a:buNone/>
            </a:pPr>
            <a:r>
              <a:rPr lang="es-419" sz="1800">
                <a:solidFill>
                  <a:schemeClr val="dk1"/>
                </a:solidFill>
                <a:latin typeface="Arial"/>
                <a:ea typeface="Arial"/>
                <a:cs typeface="Arial"/>
                <a:sym typeface="Arial"/>
              </a:rPr>
              <a:t>(leer detenidamente su especificación)</a:t>
            </a:r>
            <a:endParaRPr/>
          </a:p>
          <a:p>
            <a:pPr marL="114300" lvl="0" indent="0" algn="l" rtl="0">
              <a:spcBef>
                <a:spcPts val="0"/>
              </a:spcBef>
              <a:spcAft>
                <a:spcPts val="0"/>
              </a:spcAft>
              <a:buSzPts val="1800"/>
              <a:buNone/>
            </a:pPr>
            <a:endParaRPr sz="1800">
              <a:solidFill>
                <a:schemeClr val="dk1"/>
              </a:solidFill>
            </a:endParaRPr>
          </a:p>
          <a:p>
            <a:pPr marL="114300" lvl="0" indent="0" algn="l" rtl="0">
              <a:spcBef>
                <a:spcPts val="0"/>
              </a:spcBef>
              <a:spcAft>
                <a:spcPts val="0"/>
              </a:spcAft>
              <a:buSzPts val="1800"/>
              <a:buNone/>
            </a:pPr>
            <a:r>
              <a:rPr lang="es-419" sz="1800">
                <a:solidFill>
                  <a:schemeClr val="dk1"/>
                </a:solidFill>
              </a:rPr>
              <a:t>(nuestra clase será</a:t>
            </a:r>
            <a:endParaRPr/>
          </a:p>
          <a:p>
            <a:pPr marL="114300" lvl="0" indent="0" algn="l" rtl="0">
              <a:spcBef>
                <a:spcPts val="0"/>
              </a:spcBef>
              <a:spcAft>
                <a:spcPts val="0"/>
              </a:spcAft>
              <a:buSzPts val="1800"/>
              <a:buNone/>
            </a:pPr>
            <a:r>
              <a:rPr lang="es-419" sz="1800">
                <a:solidFill>
                  <a:schemeClr val="dk1"/>
                </a:solidFill>
              </a:rPr>
              <a:t>un wrapper)</a:t>
            </a:r>
            <a:endParaRPr sz="1800" b="1">
              <a:solidFill>
                <a:schemeClr val="dk1"/>
              </a:solidFill>
              <a:latin typeface="Consolas"/>
              <a:ea typeface="Consolas"/>
              <a:cs typeface="Consolas"/>
              <a:sym typeface="Consolas"/>
            </a:endParaRPr>
          </a:p>
        </p:txBody>
      </p:sp>
      <p:sp>
        <p:nvSpPr>
          <p:cNvPr id="228" name="Google Shape;228;p28"/>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419" sz="1000" b="0" i="0" u="none" strike="noStrike" cap="none">
                <a:solidFill>
                  <a:srgbClr val="FFFFFF"/>
                </a:solidFill>
                <a:latin typeface="Roboto"/>
                <a:ea typeface="Roboto"/>
                <a:cs typeface="Roboto"/>
                <a:sym typeface="Roboto"/>
              </a:rPr>
              <a:t>26</a:t>
            </a:fld>
            <a:endParaRPr sz="1000" b="0" i="0" u="none" strike="noStrike" cap="none">
              <a:solidFill>
                <a:srgbClr val="FFFFFF"/>
              </a:solidFill>
              <a:latin typeface="Roboto"/>
              <a:ea typeface="Roboto"/>
              <a:cs typeface="Roboto"/>
              <a:sym typeface="Roboto"/>
            </a:endParaRPr>
          </a:p>
        </p:txBody>
      </p:sp>
      <p:pic>
        <p:nvPicPr>
          <p:cNvPr id="229" name="Google Shape;229;p28" descr="File:Notepad icon.svg"/>
          <p:cNvPicPr preferRelativeResize="0"/>
          <p:nvPr/>
        </p:nvPicPr>
        <p:blipFill rotWithShape="1">
          <a:blip r:embed="rId4">
            <a:alphaModFix/>
          </a:blip>
          <a:srcRect/>
          <a:stretch/>
        </p:blipFill>
        <p:spPr>
          <a:xfrm>
            <a:off x="1881248" y="4746614"/>
            <a:ext cx="1145886" cy="114588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txBox="1">
            <a:spLocks noGrp="1"/>
          </p:cNvSpPr>
          <p:nvPr>
            <p:ph type="body" idx="1"/>
          </p:nvPr>
        </p:nvSpPr>
        <p:spPr>
          <a:xfrm>
            <a:off x="457200" y="1935480"/>
            <a:ext cx="8229600" cy="4389120"/>
          </a:xfrm>
          <a:prstGeom prst="rect">
            <a:avLst/>
          </a:prstGeom>
          <a:noFill/>
          <a:ln>
            <a:noFill/>
          </a:ln>
        </p:spPr>
        <p:txBody>
          <a:bodyPr spcFirstLastPara="1" wrap="square" lIns="91425" tIns="91425" rIns="91425" bIns="91425" anchor="t" anchorCtr="0">
            <a:normAutofit fontScale="77500" lnSpcReduction="20000"/>
          </a:bodyPr>
          <a:lstStyle/>
          <a:p>
            <a:pPr marL="0" lvl="0" indent="0" algn="l" rtl="0">
              <a:spcBef>
                <a:spcPts val="286"/>
              </a:spcBef>
              <a:spcAft>
                <a:spcPts val="0"/>
              </a:spcAft>
              <a:buSzPct val="95000"/>
              <a:buNone/>
            </a:pPr>
            <a:r>
              <a:rPr lang="es-419">
                <a:latin typeface="Consolas"/>
                <a:ea typeface="Consolas"/>
                <a:cs typeface="Consolas"/>
                <a:sym typeface="Consolas"/>
              </a:rPr>
              <a:t>La dependencia de joda-time:</a:t>
            </a:r>
            <a:endParaRPr>
              <a:latin typeface="Consolas"/>
              <a:ea typeface="Consolas"/>
              <a:cs typeface="Consolas"/>
              <a:sym typeface="Consolas"/>
            </a:endParaRPr>
          </a:p>
          <a:p>
            <a:pPr marL="0" lvl="0" indent="0" algn="l" rtl="0">
              <a:spcBef>
                <a:spcPts val="286"/>
              </a:spcBef>
              <a:spcAft>
                <a:spcPts val="0"/>
              </a:spcAft>
              <a:buSzPct val="95000"/>
              <a:buNone/>
            </a:pPr>
            <a:r>
              <a:rPr lang="es-419">
                <a:latin typeface="Consolas"/>
                <a:ea typeface="Consolas"/>
                <a:cs typeface="Consolas"/>
                <a:sym typeface="Consolas"/>
              </a:rPr>
              <a:t>&lt;project … &gt;</a:t>
            </a:r>
            <a:endParaRPr>
              <a:latin typeface="Consolas"/>
              <a:ea typeface="Consolas"/>
              <a:cs typeface="Consolas"/>
              <a:sym typeface="Consolas"/>
            </a:endParaRPr>
          </a:p>
          <a:p>
            <a:pPr marL="0" lvl="0" indent="0" algn="l" rtl="0">
              <a:spcBef>
                <a:spcPts val="286"/>
              </a:spcBef>
              <a:spcAft>
                <a:spcPts val="0"/>
              </a:spcAft>
              <a:buClr>
                <a:schemeClr val="dk1"/>
              </a:buClr>
              <a:buSzPct val="95000"/>
              <a:buFont typeface="Arial"/>
              <a:buNone/>
            </a:pPr>
            <a:r>
              <a:rPr lang="es-419">
                <a:latin typeface="Consolas"/>
                <a:ea typeface="Consolas"/>
                <a:cs typeface="Consolas"/>
                <a:sym typeface="Consolas"/>
              </a:rPr>
              <a:t>	… </a:t>
            </a:r>
            <a:endParaRPr>
              <a:latin typeface="Consolas"/>
              <a:ea typeface="Consolas"/>
              <a:cs typeface="Consolas"/>
              <a:sym typeface="Consolas"/>
            </a:endParaRPr>
          </a:p>
          <a:p>
            <a:pPr marL="457200" lvl="0" indent="0" algn="l" rtl="0">
              <a:spcBef>
                <a:spcPts val="286"/>
              </a:spcBef>
              <a:spcAft>
                <a:spcPts val="0"/>
              </a:spcAft>
              <a:buSzPct val="95000"/>
              <a:buNone/>
            </a:pPr>
            <a:r>
              <a:rPr lang="es-419">
                <a:latin typeface="Consolas"/>
                <a:ea typeface="Consolas"/>
                <a:cs typeface="Consolas"/>
                <a:sym typeface="Consolas"/>
              </a:rPr>
              <a:t>&lt;dependencies&gt;</a:t>
            </a:r>
            <a:endParaRPr>
              <a:latin typeface="Consolas"/>
              <a:ea typeface="Consolas"/>
              <a:cs typeface="Consolas"/>
              <a:sym typeface="Consolas"/>
            </a:endParaRPr>
          </a:p>
          <a:p>
            <a:pPr marL="822960" lvl="1" indent="0" algn="l" rtl="0">
              <a:spcBef>
                <a:spcPts val="286"/>
              </a:spcBef>
              <a:spcAft>
                <a:spcPts val="0"/>
              </a:spcAft>
              <a:buSzPct val="85000"/>
              <a:buNone/>
            </a:pPr>
            <a:r>
              <a:rPr lang="es-419" sz="2600">
                <a:latin typeface="Consolas"/>
                <a:ea typeface="Consolas"/>
                <a:cs typeface="Consolas"/>
                <a:sym typeface="Consolas"/>
              </a:rPr>
              <a:t>&lt;!-- https://mvnrepository.com/artifact/joda-time/joda-time --&gt;</a:t>
            </a:r>
            <a:endParaRPr/>
          </a:p>
          <a:p>
            <a:pPr marL="822960" lvl="1" indent="0" algn="l" rtl="0">
              <a:spcBef>
                <a:spcPts val="286"/>
              </a:spcBef>
              <a:spcAft>
                <a:spcPts val="0"/>
              </a:spcAft>
              <a:buSzPct val="85000"/>
              <a:buNone/>
            </a:pPr>
            <a:r>
              <a:rPr lang="es-419" sz="2600" b="1">
                <a:latin typeface="Consolas"/>
                <a:ea typeface="Consolas"/>
                <a:cs typeface="Consolas"/>
                <a:sym typeface="Consolas"/>
              </a:rPr>
              <a:t>&lt;dependency&gt;</a:t>
            </a:r>
            <a:endParaRPr/>
          </a:p>
          <a:p>
            <a:pPr marL="822960" lvl="1" indent="0" algn="l" rtl="0">
              <a:spcBef>
                <a:spcPts val="286"/>
              </a:spcBef>
              <a:spcAft>
                <a:spcPts val="0"/>
              </a:spcAft>
              <a:buSzPct val="85000"/>
              <a:buNone/>
            </a:pPr>
            <a:r>
              <a:rPr lang="es-419" sz="2600" b="1">
                <a:latin typeface="Consolas"/>
                <a:ea typeface="Consolas"/>
                <a:cs typeface="Consolas"/>
                <a:sym typeface="Consolas"/>
              </a:rPr>
              <a:t>    &lt;groupId&gt;joda-time&lt;/groupId&gt;</a:t>
            </a:r>
            <a:endParaRPr/>
          </a:p>
          <a:p>
            <a:pPr marL="822960" lvl="1" indent="0" algn="l" rtl="0">
              <a:spcBef>
                <a:spcPts val="286"/>
              </a:spcBef>
              <a:spcAft>
                <a:spcPts val="0"/>
              </a:spcAft>
              <a:buSzPct val="85000"/>
              <a:buNone/>
            </a:pPr>
            <a:r>
              <a:rPr lang="es-419" sz="2600" b="1">
                <a:latin typeface="Consolas"/>
                <a:ea typeface="Consolas"/>
                <a:cs typeface="Consolas"/>
                <a:sym typeface="Consolas"/>
              </a:rPr>
              <a:t>    &lt;artifactId&gt;joda-time&lt;/artifactId&gt;</a:t>
            </a:r>
            <a:endParaRPr/>
          </a:p>
          <a:p>
            <a:pPr marL="822960" lvl="1" indent="0" algn="l" rtl="0">
              <a:spcBef>
                <a:spcPts val="286"/>
              </a:spcBef>
              <a:spcAft>
                <a:spcPts val="0"/>
              </a:spcAft>
              <a:buSzPct val="85000"/>
              <a:buNone/>
            </a:pPr>
            <a:r>
              <a:rPr lang="es-419" sz="2600" b="1">
                <a:latin typeface="Consolas"/>
                <a:ea typeface="Consolas"/>
                <a:cs typeface="Consolas"/>
                <a:sym typeface="Consolas"/>
              </a:rPr>
              <a:t>    &lt;version&gt;2.10.10&lt;/version&gt;</a:t>
            </a:r>
            <a:endParaRPr/>
          </a:p>
          <a:p>
            <a:pPr marL="822960" lvl="1" indent="0" algn="l" rtl="0">
              <a:spcBef>
                <a:spcPts val="286"/>
              </a:spcBef>
              <a:spcAft>
                <a:spcPts val="0"/>
              </a:spcAft>
              <a:buSzPct val="85000"/>
              <a:buNone/>
            </a:pPr>
            <a:r>
              <a:rPr lang="es-419" sz="2600" b="1">
                <a:latin typeface="Consolas"/>
                <a:ea typeface="Consolas"/>
                <a:cs typeface="Consolas"/>
                <a:sym typeface="Consolas"/>
              </a:rPr>
              <a:t>&lt;/dependency&gt;</a:t>
            </a:r>
            <a:endParaRPr>
              <a:latin typeface="Consolas"/>
              <a:ea typeface="Consolas"/>
              <a:cs typeface="Consolas"/>
              <a:sym typeface="Consolas"/>
            </a:endParaRPr>
          </a:p>
          <a:p>
            <a:pPr marL="457200" lvl="0" indent="0" algn="l" rtl="0">
              <a:spcBef>
                <a:spcPts val="286"/>
              </a:spcBef>
              <a:spcAft>
                <a:spcPts val="0"/>
              </a:spcAft>
              <a:buSzPct val="95000"/>
              <a:buNone/>
            </a:pPr>
            <a:r>
              <a:rPr lang="es-419">
                <a:latin typeface="Consolas"/>
                <a:ea typeface="Consolas"/>
                <a:cs typeface="Consolas"/>
                <a:sym typeface="Consolas"/>
              </a:rPr>
              <a:t>&lt;/dependencies&gt;</a:t>
            </a:r>
            <a:endParaRPr>
              <a:latin typeface="Consolas"/>
              <a:ea typeface="Consolas"/>
              <a:cs typeface="Consolas"/>
              <a:sym typeface="Consolas"/>
            </a:endParaRPr>
          </a:p>
          <a:p>
            <a:pPr marL="457200" lvl="0" indent="0" algn="l" rtl="0">
              <a:spcBef>
                <a:spcPts val="286"/>
              </a:spcBef>
              <a:spcAft>
                <a:spcPts val="0"/>
              </a:spcAft>
              <a:buClr>
                <a:schemeClr val="dk1"/>
              </a:buClr>
              <a:buSzPct val="95000"/>
              <a:buFont typeface="Arial"/>
              <a:buNone/>
            </a:pPr>
            <a:r>
              <a:rPr lang="es-419">
                <a:latin typeface="Consolas"/>
                <a:ea typeface="Consolas"/>
                <a:cs typeface="Consolas"/>
                <a:sym typeface="Consolas"/>
              </a:rPr>
              <a:t>… </a:t>
            </a:r>
            <a:endParaRPr>
              <a:latin typeface="Consolas"/>
              <a:ea typeface="Consolas"/>
              <a:cs typeface="Consolas"/>
              <a:sym typeface="Consolas"/>
            </a:endParaRPr>
          </a:p>
          <a:p>
            <a:pPr marL="0" lvl="0" indent="0" algn="l" rtl="0">
              <a:spcBef>
                <a:spcPts val="286"/>
              </a:spcBef>
              <a:spcAft>
                <a:spcPts val="0"/>
              </a:spcAft>
              <a:buSzPct val="95000"/>
              <a:buNone/>
            </a:pPr>
            <a:r>
              <a:rPr lang="es-419">
                <a:latin typeface="Consolas"/>
                <a:ea typeface="Consolas"/>
                <a:cs typeface="Consolas"/>
                <a:sym typeface="Consolas"/>
              </a:rPr>
              <a:t>&lt;/project&gt;</a:t>
            </a:r>
            <a:endParaRPr>
              <a:latin typeface="Consolas"/>
              <a:ea typeface="Consolas"/>
              <a:cs typeface="Consolas"/>
              <a:sym typeface="Consolas"/>
            </a:endParaRPr>
          </a:p>
        </p:txBody>
      </p:sp>
      <p:sp>
        <p:nvSpPr>
          <p:cNvPr id="235" name="Google Shape;235;p29"/>
          <p:cNvSpPr txBox="1">
            <a:spLocks noGrp="1"/>
          </p:cNvSpPr>
          <p:nvPr>
            <p:ph type="sldNum" idx="12"/>
          </p:nvPr>
        </p:nvSpPr>
        <p:spPr>
          <a:xfrm>
            <a:off x="7924800" y="6356352"/>
            <a:ext cx="762000" cy="365125"/>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s-419" sz="1000" b="0" i="0" u="none" strike="noStrike" cap="none">
                <a:solidFill>
                  <a:srgbClr val="FFFFFF"/>
                </a:solidFill>
                <a:latin typeface="Roboto"/>
                <a:ea typeface="Roboto"/>
                <a:cs typeface="Roboto"/>
                <a:sym typeface="Roboto"/>
              </a:rPr>
              <a:t>27</a:t>
            </a:fld>
            <a:endParaRPr sz="1000" b="0" i="0" u="none" strike="noStrike" cap="none">
              <a:solidFill>
                <a:srgbClr val="FFFFFF"/>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sldNum" idx="12"/>
          </p:nvPr>
        </p:nvSpPr>
        <p:spPr>
          <a:xfrm>
            <a:off x="7924800" y="6356352"/>
            <a:ext cx="762000" cy="3651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s-419" sz="1000" b="0" i="0" u="none" strike="noStrike" cap="none">
                <a:solidFill>
                  <a:srgbClr val="FFFFFF"/>
                </a:solidFill>
                <a:latin typeface="Roboto"/>
                <a:ea typeface="Roboto"/>
                <a:cs typeface="Roboto"/>
                <a:sym typeface="Roboto"/>
              </a:rPr>
              <a:t>28</a:t>
            </a:fld>
            <a:endParaRPr sz="1000" b="0" i="0" u="none" strike="noStrike" cap="none">
              <a:solidFill>
                <a:srgbClr val="FFFFFF"/>
              </a:solidFill>
              <a:latin typeface="Roboto"/>
              <a:ea typeface="Roboto"/>
              <a:cs typeface="Roboto"/>
              <a:sym typeface="Roboto"/>
            </a:endParaRPr>
          </a:p>
        </p:txBody>
      </p:sp>
      <p:pic>
        <p:nvPicPr>
          <p:cNvPr id="241" name="Google Shape;241;p30"/>
          <p:cNvPicPr preferRelativeResize="0"/>
          <p:nvPr/>
        </p:nvPicPr>
        <p:blipFill>
          <a:blip r:embed="rId3">
            <a:alphaModFix/>
          </a:blip>
          <a:stretch>
            <a:fillRect/>
          </a:stretch>
        </p:blipFill>
        <p:spPr>
          <a:xfrm>
            <a:off x="2388126" y="1760901"/>
            <a:ext cx="6175600" cy="4443050"/>
          </a:xfrm>
          <a:prstGeom prst="rect">
            <a:avLst/>
          </a:prstGeom>
          <a:noFill/>
          <a:ln>
            <a:noFill/>
          </a:ln>
        </p:spPr>
      </p:pic>
      <p:pic>
        <p:nvPicPr>
          <p:cNvPr id="242" name="Google Shape;242;p30"/>
          <p:cNvPicPr preferRelativeResize="0"/>
          <p:nvPr/>
        </p:nvPicPr>
        <p:blipFill>
          <a:blip r:embed="rId4">
            <a:alphaModFix/>
          </a:blip>
          <a:stretch>
            <a:fillRect/>
          </a:stretch>
        </p:blipFill>
        <p:spPr>
          <a:xfrm>
            <a:off x="347350" y="667625"/>
            <a:ext cx="2083326" cy="1810430"/>
          </a:xfrm>
          <a:prstGeom prst="rect">
            <a:avLst/>
          </a:prstGeom>
          <a:noFill/>
          <a:ln>
            <a:noFill/>
          </a:ln>
        </p:spPr>
      </p:pic>
      <p:sp>
        <p:nvSpPr>
          <p:cNvPr id="243" name="Google Shape;243;p30"/>
          <p:cNvSpPr/>
          <p:nvPr/>
        </p:nvSpPr>
        <p:spPr>
          <a:xfrm>
            <a:off x="2074800" y="981700"/>
            <a:ext cx="167100" cy="306300"/>
          </a:xfrm>
          <a:prstGeom prst="roundRect">
            <a:avLst>
              <a:gd name="adj" fmla="val 16667"/>
            </a:avLst>
          </a:prstGeom>
          <a:no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4162750" y="2409000"/>
            <a:ext cx="1038300" cy="180900"/>
          </a:xfrm>
          <a:prstGeom prst="roundRect">
            <a:avLst>
              <a:gd name="adj" fmla="val 16667"/>
            </a:avLst>
          </a:prstGeom>
          <a:no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a:t>Estructura de Datos y Algoritmos</a:t>
            </a:r>
            <a:endParaRPr lang="en-US" dirty="0"/>
          </a:p>
        </p:txBody>
      </p:sp>
      <p:sp>
        <p:nvSpPr>
          <p:cNvPr id="5" name="Subtitle 4"/>
          <p:cNvSpPr>
            <a:spLocks noGrp="1"/>
          </p:cNvSpPr>
          <p:nvPr>
            <p:ph type="subTitle" idx="1"/>
          </p:nvPr>
        </p:nvSpPr>
        <p:spPr/>
        <p:txBody>
          <a:bodyPr>
            <a:normAutofit/>
          </a:bodyPr>
          <a:lstStyle/>
          <a:p>
            <a:r>
              <a:rPr lang="es-AR" sz="3600" dirty="0">
                <a:solidFill>
                  <a:schemeClr val="tx2"/>
                </a:solidFill>
              </a:rPr>
              <a:t>ITBA     2024-Q1</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29</a:t>
            </a:fld>
            <a:endParaRPr lang="en-US" dirty="0"/>
          </a:p>
        </p:txBody>
      </p:sp>
    </p:spTree>
    <p:extLst>
      <p:ext uri="{BB962C8B-B14F-4D97-AF65-F5344CB8AC3E}">
        <p14:creationId xmlns:p14="http://schemas.microsoft.com/office/powerpoint/2010/main" val="694694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a:t>Análisis de Algoritmos	</a:t>
            </a:r>
            <a:endParaRPr lang="en-US" dirty="0"/>
          </a:p>
        </p:txBody>
      </p:sp>
      <p:sp>
        <p:nvSpPr>
          <p:cNvPr id="3" name="Content Placeholder 2"/>
          <p:cNvSpPr>
            <a:spLocks noGrp="1"/>
          </p:cNvSpPr>
          <p:nvPr>
            <p:ph idx="1"/>
          </p:nvPr>
        </p:nvSpPr>
        <p:spPr/>
        <p:txBody>
          <a:bodyPr>
            <a:normAutofit/>
          </a:bodyPr>
          <a:lstStyle/>
          <a:p>
            <a:pPr marL="0" indent="0">
              <a:buNone/>
            </a:pPr>
            <a:r>
              <a:rPr lang="es-AR" b="1" i="1" dirty="0"/>
              <a:t>(término introducido por Donald </a:t>
            </a:r>
            <a:r>
              <a:rPr lang="es-AR" b="1" i="1" dirty="0" err="1"/>
              <a:t>Knuth</a:t>
            </a:r>
            <a:r>
              <a:rPr lang="es-AR" b="1" i="1" dirty="0"/>
              <a:t>)</a:t>
            </a:r>
          </a:p>
          <a:p>
            <a:pPr marL="0" indent="0">
              <a:buNone/>
            </a:pPr>
            <a:endParaRPr lang="es-AR" b="1" i="1" dirty="0"/>
          </a:p>
          <a:p>
            <a:pPr marL="0" indent="0" algn="just">
              <a:buNone/>
            </a:pPr>
            <a:r>
              <a:rPr lang="es-AR" dirty="0"/>
              <a:t>Nos permite “caracterizar” la </a:t>
            </a:r>
            <a:r>
              <a:rPr lang="es-AR" dirty="0">
                <a:solidFill>
                  <a:srgbClr val="7030A0"/>
                </a:solidFill>
              </a:rPr>
              <a:t>cantidad de recursos computacionales</a:t>
            </a:r>
            <a:r>
              <a:rPr lang="es-AR" dirty="0"/>
              <a:t> que usará el mismo cuando se aplique a ciertos datos y evaluar así “su performance”. </a:t>
            </a:r>
          </a:p>
          <a:p>
            <a:pPr marL="0" indent="0" algn="just">
              <a:buNone/>
            </a:pPr>
            <a:endParaRPr lang="es-AR" dirty="0"/>
          </a:p>
          <a:p>
            <a:pPr marL="0" indent="0" algn="just">
              <a:buNone/>
            </a:pPr>
            <a:r>
              <a:rPr lang="es-AR" dirty="0"/>
              <a:t>Nos permite tener una </a:t>
            </a:r>
            <a:r>
              <a:rPr lang="es-AR" dirty="0">
                <a:solidFill>
                  <a:srgbClr val="7030A0"/>
                </a:solidFill>
              </a:rPr>
              <a:t>métrica </a:t>
            </a:r>
            <a:r>
              <a:rPr lang="es-AR" dirty="0"/>
              <a:t>para </a:t>
            </a:r>
            <a:r>
              <a:rPr lang="es-AR" dirty="0" err="1"/>
              <a:t>rankear</a:t>
            </a:r>
            <a:r>
              <a:rPr lang="es-AR" dirty="0"/>
              <a:t> algoritmos y así poder decidir </a:t>
            </a:r>
            <a:r>
              <a:rPr lang="es-AR" dirty="0">
                <a:solidFill>
                  <a:schemeClr val="accent1"/>
                </a:solidFill>
              </a:rPr>
              <a:t>cuál es mejor</a:t>
            </a:r>
            <a:r>
              <a:rPr lang="es-AR" dirty="0">
                <a:solidFill>
                  <a:schemeClr val="accent1">
                    <a:lumMod val="60000"/>
                    <a:lumOff val="40000"/>
                  </a:schemeClr>
                </a:solidFill>
              </a:rPr>
              <a:t> </a:t>
            </a:r>
            <a:r>
              <a:rPr lang="es-AR" dirty="0"/>
              <a:t>y </a:t>
            </a:r>
            <a:r>
              <a:rPr lang="es-AR" dirty="0">
                <a:solidFill>
                  <a:srgbClr val="C00000"/>
                </a:solidFill>
              </a:rPr>
              <a:t>cuál es peor</a:t>
            </a:r>
            <a:r>
              <a:rPr lang="es-AR" dirty="0"/>
              <a:t>.</a:t>
            </a:r>
          </a:p>
          <a:p>
            <a:pPr marL="0" indent="0">
              <a:buNone/>
            </a:pP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dirty="0"/>
          </a:p>
        </p:txBody>
      </p:sp>
    </p:spTree>
    <p:extLst>
      <p:ext uri="{BB962C8B-B14F-4D97-AF65-F5344CB8AC3E}">
        <p14:creationId xmlns:p14="http://schemas.microsoft.com/office/powerpoint/2010/main" val="262605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163900" y="648109"/>
            <a:ext cx="4045200" cy="208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a:t>TP 1- </a:t>
            </a:r>
            <a:br>
              <a:rPr lang="es-419" dirty="0"/>
            </a:br>
            <a:r>
              <a:rPr lang="es-419" dirty="0" err="1"/>
              <a:t>Ejer</a:t>
            </a:r>
            <a:r>
              <a:rPr lang="es-419" dirty="0"/>
              <a:t> 5.1 y 5.2</a:t>
            </a:r>
            <a:endParaRPr dirty="0"/>
          </a:p>
        </p:txBody>
      </p:sp>
      <p:sp>
        <p:nvSpPr>
          <p:cNvPr id="151" name="Google Shape;151;p24"/>
          <p:cNvSpPr txBox="1">
            <a:spLocks noGrp="1"/>
          </p:cNvSpPr>
          <p:nvPr>
            <p:ph type="subTitle" idx="1"/>
          </p:nvPr>
        </p:nvSpPr>
        <p:spPr>
          <a:xfrm>
            <a:off x="339390" y="2805312"/>
            <a:ext cx="4045200" cy="1692300"/>
          </a:xfrm>
          <a:prstGeom prst="rect">
            <a:avLst/>
          </a:prstGeom>
        </p:spPr>
        <p:txBody>
          <a:bodyPr spcFirstLastPara="1" wrap="square" lIns="91425" tIns="91425" rIns="91425" bIns="91425" anchor="t" anchorCtr="0">
            <a:noAutofit/>
          </a:bodyPr>
          <a:lstStyle/>
          <a:p>
            <a:pPr marL="0" lvl="0" indent="0"/>
            <a:endParaRPr lang="es-AR" dirty="0">
              <a:solidFill>
                <a:srgbClr val="00B050"/>
              </a:solidFill>
              <a:ea typeface="Consolas"/>
              <a:cs typeface="Consolas"/>
              <a:sym typeface="Consolas"/>
            </a:endParaRPr>
          </a:p>
        </p:txBody>
      </p:sp>
      <p:sp>
        <p:nvSpPr>
          <p:cNvPr id="152" name="Google Shape;152;p24"/>
          <p:cNvSpPr txBox="1">
            <a:spLocks noGrp="1"/>
          </p:cNvSpPr>
          <p:nvPr>
            <p:ph type="body" idx="2"/>
          </p:nvPr>
        </p:nvSpPr>
        <p:spPr>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419" sz="1800" dirty="0">
                <a:solidFill>
                  <a:schemeClr val="tx1"/>
                </a:solidFill>
              </a:rPr>
              <a:t>Crear un nuevo proyecto </a:t>
            </a:r>
            <a:r>
              <a:rPr lang="es-419" sz="1800" dirty="0" err="1">
                <a:solidFill>
                  <a:schemeClr val="tx1"/>
                </a:solidFill>
              </a:rPr>
              <a:t>Maven</a:t>
            </a:r>
            <a:r>
              <a:rPr lang="es-419" sz="1800" dirty="0">
                <a:solidFill>
                  <a:schemeClr val="tx1"/>
                </a:solidFill>
              </a:rPr>
              <a:t> </a:t>
            </a:r>
            <a:r>
              <a:rPr lang="es-AR" sz="1800" b="1" dirty="0" err="1">
                <a:solidFill>
                  <a:schemeClr val="tx1"/>
                </a:solidFill>
              </a:rPr>
              <a:t>AnalysisTime</a:t>
            </a:r>
            <a:endParaRPr lang="es-AR" sz="1800" b="1" dirty="0">
              <a:solidFill>
                <a:schemeClr val="tx1"/>
              </a:solidFill>
            </a:endParaRPr>
          </a:p>
          <a:p>
            <a:pPr marL="0" lvl="0" indent="0" algn="l" rtl="0">
              <a:spcBef>
                <a:spcPts val="0"/>
              </a:spcBef>
              <a:spcAft>
                <a:spcPts val="0"/>
              </a:spcAft>
              <a:buNone/>
            </a:pPr>
            <a:endParaRPr lang="es-AR" sz="1800" b="1" dirty="0">
              <a:solidFill>
                <a:schemeClr val="tx1"/>
              </a:solidFill>
              <a:latin typeface="Consolas" panose="020B0609020204030204" pitchFamily="49" charset="0"/>
              <a:cs typeface="Consolas" panose="020B0609020204030204" pitchFamily="49" charset="0"/>
            </a:endParaRPr>
          </a:p>
          <a:p>
            <a:pPr marL="0" lvl="0" indent="0" algn="l" rtl="0">
              <a:spcBef>
                <a:spcPts val="0"/>
              </a:spcBef>
              <a:spcAft>
                <a:spcPts val="0"/>
              </a:spcAft>
              <a:buNone/>
            </a:pPr>
            <a:r>
              <a:rPr lang="es-AR" sz="1800" b="1" dirty="0">
                <a:solidFill>
                  <a:schemeClr val="tx1"/>
                </a:solidFill>
                <a:latin typeface="Consolas" panose="020B0609020204030204" pitchFamily="49" charset="0"/>
                <a:cs typeface="Consolas" panose="020B0609020204030204" pitchFamily="49" charset="0"/>
              </a:rPr>
              <a:t>Vamos a usar nuestra  biblioteca hecha </a:t>
            </a:r>
            <a:r>
              <a:rPr lang="es-AR" sz="1800" b="1" dirty="0" err="1">
                <a:solidFill>
                  <a:schemeClr val="tx1"/>
                </a:solidFill>
                <a:latin typeface="Consolas" panose="020B0609020204030204" pitchFamily="49" charset="0"/>
                <a:cs typeface="Consolas" panose="020B0609020204030204" pitchFamily="49" charset="0"/>
              </a:rPr>
              <a:t>TimerJoda</a:t>
            </a:r>
            <a:r>
              <a:rPr lang="es-AR" sz="1800" b="1" dirty="0">
                <a:solidFill>
                  <a:schemeClr val="tx1"/>
                </a:solidFill>
                <a:latin typeface="Consolas" panose="020B0609020204030204" pitchFamily="49" charset="0"/>
                <a:cs typeface="Consolas" panose="020B0609020204030204" pitchFamily="49" charset="0"/>
              </a:rPr>
              <a:t>:</a:t>
            </a:r>
          </a:p>
          <a:p>
            <a:pPr marL="0" lvl="0" indent="0" algn="l" rtl="0">
              <a:spcBef>
                <a:spcPts val="0"/>
              </a:spcBef>
              <a:spcAft>
                <a:spcPts val="0"/>
              </a:spcAft>
              <a:buNone/>
            </a:pPr>
            <a:endParaRPr lang="es-AR" sz="1800" b="1" dirty="0">
              <a:solidFill>
                <a:schemeClr val="tx1"/>
              </a:solidFill>
              <a:latin typeface="Consolas" panose="020B0609020204030204" pitchFamily="49" charset="0"/>
              <a:cs typeface="Consolas" panose="020B0609020204030204" pitchFamily="49" charset="0"/>
            </a:endParaRPr>
          </a:p>
          <a:p>
            <a:pPr marL="0" lvl="0" indent="0" algn="l" rtl="0">
              <a:spcBef>
                <a:spcPts val="0"/>
              </a:spcBef>
              <a:spcAft>
                <a:spcPts val="0"/>
              </a:spcAft>
              <a:buNone/>
            </a:pPr>
            <a:r>
              <a:rPr lang="es-AR" sz="1800" b="1" dirty="0">
                <a:solidFill>
                  <a:schemeClr val="tx1"/>
                </a:solidFill>
                <a:latin typeface="Consolas" panose="020B0609020204030204" pitchFamily="49" charset="0"/>
                <a:cs typeface="Consolas" panose="020B0609020204030204" pitchFamily="49" charset="0"/>
              </a:rPr>
              <a:t>Asegurarse que </a:t>
            </a:r>
            <a:r>
              <a:rPr lang="es-AR" sz="1800" b="1" dirty="0" err="1">
                <a:solidFill>
                  <a:schemeClr val="tx1"/>
                </a:solidFill>
                <a:latin typeface="Consolas" panose="020B0609020204030204" pitchFamily="49" charset="0"/>
                <a:cs typeface="Consolas" panose="020B0609020204030204" pitchFamily="49" charset="0"/>
              </a:rPr>
              <a:t>TimerJoda</a:t>
            </a:r>
            <a:r>
              <a:rPr lang="es-AR" sz="1800" b="1" dirty="0">
                <a:solidFill>
                  <a:schemeClr val="tx1"/>
                </a:solidFill>
                <a:latin typeface="Consolas" panose="020B0609020204030204" pitchFamily="49" charset="0"/>
                <a:cs typeface="Consolas" panose="020B0609020204030204" pitchFamily="49" charset="0"/>
              </a:rPr>
              <a:t> fue instalada en el repositorio local</a:t>
            </a:r>
            <a:endParaRPr sz="1800" b="1" dirty="0">
              <a:solidFill>
                <a:schemeClr val="tx1"/>
              </a:solidFill>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30</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pic>
        <p:nvPicPr>
          <p:cNvPr id="6" name="Picture 5" descr="File:Notepad icon.sv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1248" y="4746614"/>
            <a:ext cx="1145886" cy="1145886"/>
          </a:xfrm>
          <a:prstGeom prst="rect">
            <a:avLst/>
          </a:prstGeom>
        </p:spPr>
      </p:pic>
    </p:spTree>
    <p:extLst>
      <p:ext uri="{BB962C8B-B14F-4D97-AF65-F5344CB8AC3E}">
        <p14:creationId xmlns:p14="http://schemas.microsoft.com/office/powerpoint/2010/main" val="381418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fontScale="62500" lnSpcReduction="20000"/>
          </a:bodyPr>
          <a:lstStyle/>
          <a:p>
            <a:pPr marL="0" indent="0" algn="just">
              <a:buNone/>
            </a:pPr>
            <a:r>
              <a:rPr lang="es-AR" dirty="0"/>
              <a:t>Armar un nuevo proyecto </a:t>
            </a:r>
            <a:r>
              <a:rPr lang="es-AR" dirty="0" err="1"/>
              <a:t>mvn</a:t>
            </a:r>
            <a:r>
              <a:rPr lang="es-AR" dirty="0"/>
              <a:t> llamado </a:t>
            </a:r>
            <a:r>
              <a:rPr lang="es-AR" b="1" dirty="0" err="1"/>
              <a:t>AnalysisTime</a:t>
            </a:r>
            <a:r>
              <a:rPr lang="es-AR" dirty="0"/>
              <a:t>  que use a la biblioteca   </a:t>
            </a:r>
            <a:r>
              <a:rPr lang="es-AR" b="1" dirty="0" err="1"/>
              <a:t>TimerJoda</a:t>
            </a:r>
            <a:r>
              <a:rPr lang="es-AR" dirty="0"/>
              <a:t>, pero NO DECLARE a Joda Time en el pom.xml</a:t>
            </a:r>
          </a:p>
          <a:p>
            <a:pPr marL="0" indent="0">
              <a:buNone/>
            </a:pPr>
            <a:endParaRPr lang="es-AR" dirty="0"/>
          </a:p>
          <a:p>
            <a:pPr marL="0" indent="0">
              <a:buNone/>
            </a:pPr>
            <a:r>
              <a:rPr lang="es-AR" dirty="0"/>
              <a:t>Es decir, en este proyecto colocar solo:</a:t>
            </a:r>
          </a:p>
          <a:p>
            <a:pPr marL="0" indent="0">
              <a:buNone/>
            </a:pPr>
            <a:r>
              <a:rPr lang="es-MX" b="1" dirty="0"/>
              <a:t>	</a:t>
            </a:r>
            <a:r>
              <a:rPr lang="es-MX" b="1" dirty="0" err="1"/>
              <a:t>public</a:t>
            </a:r>
            <a:r>
              <a:rPr lang="es-MX" b="1" dirty="0"/>
              <a:t> </a:t>
            </a:r>
            <a:r>
              <a:rPr lang="es-MX" b="1" dirty="0" err="1"/>
              <a:t>class</a:t>
            </a:r>
            <a:r>
              <a:rPr lang="es-MX" b="1" dirty="0"/>
              <a:t> </a:t>
            </a:r>
            <a:r>
              <a:rPr lang="es-MX" b="1" dirty="0" err="1"/>
              <a:t>Proof</a:t>
            </a:r>
            <a:r>
              <a:rPr lang="es-MX" b="1" dirty="0"/>
              <a:t>{</a:t>
            </a:r>
          </a:p>
          <a:p>
            <a:pPr marL="0" indent="0">
              <a:buNone/>
            </a:pPr>
            <a:r>
              <a:rPr lang="en-US" b="1" dirty="0"/>
              <a:t>		public static void main(String[] </a:t>
            </a:r>
            <a:r>
              <a:rPr lang="en-US" b="1" dirty="0" err="1"/>
              <a:t>args</a:t>
            </a:r>
            <a:r>
              <a:rPr lang="en-US" b="1" dirty="0"/>
              <a:t>) {</a:t>
            </a:r>
          </a:p>
          <a:p>
            <a:pPr marL="0" indent="0">
              <a:buNone/>
            </a:pPr>
            <a:r>
              <a:rPr lang="es-MX" dirty="0"/>
              <a:t>			</a:t>
            </a:r>
            <a:r>
              <a:rPr lang="es-MX" dirty="0" err="1"/>
              <a:t>Timer</a:t>
            </a:r>
            <a:r>
              <a:rPr lang="es-MX" dirty="0"/>
              <a:t> </a:t>
            </a:r>
            <a:r>
              <a:rPr lang="es-MX" dirty="0" err="1"/>
              <a:t>myCrono</a:t>
            </a:r>
            <a:r>
              <a:rPr lang="es-MX" dirty="0"/>
              <a:t> = </a:t>
            </a:r>
            <a:r>
              <a:rPr lang="es-MX" b="1" dirty="0"/>
              <a:t>new </a:t>
            </a:r>
            <a:r>
              <a:rPr lang="es-MX" b="1" dirty="0" err="1"/>
              <a:t>Timer</a:t>
            </a:r>
            <a:r>
              <a:rPr lang="es-MX" b="1" dirty="0"/>
              <a:t>(10);</a:t>
            </a:r>
          </a:p>
          <a:p>
            <a:pPr marL="0" indent="0">
              <a:buNone/>
            </a:pPr>
            <a:r>
              <a:rPr lang="es-MX" dirty="0"/>
              <a:t>			</a:t>
            </a:r>
            <a:r>
              <a:rPr lang="es-MX" dirty="0" err="1"/>
              <a:t>myCrono.stop</a:t>
            </a:r>
            <a:r>
              <a:rPr lang="es-MX" dirty="0"/>
              <a:t>(10 + </a:t>
            </a:r>
            <a:r>
              <a:rPr lang="es-AR" dirty="0"/>
              <a:t>93623040</a:t>
            </a:r>
            <a:r>
              <a:rPr lang="es-MX" dirty="0"/>
              <a:t>);</a:t>
            </a:r>
          </a:p>
          <a:p>
            <a:pPr marL="0" indent="0">
              <a:buNone/>
            </a:pPr>
            <a:r>
              <a:rPr lang="es-MX" dirty="0"/>
              <a:t>  </a:t>
            </a:r>
          </a:p>
          <a:p>
            <a:pPr marL="0" indent="0">
              <a:buNone/>
            </a:pPr>
            <a:r>
              <a:rPr lang="es-MX" dirty="0"/>
              <a:t>			</a:t>
            </a:r>
            <a:r>
              <a:rPr lang="es-MX" dirty="0" err="1"/>
              <a:t>System.</a:t>
            </a:r>
            <a:r>
              <a:rPr lang="es-MX" b="1" i="1" dirty="0" err="1"/>
              <a:t>out.println</a:t>
            </a:r>
            <a:r>
              <a:rPr lang="es-MX" b="1" i="1" dirty="0"/>
              <a:t>(</a:t>
            </a:r>
            <a:r>
              <a:rPr lang="es-MX" b="1" i="1" dirty="0" err="1"/>
              <a:t>myCrono</a:t>
            </a:r>
            <a:r>
              <a:rPr lang="es-MX" b="1" i="1" dirty="0"/>
              <a:t>);</a:t>
            </a:r>
          </a:p>
          <a:p>
            <a:pPr marL="0" indent="0">
              <a:buNone/>
            </a:pPr>
            <a:r>
              <a:rPr lang="es-MX" dirty="0"/>
              <a:t>		}</a:t>
            </a:r>
          </a:p>
          <a:p>
            <a:pPr marL="0" indent="0">
              <a:buNone/>
            </a:pPr>
            <a:r>
              <a:rPr lang="es-MX" dirty="0"/>
              <a:t>	}	</a:t>
            </a:r>
          </a:p>
          <a:p>
            <a:pPr marL="0" indent="0">
              <a:buNone/>
            </a:pPr>
            <a:endParaRPr lang="es-MX" dirty="0"/>
          </a:p>
          <a:p>
            <a:pPr marL="0" indent="0">
              <a:buNone/>
            </a:pPr>
            <a:r>
              <a:rPr lang="es-AR" dirty="0"/>
              <a:t>¿Cómo se declara </a:t>
            </a:r>
            <a:r>
              <a:rPr lang="es-AR" dirty="0" err="1"/>
              <a:t>TimerJoda</a:t>
            </a:r>
            <a:r>
              <a:rPr lang="es-AR" dirty="0"/>
              <a:t> (la nuestra) en este pom.xml?</a:t>
            </a:r>
          </a:p>
          <a:p>
            <a:pPr marL="0" indent="0">
              <a:buNone/>
            </a:pPr>
            <a:endParaRPr lang="es-AR" dirty="0"/>
          </a:p>
          <a:p>
            <a:pPr marL="0" indent="0">
              <a:buNone/>
            </a:pPr>
            <a:r>
              <a:rPr lang="es-AR" dirty="0"/>
              <a:t>Debe poder instalarse (compilar correctamente).</a:t>
            </a:r>
          </a:p>
          <a:p>
            <a:pPr marL="0" indent="0">
              <a:buNone/>
            </a:pPr>
            <a:endParaRPr lang="es-AR" dirty="0"/>
          </a:p>
          <a:p>
            <a:pPr marL="0" indent="0">
              <a:buNone/>
            </a:pPr>
            <a:r>
              <a:rPr lang="es-AR" dirty="0"/>
              <a:t>¿Ejecuta correctamente? Qué bibliotecas está usando? Como se resolvió?</a:t>
            </a:r>
            <a:endParaRPr lang="es-MX"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31</a:t>
            </a:fld>
            <a:endParaRPr lang="en-US"/>
          </a:p>
        </p:txBody>
      </p:sp>
    </p:spTree>
    <p:extLst>
      <p:ext uri="{BB962C8B-B14F-4D97-AF65-F5344CB8AC3E}">
        <p14:creationId xmlns:p14="http://schemas.microsoft.com/office/powerpoint/2010/main" val="276352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163900" y="648109"/>
            <a:ext cx="4045200" cy="208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a:t>TP 1- </a:t>
            </a:r>
            <a:br>
              <a:rPr lang="es-419" dirty="0"/>
            </a:br>
            <a:r>
              <a:rPr lang="es-419" dirty="0" err="1"/>
              <a:t>Ejer</a:t>
            </a:r>
            <a:r>
              <a:rPr lang="es-419" dirty="0"/>
              <a:t> 5.3, 5.4 y 5.5</a:t>
            </a:r>
            <a:endParaRPr dirty="0"/>
          </a:p>
        </p:txBody>
      </p:sp>
      <p:sp>
        <p:nvSpPr>
          <p:cNvPr id="151" name="Google Shape;151;p24"/>
          <p:cNvSpPr txBox="1">
            <a:spLocks noGrp="1"/>
          </p:cNvSpPr>
          <p:nvPr>
            <p:ph type="subTitle" idx="1"/>
          </p:nvPr>
        </p:nvSpPr>
        <p:spPr>
          <a:xfrm>
            <a:off x="339390" y="2805312"/>
            <a:ext cx="4045200" cy="1692300"/>
          </a:xfrm>
          <a:prstGeom prst="rect">
            <a:avLst/>
          </a:prstGeom>
        </p:spPr>
        <p:txBody>
          <a:bodyPr spcFirstLastPara="1" wrap="square" lIns="91425" tIns="91425" rIns="91425" bIns="91425" anchor="t" anchorCtr="0">
            <a:noAutofit/>
          </a:bodyPr>
          <a:lstStyle/>
          <a:p>
            <a:pPr marL="0" lvl="0" indent="0"/>
            <a:endParaRPr lang="es-AR" dirty="0">
              <a:solidFill>
                <a:srgbClr val="00B050"/>
              </a:solidFill>
              <a:ea typeface="Consolas"/>
              <a:cs typeface="Consolas"/>
              <a:sym typeface="Consolas"/>
            </a:endParaRPr>
          </a:p>
        </p:txBody>
      </p:sp>
      <p:sp>
        <p:nvSpPr>
          <p:cNvPr id="152" name="Google Shape;152;p24"/>
          <p:cNvSpPr txBox="1">
            <a:spLocks noGrp="1"/>
          </p:cNvSpPr>
          <p:nvPr>
            <p:ph type="body" idx="2"/>
          </p:nvPr>
        </p:nvSpPr>
        <p:spPr>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AR" sz="1800" dirty="0">
                <a:solidFill>
                  <a:schemeClr val="tx1"/>
                </a:solidFill>
              </a:rPr>
              <a:t>Tiene </a:t>
            </a:r>
            <a:r>
              <a:rPr lang="es-AR" sz="1800" b="1" dirty="0">
                <a:solidFill>
                  <a:schemeClr val="tx1"/>
                </a:solidFill>
              </a:rPr>
              <a:t>AnalysisTime.jar  dentro las 2 bibliotecas que sabemos usa?</a:t>
            </a:r>
          </a:p>
          <a:p>
            <a:pPr marL="0" lvl="0" indent="0" algn="just" rtl="0">
              <a:spcBef>
                <a:spcPts val="0"/>
              </a:spcBef>
              <a:spcAft>
                <a:spcPts val="0"/>
              </a:spcAft>
              <a:buNone/>
            </a:pPr>
            <a:endParaRPr lang="es-AR" sz="1800" b="1" dirty="0">
              <a:solidFill>
                <a:schemeClr val="tx1"/>
              </a:solidFill>
            </a:endParaRPr>
          </a:p>
          <a:p>
            <a:pPr marL="0" lvl="0" indent="0" algn="just" rtl="0">
              <a:spcBef>
                <a:spcPts val="0"/>
              </a:spcBef>
              <a:spcAft>
                <a:spcPts val="0"/>
              </a:spcAft>
              <a:buNone/>
            </a:pPr>
            <a:endParaRPr lang="es-AR" sz="1800" b="1" dirty="0">
              <a:solidFill>
                <a:schemeClr val="tx1"/>
              </a:solidFill>
            </a:endParaRPr>
          </a:p>
          <a:p>
            <a:pPr marL="0" lvl="0" indent="0" algn="just" rtl="0">
              <a:spcBef>
                <a:spcPts val="0"/>
              </a:spcBef>
              <a:spcAft>
                <a:spcPts val="0"/>
              </a:spcAft>
              <a:buNone/>
            </a:pPr>
            <a:r>
              <a:rPr lang="es-AR" sz="1800" dirty="0">
                <a:solidFill>
                  <a:schemeClr val="tx1"/>
                </a:solidFill>
              </a:rPr>
              <a:t>Imaginemos que le entregamos AnalysisTime.jar a un cliente.</a:t>
            </a:r>
          </a:p>
          <a:p>
            <a:pPr marL="0" lvl="0" indent="0" algn="just" rtl="0">
              <a:spcBef>
                <a:spcPts val="0"/>
              </a:spcBef>
              <a:spcAft>
                <a:spcPts val="0"/>
              </a:spcAft>
              <a:buNone/>
            </a:pPr>
            <a:endParaRPr lang="es-AR" sz="1800" b="1" dirty="0">
              <a:solidFill>
                <a:schemeClr val="tx1"/>
              </a:solidFill>
              <a:latin typeface="Consolas" panose="020B0609020204030204" pitchFamily="49" charset="0"/>
              <a:cs typeface="Consolas" panose="020B0609020204030204" pitchFamily="49" charset="0"/>
            </a:endParaRPr>
          </a:p>
          <a:p>
            <a:pPr marL="0" lvl="0" indent="0" algn="just" rtl="0">
              <a:spcBef>
                <a:spcPts val="0"/>
              </a:spcBef>
              <a:spcAft>
                <a:spcPts val="0"/>
              </a:spcAft>
              <a:buNone/>
            </a:pPr>
            <a:r>
              <a:rPr lang="es-AR" sz="1800" b="1" dirty="0">
                <a:solidFill>
                  <a:schemeClr val="tx1"/>
                </a:solidFill>
                <a:latin typeface="Consolas" panose="020B0609020204030204" pitchFamily="49" charset="0"/>
                <a:cs typeface="Consolas" panose="020B0609020204030204" pitchFamily="49" charset="0"/>
              </a:rPr>
              <a:t>No podemos esperar que las bibliotecas </a:t>
            </a:r>
            <a:r>
              <a:rPr lang="es-AR" sz="1800" b="1" dirty="0" err="1">
                <a:solidFill>
                  <a:schemeClr val="tx1"/>
                </a:solidFill>
                <a:latin typeface="Consolas" panose="020B0609020204030204" pitchFamily="49" charset="0"/>
                <a:cs typeface="Consolas" panose="020B0609020204030204" pitchFamily="49" charset="0"/>
              </a:rPr>
              <a:t>TimerJoda</a:t>
            </a:r>
            <a:r>
              <a:rPr lang="es-AR" sz="1800" b="1" dirty="0">
                <a:solidFill>
                  <a:schemeClr val="tx1"/>
                </a:solidFill>
                <a:latin typeface="Consolas" panose="020B0609020204030204" pitchFamily="49" charset="0"/>
                <a:cs typeface="Consolas" panose="020B0609020204030204" pitchFamily="49" charset="0"/>
              </a:rPr>
              <a:t> y Joda Time (usada indirectamente) estén en su computadora.</a:t>
            </a:r>
          </a:p>
          <a:p>
            <a:pPr marL="0" lvl="0" indent="0" algn="just" rtl="0">
              <a:spcBef>
                <a:spcPts val="0"/>
              </a:spcBef>
              <a:spcAft>
                <a:spcPts val="0"/>
              </a:spcAft>
              <a:buNone/>
            </a:pPr>
            <a:endParaRPr lang="es-AR" sz="1800" b="1" dirty="0">
              <a:solidFill>
                <a:schemeClr val="tx1"/>
              </a:solidFill>
              <a:latin typeface="Consolas" panose="020B0609020204030204" pitchFamily="49" charset="0"/>
              <a:cs typeface="Consolas" panose="020B0609020204030204" pitchFamily="49" charset="0"/>
            </a:endParaRPr>
          </a:p>
          <a:p>
            <a:pPr marL="0" lvl="0" indent="0" algn="just" rtl="0">
              <a:spcBef>
                <a:spcPts val="0"/>
              </a:spcBef>
              <a:spcAft>
                <a:spcPts val="0"/>
              </a:spcAft>
              <a:buNone/>
            </a:pPr>
            <a:r>
              <a:rPr lang="es-AR" sz="1800" b="1" dirty="0">
                <a:solidFill>
                  <a:schemeClr val="tx1"/>
                </a:solidFill>
                <a:latin typeface="Consolas" panose="020B0609020204030204" pitchFamily="49" charset="0"/>
                <a:cs typeface="Consolas" panose="020B0609020204030204" pitchFamily="49" charset="0"/>
              </a:rPr>
              <a:t>¿Cómo resolver esta situación?</a:t>
            </a:r>
            <a:endParaRPr sz="1800" b="1" dirty="0">
              <a:solidFill>
                <a:schemeClr val="tx1"/>
              </a:solidFill>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32</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pic>
        <p:nvPicPr>
          <p:cNvPr id="6" name="Picture 5" descr="File:Notepad icon.sv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1248" y="4746614"/>
            <a:ext cx="1145886" cy="1145886"/>
          </a:xfrm>
          <a:prstGeom prst="rect">
            <a:avLst/>
          </a:prstGeom>
        </p:spPr>
      </p:pic>
    </p:spTree>
    <p:extLst>
      <p:ext uri="{BB962C8B-B14F-4D97-AF65-F5344CB8AC3E}">
        <p14:creationId xmlns:p14="http://schemas.microsoft.com/office/powerpoint/2010/main" val="1953180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a:bodyPr>
          <a:lstStyle/>
          <a:p>
            <a:pPr marL="0" indent="0" algn="just">
              <a:buNone/>
            </a:pPr>
            <a:r>
              <a:rPr lang="es-AR" dirty="0"/>
              <a:t>Si desde línea de comandos usamos  (parados en cualquier lado)</a:t>
            </a:r>
          </a:p>
          <a:p>
            <a:pPr marL="0" indent="0" algn="just">
              <a:buNone/>
            </a:pPr>
            <a:endParaRPr lang="es-AR" dirty="0"/>
          </a:p>
          <a:p>
            <a:pPr marL="0" indent="0">
              <a:buNone/>
            </a:pPr>
            <a:r>
              <a:rPr lang="en-GB" dirty="0"/>
              <a:t> </a:t>
            </a:r>
            <a:endParaRPr lang="es-AR" dirty="0"/>
          </a:p>
          <a:p>
            <a:pPr marL="0" indent="0">
              <a:buNone/>
            </a:pPr>
            <a:r>
              <a:rPr lang="en-GB" sz="2000" b="1" dirty="0"/>
              <a:t>$ java  </a:t>
            </a:r>
            <a:r>
              <a:rPr lang="en-GB" sz="2000" b="1" dirty="0">
                <a:solidFill>
                  <a:srgbClr val="FF0000"/>
                </a:solidFill>
              </a:rPr>
              <a:t>-</a:t>
            </a:r>
            <a:r>
              <a:rPr lang="en-GB" sz="2000" b="1" dirty="0" err="1">
                <a:solidFill>
                  <a:srgbClr val="FF0000"/>
                </a:solidFill>
              </a:rPr>
              <a:t>cp</a:t>
            </a:r>
            <a:r>
              <a:rPr lang="en-GB" sz="2000" b="1" dirty="0">
                <a:solidFill>
                  <a:srgbClr val="FF0000"/>
                </a:solidFill>
              </a:rPr>
              <a:t>  </a:t>
            </a:r>
            <a:r>
              <a:rPr lang="en-GB" sz="2000" b="1" dirty="0"/>
              <a:t>c:\Users\lgomez\.m2\repository\ar\edu\itba\eda\AnalysisTime\1\AnalysisTime-1.jar\AnalysisTime-1.jar   </a:t>
            </a:r>
            <a:r>
              <a:rPr lang="en-GB" sz="2000" b="1" dirty="0">
                <a:solidFill>
                  <a:srgbClr val="FF0000"/>
                </a:solidFill>
              </a:rPr>
              <a:t>Proof</a:t>
            </a:r>
            <a:r>
              <a:rPr lang="en-GB" sz="2000" b="1" dirty="0"/>
              <a:t>	</a:t>
            </a:r>
            <a:endParaRPr lang="es-AR" sz="2000" dirty="0"/>
          </a:p>
          <a:p>
            <a:pPr marL="0" indent="0" algn="just">
              <a:buNone/>
            </a:pPr>
            <a:endParaRPr lang="es-AR" dirty="0"/>
          </a:p>
          <a:p>
            <a:pPr marL="0" indent="0" algn="just">
              <a:buNone/>
            </a:pPr>
            <a:r>
              <a:rPr lang="es-AR" dirty="0"/>
              <a:t>¿Qué sucede?</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33</a:t>
            </a:fld>
            <a:endParaRPr lang="en-US"/>
          </a:p>
        </p:txBody>
      </p:sp>
    </p:spTree>
    <p:extLst>
      <p:ext uri="{BB962C8B-B14F-4D97-AF65-F5344CB8AC3E}">
        <p14:creationId xmlns:p14="http://schemas.microsoft.com/office/powerpoint/2010/main" val="332212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fontScale="55000" lnSpcReduction="20000"/>
          </a:bodyPr>
          <a:lstStyle/>
          <a:p>
            <a:pPr marL="0" indent="0" algn="just">
              <a:buNone/>
            </a:pPr>
            <a:r>
              <a:rPr lang="es-AR" dirty="0"/>
              <a:t>Si se quiere incluir en nuestro </a:t>
            </a:r>
            <a:r>
              <a:rPr lang="es-AR" dirty="0" err="1"/>
              <a:t>jar</a:t>
            </a:r>
            <a:r>
              <a:rPr lang="es-AR" dirty="0"/>
              <a:t>, otras bibliotecas que usar directa/indirectamente usamos otro </a:t>
            </a:r>
            <a:r>
              <a:rPr lang="es-AR" dirty="0" err="1"/>
              <a:t>mvn</a:t>
            </a:r>
            <a:r>
              <a:rPr lang="es-AR" dirty="0"/>
              <a:t> </a:t>
            </a:r>
            <a:r>
              <a:rPr lang="es-AR" dirty="0" err="1"/>
              <a:t>plugin</a:t>
            </a:r>
            <a:r>
              <a:rPr lang="es-AR" dirty="0"/>
              <a:t>. Regenerar </a:t>
            </a:r>
            <a:r>
              <a:rPr lang="es-AR" dirty="0" err="1"/>
              <a:t>mvn</a:t>
            </a:r>
            <a:r>
              <a:rPr lang="es-AR" dirty="0"/>
              <a:t> </a:t>
            </a:r>
            <a:r>
              <a:rPr lang="es-AR" dirty="0" err="1"/>
              <a:t>install</a:t>
            </a:r>
            <a:endParaRPr lang="es-AR" dirty="0"/>
          </a:p>
          <a:p>
            <a:pPr marL="0" indent="0">
              <a:buNone/>
            </a:pPr>
            <a:r>
              <a:rPr lang="es-AR" dirty="0"/>
              <a:t>&lt;</a:t>
            </a:r>
            <a:r>
              <a:rPr lang="es-AR" dirty="0" err="1"/>
              <a:t>plugin</a:t>
            </a:r>
            <a:r>
              <a:rPr lang="es-AR" dirty="0"/>
              <a:t>&gt;</a:t>
            </a:r>
          </a:p>
          <a:p>
            <a:pPr marL="0" indent="0">
              <a:buNone/>
            </a:pPr>
            <a:r>
              <a:rPr lang="es-AR" dirty="0"/>
              <a:t> 	&lt;</a:t>
            </a:r>
            <a:r>
              <a:rPr lang="es-AR" dirty="0" err="1"/>
              <a:t>groupId</a:t>
            </a:r>
            <a:r>
              <a:rPr lang="es-AR" dirty="0"/>
              <a:t>&gt;</a:t>
            </a:r>
            <a:r>
              <a:rPr lang="es-AR" dirty="0" err="1"/>
              <a:t>org.apache.maven.plugins</a:t>
            </a:r>
            <a:r>
              <a:rPr lang="es-AR" dirty="0"/>
              <a:t>&lt;/</a:t>
            </a:r>
            <a:r>
              <a:rPr lang="es-AR" dirty="0" err="1"/>
              <a:t>groupId</a:t>
            </a:r>
            <a:r>
              <a:rPr lang="es-AR" dirty="0"/>
              <a:t>&gt;</a:t>
            </a:r>
          </a:p>
          <a:p>
            <a:pPr marL="0" indent="0">
              <a:buNone/>
            </a:pPr>
            <a:r>
              <a:rPr lang="es-AR" dirty="0"/>
              <a:t>  	&lt;</a:t>
            </a:r>
            <a:r>
              <a:rPr lang="es-AR" dirty="0" err="1"/>
              <a:t>artifactId</a:t>
            </a:r>
            <a:r>
              <a:rPr lang="es-AR" dirty="0"/>
              <a:t>&gt;</a:t>
            </a:r>
            <a:r>
              <a:rPr lang="es-AR" dirty="0" err="1"/>
              <a:t>maven-assembly-plugin</a:t>
            </a:r>
            <a:r>
              <a:rPr lang="es-AR" dirty="0"/>
              <a:t>&lt;/</a:t>
            </a:r>
            <a:r>
              <a:rPr lang="es-AR" dirty="0" err="1"/>
              <a:t>artifactId</a:t>
            </a:r>
            <a:r>
              <a:rPr lang="es-AR" dirty="0"/>
              <a:t>&gt;</a:t>
            </a:r>
          </a:p>
          <a:p>
            <a:pPr marL="0" indent="0">
              <a:buNone/>
            </a:pPr>
            <a:r>
              <a:rPr lang="es-AR" dirty="0"/>
              <a:t>	&lt;</a:t>
            </a:r>
            <a:r>
              <a:rPr lang="es-AR" dirty="0" err="1"/>
              <a:t>version</a:t>
            </a:r>
            <a:r>
              <a:rPr lang="es-AR" dirty="0"/>
              <a:t>&gt;3.3.0&lt;/</a:t>
            </a:r>
            <a:r>
              <a:rPr lang="es-AR" dirty="0" err="1"/>
              <a:t>version</a:t>
            </a:r>
            <a:r>
              <a:rPr lang="es-AR" dirty="0"/>
              <a:t>&gt;</a:t>
            </a:r>
          </a:p>
          <a:p>
            <a:pPr marL="0" indent="0">
              <a:buNone/>
            </a:pPr>
            <a:r>
              <a:rPr lang="es-AR" dirty="0"/>
              <a:t> 	 &lt;</a:t>
            </a:r>
            <a:r>
              <a:rPr lang="es-AR" dirty="0" err="1"/>
              <a:t>executions</a:t>
            </a:r>
            <a:r>
              <a:rPr lang="es-AR" dirty="0"/>
              <a:t>&gt;</a:t>
            </a:r>
          </a:p>
          <a:p>
            <a:pPr marL="0" indent="0">
              <a:buNone/>
            </a:pPr>
            <a:r>
              <a:rPr lang="es-AR" dirty="0"/>
              <a:t>    	        </a:t>
            </a:r>
            <a:r>
              <a:rPr lang="en-GB" dirty="0"/>
              <a:t>&lt;execution&gt;</a:t>
            </a:r>
            <a:endParaRPr lang="es-AR" dirty="0"/>
          </a:p>
          <a:p>
            <a:pPr marL="0" indent="0">
              <a:buNone/>
            </a:pPr>
            <a:r>
              <a:rPr lang="en-GB" dirty="0"/>
              <a:t>      		&lt;phase&gt;package&lt;/phase&gt;</a:t>
            </a:r>
            <a:endParaRPr lang="es-AR" dirty="0"/>
          </a:p>
          <a:p>
            <a:pPr marL="0" indent="0">
              <a:buNone/>
            </a:pPr>
            <a:r>
              <a:rPr lang="en-GB" dirty="0"/>
              <a:t>		      &lt;goals&gt;</a:t>
            </a:r>
            <a:endParaRPr lang="es-AR" dirty="0"/>
          </a:p>
          <a:p>
            <a:pPr marL="0" indent="0">
              <a:buNone/>
            </a:pPr>
            <a:r>
              <a:rPr lang="en-GB" dirty="0"/>
              <a:t>			     &lt;goal&gt;single&lt;/goal&gt;</a:t>
            </a:r>
            <a:endParaRPr lang="es-AR" dirty="0"/>
          </a:p>
          <a:p>
            <a:pPr marL="0" indent="0">
              <a:buNone/>
            </a:pPr>
            <a:r>
              <a:rPr lang="en-GB" dirty="0"/>
              <a:t>		      &lt;/goals&gt;</a:t>
            </a:r>
            <a:endParaRPr lang="es-AR" dirty="0"/>
          </a:p>
          <a:p>
            <a:pPr marL="0" indent="0">
              <a:buNone/>
            </a:pPr>
            <a:r>
              <a:rPr lang="en-GB" dirty="0"/>
              <a:t>    		      &lt;configuration&gt;</a:t>
            </a:r>
            <a:endParaRPr lang="es-AR" dirty="0"/>
          </a:p>
          <a:p>
            <a:pPr marL="0" indent="0">
              <a:buNone/>
            </a:pPr>
            <a:r>
              <a:rPr lang="en-GB" dirty="0"/>
              <a:t>    		      	&lt;</a:t>
            </a:r>
            <a:r>
              <a:rPr lang="en-GB" dirty="0" err="1"/>
              <a:t>descriptorRefs</a:t>
            </a:r>
            <a:r>
              <a:rPr lang="en-GB" dirty="0"/>
              <a:t>&gt;</a:t>
            </a:r>
            <a:endParaRPr lang="es-AR" dirty="0"/>
          </a:p>
          <a:p>
            <a:pPr marL="0" indent="0">
              <a:buNone/>
            </a:pPr>
            <a:r>
              <a:rPr lang="en-GB" dirty="0"/>
              <a:t>         				&lt;</a:t>
            </a:r>
            <a:r>
              <a:rPr lang="en-GB" dirty="0" err="1"/>
              <a:t>descriptorRef</a:t>
            </a:r>
            <a:r>
              <a:rPr lang="en-GB" dirty="0"/>
              <a:t>&gt;jar-with-dependencies&lt;/</a:t>
            </a:r>
            <a:r>
              <a:rPr lang="en-GB" dirty="0" err="1"/>
              <a:t>descriptorRef</a:t>
            </a:r>
            <a:r>
              <a:rPr lang="en-GB" dirty="0"/>
              <a:t>&gt;</a:t>
            </a:r>
            <a:endParaRPr lang="es-AR" dirty="0"/>
          </a:p>
          <a:p>
            <a:pPr marL="0" indent="0">
              <a:buNone/>
            </a:pPr>
            <a:r>
              <a:rPr lang="en-GB" dirty="0"/>
              <a:t>      			&lt;/</a:t>
            </a:r>
            <a:r>
              <a:rPr lang="en-GB" dirty="0" err="1"/>
              <a:t>descriptorRefs</a:t>
            </a:r>
            <a:r>
              <a:rPr lang="en-GB" dirty="0"/>
              <a:t>&gt;</a:t>
            </a:r>
            <a:endParaRPr lang="es-AR" dirty="0"/>
          </a:p>
          <a:p>
            <a:pPr marL="0" indent="0">
              <a:buNone/>
            </a:pPr>
            <a:r>
              <a:rPr lang="en-GB" dirty="0"/>
              <a:t>   		       &lt;/configuration&gt;</a:t>
            </a:r>
            <a:endParaRPr lang="es-AR" dirty="0"/>
          </a:p>
          <a:p>
            <a:pPr marL="0" indent="0">
              <a:buNone/>
            </a:pPr>
            <a:r>
              <a:rPr lang="en-GB" dirty="0"/>
              <a:t>   	          &lt;/execution&gt;</a:t>
            </a:r>
            <a:endParaRPr lang="es-AR" dirty="0"/>
          </a:p>
          <a:p>
            <a:pPr marL="0" indent="0">
              <a:buNone/>
            </a:pPr>
            <a:r>
              <a:rPr lang="en-GB" dirty="0"/>
              <a:t> 	 </a:t>
            </a:r>
            <a:r>
              <a:rPr lang="es-MX" dirty="0"/>
              <a:t>&lt;/</a:t>
            </a:r>
            <a:r>
              <a:rPr lang="es-MX" dirty="0" err="1"/>
              <a:t>executions</a:t>
            </a:r>
            <a:r>
              <a:rPr lang="es-MX" dirty="0"/>
              <a:t>&gt;</a:t>
            </a:r>
            <a:endParaRPr lang="es-AR" dirty="0"/>
          </a:p>
          <a:p>
            <a:pPr marL="0" indent="0">
              <a:buNone/>
            </a:pPr>
            <a:r>
              <a:rPr lang="es-MX" dirty="0"/>
              <a:t>&lt;/</a:t>
            </a:r>
            <a:r>
              <a:rPr lang="es-MX" dirty="0" err="1"/>
              <a:t>plugin</a:t>
            </a:r>
            <a:r>
              <a:rPr lang="es-MX" dirty="0"/>
              <a:t>&gt;      </a:t>
            </a:r>
            <a:endParaRPr lang="es-AR" dirty="0"/>
          </a:p>
          <a:p>
            <a:pPr marL="0" indent="0">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34</a:t>
            </a:fld>
            <a:endParaRPr lang="en-US"/>
          </a:p>
        </p:txBody>
      </p:sp>
    </p:spTree>
    <p:extLst>
      <p:ext uri="{BB962C8B-B14F-4D97-AF65-F5344CB8AC3E}">
        <p14:creationId xmlns:p14="http://schemas.microsoft.com/office/powerpoint/2010/main" val="418560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163900" y="648109"/>
            <a:ext cx="4045200" cy="208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a:t>TP 1- </a:t>
            </a:r>
            <a:br>
              <a:rPr lang="es-419" dirty="0"/>
            </a:br>
            <a:r>
              <a:rPr lang="es-419" dirty="0" err="1"/>
              <a:t>Ejer</a:t>
            </a:r>
            <a:r>
              <a:rPr lang="es-419" dirty="0"/>
              <a:t> 5.6</a:t>
            </a:r>
            <a:endParaRPr dirty="0"/>
          </a:p>
        </p:txBody>
      </p:sp>
      <p:sp>
        <p:nvSpPr>
          <p:cNvPr id="151" name="Google Shape;151;p24"/>
          <p:cNvSpPr txBox="1">
            <a:spLocks noGrp="1"/>
          </p:cNvSpPr>
          <p:nvPr>
            <p:ph type="subTitle" idx="1"/>
          </p:nvPr>
        </p:nvSpPr>
        <p:spPr>
          <a:xfrm>
            <a:off x="339390" y="2805312"/>
            <a:ext cx="4045200" cy="1692300"/>
          </a:xfrm>
          <a:prstGeom prst="rect">
            <a:avLst/>
          </a:prstGeom>
        </p:spPr>
        <p:txBody>
          <a:bodyPr spcFirstLastPara="1" wrap="square" lIns="91425" tIns="91425" rIns="91425" bIns="91425" anchor="t" anchorCtr="0">
            <a:noAutofit/>
          </a:bodyPr>
          <a:lstStyle/>
          <a:p>
            <a:pPr marL="0" lvl="0" indent="0"/>
            <a:endParaRPr lang="es-AR" dirty="0">
              <a:solidFill>
                <a:srgbClr val="00B050"/>
              </a:solidFill>
              <a:ea typeface="Consolas"/>
              <a:cs typeface="Consolas"/>
              <a:sym typeface="Consolas"/>
            </a:endParaRPr>
          </a:p>
        </p:txBody>
      </p:sp>
      <p:sp>
        <p:nvSpPr>
          <p:cNvPr id="152" name="Google Shape;152;p24"/>
          <p:cNvSpPr txBox="1">
            <a:spLocks noGrp="1"/>
          </p:cNvSpPr>
          <p:nvPr>
            <p:ph type="body" idx="2"/>
          </p:nvPr>
        </p:nvSpPr>
        <p:spPr>
          <a:xfrm>
            <a:off x="339390" y="3644536"/>
            <a:ext cx="8437110" cy="2782389"/>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AR" sz="1800" dirty="0">
                <a:solidFill>
                  <a:schemeClr val="tx1"/>
                </a:solidFill>
              </a:rPr>
              <a:t>Intentar ejecutar desde línea de comandos el archivo </a:t>
            </a:r>
            <a:r>
              <a:rPr lang="es-AR" sz="1800" dirty="0" err="1">
                <a:solidFill>
                  <a:schemeClr val="tx1"/>
                </a:solidFill>
              </a:rPr>
              <a:t>jar</a:t>
            </a:r>
            <a:r>
              <a:rPr lang="es-AR" sz="1800" dirty="0">
                <a:solidFill>
                  <a:schemeClr val="tx1"/>
                </a:solidFill>
              </a:rPr>
              <a:t>.</a:t>
            </a:r>
          </a:p>
          <a:p>
            <a:pPr marL="0" lvl="0" indent="0" algn="just" rtl="0">
              <a:spcBef>
                <a:spcPts val="0"/>
              </a:spcBef>
              <a:spcAft>
                <a:spcPts val="0"/>
              </a:spcAft>
              <a:buNone/>
            </a:pPr>
            <a:endParaRPr lang="es-AR" sz="1800" b="1" dirty="0">
              <a:solidFill>
                <a:schemeClr val="tx1"/>
              </a:solidFill>
              <a:latin typeface="Consolas" panose="020B0609020204030204" pitchFamily="49" charset="0"/>
              <a:cs typeface="Consolas" panose="020B0609020204030204" pitchFamily="49" charset="0"/>
            </a:endParaRPr>
          </a:p>
          <a:p>
            <a:pPr marL="114300" indent="0">
              <a:buNone/>
            </a:pPr>
            <a:r>
              <a:rPr lang="en-GB" sz="2800" b="1" dirty="0">
                <a:solidFill>
                  <a:schemeClr val="tx1"/>
                </a:solidFill>
              </a:rPr>
              <a:t>$ java </a:t>
            </a:r>
            <a:r>
              <a:rPr lang="en-GB" sz="2800" b="1" dirty="0">
                <a:solidFill>
                  <a:srgbClr val="FF0000"/>
                </a:solidFill>
              </a:rPr>
              <a:t>–</a:t>
            </a:r>
            <a:r>
              <a:rPr lang="en-GB" sz="2800" b="1" dirty="0" err="1">
                <a:solidFill>
                  <a:srgbClr val="FF0000"/>
                </a:solidFill>
              </a:rPr>
              <a:t>cp</a:t>
            </a:r>
            <a:r>
              <a:rPr lang="en-GB" sz="2800" b="1" dirty="0">
                <a:solidFill>
                  <a:srgbClr val="FF0000"/>
                </a:solidFill>
              </a:rPr>
              <a:t> </a:t>
            </a:r>
            <a:r>
              <a:rPr lang="en-GB" sz="2800" b="1" dirty="0">
                <a:solidFill>
                  <a:schemeClr val="tx1"/>
                </a:solidFill>
              </a:rPr>
              <a:t>c:\Users\lgomez\.m2\repository\ar\edu\itba\eda\AnalysisTime\1\</a:t>
            </a:r>
            <a:r>
              <a:rPr lang="en-GB" b="1" dirty="0">
                <a:solidFill>
                  <a:schemeClr val="tx1"/>
                </a:solidFill>
              </a:rPr>
              <a:t>AnalysisTime-1-jar-with-dependencies.jar  </a:t>
            </a:r>
            <a:r>
              <a:rPr lang="en-GB" b="1" dirty="0">
                <a:solidFill>
                  <a:srgbClr val="FF0000"/>
                </a:solidFill>
              </a:rPr>
              <a:t>Proof</a:t>
            </a:r>
            <a:endParaRPr lang="es-AR" b="1" dirty="0">
              <a:solidFill>
                <a:srgbClr val="FF0000"/>
              </a:solidFill>
            </a:endParaRP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35</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pic>
        <p:nvPicPr>
          <p:cNvPr id="6" name="Picture 5" descr="File:Notepad icon.sv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8745" y="1588123"/>
            <a:ext cx="1145886" cy="1145886"/>
          </a:xfrm>
          <a:prstGeom prst="rect">
            <a:avLst/>
          </a:prstGeom>
        </p:spPr>
      </p:pic>
    </p:spTree>
    <p:extLst>
      <p:ext uri="{BB962C8B-B14F-4D97-AF65-F5344CB8AC3E}">
        <p14:creationId xmlns:p14="http://schemas.microsoft.com/office/powerpoint/2010/main" val="2231046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326572" y="1846217"/>
            <a:ext cx="8229600" cy="4389120"/>
          </a:xfrm>
        </p:spPr>
        <p:txBody>
          <a:bodyPr>
            <a:normAutofit fontScale="92500"/>
          </a:bodyPr>
          <a:lstStyle/>
          <a:p>
            <a:pPr marL="0" indent="0">
              <a:buNone/>
            </a:pPr>
            <a:r>
              <a:rPr lang="es-AR" dirty="0"/>
              <a:t>Si bien funciona OK, es engorroso pedirle al usuario que indique la clase que contiene el </a:t>
            </a:r>
            <a:r>
              <a:rPr lang="es-AR" dirty="0" err="1"/>
              <a:t>main</a:t>
            </a:r>
            <a:r>
              <a:rPr lang="es-AR" dirty="0"/>
              <a:t>.</a:t>
            </a:r>
          </a:p>
          <a:p>
            <a:pPr marL="0" indent="0">
              <a:buNone/>
            </a:pPr>
            <a:endParaRPr lang="es-AR" dirty="0"/>
          </a:p>
          <a:p>
            <a:pPr marL="0" indent="0">
              <a:buNone/>
            </a:pPr>
            <a:r>
              <a:rPr lang="es-AR" dirty="0"/>
              <a:t>Si ejecutamos sin indicar “</a:t>
            </a:r>
            <a:r>
              <a:rPr lang="es-AR" dirty="0" err="1"/>
              <a:t>Proof</a:t>
            </a:r>
            <a:r>
              <a:rPr lang="es-AR" dirty="0"/>
              <a:t>”</a:t>
            </a:r>
          </a:p>
          <a:p>
            <a:pPr marL="0" indent="0">
              <a:buNone/>
            </a:pPr>
            <a:endParaRPr lang="es-AR" dirty="0"/>
          </a:p>
          <a:p>
            <a:pPr marL="0" indent="0">
              <a:buNone/>
            </a:pPr>
            <a:r>
              <a:rPr lang="en-GB" b="1" dirty="0"/>
              <a:t>$ java </a:t>
            </a:r>
            <a:r>
              <a:rPr lang="en-GB" b="1" dirty="0">
                <a:solidFill>
                  <a:srgbClr val="FF0000"/>
                </a:solidFill>
              </a:rPr>
              <a:t>–jar </a:t>
            </a:r>
            <a:r>
              <a:rPr lang="en-GB" sz="2800" b="1" dirty="0"/>
              <a:t>c:\Users\lgomez\.m2\repository\ar\edu\itba\eda\AnalysisTime\1\AnalysisTime-1.jar\AnalysisTime-1.jar </a:t>
            </a:r>
            <a:endParaRPr lang="es-AR" dirty="0"/>
          </a:p>
          <a:p>
            <a:pPr marL="0" indent="0">
              <a:buNone/>
            </a:pPr>
            <a:endParaRPr lang="es-MX" dirty="0"/>
          </a:p>
          <a:p>
            <a:pPr marL="0" indent="0">
              <a:buNone/>
            </a:pPr>
            <a:r>
              <a:rPr lang="es-MX" dirty="0"/>
              <a:t>No funciona.</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36</a:t>
            </a:fld>
            <a:endParaRPr lang="en-US"/>
          </a:p>
        </p:txBody>
      </p:sp>
    </p:spTree>
    <p:extLst>
      <p:ext uri="{BB962C8B-B14F-4D97-AF65-F5344CB8AC3E}">
        <p14:creationId xmlns:p14="http://schemas.microsoft.com/office/powerpoint/2010/main" val="357951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744582" y="2452530"/>
            <a:ext cx="6113417" cy="3969159"/>
          </a:xfrm>
          <a:prstGeom prst="rect">
            <a:avLst/>
          </a:prstGeom>
        </p:spPr>
      </p:pic>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326572" y="1846217"/>
            <a:ext cx="8229600" cy="4389120"/>
          </a:xfrm>
        </p:spPr>
        <p:txBody>
          <a:bodyPr/>
          <a:lstStyle/>
          <a:p>
            <a:pPr marL="0" indent="0">
              <a:buNone/>
            </a:pPr>
            <a:r>
              <a:rPr lang="es-AR" dirty="0"/>
              <a:t>Agregar al </a:t>
            </a:r>
            <a:r>
              <a:rPr lang="es-AR" dirty="0" err="1"/>
              <a:t>pom</a:t>
            </a:r>
            <a:r>
              <a:rPr lang="es-AR" dirty="0"/>
              <a:t>  “</a:t>
            </a:r>
            <a:r>
              <a:rPr lang="es-AR" dirty="0" err="1"/>
              <a:t>mainClass</a:t>
            </a:r>
            <a:r>
              <a:rPr lang="es-AR" dirty="0"/>
              <a:t>”:  </a:t>
            </a:r>
            <a:r>
              <a:rPr lang="es-AR" dirty="0" err="1"/>
              <a:t>package.nombreClass</a:t>
            </a:r>
            <a:endParaRPr lang="es-MX"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37</a:t>
            </a:fld>
            <a:endParaRPr lang="en-US"/>
          </a:p>
        </p:txBody>
      </p:sp>
      <p:sp>
        <p:nvSpPr>
          <p:cNvPr id="6" name="Rectángulo 5"/>
          <p:cNvSpPr/>
          <p:nvPr/>
        </p:nvSpPr>
        <p:spPr>
          <a:xfrm>
            <a:off x="2164080" y="4642843"/>
            <a:ext cx="5111929" cy="934997"/>
          </a:xfrm>
          <a:prstGeom prst="rect">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412493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marL="0" indent="0">
              <a:buNone/>
            </a:pPr>
            <a:r>
              <a:rPr lang="es-AR" dirty="0"/>
              <a:t>¿Ejecuta el </a:t>
            </a:r>
            <a:r>
              <a:rPr lang="es-AR" dirty="0" err="1"/>
              <a:t>jar</a:t>
            </a:r>
            <a:r>
              <a:rPr lang="es-AR" dirty="0"/>
              <a:t> con dependencias ahora sin indicar la clase principal?</a:t>
            </a:r>
          </a:p>
          <a:p>
            <a:pPr marL="0" indent="0">
              <a:buNone/>
            </a:pPr>
            <a:endParaRPr lang="es-AR" dirty="0"/>
          </a:p>
          <a:p>
            <a:pPr marL="0" indent="0">
              <a:buNone/>
            </a:pPr>
            <a:r>
              <a:rPr lang="es-AR" dirty="0"/>
              <a:t>Explicar por </a:t>
            </a:r>
            <a:r>
              <a:rPr lang="es-AR"/>
              <a:t>qué anda OK.</a:t>
            </a:r>
            <a:endParaRPr lang="es-AR" dirty="0"/>
          </a:p>
          <a:p>
            <a:pPr marL="0" indent="0">
              <a:buNone/>
            </a:pPr>
            <a:endParaRPr lang="es-AR" dirty="0"/>
          </a:p>
          <a:p>
            <a:pPr marL="0" indent="0" algn="just">
              <a:buNone/>
            </a:pPr>
            <a:r>
              <a:rPr lang="es-AR" dirty="0"/>
              <a:t>Abrir el </a:t>
            </a:r>
            <a:r>
              <a:rPr lang="es-AR" dirty="0" err="1"/>
              <a:t>jar</a:t>
            </a:r>
            <a:r>
              <a:rPr lang="es-AR" dirty="0"/>
              <a:t> que generó. ¿Qué tiene el archivo </a:t>
            </a:r>
            <a:r>
              <a:rPr lang="es-AR" dirty="0" err="1"/>
              <a:t>Mainfest.mf</a:t>
            </a:r>
            <a:r>
              <a:rPr lang="es-AR" dirty="0"/>
              <a:t>?</a:t>
            </a:r>
          </a:p>
          <a:p>
            <a:pPr marL="0" indent="0">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38</a:t>
            </a:fld>
            <a:endParaRPr lang="en-US"/>
          </a:p>
        </p:txBody>
      </p:sp>
    </p:spTree>
    <p:extLst>
      <p:ext uri="{BB962C8B-B14F-4D97-AF65-F5344CB8AC3E}">
        <p14:creationId xmlns:p14="http://schemas.microsoft.com/office/powerpoint/2010/main" val="182708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457200" y="1935479"/>
            <a:ext cx="8229600" cy="166986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419" sz="2800" dirty="0">
                <a:solidFill>
                  <a:schemeClr val="tx1"/>
                </a:solidFill>
              </a:rPr>
              <a:t>Actualmente, existe otra implementación del </a:t>
            </a:r>
            <a:r>
              <a:rPr lang="es-419" sz="2800" dirty="0" err="1">
                <a:solidFill>
                  <a:schemeClr val="tx1"/>
                </a:solidFill>
              </a:rPr>
              <a:t>Timer</a:t>
            </a:r>
            <a:r>
              <a:rPr lang="es-419" sz="2800" dirty="0">
                <a:solidFill>
                  <a:schemeClr val="tx1"/>
                </a:solidFill>
              </a:rPr>
              <a:t>: Java 8 (nativo) también agregó una biblioteca para manejo de </a:t>
            </a:r>
            <a:r>
              <a:rPr lang="es-419" sz="2800" dirty="0" err="1">
                <a:solidFill>
                  <a:schemeClr val="tx1"/>
                </a:solidFill>
              </a:rPr>
              <a:t>timers</a:t>
            </a:r>
            <a:endParaRPr sz="2800" dirty="0">
              <a:solidFill>
                <a:schemeClr val="tx1"/>
              </a:solidFill>
            </a:endParaRPr>
          </a:p>
        </p:txBody>
      </p:sp>
      <p:sp>
        <p:nvSpPr>
          <p:cNvPr id="174" name="Google Shape;174;p28"/>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s-419" sz="1000" b="0" i="0" u="none" strike="noStrike" kern="0" cap="none" spc="0" normalizeH="0" baseline="0" noProof="0">
                <a:ln>
                  <a:noFill/>
                </a:ln>
                <a:solidFill>
                  <a:srgbClr val="FFFFFF"/>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t>39</a:t>
            </a:fld>
            <a:endParaRPr kumimoji="0" sz="1000" b="0" i="0" u="none" strike="noStrike" kern="0" cap="none" spc="0" normalizeH="0" baseline="0" noProof="0">
              <a:ln>
                <a:noFill/>
              </a:ln>
              <a:solidFill>
                <a:srgbClr val="FFFFFF"/>
              </a:solidFill>
              <a:effectLst/>
              <a:uLnTx/>
              <a:uFillTx/>
              <a:latin typeface="Roboto"/>
              <a:ea typeface="Roboto"/>
              <a:cs typeface="Roboto"/>
              <a:sym typeface="Roboto"/>
            </a:endParaRPr>
          </a:p>
        </p:txBody>
      </p:sp>
    </p:spTree>
    <p:extLst>
      <p:ext uri="{BB962C8B-B14F-4D97-AF65-F5344CB8AC3E}">
        <p14:creationId xmlns:p14="http://schemas.microsoft.com/office/powerpoint/2010/main" val="3383719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a:t>Análisis de Algoritmos	</a:t>
            </a:r>
            <a:endParaRPr lang="en-US" dirty="0"/>
          </a:p>
        </p:txBody>
      </p:sp>
      <p:sp>
        <p:nvSpPr>
          <p:cNvPr id="6" name="Marcador de contenido 5">
            <a:extLst>
              <a:ext uri="{FF2B5EF4-FFF2-40B4-BE49-F238E27FC236}">
                <a16:creationId xmlns:a16="http://schemas.microsoft.com/office/drawing/2014/main" id="{FD64D787-65DC-264B-85DC-600E8E3C1ED8}"/>
              </a:ext>
            </a:extLst>
          </p:cNvPr>
          <p:cNvSpPr>
            <a:spLocks noGrp="1"/>
          </p:cNvSpPr>
          <p:nvPr>
            <p:ph idx="1"/>
          </p:nvPr>
        </p:nvSpPr>
        <p:spPr/>
        <p:txBody>
          <a:bodyPr/>
          <a:lstStyle/>
          <a:p>
            <a:pPr marL="0" indent="0" algn="just">
              <a:spcBef>
                <a:spcPts val="0"/>
              </a:spcBef>
              <a:buClrTx/>
              <a:buSzTx/>
              <a:buNone/>
              <a:defRPr/>
            </a:pPr>
            <a:r>
              <a:rPr lang="en-US" sz="2800" dirty="0"/>
              <a:t>La </a:t>
            </a:r>
            <a:r>
              <a:rPr lang="en-US" sz="2800" dirty="0" err="1"/>
              <a:t>principales</a:t>
            </a:r>
            <a:r>
              <a:rPr lang="en-US" sz="2800" dirty="0"/>
              <a:t> </a:t>
            </a:r>
            <a:r>
              <a:rPr lang="en-US" sz="2800" dirty="0" err="1"/>
              <a:t>métricas</a:t>
            </a:r>
            <a:r>
              <a:rPr lang="en-US" sz="2800" dirty="0"/>
              <a:t> para </a:t>
            </a:r>
            <a:r>
              <a:rPr lang="en-US" sz="2800" dirty="0" err="1"/>
              <a:t>medir</a:t>
            </a:r>
            <a:r>
              <a:rPr lang="en-US" sz="2800" dirty="0"/>
              <a:t> la </a:t>
            </a:r>
            <a:r>
              <a:rPr lang="en-US" sz="2800" dirty="0" err="1"/>
              <a:t>complejidad</a:t>
            </a:r>
            <a:r>
              <a:rPr lang="en-US" sz="2800" dirty="0"/>
              <a:t> de </a:t>
            </a:r>
            <a:r>
              <a:rPr lang="en-US" sz="2800" dirty="0" err="1"/>
              <a:t>algoritmos</a:t>
            </a:r>
            <a:r>
              <a:rPr lang="en-US" sz="2800" dirty="0"/>
              <a:t> que </a:t>
            </a:r>
            <a:r>
              <a:rPr lang="en-US" sz="2800" dirty="0" err="1"/>
              <a:t>ejecutan</a:t>
            </a:r>
            <a:r>
              <a:rPr lang="en-US" sz="2800" dirty="0"/>
              <a:t> </a:t>
            </a:r>
            <a:r>
              <a:rPr lang="en-US" sz="2800" dirty="0" err="1"/>
              <a:t>en</a:t>
            </a:r>
            <a:r>
              <a:rPr lang="en-US" sz="2800" dirty="0"/>
              <a:t> </a:t>
            </a:r>
            <a:r>
              <a:rPr lang="en-US" sz="2800" dirty="0" err="1"/>
              <a:t>máquinas</a:t>
            </a:r>
            <a:r>
              <a:rPr lang="en-US" sz="2800" dirty="0"/>
              <a:t> </a:t>
            </a:r>
            <a:r>
              <a:rPr lang="en-US" sz="2800" dirty="0" err="1"/>
              <a:t>secuenciales</a:t>
            </a:r>
            <a:r>
              <a:rPr lang="en-US" sz="2800" dirty="0"/>
              <a:t> (un core) son: </a:t>
            </a:r>
          </a:p>
          <a:p>
            <a:pPr marL="0" indent="0" algn="just">
              <a:spcBef>
                <a:spcPts val="0"/>
              </a:spcBef>
              <a:buClrTx/>
              <a:buSzTx/>
              <a:buNone/>
              <a:defRPr/>
            </a:pPr>
            <a:endParaRPr lang="en-US" sz="2800" dirty="0"/>
          </a:p>
          <a:p>
            <a:pPr marL="457200" indent="-457200" algn="just">
              <a:spcBef>
                <a:spcPts val="0"/>
              </a:spcBef>
              <a:buClrTx/>
              <a:buSzTx/>
              <a:buFont typeface="+mj-lt"/>
              <a:buAutoNum type="arabicPeriod"/>
              <a:defRPr/>
            </a:pPr>
            <a:r>
              <a:rPr lang="en-US" sz="2800" dirty="0">
                <a:solidFill>
                  <a:srgbClr val="00B050"/>
                </a:solidFill>
              </a:rPr>
              <a:t>El </a:t>
            </a:r>
            <a:r>
              <a:rPr lang="en-US" sz="2800" dirty="0" err="1">
                <a:solidFill>
                  <a:srgbClr val="00B050"/>
                </a:solidFill>
              </a:rPr>
              <a:t>tiempo</a:t>
            </a:r>
            <a:r>
              <a:rPr lang="en-US" sz="2800" dirty="0">
                <a:solidFill>
                  <a:srgbClr val="00B050"/>
                </a:solidFill>
              </a:rPr>
              <a:t> de </a:t>
            </a:r>
            <a:r>
              <a:rPr lang="en-US" sz="2800" dirty="0" err="1">
                <a:solidFill>
                  <a:srgbClr val="00B050"/>
                </a:solidFill>
              </a:rPr>
              <a:t>ejecución</a:t>
            </a:r>
            <a:r>
              <a:rPr lang="en-US" sz="2800" dirty="0">
                <a:solidFill>
                  <a:srgbClr val="00B050"/>
                </a:solidFill>
              </a:rPr>
              <a:t>  </a:t>
            </a:r>
            <a:r>
              <a:rPr lang="en-US" sz="2800" i="1" dirty="0"/>
              <a:t>(runtime analysis/time complexity)</a:t>
            </a:r>
          </a:p>
          <a:p>
            <a:pPr marL="457200" indent="-457200" algn="just">
              <a:spcBef>
                <a:spcPts val="0"/>
              </a:spcBef>
              <a:buClrTx/>
              <a:buSzTx/>
              <a:buFont typeface="+mj-lt"/>
              <a:buAutoNum type="arabicPeriod"/>
              <a:defRPr/>
            </a:pPr>
            <a:r>
              <a:rPr lang="en-US" sz="2800" dirty="0">
                <a:solidFill>
                  <a:srgbClr val="7030A0"/>
                </a:solidFill>
              </a:rPr>
              <a:t>El </a:t>
            </a:r>
            <a:r>
              <a:rPr lang="en-US" sz="2800" dirty="0" err="1">
                <a:solidFill>
                  <a:srgbClr val="7030A0"/>
                </a:solidFill>
              </a:rPr>
              <a:t>espacio</a:t>
            </a:r>
            <a:r>
              <a:rPr lang="en-US" sz="2800" dirty="0">
                <a:solidFill>
                  <a:srgbClr val="7030A0"/>
                </a:solidFill>
              </a:rPr>
              <a:t> que </a:t>
            </a:r>
            <a:r>
              <a:rPr lang="en-US" sz="2800" dirty="0" err="1">
                <a:solidFill>
                  <a:srgbClr val="7030A0"/>
                </a:solidFill>
              </a:rPr>
              <a:t>utilizan</a:t>
            </a:r>
            <a:r>
              <a:rPr lang="en-US" sz="2800" dirty="0">
                <a:solidFill>
                  <a:srgbClr val="7030A0"/>
                </a:solidFill>
              </a:rPr>
              <a:t> </a:t>
            </a:r>
            <a:r>
              <a:rPr lang="en-US" sz="2800" dirty="0"/>
              <a:t>(</a:t>
            </a:r>
            <a:r>
              <a:rPr lang="en-US" sz="2800" i="1" dirty="0"/>
              <a:t>space complexity</a:t>
            </a:r>
            <a:r>
              <a:rPr lang="en-US" sz="2800" dirty="0"/>
              <a:t>)</a:t>
            </a:r>
          </a:p>
        </p:txBody>
      </p:sp>
      <p:sp>
        <p:nvSpPr>
          <p:cNvPr id="3" name="Slide Number Placeholder 2"/>
          <p:cNvSpPr>
            <a:spLocks noGrp="1"/>
          </p:cNvSpPr>
          <p:nvPr>
            <p:ph type="sldNum" sz="quarter" idx="12"/>
          </p:nvPr>
        </p:nvSpPr>
        <p:spPr/>
        <p:txBody>
          <a:bodyPr/>
          <a:lstStyle/>
          <a:p>
            <a:fld id="{401CF334-2D5C-4859-84A6-CA7E6E43FAEB}" type="slidenum">
              <a:rPr lang="en-US" smtClean="0"/>
              <a:t>4</a:t>
            </a:fld>
            <a:endParaRPr lang="en-US"/>
          </a:p>
        </p:txBody>
      </p:sp>
    </p:spTree>
    <p:extLst>
      <p:ext uri="{BB962C8B-B14F-4D97-AF65-F5344CB8AC3E}">
        <p14:creationId xmlns:p14="http://schemas.microsoft.com/office/powerpoint/2010/main" val="88011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163900" y="648109"/>
            <a:ext cx="4045200" cy="208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a:t>TP 1- </a:t>
            </a:r>
            <a:br>
              <a:rPr lang="es-419" dirty="0"/>
            </a:br>
            <a:r>
              <a:rPr lang="es-419" dirty="0" err="1"/>
              <a:t>Ejer</a:t>
            </a:r>
            <a:r>
              <a:rPr lang="es-419" dirty="0"/>
              <a:t> 6</a:t>
            </a:r>
            <a:endParaRPr dirty="0"/>
          </a:p>
        </p:txBody>
      </p:sp>
      <p:sp>
        <p:nvSpPr>
          <p:cNvPr id="151" name="Google Shape;151;p24"/>
          <p:cNvSpPr txBox="1">
            <a:spLocks noGrp="1"/>
          </p:cNvSpPr>
          <p:nvPr>
            <p:ph type="subTitle" idx="1"/>
          </p:nvPr>
        </p:nvSpPr>
        <p:spPr>
          <a:xfrm>
            <a:off x="339390" y="2805312"/>
            <a:ext cx="4045200" cy="1692300"/>
          </a:xfrm>
          <a:prstGeom prst="rect">
            <a:avLst/>
          </a:prstGeom>
        </p:spPr>
        <p:txBody>
          <a:bodyPr spcFirstLastPara="1" wrap="square" lIns="91425" tIns="91425" rIns="91425" bIns="91425" anchor="t" anchorCtr="0">
            <a:noAutofit/>
          </a:bodyPr>
          <a:lstStyle/>
          <a:p>
            <a:pPr marL="0" lvl="0" indent="0"/>
            <a:endParaRPr lang="es-AR" dirty="0">
              <a:solidFill>
                <a:srgbClr val="00B050"/>
              </a:solidFill>
              <a:ea typeface="Consolas"/>
              <a:cs typeface="Consolas"/>
              <a:sym typeface="Consolas"/>
            </a:endParaRPr>
          </a:p>
        </p:txBody>
      </p:sp>
      <p:sp>
        <p:nvSpPr>
          <p:cNvPr id="152" name="Google Shape;152;p24"/>
          <p:cNvSpPr txBox="1">
            <a:spLocks noGrp="1"/>
          </p:cNvSpPr>
          <p:nvPr>
            <p:ph type="body" idx="2"/>
          </p:nvPr>
        </p:nvSpPr>
        <p:spPr>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AR" sz="1800" dirty="0">
                <a:solidFill>
                  <a:schemeClr val="tx1"/>
                </a:solidFill>
              </a:rPr>
              <a:t>A partir de Java 8, java agregó un manejo para </a:t>
            </a:r>
            <a:r>
              <a:rPr lang="es-AR" sz="1800" dirty="0" err="1">
                <a:solidFill>
                  <a:schemeClr val="tx1"/>
                </a:solidFill>
              </a:rPr>
              <a:t>Timers</a:t>
            </a:r>
            <a:r>
              <a:rPr lang="es-AR" sz="1800" dirty="0">
                <a:solidFill>
                  <a:schemeClr val="tx1"/>
                </a:solidFill>
              </a:rPr>
              <a:t>…</a:t>
            </a:r>
          </a:p>
          <a:p>
            <a:pPr marL="0" lvl="0" indent="0" algn="just" rtl="0">
              <a:spcBef>
                <a:spcPts val="0"/>
              </a:spcBef>
              <a:spcAft>
                <a:spcPts val="0"/>
              </a:spcAft>
              <a:buNone/>
            </a:pPr>
            <a:endParaRPr lang="es-AR" sz="1800" dirty="0">
              <a:solidFill>
                <a:schemeClr val="tx1"/>
              </a:solidFill>
            </a:endParaRPr>
          </a:p>
          <a:p>
            <a:pPr marL="0" lvl="0" indent="0" algn="just" rtl="0">
              <a:spcBef>
                <a:spcPts val="0"/>
              </a:spcBef>
              <a:spcAft>
                <a:spcPts val="0"/>
              </a:spcAft>
              <a:buNone/>
            </a:pPr>
            <a:r>
              <a:rPr lang="es-AR" sz="1800" dirty="0">
                <a:solidFill>
                  <a:schemeClr val="tx1"/>
                </a:solidFill>
              </a:rPr>
              <a:t>Armar un nuevo proyecto </a:t>
            </a:r>
            <a:r>
              <a:rPr lang="es-AR" sz="1800" dirty="0" err="1">
                <a:solidFill>
                  <a:schemeClr val="tx1"/>
                </a:solidFill>
              </a:rPr>
              <a:t>maven</a:t>
            </a:r>
            <a:r>
              <a:rPr lang="es-AR" sz="1800" dirty="0">
                <a:solidFill>
                  <a:schemeClr val="tx1"/>
                </a:solidFill>
              </a:rPr>
              <a:t> para usar dicha API.</a:t>
            </a:r>
          </a:p>
          <a:p>
            <a:pPr marL="0" lvl="0" indent="0" algn="just" rtl="0">
              <a:spcBef>
                <a:spcPts val="0"/>
              </a:spcBef>
              <a:spcAft>
                <a:spcPts val="0"/>
              </a:spcAft>
              <a:buNone/>
            </a:pPr>
            <a:endParaRPr lang="es-AR" sz="1800" dirty="0">
              <a:solidFill>
                <a:schemeClr val="tx1"/>
              </a:solidFill>
            </a:endParaRPr>
          </a:p>
          <a:p>
            <a:pPr marL="0" lvl="0" indent="0" algn="just" rtl="0">
              <a:spcBef>
                <a:spcPts val="0"/>
              </a:spcBef>
              <a:spcAft>
                <a:spcPts val="0"/>
              </a:spcAft>
              <a:buNone/>
            </a:pPr>
            <a:r>
              <a:rPr lang="es-AR" sz="1800" dirty="0">
                <a:solidFill>
                  <a:schemeClr val="tx1"/>
                </a:solidFill>
              </a:rPr>
              <a:t>Nuestra versión 3 será un </a:t>
            </a:r>
            <a:r>
              <a:rPr lang="es-AR" sz="1800" dirty="0" err="1">
                <a:solidFill>
                  <a:schemeClr val="tx1"/>
                </a:solidFill>
              </a:rPr>
              <a:t>wrapper</a:t>
            </a:r>
            <a:r>
              <a:rPr lang="es-AR" sz="1800" dirty="0">
                <a:solidFill>
                  <a:schemeClr val="tx1"/>
                </a:solidFill>
              </a:rPr>
              <a:t> sobre la misma.</a:t>
            </a:r>
            <a:endParaRPr lang="es-AR" dirty="0">
              <a:solidFill>
                <a:schemeClr val="tx1"/>
              </a:solidFill>
            </a:endParaRP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40</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pic>
        <p:nvPicPr>
          <p:cNvPr id="6" name="Picture 5" descr="File:Notepad icon.sv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1248" y="4746614"/>
            <a:ext cx="1145886" cy="1145886"/>
          </a:xfrm>
          <a:prstGeom prst="rect">
            <a:avLst/>
          </a:prstGeom>
        </p:spPr>
      </p:pic>
    </p:spTree>
    <p:extLst>
      <p:ext uri="{BB962C8B-B14F-4D97-AF65-F5344CB8AC3E}">
        <p14:creationId xmlns:p14="http://schemas.microsoft.com/office/powerpoint/2010/main" val="86200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a:bodyPr>
          <a:lstStyle/>
          <a:p>
            <a:pPr marL="0" indent="0">
              <a:buNone/>
            </a:pPr>
            <a:r>
              <a:rPr lang="es-MX" dirty="0"/>
              <a:t>&lt;</a:t>
            </a:r>
            <a:r>
              <a:rPr lang="es-MX" dirty="0" err="1"/>
              <a:t>groupId</a:t>
            </a:r>
            <a:r>
              <a:rPr lang="es-MX" dirty="0"/>
              <a:t>&gt;</a:t>
            </a:r>
            <a:r>
              <a:rPr lang="es-MX" dirty="0" err="1"/>
              <a:t>ar.edu.itba.eda</a:t>
            </a:r>
            <a:r>
              <a:rPr lang="es-MX" dirty="0"/>
              <a:t>&lt;/</a:t>
            </a:r>
            <a:r>
              <a:rPr lang="es-MX" dirty="0" err="1"/>
              <a:t>groupId</a:t>
            </a:r>
            <a:r>
              <a:rPr lang="es-MX" dirty="0"/>
              <a:t>&gt;  </a:t>
            </a:r>
            <a:br>
              <a:rPr lang="es-MX" dirty="0"/>
            </a:br>
            <a:r>
              <a:rPr lang="es-MX" dirty="0"/>
              <a:t> &lt;</a:t>
            </a:r>
            <a:r>
              <a:rPr lang="es-MX" dirty="0" err="1"/>
              <a:t>artifactId</a:t>
            </a:r>
            <a:r>
              <a:rPr lang="es-MX" dirty="0"/>
              <a:t>&gt;</a:t>
            </a:r>
            <a:r>
              <a:rPr lang="es-MX" dirty="0" err="1"/>
              <a:t>TimerNativo</a:t>
            </a:r>
            <a:r>
              <a:rPr lang="es-MX" dirty="0"/>
              <a:t>&lt;/</a:t>
            </a:r>
            <a:r>
              <a:rPr lang="es-MX" dirty="0" err="1"/>
              <a:t>artifactId</a:t>
            </a:r>
            <a:r>
              <a:rPr lang="es-MX" dirty="0"/>
              <a:t>&gt;</a:t>
            </a:r>
            <a:endParaRPr lang="es-AR" dirty="0"/>
          </a:p>
          <a:p>
            <a:pPr marL="0" indent="0">
              <a:buNone/>
            </a:pPr>
            <a:r>
              <a:rPr lang="es-MX" dirty="0"/>
              <a:t> </a:t>
            </a:r>
            <a:r>
              <a:rPr lang="es-AR" b="1" dirty="0"/>
              <a:t>&lt;</a:t>
            </a:r>
            <a:r>
              <a:rPr lang="es-AR" b="1" dirty="0" err="1"/>
              <a:t>version</a:t>
            </a:r>
            <a:r>
              <a:rPr lang="es-AR" b="1" dirty="0"/>
              <a:t>&gt;3&lt;/</a:t>
            </a:r>
            <a:r>
              <a:rPr lang="es-AR" b="1" dirty="0" err="1"/>
              <a:t>version</a:t>
            </a:r>
            <a:r>
              <a:rPr lang="es-AR" b="1" dirty="0"/>
              <a:t>&gt;</a:t>
            </a:r>
            <a:endParaRPr lang="es-AR" dirty="0"/>
          </a:p>
          <a:p>
            <a:pPr marL="0" indent="0">
              <a:buNone/>
            </a:pPr>
            <a:endParaRPr lang="es-AR" dirty="0"/>
          </a:p>
          <a:p>
            <a:pPr marL="0" indent="0" algn="just">
              <a:buNone/>
            </a:pPr>
            <a:r>
              <a:rPr lang="es-AR" dirty="0"/>
              <a:t>Y agregar en el </a:t>
            </a:r>
            <a:r>
              <a:rPr lang="es-AR" dirty="0" err="1"/>
              <a:t>pom</a:t>
            </a:r>
            <a:r>
              <a:rPr lang="es-AR" dirty="0"/>
              <a:t> lo necesario para que pueda empaquetarse, etc.</a:t>
            </a:r>
          </a:p>
          <a:p>
            <a:pPr marL="0" indent="0" algn="just">
              <a:buNone/>
            </a:pPr>
            <a:endParaRPr lang="es-AR" dirty="0"/>
          </a:p>
          <a:p>
            <a:pPr marL="0" indent="0" algn="just">
              <a:buNone/>
            </a:pPr>
            <a:r>
              <a:rPr lang="es-MX" dirty="0"/>
              <a:t>Investigar las clases </a:t>
            </a:r>
            <a:r>
              <a:rPr lang="es-MX" dirty="0" err="1">
                <a:latin typeface="Consolas"/>
                <a:ea typeface="Consolas"/>
                <a:cs typeface="Consolas"/>
                <a:sym typeface="Consolas"/>
              </a:rPr>
              <a:t>Instant</a:t>
            </a:r>
            <a:r>
              <a:rPr lang="es-MX" dirty="0"/>
              <a:t> y </a:t>
            </a:r>
            <a:r>
              <a:rPr lang="es-MX" dirty="0" err="1">
                <a:latin typeface="Consolas"/>
                <a:ea typeface="Consolas"/>
                <a:cs typeface="Consolas"/>
                <a:sym typeface="Consolas"/>
              </a:rPr>
              <a:t>Duration</a:t>
            </a:r>
            <a:endParaRPr lang="es-MX" dirty="0"/>
          </a:p>
          <a:p>
            <a:pPr marL="0" indent="0" algn="just">
              <a:buNone/>
            </a:pPr>
            <a:r>
              <a:rPr lang="es-AR" dirty="0"/>
              <a:t>Implementar nuestra versión usando dicha biblioteca.</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41</a:t>
            </a:fld>
            <a:endParaRPr lang="en-US"/>
          </a:p>
        </p:txBody>
      </p:sp>
    </p:spTree>
    <p:extLst>
      <p:ext uri="{BB962C8B-B14F-4D97-AF65-F5344CB8AC3E}">
        <p14:creationId xmlns:p14="http://schemas.microsoft.com/office/powerpoint/2010/main" val="3842060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63ACD72-4184-D740-9E17-B840C61BF442}"/>
              </a:ext>
            </a:extLst>
          </p:cNvPr>
          <p:cNvSpPr>
            <a:spLocks noGrp="1"/>
          </p:cNvSpPr>
          <p:nvPr>
            <p:ph type="title"/>
          </p:nvPr>
        </p:nvSpPr>
        <p:spPr/>
        <p:txBody>
          <a:bodyPr/>
          <a:lstStyle/>
          <a:p>
            <a:endParaRPr lang="es-AR"/>
          </a:p>
        </p:txBody>
      </p:sp>
      <p:sp>
        <p:nvSpPr>
          <p:cNvPr id="2" name="Content Placeholder 1"/>
          <p:cNvSpPr>
            <a:spLocks noGrp="1"/>
          </p:cNvSpPr>
          <p:nvPr>
            <p:ph idx="1"/>
          </p:nvPr>
        </p:nvSpPr>
        <p:spPr/>
        <p:txBody>
          <a:bodyPr>
            <a:normAutofit/>
          </a:bodyPr>
          <a:lstStyle/>
          <a:p>
            <a:r>
              <a:rPr lang="en-US" sz="2800" dirty="0"/>
              <a:t>¿ </a:t>
            </a:r>
            <a:r>
              <a:rPr lang="en-US" sz="2800" dirty="0" err="1"/>
              <a:t>Cómo</a:t>
            </a:r>
            <a:r>
              <a:rPr lang="en-US" sz="2800" dirty="0"/>
              <a:t> </a:t>
            </a:r>
            <a:r>
              <a:rPr lang="en-US" sz="2800" dirty="0" err="1"/>
              <a:t>estar</a:t>
            </a:r>
            <a:r>
              <a:rPr lang="en-US" sz="2800" dirty="0"/>
              <a:t> </a:t>
            </a:r>
            <a:r>
              <a:rPr lang="en-US" sz="2800" dirty="0" err="1"/>
              <a:t>seguros</a:t>
            </a:r>
            <a:r>
              <a:rPr lang="en-US" sz="2800" dirty="0"/>
              <a:t> de que </a:t>
            </a:r>
            <a:r>
              <a:rPr lang="en-US" sz="2800" dirty="0" err="1"/>
              <a:t>funciona</a:t>
            </a:r>
            <a:r>
              <a:rPr lang="en-US" sz="2800" dirty="0"/>
              <a:t> </a:t>
            </a:r>
            <a:r>
              <a:rPr lang="en-US" sz="2800" dirty="0" err="1"/>
              <a:t>realmente</a:t>
            </a:r>
            <a:r>
              <a:rPr lang="en-US" sz="2800" dirty="0"/>
              <a:t> </a:t>
            </a:r>
            <a:r>
              <a:rPr lang="en-US" sz="2800" dirty="0" err="1"/>
              <a:t>correctamente</a:t>
            </a:r>
            <a:r>
              <a:rPr lang="en-US" sz="2800" dirty="0"/>
              <a:t> las 3 </a:t>
            </a:r>
            <a:r>
              <a:rPr lang="en-US" sz="2800" dirty="0" err="1"/>
              <a:t>implementaciones</a:t>
            </a:r>
            <a:r>
              <a:rPr lang="en-US" sz="2800" dirty="0"/>
              <a:t>?</a:t>
            </a:r>
          </a:p>
          <a:p>
            <a:endParaRPr lang="en-US" sz="2800" dirty="0"/>
          </a:p>
          <a:p>
            <a:r>
              <a:rPr lang="en-US" sz="2800" dirty="0"/>
              <a:t>¿ </a:t>
            </a:r>
            <a:r>
              <a:rPr lang="en-US" sz="2800" dirty="0" err="1"/>
              <a:t>Cómo</a:t>
            </a:r>
            <a:r>
              <a:rPr lang="en-US" sz="2800" dirty="0"/>
              <a:t> </a:t>
            </a:r>
            <a:r>
              <a:rPr lang="en-US" sz="2800" dirty="0" err="1"/>
              <a:t>asegurarnos</a:t>
            </a:r>
            <a:r>
              <a:rPr lang="en-US" sz="2800" dirty="0"/>
              <a:t> que </a:t>
            </a:r>
            <a:r>
              <a:rPr lang="en-US" sz="2800" dirty="0" err="1"/>
              <a:t>cuando</a:t>
            </a:r>
            <a:r>
              <a:rPr lang="en-US" sz="2800" dirty="0"/>
              <a:t> </a:t>
            </a:r>
            <a:r>
              <a:rPr lang="en-US" sz="2800" dirty="0" err="1"/>
              <a:t>implementemos</a:t>
            </a:r>
            <a:r>
              <a:rPr lang="en-US" sz="2800" dirty="0"/>
              <a:t> </a:t>
            </a:r>
            <a:r>
              <a:rPr lang="en-US" sz="2800" dirty="0" err="1"/>
              <a:t>nuevos</a:t>
            </a:r>
            <a:r>
              <a:rPr lang="en-US" sz="2800" dirty="0"/>
              <a:t> </a:t>
            </a:r>
            <a:r>
              <a:rPr lang="en-US" sz="2800" dirty="0" err="1"/>
              <a:t>algoritmos</a:t>
            </a:r>
            <a:r>
              <a:rPr lang="en-US" sz="2800" dirty="0"/>
              <a:t>, </a:t>
            </a:r>
            <a:r>
              <a:rPr lang="en-US" sz="2800" dirty="0" err="1"/>
              <a:t>sigue</a:t>
            </a:r>
            <a:r>
              <a:rPr lang="en-US" sz="2800" dirty="0"/>
              <a:t> </a:t>
            </a:r>
            <a:r>
              <a:rPr lang="en-US" sz="2800" dirty="0" err="1"/>
              <a:t>funcionando</a:t>
            </a:r>
            <a:r>
              <a:rPr lang="en-US" sz="2800" dirty="0"/>
              <a:t> </a:t>
            </a:r>
            <a:r>
              <a:rPr lang="en-US" sz="2800" dirty="0" err="1"/>
              <a:t>correctamente</a:t>
            </a:r>
            <a:r>
              <a:rPr lang="en-US" sz="2800" dirty="0"/>
              <a:t>?</a:t>
            </a:r>
            <a:endParaRPr lang="es-AR" sz="2800" dirty="0"/>
          </a:p>
          <a:p>
            <a:pPr marL="0" indent="0">
              <a:buNone/>
            </a:pPr>
            <a:endParaRPr lang="en-US" sz="2800" dirty="0"/>
          </a:p>
          <a:p>
            <a:pPr marL="393192" lvl="1" indent="0">
              <a:buNone/>
            </a:pPr>
            <a:endParaRPr lang="es-AR"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45073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spcBef>
                <a:spcPts val="0"/>
              </a:spcBef>
              <a:spcAft>
                <a:spcPts val="0"/>
              </a:spcAft>
              <a:buClr>
                <a:schemeClr val="dk2"/>
              </a:buClr>
              <a:buSzPts val="5600"/>
              <a:buFont typeface="Arial"/>
              <a:buNone/>
            </a:pPr>
            <a:r>
              <a:rPr lang="es-419"/>
              <a:t>Estructura de Datos y Algoritmos</a:t>
            </a:r>
            <a:endParaRPr/>
          </a:p>
        </p:txBody>
      </p:sp>
      <p:sp>
        <p:nvSpPr>
          <p:cNvPr id="116" name="Google Shape;116;p1"/>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p>
            <a:pPr marL="0" marR="45720" lvl="0" indent="0" algn="r" rtl="0">
              <a:spcBef>
                <a:spcPts val="0"/>
              </a:spcBef>
              <a:spcAft>
                <a:spcPts val="0"/>
              </a:spcAft>
              <a:buSzPts val="3420"/>
              <a:buNone/>
            </a:pPr>
            <a:r>
              <a:rPr lang="es-419" sz="3600">
                <a:solidFill>
                  <a:schemeClr val="dk2"/>
                </a:solidFill>
              </a:rPr>
              <a:t>ITBA     2024-Q1</a:t>
            </a:r>
            <a:endParaRPr sz="3600" dirty="0">
              <a:solidFill>
                <a:schemeClr val="dk2"/>
              </a:solidFill>
            </a:endParaRPr>
          </a:p>
        </p:txBody>
      </p:sp>
      <p:sp>
        <p:nvSpPr>
          <p:cNvPr id="117" name="Google Shape;117;p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419"/>
              <a:t>43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b847c960c2_0_0"/>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5000"/>
              <a:buFont typeface="Arial"/>
              <a:buNone/>
            </a:pPr>
            <a:r>
              <a:rPr lang="es-419"/>
              <a:t>Test-Driven Development</a:t>
            </a:r>
            <a:endParaRPr/>
          </a:p>
        </p:txBody>
      </p:sp>
      <p:sp>
        <p:nvSpPr>
          <p:cNvPr id="123" name="Google Shape;123;gb847c960c2_0_0"/>
          <p:cNvSpPr txBox="1">
            <a:spLocks noGrp="1"/>
          </p:cNvSpPr>
          <p:nvPr>
            <p:ph type="body" idx="1"/>
          </p:nvPr>
        </p:nvSpPr>
        <p:spPr>
          <a:xfrm>
            <a:off x="457200" y="1630680"/>
            <a:ext cx="8229600" cy="4389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s-419">
                <a:solidFill>
                  <a:srgbClr val="000000"/>
                </a:solidFill>
              </a:rPr>
              <a:t>TDD es una metodología que comienza por los tests y luego pasa a la implementación.</a:t>
            </a:r>
            <a:endParaRPr>
              <a:solidFill>
                <a:srgbClr val="000000"/>
              </a:solidFill>
            </a:endParaRPr>
          </a:p>
          <a:p>
            <a:pPr marL="274320" lvl="0" indent="0" algn="l" rtl="0">
              <a:spcBef>
                <a:spcPts val="0"/>
              </a:spcBef>
              <a:spcAft>
                <a:spcPts val="0"/>
              </a:spcAft>
              <a:buNone/>
            </a:pPr>
            <a:endParaRPr>
              <a:solidFill>
                <a:srgbClr val="000000"/>
              </a:solidFill>
            </a:endParaRPr>
          </a:p>
          <a:p>
            <a:pPr marL="457200" lvl="0" indent="-342900" algn="l" rtl="0">
              <a:spcBef>
                <a:spcPts val="0"/>
              </a:spcBef>
              <a:spcAft>
                <a:spcPts val="0"/>
              </a:spcAft>
              <a:buClr>
                <a:srgbClr val="000000"/>
              </a:buClr>
              <a:buSzPts val="1800"/>
              <a:buChar char="●"/>
            </a:pPr>
            <a:r>
              <a:rPr lang="es-419">
                <a:solidFill>
                  <a:srgbClr val="000000"/>
                </a:solidFill>
              </a:rPr>
              <a:t>Permite enfocarse en la definición de la interfaz y del comportamiento y no en los detalles internos de implementación.</a:t>
            </a:r>
            <a:endParaRPr>
              <a:solidFill>
                <a:srgbClr val="000000"/>
              </a:solidFill>
            </a:endParaRPr>
          </a:p>
          <a:p>
            <a:pPr marL="274320" lvl="0" indent="0" algn="l" rtl="0">
              <a:spcBef>
                <a:spcPts val="0"/>
              </a:spcBef>
              <a:spcAft>
                <a:spcPts val="0"/>
              </a:spcAft>
              <a:buNone/>
            </a:pPr>
            <a:endParaRPr>
              <a:solidFill>
                <a:srgbClr val="000000"/>
              </a:solidFill>
            </a:endParaRPr>
          </a:p>
          <a:p>
            <a:pPr marL="457200" lvl="0" indent="-337185" algn="l" rtl="0">
              <a:spcBef>
                <a:spcPts val="0"/>
              </a:spcBef>
              <a:spcAft>
                <a:spcPts val="0"/>
              </a:spcAft>
              <a:buClr>
                <a:srgbClr val="000000"/>
              </a:buClr>
              <a:buSzPts val="1710"/>
              <a:buChar char="●"/>
            </a:pPr>
            <a:r>
              <a:rPr lang="es-419">
                <a:solidFill>
                  <a:srgbClr val="000000"/>
                </a:solidFill>
              </a:rPr>
              <a:t>Ve al sistema que se va a desarrollar como una caja negra ya que todavía no existe!</a:t>
            </a:r>
            <a:endParaRPr>
              <a:solidFill>
                <a:srgbClr val="000000"/>
              </a:solidFill>
            </a:endParaRPr>
          </a:p>
          <a:p>
            <a:pPr marL="274320" lvl="0" indent="0" algn="l" rtl="0">
              <a:spcBef>
                <a:spcPts val="0"/>
              </a:spcBef>
              <a:spcAft>
                <a:spcPts val="0"/>
              </a:spcAft>
              <a:buNone/>
            </a:pPr>
            <a:endParaRPr>
              <a:solidFill>
                <a:srgbClr val="000000"/>
              </a:solidFill>
            </a:endParaRPr>
          </a:p>
          <a:p>
            <a:pPr marL="457200" lvl="0" indent="-337185" algn="l" rtl="0">
              <a:spcBef>
                <a:spcPts val="0"/>
              </a:spcBef>
              <a:spcAft>
                <a:spcPts val="0"/>
              </a:spcAft>
              <a:buClr>
                <a:srgbClr val="000000"/>
              </a:buClr>
              <a:buSzPts val="1710"/>
              <a:buChar char="●"/>
            </a:pPr>
            <a:r>
              <a:rPr lang="es-419">
                <a:solidFill>
                  <a:srgbClr val="000000"/>
                </a:solidFill>
              </a:rPr>
              <a:t>Apunta a que todas las funcionalidades tengan algún test que las controle y defina.</a:t>
            </a:r>
            <a:endParaRPr>
              <a:solidFill>
                <a:srgbClr val="000000"/>
              </a:solidFill>
            </a:endParaRPr>
          </a:p>
          <a:p>
            <a:pPr marL="0" lvl="0" indent="0" algn="l" rtl="0">
              <a:spcBef>
                <a:spcPts val="0"/>
              </a:spcBef>
              <a:spcAft>
                <a:spcPts val="0"/>
              </a:spcAft>
              <a:buSzPts val="1995"/>
              <a:buNone/>
            </a:pPr>
            <a:endParaRPr sz="2100">
              <a:latin typeface="Arial"/>
              <a:ea typeface="Arial"/>
              <a:cs typeface="Arial"/>
              <a:sym typeface="Arial"/>
            </a:endParaRPr>
          </a:p>
        </p:txBody>
      </p:sp>
      <p:sp>
        <p:nvSpPr>
          <p:cNvPr id="124" name="Google Shape;124;gb847c960c2_0_0"/>
          <p:cNvSpPr txBox="1">
            <a:spLocks noGrp="1"/>
          </p:cNvSpPr>
          <p:nvPr>
            <p:ph type="sldNum" idx="12"/>
          </p:nvPr>
        </p:nvSpPr>
        <p:spPr>
          <a:xfrm>
            <a:off x="7924800" y="6356352"/>
            <a:ext cx="762000" cy="3651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s-419" sz="1000" b="0" i="0" u="none" strike="noStrike" cap="none">
                <a:solidFill>
                  <a:srgbClr val="FFFFFF"/>
                </a:solidFill>
                <a:latin typeface="Arial"/>
                <a:ea typeface="Arial"/>
                <a:cs typeface="Arial"/>
                <a:sym typeface="Arial"/>
              </a:rPr>
              <a:t>44</a:t>
            </a:fld>
            <a:endParaRPr sz="1000" b="0" i="0" u="none" strike="noStrike" cap="none">
              <a:solidFill>
                <a:srgbClr val="FFFFFF"/>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b847c960c2_0_6"/>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5000"/>
              <a:buFont typeface="Arial"/>
              <a:buNone/>
            </a:pPr>
            <a:r>
              <a:rPr lang="es-419"/>
              <a:t>Unit Testing</a:t>
            </a:r>
            <a:endParaRPr/>
          </a:p>
        </p:txBody>
      </p:sp>
      <p:sp>
        <p:nvSpPr>
          <p:cNvPr id="130" name="Google Shape;130;gb847c960c2_0_6"/>
          <p:cNvSpPr txBox="1">
            <a:spLocks noGrp="1"/>
          </p:cNvSpPr>
          <p:nvPr>
            <p:ph type="body" idx="1"/>
          </p:nvPr>
        </p:nvSpPr>
        <p:spPr>
          <a:xfrm>
            <a:off x="457200" y="1554480"/>
            <a:ext cx="8229600" cy="4389000"/>
          </a:xfrm>
          <a:prstGeom prst="rect">
            <a:avLst/>
          </a:prstGeom>
          <a:noFill/>
          <a:ln>
            <a:noFill/>
          </a:ln>
        </p:spPr>
        <p:txBody>
          <a:bodyPr spcFirstLastPara="1" wrap="square" lIns="91425" tIns="91425" rIns="91425" bIns="91425" anchor="t" anchorCtr="0">
            <a:noAutofit/>
          </a:bodyPr>
          <a:lstStyle/>
          <a:p>
            <a:pPr marL="457200" lvl="0" indent="-337185" algn="l" rtl="0">
              <a:spcBef>
                <a:spcPts val="0"/>
              </a:spcBef>
              <a:spcAft>
                <a:spcPts val="0"/>
              </a:spcAft>
              <a:buClr>
                <a:srgbClr val="000000"/>
              </a:buClr>
              <a:buSzPts val="1710"/>
              <a:buChar char="●"/>
            </a:pPr>
            <a:r>
              <a:rPr lang="es-419">
                <a:solidFill>
                  <a:srgbClr val="000000"/>
                </a:solidFill>
              </a:rPr>
              <a:t>Testear pequeñas unidades del código.</a:t>
            </a:r>
            <a:endParaRPr>
              <a:solidFill>
                <a:srgbClr val="000000"/>
              </a:solidFill>
            </a:endParaRPr>
          </a:p>
          <a:p>
            <a:pPr marL="274320" lvl="0" indent="0" algn="l" rtl="0">
              <a:spcBef>
                <a:spcPts val="0"/>
              </a:spcBef>
              <a:spcAft>
                <a:spcPts val="0"/>
              </a:spcAft>
              <a:buNone/>
            </a:pPr>
            <a:endParaRPr>
              <a:solidFill>
                <a:srgbClr val="000000"/>
              </a:solidFill>
            </a:endParaRPr>
          </a:p>
          <a:p>
            <a:pPr marL="457200" lvl="0" indent="-337185" algn="l" rtl="0">
              <a:spcBef>
                <a:spcPts val="0"/>
              </a:spcBef>
              <a:spcAft>
                <a:spcPts val="0"/>
              </a:spcAft>
              <a:buClr>
                <a:srgbClr val="000000"/>
              </a:buClr>
              <a:buSzPts val="1710"/>
              <a:buChar char="●"/>
            </a:pPr>
            <a:r>
              <a:rPr lang="es-419">
                <a:solidFill>
                  <a:srgbClr val="000000"/>
                </a:solidFill>
              </a:rPr>
              <a:t>Normalmente una clase o de una función aisladas.</a:t>
            </a:r>
            <a:endParaRPr>
              <a:solidFill>
                <a:srgbClr val="000000"/>
              </a:solidFill>
            </a:endParaRPr>
          </a:p>
          <a:p>
            <a:pPr marL="274320" lvl="0" indent="0" algn="l" rtl="0">
              <a:spcBef>
                <a:spcPts val="0"/>
              </a:spcBef>
              <a:spcAft>
                <a:spcPts val="0"/>
              </a:spcAft>
              <a:buNone/>
            </a:pPr>
            <a:endParaRPr>
              <a:solidFill>
                <a:srgbClr val="000000"/>
              </a:solidFill>
            </a:endParaRPr>
          </a:p>
          <a:p>
            <a:pPr marL="457200" lvl="0" indent="-337185" algn="l" rtl="0">
              <a:spcBef>
                <a:spcPts val="0"/>
              </a:spcBef>
              <a:spcAft>
                <a:spcPts val="0"/>
              </a:spcAft>
              <a:buClr>
                <a:srgbClr val="000000"/>
              </a:buClr>
              <a:buSzPts val="1710"/>
              <a:buChar char="●"/>
            </a:pPr>
            <a:r>
              <a:rPr lang="es-419">
                <a:solidFill>
                  <a:srgbClr val="000000"/>
                </a:solidFill>
              </a:rPr>
              <a:t>Corren automáticamente.</a:t>
            </a:r>
            <a:endParaRPr>
              <a:solidFill>
                <a:srgbClr val="000000"/>
              </a:solidFill>
            </a:endParaRPr>
          </a:p>
          <a:p>
            <a:pPr marL="274320" lvl="0" indent="0" algn="l" rtl="0">
              <a:spcBef>
                <a:spcPts val="0"/>
              </a:spcBef>
              <a:spcAft>
                <a:spcPts val="0"/>
              </a:spcAft>
              <a:buNone/>
            </a:pPr>
            <a:endParaRPr>
              <a:solidFill>
                <a:srgbClr val="000000"/>
              </a:solidFill>
            </a:endParaRPr>
          </a:p>
          <a:p>
            <a:pPr marL="457200" lvl="0" indent="-337185" algn="l" rtl="0">
              <a:spcBef>
                <a:spcPts val="0"/>
              </a:spcBef>
              <a:spcAft>
                <a:spcPts val="0"/>
              </a:spcAft>
              <a:buClr>
                <a:srgbClr val="000000"/>
              </a:buClr>
              <a:buSzPts val="1710"/>
              <a:buChar char="●"/>
            </a:pPr>
            <a:r>
              <a:rPr lang="es-419">
                <a:solidFill>
                  <a:srgbClr val="000000"/>
                </a:solidFill>
              </a:rPr>
              <a:t>Pueden ser ejecutados cada vez que se hacen cambios para comprobar que la funcionalidad anterior siga funcionando correctamente.</a:t>
            </a:r>
            <a:endParaRPr>
              <a:solidFill>
                <a:srgbClr val="000000"/>
              </a:solidFill>
            </a:endParaRPr>
          </a:p>
          <a:p>
            <a:pPr marL="274320" lvl="0" indent="0" algn="l" rtl="0">
              <a:spcBef>
                <a:spcPts val="0"/>
              </a:spcBef>
              <a:spcAft>
                <a:spcPts val="0"/>
              </a:spcAft>
              <a:buNone/>
            </a:pPr>
            <a:endParaRPr>
              <a:solidFill>
                <a:srgbClr val="000000"/>
              </a:solidFill>
            </a:endParaRPr>
          </a:p>
          <a:p>
            <a:pPr marL="457200" lvl="0" indent="-337185" algn="l" rtl="0">
              <a:spcBef>
                <a:spcPts val="0"/>
              </a:spcBef>
              <a:spcAft>
                <a:spcPts val="0"/>
              </a:spcAft>
              <a:buClr>
                <a:srgbClr val="000000"/>
              </a:buClr>
              <a:buSzPts val="1710"/>
              <a:buChar char="●"/>
            </a:pPr>
            <a:r>
              <a:rPr lang="es-419">
                <a:solidFill>
                  <a:srgbClr val="000000"/>
                </a:solidFill>
              </a:rPr>
              <a:t>Son esenciales para las metodologías Ágiles y para realizar Refactoring de código.</a:t>
            </a:r>
            <a:endParaRPr>
              <a:solidFill>
                <a:srgbClr val="000000"/>
              </a:solidFill>
            </a:endParaRPr>
          </a:p>
        </p:txBody>
      </p:sp>
      <p:sp>
        <p:nvSpPr>
          <p:cNvPr id="131" name="Google Shape;131;gb847c960c2_0_6"/>
          <p:cNvSpPr txBox="1">
            <a:spLocks noGrp="1"/>
          </p:cNvSpPr>
          <p:nvPr>
            <p:ph type="sldNum" idx="12"/>
          </p:nvPr>
        </p:nvSpPr>
        <p:spPr>
          <a:xfrm>
            <a:off x="7924800" y="6356352"/>
            <a:ext cx="762000" cy="3651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s-419" sz="1000" b="0" i="0" u="none" strike="noStrike" cap="none">
                <a:solidFill>
                  <a:srgbClr val="FFFFFF"/>
                </a:solidFill>
                <a:latin typeface="Arial"/>
                <a:ea typeface="Arial"/>
                <a:cs typeface="Arial"/>
                <a:sym typeface="Arial"/>
              </a:rPr>
              <a:t>45</a:t>
            </a:fld>
            <a:endParaRPr sz="1000" b="0" i="0" u="none" strike="noStrike" cap="none">
              <a:solidFill>
                <a:srgbClr val="FFFFFF"/>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b847c960c2_0_18"/>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5000"/>
              <a:buFont typeface="Arial"/>
              <a:buNone/>
            </a:pPr>
            <a:r>
              <a:rPr lang="es-419"/>
              <a:t>Unit Test - Características</a:t>
            </a:r>
            <a:endParaRPr/>
          </a:p>
        </p:txBody>
      </p:sp>
      <p:sp>
        <p:nvSpPr>
          <p:cNvPr id="137" name="Google Shape;137;gb847c960c2_0_18"/>
          <p:cNvSpPr txBox="1">
            <a:spLocks noGrp="1"/>
          </p:cNvSpPr>
          <p:nvPr>
            <p:ph type="body" idx="1"/>
          </p:nvPr>
        </p:nvSpPr>
        <p:spPr>
          <a:xfrm>
            <a:off x="457200" y="1554480"/>
            <a:ext cx="8229600" cy="4389000"/>
          </a:xfrm>
          <a:prstGeom prst="rect">
            <a:avLst/>
          </a:prstGeom>
          <a:noFill/>
          <a:ln>
            <a:noFill/>
          </a:ln>
        </p:spPr>
        <p:txBody>
          <a:bodyPr spcFirstLastPara="1" wrap="square" lIns="91425" tIns="91425" rIns="91425" bIns="91425" anchor="t" anchorCtr="0">
            <a:noAutofit/>
          </a:bodyPr>
          <a:lstStyle/>
          <a:p>
            <a:pPr marL="457200" lvl="0" indent="-337185" algn="l" rtl="0">
              <a:spcBef>
                <a:spcPts val="0"/>
              </a:spcBef>
              <a:spcAft>
                <a:spcPts val="0"/>
              </a:spcAft>
              <a:buClr>
                <a:srgbClr val="000000"/>
              </a:buClr>
              <a:buSzPts val="1710"/>
              <a:buChar char="●"/>
            </a:pPr>
            <a:r>
              <a:rPr lang="es-419">
                <a:solidFill>
                  <a:srgbClr val="000000"/>
                </a:solidFill>
              </a:rPr>
              <a:t>Automático</a:t>
            </a:r>
            <a:endParaRPr>
              <a:solidFill>
                <a:srgbClr val="000000"/>
              </a:solidFill>
            </a:endParaRPr>
          </a:p>
          <a:p>
            <a:pPr marL="274320" lvl="0" indent="0" algn="l" rtl="0">
              <a:spcBef>
                <a:spcPts val="0"/>
              </a:spcBef>
              <a:spcAft>
                <a:spcPts val="0"/>
              </a:spcAft>
              <a:buNone/>
            </a:pPr>
            <a:endParaRPr>
              <a:solidFill>
                <a:srgbClr val="000000"/>
              </a:solidFill>
            </a:endParaRPr>
          </a:p>
          <a:p>
            <a:pPr marL="457200" lvl="0" indent="-337185" algn="l" rtl="0">
              <a:spcBef>
                <a:spcPts val="0"/>
              </a:spcBef>
              <a:spcAft>
                <a:spcPts val="0"/>
              </a:spcAft>
              <a:buClr>
                <a:srgbClr val="000000"/>
              </a:buClr>
              <a:buSzPts val="1710"/>
              <a:buChar char="●"/>
            </a:pPr>
            <a:r>
              <a:rPr lang="es-419">
                <a:solidFill>
                  <a:srgbClr val="000000"/>
                </a:solidFill>
              </a:rPr>
              <a:t>Verifican un único caso por test</a:t>
            </a:r>
            <a:endParaRPr>
              <a:solidFill>
                <a:srgbClr val="000000"/>
              </a:solidFill>
            </a:endParaRPr>
          </a:p>
          <a:p>
            <a:pPr marL="274320" lvl="0" indent="0" algn="l" rtl="0">
              <a:spcBef>
                <a:spcPts val="0"/>
              </a:spcBef>
              <a:spcAft>
                <a:spcPts val="0"/>
              </a:spcAft>
              <a:buNone/>
            </a:pPr>
            <a:endParaRPr>
              <a:solidFill>
                <a:srgbClr val="000000"/>
              </a:solidFill>
            </a:endParaRPr>
          </a:p>
          <a:p>
            <a:pPr marL="457200" lvl="0" indent="-337185" algn="l" rtl="0">
              <a:spcBef>
                <a:spcPts val="0"/>
              </a:spcBef>
              <a:spcAft>
                <a:spcPts val="0"/>
              </a:spcAft>
              <a:buClr>
                <a:srgbClr val="000000"/>
              </a:buClr>
              <a:buSzPts val="1710"/>
              <a:buChar char="●"/>
            </a:pPr>
            <a:r>
              <a:rPr lang="es-419">
                <a:solidFill>
                  <a:srgbClr val="000000"/>
                </a:solidFill>
              </a:rPr>
              <a:t>Repetible</a:t>
            </a:r>
            <a:endParaRPr>
              <a:solidFill>
                <a:srgbClr val="000000"/>
              </a:solidFill>
            </a:endParaRPr>
          </a:p>
          <a:p>
            <a:pPr marL="274320" lvl="0" indent="0" algn="l" rtl="0">
              <a:spcBef>
                <a:spcPts val="0"/>
              </a:spcBef>
              <a:spcAft>
                <a:spcPts val="0"/>
              </a:spcAft>
              <a:buNone/>
            </a:pPr>
            <a:endParaRPr>
              <a:solidFill>
                <a:srgbClr val="000000"/>
              </a:solidFill>
            </a:endParaRPr>
          </a:p>
          <a:p>
            <a:pPr marL="457200" lvl="0" indent="-337185" algn="l" rtl="0">
              <a:spcBef>
                <a:spcPts val="0"/>
              </a:spcBef>
              <a:spcAft>
                <a:spcPts val="0"/>
              </a:spcAft>
              <a:buClr>
                <a:srgbClr val="000000"/>
              </a:buClr>
              <a:buSzPts val="1710"/>
              <a:buChar char="●"/>
            </a:pPr>
            <a:r>
              <a:rPr lang="es-419">
                <a:solidFill>
                  <a:srgbClr val="000000"/>
                </a:solidFill>
              </a:rPr>
              <a:t>Independientes de otros tests o de condiciones externas</a:t>
            </a:r>
            <a:endParaRPr>
              <a:solidFill>
                <a:srgbClr val="000000"/>
              </a:solidFill>
            </a:endParaRPr>
          </a:p>
          <a:p>
            <a:pPr marL="274320" lvl="0" indent="0" algn="l" rtl="0">
              <a:spcBef>
                <a:spcPts val="0"/>
              </a:spcBef>
              <a:spcAft>
                <a:spcPts val="0"/>
              </a:spcAft>
              <a:buNone/>
            </a:pPr>
            <a:endParaRPr>
              <a:solidFill>
                <a:srgbClr val="000000"/>
              </a:solidFill>
            </a:endParaRPr>
          </a:p>
          <a:p>
            <a:pPr marL="457200" lvl="0" indent="-337185" algn="l" rtl="0">
              <a:spcBef>
                <a:spcPts val="0"/>
              </a:spcBef>
              <a:spcAft>
                <a:spcPts val="0"/>
              </a:spcAft>
              <a:buClr>
                <a:srgbClr val="000000"/>
              </a:buClr>
              <a:buSzPts val="1710"/>
              <a:buChar char="●"/>
            </a:pPr>
            <a:r>
              <a:rPr lang="es-419">
                <a:solidFill>
                  <a:srgbClr val="000000"/>
                </a:solidFill>
              </a:rPr>
              <a:t>Mantenible y Documentado ( comentado )</a:t>
            </a:r>
            <a:endParaRPr>
              <a:solidFill>
                <a:srgbClr val="000000"/>
              </a:solidFill>
            </a:endParaRPr>
          </a:p>
          <a:p>
            <a:pPr marL="274320" lvl="0" indent="0" algn="l" rtl="0">
              <a:spcBef>
                <a:spcPts val="0"/>
              </a:spcBef>
              <a:spcAft>
                <a:spcPts val="0"/>
              </a:spcAft>
              <a:buNone/>
            </a:pPr>
            <a:endParaRPr>
              <a:solidFill>
                <a:srgbClr val="000000"/>
              </a:solidFill>
            </a:endParaRPr>
          </a:p>
          <a:p>
            <a:pPr marL="457200" lvl="0" indent="-337185" algn="l" rtl="0">
              <a:spcBef>
                <a:spcPts val="0"/>
              </a:spcBef>
              <a:spcAft>
                <a:spcPts val="0"/>
              </a:spcAft>
              <a:buClr>
                <a:srgbClr val="000000"/>
              </a:buClr>
              <a:buSzPts val="1710"/>
              <a:buChar char="●"/>
            </a:pPr>
            <a:r>
              <a:rPr lang="es-419">
                <a:solidFill>
                  <a:srgbClr val="000000"/>
                </a:solidFill>
              </a:rPr>
              <a:t>Ejecuta en muy poco tiempo ( muy deseable )</a:t>
            </a:r>
            <a:endParaRPr>
              <a:solidFill>
                <a:srgbClr val="000000"/>
              </a:solidFill>
            </a:endParaRPr>
          </a:p>
        </p:txBody>
      </p:sp>
      <p:sp>
        <p:nvSpPr>
          <p:cNvPr id="138" name="Google Shape;138;gb847c960c2_0_18"/>
          <p:cNvSpPr txBox="1">
            <a:spLocks noGrp="1"/>
          </p:cNvSpPr>
          <p:nvPr>
            <p:ph type="sldNum" idx="12"/>
          </p:nvPr>
        </p:nvSpPr>
        <p:spPr>
          <a:xfrm>
            <a:off x="7924800" y="6356352"/>
            <a:ext cx="762000" cy="3651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s-419" sz="1000" b="0" i="0" u="none" strike="noStrike" cap="none">
                <a:solidFill>
                  <a:srgbClr val="FFFFFF"/>
                </a:solidFill>
                <a:latin typeface="Arial"/>
                <a:ea typeface="Arial"/>
                <a:cs typeface="Arial"/>
                <a:sym typeface="Arial"/>
              </a:rPr>
              <a:t>46</a:t>
            </a:fld>
            <a:endParaRPr sz="1000" b="0" i="0" u="none" strike="noStrike" cap="none">
              <a:solidFill>
                <a:srgbClr val="FFFFFF"/>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b847c960c2_0_12"/>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5000"/>
              <a:buFont typeface="Arial"/>
              <a:buNone/>
            </a:pPr>
            <a:r>
              <a:rPr lang="es-419"/>
              <a:t>¿Qué testear en un Unit Test?</a:t>
            </a:r>
            <a:endParaRPr/>
          </a:p>
        </p:txBody>
      </p:sp>
      <p:sp>
        <p:nvSpPr>
          <p:cNvPr id="144" name="Google Shape;144;gb847c960c2_0_12"/>
          <p:cNvSpPr txBox="1">
            <a:spLocks noGrp="1"/>
          </p:cNvSpPr>
          <p:nvPr>
            <p:ph type="body" idx="1"/>
          </p:nvPr>
        </p:nvSpPr>
        <p:spPr>
          <a:xfrm>
            <a:off x="457200" y="2164080"/>
            <a:ext cx="8229600" cy="4389000"/>
          </a:xfrm>
          <a:prstGeom prst="rect">
            <a:avLst/>
          </a:prstGeom>
          <a:noFill/>
          <a:ln>
            <a:noFill/>
          </a:ln>
        </p:spPr>
        <p:txBody>
          <a:bodyPr spcFirstLastPara="1" wrap="square" lIns="91425" tIns="91425" rIns="91425" bIns="91425" anchor="t" anchorCtr="0">
            <a:noAutofit/>
          </a:bodyPr>
          <a:lstStyle/>
          <a:p>
            <a:pPr marL="274320" lvl="0" indent="0" algn="l" rtl="0">
              <a:spcBef>
                <a:spcPts val="0"/>
              </a:spcBef>
              <a:spcAft>
                <a:spcPts val="0"/>
              </a:spcAft>
              <a:buNone/>
            </a:pPr>
            <a:endParaRPr>
              <a:solidFill>
                <a:srgbClr val="000000"/>
              </a:solidFill>
            </a:endParaRPr>
          </a:p>
          <a:p>
            <a:pPr marL="457200" lvl="0" indent="-337185" algn="l" rtl="0">
              <a:spcBef>
                <a:spcPts val="0"/>
              </a:spcBef>
              <a:spcAft>
                <a:spcPts val="0"/>
              </a:spcAft>
              <a:buClr>
                <a:srgbClr val="000000"/>
              </a:buClr>
              <a:buSzPts val="1710"/>
              <a:buChar char="●"/>
            </a:pPr>
            <a:r>
              <a:rPr lang="es-419">
                <a:solidFill>
                  <a:srgbClr val="000000"/>
                </a:solidFill>
              </a:rPr>
              <a:t>En el caso de un método o función:</a:t>
            </a:r>
            <a:endParaRPr>
              <a:solidFill>
                <a:srgbClr val="000000"/>
              </a:solidFill>
            </a:endParaRPr>
          </a:p>
          <a:p>
            <a:pPr marL="914400" lvl="0" indent="-337185" algn="l" rtl="0">
              <a:spcBef>
                <a:spcPts val="0"/>
              </a:spcBef>
              <a:spcAft>
                <a:spcPts val="0"/>
              </a:spcAft>
              <a:buClr>
                <a:srgbClr val="000000"/>
              </a:buClr>
              <a:buSzPts val="1710"/>
              <a:buChar char="●"/>
            </a:pPr>
            <a:r>
              <a:rPr lang="es-419">
                <a:solidFill>
                  <a:srgbClr val="000000"/>
                </a:solidFill>
              </a:rPr>
              <a:t>Casos Típicos</a:t>
            </a:r>
            <a:endParaRPr>
              <a:solidFill>
                <a:srgbClr val="000000"/>
              </a:solidFill>
            </a:endParaRPr>
          </a:p>
          <a:p>
            <a:pPr marL="914400" lvl="0" indent="-337185" algn="l" rtl="0">
              <a:spcBef>
                <a:spcPts val="0"/>
              </a:spcBef>
              <a:spcAft>
                <a:spcPts val="0"/>
              </a:spcAft>
              <a:buClr>
                <a:srgbClr val="000000"/>
              </a:buClr>
              <a:buSzPts val="1710"/>
              <a:buChar char="●"/>
            </a:pPr>
            <a:r>
              <a:rPr lang="es-419">
                <a:solidFill>
                  <a:srgbClr val="000000"/>
                </a:solidFill>
              </a:rPr>
              <a:t>Casos de Borde</a:t>
            </a:r>
            <a:endParaRPr>
              <a:solidFill>
                <a:srgbClr val="000000"/>
              </a:solidFill>
            </a:endParaRPr>
          </a:p>
          <a:p>
            <a:pPr marL="914400" lvl="0" indent="-337185" algn="l" rtl="0">
              <a:spcBef>
                <a:spcPts val="0"/>
              </a:spcBef>
              <a:spcAft>
                <a:spcPts val="0"/>
              </a:spcAft>
              <a:buClr>
                <a:srgbClr val="000000"/>
              </a:buClr>
              <a:buSzPts val="1710"/>
              <a:buChar char="●"/>
            </a:pPr>
            <a:r>
              <a:rPr lang="es-419">
                <a:solidFill>
                  <a:srgbClr val="000000"/>
                </a:solidFill>
              </a:rPr>
              <a:t>Casos de Error</a:t>
            </a:r>
            <a:endParaRPr>
              <a:solidFill>
                <a:srgbClr val="000000"/>
              </a:solidFill>
            </a:endParaRPr>
          </a:p>
          <a:p>
            <a:pPr marL="914400" lvl="0" indent="-337185" algn="l" rtl="0">
              <a:spcBef>
                <a:spcPts val="0"/>
              </a:spcBef>
              <a:spcAft>
                <a:spcPts val="0"/>
              </a:spcAft>
              <a:buClr>
                <a:srgbClr val="000000"/>
              </a:buClr>
              <a:buSzPts val="1710"/>
              <a:buChar char="●"/>
            </a:pPr>
            <a:r>
              <a:rPr lang="es-419">
                <a:solidFill>
                  <a:srgbClr val="000000"/>
                </a:solidFill>
              </a:rPr>
              <a:t>Casos de Excepción</a:t>
            </a:r>
            <a:endParaRPr>
              <a:solidFill>
                <a:srgbClr val="000000"/>
              </a:solidFill>
            </a:endParaRPr>
          </a:p>
          <a:p>
            <a:pPr marL="0" lvl="0" indent="0" algn="l" rtl="0">
              <a:spcBef>
                <a:spcPts val="0"/>
              </a:spcBef>
              <a:spcAft>
                <a:spcPts val="0"/>
              </a:spcAft>
              <a:buNone/>
            </a:pPr>
            <a:endParaRPr>
              <a:solidFill>
                <a:srgbClr val="000000"/>
              </a:solidFill>
            </a:endParaRPr>
          </a:p>
          <a:p>
            <a:pPr marL="457200" lvl="0" indent="-337185" algn="l" rtl="0">
              <a:spcBef>
                <a:spcPts val="0"/>
              </a:spcBef>
              <a:spcAft>
                <a:spcPts val="0"/>
              </a:spcAft>
              <a:buClr>
                <a:srgbClr val="000000"/>
              </a:buClr>
              <a:buSzPts val="1710"/>
              <a:buChar char="●"/>
            </a:pPr>
            <a:r>
              <a:rPr lang="es-419">
                <a:solidFill>
                  <a:srgbClr val="000000"/>
                </a:solidFill>
              </a:rPr>
              <a:t>En el caso de una clase:</a:t>
            </a:r>
            <a:endParaRPr>
              <a:solidFill>
                <a:srgbClr val="000000"/>
              </a:solidFill>
            </a:endParaRPr>
          </a:p>
          <a:p>
            <a:pPr marL="914400" lvl="0" indent="-337185" algn="l" rtl="0">
              <a:spcBef>
                <a:spcPts val="0"/>
              </a:spcBef>
              <a:spcAft>
                <a:spcPts val="0"/>
              </a:spcAft>
              <a:buClr>
                <a:srgbClr val="000000"/>
              </a:buClr>
              <a:buSzPts val="1710"/>
              <a:buChar char="●"/>
            </a:pPr>
            <a:r>
              <a:rPr lang="es-419">
                <a:solidFill>
                  <a:srgbClr val="000000"/>
                </a:solidFill>
              </a:rPr>
              <a:t>Secuencias de llamadas válidas</a:t>
            </a:r>
            <a:endParaRPr>
              <a:solidFill>
                <a:srgbClr val="000000"/>
              </a:solidFill>
            </a:endParaRPr>
          </a:p>
          <a:p>
            <a:pPr marL="914400" lvl="0" indent="-337185" algn="l" rtl="0">
              <a:spcBef>
                <a:spcPts val="0"/>
              </a:spcBef>
              <a:spcAft>
                <a:spcPts val="0"/>
              </a:spcAft>
              <a:buClr>
                <a:srgbClr val="000000"/>
              </a:buClr>
              <a:buSzPts val="1710"/>
              <a:buChar char="●"/>
            </a:pPr>
            <a:r>
              <a:rPr lang="es-419">
                <a:solidFill>
                  <a:srgbClr val="000000"/>
                </a:solidFill>
              </a:rPr>
              <a:t>S</a:t>
            </a:r>
            <a:r>
              <a:rPr lang="es-419"/>
              <a:t>ecuencias de llamadas inválidas</a:t>
            </a:r>
            <a:endParaRPr>
              <a:solidFill>
                <a:srgbClr val="000000"/>
              </a:solidFill>
            </a:endParaRPr>
          </a:p>
          <a:p>
            <a:pPr marL="914400" lvl="0" indent="-337185" algn="l" rtl="0">
              <a:spcBef>
                <a:spcPts val="0"/>
              </a:spcBef>
              <a:spcAft>
                <a:spcPts val="0"/>
              </a:spcAft>
              <a:buClr>
                <a:srgbClr val="000000"/>
              </a:buClr>
              <a:buSzPts val="1710"/>
              <a:buChar char="●"/>
            </a:pPr>
            <a:r>
              <a:rPr lang="es-419">
                <a:solidFill>
                  <a:srgbClr val="000000"/>
                </a:solidFill>
              </a:rPr>
              <a:t>Chequeo de invariantes</a:t>
            </a:r>
            <a:endParaRPr>
              <a:solidFill>
                <a:srgbClr val="000000"/>
              </a:solidFill>
            </a:endParaRPr>
          </a:p>
        </p:txBody>
      </p:sp>
      <p:sp>
        <p:nvSpPr>
          <p:cNvPr id="145" name="Google Shape;145;gb847c960c2_0_12"/>
          <p:cNvSpPr txBox="1">
            <a:spLocks noGrp="1"/>
          </p:cNvSpPr>
          <p:nvPr>
            <p:ph type="sldNum" idx="12"/>
          </p:nvPr>
        </p:nvSpPr>
        <p:spPr>
          <a:xfrm>
            <a:off x="7924800" y="6356352"/>
            <a:ext cx="762000" cy="3651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s-419" sz="1000" b="0" i="0" u="none" strike="noStrike" cap="none">
                <a:solidFill>
                  <a:srgbClr val="FFFFFF"/>
                </a:solidFill>
                <a:latin typeface="Arial"/>
                <a:ea typeface="Arial"/>
                <a:cs typeface="Arial"/>
                <a:sym typeface="Arial"/>
              </a:rPr>
              <a:t>47</a:t>
            </a:fld>
            <a:endParaRPr sz="1000" b="0" i="0" u="none" strike="noStrike" cap="none">
              <a:solidFill>
                <a:srgbClr val="FFFFFF"/>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530352" y="1316736"/>
            <a:ext cx="7772400" cy="136245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5600"/>
              <a:buFont typeface="Arial"/>
              <a:buNone/>
            </a:pPr>
            <a:r>
              <a:rPr lang="es-419"/>
              <a:t>JUnit 5</a:t>
            </a:r>
            <a:endParaRPr/>
          </a:p>
        </p:txBody>
      </p:sp>
      <p:sp>
        <p:nvSpPr>
          <p:cNvPr id="151" name="Google Shape;151;p2"/>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rmAutofit/>
          </a:bodyPr>
          <a:lstStyle/>
          <a:p>
            <a:pPr marL="0" lvl="0" indent="0" algn="l" rtl="0">
              <a:spcBef>
                <a:spcPts val="0"/>
              </a:spcBef>
              <a:spcAft>
                <a:spcPts val="0"/>
              </a:spcAft>
              <a:buSzPts val="2090"/>
              <a:buNone/>
            </a:pPr>
            <a:r>
              <a:rPr lang="es-419"/>
              <a:t>Introducción</a:t>
            </a:r>
            <a:endParaRPr/>
          </a:p>
        </p:txBody>
      </p:sp>
      <p:sp>
        <p:nvSpPr>
          <p:cNvPr id="152" name="Google Shape;152;p2"/>
          <p:cNvSpPr txBox="1">
            <a:spLocks noGrp="1"/>
          </p:cNvSpPr>
          <p:nvPr>
            <p:ph type="sldNum" idx="12"/>
          </p:nvPr>
        </p:nvSpPr>
        <p:spPr>
          <a:xfrm>
            <a:off x="7924800" y="6356352"/>
            <a:ext cx="762000" cy="365125"/>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s-419" sz="1000" b="0" i="0" u="none" strike="noStrike" cap="none">
                <a:solidFill>
                  <a:srgbClr val="FFFFFF"/>
                </a:solidFill>
                <a:latin typeface="Arial"/>
                <a:ea typeface="Arial"/>
                <a:cs typeface="Arial"/>
                <a:sym typeface="Arial"/>
              </a:rPr>
              <a:t>48</a:t>
            </a:fld>
            <a:endParaRPr sz="1000" b="0" i="0" u="none" strike="noStrike" cap="none">
              <a:solidFill>
                <a:srgbClr val="FFFFFF"/>
              </a:solidFill>
              <a:latin typeface="Arial"/>
              <a:ea typeface="Arial"/>
              <a:cs typeface="Arial"/>
              <a:sym typeface="Arial"/>
            </a:endParaRPr>
          </a:p>
        </p:txBody>
      </p:sp>
      <p:pic>
        <p:nvPicPr>
          <p:cNvPr id="153" name="Google Shape;153;p2"/>
          <p:cNvPicPr preferRelativeResize="0"/>
          <p:nvPr/>
        </p:nvPicPr>
        <p:blipFill rotWithShape="1">
          <a:blip r:embed="rId3">
            <a:alphaModFix/>
          </a:blip>
          <a:srcRect/>
          <a:stretch/>
        </p:blipFill>
        <p:spPr>
          <a:xfrm>
            <a:off x="5730175" y="3471325"/>
            <a:ext cx="2730250" cy="2730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5000"/>
              <a:buFont typeface="Arial"/>
              <a:buNone/>
            </a:pPr>
            <a:r>
              <a:rPr lang="es-419"/>
              <a:t>JUnit</a:t>
            </a:r>
            <a:endParaRPr/>
          </a:p>
        </p:txBody>
      </p:sp>
      <p:sp>
        <p:nvSpPr>
          <p:cNvPr id="159" name="Google Shape;159;p3"/>
          <p:cNvSpPr txBox="1">
            <a:spLocks noGrp="1"/>
          </p:cNvSpPr>
          <p:nvPr>
            <p:ph type="body" idx="1"/>
          </p:nvPr>
        </p:nvSpPr>
        <p:spPr>
          <a:xfrm>
            <a:off x="457200" y="1935480"/>
            <a:ext cx="8229600" cy="438912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s-419">
                <a:solidFill>
                  <a:srgbClr val="000000"/>
                </a:solidFill>
              </a:rPr>
              <a:t>Es un framework para realizar casos de prueba en aplicaciones Java</a:t>
            </a:r>
            <a:endParaRPr>
              <a:solidFill>
                <a:srgbClr val="000000"/>
              </a:solidFill>
            </a:endParaRPr>
          </a:p>
          <a:p>
            <a:pPr marL="457200" lvl="0" indent="-342900" algn="l" rtl="0">
              <a:spcBef>
                <a:spcPts val="0"/>
              </a:spcBef>
              <a:spcAft>
                <a:spcPts val="0"/>
              </a:spcAft>
              <a:buClr>
                <a:srgbClr val="000000"/>
              </a:buClr>
              <a:buSzPts val="1800"/>
              <a:buChar char="●"/>
            </a:pPr>
            <a:r>
              <a:rPr lang="es-419">
                <a:solidFill>
                  <a:srgbClr val="000000"/>
                </a:solidFill>
              </a:rPr>
              <a:t>Se pueden comparar resultados de las invocaciones de métodos con los valores esperados, o verificar si una excepción fue lanzada o no.</a:t>
            </a:r>
            <a:endParaRPr>
              <a:solidFill>
                <a:srgbClr val="000000"/>
              </a:solidFill>
            </a:endParaRPr>
          </a:p>
          <a:p>
            <a:pPr marL="457200" lvl="0" indent="-342900" algn="l" rtl="0">
              <a:spcBef>
                <a:spcPts val="0"/>
              </a:spcBef>
              <a:spcAft>
                <a:spcPts val="0"/>
              </a:spcAft>
              <a:buClr>
                <a:srgbClr val="000000"/>
              </a:buClr>
              <a:buSzPts val="1800"/>
              <a:buChar char="●"/>
            </a:pPr>
            <a:r>
              <a:rPr lang="es-419">
                <a:solidFill>
                  <a:srgbClr val="000000"/>
                </a:solidFill>
              </a:rPr>
              <a:t>Un caso de prueba es abortado ni bien falla alguna verificación o se lanza una excepción no esperada</a:t>
            </a:r>
            <a:endParaRPr>
              <a:solidFill>
                <a:srgbClr val="000000"/>
              </a:solidFill>
            </a:endParaRPr>
          </a:p>
          <a:p>
            <a:pPr marL="0" lvl="0" indent="0" algn="l" rtl="0">
              <a:spcBef>
                <a:spcPts val="0"/>
              </a:spcBef>
              <a:spcAft>
                <a:spcPts val="0"/>
              </a:spcAft>
              <a:buSzPts val="2470"/>
              <a:buNone/>
            </a:pPr>
            <a:endParaRPr>
              <a:solidFill>
                <a:srgbClr val="000000"/>
              </a:solidFill>
            </a:endParaRPr>
          </a:p>
          <a:p>
            <a:pPr marL="0" lvl="0" indent="0" algn="l" rtl="0">
              <a:spcBef>
                <a:spcPts val="0"/>
              </a:spcBef>
              <a:spcAft>
                <a:spcPts val="0"/>
              </a:spcAft>
              <a:buSzPts val="1995"/>
              <a:buNone/>
            </a:pPr>
            <a:r>
              <a:rPr lang="es-419" sz="2100" u="sng">
                <a:solidFill>
                  <a:schemeClr val="hlink"/>
                </a:solidFill>
                <a:latin typeface="Arial"/>
                <a:ea typeface="Arial"/>
                <a:cs typeface="Arial"/>
                <a:sym typeface="Arial"/>
                <a:hlinkClick r:id="rId3"/>
              </a:rPr>
              <a:t>https://junit.org/junit5/</a:t>
            </a:r>
            <a:endParaRPr sz="2100">
              <a:latin typeface="Arial"/>
              <a:ea typeface="Arial"/>
              <a:cs typeface="Arial"/>
              <a:sym typeface="Arial"/>
            </a:endParaRPr>
          </a:p>
          <a:p>
            <a:pPr marL="0" lvl="0" indent="0" algn="l" rtl="0">
              <a:spcBef>
                <a:spcPts val="0"/>
              </a:spcBef>
              <a:spcAft>
                <a:spcPts val="0"/>
              </a:spcAft>
              <a:buSzPts val="1995"/>
              <a:buNone/>
            </a:pPr>
            <a:endParaRPr sz="2100">
              <a:latin typeface="Arial"/>
              <a:ea typeface="Arial"/>
              <a:cs typeface="Arial"/>
              <a:sym typeface="Arial"/>
            </a:endParaRPr>
          </a:p>
        </p:txBody>
      </p:sp>
      <p:sp>
        <p:nvSpPr>
          <p:cNvPr id="160" name="Google Shape;160;p3"/>
          <p:cNvSpPr txBox="1">
            <a:spLocks noGrp="1"/>
          </p:cNvSpPr>
          <p:nvPr>
            <p:ph type="sldNum" idx="12"/>
          </p:nvPr>
        </p:nvSpPr>
        <p:spPr>
          <a:xfrm>
            <a:off x="7924800" y="6356352"/>
            <a:ext cx="762000" cy="365125"/>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s-419" sz="1000" b="0" i="0" u="none" strike="noStrike" cap="none">
                <a:solidFill>
                  <a:srgbClr val="FFFFFF"/>
                </a:solidFill>
                <a:latin typeface="Arial"/>
                <a:ea typeface="Arial"/>
                <a:cs typeface="Arial"/>
                <a:sym typeface="Arial"/>
              </a:rPr>
              <a:t>49</a:t>
            </a:fld>
            <a:endParaRPr sz="1000" b="0" i="0" u="none" strike="noStrike" cap="none">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solidFill>
                  <a:schemeClr val="accent4"/>
                </a:solidFill>
              </a:rPr>
              <a:t>1. </a:t>
            </a:r>
            <a:r>
              <a:rPr lang="en-US" err="1">
                <a:solidFill>
                  <a:schemeClr val="accent4"/>
                </a:solidFill>
              </a:rPr>
              <a:t>Tiempo</a:t>
            </a:r>
            <a:r>
              <a:rPr lang="en-US">
                <a:solidFill>
                  <a:schemeClr val="accent4"/>
                </a:solidFill>
              </a:rPr>
              <a:t> de </a:t>
            </a:r>
            <a:r>
              <a:rPr lang="en-US" err="1">
                <a:solidFill>
                  <a:schemeClr val="accent4"/>
                </a:solidFill>
              </a:rPr>
              <a:t>ejecución</a:t>
            </a:r>
            <a:endParaRPr lang="en-US">
              <a:solidFill>
                <a:schemeClr val="accent4"/>
              </a:solidFill>
            </a:endParaRPr>
          </a:p>
        </p:txBody>
      </p:sp>
      <p:sp>
        <p:nvSpPr>
          <p:cNvPr id="2" name="Content Placeholder 1"/>
          <p:cNvSpPr>
            <a:spLocks noGrp="1"/>
          </p:cNvSpPr>
          <p:nvPr>
            <p:ph idx="1"/>
          </p:nvPr>
        </p:nvSpPr>
        <p:spPr/>
        <p:txBody>
          <a:bodyPr>
            <a:normAutofit/>
          </a:bodyPr>
          <a:lstStyle/>
          <a:p>
            <a:pPr marL="0" indent="0">
              <a:buNone/>
            </a:pPr>
            <a:r>
              <a:rPr lang="es-AR" b="1" i="1" dirty="0"/>
              <a:t>Pregunta:</a:t>
            </a:r>
          </a:p>
          <a:p>
            <a:pPr marL="0" indent="0">
              <a:buNone/>
            </a:pPr>
            <a:r>
              <a:rPr lang="es-AR" dirty="0"/>
              <a:t>¿ Y cómo mido ese tiempo?</a:t>
            </a:r>
          </a:p>
          <a:p>
            <a:pPr marL="0" indent="0">
              <a:buNone/>
            </a:pPr>
            <a:endParaRPr lang="es-AR" dirty="0"/>
          </a:p>
          <a:p>
            <a:pPr marL="0" indent="0">
              <a:buNone/>
            </a:pPr>
            <a:endParaRPr lang="es-AR" dirty="0"/>
          </a:p>
          <a:p>
            <a:pPr marL="0" indent="0">
              <a:buNone/>
            </a:pPr>
            <a:r>
              <a:rPr lang="es-AR" dirty="0">
                <a:solidFill>
                  <a:schemeClr val="accent4"/>
                </a:solidFill>
              </a:rPr>
              <a:t>1.A) </a:t>
            </a:r>
            <a:r>
              <a:rPr lang="es-AR" dirty="0"/>
              <a:t>Empíricamente</a:t>
            </a:r>
          </a:p>
          <a:p>
            <a:pPr marL="0" indent="0">
              <a:buNone/>
            </a:pPr>
            <a:r>
              <a:rPr lang="es-AR" dirty="0">
                <a:solidFill>
                  <a:schemeClr val="accent4"/>
                </a:solidFill>
              </a:rPr>
              <a:t>1.B)  </a:t>
            </a:r>
            <a:r>
              <a:rPr lang="es-AR" dirty="0"/>
              <a:t>Teóricamente</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5</a:t>
            </a:fld>
            <a:endParaRPr lang="en-US"/>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arn(inVertical)">
                                      <p:cBhvr>
                                        <p:cTn id="7" dur="500"/>
                                        <p:tgtEl>
                                          <p:spTgt spid="2">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barn(inVertical)">
                                      <p:cBhvr>
                                        <p:cTn id="1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5000"/>
              <a:buFont typeface="Arial"/>
              <a:buNone/>
            </a:pPr>
            <a:r>
              <a:rPr lang="es-419"/>
              <a:t>Comparando resultados</a:t>
            </a:r>
            <a:endParaRPr/>
          </a:p>
        </p:txBody>
      </p:sp>
      <p:sp>
        <p:nvSpPr>
          <p:cNvPr id="166" name="Google Shape;166;p4"/>
          <p:cNvSpPr txBox="1">
            <a:spLocks noGrp="1"/>
          </p:cNvSpPr>
          <p:nvPr>
            <p:ph type="body" idx="1"/>
          </p:nvPr>
        </p:nvSpPr>
        <p:spPr>
          <a:xfrm>
            <a:off x="457200" y="1935480"/>
            <a:ext cx="8229600" cy="4389120"/>
          </a:xfrm>
          <a:prstGeom prst="rect">
            <a:avLst/>
          </a:prstGeom>
          <a:noFill/>
          <a:ln>
            <a:noFill/>
          </a:ln>
        </p:spPr>
        <p:txBody>
          <a:bodyPr spcFirstLastPara="1" wrap="square" lIns="91425" tIns="91425" rIns="91425" bIns="91425" anchor="t" anchorCtr="0">
            <a:normAutofit lnSpcReduction="10000"/>
          </a:bodyPr>
          <a:lstStyle/>
          <a:p>
            <a:pPr marL="457200" lvl="0" indent="-342900" algn="just" rtl="0">
              <a:spcBef>
                <a:spcPts val="800"/>
              </a:spcBef>
              <a:spcAft>
                <a:spcPts val="0"/>
              </a:spcAft>
              <a:buClr>
                <a:srgbClr val="000000"/>
              </a:buClr>
              <a:buSzPct val="74844"/>
              <a:buChar char="●"/>
            </a:pPr>
            <a:r>
              <a:rPr lang="es-419">
                <a:solidFill>
                  <a:srgbClr val="000000"/>
                </a:solidFill>
              </a:rPr>
              <a:t>El </a:t>
            </a:r>
            <a:r>
              <a:rPr lang="es-419" b="1">
                <a:solidFill>
                  <a:srgbClr val="000000"/>
                </a:solidFill>
              </a:rPr>
              <a:t>test unitario</a:t>
            </a:r>
            <a:r>
              <a:rPr lang="es-419">
                <a:solidFill>
                  <a:srgbClr val="000000"/>
                </a:solidFill>
              </a:rPr>
              <a:t> más simple consiste en comparar el resultado obtenido con el resultado esperado.</a:t>
            </a:r>
            <a:endParaRPr>
              <a:solidFill>
                <a:srgbClr val="000000"/>
              </a:solidFill>
            </a:endParaRPr>
          </a:p>
          <a:p>
            <a:pPr marL="457200" lvl="0" indent="-342900" algn="just" rtl="0">
              <a:spcBef>
                <a:spcPts val="0"/>
              </a:spcBef>
              <a:spcAft>
                <a:spcPts val="0"/>
              </a:spcAft>
              <a:buClr>
                <a:srgbClr val="000000"/>
              </a:buClr>
              <a:buSzPct val="74844"/>
              <a:buChar char="●"/>
            </a:pPr>
            <a:r>
              <a:rPr lang="es-419">
                <a:solidFill>
                  <a:srgbClr val="000000"/>
                </a:solidFill>
              </a:rPr>
              <a:t>Para ello, se pueden utilizar los siguientes métodos estáticos:</a:t>
            </a:r>
            <a:endParaRPr>
              <a:solidFill>
                <a:srgbClr val="000000"/>
              </a:solidFill>
            </a:endParaRPr>
          </a:p>
          <a:p>
            <a:pPr marL="457200" lvl="0" indent="457200" algn="l" rtl="0">
              <a:spcBef>
                <a:spcPts val="0"/>
              </a:spcBef>
              <a:spcAft>
                <a:spcPts val="0"/>
              </a:spcAft>
              <a:buSzPct val="95000"/>
              <a:buNone/>
            </a:pPr>
            <a:r>
              <a:rPr lang="es-419" sz="1900">
                <a:solidFill>
                  <a:srgbClr val="000000"/>
                </a:solidFill>
                <a:highlight>
                  <a:srgbClr val="FFFFFF"/>
                </a:highlight>
                <a:latin typeface="Arial"/>
                <a:ea typeface="Arial"/>
                <a:cs typeface="Arial"/>
                <a:sym typeface="Arial"/>
              </a:rPr>
              <a:t>Assertions.</a:t>
            </a:r>
            <a:r>
              <a:rPr lang="es-419" sz="1900" i="1">
                <a:solidFill>
                  <a:srgbClr val="000000"/>
                </a:solidFill>
                <a:highlight>
                  <a:srgbClr val="FFFFFF"/>
                </a:highlight>
                <a:latin typeface="Arial"/>
                <a:ea typeface="Arial"/>
                <a:cs typeface="Arial"/>
                <a:sym typeface="Arial"/>
              </a:rPr>
              <a:t>assertEquals</a:t>
            </a:r>
            <a:r>
              <a:rPr lang="es-419" sz="1900">
                <a:solidFill>
                  <a:srgbClr val="000000"/>
                </a:solidFill>
                <a:highlight>
                  <a:srgbClr val="FFFFFF"/>
                </a:highlight>
                <a:latin typeface="Arial"/>
                <a:ea typeface="Arial"/>
                <a:cs typeface="Arial"/>
                <a:sym typeface="Arial"/>
              </a:rPr>
              <a:t>(valorEsperado, valorObtenido)</a:t>
            </a:r>
            <a:endParaRPr sz="1900">
              <a:solidFill>
                <a:srgbClr val="000000"/>
              </a:solidFill>
              <a:highlight>
                <a:srgbClr val="FFFFFF"/>
              </a:highlight>
              <a:latin typeface="Arial"/>
              <a:ea typeface="Arial"/>
              <a:cs typeface="Arial"/>
              <a:sym typeface="Arial"/>
            </a:endParaRPr>
          </a:p>
          <a:p>
            <a:pPr marL="457200" lvl="0" indent="457200" algn="l" rtl="0">
              <a:spcBef>
                <a:spcPts val="0"/>
              </a:spcBef>
              <a:spcAft>
                <a:spcPts val="0"/>
              </a:spcAft>
              <a:buSzPct val="95000"/>
              <a:buNone/>
            </a:pPr>
            <a:r>
              <a:rPr lang="es-419" sz="1900">
                <a:solidFill>
                  <a:srgbClr val="000000"/>
                </a:solidFill>
                <a:highlight>
                  <a:srgbClr val="FFFFFF"/>
                </a:highlight>
                <a:latin typeface="Arial"/>
                <a:ea typeface="Arial"/>
                <a:cs typeface="Arial"/>
                <a:sym typeface="Arial"/>
              </a:rPr>
              <a:t>Assertions.</a:t>
            </a:r>
            <a:r>
              <a:rPr lang="es-419" sz="1900" i="1">
                <a:solidFill>
                  <a:srgbClr val="000000"/>
                </a:solidFill>
                <a:highlight>
                  <a:srgbClr val="FFFFFF"/>
                </a:highlight>
                <a:latin typeface="Arial"/>
                <a:ea typeface="Arial"/>
                <a:cs typeface="Arial"/>
                <a:sym typeface="Arial"/>
              </a:rPr>
              <a:t>assertTrue</a:t>
            </a:r>
            <a:r>
              <a:rPr lang="es-419" sz="1900">
                <a:solidFill>
                  <a:srgbClr val="000000"/>
                </a:solidFill>
                <a:highlight>
                  <a:srgbClr val="FFFFFF"/>
                </a:highlight>
                <a:latin typeface="Arial"/>
                <a:ea typeface="Arial"/>
                <a:cs typeface="Arial"/>
                <a:sym typeface="Arial"/>
              </a:rPr>
              <a:t>(valorObtenido)</a:t>
            </a:r>
            <a:endParaRPr sz="1900">
              <a:solidFill>
                <a:srgbClr val="000000"/>
              </a:solidFill>
              <a:highlight>
                <a:srgbClr val="FFFFFF"/>
              </a:highlight>
              <a:latin typeface="Arial"/>
              <a:ea typeface="Arial"/>
              <a:cs typeface="Arial"/>
              <a:sym typeface="Arial"/>
            </a:endParaRPr>
          </a:p>
          <a:p>
            <a:pPr marL="457200" lvl="0" indent="457200" algn="l" rtl="0">
              <a:spcBef>
                <a:spcPts val="0"/>
              </a:spcBef>
              <a:spcAft>
                <a:spcPts val="0"/>
              </a:spcAft>
              <a:buSzPct val="95000"/>
              <a:buNone/>
            </a:pPr>
            <a:r>
              <a:rPr lang="es-419" sz="1900">
                <a:solidFill>
                  <a:srgbClr val="000000"/>
                </a:solidFill>
                <a:highlight>
                  <a:srgbClr val="FFFFFF"/>
                </a:highlight>
                <a:latin typeface="Arial"/>
                <a:ea typeface="Arial"/>
                <a:cs typeface="Arial"/>
                <a:sym typeface="Arial"/>
              </a:rPr>
              <a:t>...</a:t>
            </a:r>
            <a:endParaRPr>
              <a:solidFill>
                <a:srgbClr val="990099"/>
              </a:solidFill>
            </a:endParaRPr>
          </a:p>
          <a:p>
            <a:pPr marL="457200" lvl="0" indent="-342900" algn="l" rtl="0">
              <a:spcBef>
                <a:spcPts val="0"/>
              </a:spcBef>
              <a:spcAft>
                <a:spcPts val="0"/>
              </a:spcAft>
              <a:buClr>
                <a:srgbClr val="000000"/>
              </a:buClr>
              <a:buSzPct val="74844"/>
              <a:buChar char="●"/>
            </a:pPr>
            <a:r>
              <a:rPr lang="es-419">
                <a:solidFill>
                  <a:srgbClr val="000000"/>
                </a:solidFill>
              </a:rPr>
              <a:t>Si un método lanza una excepción, el mismo se considera que falló. Para aquellos casos en que se espera que se lance esta excepción, se indica de la siguiente manera:</a:t>
            </a:r>
            <a:endParaRPr>
              <a:solidFill>
                <a:srgbClr val="000000"/>
              </a:solidFill>
            </a:endParaRPr>
          </a:p>
          <a:p>
            <a:pPr marL="457200" lvl="0" indent="457200" algn="l" rtl="0">
              <a:spcBef>
                <a:spcPts val="0"/>
              </a:spcBef>
              <a:spcAft>
                <a:spcPts val="0"/>
              </a:spcAft>
              <a:buSzPct val="95000"/>
              <a:buNone/>
            </a:pPr>
            <a:r>
              <a:rPr lang="es-419" sz="1800">
                <a:solidFill>
                  <a:srgbClr val="000000"/>
                </a:solidFill>
                <a:latin typeface="Arial"/>
                <a:ea typeface="Arial"/>
                <a:cs typeface="Arial"/>
                <a:sym typeface="Arial"/>
              </a:rPr>
              <a:t>Assertions.assertThrows(RuntimeException.class, () -&gt; ...);</a:t>
            </a:r>
            <a:endParaRPr sz="1800">
              <a:solidFill>
                <a:srgbClr val="000000"/>
              </a:solidFill>
            </a:endParaRPr>
          </a:p>
        </p:txBody>
      </p:sp>
      <p:sp>
        <p:nvSpPr>
          <p:cNvPr id="167" name="Google Shape;167;p4"/>
          <p:cNvSpPr txBox="1">
            <a:spLocks noGrp="1"/>
          </p:cNvSpPr>
          <p:nvPr>
            <p:ph type="sldNum" idx="12"/>
          </p:nvPr>
        </p:nvSpPr>
        <p:spPr>
          <a:xfrm>
            <a:off x="7924800" y="6356352"/>
            <a:ext cx="762000" cy="365125"/>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s-419" sz="1000" b="0" i="0" u="none" strike="noStrike" cap="none">
                <a:solidFill>
                  <a:srgbClr val="FFFFFF"/>
                </a:solidFill>
                <a:latin typeface="Arial"/>
                <a:ea typeface="Arial"/>
                <a:cs typeface="Arial"/>
                <a:sym typeface="Arial"/>
              </a:rPr>
              <a:t>50</a:t>
            </a:fld>
            <a:endParaRPr sz="1000" b="0" i="0" u="none" strike="noStrike" cap="none">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5000"/>
              <a:buFont typeface="Arial"/>
              <a:buNone/>
            </a:pPr>
            <a:r>
              <a:rPr lang="es-419"/>
              <a:t>Ejemplo</a:t>
            </a:r>
            <a:endParaRPr/>
          </a:p>
        </p:txBody>
      </p:sp>
      <p:pic>
        <p:nvPicPr>
          <p:cNvPr id="2" name="Imagen 1"/>
          <p:cNvPicPr>
            <a:picLocks noChangeAspect="1"/>
          </p:cNvPicPr>
          <p:nvPr/>
        </p:nvPicPr>
        <p:blipFill rotWithShape="1">
          <a:blip r:embed="rId3"/>
          <a:srcRect l="2080"/>
          <a:stretch/>
        </p:blipFill>
        <p:spPr>
          <a:xfrm>
            <a:off x="609600" y="1847088"/>
            <a:ext cx="7176261" cy="4710466"/>
          </a:xfrm>
          <a:prstGeom prst="rect">
            <a:avLst/>
          </a:prstGeom>
        </p:spPr>
      </p:pic>
      <p:sp>
        <p:nvSpPr>
          <p:cNvPr id="174" name="Google Shape;174;p5"/>
          <p:cNvSpPr txBox="1">
            <a:spLocks noGrp="1"/>
          </p:cNvSpPr>
          <p:nvPr>
            <p:ph type="sldNum" idx="12"/>
          </p:nvPr>
        </p:nvSpPr>
        <p:spPr>
          <a:xfrm>
            <a:off x="7924800" y="6356352"/>
            <a:ext cx="762000" cy="365125"/>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s-419" sz="1000" b="0" i="0" u="none" strike="noStrike" cap="none">
                <a:solidFill>
                  <a:srgbClr val="FFFFFF"/>
                </a:solidFill>
                <a:latin typeface="Arial"/>
                <a:ea typeface="Arial"/>
                <a:cs typeface="Arial"/>
                <a:sym typeface="Arial"/>
              </a:rPr>
              <a:t>51</a:t>
            </a:fld>
            <a:endParaRPr sz="1000" b="0" i="0" u="none" strike="noStrike" cap="none">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5000"/>
              <a:buFont typeface="Arial"/>
              <a:buNone/>
            </a:pPr>
            <a:r>
              <a:rPr lang="es-419"/>
              <a:t>Ejemplo</a:t>
            </a:r>
            <a:endParaRPr/>
          </a:p>
        </p:txBody>
      </p:sp>
      <p:sp>
        <p:nvSpPr>
          <p:cNvPr id="181" name="Google Shape;181;p6"/>
          <p:cNvSpPr txBox="1">
            <a:spLocks noGrp="1"/>
          </p:cNvSpPr>
          <p:nvPr>
            <p:ph type="sldNum" idx="12"/>
          </p:nvPr>
        </p:nvSpPr>
        <p:spPr>
          <a:xfrm>
            <a:off x="7924800" y="6356352"/>
            <a:ext cx="762000" cy="365125"/>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s-419" sz="1000" b="0" i="0" u="none" strike="noStrike" cap="none">
                <a:solidFill>
                  <a:srgbClr val="FFFFFF"/>
                </a:solidFill>
                <a:latin typeface="Arial"/>
                <a:ea typeface="Arial"/>
                <a:cs typeface="Arial"/>
                <a:sym typeface="Arial"/>
              </a:rPr>
              <a:t>52</a:t>
            </a:fld>
            <a:endParaRPr sz="1000" b="0" i="0" u="none" strike="noStrike" cap="none">
              <a:solidFill>
                <a:srgbClr val="FFFFFF"/>
              </a:solidFill>
              <a:latin typeface="Arial"/>
              <a:ea typeface="Arial"/>
              <a:cs typeface="Arial"/>
              <a:sym typeface="Arial"/>
            </a:endParaRPr>
          </a:p>
        </p:txBody>
      </p:sp>
      <p:pic>
        <p:nvPicPr>
          <p:cNvPr id="5" name="Imagen 4"/>
          <p:cNvPicPr>
            <a:picLocks noChangeAspect="1"/>
          </p:cNvPicPr>
          <p:nvPr/>
        </p:nvPicPr>
        <p:blipFill>
          <a:blip r:embed="rId3"/>
          <a:stretch>
            <a:fillRect/>
          </a:stretch>
        </p:blipFill>
        <p:spPr>
          <a:xfrm>
            <a:off x="967569" y="2281646"/>
            <a:ext cx="7260122" cy="22293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5000"/>
              <a:buFont typeface="Arial"/>
              <a:buNone/>
            </a:pPr>
            <a:r>
              <a:rPr lang="es-419"/>
              <a:t>Ambiente de prueba</a:t>
            </a:r>
            <a:endParaRPr/>
          </a:p>
        </p:txBody>
      </p:sp>
      <p:sp>
        <p:nvSpPr>
          <p:cNvPr id="187" name="Google Shape;187;p7"/>
          <p:cNvSpPr txBox="1">
            <a:spLocks noGrp="1"/>
          </p:cNvSpPr>
          <p:nvPr>
            <p:ph type="body" idx="1"/>
          </p:nvPr>
        </p:nvSpPr>
        <p:spPr>
          <a:xfrm>
            <a:off x="457200" y="1935480"/>
            <a:ext cx="8229600" cy="4389120"/>
          </a:xfrm>
          <a:prstGeom prst="rect">
            <a:avLst/>
          </a:prstGeom>
          <a:noFill/>
          <a:ln>
            <a:noFill/>
          </a:ln>
        </p:spPr>
        <p:txBody>
          <a:bodyPr spcFirstLastPara="1" wrap="square" lIns="91425" tIns="91425" rIns="91425" bIns="91425" anchor="t" anchorCtr="0">
            <a:normAutofit lnSpcReduction="10000"/>
          </a:bodyPr>
          <a:lstStyle/>
          <a:p>
            <a:pPr marL="457200" lvl="0" indent="-342900" algn="l" rtl="0">
              <a:spcBef>
                <a:spcPts val="800"/>
              </a:spcBef>
              <a:spcAft>
                <a:spcPts val="0"/>
              </a:spcAft>
              <a:buClr>
                <a:srgbClr val="000000"/>
              </a:buClr>
              <a:buSzPct val="74844"/>
              <a:buChar char="●"/>
            </a:pPr>
            <a:r>
              <a:rPr lang="es-419">
                <a:solidFill>
                  <a:srgbClr val="000000"/>
                </a:solidFill>
              </a:rPr>
              <a:t>Frecuentemente se desea tener un ambiente de prueba prefijado, por ejemplo con ciertas variables inicializadas. </a:t>
            </a:r>
            <a:endParaRPr>
              <a:solidFill>
                <a:srgbClr val="000000"/>
              </a:solidFill>
            </a:endParaRPr>
          </a:p>
          <a:p>
            <a:pPr marL="457200" lvl="0" indent="-342900" algn="l" rtl="0">
              <a:spcBef>
                <a:spcPts val="0"/>
              </a:spcBef>
              <a:spcAft>
                <a:spcPts val="0"/>
              </a:spcAft>
              <a:buClr>
                <a:srgbClr val="000000"/>
              </a:buClr>
              <a:buSzPct val="74844"/>
              <a:buChar char="●"/>
            </a:pPr>
            <a:r>
              <a:rPr lang="es-419">
                <a:solidFill>
                  <a:srgbClr val="000000"/>
                </a:solidFill>
              </a:rPr>
              <a:t>Para evitar repetir este código de inicialización en cada uno de los tests unitarios (en cada uno de los métodos </a:t>
            </a:r>
            <a:r>
              <a:rPr lang="es-419">
                <a:solidFill>
                  <a:srgbClr val="000000"/>
                </a:solidFill>
                <a:latin typeface="Arial"/>
                <a:ea typeface="Arial"/>
                <a:cs typeface="Arial"/>
                <a:sym typeface="Arial"/>
              </a:rPr>
              <a:t>@Test</a:t>
            </a:r>
            <a:r>
              <a:rPr lang="es-419">
                <a:solidFill>
                  <a:srgbClr val="000000"/>
                </a:solidFill>
              </a:rPr>
              <a:t>) se cuentan con varias anotaciones útiles:</a:t>
            </a:r>
            <a:endParaRPr>
              <a:solidFill>
                <a:srgbClr val="000000"/>
              </a:solidFill>
            </a:endParaRPr>
          </a:p>
          <a:p>
            <a:pPr marL="914400" lvl="1" indent="-342900" algn="l" rtl="0">
              <a:spcBef>
                <a:spcPts val="0"/>
              </a:spcBef>
              <a:spcAft>
                <a:spcPts val="0"/>
              </a:spcAft>
              <a:buClr>
                <a:srgbClr val="000000"/>
              </a:buClr>
              <a:buSzPct val="108108"/>
              <a:buChar char="○"/>
            </a:pPr>
            <a:r>
              <a:rPr lang="es-419" sz="1800">
                <a:solidFill>
                  <a:srgbClr val="808000"/>
                </a:solidFill>
                <a:highlight>
                  <a:srgbClr val="FFFFFF"/>
                </a:highlight>
                <a:latin typeface="Arial"/>
                <a:ea typeface="Arial"/>
                <a:cs typeface="Arial"/>
                <a:sym typeface="Arial"/>
              </a:rPr>
              <a:t>@BeforeAll</a:t>
            </a:r>
            <a:r>
              <a:rPr lang="es-419" sz="1800">
                <a:solidFill>
                  <a:srgbClr val="000000"/>
                </a:solidFill>
                <a:highlight>
                  <a:srgbClr val="FFFFFF"/>
                </a:highlight>
              </a:rPr>
              <a:t>: Se ejecutará antes de todos los casos de prueba de la clase</a:t>
            </a:r>
            <a:endParaRPr sz="1800">
              <a:solidFill>
                <a:srgbClr val="000000"/>
              </a:solidFill>
              <a:highlight>
                <a:srgbClr val="FFFFFF"/>
              </a:highlight>
            </a:endParaRPr>
          </a:p>
          <a:p>
            <a:pPr marL="914400" lvl="1" indent="-342900" algn="l" rtl="0">
              <a:spcBef>
                <a:spcPts val="0"/>
              </a:spcBef>
              <a:spcAft>
                <a:spcPts val="0"/>
              </a:spcAft>
              <a:buClr>
                <a:srgbClr val="000000"/>
              </a:buClr>
              <a:buSzPct val="108108"/>
              <a:buChar char="○"/>
            </a:pPr>
            <a:r>
              <a:rPr lang="es-419" sz="1800">
                <a:solidFill>
                  <a:srgbClr val="808000"/>
                </a:solidFill>
                <a:highlight>
                  <a:srgbClr val="FFFFFF"/>
                </a:highlight>
                <a:latin typeface="Arial"/>
                <a:ea typeface="Arial"/>
                <a:cs typeface="Arial"/>
                <a:sym typeface="Arial"/>
              </a:rPr>
              <a:t>@BeforeEach</a:t>
            </a:r>
            <a:r>
              <a:rPr lang="es-419" sz="1800">
                <a:solidFill>
                  <a:srgbClr val="000000"/>
                </a:solidFill>
                <a:highlight>
                  <a:srgbClr val="FFFFFF"/>
                </a:highlight>
              </a:rPr>
              <a:t>: Se ejecutará antes de cada</a:t>
            </a:r>
            <a:r>
              <a:rPr lang="es-419" sz="1800">
                <a:solidFill>
                  <a:srgbClr val="808000"/>
                </a:solidFill>
                <a:highlight>
                  <a:srgbClr val="FFFFFF"/>
                </a:highlight>
                <a:latin typeface="Arial"/>
                <a:ea typeface="Arial"/>
                <a:cs typeface="Arial"/>
                <a:sym typeface="Arial"/>
              </a:rPr>
              <a:t> @Test</a:t>
            </a:r>
            <a:endParaRPr sz="1800">
              <a:solidFill>
                <a:srgbClr val="000000"/>
              </a:solidFill>
              <a:highlight>
                <a:srgbClr val="FFFFFF"/>
              </a:highlight>
              <a:latin typeface="Arial"/>
              <a:ea typeface="Arial"/>
              <a:cs typeface="Arial"/>
              <a:sym typeface="Arial"/>
            </a:endParaRPr>
          </a:p>
          <a:p>
            <a:pPr marL="914400" lvl="1" indent="-342900" algn="l" rtl="0">
              <a:spcBef>
                <a:spcPts val="0"/>
              </a:spcBef>
              <a:spcAft>
                <a:spcPts val="0"/>
              </a:spcAft>
              <a:buClr>
                <a:srgbClr val="000000"/>
              </a:buClr>
              <a:buSzPct val="108108"/>
              <a:buChar char="○"/>
            </a:pPr>
            <a:r>
              <a:rPr lang="es-419" sz="1800">
                <a:solidFill>
                  <a:srgbClr val="808000"/>
                </a:solidFill>
                <a:highlight>
                  <a:srgbClr val="FFFFFF"/>
                </a:highlight>
                <a:latin typeface="Arial"/>
                <a:ea typeface="Arial"/>
                <a:cs typeface="Arial"/>
                <a:sym typeface="Arial"/>
              </a:rPr>
              <a:t>@AfterEach</a:t>
            </a:r>
            <a:r>
              <a:rPr lang="es-419" sz="1800">
                <a:solidFill>
                  <a:srgbClr val="000000"/>
                </a:solidFill>
                <a:highlight>
                  <a:srgbClr val="FFFFFF"/>
                </a:highlight>
              </a:rPr>
              <a:t>: Se ejecutará después de cada</a:t>
            </a:r>
            <a:r>
              <a:rPr lang="es-419" sz="1800">
                <a:solidFill>
                  <a:srgbClr val="808000"/>
                </a:solidFill>
                <a:highlight>
                  <a:srgbClr val="FFFFFF"/>
                </a:highlight>
                <a:latin typeface="Arial"/>
                <a:ea typeface="Arial"/>
                <a:cs typeface="Arial"/>
                <a:sym typeface="Arial"/>
              </a:rPr>
              <a:t> @Test</a:t>
            </a:r>
            <a:endParaRPr sz="1800">
              <a:solidFill>
                <a:srgbClr val="000000"/>
              </a:solidFill>
              <a:highlight>
                <a:srgbClr val="FFFFFF"/>
              </a:highlight>
              <a:latin typeface="Arial"/>
              <a:ea typeface="Arial"/>
              <a:cs typeface="Arial"/>
              <a:sym typeface="Arial"/>
            </a:endParaRPr>
          </a:p>
          <a:p>
            <a:pPr marL="914400" lvl="1" indent="-342900" algn="l" rtl="0">
              <a:spcBef>
                <a:spcPts val="0"/>
              </a:spcBef>
              <a:spcAft>
                <a:spcPts val="0"/>
              </a:spcAft>
              <a:buClr>
                <a:srgbClr val="000000"/>
              </a:buClr>
              <a:buSzPct val="108108"/>
              <a:buChar char="○"/>
            </a:pPr>
            <a:r>
              <a:rPr lang="es-419" sz="1800">
                <a:solidFill>
                  <a:srgbClr val="808000"/>
                </a:solidFill>
                <a:highlight>
                  <a:srgbClr val="FFFFFF"/>
                </a:highlight>
                <a:latin typeface="Arial"/>
                <a:ea typeface="Arial"/>
                <a:cs typeface="Arial"/>
                <a:sym typeface="Arial"/>
              </a:rPr>
              <a:t>@AfterAll</a:t>
            </a:r>
            <a:r>
              <a:rPr lang="es-419" sz="1800">
                <a:solidFill>
                  <a:srgbClr val="000000"/>
                </a:solidFill>
                <a:highlight>
                  <a:srgbClr val="FFFFFF"/>
                </a:highlight>
              </a:rPr>
              <a:t>: Se ejecutará después de todos los casos de prueba de la clase</a:t>
            </a:r>
            <a:endParaRPr sz="1800">
              <a:solidFill>
                <a:srgbClr val="000000"/>
              </a:solidFill>
              <a:highlight>
                <a:srgbClr val="FFFFFF"/>
              </a:highlight>
            </a:endParaRPr>
          </a:p>
          <a:p>
            <a:pPr marL="914400" lvl="1" indent="-342900" algn="l" rtl="0">
              <a:spcBef>
                <a:spcPts val="0"/>
              </a:spcBef>
              <a:spcAft>
                <a:spcPts val="0"/>
              </a:spcAft>
              <a:buClr>
                <a:srgbClr val="000000"/>
              </a:buClr>
              <a:buSzPct val="108108"/>
              <a:buChar char="○"/>
            </a:pPr>
            <a:r>
              <a:rPr lang="es-419" sz="1800">
                <a:solidFill>
                  <a:srgbClr val="000000"/>
                </a:solidFill>
                <a:highlight>
                  <a:srgbClr val="FFFFFF"/>
                </a:highlight>
              </a:rPr>
              <a:t>y otras más</a:t>
            </a:r>
            <a:endParaRPr sz="1800">
              <a:solidFill>
                <a:srgbClr val="000000"/>
              </a:solidFill>
              <a:highlight>
                <a:srgbClr val="FFFFFF"/>
              </a:highlight>
            </a:endParaRPr>
          </a:p>
        </p:txBody>
      </p:sp>
      <p:sp>
        <p:nvSpPr>
          <p:cNvPr id="188" name="Google Shape;188;p7"/>
          <p:cNvSpPr txBox="1">
            <a:spLocks noGrp="1"/>
          </p:cNvSpPr>
          <p:nvPr>
            <p:ph type="sldNum" idx="12"/>
          </p:nvPr>
        </p:nvSpPr>
        <p:spPr>
          <a:xfrm>
            <a:off x="7924800" y="6356352"/>
            <a:ext cx="762000" cy="365125"/>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s-419" sz="1000" b="0" i="0" u="none" strike="noStrike" cap="none">
                <a:solidFill>
                  <a:srgbClr val="FFFFFF"/>
                </a:solidFill>
                <a:latin typeface="Arial"/>
                <a:ea typeface="Arial"/>
                <a:cs typeface="Arial"/>
                <a:sym typeface="Arial"/>
              </a:rPr>
              <a:t>53</a:t>
            </a:fld>
            <a:endParaRPr sz="1000" b="0" i="0" u="none" strike="noStrike" cap="none">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5000"/>
              <a:buFont typeface="Arial"/>
              <a:buNone/>
            </a:pPr>
            <a:r>
              <a:rPr lang="es-419"/>
              <a:t>Ejemplo</a:t>
            </a:r>
            <a:endParaRPr/>
          </a:p>
        </p:txBody>
      </p:sp>
      <p:sp>
        <p:nvSpPr>
          <p:cNvPr id="194" name="Google Shape;194;p8"/>
          <p:cNvSpPr txBox="1">
            <a:spLocks noGrp="1"/>
          </p:cNvSpPr>
          <p:nvPr>
            <p:ph type="body" idx="1"/>
          </p:nvPr>
        </p:nvSpPr>
        <p:spPr>
          <a:xfrm>
            <a:off x="457200" y="1935480"/>
            <a:ext cx="8229600" cy="4389120"/>
          </a:xfrm>
          <a:prstGeom prst="rect">
            <a:avLst/>
          </a:prstGeom>
          <a:noFill/>
          <a:ln>
            <a:noFill/>
          </a:ln>
        </p:spPr>
        <p:txBody>
          <a:bodyPr spcFirstLastPara="1" wrap="square" lIns="91425" tIns="91425" rIns="91425" bIns="91425" anchor="t" anchorCtr="0">
            <a:normAutofit fontScale="70000" lnSpcReduction="20000"/>
          </a:bodyPr>
          <a:lstStyle/>
          <a:p>
            <a:pPr marL="0" lvl="0" indent="647700" algn="l" rtl="0">
              <a:spcBef>
                <a:spcPts val="0"/>
              </a:spcBef>
              <a:spcAft>
                <a:spcPts val="0"/>
              </a:spcAft>
              <a:buSzPct val="95000"/>
              <a:buNone/>
            </a:pPr>
            <a:r>
              <a:rPr lang="es-419">
                <a:solidFill>
                  <a:srgbClr val="808000"/>
                </a:solidFill>
                <a:highlight>
                  <a:srgbClr val="FFFFFF"/>
                </a:highlight>
                <a:latin typeface="Arial"/>
                <a:ea typeface="Arial"/>
                <a:cs typeface="Arial"/>
                <a:sym typeface="Arial"/>
              </a:rPr>
              <a:t>@BeforeAll</a:t>
            </a:r>
            <a:endParaRPr>
              <a:solidFill>
                <a:srgbClr val="808000"/>
              </a:solidFill>
              <a:highlight>
                <a:srgbClr val="FFFFFF"/>
              </a:highlight>
              <a:latin typeface="Arial"/>
              <a:ea typeface="Arial"/>
              <a:cs typeface="Arial"/>
              <a:sym typeface="Arial"/>
            </a:endParaRPr>
          </a:p>
          <a:p>
            <a:pPr marL="0" lvl="0" indent="647700" algn="l" rtl="0">
              <a:spcBef>
                <a:spcPts val="0"/>
              </a:spcBef>
              <a:spcAft>
                <a:spcPts val="0"/>
              </a:spcAft>
              <a:buSzPct val="95000"/>
              <a:buNone/>
            </a:pPr>
            <a:r>
              <a:rPr lang="es-419" b="1">
                <a:solidFill>
                  <a:srgbClr val="000080"/>
                </a:solidFill>
                <a:highlight>
                  <a:srgbClr val="FFFFFF"/>
                </a:highlight>
                <a:latin typeface="Arial"/>
                <a:ea typeface="Arial"/>
                <a:cs typeface="Arial"/>
                <a:sym typeface="Arial"/>
              </a:rPr>
              <a:t>static void </a:t>
            </a:r>
            <a:r>
              <a:rPr lang="es-419">
                <a:solidFill>
                  <a:srgbClr val="000000"/>
                </a:solidFill>
                <a:highlight>
                  <a:srgbClr val="FFFFFF"/>
                </a:highlight>
                <a:latin typeface="Arial"/>
                <a:ea typeface="Arial"/>
                <a:cs typeface="Arial"/>
                <a:sym typeface="Arial"/>
              </a:rPr>
              <a:t>initAll() {</a:t>
            </a:r>
            <a:endParaRPr>
              <a:solidFill>
                <a:srgbClr val="000000"/>
              </a:solidFill>
              <a:highlight>
                <a:srgbClr val="FFFFFF"/>
              </a:highlight>
              <a:latin typeface="Arial"/>
              <a:ea typeface="Arial"/>
              <a:cs typeface="Arial"/>
              <a:sym typeface="Arial"/>
            </a:endParaRPr>
          </a:p>
          <a:p>
            <a:pPr marL="0" lvl="0" indent="647700" algn="l" rtl="0">
              <a:spcBef>
                <a:spcPts val="0"/>
              </a:spcBef>
              <a:spcAft>
                <a:spcPts val="0"/>
              </a:spcAft>
              <a:buSzPct val="95000"/>
              <a:buNone/>
            </a:pPr>
            <a:r>
              <a:rPr lang="es-419">
                <a:solidFill>
                  <a:srgbClr val="000000"/>
                </a:solidFill>
                <a:highlight>
                  <a:srgbClr val="FFFFFF"/>
                </a:highlight>
                <a:latin typeface="Arial"/>
                <a:ea typeface="Arial"/>
                <a:cs typeface="Arial"/>
                <a:sym typeface="Arial"/>
              </a:rPr>
              <a:t>   System.</a:t>
            </a:r>
            <a:r>
              <a:rPr lang="es-419" b="1" i="1">
                <a:solidFill>
                  <a:srgbClr val="660E7A"/>
                </a:solidFill>
                <a:highlight>
                  <a:srgbClr val="FFFFFF"/>
                </a:highlight>
                <a:latin typeface="Arial"/>
                <a:ea typeface="Arial"/>
                <a:cs typeface="Arial"/>
                <a:sym typeface="Arial"/>
              </a:rPr>
              <a:t>out</a:t>
            </a:r>
            <a:r>
              <a:rPr lang="es-419">
                <a:solidFill>
                  <a:srgbClr val="000000"/>
                </a:solidFill>
                <a:highlight>
                  <a:srgbClr val="FFFFFF"/>
                </a:highlight>
                <a:latin typeface="Arial"/>
                <a:ea typeface="Arial"/>
                <a:cs typeface="Arial"/>
                <a:sym typeface="Arial"/>
              </a:rPr>
              <a:t>.println(</a:t>
            </a:r>
            <a:r>
              <a:rPr lang="es-419" b="1">
                <a:solidFill>
                  <a:srgbClr val="008000"/>
                </a:solidFill>
                <a:highlight>
                  <a:srgbClr val="FFFFFF"/>
                </a:highlight>
                <a:latin typeface="Arial"/>
                <a:ea typeface="Arial"/>
                <a:cs typeface="Arial"/>
                <a:sym typeface="Arial"/>
              </a:rPr>
              <a:t>"Empiezan los tests"</a:t>
            </a:r>
            <a:r>
              <a:rPr lang="es-419">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marL="0" lvl="0" indent="647700" algn="l" rtl="0">
              <a:spcBef>
                <a:spcPts val="0"/>
              </a:spcBef>
              <a:spcAft>
                <a:spcPts val="0"/>
              </a:spcAft>
              <a:buSzPct val="95000"/>
              <a:buNone/>
            </a:pPr>
            <a:r>
              <a:rPr lang="es-419">
                <a:solidFill>
                  <a:srgbClr val="000000"/>
                </a:solidFill>
                <a:highlight>
                  <a:srgbClr val="FFFFFF"/>
                </a:highlight>
                <a:latin typeface="Arial"/>
                <a:ea typeface="Arial"/>
                <a:cs typeface="Arial"/>
                <a:sym typeface="Arial"/>
              </a:rPr>
              <a:t>}</a:t>
            </a:r>
            <a:endParaRPr/>
          </a:p>
          <a:p>
            <a:pPr marL="0" lvl="0" indent="647700" algn="l" rtl="0">
              <a:spcBef>
                <a:spcPts val="0"/>
              </a:spcBef>
              <a:spcAft>
                <a:spcPts val="0"/>
              </a:spcAft>
              <a:buSzPct val="95000"/>
              <a:buNone/>
            </a:pPr>
            <a:endParaRPr>
              <a:solidFill>
                <a:srgbClr val="000000"/>
              </a:solidFill>
              <a:highlight>
                <a:srgbClr val="FFFFFF"/>
              </a:highlight>
              <a:latin typeface="Arial"/>
              <a:ea typeface="Arial"/>
              <a:cs typeface="Arial"/>
              <a:sym typeface="Arial"/>
            </a:endParaRPr>
          </a:p>
          <a:p>
            <a:pPr marL="0" lvl="0" indent="647700" algn="l" rtl="0">
              <a:spcBef>
                <a:spcPts val="0"/>
              </a:spcBef>
              <a:spcAft>
                <a:spcPts val="0"/>
              </a:spcAft>
              <a:buSzPct val="95000"/>
              <a:buNone/>
            </a:pPr>
            <a:r>
              <a:rPr lang="es-419">
                <a:solidFill>
                  <a:srgbClr val="808000"/>
                </a:solidFill>
                <a:highlight>
                  <a:srgbClr val="FFFFFF"/>
                </a:highlight>
                <a:latin typeface="Arial"/>
                <a:ea typeface="Arial"/>
                <a:cs typeface="Arial"/>
                <a:sym typeface="Arial"/>
              </a:rPr>
              <a:t>@BeforeEach</a:t>
            </a:r>
            <a:endParaRPr>
              <a:solidFill>
                <a:srgbClr val="808000"/>
              </a:solidFill>
              <a:highlight>
                <a:srgbClr val="FFFFFF"/>
              </a:highlight>
              <a:latin typeface="Arial"/>
              <a:ea typeface="Arial"/>
              <a:cs typeface="Arial"/>
              <a:sym typeface="Arial"/>
            </a:endParaRPr>
          </a:p>
          <a:p>
            <a:pPr marL="0" lvl="0" indent="647700" algn="l" rtl="0">
              <a:spcBef>
                <a:spcPts val="0"/>
              </a:spcBef>
              <a:spcAft>
                <a:spcPts val="0"/>
              </a:spcAft>
              <a:buSzPct val="95000"/>
              <a:buNone/>
            </a:pPr>
            <a:r>
              <a:rPr lang="es-419" b="1">
                <a:solidFill>
                  <a:srgbClr val="000080"/>
                </a:solidFill>
                <a:highlight>
                  <a:srgbClr val="FFFFFF"/>
                </a:highlight>
                <a:latin typeface="Arial"/>
                <a:ea typeface="Arial"/>
                <a:cs typeface="Arial"/>
                <a:sym typeface="Arial"/>
              </a:rPr>
              <a:t>void </a:t>
            </a:r>
            <a:r>
              <a:rPr lang="es-419">
                <a:solidFill>
                  <a:srgbClr val="000000"/>
                </a:solidFill>
                <a:highlight>
                  <a:srgbClr val="FFFFFF"/>
                </a:highlight>
                <a:latin typeface="Arial"/>
                <a:ea typeface="Arial"/>
                <a:cs typeface="Arial"/>
                <a:sym typeface="Arial"/>
              </a:rPr>
              <a:t>init() {</a:t>
            </a:r>
            <a:endParaRPr>
              <a:solidFill>
                <a:srgbClr val="000000"/>
              </a:solidFill>
              <a:highlight>
                <a:srgbClr val="FFFFFF"/>
              </a:highlight>
              <a:latin typeface="Arial"/>
              <a:ea typeface="Arial"/>
              <a:cs typeface="Arial"/>
              <a:sym typeface="Arial"/>
            </a:endParaRPr>
          </a:p>
          <a:p>
            <a:pPr marL="0" lvl="0" indent="647700" algn="l" rtl="0">
              <a:spcBef>
                <a:spcPts val="0"/>
              </a:spcBef>
              <a:spcAft>
                <a:spcPts val="0"/>
              </a:spcAft>
              <a:buSzPct val="95000"/>
              <a:buNone/>
            </a:pPr>
            <a:r>
              <a:rPr lang="es-419">
                <a:solidFill>
                  <a:srgbClr val="000000"/>
                </a:solidFill>
                <a:highlight>
                  <a:srgbClr val="FFFFFF"/>
                </a:highlight>
                <a:latin typeface="Arial"/>
                <a:ea typeface="Arial"/>
                <a:cs typeface="Arial"/>
                <a:sym typeface="Arial"/>
              </a:rPr>
              <a:t>   System.</a:t>
            </a:r>
            <a:r>
              <a:rPr lang="es-419" b="1" i="1">
                <a:solidFill>
                  <a:srgbClr val="660E7A"/>
                </a:solidFill>
                <a:highlight>
                  <a:srgbClr val="FFFFFF"/>
                </a:highlight>
                <a:latin typeface="Arial"/>
                <a:ea typeface="Arial"/>
                <a:cs typeface="Arial"/>
                <a:sym typeface="Arial"/>
              </a:rPr>
              <a:t>out</a:t>
            </a:r>
            <a:r>
              <a:rPr lang="es-419">
                <a:solidFill>
                  <a:srgbClr val="000000"/>
                </a:solidFill>
                <a:highlight>
                  <a:srgbClr val="FFFFFF"/>
                </a:highlight>
                <a:latin typeface="Arial"/>
                <a:ea typeface="Arial"/>
                <a:cs typeface="Arial"/>
                <a:sym typeface="Arial"/>
              </a:rPr>
              <a:t>.println(</a:t>
            </a:r>
            <a:r>
              <a:rPr lang="es-419" b="1">
                <a:solidFill>
                  <a:srgbClr val="008000"/>
                </a:solidFill>
                <a:highlight>
                  <a:srgbClr val="FFFFFF"/>
                </a:highlight>
                <a:latin typeface="Arial"/>
                <a:ea typeface="Arial"/>
                <a:cs typeface="Arial"/>
                <a:sym typeface="Arial"/>
              </a:rPr>
              <a:t>"Empieza un test"</a:t>
            </a:r>
            <a:r>
              <a:rPr lang="es-419">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marL="0" lvl="0" indent="647700" algn="l" rtl="0">
              <a:spcBef>
                <a:spcPts val="0"/>
              </a:spcBef>
              <a:spcAft>
                <a:spcPts val="0"/>
              </a:spcAft>
              <a:buSzPct val="95000"/>
              <a:buNone/>
            </a:pPr>
            <a:r>
              <a:rPr lang="es-419">
                <a:solidFill>
                  <a:srgbClr val="000000"/>
                </a:solidFill>
                <a:highlight>
                  <a:srgbClr val="FFFFFF"/>
                </a:highlight>
                <a:latin typeface="Arial"/>
                <a:ea typeface="Arial"/>
                <a:cs typeface="Arial"/>
                <a:sym typeface="Arial"/>
              </a:rPr>
              <a:t>}</a:t>
            </a:r>
            <a:endParaRPr/>
          </a:p>
          <a:p>
            <a:pPr marL="0" lvl="0" indent="647700" algn="l" rtl="0">
              <a:spcBef>
                <a:spcPts val="0"/>
              </a:spcBef>
              <a:spcAft>
                <a:spcPts val="0"/>
              </a:spcAft>
              <a:buSzPct val="95000"/>
              <a:buNone/>
            </a:pPr>
            <a:endParaRPr>
              <a:solidFill>
                <a:srgbClr val="000000"/>
              </a:solidFill>
              <a:highlight>
                <a:srgbClr val="FFFFFF"/>
              </a:highlight>
              <a:latin typeface="Arial"/>
              <a:ea typeface="Arial"/>
              <a:cs typeface="Arial"/>
              <a:sym typeface="Arial"/>
            </a:endParaRPr>
          </a:p>
          <a:p>
            <a:pPr marL="0" lvl="0" indent="647700" algn="l" rtl="0">
              <a:spcBef>
                <a:spcPts val="0"/>
              </a:spcBef>
              <a:spcAft>
                <a:spcPts val="0"/>
              </a:spcAft>
              <a:buSzPct val="95000"/>
              <a:buNone/>
            </a:pPr>
            <a:r>
              <a:rPr lang="es-419">
                <a:solidFill>
                  <a:srgbClr val="808000"/>
                </a:solidFill>
                <a:highlight>
                  <a:srgbClr val="FFFFFF"/>
                </a:highlight>
                <a:latin typeface="Arial"/>
                <a:ea typeface="Arial"/>
                <a:cs typeface="Arial"/>
                <a:sym typeface="Arial"/>
              </a:rPr>
              <a:t>@AfterEach</a:t>
            </a:r>
            <a:endParaRPr>
              <a:solidFill>
                <a:srgbClr val="808000"/>
              </a:solidFill>
              <a:highlight>
                <a:srgbClr val="FFFFFF"/>
              </a:highlight>
              <a:latin typeface="Arial"/>
              <a:ea typeface="Arial"/>
              <a:cs typeface="Arial"/>
              <a:sym typeface="Arial"/>
            </a:endParaRPr>
          </a:p>
          <a:p>
            <a:pPr marL="0" lvl="0" indent="647700" algn="l" rtl="0">
              <a:spcBef>
                <a:spcPts val="0"/>
              </a:spcBef>
              <a:spcAft>
                <a:spcPts val="0"/>
              </a:spcAft>
              <a:buSzPct val="95000"/>
              <a:buNone/>
            </a:pPr>
            <a:r>
              <a:rPr lang="es-419" b="1">
                <a:solidFill>
                  <a:srgbClr val="000080"/>
                </a:solidFill>
                <a:highlight>
                  <a:srgbClr val="FFFFFF"/>
                </a:highlight>
                <a:latin typeface="Arial"/>
                <a:ea typeface="Arial"/>
                <a:cs typeface="Arial"/>
                <a:sym typeface="Arial"/>
              </a:rPr>
              <a:t>void </a:t>
            </a:r>
            <a:r>
              <a:rPr lang="es-419">
                <a:solidFill>
                  <a:srgbClr val="000000"/>
                </a:solidFill>
                <a:highlight>
                  <a:srgbClr val="FFFFFF"/>
                </a:highlight>
                <a:latin typeface="Arial"/>
                <a:ea typeface="Arial"/>
                <a:cs typeface="Arial"/>
                <a:sym typeface="Arial"/>
              </a:rPr>
              <a:t>tearDown() {</a:t>
            </a:r>
            <a:endParaRPr>
              <a:solidFill>
                <a:srgbClr val="000000"/>
              </a:solidFill>
              <a:highlight>
                <a:srgbClr val="FFFFFF"/>
              </a:highlight>
              <a:latin typeface="Arial"/>
              <a:ea typeface="Arial"/>
              <a:cs typeface="Arial"/>
              <a:sym typeface="Arial"/>
            </a:endParaRPr>
          </a:p>
          <a:p>
            <a:pPr marL="0" lvl="0" indent="647700" algn="l" rtl="0">
              <a:spcBef>
                <a:spcPts val="0"/>
              </a:spcBef>
              <a:spcAft>
                <a:spcPts val="0"/>
              </a:spcAft>
              <a:buSzPct val="95000"/>
              <a:buNone/>
            </a:pPr>
            <a:r>
              <a:rPr lang="es-419">
                <a:solidFill>
                  <a:srgbClr val="000000"/>
                </a:solidFill>
                <a:highlight>
                  <a:srgbClr val="FFFFFF"/>
                </a:highlight>
                <a:latin typeface="Arial"/>
                <a:ea typeface="Arial"/>
                <a:cs typeface="Arial"/>
                <a:sym typeface="Arial"/>
              </a:rPr>
              <a:t>   System.</a:t>
            </a:r>
            <a:r>
              <a:rPr lang="es-419" b="1" i="1">
                <a:solidFill>
                  <a:srgbClr val="660E7A"/>
                </a:solidFill>
                <a:highlight>
                  <a:srgbClr val="FFFFFF"/>
                </a:highlight>
                <a:latin typeface="Arial"/>
                <a:ea typeface="Arial"/>
                <a:cs typeface="Arial"/>
                <a:sym typeface="Arial"/>
              </a:rPr>
              <a:t>out</a:t>
            </a:r>
            <a:r>
              <a:rPr lang="es-419">
                <a:solidFill>
                  <a:srgbClr val="000000"/>
                </a:solidFill>
                <a:highlight>
                  <a:srgbClr val="FFFFFF"/>
                </a:highlight>
                <a:latin typeface="Arial"/>
                <a:ea typeface="Arial"/>
                <a:cs typeface="Arial"/>
                <a:sym typeface="Arial"/>
              </a:rPr>
              <a:t>.println(</a:t>
            </a:r>
            <a:r>
              <a:rPr lang="es-419" b="1">
                <a:solidFill>
                  <a:srgbClr val="008000"/>
                </a:solidFill>
                <a:highlight>
                  <a:srgbClr val="FFFFFF"/>
                </a:highlight>
                <a:latin typeface="Arial"/>
                <a:ea typeface="Arial"/>
                <a:cs typeface="Arial"/>
                <a:sym typeface="Arial"/>
              </a:rPr>
              <a:t>"Termina un test"</a:t>
            </a:r>
            <a:r>
              <a:rPr lang="es-419">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marL="0" lvl="0" indent="647700" algn="l" rtl="0">
              <a:spcBef>
                <a:spcPts val="0"/>
              </a:spcBef>
              <a:spcAft>
                <a:spcPts val="0"/>
              </a:spcAft>
              <a:buSzPct val="95000"/>
              <a:buNone/>
            </a:pPr>
            <a:r>
              <a:rPr lang="es-419">
                <a:solidFill>
                  <a:srgbClr val="000000"/>
                </a:solidFill>
                <a:highlight>
                  <a:srgbClr val="FFFFFF"/>
                </a:highlight>
                <a:latin typeface="Arial"/>
                <a:ea typeface="Arial"/>
                <a:cs typeface="Arial"/>
                <a:sym typeface="Arial"/>
              </a:rPr>
              <a:t>}</a:t>
            </a:r>
            <a:endParaRPr/>
          </a:p>
          <a:p>
            <a:pPr marL="0" lvl="0" indent="647700" algn="l" rtl="0">
              <a:spcBef>
                <a:spcPts val="0"/>
              </a:spcBef>
              <a:spcAft>
                <a:spcPts val="0"/>
              </a:spcAft>
              <a:buSzPct val="95000"/>
              <a:buNone/>
            </a:pPr>
            <a:endParaRPr>
              <a:solidFill>
                <a:srgbClr val="000000"/>
              </a:solidFill>
              <a:highlight>
                <a:srgbClr val="FFFFFF"/>
              </a:highlight>
              <a:latin typeface="Arial"/>
              <a:ea typeface="Arial"/>
              <a:cs typeface="Arial"/>
              <a:sym typeface="Arial"/>
            </a:endParaRPr>
          </a:p>
          <a:p>
            <a:pPr marL="0" lvl="0" indent="647700" algn="l" rtl="0">
              <a:spcBef>
                <a:spcPts val="0"/>
              </a:spcBef>
              <a:spcAft>
                <a:spcPts val="0"/>
              </a:spcAft>
              <a:buSzPct val="95000"/>
              <a:buNone/>
            </a:pPr>
            <a:r>
              <a:rPr lang="es-419">
                <a:solidFill>
                  <a:srgbClr val="808000"/>
                </a:solidFill>
                <a:highlight>
                  <a:srgbClr val="FFFFFF"/>
                </a:highlight>
                <a:latin typeface="Arial"/>
                <a:ea typeface="Arial"/>
                <a:cs typeface="Arial"/>
                <a:sym typeface="Arial"/>
              </a:rPr>
              <a:t>@AfterAll</a:t>
            </a:r>
            <a:endParaRPr>
              <a:solidFill>
                <a:srgbClr val="808000"/>
              </a:solidFill>
              <a:highlight>
                <a:srgbClr val="FFFFFF"/>
              </a:highlight>
              <a:latin typeface="Arial"/>
              <a:ea typeface="Arial"/>
              <a:cs typeface="Arial"/>
              <a:sym typeface="Arial"/>
            </a:endParaRPr>
          </a:p>
          <a:p>
            <a:pPr marL="0" lvl="0" indent="647700" algn="l" rtl="0">
              <a:spcBef>
                <a:spcPts val="0"/>
              </a:spcBef>
              <a:spcAft>
                <a:spcPts val="0"/>
              </a:spcAft>
              <a:buSzPct val="95000"/>
              <a:buNone/>
            </a:pPr>
            <a:r>
              <a:rPr lang="es-419" b="1">
                <a:solidFill>
                  <a:srgbClr val="000080"/>
                </a:solidFill>
                <a:highlight>
                  <a:srgbClr val="FFFFFF"/>
                </a:highlight>
                <a:latin typeface="Arial"/>
                <a:ea typeface="Arial"/>
                <a:cs typeface="Arial"/>
                <a:sym typeface="Arial"/>
              </a:rPr>
              <a:t>static void </a:t>
            </a:r>
            <a:r>
              <a:rPr lang="es-419">
                <a:solidFill>
                  <a:srgbClr val="000000"/>
                </a:solidFill>
                <a:highlight>
                  <a:srgbClr val="FFFFFF"/>
                </a:highlight>
                <a:latin typeface="Arial"/>
                <a:ea typeface="Arial"/>
                <a:cs typeface="Arial"/>
                <a:sym typeface="Arial"/>
              </a:rPr>
              <a:t>tearDownAll() {</a:t>
            </a:r>
            <a:endParaRPr>
              <a:solidFill>
                <a:srgbClr val="000000"/>
              </a:solidFill>
              <a:highlight>
                <a:srgbClr val="FFFFFF"/>
              </a:highlight>
              <a:latin typeface="Arial"/>
              <a:ea typeface="Arial"/>
              <a:cs typeface="Arial"/>
              <a:sym typeface="Arial"/>
            </a:endParaRPr>
          </a:p>
          <a:p>
            <a:pPr marL="0" lvl="0" indent="647700" algn="l" rtl="0">
              <a:spcBef>
                <a:spcPts val="0"/>
              </a:spcBef>
              <a:spcAft>
                <a:spcPts val="0"/>
              </a:spcAft>
              <a:buSzPct val="95000"/>
              <a:buNone/>
            </a:pPr>
            <a:r>
              <a:rPr lang="es-419">
                <a:solidFill>
                  <a:srgbClr val="000000"/>
                </a:solidFill>
                <a:highlight>
                  <a:srgbClr val="FFFFFF"/>
                </a:highlight>
                <a:latin typeface="Arial"/>
                <a:ea typeface="Arial"/>
                <a:cs typeface="Arial"/>
                <a:sym typeface="Arial"/>
              </a:rPr>
              <a:t>   System.</a:t>
            </a:r>
            <a:r>
              <a:rPr lang="es-419" b="1" i="1">
                <a:solidFill>
                  <a:srgbClr val="660E7A"/>
                </a:solidFill>
                <a:highlight>
                  <a:srgbClr val="FFFFFF"/>
                </a:highlight>
                <a:latin typeface="Arial"/>
                <a:ea typeface="Arial"/>
                <a:cs typeface="Arial"/>
                <a:sym typeface="Arial"/>
              </a:rPr>
              <a:t>out</a:t>
            </a:r>
            <a:r>
              <a:rPr lang="es-419">
                <a:solidFill>
                  <a:srgbClr val="000000"/>
                </a:solidFill>
                <a:highlight>
                  <a:srgbClr val="FFFFFF"/>
                </a:highlight>
                <a:latin typeface="Arial"/>
                <a:ea typeface="Arial"/>
                <a:cs typeface="Arial"/>
                <a:sym typeface="Arial"/>
              </a:rPr>
              <a:t>.println(</a:t>
            </a:r>
            <a:r>
              <a:rPr lang="es-419" b="1">
                <a:solidFill>
                  <a:srgbClr val="008000"/>
                </a:solidFill>
                <a:highlight>
                  <a:srgbClr val="FFFFFF"/>
                </a:highlight>
                <a:latin typeface="Arial"/>
                <a:ea typeface="Arial"/>
                <a:cs typeface="Arial"/>
                <a:sym typeface="Arial"/>
              </a:rPr>
              <a:t>"Terminaron todos los tests"</a:t>
            </a:r>
            <a:r>
              <a:rPr lang="es-419">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marL="0" lvl="0" indent="647700" algn="l" rtl="0">
              <a:spcBef>
                <a:spcPts val="0"/>
              </a:spcBef>
              <a:spcAft>
                <a:spcPts val="0"/>
              </a:spcAft>
              <a:buSzPct val="95000"/>
              <a:buNone/>
            </a:pPr>
            <a:r>
              <a:rPr lang="es-419">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marL="0" lvl="0" indent="0" algn="l" rtl="0">
              <a:spcBef>
                <a:spcPts val="0"/>
              </a:spcBef>
              <a:spcAft>
                <a:spcPts val="1600"/>
              </a:spcAft>
              <a:buSzPct val="95000"/>
              <a:buNone/>
            </a:pPr>
            <a:endParaRPr>
              <a:solidFill>
                <a:srgbClr val="000080"/>
              </a:solidFill>
              <a:highlight>
                <a:srgbClr val="FFFFFF"/>
              </a:highlight>
              <a:latin typeface="Arial"/>
              <a:ea typeface="Arial"/>
              <a:cs typeface="Arial"/>
              <a:sym typeface="Arial"/>
            </a:endParaRPr>
          </a:p>
        </p:txBody>
      </p:sp>
      <p:sp>
        <p:nvSpPr>
          <p:cNvPr id="195" name="Google Shape;195;p8"/>
          <p:cNvSpPr txBox="1">
            <a:spLocks noGrp="1"/>
          </p:cNvSpPr>
          <p:nvPr>
            <p:ph type="sldNum" idx="12"/>
          </p:nvPr>
        </p:nvSpPr>
        <p:spPr>
          <a:xfrm>
            <a:off x="7924800" y="6356352"/>
            <a:ext cx="762000" cy="365125"/>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s-419" sz="1000" b="0" i="0" u="none" strike="noStrike" cap="none">
                <a:solidFill>
                  <a:srgbClr val="FFFFFF"/>
                </a:solidFill>
                <a:latin typeface="Arial"/>
                <a:ea typeface="Arial"/>
                <a:cs typeface="Arial"/>
                <a:sym typeface="Arial"/>
              </a:rPr>
              <a:t>54</a:t>
            </a:fld>
            <a:endParaRPr sz="1000" b="0" i="0" u="none" strike="noStrike" cap="none">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5000"/>
              <a:buFont typeface="Arial"/>
              <a:buNone/>
            </a:pPr>
            <a:r>
              <a:rPr lang="es-419"/>
              <a:t>Ejemplo</a:t>
            </a:r>
            <a:endParaRPr/>
          </a:p>
        </p:txBody>
      </p:sp>
      <p:sp>
        <p:nvSpPr>
          <p:cNvPr id="195" name="Google Shape;195;p8"/>
          <p:cNvSpPr txBox="1">
            <a:spLocks noGrp="1"/>
          </p:cNvSpPr>
          <p:nvPr>
            <p:ph type="sldNum" idx="12"/>
          </p:nvPr>
        </p:nvSpPr>
        <p:spPr>
          <a:xfrm>
            <a:off x="7924800" y="6356352"/>
            <a:ext cx="762000" cy="365125"/>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s-419" sz="1000" b="0" i="0" u="none" strike="noStrike" cap="none">
                <a:solidFill>
                  <a:srgbClr val="FFFFFF"/>
                </a:solidFill>
                <a:latin typeface="Arial"/>
                <a:ea typeface="Arial"/>
                <a:cs typeface="Arial"/>
                <a:sym typeface="Arial"/>
              </a:rPr>
              <a:t>55</a:t>
            </a:fld>
            <a:endParaRPr sz="1000" b="0" i="0" u="none" strike="noStrike" cap="none">
              <a:solidFill>
                <a:srgbClr val="FFFFFF"/>
              </a:solidFill>
              <a:latin typeface="Arial"/>
              <a:ea typeface="Arial"/>
              <a:cs typeface="Arial"/>
              <a:sym typeface="Arial"/>
            </a:endParaRPr>
          </a:p>
        </p:txBody>
      </p:sp>
      <p:pic>
        <p:nvPicPr>
          <p:cNvPr id="3" name="Imagen 2"/>
          <p:cNvPicPr>
            <a:picLocks noChangeAspect="1"/>
          </p:cNvPicPr>
          <p:nvPr/>
        </p:nvPicPr>
        <p:blipFill>
          <a:blip r:embed="rId3"/>
          <a:stretch>
            <a:fillRect/>
          </a:stretch>
        </p:blipFill>
        <p:spPr>
          <a:xfrm>
            <a:off x="1515631" y="1741023"/>
            <a:ext cx="6235316" cy="4476897"/>
          </a:xfrm>
          <a:prstGeom prst="rect">
            <a:avLst/>
          </a:prstGeom>
        </p:spPr>
      </p:pic>
    </p:spTree>
    <p:extLst>
      <p:ext uri="{BB962C8B-B14F-4D97-AF65-F5344CB8AC3E}">
        <p14:creationId xmlns:p14="http://schemas.microsoft.com/office/powerpoint/2010/main" val="231859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9"/>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Arial"/>
              <a:buNone/>
            </a:pPr>
            <a:r>
              <a:rPr lang="es-419"/>
              <a:t>TP 1 – Ejer 7</a:t>
            </a:r>
            <a:endParaRPr/>
          </a:p>
        </p:txBody>
      </p:sp>
      <p:sp>
        <p:nvSpPr>
          <p:cNvPr id="201" name="Google Shape;201;p9"/>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s-419"/>
              <a:t>Implementación de tests unitarios para la versión </a:t>
            </a:r>
            <a:r>
              <a:rPr lang="es-419" b="1"/>
              <a:t>TimerFromScratch</a:t>
            </a:r>
            <a:endParaRPr b="1"/>
          </a:p>
          <a:p>
            <a:pPr marL="0" lvl="0" indent="0" algn="ctr" rtl="0">
              <a:lnSpc>
                <a:spcPct val="100000"/>
              </a:lnSpc>
              <a:spcBef>
                <a:spcPts val="0"/>
              </a:spcBef>
              <a:spcAft>
                <a:spcPts val="0"/>
              </a:spcAft>
              <a:buSzPts val="2100"/>
              <a:buNone/>
            </a:pPr>
            <a:r>
              <a:rPr lang="es-419"/>
              <a:t>usando Junit</a:t>
            </a:r>
            <a:endParaRPr/>
          </a:p>
          <a:p>
            <a:pPr marL="0" lvl="0" indent="0" algn="ctr" rtl="0">
              <a:lnSpc>
                <a:spcPct val="100000"/>
              </a:lnSpc>
              <a:spcBef>
                <a:spcPts val="0"/>
              </a:spcBef>
              <a:spcAft>
                <a:spcPts val="0"/>
              </a:spcAft>
              <a:buSzPts val="2100"/>
              <a:buNone/>
            </a:pPr>
            <a:r>
              <a:rPr lang="es-419" b="1"/>
              <a:t>Diseñar testeos!!!</a:t>
            </a:r>
            <a:endParaRPr b="1"/>
          </a:p>
        </p:txBody>
      </p:sp>
      <p:sp>
        <p:nvSpPr>
          <p:cNvPr id="202" name="Google Shape;202;p9"/>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s-419">
                <a:solidFill>
                  <a:schemeClr val="dk1"/>
                </a:solidFill>
              </a:rPr>
              <a:t>Agregar plug-in y dependencias</a:t>
            </a:r>
            <a:endParaRPr sz="1800" b="1">
              <a:solidFill>
                <a:schemeClr val="dk1"/>
              </a:solidFill>
              <a:latin typeface="Arial"/>
              <a:ea typeface="Arial"/>
              <a:cs typeface="Arial"/>
              <a:sym typeface="Arial"/>
            </a:endParaRPr>
          </a:p>
        </p:txBody>
      </p:sp>
      <p:sp>
        <p:nvSpPr>
          <p:cNvPr id="203" name="Google Shape;203;p9"/>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419" sz="1000" b="0" i="0" u="none" strike="noStrike" cap="none">
                <a:solidFill>
                  <a:srgbClr val="FFFFFF"/>
                </a:solidFill>
                <a:latin typeface="Arial"/>
                <a:ea typeface="Arial"/>
                <a:cs typeface="Arial"/>
                <a:sym typeface="Arial"/>
              </a:rPr>
              <a:t>56</a:t>
            </a:fld>
            <a:endParaRPr sz="1000" b="0" i="0" u="none" strike="noStrike" cap="none">
              <a:solidFill>
                <a:srgbClr val="FFFFFF"/>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70000" lnSpcReduction="20000"/>
          </a:bodyPr>
          <a:lstStyle/>
          <a:p>
            <a:pPr marL="365760" lvl="1" indent="0" algn="l" rtl="0">
              <a:spcBef>
                <a:spcPts val="300"/>
              </a:spcBef>
              <a:spcAft>
                <a:spcPts val="0"/>
              </a:spcAft>
              <a:buSzPct val="85000"/>
              <a:buNone/>
            </a:pPr>
            <a:endParaRPr lang="es-ES" dirty="0"/>
          </a:p>
          <a:p>
            <a:pPr marL="365760" lvl="1" indent="0" algn="l" rtl="0">
              <a:spcBef>
                <a:spcPts val="300"/>
              </a:spcBef>
              <a:spcAft>
                <a:spcPts val="0"/>
              </a:spcAft>
              <a:buSzPct val="85000"/>
              <a:buNone/>
            </a:pPr>
            <a:endParaRPr lang="es-ES" dirty="0"/>
          </a:p>
          <a:p>
            <a:pPr marL="365760" lvl="1" indent="0" algn="l" rtl="0">
              <a:spcBef>
                <a:spcPts val="300"/>
              </a:spcBef>
              <a:spcAft>
                <a:spcPts val="0"/>
              </a:spcAft>
              <a:buSzPct val="85000"/>
              <a:buNone/>
            </a:pPr>
            <a:endParaRPr lang="es-ES" dirty="0"/>
          </a:p>
          <a:p>
            <a:pPr marL="365760" lvl="1" indent="0" algn="l" rtl="0">
              <a:spcBef>
                <a:spcPts val="300"/>
              </a:spcBef>
              <a:spcAft>
                <a:spcPts val="0"/>
              </a:spcAft>
              <a:buSzPct val="85000"/>
              <a:buNone/>
            </a:pPr>
            <a:endParaRPr lang="es-ES" dirty="0"/>
          </a:p>
          <a:p>
            <a:pPr marL="365760" lvl="1" indent="0" algn="l" rtl="0">
              <a:spcBef>
                <a:spcPts val="300"/>
              </a:spcBef>
              <a:spcAft>
                <a:spcPts val="0"/>
              </a:spcAft>
              <a:buSzPct val="85000"/>
              <a:buNone/>
            </a:pPr>
            <a:endParaRPr lang="es-ES" dirty="0"/>
          </a:p>
          <a:p>
            <a:pPr marL="365760" lvl="1" indent="0" algn="l" rtl="0">
              <a:spcBef>
                <a:spcPts val="300"/>
              </a:spcBef>
              <a:spcAft>
                <a:spcPts val="0"/>
              </a:spcAft>
              <a:buSzPct val="85000"/>
              <a:buNone/>
            </a:pPr>
            <a:endParaRPr lang="es-ES" dirty="0"/>
          </a:p>
          <a:p>
            <a:pPr marL="365760" lvl="1" indent="0" algn="l" rtl="0">
              <a:spcBef>
                <a:spcPts val="300"/>
              </a:spcBef>
              <a:spcAft>
                <a:spcPts val="0"/>
              </a:spcAft>
              <a:buSzPct val="85000"/>
              <a:buNone/>
            </a:pPr>
            <a:endParaRPr lang="es-ES" dirty="0"/>
          </a:p>
          <a:p>
            <a:pPr marL="365760" lvl="1" indent="0" algn="l" rtl="0">
              <a:spcBef>
                <a:spcPts val="300"/>
              </a:spcBef>
              <a:spcAft>
                <a:spcPts val="0"/>
              </a:spcAft>
              <a:buSzPct val="85000"/>
              <a:buNone/>
            </a:pPr>
            <a:endParaRPr lang="es-ES" dirty="0"/>
          </a:p>
          <a:p>
            <a:pPr marL="365760" lvl="1" indent="0" algn="l" rtl="0">
              <a:spcBef>
                <a:spcPts val="300"/>
              </a:spcBef>
              <a:spcAft>
                <a:spcPts val="0"/>
              </a:spcAft>
              <a:buSzPct val="85000"/>
              <a:buNone/>
            </a:pPr>
            <a:endParaRPr dirty="0"/>
          </a:p>
          <a:p>
            <a:pPr marL="365760" lvl="1" indent="0" algn="l" rtl="0">
              <a:spcBef>
                <a:spcPts val="300"/>
              </a:spcBef>
              <a:spcAft>
                <a:spcPts val="0"/>
              </a:spcAft>
              <a:buSzPct val="85000"/>
              <a:buNone/>
            </a:pPr>
            <a:r>
              <a:rPr lang="es-419" dirty="0"/>
              <a:t>Y</a:t>
            </a:r>
            <a:endParaRPr dirty="0"/>
          </a:p>
          <a:p>
            <a:pPr marL="365760" lvl="1" indent="0" algn="l" rtl="0">
              <a:spcBef>
                <a:spcPts val="300"/>
              </a:spcBef>
              <a:spcAft>
                <a:spcPts val="0"/>
              </a:spcAft>
              <a:buSzPct val="85000"/>
              <a:buNone/>
            </a:pPr>
            <a:endParaRPr dirty="0"/>
          </a:p>
          <a:p>
            <a:pPr marL="0" lvl="0" indent="0" algn="l" rtl="0">
              <a:spcBef>
                <a:spcPts val="350"/>
              </a:spcBef>
              <a:spcAft>
                <a:spcPts val="0"/>
              </a:spcAft>
              <a:buSzPct val="95000"/>
              <a:buNone/>
            </a:pPr>
            <a:r>
              <a:rPr lang="es-419" sz="2800" dirty="0"/>
              <a:t> &lt;</a:t>
            </a:r>
            <a:r>
              <a:rPr lang="es-419" sz="2800" dirty="0" err="1"/>
              <a:t>plugin</a:t>
            </a:r>
            <a:r>
              <a:rPr lang="es-419" sz="2800" dirty="0"/>
              <a:t>&gt;</a:t>
            </a:r>
            <a:endParaRPr sz="2800" dirty="0"/>
          </a:p>
          <a:p>
            <a:pPr marL="0" lvl="0" indent="0" algn="l" rtl="0">
              <a:spcBef>
                <a:spcPts val="350"/>
              </a:spcBef>
              <a:spcAft>
                <a:spcPts val="0"/>
              </a:spcAft>
              <a:buSzPct val="95000"/>
              <a:buNone/>
            </a:pPr>
            <a:r>
              <a:rPr lang="es-419" sz="2800" dirty="0"/>
              <a:t>	&lt;</a:t>
            </a:r>
            <a:r>
              <a:rPr lang="es-419" sz="2800" dirty="0" err="1"/>
              <a:t>groupId</a:t>
            </a:r>
            <a:r>
              <a:rPr lang="es-419" sz="2800" dirty="0"/>
              <a:t>&gt;</a:t>
            </a:r>
            <a:r>
              <a:rPr lang="es-419" sz="2800" dirty="0" err="1"/>
              <a:t>org.apache.maven.plugins</a:t>
            </a:r>
            <a:r>
              <a:rPr lang="es-419" sz="2800" dirty="0"/>
              <a:t>&lt;/</a:t>
            </a:r>
            <a:r>
              <a:rPr lang="es-419" sz="2800" dirty="0" err="1"/>
              <a:t>groupId</a:t>
            </a:r>
            <a:r>
              <a:rPr lang="es-419" sz="2800" dirty="0"/>
              <a:t>&gt;</a:t>
            </a:r>
            <a:endParaRPr sz="2800" dirty="0"/>
          </a:p>
          <a:p>
            <a:pPr marL="0" lvl="0" indent="0" algn="l" rtl="0">
              <a:spcBef>
                <a:spcPts val="350"/>
              </a:spcBef>
              <a:spcAft>
                <a:spcPts val="0"/>
              </a:spcAft>
              <a:buSzPct val="95000"/>
              <a:buNone/>
            </a:pPr>
            <a:r>
              <a:rPr lang="es-419" sz="2800" dirty="0"/>
              <a:t> 	&lt;</a:t>
            </a:r>
            <a:r>
              <a:rPr lang="es-419" sz="2800" dirty="0" err="1"/>
              <a:t>artifactId</a:t>
            </a:r>
            <a:r>
              <a:rPr lang="es-419" sz="2800" dirty="0"/>
              <a:t>&gt;</a:t>
            </a:r>
            <a:r>
              <a:rPr lang="es-419" sz="2800" dirty="0" err="1"/>
              <a:t>maven-surefire-plugin</a:t>
            </a:r>
            <a:r>
              <a:rPr lang="es-419" sz="2800" dirty="0"/>
              <a:t>&lt;/</a:t>
            </a:r>
            <a:r>
              <a:rPr lang="es-419" sz="2800" dirty="0" err="1"/>
              <a:t>artifactId</a:t>
            </a:r>
            <a:r>
              <a:rPr lang="es-419" sz="2800" dirty="0"/>
              <a:t>&gt;</a:t>
            </a:r>
            <a:endParaRPr sz="2800" dirty="0"/>
          </a:p>
          <a:p>
            <a:pPr marL="0" lvl="0" indent="0" algn="l" rtl="0">
              <a:spcBef>
                <a:spcPts val="350"/>
              </a:spcBef>
              <a:spcAft>
                <a:spcPts val="0"/>
              </a:spcAft>
              <a:buSzPct val="95000"/>
              <a:buNone/>
            </a:pPr>
            <a:r>
              <a:rPr lang="es-419" sz="2800" dirty="0"/>
              <a:t> 	&lt;</a:t>
            </a:r>
            <a:r>
              <a:rPr lang="es-419" sz="2800" dirty="0" err="1"/>
              <a:t>version</a:t>
            </a:r>
            <a:r>
              <a:rPr lang="es-419" sz="2800" dirty="0"/>
              <a:t>&gt;2.22.2&lt;/</a:t>
            </a:r>
            <a:r>
              <a:rPr lang="es-419" sz="2800" dirty="0" err="1"/>
              <a:t>version</a:t>
            </a:r>
            <a:r>
              <a:rPr lang="es-419" sz="2800" dirty="0"/>
              <a:t>&gt;</a:t>
            </a:r>
            <a:endParaRPr dirty="0"/>
          </a:p>
          <a:p>
            <a:pPr marL="0" lvl="0" indent="0" algn="l" rtl="0">
              <a:spcBef>
                <a:spcPts val="350"/>
              </a:spcBef>
              <a:spcAft>
                <a:spcPts val="0"/>
              </a:spcAft>
              <a:buSzPct val="95000"/>
              <a:buNone/>
            </a:pPr>
            <a:r>
              <a:rPr lang="es-419" sz="2800" dirty="0"/>
              <a:t> &lt;/</a:t>
            </a:r>
            <a:r>
              <a:rPr lang="es-419" sz="2800" dirty="0" err="1"/>
              <a:t>plugin</a:t>
            </a:r>
            <a:r>
              <a:rPr lang="es-419" sz="2800" dirty="0"/>
              <a:t>&gt;</a:t>
            </a:r>
            <a:endParaRPr dirty="0"/>
          </a:p>
        </p:txBody>
      </p:sp>
      <p:sp>
        <p:nvSpPr>
          <p:cNvPr id="209" name="Google Shape;209;p10"/>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FFFFFF"/>
              </a:buClr>
              <a:buSzPts val="1000"/>
              <a:buFont typeface="Arial"/>
              <a:buNone/>
            </a:pPr>
            <a:fld id="{00000000-1234-1234-1234-123412341234}" type="slidenum">
              <a:rPr lang="es-419" sz="1000" b="0" i="0" u="none" strike="noStrike" cap="none">
                <a:solidFill>
                  <a:srgbClr val="FFFFFF"/>
                </a:solidFill>
                <a:latin typeface="Arial"/>
                <a:ea typeface="Arial"/>
                <a:cs typeface="Arial"/>
                <a:sym typeface="Arial"/>
              </a:rPr>
              <a:t>57</a:t>
            </a:fld>
            <a:endParaRPr sz="1000" b="0" i="0" u="none" strike="noStrike" cap="none">
              <a:solidFill>
                <a:srgbClr val="FFFFFF"/>
              </a:solidFill>
              <a:latin typeface="Arial"/>
              <a:ea typeface="Arial"/>
              <a:cs typeface="Arial"/>
              <a:sym typeface="Arial"/>
            </a:endParaRPr>
          </a:p>
        </p:txBody>
      </p:sp>
      <p:pic>
        <p:nvPicPr>
          <p:cNvPr id="210" name="Google Shape;210;p10" descr="File:Notepad icon.svg"/>
          <p:cNvPicPr preferRelativeResize="0"/>
          <p:nvPr/>
        </p:nvPicPr>
        <p:blipFill rotWithShape="1">
          <a:blip r:embed="rId3">
            <a:alphaModFix/>
          </a:blip>
          <a:srcRect/>
          <a:stretch/>
        </p:blipFill>
        <p:spPr>
          <a:xfrm>
            <a:off x="7351857" y="4947975"/>
            <a:ext cx="1145886" cy="1145886"/>
          </a:xfrm>
          <a:prstGeom prst="rect">
            <a:avLst/>
          </a:prstGeom>
          <a:noFill/>
          <a:ln>
            <a:noFill/>
          </a:ln>
        </p:spPr>
      </p:pic>
      <p:pic>
        <p:nvPicPr>
          <p:cNvPr id="2" name="Imagen 1"/>
          <p:cNvPicPr>
            <a:picLocks noChangeAspect="1"/>
          </p:cNvPicPr>
          <p:nvPr/>
        </p:nvPicPr>
        <p:blipFill>
          <a:blip r:embed="rId4"/>
          <a:stretch>
            <a:fillRect/>
          </a:stretch>
        </p:blipFill>
        <p:spPr>
          <a:xfrm>
            <a:off x="484810" y="1045029"/>
            <a:ext cx="8174380" cy="30218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660"/>
              <a:buNone/>
            </a:pPr>
            <a:r>
              <a:rPr lang="es-419" sz="2800"/>
              <a:t>Sólo con método </a:t>
            </a:r>
            <a:r>
              <a:rPr lang="es-419" sz="2800">
                <a:latin typeface="Arial"/>
                <a:ea typeface="Arial"/>
                <a:cs typeface="Arial"/>
                <a:sym typeface="Arial"/>
              </a:rPr>
              <a:t>toString() </a:t>
            </a:r>
            <a:r>
              <a:rPr lang="es-419" sz="2800"/>
              <a:t>es complicado saber si la clase está generando bien los días, horas, minutos, segundos a partir de los ms…</a:t>
            </a:r>
            <a:endParaRPr/>
          </a:p>
          <a:p>
            <a:pPr marL="0" lvl="0" indent="0" algn="just" rtl="0">
              <a:spcBef>
                <a:spcPts val="560"/>
              </a:spcBef>
              <a:spcAft>
                <a:spcPts val="0"/>
              </a:spcAft>
              <a:buSzPts val="2660"/>
              <a:buNone/>
            </a:pPr>
            <a:endParaRPr sz="2800"/>
          </a:p>
          <a:p>
            <a:pPr marL="0" lvl="0" indent="0" algn="just" rtl="0">
              <a:spcBef>
                <a:spcPts val="560"/>
              </a:spcBef>
              <a:spcAft>
                <a:spcPts val="0"/>
              </a:spcAft>
              <a:buSzPts val="2660"/>
              <a:buNone/>
            </a:pPr>
            <a:endParaRPr sz="2800">
              <a:latin typeface="Arial"/>
              <a:ea typeface="Arial"/>
              <a:cs typeface="Arial"/>
              <a:sym typeface="Arial"/>
            </a:endParaRPr>
          </a:p>
          <a:p>
            <a:pPr marL="0" lvl="0" indent="0" algn="just" rtl="0">
              <a:spcBef>
                <a:spcPts val="560"/>
              </a:spcBef>
              <a:spcAft>
                <a:spcPts val="0"/>
              </a:spcAft>
              <a:buSzPts val="2660"/>
              <a:buNone/>
            </a:pPr>
            <a:r>
              <a:rPr lang="es-419" sz="2800"/>
              <a:t>¿Cómo sabremos cuál es el tiempo transcurrido para poder chequear si lo calculado es lo esperado?</a:t>
            </a:r>
            <a:endParaRPr/>
          </a:p>
        </p:txBody>
      </p:sp>
      <p:sp>
        <p:nvSpPr>
          <p:cNvPr id="216" name="Google Shape;216;p1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s-419" sz="1100" b="0" i="0" u="none" strike="noStrike" cap="none">
                <a:solidFill>
                  <a:srgbClr val="000000"/>
                </a:solidFill>
                <a:latin typeface="Arial"/>
                <a:ea typeface="Arial"/>
                <a:cs typeface="Arial"/>
                <a:sym typeface="Arial"/>
              </a:rPr>
              <a:t>58</a:t>
            </a:fld>
            <a:endParaRPr sz="11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b847c960c2_0_24"/>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rmAutofit/>
          </a:bodyPr>
          <a:lstStyle/>
          <a:p>
            <a:pPr marL="0" lvl="0" indent="0" algn="just" rtl="0">
              <a:spcBef>
                <a:spcPts val="560"/>
              </a:spcBef>
              <a:spcAft>
                <a:spcPts val="0"/>
              </a:spcAft>
              <a:buSzPts val="2660"/>
              <a:buNone/>
            </a:pPr>
            <a:r>
              <a:rPr lang="es-419" sz="2800"/>
              <a:t>Una Clase es </a:t>
            </a:r>
            <a:r>
              <a:rPr lang="es-419" sz="2800" b="1"/>
              <a:t>Testeable</a:t>
            </a:r>
            <a:r>
              <a:rPr lang="es-419" sz="2800"/>
              <a:t> si fue diseñada para poder realizar correctamente tests sobre ella.</a:t>
            </a:r>
            <a:endParaRPr sz="2800"/>
          </a:p>
          <a:p>
            <a:pPr marL="0" lvl="0" indent="0" algn="just" rtl="0">
              <a:spcBef>
                <a:spcPts val="560"/>
              </a:spcBef>
              <a:spcAft>
                <a:spcPts val="0"/>
              </a:spcAft>
              <a:buSzPts val="2660"/>
              <a:buNone/>
            </a:pPr>
            <a:endParaRPr sz="2800"/>
          </a:p>
          <a:p>
            <a:pPr marL="0" lvl="0" indent="0" algn="just" rtl="0">
              <a:spcBef>
                <a:spcPts val="560"/>
              </a:spcBef>
              <a:spcAft>
                <a:spcPts val="0"/>
              </a:spcAft>
              <a:buSzPts val="2660"/>
              <a:buNone/>
            </a:pPr>
            <a:r>
              <a:rPr lang="es-419" sz="2800"/>
              <a:t>Los métodos no deben tener efectos secundarios ni dependencias con componentes externos</a:t>
            </a:r>
            <a:endParaRPr sz="2800"/>
          </a:p>
        </p:txBody>
      </p:sp>
      <p:sp>
        <p:nvSpPr>
          <p:cNvPr id="222" name="Google Shape;222;gb847c960c2_0_24"/>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s-419" sz="1100" b="0" i="0" u="none" strike="noStrike" cap="none">
                <a:solidFill>
                  <a:srgbClr val="000000"/>
                </a:solidFill>
                <a:latin typeface="Arial"/>
                <a:ea typeface="Arial"/>
                <a:cs typeface="Arial"/>
                <a:sym typeface="Arial"/>
              </a:rPr>
              <a:t>59</a:t>
            </a:fld>
            <a:endParaRPr sz="11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a:t>TP 1-Ejer 1</a:t>
            </a:r>
            <a:endParaRPr dirty="0"/>
          </a:p>
        </p:txBody>
      </p:sp>
      <p:sp>
        <p:nvSpPr>
          <p:cNvPr id="98" name="Google Shape;98;p1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dirty="0"/>
              <a:t>Implementar la clase </a:t>
            </a:r>
            <a:r>
              <a:rPr lang="es-419" dirty="0" err="1">
                <a:latin typeface="Consolas"/>
                <a:ea typeface="Consolas"/>
                <a:cs typeface="Consolas"/>
                <a:sym typeface="Consolas"/>
              </a:rPr>
              <a:t>MyTimer</a:t>
            </a:r>
            <a:endParaRPr lang="es-419" dirty="0">
              <a:latin typeface="Consolas"/>
              <a:ea typeface="Consolas"/>
              <a:cs typeface="Consolas"/>
              <a:sym typeface="Consolas"/>
            </a:endParaRPr>
          </a:p>
          <a:p>
            <a:pPr marL="0" lvl="0" indent="0" algn="ctr" rtl="0">
              <a:spcBef>
                <a:spcPts val="0"/>
              </a:spcBef>
              <a:spcAft>
                <a:spcPts val="0"/>
              </a:spcAft>
              <a:buNone/>
            </a:pPr>
            <a:r>
              <a:rPr lang="es-419" dirty="0">
                <a:ea typeface="Consolas"/>
                <a:cs typeface="Consolas"/>
                <a:sym typeface="Consolas"/>
              </a:rPr>
              <a:t>(</a:t>
            </a:r>
            <a:r>
              <a:rPr lang="es-419" dirty="0" err="1">
                <a:ea typeface="Consolas"/>
                <a:cs typeface="Consolas"/>
                <a:sym typeface="Consolas"/>
              </a:rPr>
              <a:t>From</a:t>
            </a:r>
            <a:r>
              <a:rPr lang="es-419" dirty="0">
                <a:ea typeface="Consolas"/>
                <a:cs typeface="Consolas"/>
                <a:sym typeface="Consolas"/>
              </a:rPr>
              <a:t> </a:t>
            </a:r>
            <a:r>
              <a:rPr lang="es-419" dirty="0" err="1">
                <a:ea typeface="Consolas"/>
                <a:cs typeface="Consolas"/>
                <a:sym typeface="Consolas"/>
              </a:rPr>
              <a:t>scratch</a:t>
            </a:r>
            <a:r>
              <a:rPr lang="es-419" dirty="0">
                <a:ea typeface="Consolas"/>
                <a:cs typeface="Consolas"/>
                <a:sym typeface="Consolas"/>
              </a:rPr>
              <a:t>)</a:t>
            </a:r>
            <a:endParaRPr dirty="0">
              <a:ea typeface="Consolas"/>
              <a:cs typeface="Consolas"/>
              <a:sym typeface="Consolas"/>
            </a:endParaRPr>
          </a:p>
        </p:txBody>
      </p:sp>
      <p:sp>
        <p:nvSpPr>
          <p:cNvPr id="99" name="Google Shape;99;p15"/>
          <p:cNvSpPr txBox="1">
            <a:spLocks noGrp="1"/>
          </p:cNvSpPr>
          <p:nvPr>
            <p:ph type="body" idx="2"/>
          </p:nvPr>
        </p:nvSpPr>
        <p:spPr>
          <a:prstGeom prst="rect">
            <a:avLst/>
          </a:prstGeom>
        </p:spPr>
        <p:txBody>
          <a:bodyPr spcFirstLastPara="1" wrap="square" lIns="91425" tIns="91425" rIns="91425" bIns="91425" anchor="ctr" anchorCtr="0">
            <a:normAutofit fontScale="70000" lnSpcReduction="20000"/>
          </a:bodyPr>
          <a:lstStyle/>
          <a:p>
            <a:pPr marL="0" indent="0">
              <a:buNone/>
            </a:pPr>
            <a:r>
              <a:rPr lang="es-AR" dirty="0">
                <a:solidFill>
                  <a:schemeClr val="tx1"/>
                </a:solidFill>
              </a:rPr>
              <a:t>El intervalo temporal es cerrado-abierto:</a:t>
            </a:r>
          </a:p>
          <a:p>
            <a:pPr marL="0" indent="0">
              <a:buNone/>
            </a:pPr>
            <a:r>
              <a:rPr lang="es-AR" dirty="0">
                <a:solidFill>
                  <a:schemeClr val="tx1"/>
                </a:solidFill>
              </a:rPr>
              <a:t>[ </a:t>
            </a:r>
            <a:r>
              <a:rPr lang="es-AR" dirty="0" err="1">
                <a:solidFill>
                  <a:schemeClr val="accent1"/>
                </a:solidFill>
              </a:rPr>
              <a:t>start</a:t>
            </a:r>
            <a:r>
              <a:rPr lang="es-AR" dirty="0">
                <a:solidFill>
                  <a:schemeClr val="tx1"/>
                </a:solidFill>
              </a:rPr>
              <a:t>,  </a:t>
            </a:r>
            <a:r>
              <a:rPr lang="es-AR" dirty="0" err="1">
                <a:solidFill>
                  <a:srgbClr val="C00000"/>
                </a:solidFill>
              </a:rPr>
              <a:t>end</a:t>
            </a:r>
            <a:r>
              <a:rPr lang="es-AR" dirty="0">
                <a:solidFill>
                  <a:schemeClr val="tx1"/>
                </a:solidFill>
              </a:rPr>
              <a:t>)</a:t>
            </a:r>
          </a:p>
          <a:p>
            <a:pPr marL="0" indent="0">
              <a:buNone/>
            </a:pPr>
            <a:endParaRPr lang="es-AR" dirty="0">
              <a:solidFill>
                <a:schemeClr val="tx1"/>
              </a:solidFill>
            </a:endParaRPr>
          </a:p>
          <a:p>
            <a:pPr marL="0" indent="0">
              <a:buNone/>
            </a:pPr>
            <a:r>
              <a:rPr lang="es-AR" dirty="0" err="1">
                <a:solidFill>
                  <a:schemeClr val="accent1"/>
                </a:solidFill>
              </a:rPr>
              <a:t>start</a:t>
            </a:r>
            <a:r>
              <a:rPr lang="es-AR" dirty="0">
                <a:solidFill>
                  <a:schemeClr val="tx1"/>
                </a:solidFill>
              </a:rPr>
              <a:t> pertenece al intervalo</a:t>
            </a:r>
          </a:p>
          <a:p>
            <a:pPr marL="0" indent="0">
              <a:buNone/>
            </a:pPr>
            <a:r>
              <a:rPr lang="es-AR" dirty="0" err="1">
                <a:solidFill>
                  <a:srgbClr val="C00000"/>
                </a:solidFill>
              </a:rPr>
              <a:t>end</a:t>
            </a:r>
            <a:r>
              <a:rPr lang="es-AR" dirty="0">
                <a:solidFill>
                  <a:schemeClr val="tx1"/>
                </a:solidFill>
              </a:rPr>
              <a:t> no pertenece al intervalo</a:t>
            </a:r>
          </a:p>
          <a:p>
            <a:pPr marL="0" indent="0">
              <a:buNone/>
            </a:pPr>
            <a:endParaRPr lang="es-AR" dirty="0">
              <a:solidFill>
                <a:schemeClr val="tx1"/>
              </a:solidFill>
            </a:endParaRPr>
          </a:p>
          <a:p>
            <a:pPr marL="0" indent="0">
              <a:buNone/>
            </a:pPr>
            <a:endParaRPr lang="es-419" dirty="0">
              <a:solidFill>
                <a:schemeClr val="tx1"/>
              </a:solidFill>
            </a:endParaRPr>
          </a:p>
          <a:p>
            <a:pPr marL="0" lvl="0" indent="0" algn="just" rtl="0">
              <a:spcBef>
                <a:spcPts val="0"/>
              </a:spcBef>
              <a:spcAft>
                <a:spcPts val="0"/>
              </a:spcAft>
              <a:buNone/>
            </a:pPr>
            <a:r>
              <a:rPr lang="es-419" dirty="0">
                <a:solidFill>
                  <a:schemeClr val="tx1"/>
                </a:solidFill>
              </a:rPr>
              <a:t>Interesa saber la cantidad de ms que transcurrieron durante el mismo.</a:t>
            </a:r>
          </a:p>
          <a:p>
            <a:pPr marL="0" lvl="0" indent="0" algn="l" rtl="0">
              <a:spcBef>
                <a:spcPts val="0"/>
              </a:spcBef>
              <a:spcAft>
                <a:spcPts val="0"/>
              </a:spcAft>
              <a:buNone/>
            </a:pPr>
            <a:endParaRPr lang="es-419" dirty="0">
              <a:solidFill>
                <a:schemeClr val="tx1"/>
              </a:solidFill>
            </a:endParaRPr>
          </a:p>
          <a:p>
            <a:pPr marL="0" lvl="0" indent="0">
              <a:buNone/>
            </a:pPr>
            <a:r>
              <a:rPr lang="es-419" dirty="0" err="1">
                <a:solidFill>
                  <a:schemeClr val="tx1"/>
                </a:solidFill>
              </a:rPr>
              <a:t>Ej</a:t>
            </a:r>
            <a:r>
              <a:rPr lang="es-419" dirty="0">
                <a:solidFill>
                  <a:schemeClr val="tx1"/>
                </a:solidFill>
              </a:rPr>
              <a:t>: </a:t>
            </a:r>
          </a:p>
          <a:p>
            <a:pPr marL="0" lvl="0" indent="0">
              <a:buNone/>
            </a:pPr>
            <a:r>
              <a:rPr lang="es-419" dirty="0">
                <a:solidFill>
                  <a:schemeClr val="tx1"/>
                </a:solidFill>
              </a:rPr>
              <a:t>[40 ms,   40 ms) =&gt; duración 0 ms</a:t>
            </a:r>
          </a:p>
          <a:p>
            <a:pPr marL="0" lvl="0" indent="0">
              <a:buNone/>
            </a:pPr>
            <a:r>
              <a:rPr lang="es-419" dirty="0">
                <a:solidFill>
                  <a:schemeClr val="tx1"/>
                </a:solidFill>
              </a:rPr>
              <a:t>[40 ms,   41 ms) =&gt; duración 1 ms</a:t>
            </a:r>
          </a:p>
          <a:p>
            <a:pPr marL="0" lvl="0" indent="0">
              <a:buNone/>
            </a:pPr>
            <a:r>
              <a:rPr lang="es-419" dirty="0">
                <a:solidFill>
                  <a:schemeClr val="tx1"/>
                </a:solidFill>
              </a:rPr>
              <a:t>[40 ms,   42 ms) =&gt; duración  2 ms</a:t>
            </a:r>
          </a:p>
          <a:p>
            <a:pPr marL="0" lvl="0" indent="0">
              <a:buNone/>
            </a:pPr>
            <a:r>
              <a:rPr lang="es-419" dirty="0">
                <a:solidFill>
                  <a:schemeClr val="tx1"/>
                </a:solidFill>
              </a:rPr>
              <a:t>[40 ms,   39 ms) =&gt; inválido</a:t>
            </a: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pic>
        <p:nvPicPr>
          <p:cNvPr id="3" name="Imagen 2" descr="Stopwatch PNG 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4602" y="4528622"/>
            <a:ext cx="1050990" cy="1363878"/>
          </a:xfrm>
          <a:prstGeom prst="rect">
            <a:avLst/>
          </a:prstGeom>
        </p:spPr>
      </p:pic>
    </p:spTree>
    <p:extLst>
      <p:ext uri="{BB962C8B-B14F-4D97-AF65-F5344CB8AC3E}">
        <p14:creationId xmlns:p14="http://schemas.microsoft.com/office/powerpoint/2010/main" val="42113181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2"/>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Arial"/>
              <a:buNone/>
            </a:pPr>
            <a:r>
              <a:rPr lang="es-419"/>
              <a:t>TP 1- Ejer 8</a:t>
            </a:r>
            <a:endParaRPr/>
          </a:p>
        </p:txBody>
      </p:sp>
      <p:sp>
        <p:nvSpPr>
          <p:cNvPr id="228" name="Google Shape;228;p12"/>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s-419"/>
              <a:t>Mejorar la implementación de TimerFromScratch</a:t>
            </a:r>
            <a:endParaRPr>
              <a:latin typeface="Arial"/>
              <a:ea typeface="Arial"/>
              <a:cs typeface="Arial"/>
              <a:sym typeface="Arial"/>
            </a:endParaRPr>
          </a:p>
        </p:txBody>
      </p:sp>
      <p:sp>
        <p:nvSpPr>
          <p:cNvPr id="229" name="Google Shape;229;p12"/>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s-419" sz="2000">
                <a:solidFill>
                  <a:schemeClr val="dk1"/>
                </a:solidFill>
              </a:rPr>
              <a:t>Agregar métodos getters para facilitar el testing.</a:t>
            </a:r>
            <a:endParaRPr sz="2000">
              <a:solidFill>
                <a:schemeClr val="dk1"/>
              </a:solidFill>
              <a:latin typeface="Arial"/>
              <a:ea typeface="Arial"/>
              <a:cs typeface="Arial"/>
              <a:sym typeface="Arial"/>
            </a:endParaRPr>
          </a:p>
        </p:txBody>
      </p:sp>
      <p:sp>
        <p:nvSpPr>
          <p:cNvPr id="230" name="Google Shape;230;p12"/>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419" sz="1000" b="0" i="0" u="none" strike="noStrike" cap="none">
                <a:solidFill>
                  <a:srgbClr val="FFFFFF"/>
                </a:solidFill>
                <a:latin typeface="Arial"/>
                <a:ea typeface="Arial"/>
                <a:cs typeface="Arial"/>
                <a:sym typeface="Arial"/>
              </a:rPr>
              <a:t>60</a:t>
            </a:fld>
            <a:endParaRPr sz="1000" b="0" i="0" u="none" strike="noStrike" cap="none">
              <a:solidFill>
                <a:srgbClr val="FFFFFF"/>
              </a:solidFill>
              <a:latin typeface="Arial"/>
              <a:ea typeface="Arial"/>
              <a:cs typeface="Arial"/>
              <a:sym typeface="Arial"/>
            </a:endParaRPr>
          </a:p>
        </p:txBody>
      </p:sp>
      <p:pic>
        <p:nvPicPr>
          <p:cNvPr id="231" name="Google Shape;231;p12" descr="File:Notepad icon.svg"/>
          <p:cNvPicPr preferRelativeResize="0"/>
          <p:nvPr/>
        </p:nvPicPr>
        <p:blipFill rotWithShape="1">
          <a:blip r:embed="rId3">
            <a:alphaModFix/>
          </a:blip>
          <a:srcRect/>
          <a:stretch/>
        </p:blipFill>
        <p:spPr>
          <a:xfrm>
            <a:off x="3479214" y="4709830"/>
            <a:ext cx="1145886" cy="114588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endParaRPr/>
          </a:p>
        </p:txBody>
      </p:sp>
      <p:sp>
        <p:nvSpPr>
          <p:cNvPr id="237" name="Google Shape;237;p1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s-419"/>
              <a:t>¿Validaron que no se obtengan 61 minutos? Etc</a:t>
            </a:r>
            <a:endParaRPr/>
          </a:p>
          <a:p>
            <a:pPr marL="274320" lvl="0" indent="-117475" algn="l" rtl="0">
              <a:spcBef>
                <a:spcPts val="520"/>
              </a:spcBef>
              <a:spcAft>
                <a:spcPts val="0"/>
              </a:spcAft>
              <a:buSzPts val="2470"/>
              <a:buNone/>
            </a:pPr>
            <a:endParaRPr/>
          </a:p>
          <a:p>
            <a:pPr marL="274320" lvl="0" indent="-274320" algn="l" rtl="0">
              <a:spcBef>
                <a:spcPts val="520"/>
              </a:spcBef>
              <a:spcAft>
                <a:spcPts val="0"/>
              </a:spcAft>
              <a:buSzPts val="2470"/>
              <a:buChar char="⚫"/>
            </a:pPr>
            <a:r>
              <a:rPr lang="es-419"/>
              <a:t>¿Probaron si falla con </a:t>
            </a:r>
            <a:r>
              <a:rPr lang="es-419">
                <a:latin typeface="Arial"/>
                <a:ea typeface="Arial"/>
                <a:cs typeface="Arial"/>
                <a:sym typeface="Arial"/>
              </a:rPr>
              <a:t>new Timer() </a:t>
            </a:r>
            <a:r>
              <a:rPr lang="es-419"/>
              <a:t>y ejecutamos con </a:t>
            </a:r>
            <a:r>
              <a:rPr lang="es-419">
                <a:latin typeface="Arial"/>
                <a:ea typeface="Arial"/>
                <a:cs typeface="Arial"/>
                <a:sym typeface="Arial"/>
              </a:rPr>
              <a:t>stop() </a:t>
            </a:r>
            <a:r>
              <a:rPr lang="es-419"/>
              <a:t>anterior?</a:t>
            </a:r>
            <a:endParaRPr/>
          </a:p>
        </p:txBody>
      </p:sp>
      <p:sp>
        <p:nvSpPr>
          <p:cNvPr id="238" name="Google Shape;238;p1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419"/>
              <a:t>61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Effect transition="in" filter="fade">
                                      <p:cBhvr>
                                        <p:cTn id="7" dur="500"/>
                                        <p:tgtEl>
                                          <p:spTgt spid="2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7">
                                            <p:txEl>
                                              <p:pRg st="1" end="1"/>
                                            </p:txEl>
                                          </p:spTgt>
                                        </p:tgtEl>
                                        <p:attrNameLst>
                                          <p:attrName>style.visibility</p:attrName>
                                        </p:attrNameLst>
                                      </p:cBhvr>
                                      <p:to>
                                        <p:strVal val="visible"/>
                                      </p:to>
                                    </p:set>
                                    <p:animEffect transition="in" filter="fade">
                                      <p:cBhvr>
                                        <p:cTn id="12" dur="500"/>
                                        <p:tgtEl>
                                          <p:spTgt spid="2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7">
                                            <p:txEl>
                                              <p:pRg st="2" end="2"/>
                                            </p:txEl>
                                          </p:spTgt>
                                        </p:tgtEl>
                                        <p:attrNameLst>
                                          <p:attrName>style.visibility</p:attrName>
                                        </p:attrNameLst>
                                      </p:cBhvr>
                                      <p:to>
                                        <p:strVal val="visible"/>
                                      </p:to>
                                    </p:set>
                                    <p:animEffect transition="in" filter="fade">
                                      <p:cBhvr>
                                        <p:cTn id="17" dur="500"/>
                                        <p:tgtEl>
                                          <p:spTgt spid="2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endParaRPr/>
          </a:p>
        </p:txBody>
      </p:sp>
      <p:sp>
        <p:nvSpPr>
          <p:cNvPr id="244" name="Google Shape;244;p1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419"/>
              <a:t>¿Qué es el coverage de un testeo de unidad?</a:t>
            </a:r>
            <a:endParaRPr/>
          </a:p>
          <a:p>
            <a:pPr marL="0" lvl="0" indent="0" algn="l" rtl="0">
              <a:spcBef>
                <a:spcPts val="0"/>
              </a:spcBef>
              <a:spcAft>
                <a:spcPts val="0"/>
              </a:spcAft>
              <a:buSzPts val="2470"/>
              <a:buNone/>
            </a:pPr>
            <a:endParaRPr/>
          </a:p>
          <a:p>
            <a:pPr marL="0" lvl="0" indent="0" algn="l" rtl="0">
              <a:spcBef>
                <a:spcPts val="0"/>
              </a:spcBef>
              <a:spcAft>
                <a:spcPts val="0"/>
              </a:spcAft>
              <a:buSzPts val="2470"/>
              <a:buNone/>
            </a:pPr>
            <a:endParaRPr/>
          </a:p>
          <a:p>
            <a:pPr marL="0" lvl="0" indent="0" algn="l" rtl="0">
              <a:spcBef>
                <a:spcPts val="0"/>
              </a:spcBef>
              <a:spcAft>
                <a:spcPts val="0"/>
              </a:spcAft>
              <a:buSzPts val="2470"/>
              <a:buNone/>
            </a:pPr>
            <a:r>
              <a:rPr lang="es-419"/>
              <a:t>https://www.jetbrains.com/help/idea/running-test-with-coverage.html</a:t>
            </a:r>
            <a:endParaRPr/>
          </a:p>
        </p:txBody>
      </p:sp>
      <p:sp>
        <p:nvSpPr>
          <p:cNvPr id="245" name="Google Shape;245;p1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419"/>
              <a:t>62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t>Estructura de Datos y Algoritmos</a:t>
            </a:r>
            <a:endParaRPr lang="en-US" dirty="0"/>
          </a:p>
        </p:txBody>
      </p:sp>
      <p:sp>
        <p:nvSpPr>
          <p:cNvPr id="5" name="Subtitle 4"/>
          <p:cNvSpPr>
            <a:spLocks noGrp="1"/>
          </p:cNvSpPr>
          <p:nvPr>
            <p:ph type="subTitle" idx="1"/>
          </p:nvPr>
        </p:nvSpPr>
        <p:spPr/>
        <p:txBody>
          <a:bodyPr>
            <a:normAutofit/>
          </a:bodyPr>
          <a:lstStyle/>
          <a:p>
            <a:r>
              <a:rPr lang="es-AR" sz="3600" dirty="0">
                <a:solidFill>
                  <a:schemeClr val="tx2"/>
                </a:solidFill>
              </a:rPr>
              <a:t>ITBA     2024-Q1</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63</a:t>
            </a:fld>
            <a:endParaRPr lang="en-US"/>
          </a:p>
        </p:txBody>
      </p:sp>
    </p:spTree>
    <p:extLst>
      <p:ext uri="{BB962C8B-B14F-4D97-AF65-F5344CB8AC3E}">
        <p14:creationId xmlns:p14="http://schemas.microsoft.com/office/powerpoint/2010/main" val="270978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a:bodyPr>
          <a:lstStyle/>
          <a:p>
            <a:pPr marL="0" indent="0">
              <a:buNone/>
            </a:pPr>
            <a:r>
              <a:rPr lang="es-AR" dirty="0"/>
              <a:t>¿Cómo anduvo el testeo?</a:t>
            </a:r>
          </a:p>
          <a:p>
            <a:pPr marL="0" indent="0">
              <a:buNone/>
            </a:pPr>
            <a:endParaRPr lang="es-AR" dirty="0"/>
          </a:p>
          <a:p>
            <a:pPr marL="0" indent="0">
              <a:buNone/>
            </a:pPr>
            <a:r>
              <a:rPr lang="es-AR" dirty="0"/>
              <a:t>Contemplaron qué hacer si se hacen 2 </a:t>
            </a:r>
            <a:r>
              <a:rPr lang="es-AR" dirty="0" err="1"/>
              <a:t>stops</a:t>
            </a:r>
            <a:r>
              <a:rPr lang="es-AR" dirty="0"/>
              <a:t>?</a:t>
            </a:r>
          </a:p>
          <a:p>
            <a:pPr marL="0" indent="0">
              <a:buNone/>
            </a:pPr>
            <a:r>
              <a:rPr lang="es-AR" dirty="0"/>
              <a:t>Error?</a:t>
            </a:r>
          </a:p>
          <a:p>
            <a:pPr marL="0" indent="0">
              <a:buNone/>
            </a:pPr>
            <a:r>
              <a:rPr lang="es-AR" dirty="0"/>
              <a:t>Acumula?</a:t>
            </a:r>
          </a:p>
          <a:p>
            <a:pPr marL="0" indent="0">
              <a:buNone/>
            </a:pPr>
            <a:endParaRPr lang="es-AR" dirty="0"/>
          </a:p>
          <a:p>
            <a:pPr marL="0" indent="0">
              <a:buNone/>
            </a:pPr>
            <a:endParaRPr lang="es-AR" dirty="0"/>
          </a:p>
          <a:p>
            <a:pPr marL="0" indent="0">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64</a:t>
            </a:fld>
            <a:endParaRPr lang="en-US"/>
          </a:p>
        </p:txBody>
      </p:sp>
    </p:spTree>
    <p:extLst>
      <p:ext uri="{BB962C8B-B14F-4D97-AF65-F5344CB8AC3E}">
        <p14:creationId xmlns:p14="http://schemas.microsoft.com/office/powerpoint/2010/main" val="290421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a:bodyPr>
          <a:lstStyle/>
          <a:p>
            <a:pPr marL="0" indent="0">
              <a:buNone/>
            </a:pPr>
            <a:r>
              <a:rPr lang="es-AR" dirty="0"/>
              <a:t>¿Probaron en las 3 APIS con algo así?</a:t>
            </a:r>
          </a:p>
          <a:p>
            <a:pPr marL="0" indent="0">
              <a:buNone/>
            </a:pPr>
            <a:r>
              <a:rPr lang="es-AR" b="1" dirty="0" err="1"/>
              <a:t>int</a:t>
            </a:r>
            <a:r>
              <a:rPr lang="es-AR" b="1" dirty="0"/>
              <a:t> </a:t>
            </a:r>
            <a:r>
              <a:rPr lang="es-AR" b="1" dirty="0" err="1"/>
              <a:t>init</a:t>
            </a:r>
            <a:r>
              <a:rPr lang="es-AR" b="1" dirty="0"/>
              <a:t>= 0;</a:t>
            </a:r>
            <a:endParaRPr lang="es-AR" dirty="0"/>
          </a:p>
          <a:p>
            <a:pPr marL="0" indent="0">
              <a:buNone/>
            </a:pPr>
            <a:r>
              <a:rPr lang="es-AR" dirty="0" err="1"/>
              <a:t>MyTimer</a:t>
            </a:r>
            <a:r>
              <a:rPr lang="es-AR" dirty="0"/>
              <a:t> </a:t>
            </a:r>
            <a:r>
              <a:rPr lang="es-AR" dirty="0" err="1"/>
              <a:t>myCrono</a:t>
            </a:r>
            <a:r>
              <a:rPr lang="es-AR" dirty="0"/>
              <a:t> = </a:t>
            </a:r>
            <a:r>
              <a:rPr lang="es-AR" b="1" dirty="0"/>
              <a:t>new </a:t>
            </a:r>
            <a:r>
              <a:rPr lang="es-AR" b="1" dirty="0" err="1"/>
              <a:t>MyTimer</a:t>
            </a:r>
            <a:r>
              <a:rPr lang="es-AR" b="1" dirty="0"/>
              <a:t>(</a:t>
            </a:r>
            <a:r>
              <a:rPr lang="es-AR" b="1" dirty="0" err="1"/>
              <a:t>init</a:t>
            </a:r>
            <a:r>
              <a:rPr lang="es-AR" b="1" dirty="0"/>
              <a:t>);</a:t>
            </a:r>
          </a:p>
          <a:p>
            <a:pPr marL="0" indent="0">
              <a:buNone/>
            </a:pPr>
            <a:r>
              <a:rPr lang="es-AR" dirty="0" err="1"/>
              <a:t>myCrono.stop</a:t>
            </a:r>
            <a:r>
              <a:rPr lang="es-AR" dirty="0"/>
              <a:t>(</a:t>
            </a:r>
            <a:r>
              <a:rPr lang="es-AR" dirty="0" err="1"/>
              <a:t>init</a:t>
            </a:r>
            <a:r>
              <a:rPr lang="es-AR" dirty="0"/>
              <a:t> + 86400000); </a:t>
            </a:r>
          </a:p>
          <a:p>
            <a:pPr marL="0" indent="0">
              <a:buNone/>
            </a:pPr>
            <a:r>
              <a:rPr lang="es-AR" dirty="0"/>
              <a:t>//  (86400000 ms) 1 día 0 </a:t>
            </a:r>
            <a:r>
              <a:rPr lang="es-AR" dirty="0" err="1"/>
              <a:t>hs</a:t>
            </a:r>
            <a:r>
              <a:rPr lang="es-AR" dirty="0"/>
              <a:t> 0 min 0,000 s</a:t>
            </a:r>
          </a:p>
          <a:p>
            <a:pPr marL="0" indent="0">
              <a:buNone/>
            </a:pPr>
            <a:endParaRPr lang="es-AR" dirty="0"/>
          </a:p>
          <a:p>
            <a:pPr marL="0" indent="0">
              <a:buNone/>
            </a:pPr>
            <a:r>
              <a:rPr lang="es-AR" b="1" dirty="0" err="1"/>
              <a:t>int</a:t>
            </a:r>
            <a:r>
              <a:rPr lang="es-AR" b="1" dirty="0"/>
              <a:t> </a:t>
            </a:r>
            <a:r>
              <a:rPr lang="es-AR" b="1" dirty="0" err="1"/>
              <a:t>init</a:t>
            </a:r>
            <a:r>
              <a:rPr lang="es-AR" b="1" dirty="0"/>
              <a:t>= 0;</a:t>
            </a:r>
            <a:endParaRPr lang="es-AR" dirty="0"/>
          </a:p>
          <a:p>
            <a:pPr marL="0" indent="0">
              <a:buNone/>
            </a:pPr>
            <a:r>
              <a:rPr lang="es-AR" dirty="0" err="1"/>
              <a:t>MyTimer</a:t>
            </a:r>
            <a:r>
              <a:rPr lang="es-AR" dirty="0"/>
              <a:t> </a:t>
            </a:r>
            <a:r>
              <a:rPr lang="es-AR" dirty="0" err="1"/>
              <a:t>myCrono</a:t>
            </a:r>
            <a:r>
              <a:rPr lang="es-AR" dirty="0"/>
              <a:t> = </a:t>
            </a:r>
            <a:r>
              <a:rPr lang="es-AR" b="1" dirty="0"/>
              <a:t>new </a:t>
            </a:r>
            <a:r>
              <a:rPr lang="es-AR" b="1" dirty="0" err="1"/>
              <a:t>MyTimer</a:t>
            </a:r>
            <a:r>
              <a:rPr lang="es-AR" b="1" dirty="0"/>
              <a:t> (</a:t>
            </a:r>
            <a:r>
              <a:rPr lang="es-AR" b="1" dirty="0" err="1"/>
              <a:t>init</a:t>
            </a:r>
            <a:r>
              <a:rPr lang="es-AR" b="1" dirty="0"/>
              <a:t>);</a:t>
            </a:r>
          </a:p>
          <a:p>
            <a:pPr marL="0" indent="0">
              <a:buNone/>
            </a:pPr>
            <a:r>
              <a:rPr lang="es-AR" dirty="0" err="1"/>
              <a:t>myCrono.stop</a:t>
            </a:r>
            <a:r>
              <a:rPr lang="es-AR" dirty="0"/>
              <a:t>(</a:t>
            </a:r>
            <a:r>
              <a:rPr lang="es-AR" dirty="0" err="1"/>
              <a:t>init</a:t>
            </a:r>
            <a:r>
              <a:rPr lang="es-AR" dirty="0"/>
              <a:t> + 86400000 * 10 ); </a:t>
            </a:r>
          </a:p>
          <a:p>
            <a:pPr marL="0" indent="0">
              <a:buNone/>
            </a:pPr>
            <a:endParaRPr lang="es-AR" dirty="0"/>
          </a:p>
          <a:p>
            <a:pPr marL="0" indent="0">
              <a:buNone/>
            </a:pPr>
            <a:endParaRPr lang="es-AR" dirty="0"/>
          </a:p>
          <a:p>
            <a:pPr marL="0" indent="0">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65</a:t>
            </a:fld>
            <a:endParaRPr lang="en-US"/>
          </a:p>
        </p:txBody>
      </p:sp>
    </p:spTree>
    <p:extLst>
      <p:ext uri="{BB962C8B-B14F-4D97-AF65-F5344CB8AC3E}">
        <p14:creationId xmlns:p14="http://schemas.microsoft.com/office/powerpoint/2010/main" val="211303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Análisis de Algoritmos	</a:t>
            </a:r>
            <a:endParaRPr lang="en-US" dirty="0"/>
          </a:p>
        </p:txBody>
      </p:sp>
      <p:sp>
        <p:nvSpPr>
          <p:cNvPr id="6" name="Marcador de contenido 5">
            <a:extLst>
              <a:ext uri="{FF2B5EF4-FFF2-40B4-BE49-F238E27FC236}">
                <a16:creationId xmlns:a16="http://schemas.microsoft.com/office/drawing/2014/main" id="{57B2FC22-87F0-DE45-8D47-AEC58F4F25DF}"/>
              </a:ext>
            </a:extLst>
          </p:cNvPr>
          <p:cNvSpPr>
            <a:spLocks noGrp="1"/>
          </p:cNvSpPr>
          <p:nvPr>
            <p:ph idx="1"/>
          </p:nvPr>
        </p:nvSpPr>
        <p:spPr/>
        <p:txBody>
          <a:bodyPr/>
          <a:lstStyle/>
          <a:p>
            <a:pPr marL="0" indent="0" algn="just">
              <a:spcBef>
                <a:spcPts val="0"/>
              </a:spcBef>
              <a:buClrTx/>
              <a:buSzTx/>
              <a:buNone/>
              <a:defRPr/>
            </a:pPr>
            <a:r>
              <a:rPr lang="en-US" sz="2800" dirty="0"/>
              <a:t>La </a:t>
            </a:r>
            <a:r>
              <a:rPr lang="en-US" sz="2800" dirty="0" err="1"/>
              <a:t>principales</a:t>
            </a:r>
            <a:r>
              <a:rPr lang="en-US" sz="2800" dirty="0"/>
              <a:t> </a:t>
            </a:r>
            <a:r>
              <a:rPr lang="en-US" sz="2800" dirty="0" err="1"/>
              <a:t>métricas</a:t>
            </a:r>
            <a:r>
              <a:rPr lang="en-US" sz="2800" dirty="0"/>
              <a:t> para </a:t>
            </a:r>
            <a:r>
              <a:rPr lang="en-US" sz="2800" dirty="0" err="1"/>
              <a:t>medir</a:t>
            </a:r>
            <a:r>
              <a:rPr lang="en-US" sz="2800" dirty="0"/>
              <a:t> la </a:t>
            </a:r>
            <a:r>
              <a:rPr lang="en-US" sz="2800" dirty="0" err="1"/>
              <a:t>complejidad</a:t>
            </a:r>
            <a:r>
              <a:rPr lang="en-US" sz="2800" dirty="0"/>
              <a:t> de </a:t>
            </a:r>
            <a:r>
              <a:rPr lang="en-US" sz="2800" dirty="0" err="1"/>
              <a:t>algoritmos</a:t>
            </a:r>
            <a:r>
              <a:rPr lang="en-US" sz="2800" dirty="0"/>
              <a:t> que </a:t>
            </a:r>
            <a:r>
              <a:rPr lang="en-US" sz="2800" dirty="0" err="1"/>
              <a:t>ejecutan</a:t>
            </a:r>
            <a:r>
              <a:rPr lang="en-US" sz="2800" dirty="0"/>
              <a:t> </a:t>
            </a:r>
            <a:r>
              <a:rPr lang="en-US" sz="2800" dirty="0" err="1"/>
              <a:t>en</a:t>
            </a:r>
            <a:r>
              <a:rPr lang="en-US" sz="2800" dirty="0"/>
              <a:t> </a:t>
            </a:r>
            <a:r>
              <a:rPr lang="en-US" sz="2800" dirty="0" err="1"/>
              <a:t>máquinas</a:t>
            </a:r>
            <a:r>
              <a:rPr lang="en-US" sz="2800" dirty="0"/>
              <a:t> </a:t>
            </a:r>
            <a:r>
              <a:rPr lang="en-US" sz="2800" dirty="0" err="1"/>
              <a:t>secuenciales</a:t>
            </a:r>
            <a:r>
              <a:rPr lang="en-US" sz="2800" dirty="0"/>
              <a:t> (un core) son: </a:t>
            </a:r>
          </a:p>
          <a:p>
            <a:pPr marL="0" indent="0" algn="just">
              <a:spcBef>
                <a:spcPts val="0"/>
              </a:spcBef>
              <a:buClrTx/>
              <a:buSzTx/>
              <a:buNone/>
              <a:defRPr/>
            </a:pPr>
            <a:endParaRPr lang="en-US" sz="2800" dirty="0"/>
          </a:p>
          <a:p>
            <a:pPr marL="457200" indent="-457200" algn="just">
              <a:spcBef>
                <a:spcPts val="0"/>
              </a:spcBef>
              <a:buClrTx/>
              <a:buSzTx/>
              <a:buFont typeface="+mj-lt"/>
              <a:buAutoNum type="arabicPeriod"/>
              <a:defRPr/>
            </a:pPr>
            <a:r>
              <a:rPr lang="en-US" sz="2800" dirty="0">
                <a:solidFill>
                  <a:srgbClr val="00B050"/>
                </a:solidFill>
              </a:rPr>
              <a:t>El </a:t>
            </a:r>
            <a:r>
              <a:rPr lang="en-US" sz="2800" dirty="0" err="1">
                <a:solidFill>
                  <a:srgbClr val="00B050"/>
                </a:solidFill>
              </a:rPr>
              <a:t>tiempo</a:t>
            </a:r>
            <a:r>
              <a:rPr lang="en-US" sz="2800" dirty="0">
                <a:solidFill>
                  <a:srgbClr val="00B050"/>
                </a:solidFill>
              </a:rPr>
              <a:t> de </a:t>
            </a:r>
            <a:r>
              <a:rPr lang="en-US" sz="2800" dirty="0" err="1">
                <a:solidFill>
                  <a:srgbClr val="00B050"/>
                </a:solidFill>
              </a:rPr>
              <a:t>ejecución</a:t>
            </a:r>
            <a:r>
              <a:rPr lang="en-US" sz="2800" dirty="0">
                <a:solidFill>
                  <a:srgbClr val="00B050"/>
                </a:solidFill>
              </a:rPr>
              <a:t>  </a:t>
            </a:r>
            <a:r>
              <a:rPr lang="en-US" sz="2800" i="1" dirty="0"/>
              <a:t>(runtime analysis/time complexity)</a:t>
            </a:r>
          </a:p>
          <a:p>
            <a:pPr marL="457200" indent="-457200" algn="just">
              <a:spcBef>
                <a:spcPts val="0"/>
              </a:spcBef>
              <a:buClrTx/>
              <a:buSzTx/>
              <a:buFont typeface="+mj-lt"/>
              <a:buAutoNum type="arabicPeriod"/>
              <a:defRPr/>
            </a:pPr>
            <a:r>
              <a:rPr lang="en-US" sz="2800" dirty="0">
                <a:solidFill>
                  <a:srgbClr val="7030A0"/>
                </a:solidFill>
              </a:rPr>
              <a:t>El </a:t>
            </a:r>
            <a:r>
              <a:rPr lang="en-US" sz="2800" dirty="0" err="1">
                <a:solidFill>
                  <a:srgbClr val="7030A0"/>
                </a:solidFill>
              </a:rPr>
              <a:t>espacio</a:t>
            </a:r>
            <a:r>
              <a:rPr lang="en-US" sz="2800" dirty="0">
                <a:solidFill>
                  <a:srgbClr val="7030A0"/>
                </a:solidFill>
              </a:rPr>
              <a:t> que </a:t>
            </a:r>
            <a:r>
              <a:rPr lang="en-US" sz="2800" dirty="0" err="1">
                <a:solidFill>
                  <a:srgbClr val="7030A0"/>
                </a:solidFill>
              </a:rPr>
              <a:t>utilizan</a:t>
            </a:r>
            <a:r>
              <a:rPr lang="en-US" sz="2800" dirty="0">
                <a:solidFill>
                  <a:srgbClr val="7030A0"/>
                </a:solidFill>
              </a:rPr>
              <a:t> </a:t>
            </a:r>
            <a:r>
              <a:rPr lang="en-US" sz="2800" dirty="0"/>
              <a:t>(</a:t>
            </a:r>
            <a:r>
              <a:rPr lang="en-US" sz="2800" i="1" dirty="0"/>
              <a:t>space complexity</a:t>
            </a:r>
            <a:r>
              <a:rPr lang="en-US" sz="2800" dirty="0"/>
              <a:t>)</a:t>
            </a:r>
          </a:p>
        </p:txBody>
      </p:sp>
      <p:sp>
        <p:nvSpPr>
          <p:cNvPr id="3" name="Slide Number Placeholder 2"/>
          <p:cNvSpPr>
            <a:spLocks noGrp="1"/>
          </p:cNvSpPr>
          <p:nvPr>
            <p:ph type="sldNum" sz="quarter" idx="12"/>
          </p:nvPr>
        </p:nvSpPr>
        <p:spPr/>
        <p:txBody>
          <a:bodyPr/>
          <a:lstStyle/>
          <a:p>
            <a:fld id="{401CF334-2D5C-4859-84A6-CA7E6E43FAEB}" type="slidenum">
              <a:rPr lang="en-US" smtClean="0"/>
              <a:t>66</a:t>
            </a:fld>
            <a:endParaRPr lang="en-US"/>
          </a:p>
        </p:txBody>
      </p:sp>
    </p:spTree>
    <p:extLst>
      <p:ext uri="{BB962C8B-B14F-4D97-AF65-F5344CB8AC3E}">
        <p14:creationId xmlns:p14="http://schemas.microsoft.com/office/powerpoint/2010/main" val="48602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accent4"/>
                </a:solidFill>
              </a:rPr>
              <a:t>1. </a:t>
            </a:r>
            <a:r>
              <a:rPr lang="en-US" dirty="0" err="1">
                <a:solidFill>
                  <a:schemeClr val="accent4"/>
                </a:solidFill>
              </a:rPr>
              <a:t>Tiempo</a:t>
            </a:r>
            <a:r>
              <a:rPr lang="en-US" dirty="0">
                <a:solidFill>
                  <a:schemeClr val="accent4"/>
                </a:solidFill>
              </a:rPr>
              <a:t> de </a:t>
            </a:r>
            <a:r>
              <a:rPr lang="en-US" dirty="0" err="1">
                <a:solidFill>
                  <a:schemeClr val="accent4"/>
                </a:solidFill>
              </a:rPr>
              <a:t>ejecución</a:t>
            </a:r>
            <a:endParaRPr lang="en-US" dirty="0">
              <a:solidFill>
                <a:schemeClr val="accent4"/>
              </a:solidFill>
            </a:endParaRPr>
          </a:p>
        </p:txBody>
      </p:sp>
      <p:sp>
        <p:nvSpPr>
          <p:cNvPr id="2" name="Content Placeholder 1"/>
          <p:cNvSpPr>
            <a:spLocks noGrp="1"/>
          </p:cNvSpPr>
          <p:nvPr>
            <p:ph idx="1"/>
          </p:nvPr>
        </p:nvSpPr>
        <p:spPr/>
        <p:txBody>
          <a:bodyPr>
            <a:normAutofit/>
          </a:bodyPr>
          <a:lstStyle/>
          <a:p>
            <a:pPr marL="0" indent="0">
              <a:buNone/>
            </a:pPr>
            <a:r>
              <a:rPr lang="es-AR" b="1" i="1" dirty="0"/>
              <a:t>Pregunta:</a:t>
            </a:r>
          </a:p>
          <a:p>
            <a:pPr marL="0" indent="0">
              <a:buNone/>
            </a:pPr>
            <a:r>
              <a:rPr lang="es-AR" dirty="0"/>
              <a:t>¿ Y cómo mido ese tiempo?</a:t>
            </a:r>
          </a:p>
          <a:p>
            <a:pPr marL="0" indent="0">
              <a:buNone/>
            </a:pPr>
            <a:endParaRPr lang="es-AR" dirty="0"/>
          </a:p>
          <a:p>
            <a:pPr marL="0" indent="0">
              <a:buNone/>
            </a:pPr>
            <a:endParaRPr lang="es-AR" dirty="0"/>
          </a:p>
          <a:p>
            <a:pPr marL="0" indent="0">
              <a:buNone/>
            </a:pPr>
            <a:r>
              <a:rPr lang="es-AR" dirty="0"/>
              <a:t>1.A) Empíricamente    </a:t>
            </a:r>
          </a:p>
          <a:p>
            <a:pPr marL="0" indent="0">
              <a:buNone/>
            </a:pPr>
            <a:r>
              <a:rPr lang="es-AR" dirty="0"/>
              <a:t>1.B)  Teóricamente</a:t>
            </a:r>
            <a:endParaRPr lang="en-US" dirty="0"/>
          </a:p>
          <a:p>
            <a:pPr lvl="1"/>
            <a:endParaRPr lang="es-AR" dirty="0"/>
          </a:p>
          <a:p>
            <a:pPr marL="393192" lvl="1"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67</a:t>
            </a:fld>
            <a:endParaRPr lang="en-US"/>
          </a:p>
        </p:txBody>
      </p:sp>
      <p:pic>
        <p:nvPicPr>
          <p:cNvPr id="5" name="Picture 4" descr="Archivo:Gtk-&lt;strong&gt;ok&lt;/strong&gt;.svg - Wikipedia, la enciclopedia lib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6970" y="3435530"/>
            <a:ext cx="927463" cy="927463"/>
          </a:xfrm>
          <a:prstGeom prst="rect">
            <a:avLst/>
          </a:prstGeom>
        </p:spPr>
      </p:pic>
    </p:spTree>
    <p:extLst>
      <p:ext uri="{BB962C8B-B14F-4D97-AF65-F5344CB8AC3E}">
        <p14:creationId xmlns:p14="http://schemas.microsoft.com/office/powerpoint/2010/main" val="38286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arn(inVertical)">
                                      <p:cBhvr>
                                        <p:cTn id="7" dur="500"/>
                                        <p:tgtEl>
                                          <p:spTgt spid="2">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barn(inVertical)">
                                      <p:cBhvr>
                                        <p:cTn id="10" dur="500"/>
                                        <p:tgtEl>
                                          <p:spTgt spid="2">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sz="4000" dirty="0"/>
              <a:t>1.A) Tiempo de ejecución </a:t>
            </a:r>
            <a:r>
              <a:rPr lang="es-AR" sz="4000" b="1" dirty="0"/>
              <a:t>empírica</a:t>
            </a:r>
          </a:p>
        </p:txBody>
      </p:sp>
      <p:sp>
        <p:nvSpPr>
          <p:cNvPr id="3" name="Content Placeholder 2"/>
          <p:cNvSpPr>
            <a:spLocks noGrp="1"/>
          </p:cNvSpPr>
          <p:nvPr>
            <p:ph idx="1"/>
          </p:nvPr>
        </p:nvSpPr>
        <p:spPr/>
        <p:txBody>
          <a:bodyPr>
            <a:normAutofit/>
          </a:bodyPr>
          <a:lstStyle/>
          <a:p>
            <a:pPr marL="0" indent="0">
              <a:buNone/>
            </a:pPr>
            <a:r>
              <a:rPr lang="es-AR" dirty="0"/>
              <a:t>A continuación tenemos 2 algoritmos: </a:t>
            </a:r>
            <a:r>
              <a:rPr lang="es-AR" dirty="0" err="1">
                <a:latin typeface="Consolas" panose="020B0609020204030204" pitchFamily="49" charset="0"/>
                <a:cs typeface="Consolas" panose="020B0609020204030204" pitchFamily="49" charset="0"/>
              </a:rPr>
              <a:t>algoA</a:t>
            </a:r>
            <a:r>
              <a:rPr lang="es-AR" dirty="0"/>
              <a:t> y </a:t>
            </a:r>
            <a:r>
              <a:rPr lang="es-AR" dirty="0" err="1">
                <a:latin typeface="Consolas" panose="020B0609020204030204" pitchFamily="49" charset="0"/>
                <a:cs typeface="Consolas" panose="020B0609020204030204" pitchFamily="49" charset="0"/>
              </a:rPr>
              <a:t>algoB</a:t>
            </a:r>
            <a:r>
              <a:rPr lang="es-AR" dirty="0"/>
              <a:t>.</a:t>
            </a:r>
          </a:p>
          <a:p>
            <a:pPr marL="0" indent="0">
              <a:buNone/>
            </a:pPr>
            <a:r>
              <a:rPr lang="es-AR" dirty="0"/>
              <a:t>Ambos calculan el máximo elemento de un vector. </a:t>
            </a:r>
          </a:p>
          <a:p>
            <a:pPr marL="0" indent="0">
              <a:buNone/>
            </a:pPr>
            <a:endParaRPr lang="es-AR" dirty="0"/>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68</a:t>
            </a:fld>
            <a:endParaRPr lang="en-US"/>
          </a:p>
        </p:txBody>
      </p:sp>
    </p:spTree>
    <p:extLst>
      <p:ext uri="{BB962C8B-B14F-4D97-AF65-F5344CB8AC3E}">
        <p14:creationId xmlns:p14="http://schemas.microsoft.com/office/powerpoint/2010/main" val="3121475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fontScale="92500" lnSpcReduction="20000"/>
          </a:bodyPr>
          <a:lstStyle/>
          <a:p>
            <a:pPr marL="0" indent="0">
              <a:buNone/>
            </a:pPr>
            <a:r>
              <a:rPr lang="es-AR" b="1" i="1" dirty="0"/>
              <a:t>Aclaración</a:t>
            </a:r>
          </a:p>
          <a:p>
            <a:pPr marL="0" indent="0">
              <a:buNone/>
            </a:pPr>
            <a:r>
              <a:rPr lang="es-AR" dirty="0"/>
              <a:t>	Asumimos que ya tiene </a:t>
            </a:r>
            <a:r>
              <a:rPr lang="es-AR" dirty="0" err="1"/>
              <a:t>getters</a:t>
            </a:r>
            <a:r>
              <a:rPr lang="es-AR" dirty="0"/>
              <a:t> en la clase </a:t>
            </a:r>
            <a:r>
              <a:rPr lang="es-AR" dirty="0" err="1"/>
              <a:t>MyTimer</a:t>
            </a:r>
            <a:r>
              <a:rPr lang="es-AR" dirty="0"/>
              <a:t>().</a:t>
            </a:r>
          </a:p>
          <a:p>
            <a:pPr marL="0" indent="0">
              <a:buNone/>
            </a:pPr>
            <a:endParaRPr lang="es-AR" dirty="0"/>
          </a:p>
          <a:p>
            <a:pPr marL="0" indent="0" algn="just">
              <a:buNone/>
            </a:pPr>
            <a:r>
              <a:rPr lang="es-AR" dirty="0"/>
              <a:t>	Para los próximos ejercicios asumimos que el método que devuelve la cantidad de milisegundos totales transcurridos en </a:t>
            </a:r>
            <a:r>
              <a:rPr lang="es-AR" dirty="0" err="1"/>
              <a:t>MyTimer</a:t>
            </a:r>
            <a:r>
              <a:rPr lang="es-AR" dirty="0"/>
              <a:t>() se llama así:</a:t>
            </a:r>
          </a:p>
          <a:p>
            <a:pPr marL="0" indent="0">
              <a:buNone/>
            </a:pPr>
            <a:endParaRPr lang="es-AR" dirty="0"/>
          </a:p>
          <a:p>
            <a:pPr marL="0" indent="0">
              <a:buNone/>
            </a:pPr>
            <a:r>
              <a:rPr lang="es-AR" dirty="0" err="1">
                <a:solidFill>
                  <a:srgbClr val="00B050"/>
                </a:solidFill>
              </a:rPr>
              <a:t>long</a:t>
            </a:r>
            <a:r>
              <a:rPr lang="es-AR" dirty="0">
                <a:solidFill>
                  <a:srgbClr val="00B050"/>
                </a:solidFill>
              </a:rPr>
              <a:t>   </a:t>
            </a:r>
            <a:r>
              <a:rPr lang="es-AR" dirty="0" err="1">
                <a:solidFill>
                  <a:srgbClr val="00B050"/>
                </a:solidFill>
              </a:rPr>
              <a:t>getElapsedTime</a:t>
            </a:r>
            <a:r>
              <a:rPr lang="es-AR" dirty="0">
                <a:solidFill>
                  <a:srgbClr val="00B050"/>
                </a:solidFill>
              </a:rPr>
              <a:t>()</a:t>
            </a:r>
          </a:p>
          <a:p>
            <a:pPr marL="0" indent="0">
              <a:buNone/>
            </a:pPr>
            <a:endParaRPr lang="es-AR" dirty="0"/>
          </a:p>
          <a:p>
            <a:pPr marL="0" indent="0">
              <a:buNone/>
            </a:pPr>
            <a:endParaRPr lang="es-AR" dirty="0"/>
          </a:p>
          <a:p>
            <a:pPr marL="0" indent="0">
              <a:buNone/>
            </a:pPr>
            <a:r>
              <a:rPr lang="es-AR" dirty="0"/>
              <a:t>(o sea, lo que dentro del </a:t>
            </a:r>
            <a:r>
              <a:rPr lang="es-AR" dirty="0" err="1"/>
              <a:t>toString</a:t>
            </a:r>
            <a:r>
              <a:rPr lang="es-AR" dirty="0"/>
              <a:t> estaba entre paréntesis)</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69</a:t>
            </a:fld>
            <a:endParaRPr lang="en-US"/>
          </a:p>
        </p:txBody>
      </p:sp>
    </p:spTree>
    <p:extLst>
      <p:ext uri="{BB962C8B-B14F-4D97-AF65-F5344CB8AC3E}">
        <p14:creationId xmlns:p14="http://schemas.microsoft.com/office/powerpoint/2010/main" val="386648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a:t>TP 1-Ejer 1</a:t>
            </a:r>
            <a:endParaRPr dirty="0"/>
          </a:p>
        </p:txBody>
      </p:sp>
      <p:sp>
        <p:nvSpPr>
          <p:cNvPr id="98" name="Google Shape;98;p1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dirty="0"/>
              <a:t>Implementar la clase </a:t>
            </a:r>
            <a:r>
              <a:rPr lang="es-419" dirty="0" err="1">
                <a:latin typeface="Consolas"/>
                <a:ea typeface="Consolas"/>
                <a:cs typeface="Consolas"/>
                <a:sym typeface="Consolas"/>
              </a:rPr>
              <a:t>MyTimer</a:t>
            </a:r>
            <a:endParaRPr lang="es-419" dirty="0">
              <a:latin typeface="Consolas"/>
              <a:ea typeface="Consolas"/>
              <a:cs typeface="Consolas"/>
              <a:sym typeface="Consolas"/>
            </a:endParaRPr>
          </a:p>
          <a:p>
            <a:pPr marL="0" lvl="0" indent="0" algn="ctr" rtl="0">
              <a:spcBef>
                <a:spcPts val="0"/>
              </a:spcBef>
              <a:spcAft>
                <a:spcPts val="0"/>
              </a:spcAft>
              <a:buNone/>
            </a:pPr>
            <a:r>
              <a:rPr lang="es-419" dirty="0">
                <a:ea typeface="Consolas"/>
                <a:cs typeface="Consolas" panose="020B0609020204030204" pitchFamily="49" charset="0"/>
                <a:sym typeface="Consolas"/>
              </a:rPr>
              <a:t>(</a:t>
            </a:r>
            <a:r>
              <a:rPr lang="es-419" dirty="0" err="1">
                <a:ea typeface="Consolas"/>
                <a:cs typeface="Consolas" panose="020B0609020204030204" pitchFamily="49" charset="0"/>
                <a:sym typeface="Consolas"/>
              </a:rPr>
              <a:t>From</a:t>
            </a:r>
            <a:r>
              <a:rPr lang="es-419" dirty="0">
                <a:ea typeface="Consolas"/>
                <a:cs typeface="Consolas" panose="020B0609020204030204" pitchFamily="49" charset="0"/>
                <a:sym typeface="Consolas"/>
              </a:rPr>
              <a:t> </a:t>
            </a:r>
            <a:r>
              <a:rPr lang="es-419" dirty="0" err="1">
                <a:ea typeface="Consolas"/>
                <a:cs typeface="Consolas" panose="020B0609020204030204" pitchFamily="49" charset="0"/>
                <a:sym typeface="Consolas"/>
              </a:rPr>
              <a:t>scratch</a:t>
            </a:r>
            <a:r>
              <a:rPr lang="es-419" dirty="0">
                <a:ea typeface="Consolas"/>
                <a:cs typeface="Consolas" panose="020B0609020204030204" pitchFamily="49" charset="0"/>
                <a:sym typeface="Consolas"/>
              </a:rPr>
              <a:t>)</a:t>
            </a:r>
            <a:endParaRPr dirty="0">
              <a:ea typeface="Consolas"/>
              <a:cs typeface="Consolas" panose="020B0609020204030204" pitchFamily="49" charset="0"/>
              <a:sym typeface="Consolas"/>
            </a:endParaRPr>
          </a:p>
        </p:txBody>
      </p:sp>
      <p:sp>
        <p:nvSpPr>
          <p:cNvPr id="99" name="Google Shape;99;p15"/>
          <p:cNvSpPr txBox="1">
            <a:spLocks noGrp="1"/>
          </p:cNvSpPr>
          <p:nvPr>
            <p:ph type="body" idx="2"/>
          </p:nvPr>
        </p:nvSpPr>
        <p:spPr>
          <a:prstGeom prst="rect">
            <a:avLst/>
          </a:prstGeom>
        </p:spPr>
        <p:txBody>
          <a:bodyPr spcFirstLastPara="1" wrap="square" lIns="91425" tIns="91425" rIns="91425" bIns="91425" anchor="ctr" anchorCtr="0">
            <a:normAutofit fontScale="77500" lnSpcReduction="20000"/>
          </a:bodyPr>
          <a:lstStyle/>
          <a:p>
            <a:pPr marL="285750" indent="-285750" algn="just">
              <a:buClrTx/>
              <a:buFont typeface="Arial" panose="020B0604020202020204" pitchFamily="34" charset="0"/>
              <a:buChar char="•"/>
            </a:pPr>
            <a:r>
              <a:rPr lang="es-ES" sz="1800" dirty="0">
                <a:solidFill>
                  <a:schemeClr val="tx1"/>
                </a:solidFill>
              </a:rPr>
              <a:t>el constructor </a:t>
            </a:r>
            <a:r>
              <a:rPr lang="es-ES" sz="1800" b="1" dirty="0" err="1">
                <a:solidFill>
                  <a:schemeClr val="tx1"/>
                </a:solidFill>
              </a:rPr>
              <a:t>MyTimer</a:t>
            </a:r>
            <a:r>
              <a:rPr lang="es-ES" sz="1800" b="1" dirty="0">
                <a:solidFill>
                  <a:schemeClr val="tx1"/>
                </a:solidFill>
              </a:rPr>
              <a:t>() </a:t>
            </a:r>
            <a:r>
              <a:rPr lang="es-ES" sz="1800" dirty="0">
                <a:solidFill>
                  <a:schemeClr val="tx1"/>
                </a:solidFill>
              </a:rPr>
              <a:t>da inicio al mismo.</a:t>
            </a:r>
          </a:p>
          <a:p>
            <a:pPr marL="285750" indent="-285750" algn="just">
              <a:buClrTx/>
              <a:buFont typeface="Arial" panose="020B0604020202020204" pitchFamily="34" charset="0"/>
              <a:buChar char="•"/>
            </a:pPr>
            <a:endParaRPr lang="es-ES" sz="1800" dirty="0">
              <a:solidFill>
                <a:schemeClr val="tx1"/>
              </a:solidFill>
            </a:endParaRPr>
          </a:p>
          <a:p>
            <a:pPr marL="342900" algn="just">
              <a:buClrTx/>
              <a:buFont typeface="Arial" panose="020B0604020202020204" pitchFamily="34" charset="0"/>
              <a:buChar char="•"/>
            </a:pPr>
            <a:r>
              <a:rPr lang="es-ES" sz="1900" dirty="0">
                <a:solidFill>
                  <a:schemeClr val="tx1"/>
                </a:solidFill>
              </a:rPr>
              <a:t>el método </a:t>
            </a:r>
            <a:r>
              <a:rPr lang="es-ES" sz="1900" b="1" dirty="0">
                <a:solidFill>
                  <a:schemeClr val="tx1"/>
                </a:solidFill>
              </a:rPr>
              <a:t>stop() </a:t>
            </a:r>
            <a:r>
              <a:rPr lang="es-ES" sz="1900" dirty="0">
                <a:solidFill>
                  <a:schemeClr val="tx1"/>
                </a:solidFill>
              </a:rPr>
              <a:t>detiene el </a:t>
            </a:r>
            <a:r>
              <a:rPr lang="es-ES" sz="1900" dirty="0" err="1">
                <a:solidFill>
                  <a:schemeClr val="tx1"/>
                </a:solidFill>
              </a:rPr>
              <a:t>timer</a:t>
            </a:r>
            <a:r>
              <a:rPr lang="es-ES" sz="1900" dirty="0">
                <a:solidFill>
                  <a:schemeClr val="tx1"/>
                </a:solidFill>
              </a:rPr>
              <a:t> y da fin al intervalo, es decir, dicho valor ya no es parte del mismo.</a:t>
            </a:r>
          </a:p>
          <a:p>
            <a:pPr marL="342900" algn="just">
              <a:buClrTx/>
              <a:buFont typeface="Arial" panose="020B0604020202020204" pitchFamily="34" charset="0"/>
              <a:buChar char="•"/>
            </a:pPr>
            <a:endParaRPr lang="es-ES" sz="1900" dirty="0">
              <a:solidFill>
                <a:schemeClr val="tx1"/>
              </a:solidFill>
            </a:endParaRPr>
          </a:p>
          <a:p>
            <a:pPr marL="342900" algn="just">
              <a:buClrTx/>
              <a:buFont typeface="Arial" panose="020B0604020202020204" pitchFamily="34" charset="0"/>
              <a:buChar char="•"/>
            </a:pPr>
            <a:r>
              <a:rPr lang="es-ES" sz="1900" dirty="0">
                <a:solidFill>
                  <a:schemeClr val="tx1"/>
                </a:solidFill>
              </a:rPr>
              <a:t>El método </a:t>
            </a:r>
            <a:r>
              <a:rPr lang="es-ES" sz="1900" b="1" dirty="0" err="1">
                <a:solidFill>
                  <a:schemeClr val="tx1"/>
                </a:solidFill>
              </a:rPr>
              <a:t>toString</a:t>
            </a:r>
            <a:r>
              <a:rPr lang="es-ES" sz="1900" dirty="0">
                <a:solidFill>
                  <a:schemeClr val="tx1"/>
                </a:solidFill>
              </a:rPr>
              <a:t>() devuelve la duración del intervalo en ms y además el detalle de su duración en días, horas, minutos y segundos con fracción de segundos con 3 decimales.</a:t>
            </a:r>
            <a:endParaRPr lang="es-419" sz="1900" dirty="0">
              <a:solidFill>
                <a:schemeClr val="tx1"/>
              </a:solidFill>
              <a:sym typeface="Consolas"/>
            </a:endParaRPr>
          </a:p>
          <a:p>
            <a:pPr marL="342900" algn="just">
              <a:buClrTx/>
              <a:buFont typeface="Arial" panose="020B0604020202020204" pitchFamily="34" charset="0"/>
              <a:buChar char="•"/>
            </a:pPr>
            <a:endParaRPr sz="2000" dirty="0">
              <a:solidFill>
                <a:schemeClr val="tx1"/>
              </a:solidFill>
            </a:endParaRPr>
          </a:p>
          <a:p>
            <a:pPr marL="0" lvl="0" indent="0" algn="l" rtl="0">
              <a:spcBef>
                <a:spcPts val="0"/>
              </a:spcBef>
              <a:spcAft>
                <a:spcPts val="0"/>
              </a:spcAft>
              <a:buNone/>
            </a:pPr>
            <a:r>
              <a:rPr lang="es-419" sz="2000" dirty="0" err="1">
                <a:solidFill>
                  <a:schemeClr val="tx1"/>
                </a:solidFill>
              </a:rPr>
              <a:t>Tip</a:t>
            </a:r>
            <a:r>
              <a:rPr lang="es-419" sz="2000" dirty="0">
                <a:solidFill>
                  <a:schemeClr val="tx1"/>
                </a:solidFill>
              </a:rPr>
              <a:t>: Utilizar </a:t>
            </a:r>
            <a:r>
              <a:rPr lang="es-419" sz="2000" b="1" dirty="0">
                <a:solidFill>
                  <a:schemeClr val="tx1"/>
                </a:solidFill>
                <a:latin typeface="Consolas"/>
                <a:ea typeface="Consolas"/>
                <a:cs typeface="Consolas"/>
                <a:sym typeface="Consolas"/>
              </a:rPr>
              <a:t>System.currentTimeMillis()</a:t>
            </a:r>
            <a:r>
              <a:rPr lang="es-419" sz="2000" dirty="0">
                <a:solidFill>
                  <a:schemeClr val="tx1"/>
                </a:solidFill>
              </a:rPr>
              <a:t> para obtener el tiempo actual en milisegundos o bien</a:t>
            </a:r>
          </a:p>
          <a:p>
            <a:pPr marL="0" lvl="0" indent="0" algn="l" rtl="0">
              <a:spcBef>
                <a:spcPts val="0"/>
              </a:spcBef>
              <a:spcAft>
                <a:spcPts val="0"/>
              </a:spcAft>
              <a:buNone/>
            </a:pPr>
            <a:r>
              <a:rPr lang="es-419" sz="2000" b="1" dirty="0" err="1">
                <a:solidFill>
                  <a:schemeClr val="tx1"/>
                </a:solidFill>
                <a:latin typeface="Consolas" panose="020B0609020204030204" pitchFamily="49" charset="0"/>
              </a:rPr>
              <a:t>System.nanoTime</a:t>
            </a:r>
            <a:r>
              <a:rPr lang="es-419" sz="2000" b="1" dirty="0">
                <a:solidFill>
                  <a:schemeClr val="tx1"/>
                </a:solidFill>
                <a:latin typeface="Consolas" panose="020B0609020204030204" pitchFamily="49" charset="0"/>
              </a:rPr>
              <a:t>() </a:t>
            </a:r>
            <a:r>
              <a:rPr lang="es-419" sz="2000" b="1" dirty="0">
                <a:solidFill>
                  <a:schemeClr val="tx1"/>
                </a:solidFill>
              </a:rPr>
              <a:t>y dividir 1000000</a:t>
            </a:r>
          </a:p>
          <a:p>
            <a:pPr marL="0" lvl="0" indent="0" algn="l" rtl="0">
              <a:spcBef>
                <a:spcPts val="0"/>
              </a:spcBef>
              <a:spcAft>
                <a:spcPts val="0"/>
              </a:spcAft>
              <a:buNone/>
            </a:pPr>
            <a:endParaRPr lang="es-419" sz="2000" dirty="0">
              <a:solidFill>
                <a:schemeClr val="tx1"/>
              </a:solidFill>
            </a:endParaRPr>
          </a:p>
          <a:p>
            <a:pPr marL="0" lvl="0" indent="0" algn="l" rtl="0">
              <a:spcBef>
                <a:spcPts val="0"/>
              </a:spcBef>
              <a:spcAft>
                <a:spcPts val="0"/>
              </a:spcAft>
              <a:buNone/>
            </a:pPr>
            <a:r>
              <a:rPr lang="es-419" sz="2000" dirty="0">
                <a:solidFill>
                  <a:schemeClr val="tx1"/>
                </a:solidFill>
              </a:rPr>
              <a:t>Manejo incorrecto del </a:t>
            </a:r>
            <a:r>
              <a:rPr lang="es-419" sz="2000" dirty="0" err="1">
                <a:solidFill>
                  <a:schemeClr val="tx1"/>
                </a:solidFill>
              </a:rPr>
              <a:t>Timer</a:t>
            </a:r>
            <a:r>
              <a:rPr lang="es-419" sz="2000" dirty="0">
                <a:solidFill>
                  <a:schemeClr val="tx1"/>
                </a:solidFill>
              </a:rPr>
              <a:t> que no pueda solucionarse: lanzar </a:t>
            </a:r>
            <a:r>
              <a:rPr lang="es-419" sz="2000" b="1" dirty="0" err="1">
                <a:solidFill>
                  <a:schemeClr val="tx1"/>
                </a:solidFill>
              </a:rPr>
              <a:t>RuntimeException</a:t>
            </a:r>
            <a:r>
              <a:rPr lang="es-419" sz="2000" dirty="0">
                <a:solidFill>
                  <a:schemeClr val="tx1"/>
                </a:solidFill>
              </a:rPr>
              <a:t>.</a:t>
            </a:r>
          </a:p>
          <a:p>
            <a:pPr marL="0" lvl="0" indent="0" algn="l" rtl="0">
              <a:spcBef>
                <a:spcPts val="0"/>
              </a:spcBef>
              <a:spcAft>
                <a:spcPts val="0"/>
              </a:spcAft>
              <a:buNone/>
            </a:pPr>
            <a:endParaRPr sz="2000" dirty="0">
              <a:solidFill>
                <a:schemeClr val="tx1"/>
              </a:solidFill>
            </a:endParaRP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33966317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Bajar de campus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6" name="Marcador de contenido 5">
            <a:extLst>
              <a:ext uri="{FF2B5EF4-FFF2-40B4-BE49-F238E27FC236}">
                <a16:creationId xmlns:a16="http://schemas.microsoft.com/office/drawing/2014/main" id="{F91E8835-1DB3-A246-9206-7DC5F11FB5F8}"/>
              </a:ext>
            </a:extLst>
          </p:cNvPr>
          <p:cNvSpPr>
            <a:spLocks noGrp="1"/>
          </p:cNvSpPr>
          <p:nvPr>
            <p:ph idx="1"/>
          </p:nvPr>
        </p:nvSpPr>
        <p:spPr/>
        <p:txBody>
          <a:bodyPr>
            <a:noAutofit/>
          </a:bodyPr>
          <a:lstStyle/>
          <a:p>
            <a:pPr marL="0" indent="0">
              <a:buNone/>
            </a:pPr>
            <a:r>
              <a:rPr lang="en-US" sz="1200" dirty="0"/>
              <a:t>    </a:t>
            </a:r>
            <a:r>
              <a:rPr lang="en-US" sz="1200" b="1" dirty="0"/>
              <a:t>public static void main(String[] </a:t>
            </a:r>
            <a:r>
              <a:rPr lang="en-US" sz="1200" b="1" dirty="0" err="1"/>
              <a:t>args</a:t>
            </a:r>
            <a:r>
              <a:rPr lang="en-US" sz="1200" b="1" dirty="0"/>
              <a:t>) {</a:t>
            </a:r>
          </a:p>
          <a:p>
            <a:pPr marL="0" indent="0">
              <a:buNone/>
            </a:pPr>
            <a:r>
              <a:rPr lang="es-AR" sz="1200" dirty="0"/>
              <a:t> </a:t>
            </a:r>
          </a:p>
          <a:p>
            <a:pPr marL="0" indent="0">
              <a:buNone/>
            </a:pPr>
            <a:r>
              <a:rPr lang="es-AR" sz="1200" dirty="0"/>
              <a:t>    </a:t>
            </a:r>
            <a:r>
              <a:rPr lang="es-AR" sz="1200" dirty="0" err="1"/>
              <a:t>MyTimer</a:t>
            </a:r>
            <a:r>
              <a:rPr lang="es-AR" sz="1200" dirty="0"/>
              <a:t> t2;</a:t>
            </a:r>
          </a:p>
          <a:p>
            <a:pPr marL="0" indent="0">
              <a:buNone/>
            </a:pPr>
            <a:r>
              <a:rPr lang="es-AR" sz="1200" dirty="0"/>
              <a:t>    </a:t>
            </a:r>
            <a:r>
              <a:rPr lang="es-AR" sz="1200" b="1" dirty="0"/>
              <a:t>try {</a:t>
            </a:r>
          </a:p>
          <a:p>
            <a:pPr marL="0" indent="0">
              <a:buNone/>
            </a:pPr>
            <a:r>
              <a:rPr lang="es-AR" sz="1200" dirty="0"/>
              <a:t>    	t2= </a:t>
            </a:r>
            <a:r>
              <a:rPr lang="es-AR" sz="1200" b="1" dirty="0"/>
              <a:t>new </a:t>
            </a:r>
            <a:r>
              <a:rPr lang="es-AR" sz="1200" b="1" dirty="0" err="1"/>
              <a:t>MyTimer</a:t>
            </a:r>
            <a:r>
              <a:rPr lang="es-AR" sz="1200" b="1" dirty="0"/>
              <a:t>();</a:t>
            </a:r>
          </a:p>
          <a:p>
            <a:pPr marL="0" indent="0">
              <a:buNone/>
            </a:pPr>
            <a:r>
              <a:rPr lang="es-AR" sz="1200" dirty="0"/>
              <a:t>    	t2.stop();</a:t>
            </a:r>
          </a:p>
          <a:p>
            <a:pPr marL="0" indent="0">
              <a:buNone/>
            </a:pPr>
            <a:r>
              <a:rPr lang="es-AR" sz="1200" dirty="0"/>
              <a:t>    }</a:t>
            </a:r>
          </a:p>
          <a:p>
            <a:pPr marL="0" indent="0">
              <a:buNone/>
            </a:pPr>
            <a:r>
              <a:rPr lang="es-AR" sz="1200" dirty="0"/>
              <a:t>    </a:t>
            </a:r>
            <a:r>
              <a:rPr lang="es-AR" sz="1200" b="1" dirty="0"/>
              <a:t>catch(</a:t>
            </a:r>
            <a:r>
              <a:rPr lang="es-AR" sz="1200" b="1" dirty="0" err="1"/>
              <a:t>Exception</a:t>
            </a:r>
            <a:r>
              <a:rPr lang="es-AR" sz="1200" b="1" dirty="0"/>
              <a:t> e) {</a:t>
            </a:r>
          </a:p>
          <a:p>
            <a:pPr marL="0" indent="0">
              <a:buNone/>
            </a:pPr>
            <a:r>
              <a:rPr lang="es-AR" sz="1200" dirty="0"/>
              <a:t>     }</a:t>
            </a:r>
          </a:p>
          <a:p>
            <a:pPr marL="0" indent="0">
              <a:buNone/>
            </a:pPr>
            <a:r>
              <a:rPr lang="es-AR" sz="1200" dirty="0"/>
              <a:t>        </a:t>
            </a:r>
          </a:p>
          <a:p>
            <a:pPr marL="0" indent="0">
              <a:buNone/>
            </a:pPr>
            <a:r>
              <a:rPr lang="es-AR" sz="1200" dirty="0"/>
              <a:t>        </a:t>
            </a:r>
            <a:r>
              <a:rPr lang="es-AR" sz="1200" b="1" dirty="0" err="1"/>
              <a:t>int</a:t>
            </a:r>
            <a:r>
              <a:rPr lang="es-AR" sz="1200" b="1" dirty="0"/>
              <a:t>[] </a:t>
            </a:r>
            <a:r>
              <a:rPr lang="es-AR" sz="1200" b="1" dirty="0" err="1"/>
              <a:t>myArray</a:t>
            </a:r>
            <a:r>
              <a:rPr lang="es-AR" sz="1200" b="1" dirty="0"/>
              <a:t> = new </a:t>
            </a:r>
            <a:r>
              <a:rPr lang="es-AR" sz="1200" b="1" dirty="0" err="1"/>
              <a:t>int</a:t>
            </a:r>
            <a:r>
              <a:rPr lang="es-AR" sz="1200" b="1" dirty="0"/>
              <a:t>[</a:t>
            </a:r>
            <a:r>
              <a:rPr lang="es-AR" sz="1200" b="1" i="1" dirty="0"/>
              <a:t>N];</a:t>
            </a:r>
          </a:p>
          <a:p>
            <a:pPr marL="0" indent="0">
              <a:buNone/>
            </a:pPr>
            <a:r>
              <a:rPr lang="es-AR" sz="1200" dirty="0"/>
              <a:t>        </a:t>
            </a:r>
            <a:r>
              <a:rPr lang="es-AR" sz="1200" b="1" dirty="0" err="1"/>
              <a:t>int</a:t>
            </a:r>
            <a:r>
              <a:rPr lang="es-AR" sz="1200" b="1" dirty="0"/>
              <a:t> </a:t>
            </a:r>
            <a:r>
              <a:rPr lang="es-AR" sz="1200" b="1" dirty="0" err="1"/>
              <a:t>rta</a:t>
            </a:r>
            <a:r>
              <a:rPr lang="es-AR" sz="1200" b="1" dirty="0"/>
              <a:t>;</a:t>
            </a:r>
          </a:p>
          <a:p>
            <a:pPr marL="0" indent="0">
              <a:buNone/>
            </a:pPr>
            <a:r>
              <a:rPr lang="es-AR" sz="1200" dirty="0"/>
              <a:t>        </a:t>
            </a:r>
          </a:p>
          <a:p>
            <a:pPr marL="0" indent="0">
              <a:buNone/>
            </a:pPr>
            <a:r>
              <a:rPr lang="es-AR" sz="1200" dirty="0"/>
              <a:t>    // </a:t>
            </a:r>
            <a:r>
              <a:rPr lang="es-AR" sz="1200" dirty="0" err="1"/>
              <a:t>generate</a:t>
            </a:r>
            <a:r>
              <a:rPr lang="es-AR" sz="1200" dirty="0"/>
              <a:t> </a:t>
            </a:r>
            <a:r>
              <a:rPr lang="es-AR" sz="1200" dirty="0" err="1"/>
              <a:t>array</a:t>
            </a:r>
            <a:endParaRPr lang="es-AR" sz="1200" dirty="0"/>
          </a:p>
          <a:p>
            <a:pPr marL="0" indent="0">
              <a:buNone/>
            </a:pPr>
            <a:r>
              <a:rPr lang="en-US" sz="1200" dirty="0"/>
              <a:t>        </a:t>
            </a:r>
            <a:r>
              <a:rPr lang="en-US" sz="1200" b="1" dirty="0"/>
              <a:t>for (</a:t>
            </a:r>
            <a:r>
              <a:rPr lang="en-US" sz="1200" b="1" dirty="0" err="1"/>
              <a:t>int</a:t>
            </a:r>
            <a:r>
              <a:rPr lang="en-US" sz="1200" b="1" dirty="0"/>
              <a:t> rec = </a:t>
            </a:r>
            <a:r>
              <a:rPr lang="en-US" sz="1200" b="1" i="1" dirty="0"/>
              <a:t>N; rec &gt; 0; rec--)</a:t>
            </a:r>
          </a:p>
          <a:p>
            <a:pPr marL="0" indent="0">
              <a:buNone/>
            </a:pPr>
            <a:r>
              <a:rPr lang="es-AR" sz="1200" dirty="0"/>
              <a:t>            </a:t>
            </a:r>
            <a:r>
              <a:rPr lang="es-AR" sz="1200" dirty="0" err="1"/>
              <a:t>myArray</a:t>
            </a:r>
            <a:r>
              <a:rPr lang="es-AR" sz="1200" dirty="0"/>
              <a:t>[</a:t>
            </a:r>
            <a:r>
              <a:rPr lang="es-AR" sz="1200" b="1" i="1" dirty="0"/>
              <a:t>N - </a:t>
            </a:r>
            <a:r>
              <a:rPr lang="es-AR" sz="1200" b="1" i="1" dirty="0" err="1"/>
              <a:t>rec</a:t>
            </a:r>
            <a:r>
              <a:rPr lang="es-AR" sz="1200" b="1" i="1" dirty="0"/>
              <a:t>] = </a:t>
            </a:r>
            <a:r>
              <a:rPr lang="es-AR" sz="1200" b="1" i="1" dirty="0" err="1"/>
              <a:t>rec</a:t>
            </a:r>
            <a:r>
              <a:rPr lang="es-AR" sz="1200" b="1" i="1" dirty="0"/>
              <a:t>;</a:t>
            </a:r>
          </a:p>
          <a:p>
            <a:pPr marL="0" indent="0">
              <a:buNone/>
            </a:pPr>
            <a:endParaRPr lang="es-AR" sz="1200" dirty="0"/>
          </a:p>
          <a:p>
            <a:pPr marL="0" indent="0">
              <a:buNone/>
            </a:pPr>
            <a:r>
              <a:rPr lang="es-AR" sz="1200" dirty="0"/>
              <a:t>         </a:t>
            </a:r>
          </a:p>
        </p:txBody>
      </p:sp>
    </p:spTree>
    <p:extLst>
      <p:ext uri="{BB962C8B-B14F-4D97-AF65-F5344CB8AC3E}">
        <p14:creationId xmlns:p14="http://schemas.microsoft.com/office/powerpoint/2010/main" val="54840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Bajar de campus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6" name="Marcador de contenido 5">
            <a:extLst>
              <a:ext uri="{FF2B5EF4-FFF2-40B4-BE49-F238E27FC236}">
                <a16:creationId xmlns:a16="http://schemas.microsoft.com/office/drawing/2014/main" id="{F91E8835-1DB3-A246-9206-7DC5F11FB5F8}"/>
              </a:ext>
            </a:extLst>
          </p:cNvPr>
          <p:cNvSpPr>
            <a:spLocks noGrp="1"/>
          </p:cNvSpPr>
          <p:nvPr>
            <p:ph idx="1"/>
          </p:nvPr>
        </p:nvSpPr>
        <p:spPr/>
        <p:txBody>
          <a:bodyPr>
            <a:noAutofit/>
          </a:bodyPr>
          <a:lstStyle/>
          <a:p>
            <a:pPr marL="0" indent="0">
              <a:buNone/>
            </a:pPr>
            <a:r>
              <a:rPr lang="es-AR" sz="1200" dirty="0"/>
              <a:t>…         </a:t>
            </a:r>
          </a:p>
          <a:p>
            <a:pPr marL="0" indent="0">
              <a:buNone/>
            </a:pPr>
            <a:r>
              <a:rPr lang="es-AR" sz="1200" dirty="0"/>
              <a:t>        t2= </a:t>
            </a:r>
            <a:r>
              <a:rPr lang="es-AR" sz="1200" b="1" dirty="0"/>
              <a:t>new </a:t>
            </a:r>
            <a:r>
              <a:rPr lang="es-AR" sz="1200" b="1" dirty="0" err="1"/>
              <a:t>MyTimer</a:t>
            </a:r>
            <a:r>
              <a:rPr lang="es-AR" sz="1200" b="1" dirty="0"/>
              <a:t>();</a:t>
            </a:r>
          </a:p>
          <a:p>
            <a:pPr marL="0" indent="0">
              <a:buNone/>
            </a:pPr>
            <a:r>
              <a:rPr lang="es-AR" sz="1200" dirty="0"/>
              <a:t>        </a:t>
            </a:r>
            <a:r>
              <a:rPr lang="es-AR" sz="1200" dirty="0" err="1"/>
              <a:t>rta</a:t>
            </a:r>
            <a:r>
              <a:rPr lang="es-AR" sz="1200" dirty="0"/>
              <a:t> = </a:t>
            </a:r>
            <a:r>
              <a:rPr lang="es-AR" sz="1200" dirty="0" err="1"/>
              <a:t>AlgoA.</a:t>
            </a:r>
            <a:r>
              <a:rPr lang="es-AR" sz="1200" i="1" dirty="0" err="1"/>
              <a:t>max</a:t>
            </a:r>
            <a:r>
              <a:rPr lang="es-AR" sz="1200" i="1" dirty="0"/>
              <a:t>(</a:t>
            </a:r>
            <a:r>
              <a:rPr lang="es-AR" sz="1200" i="1" dirty="0" err="1"/>
              <a:t>myArray</a:t>
            </a:r>
            <a:r>
              <a:rPr lang="es-AR" sz="1200" i="1" dirty="0"/>
              <a:t>);</a:t>
            </a:r>
          </a:p>
          <a:p>
            <a:pPr marL="0" indent="0">
              <a:buNone/>
            </a:pPr>
            <a:r>
              <a:rPr lang="es-AR" sz="1200" dirty="0"/>
              <a:t>        t2.stop();</a:t>
            </a:r>
          </a:p>
          <a:p>
            <a:pPr marL="0" indent="0">
              <a:buNone/>
            </a:pPr>
            <a:r>
              <a:rPr lang="es-AR" sz="1200" dirty="0"/>
              <a:t>        </a:t>
            </a:r>
            <a:r>
              <a:rPr lang="es-AR" sz="1200" dirty="0" err="1"/>
              <a:t>System.</a:t>
            </a:r>
            <a:r>
              <a:rPr lang="es-AR" sz="1200" b="1" i="1" dirty="0" err="1"/>
              <a:t>out.println</a:t>
            </a:r>
            <a:r>
              <a:rPr lang="es-AR" sz="1200" b="1" i="1" dirty="0"/>
              <a:t>(</a:t>
            </a:r>
            <a:r>
              <a:rPr lang="es-AR" sz="1200" b="1" i="1" dirty="0" err="1"/>
              <a:t>String.format</a:t>
            </a:r>
            <a:r>
              <a:rPr lang="es-AR" sz="1200" b="1" i="1" dirty="0"/>
              <a:t>("</a:t>
            </a:r>
            <a:r>
              <a:rPr lang="es-AR" sz="1200" b="1" i="1" dirty="0" err="1"/>
              <a:t>max</a:t>
            </a:r>
            <a:r>
              <a:rPr lang="es-AR" sz="1200" b="1" i="1" dirty="0"/>
              <a:t> Algo A %d. </a:t>
            </a:r>
            <a:r>
              <a:rPr lang="es-AR" sz="1200" b="1" i="1" dirty="0" err="1"/>
              <a:t>Delay</a:t>
            </a:r>
            <a:r>
              <a:rPr lang="es-AR" sz="1200" b="1" i="1" dirty="0"/>
              <a:t> %d (ms)", </a:t>
            </a:r>
            <a:r>
              <a:rPr lang="es-AR" sz="1200" b="1" i="1" dirty="0" err="1"/>
              <a:t>rta</a:t>
            </a:r>
            <a:r>
              <a:rPr lang="es-AR" sz="1200" b="1" i="1" dirty="0"/>
              <a:t>, t2.getElapsedTime()));</a:t>
            </a:r>
          </a:p>
          <a:p>
            <a:pPr marL="0" indent="0">
              <a:buNone/>
            </a:pPr>
            <a:r>
              <a:rPr lang="es-AR" sz="1200" dirty="0"/>
              <a:t>        </a:t>
            </a:r>
          </a:p>
          <a:p>
            <a:pPr marL="0" indent="0">
              <a:buNone/>
            </a:pPr>
            <a:r>
              <a:rPr lang="es-AR" sz="1200" dirty="0"/>
              <a:t>        // </a:t>
            </a:r>
            <a:r>
              <a:rPr lang="es-AR" sz="1200" dirty="0" err="1"/>
              <a:t>generate</a:t>
            </a:r>
            <a:r>
              <a:rPr lang="es-AR" sz="1200" dirty="0"/>
              <a:t> </a:t>
            </a:r>
            <a:r>
              <a:rPr lang="es-AR" sz="1200" dirty="0" err="1"/>
              <a:t>array</a:t>
            </a:r>
            <a:endParaRPr lang="es-AR" sz="1200" dirty="0"/>
          </a:p>
          <a:p>
            <a:pPr marL="0" indent="0">
              <a:buNone/>
            </a:pPr>
            <a:r>
              <a:rPr lang="en-US" sz="1200" dirty="0"/>
              <a:t>        </a:t>
            </a:r>
            <a:r>
              <a:rPr lang="en-US" sz="1200" b="1" dirty="0"/>
              <a:t>for (</a:t>
            </a:r>
            <a:r>
              <a:rPr lang="en-US" sz="1200" b="1" dirty="0" err="1"/>
              <a:t>int</a:t>
            </a:r>
            <a:r>
              <a:rPr lang="en-US" sz="1200" b="1" dirty="0"/>
              <a:t> rec = </a:t>
            </a:r>
            <a:r>
              <a:rPr lang="en-US" sz="1200" b="1" i="1" dirty="0"/>
              <a:t>N; rec &gt; 0; rec--)</a:t>
            </a:r>
          </a:p>
          <a:p>
            <a:pPr marL="0" indent="0">
              <a:buNone/>
            </a:pPr>
            <a:r>
              <a:rPr lang="es-AR" sz="1200" dirty="0"/>
              <a:t>            </a:t>
            </a:r>
            <a:r>
              <a:rPr lang="es-AR" sz="1200" dirty="0" err="1"/>
              <a:t>myArray</a:t>
            </a:r>
            <a:r>
              <a:rPr lang="es-AR" sz="1200" dirty="0"/>
              <a:t>[</a:t>
            </a:r>
            <a:r>
              <a:rPr lang="es-AR" sz="1200" b="1" i="1" dirty="0"/>
              <a:t>N - </a:t>
            </a:r>
            <a:r>
              <a:rPr lang="es-AR" sz="1200" b="1" i="1" dirty="0" err="1"/>
              <a:t>rec</a:t>
            </a:r>
            <a:r>
              <a:rPr lang="es-AR" sz="1200" b="1" i="1" dirty="0"/>
              <a:t>] = </a:t>
            </a:r>
            <a:r>
              <a:rPr lang="es-AR" sz="1200" b="1" i="1" dirty="0" err="1"/>
              <a:t>rec</a:t>
            </a:r>
            <a:r>
              <a:rPr lang="es-AR" sz="1200" b="1" i="1" dirty="0"/>
              <a:t>;</a:t>
            </a:r>
          </a:p>
          <a:p>
            <a:pPr marL="0" indent="0">
              <a:buNone/>
            </a:pPr>
            <a:r>
              <a:rPr lang="es-AR" sz="1200" dirty="0"/>
              <a:t>        </a:t>
            </a:r>
          </a:p>
          <a:p>
            <a:pPr marL="0" indent="0">
              <a:buNone/>
            </a:pPr>
            <a:r>
              <a:rPr lang="es-AR" sz="1200" dirty="0"/>
              <a:t>        t2= </a:t>
            </a:r>
            <a:r>
              <a:rPr lang="es-AR" sz="1200" b="1" dirty="0"/>
              <a:t>new </a:t>
            </a:r>
            <a:r>
              <a:rPr lang="es-AR" sz="1200" b="1" dirty="0" err="1"/>
              <a:t>MyTimer</a:t>
            </a:r>
            <a:r>
              <a:rPr lang="es-AR" sz="1200" b="1" dirty="0"/>
              <a:t>();</a:t>
            </a:r>
          </a:p>
          <a:p>
            <a:pPr marL="0" indent="0">
              <a:buNone/>
            </a:pPr>
            <a:r>
              <a:rPr lang="es-AR" sz="1200" dirty="0"/>
              <a:t>        </a:t>
            </a:r>
            <a:r>
              <a:rPr lang="es-AR" sz="1200" dirty="0" err="1"/>
              <a:t>rta</a:t>
            </a:r>
            <a:r>
              <a:rPr lang="es-AR" sz="1200" dirty="0"/>
              <a:t> = </a:t>
            </a:r>
            <a:r>
              <a:rPr lang="es-AR" sz="1200" dirty="0" err="1"/>
              <a:t>AlgoB.</a:t>
            </a:r>
            <a:r>
              <a:rPr lang="es-AR" sz="1200" i="1" dirty="0" err="1"/>
              <a:t>max</a:t>
            </a:r>
            <a:r>
              <a:rPr lang="es-AR" sz="1200" i="1" dirty="0"/>
              <a:t>(</a:t>
            </a:r>
            <a:r>
              <a:rPr lang="es-AR" sz="1200" i="1" dirty="0" err="1"/>
              <a:t>myArray</a:t>
            </a:r>
            <a:r>
              <a:rPr lang="es-AR" sz="1200" i="1" dirty="0"/>
              <a:t>);</a:t>
            </a:r>
          </a:p>
          <a:p>
            <a:pPr marL="0" indent="0">
              <a:buNone/>
            </a:pPr>
            <a:r>
              <a:rPr lang="es-AR" sz="1200" dirty="0"/>
              <a:t>        t2.stop();</a:t>
            </a:r>
          </a:p>
          <a:p>
            <a:pPr marL="0" indent="0">
              <a:buNone/>
            </a:pPr>
            <a:r>
              <a:rPr lang="es-AR" sz="1200" dirty="0"/>
              <a:t>        </a:t>
            </a:r>
            <a:r>
              <a:rPr lang="es-AR" sz="1200" dirty="0" err="1"/>
              <a:t>System.</a:t>
            </a:r>
            <a:r>
              <a:rPr lang="es-AR" sz="1200" b="1" i="1" dirty="0" err="1"/>
              <a:t>out.println</a:t>
            </a:r>
            <a:r>
              <a:rPr lang="es-AR" sz="1200" b="1" i="1" dirty="0"/>
              <a:t>(</a:t>
            </a:r>
            <a:r>
              <a:rPr lang="es-AR" sz="1200" b="1" i="1" dirty="0" err="1"/>
              <a:t>String.format</a:t>
            </a:r>
            <a:r>
              <a:rPr lang="es-AR" sz="1200" b="1" i="1" dirty="0"/>
              <a:t>("</a:t>
            </a:r>
            <a:r>
              <a:rPr lang="es-AR" sz="1200" b="1" i="1" dirty="0" err="1"/>
              <a:t>max</a:t>
            </a:r>
            <a:r>
              <a:rPr lang="es-AR" sz="1200" b="1" i="1" dirty="0"/>
              <a:t> Algo B %d. </a:t>
            </a:r>
            <a:r>
              <a:rPr lang="es-AR" sz="1200" b="1" i="1" dirty="0" err="1"/>
              <a:t>Delay</a:t>
            </a:r>
            <a:r>
              <a:rPr lang="es-AR" sz="1200" b="1" i="1" dirty="0"/>
              <a:t> %d (ms)", </a:t>
            </a:r>
            <a:r>
              <a:rPr lang="es-AR" sz="1200" b="1" i="1" dirty="0" err="1"/>
              <a:t>rta</a:t>
            </a:r>
            <a:r>
              <a:rPr lang="es-AR" sz="1200" b="1" i="1" dirty="0"/>
              <a:t>, t2.getElapsedTime()));</a:t>
            </a:r>
          </a:p>
          <a:p>
            <a:pPr marL="0" indent="0">
              <a:buNone/>
            </a:pPr>
            <a:endParaRPr lang="es-AR" sz="1200" dirty="0"/>
          </a:p>
          <a:p>
            <a:pPr marL="0" indent="0">
              <a:buNone/>
            </a:pPr>
            <a:r>
              <a:rPr lang="es-AR" sz="1200" dirty="0"/>
              <a:t>    }</a:t>
            </a:r>
          </a:p>
          <a:p>
            <a:pPr marL="0" indent="0">
              <a:buNone/>
            </a:pPr>
            <a:endParaRPr lang="es-AR" sz="1200" dirty="0"/>
          </a:p>
          <a:p>
            <a:pPr marL="0" indent="0">
              <a:buNone/>
            </a:pPr>
            <a:r>
              <a:rPr lang="es-AR" sz="1200" dirty="0"/>
              <a:t>}</a:t>
            </a:r>
            <a:endParaRPr lang="es-AR"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5148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Bajar de campus</a:t>
            </a:r>
          </a:p>
        </p:txBody>
      </p:sp>
      <p:sp>
        <p:nvSpPr>
          <p:cNvPr id="3" name="Content Placeholder 2"/>
          <p:cNvSpPr>
            <a:spLocks noGrp="1"/>
          </p:cNvSpPr>
          <p:nvPr>
            <p:ph idx="1"/>
          </p:nvPr>
        </p:nvSpPr>
        <p:spPr>
          <a:xfrm>
            <a:off x="457200" y="2066544"/>
            <a:ext cx="4532810" cy="2724912"/>
          </a:xfrm>
          <a:solidFill>
            <a:schemeClr val="accent2">
              <a:lumMod val="20000"/>
              <a:lumOff val="80000"/>
            </a:schemeClr>
          </a:solidFill>
        </p:spPr>
        <p:txBody>
          <a:bodyPr>
            <a:noAutofit/>
          </a:bodyPr>
          <a:lstStyle/>
          <a:p>
            <a:pPr marL="0" indent="0">
              <a:buNone/>
            </a:pPr>
            <a:r>
              <a:rPr lang="es-AR" sz="1100" dirty="0">
                <a:latin typeface="Consolas" panose="020B0609020204030204" pitchFamily="49" charset="0"/>
                <a:cs typeface="Consolas" panose="020B0609020204030204" pitchFamily="49" charset="0"/>
              </a:rPr>
              <a:t>public class </a:t>
            </a:r>
            <a:r>
              <a:rPr lang="es-AR" sz="1100" b="1" dirty="0">
                <a:latin typeface="Consolas" panose="020B0609020204030204" pitchFamily="49" charset="0"/>
                <a:cs typeface="Consolas" panose="020B0609020204030204" pitchFamily="49" charset="0"/>
              </a:rPr>
              <a:t>AlgoA</a:t>
            </a:r>
            <a:r>
              <a:rPr lang="es-AR" sz="1100" dirty="0">
                <a:latin typeface="Consolas" panose="020B0609020204030204" pitchFamily="49" charset="0"/>
                <a:cs typeface="Consolas" panose="020B0609020204030204" pitchFamily="49" charset="0"/>
              </a:rPr>
              <a:t> {</a:t>
            </a:r>
            <a:br>
              <a:rPr lang="es-AR" sz="1100" dirty="0">
                <a:latin typeface="Consolas" panose="020B0609020204030204" pitchFamily="49" charset="0"/>
                <a:cs typeface="Consolas" panose="020B0609020204030204" pitchFamily="49" charset="0"/>
              </a:rPr>
            </a:b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public static int </a:t>
            </a:r>
            <a:r>
              <a:rPr lang="es-AR" sz="1100" b="1" dirty="0">
                <a:latin typeface="Consolas" panose="020B0609020204030204" pitchFamily="49" charset="0"/>
                <a:cs typeface="Consolas" panose="020B0609020204030204" pitchFamily="49" charset="0"/>
              </a:rPr>
              <a:t>max</a:t>
            </a:r>
            <a:r>
              <a:rPr lang="es-AR" sz="1100" dirty="0">
                <a:latin typeface="Consolas" panose="020B0609020204030204" pitchFamily="49" charset="0"/>
                <a:cs typeface="Consolas" panose="020B0609020204030204" pitchFamily="49" charset="0"/>
              </a:rPr>
              <a:t>(int[] array)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if (array == null || array.length == 0)</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throw new RuntimeException("Empty array");</a:t>
            </a:r>
            <a:br>
              <a:rPr lang="es-AR" sz="1100" dirty="0">
                <a:latin typeface="Consolas" panose="020B0609020204030204" pitchFamily="49" charset="0"/>
                <a:cs typeface="Consolas" panose="020B0609020204030204" pitchFamily="49" charset="0"/>
              </a:rPr>
            </a:b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int candidate = array[0];</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for (int rec = 1; rec &lt; </a:t>
            </a:r>
            <a:r>
              <a:rPr lang="es-AR" sz="1100" dirty="0" err="1">
                <a:latin typeface="Consolas" panose="020B0609020204030204" pitchFamily="49" charset="0"/>
                <a:cs typeface="Consolas" panose="020B0609020204030204" pitchFamily="49" charset="0"/>
              </a:rPr>
              <a:t>array.length</a:t>
            </a:r>
            <a:r>
              <a:rPr lang="es-AR" sz="1100" dirty="0">
                <a:latin typeface="Consolas" panose="020B0609020204030204" pitchFamily="49" charset="0"/>
                <a:cs typeface="Consolas" panose="020B0609020204030204" pitchFamily="49" charset="0"/>
              </a:rPr>
              <a:t>; rec++)</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if ( candidate &lt; array[rec]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candidate = array[rec];</a:t>
            </a:r>
            <a:br>
              <a:rPr lang="es-AR" sz="1100" dirty="0">
                <a:latin typeface="Consolas" panose="020B0609020204030204" pitchFamily="49" charset="0"/>
                <a:cs typeface="Consolas" panose="020B0609020204030204" pitchFamily="49" charset="0"/>
              </a:rPr>
            </a:b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return candidate;</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t>
            </a:r>
            <a:br>
              <a:rPr lang="es-AR" sz="1100" dirty="0">
                <a:latin typeface="Consolas" panose="020B0609020204030204" pitchFamily="49" charset="0"/>
                <a:cs typeface="Consolas" panose="020B0609020204030204" pitchFamily="49" charset="0"/>
              </a:rPr>
            </a:b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6" name="Content Placeholder 2"/>
          <p:cNvSpPr txBox="1">
            <a:spLocks/>
          </p:cNvSpPr>
          <p:nvPr/>
        </p:nvSpPr>
        <p:spPr>
          <a:xfrm>
            <a:off x="4075610" y="3634572"/>
            <a:ext cx="4611190" cy="2519340"/>
          </a:xfrm>
          <a:prstGeom prst="rect">
            <a:avLst/>
          </a:prstGeom>
          <a:solidFill>
            <a:srgbClr val="FFFF99"/>
          </a:solidFill>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None/>
            </a:pPr>
            <a:r>
              <a:rPr lang="es-AR" sz="1100" dirty="0">
                <a:latin typeface="Consolas" panose="020B0609020204030204" pitchFamily="49" charset="0"/>
                <a:cs typeface="Consolas" panose="020B0609020204030204" pitchFamily="49" charset="0"/>
              </a:rPr>
              <a:t>import java.util.Arrays;</a:t>
            </a:r>
            <a:br>
              <a:rPr lang="es-AR" sz="1100" dirty="0">
                <a:latin typeface="Consolas" panose="020B0609020204030204" pitchFamily="49" charset="0"/>
                <a:cs typeface="Consolas" panose="020B0609020204030204" pitchFamily="49" charset="0"/>
              </a:rPr>
            </a:b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public class </a:t>
            </a:r>
            <a:r>
              <a:rPr lang="es-AR" sz="1100" b="1" dirty="0">
                <a:latin typeface="Consolas" panose="020B0609020204030204" pitchFamily="49" charset="0"/>
                <a:cs typeface="Consolas" panose="020B0609020204030204" pitchFamily="49" charset="0"/>
              </a:rPr>
              <a:t>AlgoB</a:t>
            </a:r>
            <a:r>
              <a:rPr lang="es-AR" sz="1100" dirty="0">
                <a:latin typeface="Consolas" panose="020B0609020204030204" pitchFamily="49" charset="0"/>
                <a:cs typeface="Consolas" panose="020B0609020204030204" pitchFamily="49" charset="0"/>
              </a:rPr>
              <a:t> {</a:t>
            </a:r>
            <a:br>
              <a:rPr lang="es-AR" sz="1100" dirty="0">
                <a:latin typeface="Consolas" panose="020B0609020204030204" pitchFamily="49" charset="0"/>
                <a:cs typeface="Consolas" panose="020B0609020204030204" pitchFamily="49" charset="0"/>
              </a:rPr>
            </a:b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public static int </a:t>
            </a:r>
            <a:r>
              <a:rPr lang="es-AR" sz="1100" b="1" dirty="0">
                <a:latin typeface="Consolas" panose="020B0609020204030204" pitchFamily="49" charset="0"/>
                <a:cs typeface="Consolas" panose="020B0609020204030204" pitchFamily="49" charset="0"/>
              </a:rPr>
              <a:t>max</a:t>
            </a:r>
            <a:r>
              <a:rPr lang="es-AR" sz="1100" dirty="0">
                <a:latin typeface="Consolas" panose="020B0609020204030204" pitchFamily="49" charset="0"/>
                <a:cs typeface="Consolas" panose="020B0609020204030204" pitchFamily="49" charset="0"/>
              </a:rPr>
              <a:t> (int[] array)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if (array == null || array.length == 0)</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throw new RuntimeException("Empty array");</a:t>
            </a:r>
            <a:br>
              <a:rPr lang="es-AR" sz="1100" dirty="0">
                <a:latin typeface="Consolas" panose="020B0609020204030204" pitchFamily="49" charset="0"/>
                <a:cs typeface="Consolas" panose="020B0609020204030204" pitchFamily="49" charset="0"/>
              </a:rPr>
            </a:b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t>
            </a:r>
            <a:r>
              <a:rPr lang="es-AR" sz="1100" b="1" dirty="0">
                <a:latin typeface="Consolas" panose="020B0609020204030204" pitchFamily="49" charset="0"/>
                <a:cs typeface="Consolas" panose="020B0609020204030204" pitchFamily="49" charset="0"/>
              </a:rPr>
              <a:t>Arrays.sort(array);</a:t>
            </a:r>
            <a:r>
              <a:rPr lang="es-AR" sz="1100" dirty="0">
                <a:latin typeface="Consolas" panose="020B0609020204030204" pitchFamily="49" charset="0"/>
                <a:cs typeface="Consolas" panose="020B0609020204030204" pitchFamily="49" charset="0"/>
              </a:rPr>
              <a:t>  // ordena ascendentemente</a:t>
            </a:r>
            <a:br>
              <a:rPr lang="es-AR" sz="1100" dirty="0">
                <a:latin typeface="Consolas" panose="020B0609020204030204" pitchFamily="49" charset="0"/>
                <a:cs typeface="Consolas" panose="020B0609020204030204" pitchFamily="49" charset="0"/>
              </a:rPr>
            </a:b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return array[array.length - 1];</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t>
            </a:r>
            <a:br>
              <a:rPr lang="es-AR" sz="1100" dirty="0">
                <a:latin typeface="Consolas" panose="020B0609020204030204" pitchFamily="49" charset="0"/>
                <a:cs typeface="Consolas" panose="020B0609020204030204" pitchFamily="49" charset="0"/>
              </a:rPr>
            </a:b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32636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a:t>TP 1- </a:t>
            </a:r>
            <a:r>
              <a:rPr lang="es-419" dirty="0" err="1"/>
              <a:t>Ejer</a:t>
            </a:r>
            <a:r>
              <a:rPr lang="es-419" dirty="0"/>
              <a:t> 9</a:t>
            </a:r>
            <a:endParaRPr dirty="0"/>
          </a:p>
        </p:txBody>
      </p:sp>
      <p:sp>
        <p:nvSpPr>
          <p:cNvPr id="98" name="Google Shape;98;p1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Consolas"/>
              <a:ea typeface="Consolas"/>
              <a:cs typeface="Consolas"/>
              <a:sym typeface="Consolas"/>
            </a:endParaRPr>
          </a:p>
        </p:txBody>
      </p:sp>
      <p:sp>
        <p:nvSpPr>
          <p:cNvPr id="99" name="Google Shape;99;p15"/>
          <p:cNvSpPr txBox="1">
            <a:spLocks noGrp="1"/>
          </p:cNvSpPr>
          <p:nvPr>
            <p:ph type="body" idx="2"/>
          </p:nvPr>
        </p:nvSpPr>
        <p:spPr>
          <a:prstGeom prst="rect">
            <a:avLst/>
          </a:prstGeom>
        </p:spPr>
        <p:txBody>
          <a:bodyPr spcFirstLastPara="1" wrap="square" lIns="91425" tIns="91425" rIns="91425" bIns="91425" anchor="ctr" anchorCtr="0">
            <a:noAutofit/>
          </a:bodyPr>
          <a:lstStyle/>
          <a:p>
            <a:pPr marL="0" indent="0" algn="just">
              <a:buNone/>
            </a:pPr>
            <a:r>
              <a:rPr lang="en-US" sz="2000" dirty="0" err="1">
                <a:solidFill>
                  <a:schemeClr val="tx1"/>
                </a:solidFill>
              </a:rPr>
              <a:t>Generar</a:t>
            </a:r>
            <a:r>
              <a:rPr lang="en-US" sz="2000" dirty="0">
                <a:solidFill>
                  <a:schemeClr val="tx1"/>
                </a:solidFill>
              </a:rPr>
              <a:t> un Nuevo Proyecto Maven con </a:t>
            </a:r>
            <a:r>
              <a:rPr lang="en-US" sz="2000" dirty="0" err="1">
                <a:solidFill>
                  <a:schemeClr val="tx1"/>
                </a:solidFill>
              </a:rPr>
              <a:t>los</a:t>
            </a:r>
            <a:r>
              <a:rPr lang="en-US" sz="2000" dirty="0">
                <a:solidFill>
                  <a:schemeClr val="tx1"/>
                </a:solidFill>
              </a:rPr>
              <a:t> </a:t>
            </a:r>
            <a:r>
              <a:rPr lang="en-US" sz="2000" dirty="0" err="1">
                <a:solidFill>
                  <a:schemeClr val="tx1"/>
                </a:solidFill>
              </a:rPr>
              <a:t>seteos</a:t>
            </a:r>
            <a:r>
              <a:rPr lang="en-US" sz="2000" dirty="0">
                <a:solidFill>
                  <a:schemeClr val="tx1"/>
                </a:solidFill>
              </a:rPr>
              <a:t> </a:t>
            </a:r>
            <a:r>
              <a:rPr lang="en-US" sz="2000" dirty="0" err="1">
                <a:solidFill>
                  <a:schemeClr val="tx1"/>
                </a:solidFill>
              </a:rPr>
              <a:t>convenientes</a:t>
            </a:r>
            <a:r>
              <a:rPr lang="en-US" sz="2000" dirty="0">
                <a:solidFill>
                  <a:schemeClr val="tx1"/>
                </a:solidFill>
              </a:rPr>
              <a:t>.</a:t>
            </a:r>
          </a:p>
          <a:p>
            <a:pPr marL="0" indent="0" algn="just">
              <a:buNone/>
            </a:pPr>
            <a:endParaRPr lang="en-US" sz="2000" dirty="0">
              <a:solidFill>
                <a:schemeClr val="tx1"/>
              </a:solidFill>
              <a:latin typeface="Consolas" panose="020B0609020204030204" pitchFamily="49" charset="0"/>
              <a:cs typeface="Consolas" panose="020B0609020204030204" pitchFamily="49" charset="0"/>
            </a:endParaRPr>
          </a:p>
          <a:p>
            <a:pPr marL="0" indent="0" algn="just">
              <a:buNone/>
            </a:pPr>
            <a:r>
              <a:rPr lang="es-AR" sz="2000" dirty="0">
                <a:solidFill>
                  <a:schemeClr val="tx1"/>
                </a:solidFill>
              </a:rPr>
              <a:t>Debe usar la </a:t>
            </a:r>
            <a:r>
              <a:rPr lang="es-AR" sz="2000" b="1" dirty="0">
                <a:solidFill>
                  <a:schemeClr val="tx1"/>
                </a:solidFill>
              </a:rPr>
              <a:t>biblioteca TimerFromScratch-1 (la API </a:t>
            </a:r>
            <a:r>
              <a:rPr lang="es-AR" sz="2000" b="1" dirty="0" err="1">
                <a:solidFill>
                  <a:schemeClr val="tx1"/>
                </a:solidFill>
              </a:rPr>
              <a:t>from</a:t>
            </a:r>
            <a:r>
              <a:rPr lang="es-AR" sz="2000" b="1" dirty="0">
                <a:solidFill>
                  <a:schemeClr val="tx1"/>
                </a:solidFill>
              </a:rPr>
              <a:t> </a:t>
            </a:r>
            <a:r>
              <a:rPr lang="es-AR" sz="2000" b="1" dirty="0" err="1">
                <a:solidFill>
                  <a:schemeClr val="tx1"/>
                </a:solidFill>
              </a:rPr>
              <a:t>scratch</a:t>
            </a:r>
            <a:r>
              <a:rPr lang="es-AR" sz="2000" b="1" dirty="0">
                <a:solidFill>
                  <a:schemeClr val="tx1"/>
                </a:solidFill>
              </a:rPr>
              <a:t>) </a:t>
            </a:r>
            <a:r>
              <a:rPr lang="es-AR" sz="2000" dirty="0">
                <a:solidFill>
                  <a:schemeClr val="tx1"/>
                </a:solidFill>
              </a:rPr>
              <a:t>para determinar cuál de los 2 algoritmos es mejor: ¿</a:t>
            </a:r>
            <a:r>
              <a:rPr lang="es-AR" sz="2000" b="1" dirty="0" err="1">
                <a:solidFill>
                  <a:schemeClr val="tx1"/>
                </a:solidFill>
                <a:latin typeface="Consolas" panose="020B0609020204030204" pitchFamily="49" charset="0"/>
                <a:cs typeface="Consolas" panose="020B0609020204030204" pitchFamily="49" charset="0"/>
              </a:rPr>
              <a:t>algoA</a:t>
            </a:r>
            <a:r>
              <a:rPr lang="es-AR" sz="2000" dirty="0">
                <a:solidFill>
                  <a:schemeClr val="tx1"/>
                </a:solidFill>
              </a:rPr>
              <a:t> o </a:t>
            </a:r>
            <a:r>
              <a:rPr lang="es-AR" sz="2000" b="1" dirty="0" err="1">
                <a:solidFill>
                  <a:schemeClr val="tx1"/>
                </a:solidFill>
                <a:latin typeface="Consolas" panose="020B0609020204030204" pitchFamily="49" charset="0"/>
                <a:cs typeface="Consolas" panose="020B0609020204030204" pitchFamily="49" charset="0"/>
              </a:rPr>
              <a:t>algoB</a:t>
            </a:r>
            <a:r>
              <a:rPr lang="es-AR" sz="2000" dirty="0">
                <a:solidFill>
                  <a:schemeClr val="tx1"/>
                </a:solidFill>
              </a:rPr>
              <a:t>?</a:t>
            </a:r>
          </a:p>
          <a:p>
            <a:pPr marL="0" indent="0" algn="just">
              <a:buNone/>
            </a:pPr>
            <a:endParaRPr lang="es-419" sz="2000" dirty="0">
              <a:solidFill>
                <a:schemeClr val="tx1"/>
              </a:solidFill>
              <a:latin typeface="Consolas" panose="020B0609020204030204" pitchFamily="49" charset="0"/>
              <a:cs typeface="Consolas" panose="020B0609020204030204" pitchFamily="49" charset="0"/>
            </a:endParaRPr>
          </a:p>
          <a:p>
            <a:pPr marL="0" indent="0" algn="just">
              <a:buNone/>
            </a:pPr>
            <a:r>
              <a:rPr lang="es-AR" sz="2000" dirty="0">
                <a:solidFill>
                  <a:schemeClr val="tx1"/>
                </a:solidFill>
              </a:rPr>
              <a:t>Armar una tabla de comparación con los ms de cada uno para las siguientes ejecuciones.</a:t>
            </a:r>
          </a:p>
          <a:p>
            <a:pPr marL="0" indent="0" algn="just">
              <a:buNone/>
            </a:pPr>
            <a:endParaRPr lang="es-419" sz="2000" dirty="0">
              <a:solidFill>
                <a:schemeClr val="tx1"/>
              </a:solidFill>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73</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30087396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Completar	</a:t>
            </a:r>
          </a:p>
        </p:txBody>
      </p:sp>
      <p:sp>
        <p:nvSpPr>
          <p:cNvPr id="3" name="Content Placeholder 2"/>
          <p:cNvSpPr>
            <a:spLocks noGrp="1"/>
          </p:cNvSpPr>
          <p:nvPr>
            <p:ph idx="1"/>
          </p:nvPr>
        </p:nvSpPr>
        <p:spPr/>
        <p:txBody>
          <a:bodyPr>
            <a:normAutofit/>
          </a:bodyPr>
          <a:lstStyle/>
          <a:p>
            <a:pPr marL="0" indent="0">
              <a:buNone/>
            </a:pPr>
            <a:r>
              <a:rPr lang="es-AR" dirty="0"/>
              <a:t>El tiempo de ejecución empírico para los sig. valores:</a:t>
            </a:r>
          </a:p>
          <a:p>
            <a:pPr marL="0" indent="0">
              <a:buNone/>
            </a:pPr>
            <a:endParaRPr lang="es-AR" dirty="0"/>
          </a:p>
          <a:p>
            <a:pPr marL="0" indent="0">
              <a:buNone/>
            </a:pPr>
            <a:r>
              <a:rPr lang="es-AR" sz="2000" dirty="0"/>
              <a:t>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graphicFrame>
        <p:nvGraphicFramePr>
          <p:cNvPr id="5" name="Table 4"/>
          <p:cNvGraphicFramePr>
            <a:graphicFrameLocks noGrp="1"/>
          </p:cNvGraphicFramePr>
          <p:nvPr/>
        </p:nvGraphicFramePr>
        <p:xfrm>
          <a:off x="1431235" y="2470426"/>
          <a:ext cx="6096000" cy="2966720"/>
        </p:xfrm>
        <a:graphic>
          <a:graphicData uri="http://schemas.openxmlformats.org/drawingml/2006/table">
            <a:tbl>
              <a:tblPr firstRow="1" bandRow="1">
                <a:tableStyleId>{8799B23B-EC83-4686-B30A-512413B5E67A}</a:tableStyleId>
              </a:tblPr>
              <a:tblGrid>
                <a:gridCol w="1351722">
                  <a:extLst>
                    <a:ext uri="{9D8B030D-6E8A-4147-A177-3AD203B41FA5}">
                      <a16:colId xmlns:a16="http://schemas.microsoft.com/office/drawing/2014/main" val="40211208"/>
                    </a:ext>
                  </a:extLst>
                </a:gridCol>
                <a:gridCol w="2372139">
                  <a:extLst>
                    <a:ext uri="{9D8B030D-6E8A-4147-A177-3AD203B41FA5}">
                      <a16:colId xmlns:a16="http://schemas.microsoft.com/office/drawing/2014/main" val="2626045013"/>
                    </a:ext>
                  </a:extLst>
                </a:gridCol>
                <a:gridCol w="2372139">
                  <a:extLst>
                    <a:ext uri="{9D8B030D-6E8A-4147-A177-3AD203B41FA5}">
                      <a16:colId xmlns:a16="http://schemas.microsoft.com/office/drawing/2014/main" val="340742328"/>
                    </a:ext>
                  </a:extLst>
                </a:gridCol>
              </a:tblGrid>
              <a:tr h="370840">
                <a:tc>
                  <a:txBody>
                    <a:bodyPr/>
                    <a:lstStyle/>
                    <a:p>
                      <a:r>
                        <a:rPr lang="es-AR" dirty="0"/>
                        <a:t>n</a:t>
                      </a:r>
                    </a:p>
                  </a:txBody>
                  <a:tcPr/>
                </a:tc>
                <a:tc>
                  <a:txBody>
                    <a:bodyPr/>
                    <a:lstStyle/>
                    <a:p>
                      <a:r>
                        <a:rPr lang="es-AR" dirty="0"/>
                        <a:t>Time(</a:t>
                      </a:r>
                      <a:r>
                        <a:rPr lang="es-AR" dirty="0" err="1"/>
                        <a:t>algoA</a:t>
                      </a:r>
                      <a:r>
                        <a:rPr lang="es-AR" dirty="0"/>
                        <a:t>) en ms</a:t>
                      </a:r>
                    </a:p>
                  </a:txBody>
                  <a:tcPr/>
                </a:tc>
                <a:tc>
                  <a:txBody>
                    <a:bodyPr/>
                    <a:lstStyle/>
                    <a:p>
                      <a:r>
                        <a:rPr lang="es-AR" dirty="0"/>
                        <a:t>Time(</a:t>
                      </a:r>
                      <a:r>
                        <a:rPr lang="es-AR" dirty="0" err="1"/>
                        <a:t>algoB</a:t>
                      </a:r>
                      <a:r>
                        <a:rPr lang="es-AR" dirty="0"/>
                        <a:t>) en  ms</a:t>
                      </a:r>
                    </a:p>
                  </a:txBody>
                  <a:tcPr/>
                </a:tc>
                <a:extLst>
                  <a:ext uri="{0D108BD9-81ED-4DB2-BD59-A6C34878D82A}">
                    <a16:rowId xmlns:a16="http://schemas.microsoft.com/office/drawing/2014/main" val="704219488"/>
                  </a:ext>
                </a:extLst>
              </a:tr>
              <a:tr h="370840">
                <a:tc>
                  <a:txBody>
                    <a:bodyPr/>
                    <a:lstStyle/>
                    <a:p>
                      <a:pPr algn="r" fontAlgn="b"/>
                      <a:r>
                        <a:rPr lang="es-AR" sz="1100" b="0" i="0" u="none" strike="noStrike" dirty="0">
                          <a:solidFill>
                            <a:srgbClr val="000000"/>
                          </a:solidFill>
                          <a:effectLst/>
                          <a:latin typeface="Calibri" panose="020F0502020204030204" pitchFamily="34" charset="0"/>
                        </a:rPr>
                        <a:t>1000</a:t>
                      </a:r>
                    </a:p>
                  </a:txBody>
                  <a:tcPr marL="9525" marR="9525" marT="9525" marB="0" anchor="b"/>
                </a:tc>
                <a:tc>
                  <a:txBody>
                    <a:bodyPr/>
                    <a:lstStyle/>
                    <a:p>
                      <a:endParaRPr lang="es-AR"/>
                    </a:p>
                  </a:txBody>
                  <a:tcPr/>
                </a:tc>
                <a:tc>
                  <a:txBody>
                    <a:bodyPr/>
                    <a:lstStyle/>
                    <a:p>
                      <a:endParaRPr lang="es-AR"/>
                    </a:p>
                  </a:txBody>
                  <a:tcPr/>
                </a:tc>
                <a:extLst>
                  <a:ext uri="{0D108BD9-81ED-4DB2-BD59-A6C34878D82A}">
                    <a16:rowId xmlns:a16="http://schemas.microsoft.com/office/drawing/2014/main" val="863465833"/>
                  </a:ext>
                </a:extLst>
              </a:tr>
              <a:tr h="370840">
                <a:tc>
                  <a:txBody>
                    <a:bodyPr/>
                    <a:lstStyle/>
                    <a:p>
                      <a:pPr algn="r" fontAlgn="b"/>
                      <a:r>
                        <a:rPr lang="es-AR" sz="1100" b="0" i="0" u="none" strike="noStrike" dirty="0">
                          <a:solidFill>
                            <a:srgbClr val="000000"/>
                          </a:solidFill>
                          <a:effectLst/>
                          <a:latin typeface="Calibri" panose="020F0502020204030204" pitchFamily="34" charset="0"/>
                        </a:rPr>
                        <a:t>100 000 000</a:t>
                      </a:r>
                    </a:p>
                  </a:txBody>
                  <a:tcPr marL="9525" marR="9525" marT="9525" marB="0" anchor="b"/>
                </a:tc>
                <a:tc>
                  <a:txBody>
                    <a:bodyPr/>
                    <a:lstStyle/>
                    <a:p>
                      <a:endParaRPr lang="es-AR"/>
                    </a:p>
                  </a:txBody>
                  <a:tcPr/>
                </a:tc>
                <a:tc>
                  <a:txBody>
                    <a:bodyPr/>
                    <a:lstStyle/>
                    <a:p>
                      <a:endParaRPr lang="es-AR"/>
                    </a:p>
                  </a:txBody>
                  <a:tcPr/>
                </a:tc>
                <a:extLst>
                  <a:ext uri="{0D108BD9-81ED-4DB2-BD59-A6C34878D82A}">
                    <a16:rowId xmlns:a16="http://schemas.microsoft.com/office/drawing/2014/main" val="3101181501"/>
                  </a:ext>
                </a:extLst>
              </a:tr>
              <a:tr h="370840">
                <a:tc>
                  <a:txBody>
                    <a:bodyPr/>
                    <a:lstStyle/>
                    <a:p>
                      <a:pPr algn="r" fontAlgn="b"/>
                      <a:r>
                        <a:rPr lang="es-AR" sz="1100" b="0" i="0" u="none" strike="noStrike" dirty="0">
                          <a:solidFill>
                            <a:srgbClr val="000000"/>
                          </a:solidFill>
                          <a:effectLst/>
                          <a:latin typeface="Calibri" panose="020F0502020204030204" pitchFamily="34" charset="0"/>
                        </a:rPr>
                        <a:t>200 000 000</a:t>
                      </a:r>
                    </a:p>
                  </a:txBody>
                  <a:tcPr marL="9525" marR="9525" marT="9525" marB="0" anchor="b"/>
                </a:tc>
                <a:tc>
                  <a:txBody>
                    <a:bodyPr/>
                    <a:lstStyle/>
                    <a:p>
                      <a:endParaRPr lang="es-AR"/>
                    </a:p>
                  </a:txBody>
                  <a:tcPr/>
                </a:tc>
                <a:tc>
                  <a:txBody>
                    <a:bodyPr/>
                    <a:lstStyle/>
                    <a:p>
                      <a:endParaRPr lang="es-AR"/>
                    </a:p>
                  </a:txBody>
                  <a:tcPr/>
                </a:tc>
                <a:extLst>
                  <a:ext uri="{0D108BD9-81ED-4DB2-BD59-A6C34878D82A}">
                    <a16:rowId xmlns:a16="http://schemas.microsoft.com/office/drawing/2014/main" val="4012066158"/>
                  </a:ext>
                </a:extLst>
              </a:tr>
              <a:tr h="370840">
                <a:tc>
                  <a:txBody>
                    <a:bodyPr/>
                    <a:lstStyle/>
                    <a:p>
                      <a:pPr algn="r" fontAlgn="b"/>
                      <a:r>
                        <a:rPr lang="es-AR" sz="1100" b="0" i="0" u="none" strike="noStrike" dirty="0">
                          <a:solidFill>
                            <a:srgbClr val="000000"/>
                          </a:solidFill>
                          <a:effectLst/>
                          <a:latin typeface="Calibri" panose="020F0502020204030204" pitchFamily="34" charset="0"/>
                        </a:rPr>
                        <a:t>400 000 000</a:t>
                      </a:r>
                    </a:p>
                  </a:txBody>
                  <a:tcPr marL="9525" marR="9525" marT="9525" marB="0" anchor="b"/>
                </a:tc>
                <a:tc>
                  <a:txBody>
                    <a:bodyPr/>
                    <a:lstStyle/>
                    <a:p>
                      <a:endParaRPr lang="es-AR"/>
                    </a:p>
                  </a:txBody>
                  <a:tcPr/>
                </a:tc>
                <a:tc>
                  <a:txBody>
                    <a:bodyPr/>
                    <a:lstStyle/>
                    <a:p>
                      <a:endParaRPr lang="es-AR" dirty="0"/>
                    </a:p>
                  </a:txBody>
                  <a:tcPr/>
                </a:tc>
                <a:extLst>
                  <a:ext uri="{0D108BD9-81ED-4DB2-BD59-A6C34878D82A}">
                    <a16:rowId xmlns:a16="http://schemas.microsoft.com/office/drawing/2014/main" val="2754632849"/>
                  </a:ext>
                </a:extLst>
              </a:tr>
              <a:tr h="370840">
                <a:tc>
                  <a:txBody>
                    <a:bodyPr/>
                    <a:lstStyle/>
                    <a:p>
                      <a:pPr algn="r" fontAlgn="b"/>
                      <a:r>
                        <a:rPr lang="es-AR" sz="1100" b="0" i="0" u="none" strike="noStrike" dirty="0">
                          <a:solidFill>
                            <a:srgbClr val="000000"/>
                          </a:solidFill>
                          <a:effectLst/>
                          <a:latin typeface="Calibri" panose="020F0502020204030204" pitchFamily="34" charset="0"/>
                        </a:rPr>
                        <a:t>600 000 000</a:t>
                      </a:r>
                    </a:p>
                  </a:txBody>
                  <a:tcPr marL="9525" marR="9525" marT="9525" marB="0" anchor="b"/>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2329198389"/>
                  </a:ext>
                </a:extLst>
              </a:tr>
              <a:tr h="370840">
                <a:tc>
                  <a:txBody>
                    <a:bodyPr/>
                    <a:lstStyle/>
                    <a:p>
                      <a:pPr algn="r" fontAlgn="b"/>
                      <a:r>
                        <a:rPr lang="es-AR" sz="1100" b="0" i="0" u="none" strike="noStrike" dirty="0">
                          <a:solidFill>
                            <a:srgbClr val="000000"/>
                          </a:solidFill>
                          <a:effectLst/>
                          <a:latin typeface="Calibri" panose="020F0502020204030204" pitchFamily="34" charset="0"/>
                        </a:rPr>
                        <a:t>800 000 000</a:t>
                      </a:r>
                    </a:p>
                  </a:txBody>
                  <a:tcPr marL="9525" marR="9525" marT="9525" marB="0" anchor="b"/>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3171270004"/>
                  </a:ext>
                </a:extLst>
              </a:tr>
              <a:tr h="370840">
                <a:tc>
                  <a:txBody>
                    <a:bodyPr/>
                    <a:lstStyle/>
                    <a:p>
                      <a:pPr algn="r" fontAlgn="b"/>
                      <a:r>
                        <a:rPr lang="es-AR" sz="1100" b="0" i="0" u="none" strike="noStrike" dirty="0">
                          <a:solidFill>
                            <a:srgbClr val="000000"/>
                          </a:solidFill>
                          <a:effectLst/>
                          <a:latin typeface="Calibri" panose="020F0502020204030204" pitchFamily="34" charset="0"/>
                        </a:rPr>
                        <a:t>2 000 000 000</a:t>
                      </a:r>
                    </a:p>
                  </a:txBody>
                  <a:tcPr marL="9525" marR="9525" marT="9525" marB="0" anchor="b"/>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1671238805"/>
                  </a:ext>
                </a:extLst>
              </a:tr>
            </a:tbl>
          </a:graphicData>
        </a:graphic>
      </p:graphicFrame>
    </p:spTree>
    <p:extLst>
      <p:ext uri="{BB962C8B-B14F-4D97-AF65-F5344CB8AC3E}">
        <p14:creationId xmlns:p14="http://schemas.microsoft.com/office/powerpoint/2010/main" val="238390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Para poder compilar:</a:t>
            </a:r>
          </a:p>
        </p:txBody>
      </p:sp>
      <p:sp>
        <p:nvSpPr>
          <p:cNvPr id="3" name="Content Placeholder 2"/>
          <p:cNvSpPr>
            <a:spLocks noGrp="1"/>
          </p:cNvSpPr>
          <p:nvPr>
            <p:ph idx="1"/>
          </p:nvPr>
        </p:nvSpPr>
        <p:spPr/>
        <p:txBody>
          <a:bodyPr>
            <a:normAutofit/>
          </a:bodyPr>
          <a:lstStyle/>
          <a:p>
            <a:pPr marL="0" indent="0">
              <a:buNone/>
            </a:pPr>
            <a:r>
              <a:rPr lang="es-AR" dirty="0" err="1"/>
              <a:t>Tip</a:t>
            </a:r>
            <a:r>
              <a:rPr lang="es-AR" dirty="0"/>
              <a:t>: deberán incluir la dependencia de su biblioteca </a:t>
            </a:r>
            <a:r>
              <a:rPr lang="es-AR" dirty="0" err="1"/>
              <a:t>Timer</a:t>
            </a:r>
            <a:r>
              <a:rPr lang="es-AR" dirty="0"/>
              <a:t> a usar</a:t>
            </a:r>
          </a:p>
          <a:p>
            <a:pPr marL="0" indent="0">
              <a:buNone/>
            </a:pPr>
            <a:endParaRPr lang="es-AR" dirty="0"/>
          </a:p>
          <a:p>
            <a:pPr marL="0" indent="0">
              <a:buNone/>
            </a:pPr>
            <a:r>
              <a:rPr lang="es-AR" sz="2000" dirty="0">
                <a:latin typeface="Consolas" panose="020B0609020204030204" pitchFamily="49" charset="0"/>
                <a:cs typeface="Consolas" panose="020B0609020204030204" pitchFamily="49" charset="0"/>
              </a:rPr>
              <a:t>&lt;dependencies&gt;</a:t>
            </a:r>
          </a:p>
          <a:p>
            <a:pPr marL="0" indent="0">
              <a:buNone/>
            </a:pPr>
            <a:r>
              <a:rPr lang="es-AR" sz="2000" dirty="0">
                <a:latin typeface="Consolas" panose="020B0609020204030204" pitchFamily="49" charset="0"/>
                <a:cs typeface="Consolas" panose="020B0609020204030204" pitchFamily="49" charset="0"/>
              </a:rPr>
              <a:t>	&lt;dependency&gt;</a:t>
            </a:r>
          </a:p>
          <a:p>
            <a:pPr marL="0" indent="0">
              <a:buNone/>
            </a:pPr>
            <a:r>
              <a:rPr lang="es-AR" sz="2000" dirty="0">
                <a:latin typeface="Consolas" panose="020B0609020204030204" pitchFamily="49" charset="0"/>
                <a:cs typeface="Consolas" panose="020B0609020204030204" pitchFamily="49" charset="0"/>
              </a:rPr>
              <a:t>		&lt;groupId&gt;ar.edu.itba.eda&lt;/groupId&gt;</a:t>
            </a:r>
          </a:p>
          <a:p>
            <a:pPr marL="0" indent="0">
              <a:buNone/>
            </a:pPr>
            <a:r>
              <a:rPr lang="es-AR" sz="2000" dirty="0">
                <a:latin typeface="Consolas" panose="020B0609020204030204" pitchFamily="49" charset="0"/>
                <a:cs typeface="Consolas" panose="020B0609020204030204" pitchFamily="49" charset="0"/>
              </a:rPr>
              <a:t>		&lt;</a:t>
            </a:r>
            <a:r>
              <a:rPr lang="es-AR" sz="2000" dirty="0" err="1">
                <a:latin typeface="Consolas" panose="020B0609020204030204" pitchFamily="49" charset="0"/>
                <a:cs typeface="Consolas" panose="020B0609020204030204" pitchFamily="49" charset="0"/>
              </a:rPr>
              <a:t>artifactId</a:t>
            </a:r>
            <a:r>
              <a:rPr lang="es-AR" sz="2000" dirty="0">
                <a:latin typeface="Consolas" panose="020B0609020204030204" pitchFamily="49" charset="0"/>
                <a:cs typeface="Consolas" panose="020B0609020204030204" pitchFamily="49" charset="0"/>
              </a:rPr>
              <a:t>&gt;</a:t>
            </a:r>
            <a:r>
              <a:rPr lang="es-AR" sz="2000" dirty="0" err="1">
                <a:latin typeface="Consolas" panose="020B0609020204030204" pitchFamily="49" charset="0"/>
                <a:cs typeface="Consolas" panose="020B0609020204030204" pitchFamily="49" charset="0"/>
              </a:rPr>
              <a:t>TimerFromScratch</a:t>
            </a:r>
            <a:r>
              <a:rPr lang="es-AR" sz="2000" dirty="0">
                <a:latin typeface="Consolas" panose="020B0609020204030204" pitchFamily="49" charset="0"/>
                <a:cs typeface="Consolas" panose="020B0609020204030204" pitchFamily="49" charset="0"/>
              </a:rPr>
              <a:t>&lt;/artifactId&gt;</a:t>
            </a:r>
          </a:p>
          <a:p>
            <a:pPr marL="0" indent="0">
              <a:buNone/>
            </a:pPr>
            <a:r>
              <a:rPr lang="es-AR" sz="2000" dirty="0">
                <a:latin typeface="Consolas" panose="020B0609020204030204" pitchFamily="49" charset="0"/>
                <a:cs typeface="Consolas" panose="020B0609020204030204" pitchFamily="49" charset="0"/>
              </a:rPr>
              <a:t> 		&lt;</a:t>
            </a:r>
            <a:r>
              <a:rPr lang="es-AR" sz="2000" dirty="0" err="1">
                <a:latin typeface="Consolas" panose="020B0609020204030204" pitchFamily="49" charset="0"/>
                <a:cs typeface="Consolas" panose="020B0609020204030204" pitchFamily="49" charset="0"/>
              </a:rPr>
              <a:t>version</a:t>
            </a:r>
            <a:r>
              <a:rPr lang="es-AR" sz="2000" dirty="0">
                <a:latin typeface="Consolas" panose="020B0609020204030204" pitchFamily="49" charset="0"/>
                <a:cs typeface="Consolas" panose="020B0609020204030204" pitchFamily="49" charset="0"/>
              </a:rPr>
              <a:t>&gt;1&lt;/version&gt;</a:t>
            </a:r>
          </a:p>
          <a:p>
            <a:pPr marL="0" indent="0">
              <a:buNone/>
            </a:pPr>
            <a:r>
              <a:rPr lang="es-AR" sz="2000" dirty="0">
                <a:latin typeface="Consolas" panose="020B0609020204030204" pitchFamily="49" charset="0"/>
                <a:cs typeface="Consolas" panose="020B0609020204030204" pitchFamily="49" charset="0"/>
              </a:rPr>
              <a:t>	&lt;/dependency&gt;</a:t>
            </a:r>
          </a:p>
          <a:p>
            <a:pPr marL="0" indent="0">
              <a:buNone/>
            </a:pPr>
            <a:r>
              <a:rPr lang="es-AR" sz="2000" dirty="0">
                <a:latin typeface="Consolas" panose="020B0609020204030204" pitchFamily="49" charset="0"/>
                <a:cs typeface="Consolas" panose="020B0609020204030204" pitchFamily="49" charset="0"/>
              </a:rPr>
              <a:t>&lt;/</a:t>
            </a:r>
            <a:r>
              <a:rPr lang="es-AR" sz="2000" dirty="0" err="1">
                <a:latin typeface="Consolas" panose="020B0609020204030204" pitchFamily="49" charset="0"/>
                <a:cs typeface="Consolas" panose="020B0609020204030204" pitchFamily="49" charset="0"/>
              </a:rPr>
              <a:t>dependencies</a:t>
            </a:r>
            <a:r>
              <a:rPr lang="es-AR" sz="2000" dirty="0">
                <a:latin typeface="Consolas" panose="020B0609020204030204" pitchFamily="49" charset="0"/>
                <a:cs typeface="Consolas" panose="020B0609020204030204" pitchFamily="49" charset="0"/>
              </a:rPr>
              <a:t>&gt;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pic>
        <p:nvPicPr>
          <p:cNvPr id="5" name="Picture 9" descr="File:Notepad icon.sv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1857" y="2492159"/>
            <a:ext cx="1145886" cy="1145886"/>
          </a:xfrm>
          <a:prstGeom prst="rect">
            <a:avLst/>
          </a:prstGeom>
        </p:spPr>
      </p:pic>
    </p:spTree>
    <p:extLst>
      <p:ext uri="{BB962C8B-B14F-4D97-AF65-F5344CB8AC3E}">
        <p14:creationId xmlns:p14="http://schemas.microsoft.com/office/powerpoint/2010/main" val="416891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down)">
                                      <p:cBhvr>
                                        <p:cTn id="16" dur="500"/>
                                        <p:tgtEl>
                                          <p:spTgt spid="3">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down)">
                                      <p:cBhvr>
                                        <p:cTn id="19" dur="500"/>
                                        <p:tgtEl>
                                          <p:spTgt spid="3">
                                            <p:txEl>
                                              <p:pRg st="6" end="6"/>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a:t>Estos son los que obtuve yo:	</a:t>
            </a:r>
          </a:p>
        </p:txBody>
      </p:sp>
      <p:sp>
        <p:nvSpPr>
          <p:cNvPr id="3" name="Content Placeholder 2"/>
          <p:cNvSpPr>
            <a:spLocks noGrp="1"/>
          </p:cNvSpPr>
          <p:nvPr>
            <p:ph idx="1"/>
          </p:nvPr>
        </p:nvSpPr>
        <p:spPr/>
        <p:txBody>
          <a:bodyPr>
            <a:normAutofit/>
          </a:bodyPr>
          <a:lstStyle/>
          <a:p>
            <a:pPr marL="0" indent="0">
              <a:buNone/>
            </a:pPr>
            <a:endParaRPr lang="es-AR" dirty="0"/>
          </a:p>
          <a:p>
            <a:pPr marL="0" indent="0">
              <a:buNone/>
            </a:pPr>
            <a:r>
              <a:rPr lang="es-AR" sz="2000" dirty="0"/>
              <a:t>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graphicFrame>
        <p:nvGraphicFramePr>
          <p:cNvPr id="5" name="Table 4"/>
          <p:cNvGraphicFramePr>
            <a:graphicFrameLocks noGrp="1"/>
          </p:cNvGraphicFramePr>
          <p:nvPr/>
        </p:nvGraphicFramePr>
        <p:xfrm>
          <a:off x="1332258" y="1885697"/>
          <a:ext cx="6096000" cy="3054240"/>
        </p:xfrm>
        <a:graphic>
          <a:graphicData uri="http://schemas.openxmlformats.org/drawingml/2006/table">
            <a:tbl>
              <a:tblPr firstRow="1" bandRow="1">
                <a:tableStyleId>{8799B23B-EC83-4686-B30A-512413B5E67A}</a:tableStyleId>
              </a:tblPr>
              <a:tblGrid>
                <a:gridCol w="1384048">
                  <a:extLst>
                    <a:ext uri="{9D8B030D-6E8A-4147-A177-3AD203B41FA5}">
                      <a16:colId xmlns:a16="http://schemas.microsoft.com/office/drawing/2014/main" val="40211208"/>
                    </a:ext>
                  </a:extLst>
                </a:gridCol>
                <a:gridCol w="2299447">
                  <a:extLst>
                    <a:ext uri="{9D8B030D-6E8A-4147-A177-3AD203B41FA5}">
                      <a16:colId xmlns:a16="http://schemas.microsoft.com/office/drawing/2014/main" val="2626045013"/>
                    </a:ext>
                  </a:extLst>
                </a:gridCol>
                <a:gridCol w="2412505">
                  <a:extLst>
                    <a:ext uri="{9D8B030D-6E8A-4147-A177-3AD203B41FA5}">
                      <a16:colId xmlns:a16="http://schemas.microsoft.com/office/drawing/2014/main" val="340742328"/>
                    </a:ext>
                  </a:extLst>
                </a:gridCol>
              </a:tblGrid>
              <a:tr h="370840">
                <a:tc>
                  <a:txBody>
                    <a:bodyPr/>
                    <a:lstStyle/>
                    <a:p>
                      <a:r>
                        <a:rPr lang="es-AR" dirty="0"/>
                        <a:t>n</a:t>
                      </a:r>
                    </a:p>
                  </a:txBody>
                  <a:tcPr/>
                </a:tc>
                <a:tc>
                  <a:txBody>
                    <a:bodyPr/>
                    <a:lstStyle/>
                    <a:p>
                      <a:r>
                        <a:rPr lang="es-AR" dirty="0"/>
                        <a:t>Time(</a:t>
                      </a:r>
                      <a:r>
                        <a:rPr lang="es-AR" dirty="0" err="1"/>
                        <a:t>algoA</a:t>
                      </a:r>
                      <a:r>
                        <a:rPr lang="es-AR" dirty="0"/>
                        <a:t>) en ms</a:t>
                      </a:r>
                    </a:p>
                  </a:txBody>
                  <a:tcPr/>
                </a:tc>
                <a:tc>
                  <a:txBody>
                    <a:bodyPr/>
                    <a:lstStyle/>
                    <a:p>
                      <a:r>
                        <a:rPr lang="es-AR" dirty="0"/>
                        <a:t>Time(</a:t>
                      </a:r>
                      <a:r>
                        <a:rPr lang="es-AR" dirty="0" err="1"/>
                        <a:t>algoB</a:t>
                      </a:r>
                      <a:r>
                        <a:rPr lang="es-AR" dirty="0"/>
                        <a:t>) en ms</a:t>
                      </a:r>
                    </a:p>
                  </a:txBody>
                  <a:tcPr/>
                </a:tc>
                <a:extLst>
                  <a:ext uri="{0D108BD9-81ED-4DB2-BD59-A6C34878D82A}">
                    <a16:rowId xmlns:a16="http://schemas.microsoft.com/office/drawing/2014/main" val="704219488"/>
                  </a:ext>
                </a:extLst>
              </a:tr>
              <a:tr h="424252">
                <a:tc>
                  <a:txBody>
                    <a:bodyPr/>
                    <a:lstStyle/>
                    <a:p>
                      <a:pPr algn="r" fontAlgn="b"/>
                      <a:r>
                        <a:rPr lang="es-AR" sz="1100" b="0" i="0" u="none" strike="noStrike" dirty="0">
                          <a:solidFill>
                            <a:srgbClr val="000000"/>
                          </a:solidFill>
                          <a:effectLst/>
                          <a:latin typeface="Calibri" panose="020F0502020204030204" pitchFamily="34" charset="0"/>
                        </a:rPr>
                        <a:t>1000</a:t>
                      </a:r>
                    </a:p>
                  </a:txBody>
                  <a:tcPr marL="9525" marR="9525" marT="9525" marB="0" anchor="b"/>
                </a:tc>
                <a:tc>
                  <a:txBody>
                    <a:bodyPr/>
                    <a:lstStyle/>
                    <a:p>
                      <a:pPr algn="r"/>
                      <a:r>
                        <a:rPr lang="es-AR" dirty="0">
                          <a:solidFill>
                            <a:srgbClr val="C00000"/>
                          </a:solidFill>
                        </a:rPr>
                        <a:t>2</a:t>
                      </a:r>
                    </a:p>
                  </a:txBody>
                  <a:tcPr/>
                </a:tc>
                <a:tc>
                  <a:txBody>
                    <a:bodyPr/>
                    <a:lstStyle/>
                    <a:p>
                      <a:pPr algn="r"/>
                      <a:r>
                        <a:rPr lang="es-AR" dirty="0">
                          <a:solidFill>
                            <a:schemeClr val="accent1"/>
                          </a:solidFill>
                        </a:rPr>
                        <a:t>1</a:t>
                      </a:r>
                    </a:p>
                  </a:txBody>
                  <a:tcPr/>
                </a:tc>
                <a:extLst>
                  <a:ext uri="{0D108BD9-81ED-4DB2-BD59-A6C34878D82A}">
                    <a16:rowId xmlns:a16="http://schemas.microsoft.com/office/drawing/2014/main" val="863465833"/>
                  </a:ext>
                </a:extLst>
              </a:tr>
              <a:tr h="370840">
                <a:tc>
                  <a:txBody>
                    <a:bodyPr/>
                    <a:lstStyle/>
                    <a:p>
                      <a:pPr algn="r" fontAlgn="b"/>
                      <a:r>
                        <a:rPr lang="es-AR" sz="1100" b="0" i="0" u="none" strike="noStrike" dirty="0">
                          <a:solidFill>
                            <a:srgbClr val="000000"/>
                          </a:solidFill>
                          <a:effectLst/>
                          <a:latin typeface="Calibri" panose="020F0502020204030204" pitchFamily="34" charset="0"/>
                        </a:rPr>
                        <a:t>100 000 000</a:t>
                      </a:r>
                    </a:p>
                  </a:txBody>
                  <a:tcPr marL="9525" marR="9525" marT="9525" marB="0" anchor="b"/>
                </a:tc>
                <a:tc>
                  <a:txBody>
                    <a:bodyPr/>
                    <a:lstStyle/>
                    <a:p>
                      <a:pPr algn="r"/>
                      <a:r>
                        <a:rPr lang="es-AR" b="1" dirty="0">
                          <a:solidFill>
                            <a:schemeClr val="accent1"/>
                          </a:solidFill>
                        </a:rPr>
                        <a:t>100</a:t>
                      </a:r>
                    </a:p>
                  </a:txBody>
                  <a:tcPr/>
                </a:tc>
                <a:tc>
                  <a:txBody>
                    <a:bodyPr/>
                    <a:lstStyle/>
                    <a:p>
                      <a:pPr algn="r"/>
                      <a:r>
                        <a:rPr lang="es-AR" b="1" dirty="0">
                          <a:solidFill>
                            <a:srgbClr val="C00000"/>
                          </a:solidFill>
                        </a:rPr>
                        <a:t>364</a:t>
                      </a:r>
                    </a:p>
                  </a:txBody>
                  <a:tcPr/>
                </a:tc>
                <a:extLst>
                  <a:ext uri="{0D108BD9-81ED-4DB2-BD59-A6C34878D82A}">
                    <a16:rowId xmlns:a16="http://schemas.microsoft.com/office/drawing/2014/main" val="3101181501"/>
                  </a:ext>
                </a:extLst>
              </a:tr>
              <a:tr h="370840">
                <a:tc>
                  <a:txBody>
                    <a:bodyPr/>
                    <a:lstStyle/>
                    <a:p>
                      <a:pPr algn="r" fontAlgn="b"/>
                      <a:r>
                        <a:rPr lang="es-AR" sz="1100" b="0" i="0" u="none" strike="noStrike" dirty="0">
                          <a:solidFill>
                            <a:srgbClr val="000000"/>
                          </a:solidFill>
                          <a:effectLst/>
                          <a:latin typeface="Calibri" panose="020F0502020204030204" pitchFamily="34" charset="0"/>
                        </a:rPr>
                        <a:t>200 000 000</a:t>
                      </a:r>
                    </a:p>
                  </a:txBody>
                  <a:tcPr marL="9525" marR="9525" marT="9525" marB="0" anchor="b"/>
                </a:tc>
                <a:tc>
                  <a:txBody>
                    <a:bodyPr/>
                    <a:lstStyle/>
                    <a:p>
                      <a:pPr algn="r"/>
                      <a:r>
                        <a:rPr lang="es-AR" b="1" dirty="0">
                          <a:solidFill>
                            <a:schemeClr val="accent1"/>
                          </a:solidFill>
                        </a:rPr>
                        <a:t>160</a:t>
                      </a:r>
                    </a:p>
                  </a:txBody>
                  <a:tcPr/>
                </a:tc>
                <a:tc>
                  <a:txBody>
                    <a:bodyPr/>
                    <a:lstStyle/>
                    <a:p>
                      <a:pPr algn="r"/>
                      <a:r>
                        <a:rPr lang="es-AR" b="1" dirty="0">
                          <a:solidFill>
                            <a:srgbClr val="C00000"/>
                          </a:solidFill>
                        </a:rPr>
                        <a:t>850</a:t>
                      </a:r>
                    </a:p>
                  </a:txBody>
                  <a:tcPr/>
                </a:tc>
                <a:extLst>
                  <a:ext uri="{0D108BD9-81ED-4DB2-BD59-A6C34878D82A}">
                    <a16:rowId xmlns:a16="http://schemas.microsoft.com/office/drawing/2014/main" val="4012066158"/>
                  </a:ext>
                </a:extLst>
              </a:tr>
              <a:tr h="404948">
                <a:tc>
                  <a:txBody>
                    <a:bodyPr/>
                    <a:lstStyle/>
                    <a:p>
                      <a:pPr algn="r" fontAlgn="b"/>
                      <a:r>
                        <a:rPr lang="es-AR" sz="1100" b="0" i="0" u="none" strike="noStrike" dirty="0">
                          <a:solidFill>
                            <a:srgbClr val="000000"/>
                          </a:solidFill>
                          <a:effectLst/>
                          <a:latin typeface="Calibri" panose="020F0502020204030204" pitchFamily="34" charset="0"/>
                        </a:rPr>
                        <a:t>400 000 000</a:t>
                      </a:r>
                    </a:p>
                  </a:txBody>
                  <a:tcPr marL="9525" marR="9525" marT="9525" marB="0"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a:ln>
                            <a:noFill/>
                          </a:ln>
                          <a:solidFill>
                            <a:srgbClr val="549E39"/>
                          </a:solidFill>
                          <a:effectLst/>
                          <a:uLnTx/>
                          <a:uFillTx/>
                          <a:latin typeface="Palatino Linotype" panose="02040502050505030304"/>
                          <a:ea typeface="+mn-ea"/>
                          <a:cs typeface="+mn-cs"/>
                        </a:rPr>
                        <a:t>320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a:ln>
                            <a:noFill/>
                          </a:ln>
                          <a:solidFill>
                            <a:srgbClr val="C00000"/>
                          </a:solidFill>
                          <a:effectLst/>
                          <a:uLnTx/>
                          <a:uFillTx/>
                          <a:latin typeface="Palatino Linotype" panose="02040502050505030304"/>
                          <a:ea typeface="+mn-ea"/>
                          <a:cs typeface="+mn-cs"/>
                        </a:rPr>
                        <a:t>1600</a:t>
                      </a:r>
                    </a:p>
                  </a:txBody>
                  <a:tcPr/>
                </a:tc>
                <a:extLst>
                  <a:ext uri="{0D108BD9-81ED-4DB2-BD59-A6C34878D82A}">
                    <a16:rowId xmlns:a16="http://schemas.microsoft.com/office/drawing/2014/main" val="2754632849"/>
                  </a:ext>
                </a:extLst>
              </a:tr>
              <a:tr h="370840">
                <a:tc>
                  <a:txBody>
                    <a:bodyPr/>
                    <a:lstStyle/>
                    <a:p>
                      <a:pPr algn="r" fontAlgn="b"/>
                      <a:r>
                        <a:rPr lang="es-AR" sz="1100" b="0" i="0" u="none" strike="noStrike" dirty="0">
                          <a:solidFill>
                            <a:srgbClr val="000000"/>
                          </a:solidFill>
                          <a:effectLst/>
                          <a:latin typeface="Calibri" panose="020F0502020204030204" pitchFamily="34" charset="0"/>
                        </a:rPr>
                        <a:t>600 000 000</a:t>
                      </a:r>
                    </a:p>
                  </a:txBody>
                  <a:tcPr marL="9525" marR="9525" marT="9525" marB="0"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a:ln>
                            <a:noFill/>
                          </a:ln>
                          <a:solidFill>
                            <a:srgbClr val="00B050"/>
                          </a:solidFill>
                          <a:effectLst/>
                          <a:uLnTx/>
                          <a:uFillTx/>
                          <a:latin typeface="Palatino Linotype" panose="02040502050505030304"/>
                          <a:ea typeface="+mn-ea"/>
                          <a:cs typeface="+mn-cs"/>
                        </a:rPr>
                        <a:t>500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a:ln>
                            <a:noFill/>
                          </a:ln>
                          <a:solidFill>
                            <a:srgbClr val="C00000"/>
                          </a:solidFill>
                          <a:effectLst/>
                          <a:uLnTx/>
                          <a:uFillTx/>
                          <a:latin typeface="Palatino Linotype" panose="02040502050505030304"/>
                          <a:ea typeface="+mn-ea"/>
                          <a:cs typeface="+mn-cs"/>
                        </a:rPr>
                        <a:t>2349</a:t>
                      </a:r>
                    </a:p>
                  </a:txBody>
                  <a:tcPr/>
                </a:tc>
                <a:extLst>
                  <a:ext uri="{0D108BD9-81ED-4DB2-BD59-A6C34878D82A}">
                    <a16:rowId xmlns:a16="http://schemas.microsoft.com/office/drawing/2014/main" val="2329198389"/>
                  </a:ext>
                </a:extLst>
              </a:tr>
              <a:tr h="370840">
                <a:tc>
                  <a:txBody>
                    <a:bodyPr/>
                    <a:lstStyle/>
                    <a:p>
                      <a:pPr algn="r" fontAlgn="b"/>
                      <a:r>
                        <a:rPr lang="es-AR" sz="1100" b="0" i="0" u="none" strike="noStrike" dirty="0">
                          <a:solidFill>
                            <a:srgbClr val="000000"/>
                          </a:solidFill>
                          <a:effectLst/>
                          <a:latin typeface="Calibri" panose="020F0502020204030204" pitchFamily="34" charset="0"/>
                        </a:rPr>
                        <a:t>800</a:t>
                      </a:r>
                      <a:r>
                        <a:rPr lang="es-AR" sz="1100" b="0" i="0" u="none" strike="noStrike" baseline="0" dirty="0">
                          <a:solidFill>
                            <a:srgbClr val="000000"/>
                          </a:solidFill>
                          <a:effectLst/>
                          <a:latin typeface="Calibri" panose="020F0502020204030204" pitchFamily="34" charset="0"/>
                        </a:rPr>
                        <a:t> 000 000</a:t>
                      </a:r>
                      <a:endParaRPr lang="es-A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a:ln>
                            <a:noFill/>
                          </a:ln>
                          <a:solidFill>
                            <a:srgbClr val="00B050"/>
                          </a:solidFill>
                          <a:effectLst/>
                          <a:uLnTx/>
                          <a:uFillTx/>
                          <a:latin typeface="Palatino Linotype" panose="02040502050505030304"/>
                          <a:ea typeface="+mn-ea"/>
                          <a:cs typeface="+mn-cs"/>
                        </a:rPr>
                        <a:t>1021</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a:ln>
                            <a:noFill/>
                          </a:ln>
                          <a:solidFill>
                            <a:srgbClr val="C00000"/>
                          </a:solidFill>
                          <a:effectLst/>
                          <a:uLnTx/>
                          <a:uFillTx/>
                          <a:latin typeface="Palatino Linotype" panose="02040502050505030304"/>
                          <a:ea typeface="+mn-ea"/>
                          <a:cs typeface="+mn-cs"/>
                        </a:rPr>
                        <a:t>4201</a:t>
                      </a:r>
                    </a:p>
                  </a:txBody>
                  <a:tcPr/>
                </a:tc>
                <a:extLst>
                  <a:ext uri="{0D108BD9-81ED-4DB2-BD59-A6C34878D82A}">
                    <a16:rowId xmlns:a16="http://schemas.microsoft.com/office/drawing/2014/main" val="2878702618"/>
                  </a:ext>
                </a:extLst>
              </a:tr>
              <a:tr h="370840">
                <a:tc>
                  <a:txBody>
                    <a:bodyPr/>
                    <a:lstStyle/>
                    <a:p>
                      <a:pPr algn="r" fontAlgn="b"/>
                      <a:r>
                        <a:rPr lang="es-AR" sz="1100" b="0" i="0" u="none" strike="noStrike" dirty="0">
                          <a:solidFill>
                            <a:srgbClr val="000000"/>
                          </a:solidFill>
                          <a:effectLst/>
                          <a:latin typeface="Calibri" panose="020F0502020204030204" pitchFamily="34" charset="0"/>
                        </a:rPr>
                        <a:t>2 000 000 000</a:t>
                      </a:r>
                    </a:p>
                  </a:txBody>
                  <a:tcPr marL="9525" marR="9525" marT="9525" marB="0" anchor="b"/>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err="1">
                          <a:solidFill>
                            <a:srgbClr val="FFC000"/>
                          </a:solidFill>
                        </a:rPr>
                        <a:t>Heap</a:t>
                      </a:r>
                      <a:r>
                        <a:rPr lang="es-AR" dirty="0">
                          <a:solidFill>
                            <a:srgbClr val="FFC000"/>
                          </a:solidFill>
                        </a:rPr>
                        <a:t> </a:t>
                      </a:r>
                      <a:r>
                        <a:rPr lang="es-AR" dirty="0" err="1">
                          <a:solidFill>
                            <a:srgbClr val="FFC000"/>
                          </a:solidFill>
                        </a:rPr>
                        <a:t>Overflow</a:t>
                      </a:r>
                      <a:endParaRPr lang="es-AR" dirty="0">
                        <a:solidFill>
                          <a:srgbClr val="FFC000"/>
                        </a:solidFill>
                      </a:endParaRPr>
                    </a:p>
                  </a:txBody>
                  <a:tcPr/>
                </a:tc>
                <a:tc hMerge="1">
                  <a:txBody>
                    <a:bodyPr/>
                    <a:lstStyle/>
                    <a:p>
                      <a:endParaRPr lang="es-AR"/>
                    </a:p>
                  </a:txBody>
                  <a:tcPr/>
                </a:tc>
                <a:extLst>
                  <a:ext uri="{0D108BD9-81ED-4DB2-BD59-A6C34878D82A}">
                    <a16:rowId xmlns:a16="http://schemas.microsoft.com/office/drawing/2014/main" val="2835601907"/>
                  </a:ext>
                </a:extLst>
              </a:tr>
            </a:tbl>
          </a:graphicData>
        </a:graphic>
      </p:graphicFrame>
      <p:pic>
        <p:nvPicPr>
          <p:cNvPr id="6" name="Picture 5" descr="Disapprove &lt;strong&gt;Bad&lt;/strong&gt; Down · Free vector graphic o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3276" y="4977739"/>
            <a:ext cx="274982" cy="263983"/>
          </a:xfrm>
          <a:prstGeom prst="rect">
            <a:avLst/>
          </a:prstGeom>
        </p:spPr>
      </p:pic>
      <p:pic>
        <p:nvPicPr>
          <p:cNvPr id="7" name="Picture 6" descr="Disapprove &lt;strong&gt;Bad&lt;/strong&gt; Down · Free vector graphic o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3276" y="5330114"/>
            <a:ext cx="274982" cy="263983"/>
          </a:xfrm>
          <a:prstGeom prst="rect">
            <a:avLst/>
          </a:prstGeom>
        </p:spPr>
      </p:pic>
      <p:sp>
        <p:nvSpPr>
          <p:cNvPr id="8" name="Rectangle 7"/>
          <p:cNvSpPr/>
          <p:nvPr/>
        </p:nvSpPr>
        <p:spPr>
          <a:xfrm>
            <a:off x="55079" y="5678269"/>
            <a:ext cx="8650357" cy="923330"/>
          </a:xfrm>
          <a:prstGeom prst="rect">
            <a:avLst/>
          </a:prstGeom>
        </p:spPr>
        <p:txBody>
          <a:bodyPr wrap="square">
            <a:spAutoFit/>
          </a:bodyPr>
          <a:lstStyle/>
          <a:p>
            <a:pPr algn="just"/>
            <a:r>
              <a:rPr lang="en-US" b="1" dirty="0" err="1">
                <a:solidFill>
                  <a:srgbClr val="C00000"/>
                </a:solidFill>
              </a:rPr>
              <a:t>Cuidado</a:t>
            </a:r>
            <a:r>
              <a:rPr lang="en-US" dirty="0">
                <a:solidFill>
                  <a:srgbClr val="C00000"/>
                </a:solidFill>
              </a:rPr>
              <a:t>: </a:t>
            </a:r>
            <a:r>
              <a:rPr lang="en-US" dirty="0" err="1">
                <a:solidFill>
                  <a:srgbClr val="C00000"/>
                </a:solidFill>
              </a:rPr>
              <a:t>muchas</a:t>
            </a:r>
            <a:r>
              <a:rPr lang="en-US" dirty="0">
                <a:solidFill>
                  <a:srgbClr val="C00000"/>
                </a:solidFill>
              </a:rPr>
              <a:t> </a:t>
            </a:r>
            <a:r>
              <a:rPr lang="en-US" dirty="0" err="1">
                <a:solidFill>
                  <a:srgbClr val="C00000"/>
                </a:solidFill>
              </a:rPr>
              <a:t>veces</a:t>
            </a:r>
            <a:r>
              <a:rPr lang="en-US" dirty="0">
                <a:solidFill>
                  <a:srgbClr val="C00000"/>
                </a:solidFill>
              </a:rPr>
              <a:t> </a:t>
            </a:r>
            <a:r>
              <a:rPr lang="en-US" dirty="0" err="1">
                <a:solidFill>
                  <a:srgbClr val="C00000"/>
                </a:solidFill>
              </a:rPr>
              <a:t>inferimos</a:t>
            </a:r>
            <a:r>
              <a:rPr lang="en-US" dirty="0">
                <a:solidFill>
                  <a:srgbClr val="C00000"/>
                </a:solidFill>
              </a:rPr>
              <a:t> que un </a:t>
            </a:r>
            <a:r>
              <a:rPr lang="en-US" dirty="0" err="1">
                <a:solidFill>
                  <a:srgbClr val="C00000"/>
                </a:solidFill>
              </a:rPr>
              <a:t>algoritmo</a:t>
            </a:r>
            <a:r>
              <a:rPr lang="en-US" dirty="0">
                <a:solidFill>
                  <a:srgbClr val="C00000"/>
                </a:solidFill>
              </a:rPr>
              <a:t> </a:t>
            </a:r>
            <a:r>
              <a:rPr lang="en-US" dirty="0" err="1">
                <a:solidFill>
                  <a:srgbClr val="C00000"/>
                </a:solidFill>
              </a:rPr>
              <a:t>es</a:t>
            </a:r>
            <a:r>
              <a:rPr lang="en-US" dirty="0">
                <a:solidFill>
                  <a:srgbClr val="C00000"/>
                </a:solidFill>
              </a:rPr>
              <a:t> </a:t>
            </a:r>
            <a:r>
              <a:rPr lang="en-US" dirty="0" err="1">
                <a:solidFill>
                  <a:srgbClr val="C00000"/>
                </a:solidFill>
              </a:rPr>
              <a:t>bueno</a:t>
            </a:r>
            <a:r>
              <a:rPr lang="en-US" dirty="0">
                <a:solidFill>
                  <a:srgbClr val="C00000"/>
                </a:solidFill>
              </a:rPr>
              <a:t> </a:t>
            </a:r>
            <a:r>
              <a:rPr lang="en-US" dirty="0" err="1">
                <a:solidFill>
                  <a:srgbClr val="C00000"/>
                </a:solidFill>
              </a:rPr>
              <a:t>porque</a:t>
            </a:r>
            <a:r>
              <a:rPr lang="en-US" dirty="0">
                <a:solidFill>
                  <a:srgbClr val="C00000"/>
                </a:solidFill>
              </a:rPr>
              <a:t> lo </a:t>
            </a:r>
            <a:r>
              <a:rPr lang="en-US" dirty="0" err="1">
                <a:solidFill>
                  <a:srgbClr val="C00000"/>
                </a:solidFill>
              </a:rPr>
              <a:t>ejecutamos</a:t>
            </a:r>
            <a:r>
              <a:rPr lang="en-US" dirty="0">
                <a:solidFill>
                  <a:srgbClr val="C00000"/>
                </a:solidFill>
              </a:rPr>
              <a:t> con “</a:t>
            </a:r>
            <a:r>
              <a:rPr lang="en-US" dirty="0" err="1">
                <a:solidFill>
                  <a:srgbClr val="C00000"/>
                </a:solidFill>
              </a:rPr>
              <a:t>pocos</a:t>
            </a:r>
            <a:r>
              <a:rPr lang="en-US" dirty="0">
                <a:solidFill>
                  <a:srgbClr val="C00000"/>
                </a:solidFill>
              </a:rPr>
              <a:t> </a:t>
            </a:r>
            <a:r>
              <a:rPr lang="en-US" dirty="0" err="1">
                <a:solidFill>
                  <a:srgbClr val="C00000"/>
                </a:solidFill>
              </a:rPr>
              <a:t>datos</a:t>
            </a:r>
            <a:r>
              <a:rPr lang="en-US" dirty="0">
                <a:solidFill>
                  <a:srgbClr val="C00000"/>
                </a:solidFill>
              </a:rPr>
              <a:t>” y </a:t>
            </a:r>
            <a:r>
              <a:rPr lang="en-US" dirty="0" err="1">
                <a:solidFill>
                  <a:srgbClr val="C00000"/>
                </a:solidFill>
              </a:rPr>
              <a:t>cuando</a:t>
            </a:r>
            <a:r>
              <a:rPr lang="en-US" dirty="0">
                <a:solidFill>
                  <a:srgbClr val="C00000"/>
                </a:solidFill>
              </a:rPr>
              <a:t> lo </a:t>
            </a:r>
            <a:r>
              <a:rPr lang="en-US" dirty="0" err="1">
                <a:solidFill>
                  <a:srgbClr val="C00000"/>
                </a:solidFill>
              </a:rPr>
              <a:t>ponemos</a:t>
            </a:r>
            <a:r>
              <a:rPr lang="en-US" dirty="0">
                <a:solidFill>
                  <a:srgbClr val="C00000"/>
                </a:solidFill>
              </a:rPr>
              <a:t> </a:t>
            </a:r>
            <a:r>
              <a:rPr lang="en-US" dirty="0" err="1">
                <a:solidFill>
                  <a:srgbClr val="C00000"/>
                </a:solidFill>
              </a:rPr>
              <a:t>en</a:t>
            </a:r>
            <a:r>
              <a:rPr lang="en-US" dirty="0">
                <a:solidFill>
                  <a:srgbClr val="C00000"/>
                </a:solidFill>
              </a:rPr>
              <a:t> </a:t>
            </a:r>
            <a:r>
              <a:rPr lang="en-US" dirty="0" err="1">
                <a:solidFill>
                  <a:srgbClr val="C00000"/>
                </a:solidFill>
              </a:rPr>
              <a:t>producción</a:t>
            </a:r>
            <a:r>
              <a:rPr lang="en-US" dirty="0">
                <a:solidFill>
                  <a:srgbClr val="C00000"/>
                </a:solidFill>
              </a:rPr>
              <a:t> no se </a:t>
            </a:r>
            <a:r>
              <a:rPr lang="en-US" dirty="0" err="1">
                <a:solidFill>
                  <a:srgbClr val="C00000"/>
                </a:solidFill>
              </a:rPr>
              <a:t>comporta</a:t>
            </a:r>
            <a:r>
              <a:rPr lang="en-US" dirty="0">
                <a:solidFill>
                  <a:srgbClr val="C00000"/>
                </a:solidFill>
              </a:rPr>
              <a:t> </a:t>
            </a:r>
            <a:r>
              <a:rPr lang="en-US" dirty="0" err="1">
                <a:solidFill>
                  <a:srgbClr val="C00000"/>
                </a:solidFill>
              </a:rPr>
              <a:t>igual</a:t>
            </a:r>
            <a:r>
              <a:rPr lang="en-US" dirty="0">
                <a:solidFill>
                  <a:srgbClr val="C00000"/>
                </a:solidFill>
              </a:rPr>
              <a:t>. El </a:t>
            </a:r>
            <a:r>
              <a:rPr lang="en-US" dirty="0" err="1">
                <a:solidFill>
                  <a:srgbClr val="C00000"/>
                </a:solidFill>
              </a:rPr>
              <a:t>tamaño</a:t>
            </a:r>
            <a:r>
              <a:rPr lang="en-US" dirty="0">
                <a:solidFill>
                  <a:srgbClr val="C00000"/>
                </a:solidFill>
              </a:rPr>
              <a:t> del input </a:t>
            </a:r>
            <a:r>
              <a:rPr lang="en-US" dirty="0" err="1">
                <a:solidFill>
                  <a:srgbClr val="C00000"/>
                </a:solidFill>
              </a:rPr>
              <a:t>puede</a:t>
            </a:r>
            <a:r>
              <a:rPr lang="en-US" dirty="0">
                <a:solidFill>
                  <a:srgbClr val="C00000"/>
                </a:solidFill>
              </a:rPr>
              <a:t> </a:t>
            </a:r>
            <a:r>
              <a:rPr lang="en-US" dirty="0" err="1">
                <a:solidFill>
                  <a:srgbClr val="C00000"/>
                </a:solidFill>
              </a:rPr>
              <a:t>afectar</a:t>
            </a:r>
            <a:r>
              <a:rPr lang="en-US" dirty="0">
                <a:solidFill>
                  <a:srgbClr val="C00000"/>
                </a:solidFill>
              </a:rPr>
              <a:t> la performance de un </a:t>
            </a:r>
            <a:r>
              <a:rPr lang="en-US" dirty="0" err="1">
                <a:solidFill>
                  <a:srgbClr val="C00000"/>
                </a:solidFill>
              </a:rPr>
              <a:t>algoritmo</a:t>
            </a:r>
            <a:r>
              <a:rPr lang="en-US" dirty="0">
                <a:solidFill>
                  <a:srgbClr val="C00000"/>
                </a:solidFill>
              </a:rPr>
              <a:t>.</a:t>
            </a:r>
          </a:p>
        </p:txBody>
      </p:sp>
    </p:spTree>
    <p:extLst>
      <p:ext uri="{BB962C8B-B14F-4D97-AF65-F5344CB8AC3E}">
        <p14:creationId xmlns:p14="http://schemas.microsoft.com/office/powerpoint/2010/main" val="343056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sz="4000" dirty="0"/>
              <a:t>1.A) Tiempo de ejecución </a:t>
            </a:r>
            <a:r>
              <a:rPr lang="es-AR" sz="4000" b="1" dirty="0"/>
              <a:t>empírica</a:t>
            </a:r>
          </a:p>
        </p:txBody>
      </p:sp>
      <p:sp>
        <p:nvSpPr>
          <p:cNvPr id="4" name="Slide Number Placeholder 3"/>
          <p:cNvSpPr>
            <a:spLocks noGrp="1"/>
          </p:cNvSpPr>
          <p:nvPr>
            <p:ph type="sldNum" sz="quarter" idx="12"/>
          </p:nvPr>
        </p:nvSpPr>
        <p:spPr/>
        <p:txBody>
          <a:bodyPr/>
          <a:lstStyle/>
          <a:p>
            <a:fld id="{401CF334-2D5C-4859-84A6-CA7E6E43FAEB}" type="slidenum">
              <a:rPr lang="en-US" smtClean="0"/>
              <a:t>77</a:t>
            </a:fld>
            <a:endParaRPr lang="en-US"/>
          </a:p>
        </p:txBody>
      </p:sp>
      <p:sp>
        <p:nvSpPr>
          <p:cNvPr id="5" name="TextBox 4"/>
          <p:cNvSpPr txBox="1"/>
          <p:nvPr/>
        </p:nvSpPr>
        <p:spPr>
          <a:xfrm>
            <a:off x="1815739" y="5603965"/>
            <a:ext cx="65184" cy="369332"/>
          </a:xfrm>
          <a:prstGeom prst="rect">
            <a:avLst/>
          </a:prstGeom>
          <a:noFill/>
          <a:ln>
            <a:solidFill>
              <a:schemeClr val="bg2"/>
            </a:solidFill>
          </a:ln>
        </p:spPr>
        <p:txBody>
          <a:bodyPr wrap="square" rtlCol="0">
            <a:spAutoFit/>
          </a:bodyPr>
          <a:lstStyle/>
          <a:p>
            <a:endParaRPr lang="es-AR" dirty="0" err="1"/>
          </a:p>
        </p:txBody>
      </p:sp>
      <p:sp>
        <p:nvSpPr>
          <p:cNvPr id="8" name="Content Placeholder 7"/>
          <p:cNvSpPr>
            <a:spLocks noGrp="1"/>
          </p:cNvSpPr>
          <p:nvPr>
            <p:ph idx="1"/>
          </p:nvPr>
        </p:nvSpPr>
        <p:spPr/>
        <p:txBody>
          <a:bodyPr>
            <a:normAutofit fontScale="70000" lnSpcReduction="20000"/>
          </a:bodyPr>
          <a:lstStyle/>
          <a:p>
            <a:pPr marL="0" indent="0" algn="just">
              <a:buNone/>
            </a:pPr>
            <a:r>
              <a:rPr lang="en-US" dirty="0"/>
              <a:t>La idea de </a:t>
            </a:r>
            <a:r>
              <a:rPr lang="en-US" dirty="0" err="1"/>
              <a:t>usar</a:t>
            </a:r>
            <a:r>
              <a:rPr lang="en-US" dirty="0"/>
              <a:t> la </a:t>
            </a:r>
            <a:r>
              <a:rPr lang="en-US" dirty="0" err="1"/>
              <a:t>métrica</a:t>
            </a:r>
            <a:r>
              <a:rPr lang="en-US" dirty="0"/>
              <a:t> “</a:t>
            </a:r>
            <a:r>
              <a:rPr lang="en-US" dirty="0" err="1"/>
              <a:t>tiempo</a:t>
            </a:r>
            <a:r>
              <a:rPr lang="en-US" dirty="0"/>
              <a:t> de </a:t>
            </a:r>
            <a:r>
              <a:rPr lang="en-US" dirty="0" err="1"/>
              <a:t>ejecución</a:t>
            </a:r>
            <a:r>
              <a:rPr lang="en-US" dirty="0"/>
              <a:t> </a:t>
            </a:r>
            <a:r>
              <a:rPr lang="en-US" dirty="0" err="1"/>
              <a:t>calculada</a:t>
            </a:r>
            <a:r>
              <a:rPr lang="en-US" dirty="0"/>
              <a:t> </a:t>
            </a:r>
            <a:r>
              <a:rPr lang="en-US" dirty="0" err="1"/>
              <a:t>empíricamente</a:t>
            </a:r>
            <a:r>
              <a:rPr lang="en-US" dirty="0"/>
              <a:t>” para </a:t>
            </a:r>
            <a:r>
              <a:rPr lang="en-US" dirty="0" err="1"/>
              <a:t>rankear</a:t>
            </a:r>
            <a:r>
              <a:rPr lang="en-US" dirty="0"/>
              <a:t> </a:t>
            </a:r>
            <a:r>
              <a:rPr lang="en-US" dirty="0" err="1"/>
              <a:t>algoritmos</a:t>
            </a:r>
            <a:r>
              <a:rPr lang="en-US" dirty="0"/>
              <a:t> </a:t>
            </a:r>
            <a:r>
              <a:rPr lang="en-US" dirty="0" err="1"/>
              <a:t>tiene</a:t>
            </a:r>
            <a:r>
              <a:rPr lang="en-US" dirty="0"/>
              <a:t> </a:t>
            </a:r>
            <a:r>
              <a:rPr lang="en-US" dirty="0" err="1"/>
              <a:t>varias</a:t>
            </a:r>
            <a:r>
              <a:rPr lang="en-US" dirty="0"/>
              <a:t> </a:t>
            </a:r>
            <a:r>
              <a:rPr lang="en-US" dirty="0" err="1"/>
              <a:t>dificultades</a:t>
            </a:r>
            <a:r>
              <a:rPr lang="en-US" dirty="0"/>
              <a:t>. ¿</a:t>
            </a:r>
            <a:r>
              <a:rPr lang="en-US" dirty="0" err="1"/>
              <a:t>Cuáles</a:t>
            </a:r>
            <a:r>
              <a:rPr lang="en-US" dirty="0"/>
              <a:t>?</a:t>
            </a:r>
          </a:p>
          <a:p>
            <a:pPr marL="0" indent="0" algn="just">
              <a:buNone/>
            </a:pPr>
            <a:endParaRPr lang="en-US" dirty="0"/>
          </a:p>
          <a:p>
            <a:pPr marL="0" indent="0" algn="just">
              <a:buNone/>
            </a:pPr>
            <a:r>
              <a:rPr lang="en-US" b="1" dirty="0" err="1"/>
              <a:t>Por</a:t>
            </a:r>
            <a:r>
              <a:rPr lang="en-US" b="1" dirty="0"/>
              <a:t> </a:t>
            </a:r>
            <a:r>
              <a:rPr lang="en-US" b="1" dirty="0" err="1"/>
              <a:t>ejemplo</a:t>
            </a:r>
            <a:r>
              <a:rPr lang="en-US" b="1" dirty="0"/>
              <a:t>:</a:t>
            </a:r>
          </a:p>
          <a:p>
            <a:pPr algn="just"/>
            <a:r>
              <a:rPr lang="en-US" dirty="0"/>
              <a:t>Como </a:t>
            </a:r>
            <a:r>
              <a:rPr lang="en-US" dirty="0" err="1"/>
              <a:t>los</a:t>
            </a:r>
            <a:r>
              <a:rPr lang="en-US" dirty="0"/>
              <a:t> </a:t>
            </a:r>
            <a:r>
              <a:rPr lang="en-US" dirty="0" err="1"/>
              <a:t>algoritmos</a:t>
            </a:r>
            <a:r>
              <a:rPr lang="en-US" dirty="0"/>
              <a:t> </a:t>
            </a:r>
            <a:r>
              <a:rPr lang="en-US" dirty="0" err="1"/>
              <a:t>tardan</a:t>
            </a:r>
            <a:r>
              <a:rPr lang="en-US" dirty="0"/>
              <a:t> </a:t>
            </a:r>
            <a:r>
              <a:rPr lang="en-US" dirty="0" err="1"/>
              <a:t>diferente</a:t>
            </a:r>
            <a:r>
              <a:rPr lang="en-US" dirty="0"/>
              <a:t> </a:t>
            </a:r>
            <a:r>
              <a:rPr lang="en-US" dirty="0" err="1"/>
              <a:t>dependiendo</a:t>
            </a:r>
            <a:r>
              <a:rPr lang="en-US" dirty="0"/>
              <a:t> de </a:t>
            </a:r>
            <a:r>
              <a:rPr lang="en-US" dirty="0" err="1"/>
              <a:t>los</a:t>
            </a:r>
            <a:r>
              <a:rPr lang="en-US" dirty="0"/>
              <a:t> </a:t>
            </a:r>
            <a:r>
              <a:rPr lang="en-US" dirty="0" err="1"/>
              <a:t>datos</a:t>
            </a:r>
            <a:r>
              <a:rPr lang="en-US" dirty="0"/>
              <a:t> con </a:t>
            </a:r>
            <a:r>
              <a:rPr lang="en-US" dirty="0" err="1"/>
              <a:t>los</a:t>
            </a:r>
            <a:r>
              <a:rPr lang="en-US" dirty="0"/>
              <a:t> que </a:t>
            </a:r>
            <a:r>
              <a:rPr lang="en-US" dirty="0" err="1"/>
              <a:t>operan</a:t>
            </a:r>
            <a:r>
              <a:rPr lang="en-US" dirty="0"/>
              <a:t> (input), para </a:t>
            </a:r>
            <a:r>
              <a:rPr lang="en-US" dirty="0" err="1"/>
              <a:t>probar</a:t>
            </a:r>
            <a:r>
              <a:rPr lang="en-US" dirty="0"/>
              <a:t> </a:t>
            </a:r>
            <a:r>
              <a:rPr lang="en-US" dirty="0" err="1"/>
              <a:t>realmente</a:t>
            </a:r>
            <a:r>
              <a:rPr lang="en-US" dirty="0"/>
              <a:t> con </a:t>
            </a:r>
            <a:r>
              <a:rPr lang="en-US" dirty="0" err="1"/>
              <a:t>datos</a:t>
            </a:r>
            <a:r>
              <a:rPr lang="en-US" dirty="0"/>
              <a:t> </a:t>
            </a:r>
            <a:r>
              <a:rPr lang="en-US" dirty="0" err="1"/>
              <a:t>grandes</a:t>
            </a:r>
            <a:r>
              <a:rPr lang="en-US" dirty="0"/>
              <a:t>, </a:t>
            </a:r>
            <a:r>
              <a:rPr lang="en-US" dirty="0" err="1"/>
              <a:t>habría</a:t>
            </a:r>
            <a:r>
              <a:rPr lang="en-US" dirty="0"/>
              <a:t> que </a:t>
            </a:r>
            <a:r>
              <a:rPr lang="en-US" dirty="0" err="1"/>
              <a:t>generar</a:t>
            </a:r>
            <a:r>
              <a:rPr lang="en-US" dirty="0"/>
              <a:t> </a:t>
            </a:r>
            <a:r>
              <a:rPr lang="en-US" dirty="0" err="1"/>
              <a:t>esos</a:t>
            </a:r>
            <a:r>
              <a:rPr lang="en-US" dirty="0"/>
              <a:t> </a:t>
            </a:r>
            <a:r>
              <a:rPr lang="en-US" dirty="0" err="1"/>
              <a:t>valores</a:t>
            </a:r>
            <a:r>
              <a:rPr lang="en-US" dirty="0"/>
              <a:t>. </a:t>
            </a:r>
            <a:r>
              <a:rPr lang="en-US" dirty="0" err="1"/>
              <a:t>Podría</a:t>
            </a:r>
            <a:r>
              <a:rPr lang="en-US" dirty="0"/>
              <a:t> </a:t>
            </a:r>
            <a:r>
              <a:rPr lang="en-US" dirty="0" err="1"/>
              <a:t>tardar</a:t>
            </a:r>
            <a:r>
              <a:rPr lang="en-US" dirty="0"/>
              <a:t> </a:t>
            </a:r>
            <a:r>
              <a:rPr lang="en-US" dirty="0" err="1"/>
              <a:t>días</a:t>
            </a:r>
            <a:r>
              <a:rPr lang="en-US" dirty="0"/>
              <a:t> </a:t>
            </a:r>
            <a:r>
              <a:rPr lang="en-US" dirty="0" err="1"/>
              <a:t>chequear</a:t>
            </a:r>
            <a:r>
              <a:rPr lang="en-US" dirty="0"/>
              <a:t> </a:t>
            </a:r>
            <a:r>
              <a:rPr lang="en-US" dirty="0" err="1"/>
              <a:t>los</a:t>
            </a:r>
            <a:r>
              <a:rPr lang="en-US" dirty="0"/>
              <a:t> </a:t>
            </a:r>
            <a:r>
              <a:rPr lang="en-US" dirty="0" err="1"/>
              <a:t>tiempos</a:t>
            </a:r>
            <a:r>
              <a:rPr lang="en-US" dirty="0"/>
              <a:t> </a:t>
            </a:r>
            <a:r>
              <a:rPr lang="en-US" dirty="0" err="1"/>
              <a:t>en</a:t>
            </a:r>
            <a:r>
              <a:rPr lang="en-US" dirty="0"/>
              <a:t> </a:t>
            </a:r>
            <a:r>
              <a:rPr lang="en-US" dirty="0" err="1"/>
              <a:t>grandes</a:t>
            </a:r>
            <a:r>
              <a:rPr lang="en-US" dirty="0"/>
              <a:t> inputs….</a:t>
            </a:r>
          </a:p>
          <a:p>
            <a:pPr marL="0" indent="0" algn="just">
              <a:buNone/>
            </a:pPr>
            <a:r>
              <a:rPr lang="en-US" dirty="0">
                <a:solidFill>
                  <a:srgbClr val="00B050"/>
                </a:solidFill>
              </a:rPr>
              <a:t>    ¡</a:t>
            </a:r>
            <a:r>
              <a:rPr lang="en-US" dirty="0" err="1">
                <a:solidFill>
                  <a:srgbClr val="00B050"/>
                </a:solidFill>
              </a:rPr>
              <a:t>Qué</a:t>
            </a:r>
            <a:r>
              <a:rPr lang="en-US" dirty="0">
                <a:solidFill>
                  <a:srgbClr val="00B050"/>
                </a:solidFill>
              </a:rPr>
              <a:t> </a:t>
            </a:r>
            <a:r>
              <a:rPr lang="en-US" dirty="0" err="1">
                <a:solidFill>
                  <a:srgbClr val="00B050"/>
                </a:solidFill>
              </a:rPr>
              <a:t>bueno</a:t>
            </a:r>
            <a:r>
              <a:rPr lang="en-US" dirty="0">
                <a:solidFill>
                  <a:srgbClr val="00B050"/>
                </a:solidFill>
              </a:rPr>
              <a:t> </a:t>
            </a:r>
            <a:r>
              <a:rPr lang="en-US" dirty="0" err="1">
                <a:solidFill>
                  <a:srgbClr val="00B050"/>
                </a:solidFill>
              </a:rPr>
              <a:t>sería</a:t>
            </a:r>
            <a:r>
              <a:rPr lang="en-US" dirty="0">
                <a:solidFill>
                  <a:srgbClr val="00B050"/>
                </a:solidFill>
              </a:rPr>
              <a:t> </a:t>
            </a:r>
            <a:r>
              <a:rPr lang="en-US" dirty="0" err="1">
                <a:solidFill>
                  <a:srgbClr val="00B050"/>
                </a:solidFill>
              </a:rPr>
              <a:t>si</a:t>
            </a:r>
            <a:r>
              <a:rPr lang="en-US" dirty="0">
                <a:solidFill>
                  <a:srgbClr val="00B050"/>
                </a:solidFill>
              </a:rPr>
              <a:t> </a:t>
            </a:r>
            <a:r>
              <a:rPr lang="en-US" dirty="0" err="1">
                <a:solidFill>
                  <a:srgbClr val="00B050"/>
                </a:solidFill>
              </a:rPr>
              <a:t>pudiera</a:t>
            </a:r>
            <a:r>
              <a:rPr lang="en-US" dirty="0">
                <a:solidFill>
                  <a:srgbClr val="00B050"/>
                </a:solidFill>
              </a:rPr>
              <a:t> </a:t>
            </a:r>
            <a:r>
              <a:rPr lang="en-US" dirty="0" err="1">
                <a:solidFill>
                  <a:srgbClr val="00B050"/>
                </a:solidFill>
              </a:rPr>
              <a:t>caracterizar</a:t>
            </a:r>
            <a:r>
              <a:rPr lang="en-US" dirty="0">
                <a:solidFill>
                  <a:srgbClr val="00B050"/>
                </a:solidFill>
              </a:rPr>
              <a:t> </a:t>
            </a:r>
            <a:r>
              <a:rPr lang="en-US" dirty="0" err="1">
                <a:solidFill>
                  <a:srgbClr val="00B050"/>
                </a:solidFill>
              </a:rPr>
              <a:t>algoritmos</a:t>
            </a:r>
            <a:r>
              <a:rPr lang="en-US" dirty="0">
                <a:solidFill>
                  <a:srgbClr val="00B050"/>
                </a:solidFill>
              </a:rPr>
              <a:t> sin </a:t>
            </a:r>
            <a:r>
              <a:rPr lang="en-US" dirty="0" err="1">
                <a:solidFill>
                  <a:srgbClr val="00B050"/>
                </a:solidFill>
              </a:rPr>
              <a:t>tener</a:t>
            </a:r>
            <a:r>
              <a:rPr lang="en-US" dirty="0">
                <a:solidFill>
                  <a:srgbClr val="00B050"/>
                </a:solidFill>
              </a:rPr>
              <a:t> que </a:t>
            </a:r>
            <a:r>
              <a:rPr lang="en-US" dirty="0" err="1">
                <a:solidFill>
                  <a:srgbClr val="00B050"/>
                </a:solidFill>
              </a:rPr>
              <a:t>generar</a:t>
            </a:r>
            <a:r>
              <a:rPr lang="en-US" dirty="0">
                <a:solidFill>
                  <a:srgbClr val="00B050"/>
                </a:solidFill>
              </a:rPr>
              <a:t> </a:t>
            </a:r>
            <a:r>
              <a:rPr lang="en-US" dirty="0" err="1">
                <a:solidFill>
                  <a:srgbClr val="00B050"/>
                </a:solidFill>
              </a:rPr>
              <a:t>esos</a:t>
            </a:r>
            <a:r>
              <a:rPr lang="en-US" dirty="0">
                <a:solidFill>
                  <a:srgbClr val="00B050"/>
                </a:solidFill>
              </a:rPr>
              <a:t> datasets </a:t>
            </a:r>
            <a:r>
              <a:rPr lang="en-US" dirty="0" err="1">
                <a:solidFill>
                  <a:srgbClr val="00B050"/>
                </a:solidFill>
              </a:rPr>
              <a:t>masivos</a:t>
            </a:r>
            <a:r>
              <a:rPr lang="en-US" dirty="0">
                <a:solidFill>
                  <a:srgbClr val="00B050"/>
                </a:solidFill>
              </a:rPr>
              <a:t> !</a:t>
            </a:r>
          </a:p>
          <a:p>
            <a:pPr marL="0" indent="0" algn="just">
              <a:buNone/>
            </a:pPr>
            <a:endParaRPr lang="en-US" dirty="0"/>
          </a:p>
          <a:p>
            <a:pPr algn="just"/>
            <a:r>
              <a:rPr lang="en-US" dirty="0"/>
              <a:t>Si mi </a:t>
            </a:r>
            <a:r>
              <a:rPr lang="en-US" dirty="0" err="1">
                <a:latin typeface="Consolas" panose="020B0609020204030204" pitchFamily="49" charset="0"/>
                <a:cs typeface="Consolas" panose="020B0609020204030204" pitchFamily="49" charset="0"/>
              </a:rPr>
              <a:t>algoA</a:t>
            </a:r>
            <a:r>
              <a:rPr lang="en-US" dirty="0"/>
              <a:t> lo </a:t>
            </a:r>
            <a:r>
              <a:rPr lang="en-US" dirty="0" err="1"/>
              <a:t>ejecutó</a:t>
            </a:r>
            <a:r>
              <a:rPr lang="en-US" dirty="0"/>
              <a:t> </a:t>
            </a:r>
            <a:r>
              <a:rPr lang="en-US" dirty="0" err="1"/>
              <a:t>en</a:t>
            </a:r>
            <a:r>
              <a:rPr lang="en-US" dirty="0"/>
              <a:t> mi </a:t>
            </a:r>
            <a:r>
              <a:rPr lang="en-US" dirty="0" err="1"/>
              <a:t>compu</a:t>
            </a:r>
            <a:r>
              <a:rPr lang="en-US" dirty="0"/>
              <a:t> y </a:t>
            </a:r>
            <a:r>
              <a:rPr lang="en-US" dirty="0" err="1"/>
              <a:t>tarda</a:t>
            </a:r>
            <a:r>
              <a:rPr lang="en-US" dirty="0"/>
              <a:t> X </a:t>
            </a:r>
            <a:r>
              <a:rPr lang="en-US" dirty="0" err="1"/>
              <a:t>ms</a:t>
            </a:r>
            <a:r>
              <a:rPr lang="en-US" dirty="0"/>
              <a:t>, y </a:t>
            </a:r>
            <a:r>
              <a:rPr lang="en-US" dirty="0" err="1"/>
              <a:t>otro</a:t>
            </a:r>
            <a:r>
              <a:rPr lang="en-US" dirty="0"/>
              <a:t> propone un </a:t>
            </a:r>
            <a:r>
              <a:rPr lang="en-US" dirty="0" err="1">
                <a:latin typeface="Consolas" panose="020B0609020204030204" pitchFamily="49" charset="0"/>
                <a:cs typeface="Consolas" panose="020B0609020204030204" pitchFamily="49" charset="0"/>
              </a:rPr>
              <a:t>algoB</a:t>
            </a:r>
            <a:r>
              <a:rPr lang="en-US" dirty="0"/>
              <a:t> que </a:t>
            </a:r>
            <a:r>
              <a:rPr lang="en-US" dirty="0" err="1"/>
              <a:t>ejecuta</a:t>
            </a:r>
            <a:r>
              <a:rPr lang="en-US" dirty="0"/>
              <a:t> </a:t>
            </a:r>
            <a:r>
              <a:rPr lang="en-US" dirty="0" err="1"/>
              <a:t>en</a:t>
            </a:r>
            <a:r>
              <a:rPr lang="en-US" dirty="0"/>
              <a:t> </a:t>
            </a:r>
            <a:r>
              <a:rPr lang="en-US" dirty="0" err="1"/>
              <a:t>su</a:t>
            </a:r>
            <a:r>
              <a:rPr lang="en-US" dirty="0"/>
              <a:t> </a:t>
            </a:r>
            <a:r>
              <a:rPr lang="en-US" dirty="0" err="1"/>
              <a:t>compu</a:t>
            </a:r>
            <a:r>
              <a:rPr lang="en-US" dirty="0"/>
              <a:t> y </a:t>
            </a:r>
            <a:r>
              <a:rPr lang="en-US" dirty="0" err="1"/>
              <a:t>tarda</a:t>
            </a:r>
            <a:r>
              <a:rPr lang="en-US" dirty="0"/>
              <a:t> X/2 </a:t>
            </a:r>
            <a:r>
              <a:rPr lang="en-US" dirty="0" err="1"/>
              <a:t>ms</a:t>
            </a:r>
            <a:r>
              <a:rPr lang="en-US" dirty="0"/>
              <a:t>, ¿</a:t>
            </a:r>
            <a:r>
              <a:rPr lang="en-US" dirty="0" err="1"/>
              <a:t>Cómo</a:t>
            </a:r>
            <a:r>
              <a:rPr lang="en-US" dirty="0"/>
              <a:t> saber </a:t>
            </a:r>
            <a:r>
              <a:rPr lang="en-US" dirty="0" err="1"/>
              <a:t>cuál</a:t>
            </a:r>
            <a:r>
              <a:rPr lang="en-US" dirty="0"/>
              <a:t> </a:t>
            </a:r>
            <a:r>
              <a:rPr lang="en-US" dirty="0" err="1"/>
              <a:t>realmente</a:t>
            </a:r>
            <a:r>
              <a:rPr lang="en-US" dirty="0"/>
              <a:t> </a:t>
            </a:r>
            <a:r>
              <a:rPr lang="en-US" dirty="0" err="1"/>
              <a:t>tarda</a:t>
            </a:r>
            <a:r>
              <a:rPr lang="en-US" dirty="0"/>
              <a:t> </a:t>
            </a:r>
            <a:r>
              <a:rPr lang="en-US" dirty="0" err="1"/>
              <a:t>menos</a:t>
            </a:r>
            <a:r>
              <a:rPr lang="en-US" dirty="0"/>
              <a:t> </a:t>
            </a:r>
            <a:r>
              <a:rPr lang="en-US" dirty="0" err="1"/>
              <a:t>si</a:t>
            </a:r>
            <a:r>
              <a:rPr lang="en-US" dirty="0"/>
              <a:t> las </a:t>
            </a:r>
            <a:r>
              <a:rPr lang="en-US" dirty="0" err="1"/>
              <a:t>compus</a:t>
            </a:r>
            <a:r>
              <a:rPr lang="en-US" dirty="0"/>
              <a:t> son </a:t>
            </a:r>
            <a:r>
              <a:rPr lang="en-US" dirty="0" err="1"/>
              <a:t>diferentes</a:t>
            </a:r>
            <a:r>
              <a:rPr lang="en-US" dirty="0"/>
              <a:t>!!!. Ese ranking </a:t>
            </a:r>
            <a:r>
              <a:rPr lang="en-US" dirty="0" err="1"/>
              <a:t>puede</a:t>
            </a:r>
            <a:r>
              <a:rPr lang="en-US" dirty="0"/>
              <a:t> </a:t>
            </a:r>
            <a:r>
              <a:rPr lang="en-US" dirty="0" err="1"/>
              <a:t>ser</a:t>
            </a:r>
            <a:r>
              <a:rPr lang="en-US" dirty="0"/>
              <a:t> </a:t>
            </a:r>
            <a:r>
              <a:rPr lang="en-US" dirty="0" err="1"/>
              <a:t>engañoso</a:t>
            </a:r>
            <a:r>
              <a:rPr lang="en-US" dirty="0"/>
              <a:t>.</a:t>
            </a:r>
          </a:p>
          <a:p>
            <a:pPr marL="0" indent="0" algn="just">
              <a:buNone/>
            </a:pPr>
            <a:r>
              <a:rPr lang="en-US" dirty="0">
                <a:solidFill>
                  <a:srgbClr val="00B050"/>
                </a:solidFill>
              </a:rPr>
              <a:t>    ¡</a:t>
            </a:r>
            <a:r>
              <a:rPr lang="en-US" dirty="0" err="1">
                <a:solidFill>
                  <a:srgbClr val="00B050"/>
                </a:solidFill>
              </a:rPr>
              <a:t>Qué</a:t>
            </a:r>
            <a:r>
              <a:rPr lang="en-US" dirty="0">
                <a:solidFill>
                  <a:srgbClr val="00B050"/>
                </a:solidFill>
              </a:rPr>
              <a:t> </a:t>
            </a:r>
            <a:r>
              <a:rPr lang="en-US" dirty="0" err="1">
                <a:solidFill>
                  <a:srgbClr val="00B050"/>
                </a:solidFill>
              </a:rPr>
              <a:t>bueno</a:t>
            </a:r>
            <a:r>
              <a:rPr lang="en-US" dirty="0">
                <a:solidFill>
                  <a:srgbClr val="00B050"/>
                </a:solidFill>
              </a:rPr>
              <a:t> </a:t>
            </a:r>
            <a:r>
              <a:rPr lang="en-US" dirty="0" err="1">
                <a:solidFill>
                  <a:srgbClr val="00B050"/>
                </a:solidFill>
              </a:rPr>
              <a:t>sería</a:t>
            </a:r>
            <a:r>
              <a:rPr lang="en-US" dirty="0">
                <a:solidFill>
                  <a:srgbClr val="00B050"/>
                </a:solidFill>
              </a:rPr>
              <a:t> </a:t>
            </a:r>
            <a:r>
              <a:rPr lang="en-US" dirty="0" err="1">
                <a:solidFill>
                  <a:srgbClr val="00B050"/>
                </a:solidFill>
              </a:rPr>
              <a:t>si</a:t>
            </a:r>
            <a:r>
              <a:rPr lang="en-US" dirty="0">
                <a:solidFill>
                  <a:srgbClr val="00B050"/>
                </a:solidFill>
              </a:rPr>
              <a:t> </a:t>
            </a:r>
            <a:r>
              <a:rPr lang="en-US" dirty="0" err="1">
                <a:solidFill>
                  <a:srgbClr val="00B050"/>
                </a:solidFill>
              </a:rPr>
              <a:t>pudiera</a:t>
            </a:r>
            <a:r>
              <a:rPr lang="en-US" dirty="0">
                <a:solidFill>
                  <a:srgbClr val="00B050"/>
                </a:solidFill>
              </a:rPr>
              <a:t> </a:t>
            </a:r>
            <a:r>
              <a:rPr lang="en-US" dirty="0" err="1">
                <a:solidFill>
                  <a:srgbClr val="00B050"/>
                </a:solidFill>
              </a:rPr>
              <a:t>caracterizar</a:t>
            </a:r>
            <a:r>
              <a:rPr lang="en-US" dirty="0">
                <a:solidFill>
                  <a:srgbClr val="00B050"/>
                </a:solidFill>
              </a:rPr>
              <a:t> </a:t>
            </a:r>
            <a:r>
              <a:rPr lang="en-US" dirty="0" err="1">
                <a:solidFill>
                  <a:srgbClr val="00B050"/>
                </a:solidFill>
              </a:rPr>
              <a:t>algoritmos</a:t>
            </a:r>
            <a:r>
              <a:rPr lang="en-US" dirty="0">
                <a:solidFill>
                  <a:srgbClr val="00B050"/>
                </a:solidFill>
              </a:rPr>
              <a:t> sin </a:t>
            </a:r>
            <a:r>
              <a:rPr lang="en-US" dirty="0" err="1">
                <a:solidFill>
                  <a:srgbClr val="00B050"/>
                </a:solidFill>
              </a:rPr>
              <a:t>depender</a:t>
            </a:r>
            <a:r>
              <a:rPr lang="en-US" dirty="0">
                <a:solidFill>
                  <a:srgbClr val="00B050"/>
                </a:solidFill>
              </a:rPr>
              <a:t> de hardware y software </a:t>
            </a:r>
            <a:r>
              <a:rPr lang="en-US" dirty="0" err="1">
                <a:solidFill>
                  <a:srgbClr val="00B050"/>
                </a:solidFill>
              </a:rPr>
              <a:t>donde</a:t>
            </a:r>
            <a:r>
              <a:rPr lang="en-US" dirty="0">
                <a:solidFill>
                  <a:srgbClr val="00B050"/>
                </a:solidFill>
              </a:rPr>
              <a:t> </a:t>
            </a:r>
            <a:r>
              <a:rPr lang="en-US" dirty="0" err="1">
                <a:solidFill>
                  <a:srgbClr val="00B050"/>
                </a:solidFill>
              </a:rPr>
              <a:t>ejecutan</a:t>
            </a:r>
            <a:r>
              <a:rPr lang="en-US" dirty="0">
                <a:solidFill>
                  <a:srgbClr val="00B050"/>
                </a:solidFill>
              </a:rPr>
              <a:t> !</a:t>
            </a:r>
          </a:p>
          <a:p>
            <a:pPr marL="0" indent="0" algn="just">
              <a:buNone/>
            </a:pPr>
            <a:endParaRPr lang="en-US" dirty="0">
              <a:solidFill>
                <a:srgbClr val="00B050"/>
              </a:solidFill>
            </a:endParaRPr>
          </a:p>
        </p:txBody>
      </p:sp>
    </p:spTree>
    <p:extLst>
      <p:ext uri="{BB962C8B-B14F-4D97-AF65-F5344CB8AC3E}">
        <p14:creationId xmlns:p14="http://schemas.microsoft.com/office/powerpoint/2010/main" val="18646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arn(inVertical)">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barn(inVertical)">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arn(inVertical)">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barn(inVertical)">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barn(inVertical)">
                                      <p:cBhvr>
                                        <p:cTn id="2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8" name="Content Placeholder 7"/>
          <p:cNvSpPr>
            <a:spLocks noGrp="1"/>
          </p:cNvSpPr>
          <p:nvPr>
            <p:ph idx="1"/>
          </p:nvPr>
        </p:nvSpPr>
        <p:spPr>
          <a:xfrm>
            <a:off x="457200" y="4345546"/>
            <a:ext cx="8229600" cy="2317149"/>
          </a:xfrm>
        </p:spPr>
        <p:txBody>
          <a:bodyPr>
            <a:noAutofit/>
          </a:bodyPr>
          <a:lstStyle/>
          <a:p>
            <a:pPr marL="0" indent="0" algn="just">
              <a:buNone/>
            </a:pPr>
            <a:r>
              <a:rPr lang="en-US" sz="1400" b="1" dirty="0"/>
              <a:t>Idea </a:t>
            </a:r>
            <a:r>
              <a:rPr lang="en-US" sz="1400" b="1" dirty="0" err="1"/>
              <a:t>básica</a:t>
            </a:r>
            <a:r>
              <a:rPr lang="en-US" sz="1400" dirty="0"/>
              <a:t>: “</a:t>
            </a:r>
            <a:r>
              <a:rPr lang="en-US" sz="1400" b="1" dirty="0" err="1"/>
              <a:t>contar</a:t>
            </a:r>
            <a:r>
              <a:rPr lang="en-US" sz="1400" b="1" dirty="0"/>
              <a:t> la </a:t>
            </a:r>
            <a:r>
              <a:rPr lang="en-US" sz="1400" b="1" dirty="0" err="1"/>
              <a:t>cantidad</a:t>
            </a:r>
            <a:r>
              <a:rPr lang="en-US" sz="1400" b="1" dirty="0"/>
              <a:t> de </a:t>
            </a:r>
            <a:r>
              <a:rPr lang="en-US" sz="1400" b="1" dirty="0" err="1"/>
              <a:t>operaciones</a:t>
            </a:r>
            <a:r>
              <a:rPr lang="en-US" sz="1400" b="1" dirty="0"/>
              <a:t> </a:t>
            </a:r>
            <a:r>
              <a:rPr lang="en-US" sz="1400" b="1" dirty="0" err="1"/>
              <a:t>primitivas</a:t>
            </a:r>
            <a:r>
              <a:rPr lang="en-US" sz="1400" dirty="0"/>
              <a:t>” que </a:t>
            </a:r>
            <a:r>
              <a:rPr lang="en-US" sz="1400" dirty="0" err="1"/>
              <a:t>ejecuta</a:t>
            </a:r>
            <a:r>
              <a:rPr lang="en-US" sz="1400" dirty="0"/>
              <a:t> el </a:t>
            </a:r>
            <a:r>
              <a:rPr lang="en-US" sz="1400" dirty="0" err="1"/>
              <a:t>algoritmo</a:t>
            </a:r>
            <a:r>
              <a:rPr lang="en-US" sz="1400" dirty="0"/>
              <a:t>. No </a:t>
            </a:r>
            <a:r>
              <a:rPr lang="en-US" sz="1400" dirty="0" err="1"/>
              <a:t>importa</a:t>
            </a:r>
            <a:r>
              <a:rPr lang="en-US" sz="1400" dirty="0"/>
              <a:t> </a:t>
            </a:r>
            <a:r>
              <a:rPr lang="en-US" sz="1400" dirty="0" err="1"/>
              <a:t>cuanto</a:t>
            </a:r>
            <a:r>
              <a:rPr lang="en-US" sz="1400" dirty="0"/>
              <a:t> </a:t>
            </a:r>
            <a:r>
              <a:rPr lang="en-US" sz="1400" dirty="0" err="1"/>
              <a:t>tardan</a:t>
            </a:r>
            <a:r>
              <a:rPr lang="en-US" sz="1400" dirty="0"/>
              <a:t>. </a:t>
            </a:r>
            <a:r>
              <a:rPr lang="en-US" sz="1400" dirty="0" err="1"/>
              <a:t>Tardan</a:t>
            </a:r>
            <a:r>
              <a:rPr lang="en-US" sz="1400" dirty="0"/>
              <a:t> “</a:t>
            </a:r>
            <a:r>
              <a:rPr lang="en-US" sz="1400" dirty="0" err="1"/>
              <a:t>unidades</a:t>
            </a:r>
            <a:r>
              <a:rPr lang="en-US" sz="1400" dirty="0"/>
              <a:t> de </a:t>
            </a:r>
            <a:r>
              <a:rPr lang="en-US" sz="1400" dirty="0" err="1"/>
              <a:t>tiempo</a:t>
            </a:r>
            <a:r>
              <a:rPr lang="en-US" sz="1400" dirty="0"/>
              <a:t> </a:t>
            </a:r>
            <a:r>
              <a:rPr lang="en-US" sz="1400" dirty="0" err="1"/>
              <a:t>genéricas</a:t>
            </a:r>
            <a:r>
              <a:rPr lang="en-US" sz="1400" dirty="0"/>
              <a:t>”. </a:t>
            </a:r>
          </a:p>
          <a:p>
            <a:pPr marL="0" indent="0" algn="just">
              <a:buNone/>
            </a:pPr>
            <a:br>
              <a:rPr lang="en-US" sz="1400" dirty="0"/>
            </a:br>
            <a:r>
              <a:rPr lang="en-US" sz="1400" dirty="0" err="1"/>
              <a:t>Dichas</a:t>
            </a:r>
            <a:r>
              <a:rPr lang="en-US" sz="1400" dirty="0"/>
              <a:t> </a:t>
            </a:r>
            <a:r>
              <a:rPr lang="en-US" sz="1400" dirty="0" err="1"/>
              <a:t>operaciones</a:t>
            </a:r>
            <a:r>
              <a:rPr lang="en-US" sz="1400" dirty="0"/>
              <a:t> son las </a:t>
            </a:r>
            <a:r>
              <a:rPr lang="en-US" sz="1400" dirty="0" err="1"/>
              <a:t>más</a:t>
            </a:r>
            <a:r>
              <a:rPr lang="en-US" sz="1400" dirty="0"/>
              <a:t> </a:t>
            </a:r>
            <a:r>
              <a:rPr lang="en-US" sz="1400" dirty="0" err="1"/>
              <a:t>costosas</a:t>
            </a:r>
            <a:r>
              <a:rPr lang="en-US" sz="1400" dirty="0"/>
              <a:t> </a:t>
            </a:r>
            <a:r>
              <a:rPr lang="en-US" sz="1400" dirty="0" err="1"/>
              <a:t>en</a:t>
            </a:r>
            <a:r>
              <a:rPr lang="en-US" sz="1400" dirty="0"/>
              <a:t> </a:t>
            </a:r>
            <a:r>
              <a:rPr lang="en-US" sz="1400" dirty="0" err="1"/>
              <a:t>ejecutar</a:t>
            </a:r>
            <a:r>
              <a:rPr lang="en-US" sz="1400" dirty="0"/>
              <a:t> </a:t>
            </a:r>
            <a:r>
              <a:rPr lang="en-US" sz="1400" dirty="0" err="1"/>
              <a:t>en</a:t>
            </a:r>
            <a:r>
              <a:rPr lang="en-US" sz="1400" dirty="0"/>
              <a:t> </a:t>
            </a:r>
            <a:r>
              <a:rPr lang="en-US" sz="1400" dirty="0" err="1"/>
              <a:t>cualquier</a:t>
            </a:r>
            <a:r>
              <a:rPr lang="en-US" sz="1400" dirty="0"/>
              <a:t> </a:t>
            </a:r>
            <a:r>
              <a:rPr lang="en-US" sz="1400" dirty="0" err="1"/>
              <a:t>computadora</a:t>
            </a:r>
            <a:r>
              <a:rPr lang="en-US" sz="1400" dirty="0"/>
              <a:t>: </a:t>
            </a:r>
            <a:r>
              <a:rPr lang="en-US" sz="1400" dirty="0" err="1"/>
              <a:t>comparaciones</a:t>
            </a:r>
            <a:r>
              <a:rPr lang="en-US" sz="1400" dirty="0"/>
              <a:t>, </a:t>
            </a:r>
            <a:r>
              <a:rPr lang="en-US" sz="1400" dirty="0" err="1"/>
              <a:t>operaciones</a:t>
            </a:r>
            <a:r>
              <a:rPr lang="en-US" sz="1400" dirty="0"/>
              <a:t> (</a:t>
            </a:r>
            <a:r>
              <a:rPr lang="en-US" sz="1400" dirty="0" err="1"/>
              <a:t>aritméticas</a:t>
            </a:r>
            <a:r>
              <a:rPr lang="en-US" sz="1400" dirty="0"/>
              <a:t>), </a:t>
            </a:r>
            <a:r>
              <a:rPr lang="en-US" sz="1400" dirty="0" err="1"/>
              <a:t>transferencia</a:t>
            </a:r>
            <a:r>
              <a:rPr lang="en-US" sz="1400" dirty="0"/>
              <a:t> de control </a:t>
            </a:r>
            <a:r>
              <a:rPr lang="en-US" sz="1400" dirty="0" err="1"/>
              <a:t>desde</a:t>
            </a:r>
            <a:r>
              <a:rPr lang="en-US" sz="1400" dirty="0"/>
              <a:t> </a:t>
            </a:r>
            <a:r>
              <a:rPr lang="en-US" sz="1400" dirty="0" err="1"/>
              <a:t>una</a:t>
            </a:r>
            <a:r>
              <a:rPr lang="en-US" sz="1400" dirty="0"/>
              <a:t> </a:t>
            </a:r>
            <a:r>
              <a:rPr lang="en-US" sz="1400" dirty="0" err="1"/>
              <a:t>fn</a:t>
            </a:r>
            <a:r>
              <a:rPr lang="en-US" sz="1400" dirty="0"/>
              <a:t> </a:t>
            </a:r>
            <a:r>
              <a:rPr lang="en-US" sz="1400" dirty="0" err="1"/>
              <a:t>hacia</a:t>
            </a:r>
            <a:r>
              <a:rPr lang="en-US" sz="1400" dirty="0"/>
              <a:t> </a:t>
            </a:r>
            <a:r>
              <a:rPr lang="en-US" sz="1400" dirty="0" err="1"/>
              <a:t>otra</a:t>
            </a:r>
            <a:r>
              <a:rPr lang="en-US" sz="1400" dirty="0"/>
              <a:t>.  (las </a:t>
            </a:r>
            <a:r>
              <a:rPr lang="en-US" sz="1400" dirty="0" err="1"/>
              <a:t>asignaciones</a:t>
            </a:r>
            <a:r>
              <a:rPr lang="en-US" sz="1400" dirty="0"/>
              <a:t> </a:t>
            </a:r>
            <a:r>
              <a:rPr lang="en-US" sz="1400" dirty="0" err="1"/>
              <a:t>llevan</a:t>
            </a:r>
            <a:r>
              <a:rPr lang="en-US" sz="1400" dirty="0"/>
              <a:t> </a:t>
            </a:r>
            <a:r>
              <a:rPr lang="en-US" sz="1400" dirty="0" err="1"/>
              <a:t>tiempo</a:t>
            </a:r>
            <a:r>
              <a:rPr lang="en-US" sz="1400" dirty="0"/>
              <a:t> </a:t>
            </a:r>
            <a:r>
              <a:rPr lang="en-US" sz="1400" dirty="0" err="1"/>
              <a:t>despreciable</a:t>
            </a:r>
            <a:r>
              <a:rPr lang="en-US" sz="1400" dirty="0"/>
              <a:t>, se </a:t>
            </a:r>
            <a:r>
              <a:rPr lang="en-US" sz="1400" dirty="0" err="1"/>
              <a:t>pueden</a:t>
            </a:r>
            <a:r>
              <a:rPr lang="en-US" sz="1400" dirty="0"/>
              <a:t> </a:t>
            </a:r>
            <a:r>
              <a:rPr lang="en-US" sz="1400" dirty="0" err="1"/>
              <a:t>ignorar</a:t>
            </a:r>
            <a:r>
              <a:rPr lang="en-US" sz="1400" dirty="0"/>
              <a:t>).</a:t>
            </a:r>
          </a:p>
          <a:p>
            <a:pPr marL="0" indent="0" algn="just">
              <a:buNone/>
            </a:pPr>
            <a:endParaRPr lang="en-US" sz="1400" dirty="0"/>
          </a:p>
          <a:p>
            <a:pPr marL="0" indent="0" algn="just">
              <a:buNone/>
            </a:pPr>
            <a:r>
              <a:rPr lang="en-US" sz="1400" dirty="0"/>
              <a:t>Como el </a:t>
            </a:r>
            <a:r>
              <a:rPr lang="en-US" sz="1400" dirty="0" err="1"/>
              <a:t>tamaño</a:t>
            </a:r>
            <a:r>
              <a:rPr lang="en-US" sz="1400" dirty="0"/>
              <a:t> del input </a:t>
            </a:r>
            <a:r>
              <a:rPr lang="en-US" sz="1400" dirty="0" err="1"/>
              <a:t>afecta</a:t>
            </a:r>
            <a:r>
              <a:rPr lang="en-US" sz="1400" dirty="0"/>
              <a:t> la performance del </a:t>
            </a:r>
            <a:r>
              <a:rPr lang="en-US" sz="1400" dirty="0" err="1"/>
              <a:t>algoritmo</a:t>
            </a:r>
            <a:r>
              <a:rPr lang="en-US" sz="1400" dirty="0"/>
              <a:t>, </a:t>
            </a:r>
            <a:r>
              <a:rPr lang="en-US" sz="1400" dirty="0" err="1"/>
              <a:t>entonces</a:t>
            </a:r>
            <a:r>
              <a:rPr lang="en-US" sz="1400" dirty="0"/>
              <a:t> la “</a:t>
            </a:r>
            <a:r>
              <a:rPr lang="en-US" sz="1400" dirty="0" err="1"/>
              <a:t>fórmula</a:t>
            </a:r>
            <a:r>
              <a:rPr lang="en-US" sz="1400" dirty="0"/>
              <a:t>” se </a:t>
            </a:r>
            <a:r>
              <a:rPr lang="en-US" sz="1400" dirty="0" err="1"/>
              <a:t>realiza</a:t>
            </a:r>
            <a:r>
              <a:rPr lang="en-US" sz="1400" dirty="0"/>
              <a:t> </a:t>
            </a:r>
            <a:r>
              <a:rPr lang="en-US" sz="1400" dirty="0" err="1"/>
              <a:t>contando</a:t>
            </a:r>
            <a:r>
              <a:rPr lang="en-US" sz="1400" dirty="0"/>
              <a:t> la </a:t>
            </a:r>
            <a:r>
              <a:rPr lang="en-US" sz="1400" dirty="0" err="1"/>
              <a:t>cantidad</a:t>
            </a:r>
            <a:r>
              <a:rPr lang="en-US" sz="1400" dirty="0"/>
              <a:t> de </a:t>
            </a:r>
            <a:r>
              <a:rPr lang="en-US" sz="1400" dirty="0" err="1"/>
              <a:t>operaciones</a:t>
            </a:r>
            <a:r>
              <a:rPr lang="en-US" sz="1400" dirty="0"/>
              <a:t> </a:t>
            </a:r>
            <a:r>
              <a:rPr lang="en-US" sz="1400" dirty="0" err="1"/>
              <a:t>primitivas</a:t>
            </a:r>
            <a:r>
              <a:rPr lang="en-US" sz="1400" dirty="0"/>
              <a:t> que se </a:t>
            </a:r>
            <a:r>
              <a:rPr lang="en-US" sz="1400" dirty="0" err="1"/>
              <a:t>realiza</a:t>
            </a:r>
            <a:r>
              <a:rPr lang="en-US" sz="1400" dirty="0"/>
              <a:t> </a:t>
            </a:r>
            <a:r>
              <a:rPr lang="en-US" sz="1400" dirty="0" err="1"/>
              <a:t>expresada</a:t>
            </a:r>
            <a:r>
              <a:rPr lang="en-US" sz="1400" dirty="0"/>
              <a:t> </a:t>
            </a:r>
            <a:r>
              <a:rPr lang="en-US" sz="1400" dirty="0" err="1"/>
              <a:t>en</a:t>
            </a:r>
            <a:r>
              <a:rPr lang="en-US" sz="1400" dirty="0"/>
              <a:t> </a:t>
            </a:r>
            <a:r>
              <a:rPr lang="en-US" sz="1400" dirty="0" err="1"/>
              <a:t>términos</a:t>
            </a:r>
            <a:r>
              <a:rPr lang="en-US" sz="1400" dirty="0"/>
              <a:t> del </a:t>
            </a:r>
            <a:r>
              <a:rPr lang="en-US" sz="1400" dirty="0" err="1"/>
              <a:t>tamaño</a:t>
            </a:r>
            <a:r>
              <a:rPr lang="en-US" sz="1400" dirty="0"/>
              <a:t> de entrada.</a:t>
            </a:r>
          </a:p>
        </p:txBody>
      </p:sp>
      <p:graphicFrame>
        <p:nvGraphicFramePr>
          <p:cNvPr id="6" name="Table 5"/>
          <p:cNvGraphicFramePr>
            <a:graphicFrameLocks noGrp="1"/>
          </p:cNvGraphicFramePr>
          <p:nvPr/>
        </p:nvGraphicFramePr>
        <p:xfrm>
          <a:off x="457200" y="2233749"/>
          <a:ext cx="8229600" cy="1920240"/>
        </p:xfrm>
        <a:graphic>
          <a:graphicData uri="http://schemas.openxmlformats.org/drawingml/2006/table">
            <a:tbl>
              <a:tblPr firstRow="1" bandRow="1">
                <a:tableStyleId>{8799B23B-EC83-4686-B30A-512413B5E67A}</a:tableStyleId>
              </a:tblPr>
              <a:tblGrid>
                <a:gridCol w="8229600">
                  <a:extLst>
                    <a:ext uri="{9D8B030D-6E8A-4147-A177-3AD203B41FA5}">
                      <a16:colId xmlns:a16="http://schemas.microsoft.com/office/drawing/2014/main" val="3930344734"/>
                    </a:ext>
                  </a:extLst>
                </a:gridCol>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dirty="0" err="1"/>
                        <a:t>Consiste</a:t>
                      </a:r>
                      <a:r>
                        <a:rPr lang="en-US" sz="2400" baseline="0" dirty="0"/>
                        <a:t> </a:t>
                      </a:r>
                      <a:r>
                        <a:rPr lang="en-US" sz="2400" baseline="0" dirty="0" err="1"/>
                        <a:t>en</a:t>
                      </a:r>
                      <a:r>
                        <a:rPr lang="en-US" sz="2400" baseline="0" dirty="0"/>
                        <a:t> </a:t>
                      </a:r>
                      <a:r>
                        <a:rPr lang="en-US" sz="2400" baseline="0" dirty="0" err="1"/>
                        <a:t>u</a:t>
                      </a:r>
                      <a:r>
                        <a:rPr lang="en-US" sz="2400" dirty="0" err="1"/>
                        <a:t>sar</a:t>
                      </a:r>
                      <a:r>
                        <a:rPr lang="en-US" sz="2400" dirty="0"/>
                        <a:t> </a:t>
                      </a:r>
                      <a:r>
                        <a:rPr lang="en-US" sz="2400" dirty="0" err="1"/>
                        <a:t>una</a:t>
                      </a:r>
                      <a:r>
                        <a:rPr lang="en-US" sz="2400" dirty="0"/>
                        <a:t> </a:t>
                      </a:r>
                      <a:r>
                        <a:rPr lang="en-US" sz="2400" dirty="0" err="1"/>
                        <a:t>descripción</a:t>
                      </a:r>
                      <a:r>
                        <a:rPr lang="en-US" sz="2400" dirty="0"/>
                        <a:t> de alto </a:t>
                      </a:r>
                      <a:r>
                        <a:rPr lang="en-US" sz="2400" dirty="0" err="1"/>
                        <a:t>nivel</a:t>
                      </a:r>
                      <a:r>
                        <a:rPr lang="en-US" sz="2400" dirty="0"/>
                        <a:t> del</a:t>
                      </a:r>
                      <a:r>
                        <a:rPr lang="en-US" sz="2400" baseline="0" dirty="0"/>
                        <a:t> </a:t>
                      </a:r>
                      <a:r>
                        <a:rPr lang="en-US" sz="2400" baseline="0" dirty="0" err="1"/>
                        <a:t>algoritmo</a:t>
                      </a:r>
                      <a:r>
                        <a:rPr lang="en-US" sz="2400" baseline="0" dirty="0"/>
                        <a:t> para </a:t>
                      </a:r>
                      <a:r>
                        <a:rPr lang="en-US" sz="2400" baseline="0" dirty="0" err="1"/>
                        <a:t>evaluar</a:t>
                      </a:r>
                      <a:r>
                        <a:rPr lang="en-US" sz="2400" baseline="0" dirty="0"/>
                        <a:t> </a:t>
                      </a:r>
                      <a:r>
                        <a:rPr lang="en-US" sz="2400" baseline="0" dirty="0" err="1"/>
                        <a:t>su</a:t>
                      </a:r>
                      <a:r>
                        <a:rPr lang="en-US" sz="2400" baseline="0" dirty="0"/>
                        <a:t> </a:t>
                      </a:r>
                      <a:r>
                        <a:rPr lang="en-US" sz="2400" baseline="0" dirty="0" err="1"/>
                        <a:t>eficiencia</a:t>
                      </a:r>
                      <a:r>
                        <a:rPr lang="en-US" sz="2400" baseline="0" dirty="0"/>
                        <a:t> </a:t>
                      </a:r>
                      <a:r>
                        <a:rPr lang="en-US" sz="2400" baseline="0" dirty="0" err="1"/>
                        <a:t>independientemente</a:t>
                      </a:r>
                      <a:r>
                        <a:rPr lang="en-US" sz="2400" baseline="0" dirty="0"/>
                        <a:t> del hardware y software </a:t>
                      </a:r>
                      <a:r>
                        <a:rPr lang="en-US" sz="2400" baseline="0" dirty="0" err="1"/>
                        <a:t>donde</a:t>
                      </a:r>
                      <a:r>
                        <a:rPr lang="en-US" sz="2400" baseline="0" dirty="0"/>
                        <a:t> </a:t>
                      </a:r>
                      <a:r>
                        <a:rPr lang="en-US" sz="2400" baseline="0" dirty="0" err="1"/>
                        <a:t>ejecute</a:t>
                      </a:r>
                      <a:r>
                        <a:rPr lang="en-US" sz="2400" baseline="0" dirty="0"/>
                        <a:t>. Se lo describe con </a:t>
                      </a:r>
                      <a:r>
                        <a:rPr lang="en-US" sz="2400" baseline="0" dirty="0" err="1"/>
                        <a:t>una</a:t>
                      </a:r>
                      <a:r>
                        <a:rPr lang="en-US" sz="2400" baseline="0" dirty="0"/>
                        <a:t> “</a:t>
                      </a:r>
                      <a:r>
                        <a:rPr lang="en-US" sz="2400" baseline="0" dirty="0" err="1"/>
                        <a:t>expresión</a:t>
                      </a:r>
                      <a:r>
                        <a:rPr lang="en-US" sz="2400" baseline="0" dirty="0"/>
                        <a:t> (</a:t>
                      </a:r>
                      <a:r>
                        <a:rPr lang="en-US" sz="2400" baseline="0" dirty="0" err="1"/>
                        <a:t>fórmula</a:t>
                      </a:r>
                      <a:r>
                        <a:rPr lang="en-US" sz="2400" baseline="0" dirty="0"/>
                        <a:t>).”</a:t>
                      </a:r>
                      <a:endParaRPr lang="en-US" sz="2400" dirty="0"/>
                    </a:p>
                    <a:p>
                      <a:pPr marL="0" marR="0" indent="0" algn="just" defTabSz="914400" rtl="0" eaLnBrk="1" fontAlgn="auto" latinLnBrk="0" hangingPunct="1">
                        <a:lnSpc>
                          <a:spcPct val="100000"/>
                        </a:lnSpc>
                        <a:spcBef>
                          <a:spcPts val="0"/>
                        </a:spcBef>
                        <a:spcAft>
                          <a:spcPts val="0"/>
                        </a:spcAft>
                        <a:buClrTx/>
                        <a:buSzTx/>
                        <a:buFontTx/>
                        <a:buNone/>
                        <a:tabLst/>
                        <a:defRPr/>
                      </a:pPr>
                      <a:endParaRPr lang="en-US" sz="2400" dirty="0"/>
                    </a:p>
                  </a:txBody>
                  <a:tcPr/>
                </a:tc>
                <a:extLst>
                  <a:ext uri="{0D108BD9-81ED-4DB2-BD59-A6C34878D82A}">
                    <a16:rowId xmlns:a16="http://schemas.microsoft.com/office/drawing/2014/main" val="4012216975"/>
                  </a:ext>
                </a:extLst>
              </a:tr>
            </a:tbl>
          </a:graphicData>
        </a:graphic>
      </p:graphicFrame>
    </p:spTree>
    <p:extLst>
      <p:ext uri="{BB962C8B-B14F-4D97-AF65-F5344CB8AC3E}">
        <p14:creationId xmlns:p14="http://schemas.microsoft.com/office/powerpoint/2010/main" val="377359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arn(inVertical)">
                                      <p:cBhvr>
                                        <p:cTn id="10" dur="500"/>
                                        <p:tgtEl>
                                          <p:spTgt spid="8">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barn(inVertical)">
                                      <p:cBhvr>
                                        <p:cTn id="13"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a:t>TP 1- </a:t>
            </a:r>
            <a:r>
              <a:rPr lang="es-419" dirty="0" err="1"/>
              <a:t>Ejer</a:t>
            </a:r>
            <a:r>
              <a:rPr lang="es-419" dirty="0"/>
              <a:t> 10</a:t>
            </a:r>
            <a:endParaRPr dirty="0"/>
          </a:p>
        </p:txBody>
      </p:sp>
      <p:sp>
        <p:nvSpPr>
          <p:cNvPr id="98" name="Google Shape;98;p1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Consolas"/>
              <a:ea typeface="Consolas"/>
              <a:cs typeface="Consolas"/>
              <a:sym typeface="Consolas"/>
            </a:endParaRPr>
          </a:p>
        </p:txBody>
      </p:sp>
      <p:sp>
        <p:nvSpPr>
          <p:cNvPr id="99" name="Google Shape;99;p15"/>
          <p:cNvSpPr txBox="1">
            <a:spLocks noGrp="1"/>
          </p:cNvSpPr>
          <p:nvPr>
            <p:ph type="body" idx="2"/>
          </p:nvPr>
        </p:nvSpPr>
        <p:spPr>
          <a:prstGeom prst="rect">
            <a:avLst/>
          </a:prstGeom>
        </p:spPr>
        <p:txBody>
          <a:bodyPr spcFirstLastPara="1" wrap="square" lIns="91425" tIns="91425" rIns="91425" bIns="91425" anchor="ctr" anchorCtr="0">
            <a:noAutofit/>
          </a:bodyPr>
          <a:lstStyle/>
          <a:p>
            <a:pPr marL="0" indent="0" algn="just">
              <a:buNone/>
            </a:pPr>
            <a:r>
              <a:rPr lang="en-US" sz="2000" dirty="0" err="1">
                <a:solidFill>
                  <a:schemeClr val="tx1"/>
                </a:solidFill>
              </a:rPr>
              <a:t>Calcular</a:t>
            </a:r>
            <a:r>
              <a:rPr lang="en-US" sz="2000" dirty="0">
                <a:solidFill>
                  <a:schemeClr val="tx1"/>
                </a:solidFill>
              </a:rPr>
              <a:t> </a:t>
            </a:r>
            <a:r>
              <a:rPr lang="en-US" sz="2000" b="1" dirty="0">
                <a:solidFill>
                  <a:schemeClr val="tx1"/>
                </a:solidFill>
              </a:rPr>
              <a:t>T(</a:t>
            </a:r>
            <a:r>
              <a:rPr lang="en-US" sz="2000" b="1" dirty="0" err="1">
                <a:solidFill>
                  <a:schemeClr val="tx1"/>
                </a:solidFill>
              </a:rPr>
              <a:t>algoA</a:t>
            </a:r>
            <a:r>
              <a:rPr lang="en-US" sz="2000" b="1" dirty="0">
                <a:solidFill>
                  <a:schemeClr val="tx1"/>
                </a:solidFill>
              </a:rPr>
              <a:t>)</a:t>
            </a:r>
            <a:r>
              <a:rPr lang="en-US" sz="2000" dirty="0">
                <a:solidFill>
                  <a:schemeClr val="tx1"/>
                </a:solidFill>
              </a:rPr>
              <a:t> </a:t>
            </a:r>
            <a:r>
              <a:rPr lang="en-US" sz="2000" dirty="0" err="1">
                <a:solidFill>
                  <a:schemeClr val="tx1"/>
                </a:solidFill>
              </a:rPr>
              <a:t>como</a:t>
            </a:r>
            <a:r>
              <a:rPr lang="en-US" sz="2000" dirty="0">
                <a:solidFill>
                  <a:schemeClr val="tx1"/>
                </a:solidFill>
              </a:rPr>
              <a:t> </a:t>
            </a:r>
            <a:r>
              <a:rPr lang="en-US" sz="2000" dirty="0" err="1">
                <a:solidFill>
                  <a:schemeClr val="tx1"/>
                </a:solidFill>
              </a:rPr>
              <a:t>una</a:t>
            </a:r>
            <a:r>
              <a:rPr lang="en-US" sz="2000" dirty="0">
                <a:solidFill>
                  <a:schemeClr val="tx1"/>
                </a:solidFill>
              </a:rPr>
              <a:t> </a:t>
            </a:r>
            <a:r>
              <a:rPr lang="en-US" sz="2000" dirty="0" err="1">
                <a:solidFill>
                  <a:schemeClr val="tx1"/>
                </a:solidFill>
              </a:rPr>
              <a:t>fórmula</a:t>
            </a:r>
            <a:r>
              <a:rPr lang="en-US" sz="2000" dirty="0">
                <a:solidFill>
                  <a:schemeClr val="tx1"/>
                </a:solidFill>
              </a:rPr>
              <a:t> </a:t>
            </a:r>
            <a:r>
              <a:rPr lang="en-US" sz="2000" dirty="0" err="1">
                <a:solidFill>
                  <a:schemeClr val="tx1"/>
                </a:solidFill>
              </a:rPr>
              <a:t>expresada</a:t>
            </a:r>
            <a:r>
              <a:rPr lang="en-US" sz="2000" dirty="0">
                <a:solidFill>
                  <a:schemeClr val="tx1"/>
                </a:solidFill>
              </a:rPr>
              <a:t> </a:t>
            </a:r>
            <a:r>
              <a:rPr lang="en-US" sz="2000" dirty="0" err="1">
                <a:solidFill>
                  <a:schemeClr val="tx1"/>
                </a:solidFill>
              </a:rPr>
              <a:t>en</a:t>
            </a:r>
            <a:r>
              <a:rPr lang="en-US" sz="2000" dirty="0">
                <a:solidFill>
                  <a:schemeClr val="tx1"/>
                </a:solidFill>
              </a:rPr>
              <a:t> </a:t>
            </a:r>
            <a:r>
              <a:rPr lang="en-US" sz="2000" dirty="0" err="1">
                <a:solidFill>
                  <a:schemeClr val="tx1"/>
                </a:solidFill>
              </a:rPr>
              <a:t>términos</a:t>
            </a:r>
            <a:r>
              <a:rPr lang="en-US" sz="2000" dirty="0">
                <a:solidFill>
                  <a:schemeClr val="tx1"/>
                </a:solidFill>
              </a:rPr>
              <a:t> de la </a:t>
            </a:r>
            <a:r>
              <a:rPr lang="en-US" sz="2000" dirty="0" err="1">
                <a:solidFill>
                  <a:schemeClr val="tx1"/>
                </a:solidFill>
              </a:rPr>
              <a:t>cantidad</a:t>
            </a:r>
            <a:r>
              <a:rPr lang="en-US" sz="2000" dirty="0">
                <a:solidFill>
                  <a:schemeClr val="tx1"/>
                </a:solidFill>
              </a:rPr>
              <a:t> de </a:t>
            </a:r>
            <a:r>
              <a:rPr lang="en-US" sz="2000" dirty="0" err="1">
                <a:solidFill>
                  <a:schemeClr val="tx1"/>
                </a:solidFill>
              </a:rPr>
              <a:t>operaciones</a:t>
            </a:r>
            <a:r>
              <a:rPr lang="en-US" sz="2000" dirty="0">
                <a:solidFill>
                  <a:schemeClr val="tx1"/>
                </a:solidFill>
              </a:rPr>
              <a:t> que </a:t>
            </a:r>
            <a:r>
              <a:rPr lang="en-US" sz="2000" dirty="0" err="1">
                <a:solidFill>
                  <a:schemeClr val="tx1"/>
                </a:solidFill>
              </a:rPr>
              <a:t>realiza</a:t>
            </a:r>
            <a:r>
              <a:rPr lang="en-US" sz="2000" dirty="0">
                <a:solidFill>
                  <a:schemeClr val="tx1"/>
                </a:solidFill>
              </a:rPr>
              <a:t> para un </a:t>
            </a:r>
            <a:r>
              <a:rPr lang="en-US" sz="2000" dirty="0" err="1">
                <a:solidFill>
                  <a:schemeClr val="tx1"/>
                </a:solidFill>
              </a:rPr>
              <a:t>arreglo</a:t>
            </a:r>
            <a:r>
              <a:rPr lang="en-US" sz="2000" dirty="0">
                <a:solidFill>
                  <a:schemeClr val="tx1"/>
                </a:solidFill>
              </a:rPr>
              <a:t> de </a:t>
            </a:r>
            <a:r>
              <a:rPr lang="en-US" sz="2000" dirty="0" err="1">
                <a:solidFill>
                  <a:schemeClr val="tx1"/>
                </a:solidFill>
              </a:rPr>
              <a:t>tamaño</a:t>
            </a:r>
            <a:r>
              <a:rPr lang="en-US" sz="2000" dirty="0">
                <a:solidFill>
                  <a:schemeClr val="tx1"/>
                </a:solidFill>
              </a:rPr>
              <a:t> N (</a:t>
            </a:r>
            <a:r>
              <a:rPr lang="en-US" sz="2000" dirty="0" err="1">
                <a:solidFill>
                  <a:schemeClr val="tx1"/>
                </a:solidFill>
              </a:rPr>
              <a:t>sabemos</a:t>
            </a:r>
            <a:r>
              <a:rPr lang="en-US" sz="2000" dirty="0">
                <a:solidFill>
                  <a:schemeClr val="tx1"/>
                </a:solidFill>
              </a:rPr>
              <a:t> que </a:t>
            </a:r>
            <a:r>
              <a:rPr lang="en-US" sz="2000" dirty="0" err="1">
                <a:solidFill>
                  <a:schemeClr val="tx1"/>
                </a:solidFill>
              </a:rPr>
              <a:t>depende</a:t>
            </a:r>
            <a:r>
              <a:rPr lang="en-US" sz="2000" dirty="0">
                <a:solidFill>
                  <a:schemeClr val="tx1"/>
                </a:solidFill>
              </a:rPr>
              <a:t> de </a:t>
            </a:r>
            <a:r>
              <a:rPr lang="en-US" sz="2000" dirty="0" err="1">
                <a:solidFill>
                  <a:schemeClr val="tx1"/>
                </a:solidFill>
              </a:rPr>
              <a:t>eso</a:t>
            </a:r>
            <a:r>
              <a:rPr lang="en-US" sz="2000" dirty="0">
                <a:solidFill>
                  <a:schemeClr val="tx1"/>
                </a:solidFill>
              </a:rPr>
              <a:t>…)</a:t>
            </a:r>
          </a:p>
          <a:p>
            <a:pPr marL="0" indent="0" algn="just">
              <a:buNone/>
            </a:pPr>
            <a:endParaRPr lang="en-US" sz="2000" dirty="0">
              <a:solidFill>
                <a:schemeClr val="tx1"/>
              </a:solidFill>
            </a:endParaRPr>
          </a:p>
          <a:p>
            <a:pPr marL="0" indent="0" algn="just">
              <a:buNone/>
            </a:pPr>
            <a:r>
              <a:rPr lang="en-US" sz="2000" dirty="0" err="1">
                <a:solidFill>
                  <a:schemeClr val="tx1"/>
                </a:solidFill>
              </a:rPr>
              <a:t>Luego</a:t>
            </a:r>
            <a:r>
              <a:rPr lang="en-US" sz="2000" dirty="0">
                <a:solidFill>
                  <a:schemeClr val="tx1"/>
                </a:solidFill>
              </a:rPr>
              <a:t>, </a:t>
            </a:r>
            <a:r>
              <a:rPr lang="en-US" sz="2000" dirty="0" err="1">
                <a:solidFill>
                  <a:schemeClr val="tx1"/>
                </a:solidFill>
              </a:rPr>
              <a:t>calcular</a:t>
            </a:r>
            <a:r>
              <a:rPr lang="en-US" sz="2000" dirty="0">
                <a:solidFill>
                  <a:schemeClr val="tx1"/>
                </a:solidFill>
              </a:rPr>
              <a:t> O </a:t>
            </a:r>
            <a:r>
              <a:rPr lang="en-US" sz="2000" dirty="0" err="1">
                <a:solidFill>
                  <a:schemeClr val="tx1"/>
                </a:solidFill>
              </a:rPr>
              <a:t>grande</a:t>
            </a:r>
            <a:r>
              <a:rPr lang="en-US" sz="2000" dirty="0">
                <a:solidFill>
                  <a:schemeClr val="tx1"/>
                </a:solidFill>
              </a:rPr>
              <a:t>, </a:t>
            </a:r>
            <a:r>
              <a:rPr lang="en-US" sz="2000" dirty="0" err="1">
                <a:solidFill>
                  <a:schemeClr val="tx1"/>
                </a:solidFill>
              </a:rPr>
              <a:t>es</a:t>
            </a:r>
            <a:r>
              <a:rPr lang="en-US" sz="2000" dirty="0">
                <a:solidFill>
                  <a:schemeClr val="tx1"/>
                </a:solidFill>
              </a:rPr>
              <a:t> </a:t>
            </a:r>
            <a:r>
              <a:rPr lang="en-US" sz="2000" dirty="0" err="1">
                <a:solidFill>
                  <a:schemeClr val="tx1"/>
                </a:solidFill>
              </a:rPr>
              <a:t>decir</a:t>
            </a:r>
            <a:r>
              <a:rPr lang="en-US" sz="2000" dirty="0">
                <a:solidFill>
                  <a:schemeClr val="tx1"/>
                </a:solidFill>
              </a:rPr>
              <a:t>, </a:t>
            </a:r>
            <a:r>
              <a:rPr lang="en-US" sz="2000" dirty="0" err="1">
                <a:solidFill>
                  <a:schemeClr val="tx1"/>
                </a:solidFill>
              </a:rPr>
              <a:t>cota</a:t>
            </a:r>
            <a:r>
              <a:rPr lang="en-US" sz="2000" dirty="0">
                <a:solidFill>
                  <a:schemeClr val="tx1"/>
                </a:solidFill>
              </a:rPr>
              <a:t>.</a:t>
            </a:r>
          </a:p>
          <a:p>
            <a:pPr marL="0" indent="0" algn="just">
              <a:buNone/>
            </a:pPr>
            <a:endParaRPr lang="es-419" sz="2000" dirty="0">
              <a:solidFill>
                <a:schemeClr val="tx1"/>
              </a:solidFill>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79</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3482792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3" name="Title 2"/>
          <p:cNvSpPr>
            <a:spLocks noGrp="1"/>
          </p:cNvSpPr>
          <p:nvPr>
            <p:ph type="title"/>
          </p:nvPr>
        </p:nvSpPr>
        <p:spPr/>
        <p:txBody>
          <a:bodyPr/>
          <a:lstStyle/>
          <a:p>
            <a:r>
              <a:rPr lang="es-419" dirty="0"/>
              <a:t>TP 1-Ejer 1</a:t>
            </a:r>
            <a:endParaRPr lang="es-AR" dirty="0"/>
          </a:p>
        </p:txBody>
      </p:sp>
      <p:sp>
        <p:nvSpPr>
          <p:cNvPr id="4" name="Subtitle 3"/>
          <p:cNvSpPr>
            <a:spLocks noGrp="1"/>
          </p:cNvSpPr>
          <p:nvPr>
            <p:ph type="subTitle" idx="1"/>
          </p:nvPr>
        </p:nvSpPr>
        <p:spPr/>
        <p:txBody>
          <a:bodyPr/>
          <a:lstStyle/>
          <a:p>
            <a:pPr marL="0" lvl="0" indent="0"/>
            <a:r>
              <a:rPr lang="es-419" dirty="0"/>
              <a:t>Implementar la clase </a:t>
            </a:r>
            <a:r>
              <a:rPr lang="es-419" dirty="0" err="1">
                <a:latin typeface="Consolas"/>
                <a:ea typeface="Consolas"/>
                <a:cs typeface="Consolas"/>
                <a:sym typeface="Consolas"/>
              </a:rPr>
              <a:t>MyTimer</a:t>
            </a:r>
            <a:endParaRPr lang="es-419" dirty="0">
              <a:latin typeface="Consolas"/>
              <a:ea typeface="Consolas"/>
              <a:cs typeface="Consolas"/>
              <a:sym typeface="Consolas"/>
            </a:endParaRPr>
          </a:p>
          <a:p>
            <a:pPr marL="0" lvl="0" indent="0"/>
            <a:r>
              <a:rPr lang="es-419" dirty="0">
                <a:ea typeface="Consolas"/>
                <a:cs typeface="Consolas" panose="020B0609020204030204" pitchFamily="49" charset="0"/>
                <a:sym typeface="Consolas"/>
              </a:rPr>
              <a:t>(</a:t>
            </a:r>
            <a:r>
              <a:rPr lang="es-419" dirty="0" err="1">
                <a:ea typeface="Consolas"/>
                <a:cs typeface="Consolas" panose="020B0609020204030204" pitchFamily="49" charset="0"/>
                <a:sym typeface="Consolas"/>
              </a:rPr>
              <a:t>From</a:t>
            </a:r>
            <a:r>
              <a:rPr lang="es-419" dirty="0">
                <a:ea typeface="Consolas"/>
                <a:cs typeface="Consolas" panose="020B0609020204030204" pitchFamily="49" charset="0"/>
                <a:sym typeface="Consolas"/>
              </a:rPr>
              <a:t> </a:t>
            </a:r>
            <a:r>
              <a:rPr lang="es-419" dirty="0" err="1">
                <a:ea typeface="Consolas"/>
                <a:cs typeface="Consolas" panose="020B0609020204030204" pitchFamily="49" charset="0"/>
                <a:sym typeface="Consolas"/>
              </a:rPr>
              <a:t>scratch</a:t>
            </a:r>
            <a:r>
              <a:rPr lang="es-419" dirty="0">
                <a:ea typeface="Consolas"/>
                <a:cs typeface="Consolas" panose="020B0609020204030204" pitchFamily="49" charset="0"/>
                <a:sym typeface="Consolas"/>
              </a:rPr>
              <a:t>)</a:t>
            </a:r>
            <a:endParaRPr lang="es-AR" dirty="0"/>
          </a:p>
        </p:txBody>
      </p:sp>
      <p:sp>
        <p:nvSpPr>
          <p:cNvPr id="99" name="Google Shape;99;p15"/>
          <p:cNvSpPr txBox="1">
            <a:spLocks noGrp="1"/>
          </p:cNvSpPr>
          <p:nvPr>
            <p:ph type="body" idx="2"/>
          </p:nvPr>
        </p:nvSpPr>
        <p:spPr>
          <a:xfrm>
            <a:off x="4101737" y="965600"/>
            <a:ext cx="4674763" cy="4926900"/>
          </a:xfrm>
          <a:prstGeom prst="rect">
            <a:avLst/>
          </a:prstGeom>
        </p:spPr>
        <p:txBody>
          <a:bodyPr spcFirstLastPara="1" wrap="square" lIns="91425" tIns="91425" rIns="91425" bIns="91425" anchor="ctr" anchorCtr="0">
            <a:noAutofit/>
          </a:bodyPr>
          <a:lstStyle/>
          <a:p>
            <a:pPr marL="0" indent="0">
              <a:buNone/>
            </a:pPr>
            <a:r>
              <a:rPr lang="es-419" sz="2000">
                <a:solidFill>
                  <a:schemeClr val="tx1"/>
                </a:solidFill>
              </a:rPr>
              <a:t>Caso de uso:</a:t>
            </a:r>
          </a:p>
          <a:p>
            <a:pPr marL="0" indent="0">
              <a:buNone/>
            </a:pPr>
            <a:endParaRPr lang="es-419" sz="2000">
              <a:solidFill>
                <a:schemeClr val="tx1"/>
              </a:solidFill>
            </a:endParaRPr>
          </a:p>
          <a:p>
            <a:pPr marL="0" indent="0">
              <a:buNone/>
            </a:pPr>
            <a:endParaRPr lang="es-419" sz="2000">
              <a:solidFill>
                <a:schemeClr val="tx1"/>
              </a:solidFill>
            </a:endParaRPr>
          </a:p>
          <a:p>
            <a:pPr marL="0" indent="0">
              <a:buNone/>
            </a:pPr>
            <a:endParaRPr>
              <a:solidFill>
                <a:schemeClr val="tx1"/>
              </a:solidFill>
            </a:endParaRPr>
          </a:p>
          <a:p>
            <a:pPr marL="0" lvl="0" indent="0" algn="l" rtl="0">
              <a:spcBef>
                <a:spcPts val="0"/>
              </a:spcBef>
              <a:spcAft>
                <a:spcPts val="0"/>
              </a:spcAft>
              <a:buNone/>
            </a:pPr>
            <a:endParaRPr>
              <a:solidFill>
                <a:schemeClr val="tx1"/>
              </a:solidFill>
            </a:endParaRPr>
          </a:p>
          <a:p>
            <a:pPr marL="0" lvl="0" indent="0" algn="l" rtl="0">
              <a:spcBef>
                <a:spcPts val="0"/>
              </a:spcBef>
              <a:spcAft>
                <a:spcPts val="0"/>
              </a:spcAft>
              <a:buNone/>
            </a:pPr>
            <a:endParaRPr lang="es-419">
              <a:solidFill>
                <a:schemeClr val="tx1"/>
              </a:solidFill>
            </a:endParaRPr>
          </a:p>
          <a:p>
            <a:pPr marL="0" lvl="0" indent="0" algn="l" rtl="0">
              <a:spcBef>
                <a:spcPts val="0"/>
              </a:spcBef>
              <a:spcAft>
                <a:spcPts val="0"/>
              </a:spcAft>
              <a:buNone/>
            </a:pPr>
            <a:endParaRPr lang="es-419">
              <a:solidFill>
                <a:schemeClr val="tx1"/>
              </a:solidFill>
            </a:endParaRPr>
          </a:p>
          <a:p>
            <a:pPr marL="0" lvl="0" indent="0" algn="l" rtl="0">
              <a:spcBef>
                <a:spcPts val="0"/>
              </a:spcBef>
              <a:spcAft>
                <a:spcPts val="0"/>
              </a:spcAft>
              <a:buNone/>
            </a:pPr>
            <a:endParaRPr lang="en-US">
              <a:solidFill>
                <a:schemeClr val="tx1"/>
              </a:solidFill>
            </a:endParaRPr>
          </a:p>
          <a:p>
            <a:pPr marL="0" lvl="0" indent="0" algn="l" rtl="0">
              <a:spcBef>
                <a:spcPts val="0"/>
              </a:spcBef>
              <a:spcAft>
                <a:spcPts val="0"/>
              </a:spcAft>
              <a:buNone/>
            </a:pPr>
            <a:endParaRPr lang="en-US">
              <a:solidFill>
                <a:schemeClr val="tx1"/>
              </a:solidFill>
            </a:endParaRPr>
          </a:p>
          <a:p>
            <a:pPr marL="0" lvl="0" indent="0" algn="l" rtl="0">
              <a:spcBef>
                <a:spcPts val="0"/>
              </a:spcBef>
              <a:spcAft>
                <a:spcPts val="0"/>
              </a:spcAft>
              <a:buNone/>
            </a:pPr>
            <a:r>
              <a:rPr lang="en-US" sz="2000" err="1">
                <a:solidFill>
                  <a:schemeClr val="tx1"/>
                </a:solidFill>
              </a:rPr>
              <a:t>Salida</a:t>
            </a:r>
            <a:r>
              <a:rPr lang="en-US" sz="2000">
                <a:solidFill>
                  <a:schemeClr val="tx1"/>
                </a:solidFill>
              </a:rPr>
              <a:t> </a:t>
            </a:r>
            <a:r>
              <a:rPr lang="en-US" sz="2000" err="1">
                <a:solidFill>
                  <a:schemeClr val="tx1"/>
                </a:solidFill>
              </a:rPr>
              <a:t>esperada</a:t>
            </a:r>
            <a:r>
              <a:rPr lang="en-US" sz="2000">
                <a:solidFill>
                  <a:schemeClr val="tx1"/>
                </a:solidFill>
              </a:rPr>
              <a:t>:</a:t>
            </a:r>
          </a:p>
          <a:p>
            <a:pPr marL="0" lvl="0" indent="0" algn="l" rtl="0">
              <a:spcBef>
                <a:spcPts val="0"/>
              </a:spcBef>
              <a:spcAft>
                <a:spcPts val="0"/>
              </a:spcAft>
              <a:buNone/>
            </a:pPr>
            <a:endParaRPr lang="en-US">
              <a:solidFill>
                <a:schemeClr val="tx1"/>
              </a:solidFill>
            </a:endParaRPr>
          </a:p>
          <a:p>
            <a:pPr marL="0" lvl="0" indent="0" algn="l" rtl="0">
              <a:spcBef>
                <a:spcPts val="0"/>
              </a:spcBef>
              <a:spcAft>
                <a:spcPts val="0"/>
              </a:spcAft>
              <a:buNone/>
            </a:pPr>
            <a:endParaRPr>
              <a:solidFill>
                <a:schemeClr val="tx1"/>
              </a:solidFill>
            </a:endParaRP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sp>
        <p:nvSpPr>
          <p:cNvPr id="8" name="Rectangle 1"/>
          <p:cNvSpPr txBox="1">
            <a:spLocks noChangeArrowheads="1"/>
          </p:cNvSpPr>
          <p:nvPr/>
        </p:nvSpPr>
        <p:spPr bwMode="auto">
          <a:xfrm>
            <a:off x="4310700" y="1534800"/>
            <a:ext cx="4567800" cy="23025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180000" tIns="180000" rIns="180000" bIns="180000" numCol="1" anchor="t" anchorCtr="0" compatLnSpc="1">
            <a:prstTxWarp prst="textNoShape">
              <a:avLst/>
            </a:prstTxWarp>
            <a:sp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9pPr>
          </a:lstStyle>
          <a:p>
            <a:pPr marL="0" indent="0" algn="l" eaLnBrk="0" fontAlgn="base" hangingPunct="0">
              <a:spcBef>
                <a:spcPct val="0"/>
              </a:spcBef>
              <a:spcAft>
                <a:spcPct val="0"/>
              </a:spcAft>
              <a:buClrTx/>
              <a:buSzTx/>
            </a:pPr>
            <a:r>
              <a:rPr lang="es-AR" altLang="es-AR" sz="1400" kern="0" dirty="0" err="1">
                <a:solidFill>
                  <a:srgbClr val="000000"/>
                </a:solidFill>
                <a:latin typeface="Consolas" panose="020B0609020204030204" pitchFamily="49" charset="0"/>
                <a:ea typeface="Tahoma" panose="020B0604030504040204" pitchFamily="34" charset="0"/>
                <a:cs typeface="Consolas" panose="020B0609020204030204" pitchFamily="49" charset="0"/>
              </a:rPr>
              <a:t>public</a:t>
            </a:r>
            <a:r>
              <a:rPr lang="es-AR" altLang="es-AR" sz="1400" kern="0" dirty="0">
                <a:solidFill>
                  <a:srgbClr val="000000"/>
                </a:solidFill>
                <a:latin typeface="Consolas" panose="020B0609020204030204" pitchFamily="49" charset="0"/>
                <a:ea typeface="Tahoma" panose="020B0604030504040204" pitchFamily="34" charset="0"/>
                <a:cs typeface="Consolas" panose="020B0609020204030204" pitchFamily="49" charset="0"/>
              </a:rPr>
              <a:t> </a:t>
            </a:r>
            <a:r>
              <a:rPr lang="es-AR" altLang="es-AR" sz="1400" kern="0" dirty="0" err="1">
                <a:solidFill>
                  <a:srgbClr val="000000"/>
                </a:solidFill>
                <a:latin typeface="Consolas" panose="020B0609020204030204" pitchFamily="49" charset="0"/>
                <a:ea typeface="Tahoma" panose="020B0604030504040204" pitchFamily="34" charset="0"/>
                <a:cs typeface="Consolas" panose="020B0609020204030204" pitchFamily="49" charset="0"/>
              </a:rPr>
              <a:t>static</a:t>
            </a:r>
            <a:r>
              <a:rPr lang="es-AR" altLang="es-AR" sz="1400" kern="0" dirty="0">
                <a:solidFill>
                  <a:srgbClr val="000000"/>
                </a:solidFill>
                <a:latin typeface="Consolas" panose="020B0609020204030204" pitchFamily="49" charset="0"/>
                <a:ea typeface="Tahoma" panose="020B0604030504040204" pitchFamily="34" charset="0"/>
                <a:cs typeface="Consolas" panose="020B0609020204030204" pitchFamily="49" charset="0"/>
              </a:rPr>
              <a:t> </a:t>
            </a:r>
            <a:r>
              <a:rPr lang="es-AR" altLang="es-AR" sz="1400" kern="0" dirty="0" err="1">
                <a:solidFill>
                  <a:srgbClr val="000000"/>
                </a:solidFill>
                <a:latin typeface="Consolas" panose="020B0609020204030204" pitchFamily="49" charset="0"/>
                <a:ea typeface="Tahoma" panose="020B0604030504040204" pitchFamily="34" charset="0"/>
                <a:cs typeface="Consolas" panose="020B0609020204030204" pitchFamily="49" charset="0"/>
              </a:rPr>
              <a:t>void</a:t>
            </a:r>
            <a:r>
              <a:rPr lang="es-AR" altLang="es-AR" sz="1400" kern="0" dirty="0">
                <a:solidFill>
                  <a:srgbClr val="000000"/>
                </a:solidFill>
                <a:latin typeface="Consolas" panose="020B0609020204030204" pitchFamily="49" charset="0"/>
                <a:ea typeface="Tahoma" panose="020B0604030504040204" pitchFamily="34" charset="0"/>
                <a:cs typeface="Consolas" panose="020B0609020204030204" pitchFamily="49" charset="0"/>
              </a:rPr>
              <a:t> </a:t>
            </a:r>
            <a:r>
              <a:rPr lang="es-AR" altLang="es-AR" sz="1400" kern="0" dirty="0" err="1">
                <a:solidFill>
                  <a:srgbClr val="000000"/>
                </a:solidFill>
                <a:latin typeface="Consolas" panose="020B0609020204030204" pitchFamily="49" charset="0"/>
                <a:ea typeface="Tahoma" panose="020B0604030504040204" pitchFamily="34" charset="0"/>
                <a:cs typeface="Consolas" panose="020B0609020204030204" pitchFamily="49" charset="0"/>
              </a:rPr>
              <a:t>main</a:t>
            </a:r>
            <a:r>
              <a:rPr lang="es-AR" altLang="es-AR" sz="1400" kern="0" dirty="0">
                <a:solidFill>
                  <a:srgbClr val="000000"/>
                </a:solidFill>
                <a:latin typeface="Consolas" panose="020B0609020204030204" pitchFamily="49" charset="0"/>
                <a:ea typeface="Tahoma" panose="020B0604030504040204" pitchFamily="34" charset="0"/>
                <a:cs typeface="Consolas" panose="020B0609020204030204" pitchFamily="49" charset="0"/>
              </a:rPr>
              <a:t>(</a:t>
            </a:r>
            <a:r>
              <a:rPr lang="es-AR" altLang="es-AR" sz="1400" kern="0" dirty="0" err="1">
                <a:solidFill>
                  <a:srgbClr val="000000"/>
                </a:solidFill>
                <a:latin typeface="Consolas" panose="020B0609020204030204" pitchFamily="49" charset="0"/>
                <a:ea typeface="Tahoma" panose="020B0604030504040204" pitchFamily="34" charset="0"/>
                <a:cs typeface="Consolas" panose="020B0609020204030204" pitchFamily="49" charset="0"/>
              </a:rPr>
              <a:t>String</a:t>
            </a:r>
            <a:r>
              <a:rPr lang="es-AR" altLang="es-AR" sz="1400" kern="0" dirty="0">
                <a:solidFill>
                  <a:srgbClr val="000000"/>
                </a:solidFill>
                <a:latin typeface="Consolas" panose="020B0609020204030204" pitchFamily="49" charset="0"/>
                <a:ea typeface="Tahoma" panose="020B0604030504040204" pitchFamily="34" charset="0"/>
                <a:cs typeface="Consolas" panose="020B0609020204030204" pitchFamily="49" charset="0"/>
              </a:rPr>
              <a:t>[] </a:t>
            </a:r>
            <a:r>
              <a:rPr lang="es-AR" altLang="es-AR" sz="1400" kern="0" dirty="0" err="1">
                <a:solidFill>
                  <a:srgbClr val="000000"/>
                </a:solidFill>
                <a:latin typeface="Consolas" panose="020B0609020204030204" pitchFamily="49" charset="0"/>
                <a:ea typeface="Tahoma" panose="020B0604030504040204" pitchFamily="34" charset="0"/>
                <a:cs typeface="Consolas" panose="020B0609020204030204" pitchFamily="49" charset="0"/>
              </a:rPr>
              <a:t>args</a:t>
            </a:r>
            <a:r>
              <a:rPr lang="es-AR" altLang="es-AR" sz="1400" kern="0" dirty="0">
                <a:solidFill>
                  <a:srgbClr val="000000"/>
                </a:solidFill>
                <a:latin typeface="Consolas" panose="020B0609020204030204" pitchFamily="49" charset="0"/>
                <a:ea typeface="Tahoma" panose="020B0604030504040204" pitchFamily="34" charset="0"/>
                <a:cs typeface="Consolas" panose="020B0609020204030204" pitchFamily="49" charset="0"/>
              </a:rPr>
              <a:t>) { </a:t>
            </a:r>
          </a:p>
          <a:p>
            <a:pPr marL="0" indent="0" algn="l" eaLnBrk="0" fontAlgn="base" hangingPunct="0">
              <a:spcBef>
                <a:spcPct val="0"/>
              </a:spcBef>
              <a:spcAft>
                <a:spcPct val="0"/>
              </a:spcAft>
              <a:buClrTx/>
              <a:buSzTx/>
            </a:pPr>
            <a:endParaRPr lang="es-AR" altLang="es-AR" sz="1400" kern="0" dirty="0">
              <a:solidFill>
                <a:srgbClr val="000000"/>
              </a:solidFill>
              <a:latin typeface="Consolas" panose="020B0609020204030204" pitchFamily="49" charset="0"/>
              <a:ea typeface="Tahoma" panose="020B0604030504040204" pitchFamily="34" charset="0"/>
              <a:cs typeface="Consolas" panose="020B0609020204030204" pitchFamily="49" charset="0"/>
            </a:endParaRPr>
          </a:p>
          <a:p>
            <a:pPr marL="0" indent="0" algn="l" eaLnBrk="0" fontAlgn="base" hangingPunct="0">
              <a:spcBef>
                <a:spcPct val="0"/>
              </a:spcBef>
              <a:spcAft>
                <a:spcPct val="0"/>
              </a:spcAft>
              <a:buClrTx/>
              <a:buSzTx/>
            </a:pPr>
            <a:r>
              <a:rPr lang="es-AR" altLang="es-AR" sz="1400" kern="0" dirty="0">
                <a:solidFill>
                  <a:srgbClr val="00B050"/>
                </a:solidFill>
                <a:latin typeface="Consolas" panose="020B0609020204030204" pitchFamily="49" charset="0"/>
                <a:ea typeface="Tahoma" panose="020B0604030504040204" pitchFamily="34" charset="0"/>
                <a:cs typeface="Consolas" panose="020B0609020204030204" pitchFamily="49" charset="0"/>
              </a:rPr>
              <a:t>    </a:t>
            </a:r>
            <a:r>
              <a:rPr lang="es-AR" altLang="es-AR" sz="1400" kern="0" dirty="0" err="1">
                <a:solidFill>
                  <a:srgbClr val="00B050"/>
                </a:solidFill>
                <a:latin typeface="Consolas" panose="020B0609020204030204" pitchFamily="49" charset="0"/>
                <a:ea typeface="Tahoma" panose="020B0604030504040204" pitchFamily="34" charset="0"/>
                <a:cs typeface="Consolas" panose="020B0609020204030204" pitchFamily="49" charset="0"/>
              </a:rPr>
              <a:t>MyTimer</a:t>
            </a:r>
            <a:r>
              <a:rPr lang="es-AR" altLang="es-AR" sz="1400" kern="0" dirty="0">
                <a:solidFill>
                  <a:srgbClr val="00B050"/>
                </a:solidFill>
                <a:latin typeface="Consolas" panose="020B0609020204030204" pitchFamily="49" charset="0"/>
                <a:ea typeface="Tahoma" panose="020B0604030504040204" pitchFamily="34" charset="0"/>
                <a:cs typeface="Consolas" panose="020B0609020204030204" pitchFamily="49" charset="0"/>
              </a:rPr>
              <a:t> </a:t>
            </a:r>
            <a:r>
              <a:rPr lang="es-AR" altLang="es-AR" sz="1400" kern="0" dirty="0" err="1">
                <a:solidFill>
                  <a:srgbClr val="00B050"/>
                </a:solidFill>
                <a:latin typeface="Consolas" panose="020B0609020204030204" pitchFamily="49" charset="0"/>
                <a:ea typeface="Tahoma" panose="020B0604030504040204" pitchFamily="34" charset="0"/>
                <a:cs typeface="Consolas" panose="020B0609020204030204" pitchFamily="49" charset="0"/>
              </a:rPr>
              <a:t>timer</a:t>
            </a:r>
            <a:r>
              <a:rPr lang="es-AR" altLang="es-AR" sz="1400" kern="0" dirty="0">
                <a:solidFill>
                  <a:srgbClr val="00B050"/>
                </a:solidFill>
                <a:latin typeface="Consolas" panose="020B0609020204030204" pitchFamily="49" charset="0"/>
                <a:ea typeface="Tahoma" panose="020B0604030504040204" pitchFamily="34" charset="0"/>
                <a:cs typeface="Consolas" panose="020B0609020204030204" pitchFamily="49" charset="0"/>
              </a:rPr>
              <a:t> = new </a:t>
            </a:r>
            <a:r>
              <a:rPr lang="es-AR" altLang="es-AR" sz="1400" kern="0" dirty="0" err="1">
                <a:solidFill>
                  <a:srgbClr val="00B050"/>
                </a:solidFill>
                <a:latin typeface="Consolas" panose="020B0609020204030204" pitchFamily="49" charset="0"/>
                <a:ea typeface="Tahoma" panose="020B0604030504040204" pitchFamily="34" charset="0"/>
                <a:cs typeface="Consolas" panose="020B0609020204030204" pitchFamily="49" charset="0"/>
              </a:rPr>
              <a:t>MyTimer</a:t>
            </a:r>
            <a:r>
              <a:rPr lang="es-AR" altLang="es-AR" sz="1400" kern="0" dirty="0">
                <a:solidFill>
                  <a:srgbClr val="00B050"/>
                </a:solidFill>
                <a:latin typeface="Consolas" panose="020B0609020204030204" pitchFamily="49" charset="0"/>
                <a:ea typeface="Tahoma" panose="020B0604030504040204" pitchFamily="34" charset="0"/>
                <a:cs typeface="Consolas" panose="020B0609020204030204" pitchFamily="49" charset="0"/>
              </a:rPr>
              <a:t>(); </a:t>
            </a:r>
          </a:p>
          <a:p>
            <a:pPr marL="0" indent="0" algn="l" eaLnBrk="0" fontAlgn="base" hangingPunct="0">
              <a:spcBef>
                <a:spcPct val="0"/>
              </a:spcBef>
              <a:spcAft>
                <a:spcPct val="0"/>
              </a:spcAft>
              <a:buClrTx/>
              <a:buSzTx/>
            </a:pPr>
            <a:r>
              <a:rPr lang="en-US" altLang="es-AR" sz="1400" kern="0" dirty="0">
                <a:solidFill>
                  <a:srgbClr val="000000"/>
                </a:solidFill>
                <a:latin typeface="Consolas" panose="020B0609020204030204" pitchFamily="49" charset="0"/>
                <a:ea typeface="Tahoma" panose="020B0604030504040204" pitchFamily="34" charset="0"/>
                <a:cs typeface="Consolas" panose="020B0609020204030204" pitchFamily="49" charset="0"/>
              </a:rPr>
              <a:t>    // </a:t>
            </a:r>
            <a:r>
              <a:rPr lang="en-US" altLang="es-AR" sz="1400" kern="0" dirty="0" err="1">
                <a:solidFill>
                  <a:srgbClr val="000000"/>
                </a:solidFill>
                <a:latin typeface="Consolas" panose="020B0609020204030204" pitchFamily="49" charset="0"/>
                <a:ea typeface="Tahoma" panose="020B0604030504040204" pitchFamily="34" charset="0"/>
                <a:cs typeface="Consolas" panose="020B0609020204030204" pitchFamily="49" charset="0"/>
              </a:rPr>
              <a:t>bla</a:t>
            </a:r>
            <a:r>
              <a:rPr lang="en-US" altLang="es-AR" sz="1400" kern="0" dirty="0">
                <a:solidFill>
                  <a:srgbClr val="000000"/>
                </a:solidFill>
                <a:latin typeface="Consolas" panose="020B0609020204030204" pitchFamily="49" charset="0"/>
                <a:ea typeface="Tahoma" panose="020B0604030504040204" pitchFamily="34" charset="0"/>
                <a:cs typeface="Consolas" panose="020B0609020204030204" pitchFamily="49" charset="0"/>
              </a:rPr>
              <a:t> </a:t>
            </a:r>
            <a:r>
              <a:rPr lang="en-US" altLang="es-AR" sz="1400" kern="0" dirty="0" err="1">
                <a:solidFill>
                  <a:srgbClr val="000000"/>
                </a:solidFill>
                <a:latin typeface="Consolas" panose="020B0609020204030204" pitchFamily="49" charset="0"/>
                <a:ea typeface="Tahoma" panose="020B0604030504040204" pitchFamily="34" charset="0"/>
                <a:cs typeface="Consolas" panose="020B0609020204030204" pitchFamily="49" charset="0"/>
              </a:rPr>
              <a:t>bla</a:t>
            </a:r>
            <a:r>
              <a:rPr lang="en-US" altLang="es-AR" sz="1400" kern="0" dirty="0">
                <a:solidFill>
                  <a:srgbClr val="000000"/>
                </a:solidFill>
                <a:latin typeface="Consolas" panose="020B0609020204030204" pitchFamily="49" charset="0"/>
                <a:ea typeface="Tahoma" panose="020B0604030504040204" pitchFamily="34" charset="0"/>
                <a:cs typeface="Consolas" panose="020B0609020204030204" pitchFamily="49" charset="0"/>
              </a:rPr>
              <a:t> </a:t>
            </a:r>
            <a:r>
              <a:rPr lang="en-US" altLang="es-AR" sz="1400" kern="0" dirty="0" err="1">
                <a:solidFill>
                  <a:srgbClr val="000000"/>
                </a:solidFill>
                <a:latin typeface="Consolas" panose="020B0609020204030204" pitchFamily="49" charset="0"/>
                <a:ea typeface="Tahoma" panose="020B0604030504040204" pitchFamily="34" charset="0"/>
                <a:cs typeface="Consolas" panose="020B0609020204030204" pitchFamily="49" charset="0"/>
              </a:rPr>
              <a:t>bla</a:t>
            </a:r>
            <a:r>
              <a:rPr lang="en-US" altLang="es-AR" sz="1400" kern="0" dirty="0">
                <a:solidFill>
                  <a:srgbClr val="000000"/>
                </a:solidFill>
                <a:latin typeface="Consolas" panose="020B0609020204030204" pitchFamily="49" charset="0"/>
                <a:ea typeface="Tahoma" panose="020B0604030504040204" pitchFamily="34" charset="0"/>
                <a:cs typeface="Consolas" panose="020B0609020204030204" pitchFamily="49" charset="0"/>
              </a:rPr>
              <a:t> …..</a:t>
            </a:r>
            <a:endParaRPr lang="es-AR" altLang="es-AR" sz="1400" kern="0" dirty="0">
              <a:solidFill>
                <a:srgbClr val="000000"/>
              </a:solidFill>
              <a:latin typeface="Consolas" panose="020B0609020204030204" pitchFamily="49" charset="0"/>
              <a:ea typeface="Tahoma" panose="020B0604030504040204" pitchFamily="34" charset="0"/>
              <a:cs typeface="Consolas" panose="020B0609020204030204" pitchFamily="49" charset="0"/>
            </a:endParaRPr>
          </a:p>
          <a:p>
            <a:pPr marL="0" indent="0" algn="l" eaLnBrk="0" fontAlgn="base" hangingPunct="0">
              <a:spcBef>
                <a:spcPct val="0"/>
              </a:spcBef>
              <a:spcAft>
                <a:spcPct val="0"/>
              </a:spcAft>
              <a:buClrTx/>
              <a:buSzTx/>
            </a:pPr>
            <a:endParaRPr lang="es-AR" altLang="es-AR" sz="1400" kern="0" dirty="0">
              <a:solidFill>
                <a:srgbClr val="000000"/>
              </a:solidFill>
              <a:latin typeface="Consolas" panose="020B0609020204030204" pitchFamily="49" charset="0"/>
              <a:ea typeface="Tahoma" panose="020B0604030504040204" pitchFamily="34" charset="0"/>
              <a:cs typeface="Consolas" panose="020B0609020204030204" pitchFamily="49" charset="0"/>
            </a:endParaRPr>
          </a:p>
          <a:p>
            <a:pPr marL="0" indent="0" algn="l" eaLnBrk="0" fontAlgn="base" hangingPunct="0">
              <a:spcBef>
                <a:spcPct val="0"/>
              </a:spcBef>
              <a:spcAft>
                <a:spcPct val="0"/>
              </a:spcAft>
              <a:buClrTx/>
              <a:buSzTx/>
            </a:pPr>
            <a:r>
              <a:rPr lang="es-AR" altLang="es-AR" sz="1400" kern="0" dirty="0">
                <a:solidFill>
                  <a:schemeClr val="accent4"/>
                </a:solidFill>
                <a:latin typeface="Consolas" panose="020B0609020204030204" pitchFamily="49" charset="0"/>
                <a:ea typeface="Tahoma" panose="020B0604030504040204" pitchFamily="34" charset="0"/>
                <a:cs typeface="Consolas" panose="020B0609020204030204" pitchFamily="49" charset="0"/>
              </a:rPr>
              <a:t>    </a:t>
            </a:r>
            <a:r>
              <a:rPr lang="es-AR" altLang="es-AR" sz="1400" kern="0" dirty="0" err="1">
                <a:solidFill>
                  <a:srgbClr val="00B050"/>
                </a:solidFill>
                <a:latin typeface="Consolas" panose="020B0609020204030204" pitchFamily="49" charset="0"/>
                <a:ea typeface="Tahoma" panose="020B0604030504040204" pitchFamily="34" charset="0"/>
                <a:cs typeface="Consolas" panose="020B0609020204030204" pitchFamily="49" charset="0"/>
              </a:rPr>
              <a:t>timer.stop</a:t>
            </a:r>
            <a:r>
              <a:rPr lang="es-AR" altLang="es-AR" sz="1400" kern="0" dirty="0">
                <a:solidFill>
                  <a:srgbClr val="00B050"/>
                </a:solidFill>
                <a:latin typeface="Consolas" panose="020B0609020204030204" pitchFamily="49" charset="0"/>
                <a:ea typeface="Tahoma" panose="020B0604030504040204" pitchFamily="34" charset="0"/>
                <a:cs typeface="Consolas" panose="020B0609020204030204" pitchFamily="49" charset="0"/>
              </a:rPr>
              <a:t>(); </a:t>
            </a:r>
          </a:p>
          <a:p>
            <a:pPr marL="0" indent="0" algn="l" eaLnBrk="0" fontAlgn="base" hangingPunct="0">
              <a:spcBef>
                <a:spcPct val="0"/>
              </a:spcBef>
              <a:spcAft>
                <a:spcPct val="0"/>
              </a:spcAft>
              <a:buClrTx/>
              <a:buSzTx/>
            </a:pPr>
            <a:r>
              <a:rPr lang="es-AR" altLang="es-AR" sz="1400" kern="0" dirty="0">
                <a:solidFill>
                  <a:srgbClr val="00B050"/>
                </a:solidFill>
                <a:latin typeface="Consolas" panose="020B0609020204030204" pitchFamily="49" charset="0"/>
                <a:ea typeface="Tahoma" panose="020B0604030504040204" pitchFamily="34" charset="0"/>
                <a:cs typeface="Consolas" panose="020B0609020204030204" pitchFamily="49" charset="0"/>
              </a:rPr>
              <a:t>    </a:t>
            </a:r>
            <a:r>
              <a:rPr lang="es-AR" altLang="es-AR" sz="1400" kern="0" dirty="0" err="1">
                <a:solidFill>
                  <a:srgbClr val="00B050"/>
                </a:solidFill>
                <a:latin typeface="Consolas" panose="020B0609020204030204" pitchFamily="49" charset="0"/>
                <a:ea typeface="Tahoma" panose="020B0604030504040204" pitchFamily="34" charset="0"/>
                <a:cs typeface="Consolas" panose="020B0609020204030204" pitchFamily="49" charset="0"/>
              </a:rPr>
              <a:t>System.out.println</a:t>
            </a:r>
            <a:r>
              <a:rPr lang="es-AR" altLang="es-AR" sz="1400" kern="0" dirty="0">
                <a:solidFill>
                  <a:srgbClr val="00B050"/>
                </a:solidFill>
                <a:latin typeface="Consolas" panose="020B0609020204030204" pitchFamily="49" charset="0"/>
                <a:ea typeface="Tahoma" panose="020B0604030504040204" pitchFamily="34" charset="0"/>
                <a:cs typeface="Consolas" panose="020B0609020204030204" pitchFamily="49" charset="0"/>
              </a:rPr>
              <a:t>(</a:t>
            </a:r>
            <a:r>
              <a:rPr lang="es-AR" altLang="es-AR" sz="1400" kern="0" dirty="0" err="1">
                <a:solidFill>
                  <a:srgbClr val="00B050"/>
                </a:solidFill>
                <a:latin typeface="Consolas" panose="020B0609020204030204" pitchFamily="49" charset="0"/>
                <a:ea typeface="Tahoma" panose="020B0604030504040204" pitchFamily="34" charset="0"/>
                <a:cs typeface="Consolas" panose="020B0609020204030204" pitchFamily="49" charset="0"/>
              </a:rPr>
              <a:t>timer</a:t>
            </a:r>
            <a:r>
              <a:rPr lang="es-AR" altLang="es-AR" sz="1400" kern="0" dirty="0">
                <a:solidFill>
                  <a:srgbClr val="00B050"/>
                </a:solidFill>
                <a:latin typeface="Consolas" panose="020B0609020204030204" pitchFamily="49" charset="0"/>
                <a:ea typeface="Tahoma" panose="020B0604030504040204" pitchFamily="34" charset="0"/>
                <a:cs typeface="Consolas" panose="020B0609020204030204" pitchFamily="49" charset="0"/>
              </a:rPr>
              <a:t>); </a:t>
            </a:r>
          </a:p>
          <a:p>
            <a:pPr marL="0" indent="0" algn="l" eaLnBrk="0" fontAlgn="base" hangingPunct="0">
              <a:spcBef>
                <a:spcPct val="0"/>
              </a:spcBef>
              <a:spcAft>
                <a:spcPct val="0"/>
              </a:spcAft>
              <a:buClrTx/>
              <a:buSzTx/>
            </a:pPr>
            <a:r>
              <a:rPr lang="es-AR" altLang="es-AR" sz="1400" kern="0" dirty="0">
                <a:solidFill>
                  <a:srgbClr val="000000"/>
                </a:solidFill>
                <a:latin typeface="Consolas" panose="020B0609020204030204" pitchFamily="49" charset="0"/>
                <a:ea typeface="Tahoma" panose="020B0604030504040204" pitchFamily="34" charset="0"/>
                <a:cs typeface="Consolas" panose="020B0609020204030204" pitchFamily="49" charset="0"/>
              </a:rPr>
              <a:t>}</a:t>
            </a:r>
            <a:r>
              <a:rPr lang="es-AR" altLang="es-AR" sz="1400" kern="0" dirty="0">
                <a:latin typeface="Consolas" panose="020B0609020204030204" pitchFamily="49" charset="0"/>
                <a:ea typeface="Tahoma" panose="020B0604030504040204" pitchFamily="34" charset="0"/>
                <a:cs typeface="Consolas" panose="020B0609020204030204" pitchFamily="49" charset="0"/>
              </a:rPr>
              <a:t> </a:t>
            </a:r>
          </a:p>
          <a:p>
            <a:pPr marL="0" indent="0" algn="l" eaLnBrk="0" fontAlgn="base" hangingPunct="0">
              <a:spcBef>
                <a:spcPct val="0"/>
              </a:spcBef>
              <a:spcAft>
                <a:spcPct val="0"/>
              </a:spcAft>
              <a:buClrTx/>
              <a:buSzTx/>
              <a:buFontTx/>
              <a:buNone/>
            </a:pPr>
            <a:endParaRPr lang="es-AR" altLang="es-AR" sz="1400" kern="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1"/>
          <p:cNvSpPr txBox="1">
            <a:spLocks noChangeArrowheads="1"/>
          </p:cNvSpPr>
          <p:nvPr/>
        </p:nvSpPr>
        <p:spPr bwMode="auto">
          <a:xfrm>
            <a:off x="4310700" y="4877254"/>
            <a:ext cx="4567800" cy="5789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180000" tIns="180000" rIns="180000" bIns="180000" numCol="1" anchor="t" anchorCtr="0" compatLnSpc="1">
            <a:prstTxWarp prst="textNoShape">
              <a:avLst/>
            </a:prstTxWarp>
            <a:sp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9pPr>
          </a:lstStyle>
          <a:p>
            <a:pPr marL="0" indent="0" algn="l" eaLnBrk="0" fontAlgn="base" hangingPunct="0">
              <a:spcBef>
                <a:spcPct val="0"/>
              </a:spcBef>
              <a:spcAft>
                <a:spcPct val="0"/>
              </a:spcAft>
              <a:buClrTx/>
              <a:buSzTx/>
              <a:buFontTx/>
              <a:buNone/>
            </a:pPr>
            <a:r>
              <a:rPr lang="en-US" altLang="es-AR" sz="1400" kern="0" dirty="0">
                <a:solidFill>
                  <a:schemeClr val="tx1"/>
                </a:solidFill>
                <a:latin typeface="Consolas" panose="020B0609020204030204" pitchFamily="49" charset="0"/>
                <a:ea typeface="Tahoma" panose="020B0604030504040204" pitchFamily="34" charset="0"/>
                <a:cs typeface="Consolas" panose="020B0609020204030204" pitchFamily="49" charset="0"/>
              </a:rPr>
              <a:t>(93623040 </a:t>
            </a:r>
            <a:r>
              <a:rPr lang="en-US" altLang="es-AR" sz="1400" kern="0" dirty="0" err="1">
                <a:solidFill>
                  <a:schemeClr val="tx1"/>
                </a:solidFill>
                <a:latin typeface="Consolas" panose="020B0609020204030204" pitchFamily="49" charset="0"/>
                <a:ea typeface="Tahoma" panose="020B0604030504040204" pitchFamily="34" charset="0"/>
                <a:cs typeface="Consolas" panose="020B0609020204030204" pitchFamily="49" charset="0"/>
              </a:rPr>
              <a:t>ms</a:t>
            </a:r>
            <a:r>
              <a:rPr lang="en-US" altLang="es-AR" sz="1400" kern="0" dirty="0">
                <a:solidFill>
                  <a:schemeClr val="tx1"/>
                </a:solidFill>
                <a:latin typeface="Consolas" panose="020B0609020204030204" pitchFamily="49" charset="0"/>
                <a:ea typeface="Tahoma" panose="020B0604030504040204" pitchFamily="34" charset="0"/>
                <a:cs typeface="Consolas" panose="020B0609020204030204" pitchFamily="49" charset="0"/>
              </a:rPr>
              <a:t>) 1 </a:t>
            </a:r>
            <a:r>
              <a:rPr lang="en-US" altLang="es-AR" sz="1400" kern="0" dirty="0" err="1">
                <a:solidFill>
                  <a:schemeClr val="tx1"/>
                </a:solidFill>
                <a:latin typeface="Consolas" panose="020B0609020204030204" pitchFamily="49" charset="0"/>
                <a:ea typeface="Tahoma" panose="020B0604030504040204" pitchFamily="34" charset="0"/>
                <a:cs typeface="Consolas" panose="020B0609020204030204" pitchFamily="49" charset="0"/>
              </a:rPr>
              <a:t>día</a:t>
            </a:r>
            <a:r>
              <a:rPr lang="en-US" altLang="es-AR" sz="1400" kern="0" dirty="0">
                <a:solidFill>
                  <a:schemeClr val="tx1"/>
                </a:solidFill>
                <a:latin typeface="Consolas" panose="020B0609020204030204" pitchFamily="49" charset="0"/>
                <a:ea typeface="Tahoma" panose="020B0604030504040204" pitchFamily="34" charset="0"/>
                <a:cs typeface="Consolas" panose="020B0609020204030204" pitchFamily="49" charset="0"/>
              </a:rPr>
              <a:t> 2 </a:t>
            </a:r>
            <a:r>
              <a:rPr lang="en-US" altLang="es-AR" sz="1400" kern="0" dirty="0" err="1">
                <a:solidFill>
                  <a:schemeClr val="tx1"/>
                </a:solidFill>
                <a:latin typeface="Consolas" panose="020B0609020204030204" pitchFamily="49" charset="0"/>
                <a:ea typeface="Tahoma" panose="020B0604030504040204" pitchFamily="34" charset="0"/>
                <a:cs typeface="Consolas" panose="020B0609020204030204" pitchFamily="49" charset="0"/>
              </a:rPr>
              <a:t>hs</a:t>
            </a:r>
            <a:r>
              <a:rPr lang="en-US" altLang="es-AR" sz="1400" kern="0" dirty="0">
                <a:solidFill>
                  <a:schemeClr val="tx1"/>
                </a:solidFill>
                <a:latin typeface="Consolas" panose="020B0609020204030204" pitchFamily="49" charset="0"/>
                <a:ea typeface="Tahoma" panose="020B0604030504040204" pitchFamily="34" charset="0"/>
                <a:cs typeface="Consolas" panose="020B0609020204030204" pitchFamily="49" charset="0"/>
              </a:rPr>
              <a:t> 0 min 23,040 s</a:t>
            </a:r>
            <a:endParaRPr lang="es-AR" altLang="es-AR" sz="1400" kern="0" dirty="0">
              <a:solidFill>
                <a:schemeClr val="tx1"/>
              </a:solidFill>
              <a:latin typeface="Consolas" panose="020B0609020204030204" pitchFamily="49" charset="0"/>
              <a:ea typeface="Tahoma" panose="020B0604030504040204" pitchFamily="34" charset="0"/>
              <a:cs typeface="Consolas" panose="020B0609020204030204" pitchFamily="49" charset="0"/>
            </a:endParaRPr>
          </a:p>
        </p:txBody>
      </p:sp>
    </p:spTree>
    <p:extLst>
      <p:ext uri="{BB962C8B-B14F-4D97-AF65-F5344CB8AC3E}">
        <p14:creationId xmlns:p14="http://schemas.microsoft.com/office/powerpoint/2010/main" val="35358288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4" name="Slide Number Placeholder 3"/>
          <p:cNvSpPr>
            <a:spLocks noGrp="1"/>
          </p:cNvSpPr>
          <p:nvPr>
            <p:ph type="sldNum" sz="quarter" idx="12"/>
          </p:nvPr>
        </p:nvSpPr>
        <p:spPr/>
        <p:txBody>
          <a:bodyPr/>
          <a:lstStyle/>
          <a:p>
            <a:fld id="{401CF334-2D5C-4859-84A6-CA7E6E43FAEB}" type="slidenum">
              <a:rPr lang="en-US" smtClean="0"/>
              <a:t>80</a:t>
            </a:fld>
            <a:endParaRPr lang="en-US"/>
          </a:p>
        </p:txBody>
      </p:sp>
      <p:sp>
        <p:nvSpPr>
          <p:cNvPr id="5" name="Content Placeholder 2"/>
          <p:cNvSpPr txBox="1">
            <a:spLocks/>
          </p:cNvSpPr>
          <p:nvPr/>
        </p:nvSpPr>
        <p:spPr>
          <a:xfrm>
            <a:off x="496389" y="1935480"/>
            <a:ext cx="4708657" cy="3341914"/>
          </a:xfrm>
          <a:prstGeom prst="rect">
            <a:avLst/>
          </a:prstGeom>
          <a:solidFill>
            <a:schemeClr val="accent2">
              <a:lumMod val="20000"/>
              <a:lumOff val="80000"/>
            </a:schemeClr>
          </a:solidFill>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Font typeface="Wingdings 2"/>
              <a:buNone/>
            </a:pPr>
            <a:r>
              <a:rPr lang="es-AR" sz="1200" b="1" dirty="0">
                <a:latin typeface="Consolas" panose="020B0609020204030204" pitchFamily="49" charset="0"/>
                <a:cs typeface="Consolas" panose="020B0609020204030204" pitchFamily="49" charset="0"/>
              </a:rPr>
              <a:t>public class AlgoA {</a:t>
            </a:r>
          </a:p>
          <a:p>
            <a:pPr marL="0" indent="0">
              <a:buFont typeface="Wingdings 2"/>
              <a:buNone/>
            </a:pPr>
            <a:endParaRPr lang="es-AR" sz="1200" dirty="0">
              <a:latin typeface="Consolas" panose="020B0609020204030204" pitchFamily="49" charset="0"/>
              <a:cs typeface="Consolas" panose="020B0609020204030204" pitchFamily="49" charset="0"/>
            </a:endParaRPr>
          </a:p>
          <a:p>
            <a:pPr marL="0" indent="0">
              <a:buFont typeface="Wingdings 2"/>
              <a:buNone/>
            </a:pPr>
            <a:r>
              <a:rPr lang="en-US" sz="1200" b="1" dirty="0">
                <a:latin typeface="Consolas" panose="020B0609020204030204" pitchFamily="49" charset="0"/>
                <a:cs typeface="Consolas" panose="020B0609020204030204" pitchFamily="49" charset="0"/>
              </a:rPr>
              <a:t>public static </a:t>
            </a:r>
            <a:r>
              <a:rPr lang="en-US" sz="1200" b="1" dirty="0" err="1">
                <a:latin typeface="Consolas" panose="020B0609020204030204" pitchFamily="49" charset="0"/>
                <a:cs typeface="Consolas" panose="020B0609020204030204" pitchFamily="49" charset="0"/>
              </a:rPr>
              <a:t>int</a:t>
            </a:r>
            <a:r>
              <a:rPr lang="en-US" sz="1200" b="1" dirty="0">
                <a:latin typeface="Consolas" panose="020B0609020204030204" pitchFamily="49" charset="0"/>
                <a:cs typeface="Consolas" panose="020B0609020204030204" pitchFamily="49" charset="0"/>
              </a:rPr>
              <a:t> max (</a:t>
            </a:r>
            <a:r>
              <a:rPr lang="en-US" sz="1200" b="1" dirty="0" err="1">
                <a:latin typeface="Consolas" panose="020B0609020204030204" pitchFamily="49" charset="0"/>
                <a:cs typeface="Consolas" panose="020B0609020204030204" pitchFamily="49" charset="0"/>
              </a:rPr>
              <a:t>int</a:t>
            </a:r>
            <a:r>
              <a:rPr lang="en-US" sz="1200" b="1" dirty="0">
                <a:latin typeface="Consolas" panose="020B0609020204030204" pitchFamily="49" charset="0"/>
                <a:cs typeface="Consolas" panose="020B0609020204030204" pitchFamily="49" charset="0"/>
              </a:rPr>
              <a:t>[] array) </a:t>
            </a:r>
            <a:r>
              <a:rPr lang="es-AR" sz="1200" dirty="0">
                <a:latin typeface="Consolas" panose="020B0609020204030204" pitchFamily="49" charset="0"/>
                <a:cs typeface="Consolas" panose="020B0609020204030204" pitchFamily="49" charset="0"/>
              </a:rPr>
              <a:t>{</a:t>
            </a:r>
          </a:p>
          <a:p>
            <a:pPr marL="0" indent="0">
              <a:buFont typeface="Wingdings 2"/>
              <a:buNone/>
            </a:pPr>
            <a:r>
              <a:rPr lang="en-US" sz="1200" dirty="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if (array == null || </a:t>
            </a:r>
            <a:r>
              <a:rPr lang="en-US" sz="1200" b="1" dirty="0" err="1">
                <a:latin typeface="Consolas" panose="020B0609020204030204" pitchFamily="49" charset="0"/>
                <a:cs typeface="Consolas" panose="020B0609020204030204" pitchFamily="49" charset="0"/>
              </a:rPr>
              <a:t>array.length</a:t>
            </a:r>
            <a:r>
              <a:rPr lang="en-US" sz="1200" b="1" dirty="0">
                <a:latin typeface="Consolas" panose="020B0609020204030204" pitchFamily="49" charset="0"/>
                <a:cs typeface="Consolas" panose="020B0609020204030204" pitchFamily="49" charset="0"/>
              </a:rPr>
              <a:t> == 0)</a:t>
            </a:r>
          </a:p>
          <a:p>
            <a:pPr marL="0" indent="0">
              <a:buFont typeface="Wingdings 2"/>
              <a:buNone/>
            </a:pPr>
            <a:r>
              <a:rPr lang="en-US" sz="1200" b="1" dirty="0">
                <a:latin typeface="Consolas" panose="020B0609020204030204" pitchFamily="49" charset="0"/>
                <a:cs typeface="Consolas" panose="020B0609020204030204" pitchFamily="49" charset="0"/>
              </a:rPr>
              <a:t>         throw new </a:t>
            </a:r>
            <a:r>
              <a:rPr lang="en-US" sz="1200" b="1" dirty="0" err="1">
                <a:latin typeface="Consolas" panose="020B0609020204030204" pitchFamily="49" charset="0"/>
                <a:cs typeface="Consolas" panose="020B0609020204030204" pitchFamily="49" charset="0"/>
              </a:rPr>
              <a:t>RuntimeException</a:t>
            </a:r>
            <a:r>
              <a:rPr lang="en-US" sz="1200" b="1" dirty="0">
                <a:latin typeface="Consolas" panose="020B0609020204030204" pitchFamily="49" charset="0"/>
                <a:cs typeface="Consolas" panose="020B0609020204030204" pitchFamily="49" charset="0"/>
              </a:rPr>
              <a:t>("Empty array");</a:t>
            </a:r>
          </a:p>
          <a:p>
            <a:pPr marL="0" indent="0">
              <a:buFont typeface="Wingdings 2"/>
              <a:buNone/>
            </a:pPr>
            <a:endParaRPr lang="es-AR" sz="1200" b="1" dirty="0">
              <a:latin typeface="Consolas" panose="020B0609020204030204" pitchFamily="49" charset="0"/>
              <a:cs typeface="Consolas" panose="020B0609020204030204" pitchFamily="49" charset="0"/>
            </a:endParaRPr>
          </a:p>
          <a:p>
            <a:pPr marL="0" indent="0">
              <a:buFont typeface="Wingdings 2"/>
              <a:buNone/>
            </a:pP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int</a:t>
            </a: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candidate</a:t>
            </a: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array</a:t>
            </a:r>
            <a:r>
              <a:rPr lang="es-AR" sz="1200" b="1" dirty="0">
                <a:latin typeface="Consolas" panose="020B0609020204030204" pitchFamily="49" charset="0"/>
                <a:cs typeface="Consolas" panose="020B0609020204030204" pitchFamily="49" charset="0"/>
              </a:rPr>
              <a:t>[0];</a:t>
            </a:r>
          </a:p>
          <a:p>
            <a:pPr marL="0" indent="0">
              <a:buFont typeface="Wingdings 2"/>
              <a:buNone/>
            </a:pPr>
            <a:r>
              <a:rPr lang="en-US" sz="1200" b="1" dirty="0">
                <a:latin typeface="Consolas" panose="020B0609020204030204" pitchFamily="49" charset="0"/>
                <a:cs typeface="Consolas" panose="020B0609020204030204" pitchFamily="49" charset="0"/>
              </a:rPr>
              <a:t>    for (</a:t>
            </a:r>
            <a:r>
              <a:rPr lang="en-US" sz="1200" b="1" dirty="0" err="1">
                <a:latin typeface="Consolas" panose="020B0609020204030204" pitchFamily="49" charset="0"/>
                <a:cs typeface="Consolas" panose="020B0609020204030204" pitchFamily="49" charset="0"/>
              </a:rPr>
              <a:t>int</a:t>
            </a:r>
            <a:r>
              <a:rPr lang="en-US" sz="1200" b="1" dirty="0">
                <a:latin typeface="Consolas" panose="020B0609020204030204" pitchFamily="49" charset="0"/>
                <a:cs typeface="Consolas" panose="020B0609020204030204" pitchFamily="49" charset="0"/>
              </a:rPr>
              <a:t> rec= 1; rec &lt; </a:t>
            </a:r>
            <a:r>
              <a:rPr lang="en-US" sz="1200" b="1" dirty="0" err="1">
                <a:latin typeface="Consolas" panose="020B0609020204030204" pitchFamily="49" charset="0"/>
                <a:cs typeface="Consolas" panose="020B0609020204030204" pitchFamily="49" charset="0"/>
              </a:rPr>
              <a:t>array.length</a:t>
            </a:r>
            <a:r>
              <a:rPr lang="en-US" sz="1200" b="1" dirty="0">
                <a:latin typeface="Consolas" panose="020B0609020204030204" pitchFamily="49" charset="0"/>
                <a:cs typeface="Consolas" panose="020B0609020204030204" pitchFamily="49" charset="0"/>
              </a:rPr>
              <a:t>;  rec++)</a:t>
            </a:r>
          </a:p>
          <a:p>
            <a:pPr marL="0" indent="0">
              <a:buFont typeface="Wingdings 2"/>
              <a:buNone/>
            </a:pP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if</a:t>
            </a:r>
            <a:r>
              <a:rPr lang="es-AR" sz="1200" b="1" dirty="0">
                <a:latin typeface="Consolas" panose="020B0609020204030204" pitchFamily="49" charset="0"/>
                <a:cs typeface="Consolas" panose="020B0609020204030204" pitchFamily="49" charset="0"/>
              </a:rPr>
              <a:t> ( </a:t>
            </a:r>
            <a:r>
              <a:rPr lang="es-AR" sz="1200" b="1" dirty="0" err="1">
                <a:latin typeface="Consolas" panose="020B0609020204030204" pitchFamily="49" charset="0"/>
                <a:cs typeface="Consolas" panose="020B0609020204030204" pitchFamily="49" charset="0"/>
              </a:rPr>
              <a:t>candidate</a:t>
            </a:r>
            <a:r>
              <a:rPr lang="es-AR" sz="1200" b="1" dirty="0">
                <a:latin typeface="Consolas" panose="020B0609020204030204" pitchFamily="49" charset="0"/>
                <a:cs typeface="Consolas" panose="020B0609020204030204" pitchFamily="49" charset="0"/>
              </a:rPr>
              <a:t> &lt; </a:t>
            </a:r>
            <a:r>
              <a:rPr lang="es-AR" sz="1200" b="1" dirty="0" err="1">
                <a:latin typeface="Consolas" panose="020B0609020204030204" pitchFamily="49" charset="0"/>
                <a:cs typeface="Consolas" panose="020B0609020204030204" pitchFamily="49" charset="0"/>
              </a:rPr>
              <a:t>array</a:t>
            </a:r>
            <a:r>
              <a:rPr lang="es-AR" sz="1200" b="1" dirty="0">
                <a:latin typeface="Consolas" panose="020B0609020204030204" pitchFamily="49" charset="0"/>
                <a:cs typeface="Consolas" panose="020B0609020204030204" pitchFamily="49" charset="0"/>
              </a:rPr>
              <a:t>[</a:t>
            </a:r>
            <a:r>
              <a:rPr lang="es-AR" sz="1200" b="1" dirty="0" err="1">
                <a:latin typeface="Consolas" panose="020B0609020204030204" pitchFamily="49" charset="0"/>
                <a:cs typeface="Consolas" panose="020B0609020204030204" pitchFamily="49" charset="0"/>
              </a:rPr>
              <a:t>rec</a:t>
            </a:r>
            <a:r>
              <a:rPr lang="es-AR" sz="1200" b="1" dirty="0">
                <a:latin typeface="Consolas" panose="020B0609020204030204" pitchFamily="49" charset="0"/>
                <a:cs typeface="Consolas" panose="020B0609020204030204" pitchFamily="49" charset="0"/>
              </a:rPr>
              <a:t>] )</a:t>
            </a:r>
          </a:p>
          <a:p>
            <a:pPr marL="0" indent="0">
              <a:buFont typeface="Wingdings 2"/>
              <a:buNone/>
            </a:pPr>
            <a:r>
              <a:rPr lang="es-AR" sz="1200" dirty="0">
                <a:latin typeface="Consolas" panose="020B0609020204030204" pitchFamily="49" charset="0"/>
                <a:cs typeface="Consolas" panose="020B0609020204030204" pitchFamily="49" charset="0"/>
              </a:rPr>
              <a:t>              </a:t>
            </a:r>
            <a:r>
              <a:rPr lang="es-AR" sz="1200" dirty="0" err="1">
                <a:latin typeface="Consolas" panose="020B0609020204030204" pitchFamily="49" charset="0"/>
                <a:cs typeface="Consolas" panose="020B0609020204030204" pitchFamily="49" charset="0"/>
              </a:rPr>
              <a:t>candidate</a:t>
            </a:r>
            <a:r>
              <a:rPr lang="es-AR" sz="1200" dirty="0">
                <a:latin typeface="Consolas" panose="020B0609020204030204" pitchFamily="49" charset="0"/>
                <a:cs typeface="Consolas" panose="020B0609020204030204" pitchFamily="49" charset="0"/>
              </a:rPr>
              <a:t>= </a:t>
            </a:r>
            <a:r>
              <a:rPr lang="es-AR" sz="1200" dirty="0" err="1">
                <a:latin typeface="Consolas" panose="020B0609020204030204" pitchFamily="49" charset="0"/>
                <a:cs typeface="Consolas" panose="020B0609020204030204" pitchFamily="49" charset="0"/>
              </a:rPr>
              <a:t>array</a:t>
            </a:r>
            <a:r>
              <a:rPr lang="es-AR" sz="1200" dirty="0">
                <a:latin typeface="Consolas" panose="020B0609020204030204" pitchFamily="49" charset="0"/>
                <a:cs typeface="Consolas" panose="020B0609020204030204" pitchFamily="49" charset="0"/>
              </a:rPr>
              <a:t>[</a:t>
            </a:r>
            <a:r>
              <a:rPr lang="es-AR" sz="1200" dirty="0" err="1">
                <a:latin typeface="Consolas" panose="020B0609020204030204" pitchFamily="49" charset="0"/>
                <a:cs typeface="Consolas" panose="020B0609020204030204" pitchFamily="49" charset="0"/>
              </a:rPr>
              <a:t>rec</a:t>
            </a:r>
            <a:r>
              <a:rPr lang="es-AR" sz="1200" dirty="0">
                <a:latin typeface="Consolas" panose="020B0609020204030204" pitchFamily="49" charset="0"/>
                <a:cs typeface="Consolas" panose="020B0609020204030204" pitchFamily="49" charset="0"/>
              </a:rPr>
              <a:t>];</a:t>
            </a:r>
          </a:p>
          <a:p>
            <a:pPr marL="0" indent="0">
              <a:buFont typeface="Wingdings 2"/>
              <a:buNone/>
            </a:pPr>
            <a:endParaRPr lang="es-AR" sz="1200" b="1" dirty="0">
              <a:latin typeface="Consolas" panose="020B0609020204030204" pitchFamily="49" charset="0"/>
              <a:cs typeface="Consolas" panose="020B0609020204030204" pitchFamily="49" charset="0"/>
            </a:endParaRPr>
          </a:p>
          <a:p>
            <a:pPr marL="0" indent="0">
              <a:buFont typeface="Wingdings 2"/>
              <a:buNone/>
            </a:pP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return</a:t>
            </a: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candidate</a:t>
            </a:r>
            <a:r>
              <a:rPr lang="es-AR" sz="1200" b="1" dirty="0">
                <a:latin typeface="Consolas" panose="020B0609020204030204" pitchFamily="49" charset="0"/>
                <a:cs typeface="Consolas" panose="020B0609020204030204" pitchFamily="49" charset="0"/>
              </a:rPr>
              <a:t>;</a:t>
            </a:r>
          </a:p>
          <a:p>
            <a:pPr marL="0" indent="0">
              <a:buFont typeface="Wingdings 2"/>
              <a:buNone/>
            </a:pPr>
            <a:r>
              <a:rPr lang="es-AR" sz="1200" dirty="0">
                <a:latin typeface="Consolas" panose="020B0609020204030204" pitchFamily="49" charset="0"/>
                <a:cs typeface="Consolas" panose="020B0609020204030204" pitchFamily="49" charset="0"/>
              </a:rPr>
              <a:t>}</a:t>
            </a:r>
          </a:p>
          <a:p>
            <a:pPr marL="0" indent="0">
              <a:buFont typeface="Wingdings 2"/>
              <a:buNone/>
            </a:pPr>
            <a:endParaRPr lang="es-AR" sz="1200" dirty="0">
              <a:latin typeface="Consolas" panose="020B0609020204030204" pitchFamily="49" charset="0"/>
              <a:cs typeface="Consolas" panose="020B0609020204030204" pitchFamily="49" charset="0"/>
            </a:endParaRPr>
          </a:p>
          <a:p>
            <a:pPr marL="0" indent="0">
              <a:buFont typeface="Wingdings 2"/>
              <a:buNone/>
            </a:pPr>
            <a:r>
              <a:rPr lang="es-AR" sz="1200" dirty="0">
                <a:latin typeface="Consolas" panose="020B0609020204030204" pitchFamily="49" charset="0"/>
                <a:cs typeface="Consolas" panose="020B0609020204030204" pitchFamily="49" charset="0"/>
              </a:rPr>
              <a:t>}</a:t>
            </a:r>
          </a:p>
        </p:txBody>
      </p:sp>
      <p:sp>
        <p:nvSpPr>
          <p:cNvPr id="6" name="Left Arrow 5"/>
          <p:cNvSpPr/>
          <p:nvPr/>
        </p:nvSpPr>
        <p:spPr>
          <a:xfrm>
            <a:off x="5298060" y="2492430"/>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t>3 operaciones fijas</a:t>
            </a:r>
          </a:p>
        </p:txBody>
      </p:sp>
      <p:sp>
        <p:nvSpPr>
          <p:cNvPr id="9" name="Left Arrow 8"/>
          <p:cNvSpPr/>
          <p:nvPr/>
        </p:nvSpPr>
        <p:spPr>
          <a:xfrm>
            <a:off x="5111258" y="3305125"/>
            <a:ext cx="3843130" cy="1184306"/>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dirty="0"/>
          </a:p>
          <a:p>
            <a:pPr algn="ctr"/>
            <a:r>
              <a:rPr lang="es-AR" dirty="0"/>
              <a:t>Luego: 1 comparación+1 suma + 1 comparación. Esto se hace N-1 veces</a:t>
            </a:r>
          </a:p>
        </p:txBody>
      </p:sp>
      <mc:AlternateContent xmlns:mc="http://schemas.openxmlformats.org/markup-compatibility/2006" xmlns:a14="http://schemas.microsoft.com/office/drawing/2010/main">
        <mc:Choice Requires="a14">
          <p:sp>
            <p:nvSpPr>
              <p:cNvPr id="11" name="Rectangle 10"/>
              <p:cNvSpPr/>
              <p:nvPr/>
            </p:nvSpPr>
            <p:spPr>
              <a:xfrm>
                <a:off x="55079" y="5678269"/>
                <a:ext cx="8650357" cy="461665"/>
              </a:xfrm>
              <a:prstGeom prst="rect">
                <a:avLst/>
              </a:prstGeom>
            </p:spPr>
            <p:txBody>
              <a:bodyPr wrap="square">
                <a:spAutoFit/>
              </a:bodyPr>
              <a:lstStyle/>
              <a:p>
                <a:pPr algn="ctr"/>
                <a14:m>
                  <m:oMath xmlns:m="http://schemas.openxmlformats.org/officeDocument/2006/math">
                    <m:r>
                      <a:rPr lang="en-US" sz="2400" b="1" i="1" dirty="0" smtClean="0">
                        <a:solidFill>
                          <a:schemeClr val="accent2">
                            <a:lumMod val="75000"/>
                          </a:schemeClr>
                        </a:solidFill>
                        <a:latin typeface="Cambria Math" panose="02040503050406030204" pitchFamily="18" charset="0"/>
                      </a:rPr>
                      <m:t>𝑻</m:t>
                    </m:r>
                    <m:r>
                      <a:rPr lang="en-US" sz="2400" b="1" i="1" dirty="0" smtClean="0">
                        <a:solidFill>
                          <a:schemeClr val="accent2">
                            <a:lumMod val="75000"/>
                          </a:schemeClr>
                        </a:solidFill>
                        <a:latin typeface="Cambria Math" panose="02040503050406030204" pitchFamily="18" charset="0"/>
                      </a:rPr>
                      <m:t>( </m:t>
                    </m:r>
                    <m:r>
                      <a:rPr lang="en-US" sz="2400" b="1" i="1" dirty="0" err="1" smtClean="0">
                        <a:solidFill>
                          <a:schemeClr val="accent2">
                            <a:lumMod val="75000"/>
                          </a:schemeClr>
                        </a:solidFill>
                        <a:latin typeface="Cambria Math" panose="02040503050406030204" pitchFamily="18" charset="0"/>
                      </a:rPr>
                      <m:t>𝒂𝒍𝒈𝒐𝑨</m:t>
                    </m:r>
                    <m:r>
                      <a:rPr lang="en-US" sz="2400" b="1" i="1" dirty="0" smtClean="0">
                        <a:solidFill>
                          <a:schemeClr val="accent2">
                            <a:lumMod val="75000"/>
                          </a:schemeClr>
                        </a:solidFill>
                        <a:latin typeface="Cambria Math" panose="02040503050406030204" pitchFamily="18" charset="0"/>
                      </a:rPr>
                      <m:t>) =</m:t>
                    </m:r>
                    <m:r>
                      <a:rPr lang="es-AR" sz="2400" b="1" i="1" dirty="0" smtClean="0">
                        <a:solidFill>
                          <a:schemeClr val="accent2">
                            <a:lumMod val="75000"/>
                          </a:schemeClr>
                        </a:solidFill>
                        <a:latin typeface="Cambria Math" panose="02040503050406030204" pitchFamily="18" charset="0"/>
                      </a:rPr>
                      <m:t>𝟑</m:t>
                    </m:r>
                    <m:r>
                      <a:rPr lang="en-US" sz="2400" b="1" i="1" dirty="0" smtClean="0">
                        <a:solidFill>
                          <a:schemeClr val="accent2">
                            <a:lumMod val="75000"/>
                          </a:schemeClr>
                        </a:solidFill>
                        <a:latin typeface="Cambria Math" panose="02040503050406030204" pitchFamily="18" charset="0"/>
                      </a:rPr>
                      <m:t> + </m:t>
                    </m:r>
                    <m:r>
                      <a:rPr lang="en-US" sz="2400" b="1" i="1" dirty="0" smtClean="0">
                        <a:solidFill>
                          <a:schemeClr val="accent2">
                            <a:lumMod val="75000"/>
                          </a:schemeClr>
                        </a:solidFill>
                        <a:latin typeface="Cambria Math" panose="02040503050406030204" pitchFamily="18" charset="0"/>
                      </a:rPr>
                      <m:t>𝟑</m:t>
                    </m:r>
                    <m:r>
                      <a:rPr lang="en-US" sz="2400" b="1" i="1" dirty="0" smtClean="0">
                        <a:solidFill>
                          <a:schemeClr val="accent2">
                            <a:lumMod val="75000"/>
                          </a:schemeClr>
                        </a:solidFill>
                        <a:latin typeface="Cambria Math" panose="02040503050406030204" pitchFamily="18" charset="0"/>
                      </a:rPr>
                      <m:t> ∗(</m:t>
                    </m:r>
                    <m:r>
                      <a:rPr lang="es-AR" sz="2400" b="1" i="1" dirty="0" smtClean="0">
                        <a:solidFill>
                          <a:schemeClr val="accent2">
                            <a:lumMod val="75000"/>
                          </a:schemeClr>
                        </a:solidFill>
                        <a:latin typeface="Cambria Math" panose="02040503050406030204" pitchFamily="18" charset="0"/>
                      </a:rPr>
                      <m:t>𝑵</m:t>
                    </m:r>
                    <m:r>
                      <a:rPr lang="es-AR" sz="2400" b="1" i="1" dirty="0" smtClean="0">
                        <a:solidFill>
                          <a:schemeClr val="accent2">
                            <a:lumMod val="75000"/>
                          </a:schemeClr>
                        </a:solidFill>
                        <a:latin typeface="Cambria Math" panose="02040503050406030204" pitchFamily="18" charset="0"/>
                      </a:rPr>
                      <m:t>−</m:t>
                    </m:r>
                    <m:r>
                      <a:rPr lang="es-AR" sz="2400" b="1" i="1" dirty="0" smtClean="0">
                        <a:solidFill>
                          <a:schemeClr val="accent2">
                            <a:lumMod val="75000"/>
                          </a:schemeClr>
                        </a:solidFill>
                        <a:latin typeface="Cambria Math" panose="02040503050406030204" pitchFamily="18" charset="0"/>
                      </a:rPr>
                      <m:t>𝟏</m:t>
                    </m:r>
                    <m:r>
                      <a:rPr lang="es-AR" sz="2400" b="1" i="1" dirty="0" smtClean="0">
                        <a:solidFill>
                          <a:schemeClr val="accent2">
                            <a:lumMod val="75000"/>
                          </a:schemeClr>
                        </a:solidFill>
                        <a:latin typeface="Cambria Math" panose="02040503050406030204" pitchFamily="18" charset="0"/>
                      </a:rPr>
                      <m:t>)</m:t>
                    </m:r>
                  </m:oMath>
                </a14:m>
                <a:r>
                  <a:rPr lang="en-US" sz="2400" dirty="0">
                    <a:solidFill>
                      <a:schemeClr val="accent2">
                        <a:lumMod val="75000"/>
                      </a:schemeClr>
                    </a:solidFill>
                  </a:rPr>
                  <a:t> = 3 * N </a:t>
                </a:r>
              </a:p>
            </p:txBody>
          </p:sp>
        </mc:Choice>
        <mc:Fallback xmlns="">
          <p:sp>
            <p:nvSpPr>
              <p:cNvPr id="11" name="Rectangle 10"/>
              <p:cNvSpPr>
                <a:spLocks noRot="1" noChangeAspect="1" noMove="1" noResize="1" noEditPoints="1" noAdjustHandles="1" noChangeArrowheads="1" noChangeShapeType="1" noTextEdit="1"/>
              </p:cNvSpPr>
              <p:nvPr/>
            </p:nvSpPr>
            <p:spPr>
              <a:xfrm>
                <a:off x="55079" y="5678269"/>
                <a:ext cx="8650357" cy="461665"/>
              </a:xfrm>
              <a:prstGeom prst="rect">
                <a:avLst/>
              </a:prstGeom>
              <a:blipFill>
                <a:blip r:embed="rId2"/>
                <a:stretch>
                  <a:fillRect t="-10526" b="-28947"/>
                </a:stretch>
              </a:blipFill>
            </p:spPr>
            <p:txBody>
              <a:bodyPr/>
              <a:lstStyle/>
              <a:p>
                <a:r>
                  <a:rPr lang="es-AR">
                    <a:noFill/>
                  </a:rPr>
                  <a:t> </a:t>
                </a:r>
              </a:p>
            </p:txBody>
          </p:sp>
        </mc:Fallback>
      </mc:AlternateContent>
    </p:spTree>
    <p:extLst>
      <p:ext uri="{BB962C8B-B14F-4D97-AF65-F5344CB8AC3E}">
        <p14:creationId xmlns:p14="http://schemas.microsoft.com/office/powerpoint/2010/main" val="5124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4" name="Slide Number Placeholder 3"/>
          <p:cNvSpPr>
            <a:spLocks noGrp="1"/>
          </p:cNvSpPr>
          <p:nvPr>
            <p:ph type="sldNum" sz="quarter" idx="12"/>
          </p:nvPr>
        </p:nvSpPr>
        <p:spPr/>
        <p:txBody>
          <a:bodyPr/>
          <a:lstStyle/>
          <a:p>
            <a:fld id="{401CF334-2D5C-4859-84A6-CA7E6E43FAEB}" type="slidenum">
              <a:rPr lang="en-US" smtClean="0"/>
              <a:t>81</a:t>
            </a:fld>
            <a:endParaRPr lang="en-US"/>
          </a:p>
        </p:txBody>
      </p:sp>
      <mc:AlternateContent xmlns:mc="http://schemas.openxmlformats.org/markup-compatibility/2006" xmlns:a14="http://schemas.microsoft.com/office/drawing/2010/main">
        <mc:Choice Requires="a14">
          <p:sp>
            <p:nvSpPr>
              <p:cNvPr id="11" name="Rectangle 10"/>
              <p:cNvSpPr/>
              <p:nvPr/>
            </p:nvSpPr>
            <p:spPr>
              <a:xfrm>
                <a:off x="55079" y="5678269"/>
                <a:ext cx="8650357" cy="461665"/>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2400" b="1" i="1" dirty="0" smtClean="0">
                          <a:solidFill>
                            <a:schemeClr val="accent2">
                              <a:lumMod val="75000"/>
                            </a:schemeClr>
                          </a:solidFill>
                          <a:latin typeface="Cambria Math" panose="02040503050406030204" pitchFamily="18" charset="0"/>
                        </a:rPr>
                        <m:t>𝑻</m:t>
                      </m:r>
                      <m:r>
                        <a:rPr lang="en-US" sz="2400" b="1" i="1" dirty="0" smtClean="0">
                          <a:solidFill>
                            <a:schemeClr val="accent2">
                              <a:lumMod val="75000"/>
                            </a:schemeClr>
                          </a:solidFill>
                          <a:latin typeface="Cambria Math" panose="02040503050406030204" pitchFamily="18" charset="0"/>
                        </a:rPr>
                        <m:t>( </m:t>
                      </m:r>
                      <m:r>
                        <a:rPr lang="en-US" sz="2400" b="1" i="1" dirty="0" err="1" smtClean="0">
                          <a:solidFill>
                            <a:schemeClr val="accent2">
                              <a:lumMod val="75000"/>
                            </a:schemeClr>
                          </a:solidFill>
                          <a:latin typeface="Cambria Math" panose="02040503050406030204" pitchFamily="18" charset="0"/>
                        </a:rPr>
                        <m:t>𝒂𝒍𝒈𝒐𝑩</m:t>
                      </m:r>
                      <m:r>
                        <a:rPr lang="en-US" sz="2400" b="1" i="1" dirty="0" smtClean="0">
                          <a:solidFill>
                            <a:schemeClr val="accent2">
                              <a:lumMod val="75000"/>
                            </a:schemeClr>
                          </a:solidFill>
                          <a:latin typeface="Cambria Math" panose="02040503050406030204" pitchFamily="18" charset="0"/>
                        </a:rPr>
                        <m:t>) =</m:t>
                      </m:r>
                      <m:r>
                        <a:rPr lang="es-AR" sz="2400" b="1" i="1" dirty="0" smtClean="0">
                          <a:solidFill>
                            <a:schemeClr val="accent2">
                              <a:lumMod val="75000"/>
                            </a:schemeClr>
                          </a:solidFill>
                          <a:latin typeface="Cambria Math" panose="02040503050406030204" pitchFamily="18" charset="0"/>
                        </a:rPr>
                        <m:t>𝟒</m:t>
                      </m:r>
                      <m:r>
                        <a:rPr lang="en-US" sz="2400" b="1" i="1" dirty="0" smtClean="0">
                          <a:solidFill>
                            <a:schemeClr val="accent2">
                              <a:lumMod val="75000"/>
                            </a:schemeClr>
                          </a:solidFill>
                          <a:latin typeface="Cambria Math" panose="02040503050406030204" pitchFamily="18" charset="0"/>
                        </a:rPr>
                        <m:t> +</m:t>
                      </m:r>
                      <m:r>
                        <a:rPr lang="es-AR" sz="2400" b="1" i="1" dirty="0" smtClean="0">
                          <a:solidFill>
                            <a:schemeClr val="accent2">
                              <a:lumMod val="75000"/>
                            </a:schemeClr>
                          </a:solidFill>
                          <a:latin typeface="Cambria Math" panose="02040503050406030204" pitchFamily="18" charset="0"/>
                        </a:rPr>
                        <m:t>𝑵</m:t>
                      </m:r>
                      <m:r>
                        <a:rPr lang="en-US" sz="2400" b="1" i="1" dirty="0" smtClean="0">
                          <a:solidFill>
                            <a:schemeClr val="accent2">
                              <a:lumMod val="75000"/>
                            </a:schemeClr>
                          </a:solidFill>
                          <a:latin typeface="Cambria Math" panose="02040503050406030204" pitchFamily="18" charset="0"/>
                        </a:rPr>
                        <m:t> ∗ </m:t>
                      </m:r>
                      <m:r>
                        <m:rPr>
                          <m:sty m:val="p"/>
                        </m:rPr>
                        <a:rPr lang="en-US" sz="2400" b="1" i="1" dirty="0" smtClean="0">
                          <a:solidFill>
                            <a:schemeClr val="accent2">
                              <a:lumMod val="75000"/>
                            </a:schemeClr>
                          </a:solidFill>
                          <a:latin typeface="Cambria Math" panose="02040503050406030204" pitchFamily="18" charset="0"/>
                        </a:rPr>
                        <m:t>ln</m:t>
                      </m:r>
                      <m:r>
                        <a:rPr lang="en-US" sz="2400" b="1" i="1" dirty="0" smtClean="0">
                          <a:solidFill>
                            <a:schemeClr val="accent2">
                              <a:lumMod val="75000"/>
                            </a:schemeClr>
                          </a:solidFill>
                          <a:latin typeface="Cambria Math" panose="02040503050406030204" pitchFamily="18" charset="0"/>
                        </a:rPr>
                        <m:t>⁡(</m:t>
                      </m:r>
                      <m:r>
                        <a:rPr lang="es-AR" sz="2400" b="1" i="1" dirty="0" smtClean="0">
                          <a:solidFill>
                            <a:schemeClr val="accent2">
                              <a:lumMod val="75000"/>
                            </a:schemeClr>
                          </a:solidFill>
                          <a:latin typeface="Cambria Math" panose="02040503050406030204" pitchFamily="18" charset="0"/>
                        </a:rPr>
                        <m:t>𝑵</m:t>
                      </m:r>
                      <m:r>
                        <a:rPr lang="en-US" sz="2400" b="1" i="1" dirty="0" smtClean="0">
                          <a:solidFill>
                            <a:schemeClr val="accent2">
                              <a:lumMod val="75000"/>
                            </a:schemeClr>
                          </a:solidFill>
                          <a:latin typeface="Cambria Math" panose="02040503050406030204" pitchFamily="18" charset="0"/>
                        </a:rPr>
                        <m:t>) </m:t>
                      </m:r>
                    </m:oMath>
                  </m:oMathPara>
                </a14:m>
                <a:endParaRPr lang="en-US" sz="2400" dirty="0">
                  <a:solidFill>
                    <a:schemeClr val="accent2">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5079" y="5678269"/>
                <a:ext cx="8650357" cy="461665"/>
              </a:xfrm>
              <a:prstGeom prst="rect">
                <a:avLst/>
              </a:prstGeom>
              <a:blipFill>
                <a:blip r:embed="rId2"/>
                <a:stretch>
                  <a:fillRect b="-18421"/>
                </a:stretch>
              </a:blipFill>
            </p:spPr>
            <p:txBody>
              <a:bodyPr/>
              <a:lstStyle/>
              <a:p>
                <a:r>
                  <a:rPr lang="es-AR">
                    <a:noFill/>
                  </a:rPr>
                  <a:t> </a:t>
                </a:r>
              </a:p>
            </p:txBody>
          </p:sp>
        </mc:Fallback>
      </mc:AlternateContent>
      <p:sp>
        <p:nvSpPr>
          <p:cNvPr id="8" name="Content Placeholder 2"/>
          <p:cNvSpPr txBox="1">
            <a:spLocks/>
          </p:cNvSpPr>
          <p:nvPr/>
        </p:nvSpPr>
        <p:spPr>
          <a:xfrm>
            <a:off x="122313" y="1970074"/>
            <a:ext cx="4660701" cy="2859833"/>
          </a:xfrm>
          <a:prstGeom prst="rect">
            <a:avLst/>
          </a:prstGeom>
          <a:solidFill>
            <a:srgbClr val="FFFF99"/>
          </a:solidFill>
        </p:spPr>
        <p:txBody>
          <a:bodyPr vert="horz">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Font typeface="Wingdings 2"/>
              <a:buNone/>
            </a:pPr>
            <a:r>
              <a:rPr lang="es-AR" sz="1200" b="1" dirty="0">
                <a:latin typeface="Consolas" panose="020B0609020204030204" pitchFamily="49" charset="0"/>
                <a:cs typeface="Consolas" panose="020B0609020204030204" pitchFamily="49" charset="0"/>
              </a:rPr>
              <a:t>public class AlgoB {</a:t>
            </a:r>
          </a:p>
          <a:p>
            <a:pPr marL="0" indent="0">
              <a:buFont typeface="Wingdings 2"/>
              <a:buNone/>
            </a:pPr>
            <a:endParaRPr lang="es-AR" sz="1200" b="1" dirty="0">
              <a:latin typeface="Consolas" panose="020B0609020204030204" pitchFamily="49" charset="0"/>
              <a:cs typeface="Consolas" panose="020B0609020204030204" pitchFamily="49" charset="0"/>
            </a:endParaRPr>
          </a:p>
          <a:p>
            <a:pPr marL="0" indent="0">
              <a:buFont typeface="Wingdings 2"/>
              <a:buNone/>
            </a:pPr>
            <a:r>
              <a:rPr lang="en-US" sz="1200" b="1" dirty="0">
                <a:latin typeface="Consolas" panose="020B0609020204030204" pitchFamily="49" charset="0"/>
                <a:cs typeface="Consolas" panose="020B0609020204030204" pitchFamily="49" charset="0"/>
              </a:rPr>
              <a:t>public static </a:t>
            </a:r>
            <a:r>
              <a:rPr lang="en-US" sz="1200" b="1" dirty="0" err="1">
                <a:latin typeface="Consolas" panose="020B0609020204030204" pitchFamily="49" charset="0"/>
                <a:cs typeface="Consolas" panose="020B0609020204030204" pitchFamily="49" charset="0"/>
              </a:rPr>
              <a:t>int</a:t>
            </a:r>
            <a:r>
              <a:rPr lang="en-US" sz="1200" b="1" dirty="0">
                <a:latin typeface="Consolas" panose="020B0609020204030204" pitchFamily="49" charset="0"/>
                <a:cs typeface="Consolas" panose="020B0609020204030204" pitchFamily="49" charset="0"/>
              </a:rPr>
              <a:t> max (</a:t>
            </a:r>
            <a:r>
              <a:rPr lang="en-US" sz="1200" b="1" dirty="0" err="1">
                <a:latin typeface="Consolas" panose="020B0609020204030204" pitchFamily="49" charset="0"/>
                <a:cs typeface="Consolas" panose="020B0609020204030204" pitchFamily="49" charset="0"/>
              </a:rPr>
              <a:t>int</a:t>
            </a:r>
            <a:r>
              <a:rPr lang="en-US" sz="1200" b="1" dirty="0">
                <a:latin typeface="Consolas" panose="020B0609020204030204" pitchFamily="49" charset="0"/>
                <a:cs typeface="Consolas" panose="020B0609020204030204" pitchFamily="49" charset="0"/>
              </a:rPr>
              <a:t>[] array) </a:t>
            </a:r>
            <a:r>
              <a:rPr lang="es-AR" sz="1200" b="1" dirty="0">
                <a:latin typeface="Consolas" panose="020B0609020204030204" pitchFamily="49" charset="0"/>
                <a:cs typeface="Consolas" panose="020B0609020204030204" pitchFamily="49" charset="0"/>
              </a:rPr>
              <a:t>{</a:t>
            </a:r>
          </a:p>
          <a:p>
            <a:pPr marL="0" indent="0">
              <a:buFont typeface="Wingdings 2"/>
              <a:buNone/>
            </a:pPr>
            <a:r>
              <a:rPr lang="en-US" sz="1200" b="1" dirty="0">
                <a:latin typeface="Consolas" panose="020B0609020204030204" pitchFamily="49" charset="0"/>
                <a:cs typeface="Consolas" panose="020B0609020204030204" pitchFamily="49" charset="0"/>
              </a:rPr>
              <a:t>     if (array == null || </a:t>
            </a:r>
            <a:r>
              <a:rPr lang="en-US" sz="1200" b="1" dirty="0" err="1">
                <a:latin typeface="Consolas" panose="020B0609020204030204" pitchFamily="49" charset="0"/>
                <a:cs typeface="Consolas" panose="020B0609020204030204" pitchFamily="49" charset="0"/>
              </a:rPr>
              <a:t>array.length</a:t>
            </a:r>
            <a:r>
              <a:rPr lang="en-US" sz="1200" b="1" dirty="0">
                <a:latin typeface="Consolas" panose="020B0609020204030204" pitchFamily="49" charset="0"/>
                <a:cs typeface="Consolas" panose="020B0609020204030204" pitchFamily="49" charset="0"/>
              </a:rPr>
              <a:t> == 0)</a:t>
            </a:r>
          </a:p>
          <a:p>
            <a:pPr marL="0" indent="0">
              <a:buFont typeface="Wingdings 2"/>
              <a:buNone/>
            </a:pPr>
            <a:r>
              <a:rPr lang="en-US" sz="1200" b="1" dirty="0">
                <a:latin typeface="Consolas" panose="020B0609020204030204" pitchFamily="49" charset="0"/>
                <a:cs typeface="Consolas" panose="020B0609020204030204" pitchFamily="49" charset="0"/>
              </a:rPr>
              <a:t>          throw new </a:t>
            </a:r>
            <a:r>
              <a:rPr lang="en-US" sz="1200" b="1" dirty="0" err="1">
                <a:latin typeface="Consolas" panose="020B0609020204030204" pitchFamily="49" charset="0"/>
                <a:cs typeface="Consolas" panose="020B0609020204030204" pitchFamily="49" charset="0"/>
              </a:rPr>
              <a:t>RuntimeException</a:t>
            </a:r>
            <a:r>
              <a:rPr lang="en-US" sz="1200" b="1" dirty="0">
                <a:latin typeface="Consolas" panose="020B0609020204030204" pitchFamily="49" charset="0"/>
                <a:cs typeface="Consolas" panose="020B0609020204030204" pitchFamily="49" charset="0"/>
              </a:rPr>
              <a:t>("Empty array");</a:t>
            </a:r>
          </a:p>
          <a:p>
            <a:pPr marL="0" indent="0">
              <a:buFont typeface="Wingdings 2"/>
              <a:buNone/>
            </a:pPr>
            <a:r>
              <a:rPr lang="es-AR" sz="1200" b="1" dirty="0">
                <a:latin typeface="Consolas" panose="020B0609020204030204" pitchFamily="49" charset="0"/>
                <a:cs typeface="Consolas" panose="020B0609020204030204" pitchFamily="49" charset="0"/>
              </a:rPr>
              <a:t> </a:t>
            </a:r>
          </a:p>
          <a:p>
            <a:pPr marL="0" indent="0">
              <a:buNone/>
            </a:pPr>
            <a:r>
              <a:rPr lang="es-AR" sz="1200" i="1" dirty="0">
                <a:latin typeface="Consolas" panose="020B0609020204030204" pitchFamily="49" charset="0"/>
                <a:cs typeface="Consolas" panose="020B0609020204030204" pitchFamily="49" charset="0"/>
              </a:rPr>
              <a:t>      // ordena ascendentemente</a:t>
            </a:r>
            <a:endParaRPr lang="es-AR" sz="1200" dirty="0">
              <a:latin typeface="Consolas" panose="020B0609020204030204" pitchFamily="49" charset="0"/>
              <a:cs typeface="Consolas" panose="020B0609020204030204" pitchFamily="49" charset="0"/>
            </a:endParaRPr>
          </a:p>
          <a:p>
            <a:pPr marL="0" indent="0">
              <a:buFont typeface="Wingdings 2"/>
              <a:buNone/>
            </a:pPr>
            <a:r>
              <a:rPr lang="es-AR" sz="1200" b="1" dirty="0">
                <a:latin typeface="Consolas" panose="020B0609020204030204" pitchFamily="49" charset="0"/>
                <a:cs typeface="Consolas" panose="020B0609020204030204" pitchFamily="49" charset="0"/>
              </a:rPr>
              <a:t>      Arrays.</a:t>
            </a:r>
            <a:r>
              <a:rPr lang="es-AR" sz="1200" b="1" i="1" dirty="0">
                <a:latin typeface="Consolas" panose="020B0609020204030204" pitchFamily="49" charset="0"/>
                <a:cs typeface="Consolas" panose="020B0609020204030204" pitchFamily="49" charset="0"/>
              </a:rPr>
              <a:t>sort(array);  </a:t>
            </a:r>
          </a:p>
          <a:p>
            <a:pPr marL="0" indent="0">
              <a:buFont typeface="Wingdings 2"/>
              <a:buNone/>
            </a:pPr>
            <a:endParaRPr lang="es-AR" sz="1200" b="1" dirty="0">
              <a:latin typeface="Consolas" panose="020B0609020204030204" pitchFamily="49" charset="0"/>
              <a:cs typeface="Consolas" panose="020B0609020204030204" pitchFamily="49" charset="0"/>
            </a:endParaRPr>
          </a:p>
          <a:p>
            <a:pPr marL="0" indent="0">
              <a:buFont typeface="Wingdings 2"/>
              <a:buNone/>
            </a:pP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return</a:t>
            </a: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array</a:t>
            </a:r>
            <a:r>
              <a:rPr lang="es-AR" sz="1200" b="1" dirty="0">
                <a:latin typeface="Consolas" panose="020B0609020204030204" pitchFamily="49" charset="0"/>
                <a:cs typeface="Consolas" panose="020B0609020204030204" pitchFamily="49" charset="0"/>
              </a:rPr>
              <a:t>[array.length-1];</a:t>
            </a:r>
          </a:p>
          <a:p>
            <a:pPr marL="0" indent="0">
              <a:buFont typeface="Wingdings 2"/>
              <a:buNone/>
            </a:pPr>
            <a:r>
              <a:rPr lang="es-AR" sz="1200" b="1" dirty="0">
                <a:latin typeface="Consolas" panose="020B0609020204030204" pitchFamily="49" charset="0"/>
                <a:cs typeface="Consolas" panose="020B0609020204030204" pitchFamily="49" charset="0"/>
              </a:rPr>
              <a:t>}</a:t>
            </a:r>
          </a:p>
          <a:p>
            <a:pPr marL="0" indent="0">
              <a:buFont typeface="Wingdings 2"/>
              <a:buNone/>
            </a:pPr>
            <a:endParaRPr lang="es-AR" sz="1200" b="1" dirty="0">
              <a:latin typeface="Consolas" panose="020B0609020204030204" pitchFamily="49" charset="0"/>
              <a:cs typeface="Consolas" panose="020B0609020204030204" pitchFamily="49" charset="0"/>
            </a:endParaRPr>
          </a:p>
          <a:p>
            <a:pPr marL="0" indent="0">
              <a:buFont typeface="Wingdings 2"/>
              <a:buNone/>
            </a:pPr>
            <a:r>
              <a:rPr lang="es-AR" sz="1200" b="1" dirty="0">
                <a:latin typeface="Consolas" panose="020B0609020204030204" pitchFamily="49" charset="0"/>
                <a:cs typeface="Consolas" panose="020B0609020204030204" pitchFamily="49" charset="0"/>
              </a:rPr>
              <a:t>}</a:t>
            </a:r>
          </a:p>
        </p:txBody>
      </p:sp>
      <p:sp>
        <p:nvSpPr>
          <p:cNvPr id="6" name="Left Arrow 5"/>
          <p:cNvSpPr/>
          <p:nvPr/>
        </p:nvSpPr>
        <p:spPr>
          <a:xfrm>
            <a:off x="4700187" y="2515876"/>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t>3 operaciones fijas</a:t>
            </a:r>
          </a:p>
        </p:txBody>
      </p:sp>
      <p:grpSp>
        <p:nvGrpSpPr>
          <p:cNvPr id="7" name="Group 6"/>
          <p:cNvGrpSpPr/>
          <p:nvPr/>
        </p:nvGrpSpPr>
        <p:grpSpPr>
          <a:xfrm>
            <a:off x="3886588" y="3212739"/>
            <a:ext cx="4800212" cy="2031325"/>
            <a:chOff x="3886588" y="3212739"/>
            <a:chExt cx="4800212" cy="2031325"/>
          </a:xfrm>
        </p:grpSpPr>
        <p:sp>
          <p:nvSpPr>
            <p:cNvPr id="10" name="Left Arrow 9"/>
            <p:cNvSpPr/>
            <p:nvPr/>
          </p:nvSpPr>
          <p:spPr>
            <a:xfrm>
              <a:off x="3886588" y="3264731"/>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dirty="0"/>
            </a:p>
          </p:txBody>
        </p:sp>
        <p:sp>
          <p:nvSpPr>
            <p:cNvPr id="3" name="TextBox 2"/>
            <p:cNvSpPr txBox="1"/>
            <p:nvPr/>
          </p:nvSpPr>
          <p:spPr>
            <a:xfrm>
              <a:off x="4903304" y="3212739"/>
              <a:ext cx="3783496" cy="2031325"/>
            </a:xfrm>
            <a:prstGeom prst="rect">
              <a:avLst/>
            </a:prstGeom>
            <a:solidFill>
              <a:schemeClr val="accent3">
                <a:lumMod val="60000"/>
                <a:lumOff val="40000"/>
              </a:schemeClr>
            </a:solidFill>
            <a:ln>
              <a:noFill/>
            </a:ln>
          </p:spPr>
          <p:txBody>
            <a:bodyPr wrap="square" rtlCol="0">
              <a:spAutoFit/>
            </a:bodyPr>
            <a:lstStyle/>
            <a:p>
              <a:pPr algn="ctr"/>
              <a:r>
                <a:rPr lang="es-AR" dirty="0"/>
                <a:t>Esa invocación, es 1 operación, pero qué conlleva esa ejecución?</a:t>
              </a:r>
            </a:p>
            <a:p>
              <a:pPr algn="ctr"/>
              <a:r>
                <a:rPr lang="es-AR" dirty="0"/>
                <a:t>Buscar cómo dice que lo implementó Java:</a:t>
              </a:r>
            </a:p>
            <a:p>
              <a:pPr algn="ctr"/>
              <a:r>
                <a:rPr lang="es-AR" dirty="0">
                  <a:hlinkClick r:id="rId3"/>
                </a:rPr>
                <a:t>https://docs.oracle.com/javase/8/docs/api/java/util/Arrays.html</a:t>
              </a:r>
              <a:endParaRPr lang="es-AR" dirty="0"/>
            </a:p>
            <a:p>
              <a:endParaRPr lang="es-AR" dirty="0" err="1"/>
            </a:p>
          </p:txBody>
        </p:sp>
      </p:grpSp>
      <p:pic>
        <p:nvPicPr>
          <p:cNvPr id="12" name="Picture 9" descr="File:Notepad icon.sv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5751" y="5105326"/>
            <a:ext cx="1145886" cy="1145886"/>
          </a:xfrm>
          <a:prstGeom prst="rect">
            <a:avLst/>
          </a:prstGeom>
        </p:spPr>
      </p:pic>
      <p:sp>
        <p:nvSpPr>
          <p:cNvPr id="13" name="Left Arrow 5"/>
          <p:cNvSpPr/>
          <p:nvPr/>
        </p:nvSpPr>
        <p:spPr>
          <a:xfrm>
            <a:off x="2452663" y="4009232"/>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t>1 operaciones fijas</a:t>
            </a:r>
          </a:p>
        </p:txBody>
      </p:sp>
    </p:spTree>
    <p:extLst>
      <p:ext uri="{BB962C8B-B14F-4D97-AF65-F5344CB8AC3E}">
        <p14:creationId xmlns:p14="http://schemas.microsoft.com/office/powerpoint/2010/main" val="73826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1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5" name="TextBox 4"/>
          <p:cNvSpPr txBox="1"/>
          <p:nvPr/>
        </p:nvSpPr>
        <p:spPr>
          <a:xfrm>
            <a:off x="1815739" y="5603965"/>
            <a:ext cx="65184" cy="369332"/>
          </a:xfrm>
          <a:prstGeom prst="rect">
            <a:avLst/>
          </a:prstGeom>
          <a:noFill/>
          <a:ln>
            <a:solidFill>
              <a:schemeClr val="bg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AR" sz="1800" b="0" i="0" u="none" strike="noStrike" kern="1200" cap="none" spc="0" normalizeH="0" baseline="0" noProof="0" dirty="0" err="1">
              <a:ln>
                <a:noFill/>
              </a:ln>
              <a:solidFill>
                <a:prstClr val="black"/>
              </a:solidFill>
              <a:effectLst/>
              <a:uLnTx/>
              <a:uFillTx/>
              <a:latin typeface="Palatino Linotype" panose="02040502050505030304"/>
              <a:ea typeface="+mn-ea"/>
              <a:cs typeface="+mn-cs"/>
            </a:endParaRPr>
          </a:p>
        </p:txBody>
      </p:sp>
      <mc:AlternateContent xmlns:mc="http://schemas.openxmlformats.org/markup-compatibility/2006" xmlns:a14="http://schemas.microsoft.com/office/drawing/2010/main">
        <mc:Choice Requires="a14">
          <p:sp>
            <p:nvSpPr>
              <p:cNvPr id="7" name="Content Placeholder 7"/>
              <p:cNvSpPr>
                <a:spLocks noGrp="1"/>
              </p:cNvSpPr>
              <p:nvPr>
                <p:ph idx="1"/>
              </p:nvPr>
            </p:nvSpPr>
            <p:spPr>
              <a:xfrm>
                <a:off x="457200" y="2159525"/>
                <a:ext cx="8229600" cy="1763118"/>
              </a:xfrm>
            </p:spPr>
            <p:txBody>
              <a:bodyPr>
                <a:normAutofit/>
              </a:bodyPr>
              <a:lstStyle/>
              <a:p>
                <a:pPr marL="0" indent="0" algn="just">
                  <a:buNone/>
                </a:pPr>
                <a:r>
                  <a:rPr lang="en-US" b="1" dirty="0"/>
                  <a:t>Resumiendo:</a:t>
                </a:r>
              </a:p>
              <a:p>
                <a:pPr marL="0" indent="0" algn="just">
                  <a:buNone/>
                </a:pPr>
                <a:endParaRPr lang="en-US" dirty="0"/>
              </a:p>
              <a:p>
                <a:pPr marL="0" indent="0" algn="just">
                  <a:buNone/>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err="1" smtClean="0">
                          <a:latin typeface="Cambria Math" panose="02040503050406030204" pitchFamily="18" charset="0"/>
                        </a:rPr>
                        <m:t>𝑎𝑙𝑔𝑜𝐴</m:t>
                      </m:r>
                      <m:r>
                        <a:rPr lang="en-US" i="1" dirty="0" smtClean="0">
                          <a:latin typeface="Cambria Math" panose="02040503050406030204" pitchFamily="18" charset="0"/>
                        </a:rPr>
                        <m:t>) =3 ∗</m:t>
                      </m:r>
                      <m:r>
                        <a:rPr lang="es-AR" b="0" i="1" dirty="0" smtClean="0">
                          <a:latin typeface="Cambria Math" panose="02040503050406030204" pitchFamily="18" charset="0"/>
                        </a:rPr>
                        <m:t>𝑁</m:t>
                      </m:r>
                    </m:oMath>
                  </m:oMathPara>
                </a14:m>
                <a:endParaRPr lang="en-US" dirty="0"/>
              </a:p>
              <a:p>
                <a:pPr marL="0" indent="0" algn="just">
                  <a:buNone/>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err="1" smtClean="0">
                          <a:latin typeface="Cambria Math" panose="02040503050406030204" pitchFamily="18" charset="0"/>
                        </a:rPr>
                        <m:t>𝑎𝑙𝑔𝑜𝐵</m:t>
                      </m:r>
                      <m:r>
                        <a:rPr lang="en-US" i="1" dirty="0" smtClean="0">
                          <a:latin typeface="Cambria Math" panose="02040503050406030204" pitchFamily="18" charset="0"/>
                        </a:rPr>
                        <m:t>) =  </m:t>
                      </m:r>
                      <m:r>
                        <a:rPr lang="es-AR" b="0" i="1" dirty="0" smtClean="0">
                          <a:latin typeface="Cambria Math" panose="02040503050406030204" pitchFamily="18" charset="0"/>
                        </a:rPr>
                        <m:t>4</m:t>
                      </m:r>
                      <m:r>
                        <a:rPr lang="en-US" i="1" dirty="0" smtClean="0">
                          <a:latin typeface="Cambria Math" panose="02040503050406030204" pitchFamily="18" charset="0"/>
                        </a:rPr>
                        <m:t> +</m:t>
                      </m:r>
                      <m:r>
                        <a:rPr lang="es-AR" b="0" i="1" dirty="0" smtClean="0">
                          <a:latin typeface="Cambria Math" panose="02040503050406030204" pitchFamily="18" charset="0"/>
                        </a:rPr>
                        <m:t>𝑁</m:t>
                      </m:r>
                      <m:r>
                        <a:rPr lang="en-US" i="1" dirty="0" smtClean="0">
                          <a:latin typeface="Cambria Math" panose="02040503050406030204" pitchFamily="18" charset="0"/>
                        </a:rPr>
                        <m:t> ∗ </m:t>
                      </m:r>
                      <m:r>
                        <m:rPr>
                          <m:sty m:val="p"/>
                        </m:rPr>
                        <a:rPr lang="en-US" i="1" dirty="0" smtClean="0">
                          <a:latin typeface="Cambria Math" panose="02040503050406030204" pitchFamily="18" charset="0"/>
                        </a:rPr>
                        <m:t>ln</m:t>
                      </m:r>
                      <m:r>
                        <a:rPr lang="en-US" i="1" dirty="0" smtClean="0">
                          <a:latin typeface="Cambria Math" panose="02040503050406030204" pitchFamily="18" charset="0"/>
                        </a:rPr>
                        <m:t>⁡(</m:t>
                      </m:r>
                      <m:r>
                        <a:rPr lang="es-AR" b="0" i="1" dirty="0" smtClean="0">
                          <a:latin typeface="Cambria Math" panose="02040503050406030204" pitchFamily="18" charset="0"/>
                        </a:rPr>
                        <m:t>𝑁</m:t>
                      </m:r>
                      <m:r>
                        <a:rPr lang="en-US" i="1" dirty="0" smtClean="0">
                          <a:latin typeface="Cambria Math" panose="02040503050406030204" pitchFamily="18" charset="0"/>
                        </a:rPr>
                        <m:t>)</m:t>
                      </m:r>
                    </m:oMath>
                  </m:oMathPara>
                </a14:m>
                <a:endParaRPr lang="en-US" dirty="0"/>
              </a:p>
              <a:p>
                <a:pPr marL="0" indent="0" algn="just">
                  <a:buNone/>
                </a:pPr>
                <a:endParaRPr lang="en-US" dirty="0"/>
              </a:p>
              <a:p>
                <a:pPr marL="0" indent="0" algn="just">
                  <a:buNone/>
                </a:pPr>
                <a:endParaRPr lang="en-US" dirty="0"/>
              </a:p>
            </p:txBody>
          </p:sp>
        </mc:Choice>
        <mc:Fallback xmlns="">
          <p:sp>
            <p:nvSpPr>
              <p:cNvPr id="7" name="Content Placeholder 7"/>
              <p:cNvSpPr>
                <a:spLocks noGrp="1" noRot="1" noChangeAspect="1" noMove="1" noResize="1" noEditPoints="1" noAdjustHandles="1" noChangeArrowheads="1" noChangeShapeType="1" noTextEdit="1"/>
              </p:cNvSpPr>
              <p:nvPr>
                <p:ph idx="1"/>
              </p:nvPr>
            </p:nvSpPr>
            <p:spPr>
              <a:xfrm>
                <a:off x="457200" y="2159525"/>
                <a:ext cx="8229600" cy="1763118"/>
              </a:xfrm>
              <a:blipFill>
                <a:blip r:embed="rId2"/>
                <a:stretch>
                  <a:fillRect l="-1333" t="-3114"/>
                </a:stretch>
              </a:blipFill>
            </p:spPr>
            <p:txBody>
              <a:bodyPr/>
              <a:lstStyle/>
              <a:p>
                <a:r>
                  <a:rPr lang="es-AR">
                    <a:noFill/>
                  </a:rPr>
                  <a:t> </a:t>
                </a:r>
              </a:p>
            </p:txBody>
          </p:sp>
        </mc:Fallback>
      </mc:AlternateContent>
    </p:spTree>
    <p:extLst>
      <p:ext uri="{BB962C8B-B14F-4D97-AF65-F5344CB8AC3E}">
        <p14:creationId xmlns:p14="http://schemas.microsoft.com/office/powerpoint/2010/main" val="155853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5" name="TextBox 4"/>
          <p:cNvSpPr txBox="1"/>
          <p:nvPr/>
        </p:nvSpPr>
        <p:spPr>
          <a:xfrm>
            <a:off x="1815739" y="5603965"/>
            <a:ext cx="65184" cy="369332"/>
          </a:xfrm>
          <a:prstGeom prst="rect">
            <a:avLst/>
          </a:prstGeom>
          <a:noFill/>
          <a:ln>
            <a:solidFill>
              <a:schemeClr val="bg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AR" sz="1800" b="0" i="0" u="none" strike="noStrike" kern="1200" cap="none" spc="0" normalizeH="0" baseline="0" noProof="0" dirty="0" err="1">
              <a:ln>
                <a:noFill/>
              </a:ln>
              <a:solidFill>
                <a:prstClr val="black"/>
              </a:solidFill>
              <a:effectLst/>
              <a:uLnTx/>
              <a:uFillTx/>
              <a:latin typeface="Palatino Linotype" panose="02040502050505030304"/>
              <a:ea typeface="+mn-ea"/>
              <a:cs typeface="+mn-cs"/>
            </a:endParaRPr>
          </a:p>
        </p:txBody>
      </p:sp>
      <p:graphicFrame>
        <p:nvGraphicFramePr>
          <p:cNvPr id="8" name="Table 7"/>
          <p:cNvGraphicFramePr>
            <a:graphicFrameLocks noGrp="1"/>
          </p:cNvGraphicFramePr>
          <p:nvPr/>
        </p:nvGraphicFramePr>
        <p:xfrm>
          <a:off x="457200" y="1981958"/>
          <a:ext cx="8229600" cy="1920240"/>
        </p:xfrm>
        <a:graphic>
          <a:graphicData uri="http://schemas.openxmlformats.org/drawingml/2006/table">
            <a:tbl>
              <a:tblPr firstRow="1" bandRow="1">
                <a:tableStyleId>{8799B23B-EC83-4686-B30A-512413B5E67A}</a:tableStyleId>
              </a:tblPr>
              <a:tblGrid>
                <a:gridCol w="8229600">
                  <a:extLst>
                    <a:ext uri="{9D8B030D-6E8A-4147-A177-3AD203B41FA5}">
                      <a16:colId xmlns:a16="http://schemas.microsoft.com/office/drawing/2014/main" val="3930344734"/>
                    </a:ext>
                  </a:extLst>
                </a:gridCol>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dirty="0" err="1"/>
                        <a:t>Consiste</a:t>
                      </a:r>
                      <a:r>
                        <a:rPr lang="en-US" sz="2400" baseline="0" dirty="0"/>
                        <a:t> </a:t>
                      </a:r>
                      <a:r>
                        <a:rPr lang="en-US" sz="2400" baseline="0" dirty="0" err="1"/>
                        <a:t>en</a:t>
                      </a:r>
                      <a:r>
                        <a:rPr lang="en-US" sz="2400" baseline="0" dirty="0"/>
                        <a:t> </a:t>
                      </a:r>
                      <a:r>
                        <a:rPr lang="en-US" sz="2400" baseline="0" dirty="0" err="1"/>
                        <a:t>u</a:t>
                      </a:r>
                      <a:r>
                        <a:rPr lang="en-US" sz="2400" dirty="0" err="1"/>
                        <a:t>sar</a:t>
                      </a:r>
                      <a:r>
                        <a:rPr lang="en-US" sz="2400" dirty="0"/>
                        <a:t> </a:t>
                      </a:r>
                      <a:r>
                        <a:rPr lang="en-US" sz="2400" dirty="0" err="1"/>
                        <a:t>una</a:t>
                      </a:r>
                      <a:r>
                        <a:rPr lang="en-US" sz="2400" dirty="0"/>
                        <a:t> </a:t>
                      </a:r>
                      <a:r>
                        <a:rPr lang="en-US" sz="2400" dirty="0" err="1"/>
                        <a:t>descripción</a:t>
                      </a:r>
                      <a:r>
                        <a:rPr lang="en-US" sz="2400" dirty="0"/>
                        <a:t> de alto </a:t>
                      </a:r>
                      <a:r>
                        <a:rPr lang="en-US" sz="2400" dirty="0" err="1"/>
                        <a:t>nivel</a:t>
                      </a:r>
                      <a:r>
                        <a:rPr lang="en-US" sz="2400" dirty="0"/>
                        <a:t> del</a:t>
                      </a:r>
                      <a:r>
                        <a:rPr lang="en-US" sz="2400" baseline="0" dirty="0"/>
                        <a:t> </a:t>
                      </a:r>
                      <a:r>
                        <a:rPr lang="en-US" sz="2400" baseline="0" dirty="0" err="1"/>
                        <a:t>algoritmo</a:t>
                      </a:r>
                      <a:r>
                        <a:rPr lang="en-US" sz="2400" baseline="0" dirty="0"/>
                        <a:t> para </a:t>
                      </a:r>
                      <a:r>
                        <a:rPr lang="en-US" sz="2400" baseline="0" dirty="0" err="1"/>
                        <a:t>evaluar</a:t>
                      </a:r>
                      <a:r>
                        <a:rPr lang="en-US" sz="2400" baseline="0" dirty="0"/>
                        <a:t> </a:t>
                      </a:r>
                      <a:r>
                        <a:rPr lang="en-US" sz="2400" baseline="0" dirty="0" err="1"/>
                        <a:t>su</a:t>
                      </a:r>
                      <a:r>
                        <a:rPr lang="en-US" sz="2400" baseline="0" dirty="0"/>
                        <a:t> </a:t>
                      </a:r>
                      <a:r>
                        <a:rPr lang="en-US" sz="2400" baseline="0" dirty="0" err="1"/>
                        <a:t>eficiencia</a:t>
                      </a:r>
                      <a:r>
                        <a:rPr lang="en-US" sz="2400" baseline="0" dirty="0"/>
                        <a:t> </a:t>
                      </a:r>
                      <a:r>
                        <a:rPr lang="en-US" sz="2400" baseline="0" dirty="0" err="1"/>
                        <a:t>independientemente</a:t>
                      </a:r>
                      <a:r>
                        <a:rPr lang="en-US" sz="2400" baseline="0" dirty="0"/>
                        <a:t> del hardware y software </a:t>
                      </a:r>
                      <a:r>
                        <a:rPr lang="en-US" sz="2400" baseline="0" dirty="0" err="1"/>
                        <a:t>donde</a:t>
                      </a:r>
                      <a:r>
                        <a:rPr lang="en-US" sz="2400" baseline="0" dirty="0"/>
                        <a:t> </a:t>
                      </a:r>
                      <a:r>
                        <a:rPr lang="en-US" sz="2400" baseline="0" dirty="0" err="1"/>
                        <a:t>ejecute</a:t>
                      </a:r>
                      <a:r>
                        <a:rPr lang="en-US" sz="2400" baseline="0" dirty="0"/>
                        <a:t>. Se lo describe con </a:t>
                      </a:r>
                      <a:r>
                        <a:rPr lang="en-US" sz="2400" baseline="0" dirty="0" err="1"/>
                        <a:t>una</a:t>
                      </a:r>
                      <a:r>
                        <a:rPr lang="en-US" sz="2400" baseline="0" dirty="0"/>
                        <a:t> “</a:t>
                      </a:r>
                      <a:r>
                        <a:rPr lang="en-US" sz="2400" baseline="0" dirty="0" err="1"/>
                        <a:t>expresión</a:t>
                      </a:r>
                      <a:r>
                        <a:rPr lang="en-US" sz="2400" baseline="0" dirty="0"/>
                        <a:t> (</a:t>
                      </a:r>
                      <a:r>
                        <a:rPr lang="en-US" sz="2400" baseline="0" dirty="0" err="1"/>
                        <a:t>fórmula</a:t>
                      </a:r>
                      <a:r>
                        <a:rPr lang="en-US" sz="2400" baseline="0" dirty="0"/>
                        <a:t>).”</a:t>
                      </a:r>
                      <a:endParaRPr lang="en-US" sz="2400" dirty="0"/>
                    </a:p>
                    <a:p>
                      <a:pPr marL="0" marR="0" indent="0" algn="just" defTabSz="914400" rtl="0" eaLnBrk="1" fontAlgn="auto" latinLnBrk="0" hangingPunct="1">
                        <a:lnSpc>
                          <a:spcPct val="100000"/>
                        </a:lnSpc>
                        <a:spcBef>
                          <a:spcPts val="0"/>
                        </a:spcBef>
                        <a:spcAft>
                          <a:spcPts val="0"/>
                        </a:spcAft>
                        <a:buClrTx/>
                        <a:buSzTx/>
                        <a:buFontTx/>
                        <a:buNone/>
                        <a:tabLst/>
                        <a:defRPr/>
                      </a:pPr>
                      <a:endParaRPr lang="en-US" sz="2400" dirty="0"/>
                    </a:p>
                  </a:txBody>
                  <a:tcPr/>
                </a:tc>
                <a:extLst>
                  <a:ext uri="{0D108BD9-81ED-4DB2-BD59-A6C34878D82A}">
                    <a16:rowId xmlns:a16="http://schemas.microsoft.com/office/drawing/2014/main" val="4012216975"/>
                  </a:ext>
                </a:extLst>
              </a:tr>
            </a:tbl>
          </a:graphicData>
        </a:graphic>
      </p:graphicFrame>
      <p:sp>
        <p:nvSpPr>
          <p:cNvPr id="6" name="Down Arrow 5"/>
          <p:cNvSpPr/>
          <p:nvPr/>
        </p:nvSpPr>
        <p:spPr>
          <a:xfrm>
            <a:off x="3790121" y="3438372"/>
            <a:ext cx="1139687" cy="69630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graphicFrame>
        <p:nvGraphicFramePr>
          <p:cNvPr id="9" name="Table 8"/>
          <p:cNvGraphicFramePr>
            <a:graphicFrameLocks noGrp="1"/>
          </p:cNvGraphicFramePr>
          <p:nvPr/>
        </p:nvGraphicFramePr>
        <p:xfrm>
          <a:off x="457200" y="4134678"/>
          <a:ext cx="8229600" cy="2286000"/>
        </p:xfrm>
        <a:graphic>
          <a:graphicData uri="http://schemas.openxmlformats.org/drawingml/2006/table">
            <a:tbl>
              <a:tblPr firstRow="1" bandRow="1">
                <a:tableStyleId>{8799B23B-EC83-4686-B30A-512413B5E67A}</a:tableStyleId>
              </a:tblPr>
              <a:tblGrid>
                <a:gridCol w="8229600">
                  <a:extLst>
                    <a:ext uri="{9D8B030D-6E8A-4147-A177-3AD203B41FA5}">
                      <a16:colId xmlns:a16="http://schemas.microsoft.com/office/drawing/2014/main" val="3930344734"/>
                    </a:ext>
                  </a:extLst>
                </a:gridCol>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dirty="0" err="1">
                          <a:solidFill>
                            <a:schemeClr val="tx1"/>
                          </a:solidFill>
                        </a:rPr>
                        <a:t>Comportamiento</a:t>
                      </a:r>
                      <a:r>
                        <a:rPr lang="en-US" sz="2400" b="1" baseline="0" dirty="0">
                          <a:solidFill>
                            <a:schemeClr val="tx1"/>
                          </a:solidFill>
                        </a:rPr>
                        <a:t> </a:t>
                      </a:r>
                      <a:r>
                        <a:rPr lang="en-US" sz="2400" b="1" baseline="0" dirty="0" err="1">
                          <a:solidFill>
                            <a:schemeClr val="tx1"/>
                          </a:solidFill>
                        </a:rPr>
                        <a:t>asintótico</a:t>
                      </a:r>
                      <a:r>
                        <a:rPr lang="en-US" sz="2400" b="1" baseline="0" dirty="0">
                          <a:solidFill>
                            <a:schemeClr val="tx1"/>
                          </a:solidFill>
                        </a:rPr>
                        <a:t> </a:t>
                      </a:r>
                      <a:r>
                        <a:rPr lang="en-US" sz="2400" b="1" baseline="0" dirty="0" err="1">
                          <a:solidFill>
                            <a:schemeClr val="tx1"/>
                          </a:solidFill>
                        </a:rPr>
                        <a:t>cota</a:t>
                      </a:r>
                      <a:r>
                        <a:rPr lang="en-US" sz="2400" b="1" baseline="0" dirty="0">
                          <a:solidFill>
                            <a:schemeClr val="tx1"/>
                          </a:solidFill>
                        </a:rPr>
                        <a:t> superior u O </a:t>
                      </a:r>
                      <a:r>
                        <a:rPr lang="en-US" sz="2400" b="1" baseline="0" dirty="0" err="1">
                          <a:solidFill>
                            <a:schemeClr val="tx1"/>
                          </a:solidFill>
                        </a:rPr>
                        <a:t>grande</a:t>
                      </a:r>
                      <a:endParaRPr lang="en-US" sz="2400" b="1" dirty="0">
                        <a:solidFill>
                          <a:schemeClr val="tx1"/>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2400" b="0" dirty="0"/>
                    </a:p>
                    <a:p>
                      <a:pPr marL="0" marR="0" indent="0" algn="just" defTabSz="914400" rtl="0" eaLnBrk="1" fontAlgn="auto" latinLnBrk="0" hangingPunct="1">
                        <a:lnSpc>
                          <a:spcPct val="100000"/>
                        </a:lnSpc>
                        <a:spcBef>
                          <a:spcPts val="0"/>
                        </a:spcBef>
                        <a:spcAft>
                          <a:spcPts val="0"/>
                        </a:spcAft>
                        <a:buClrTx/>
                        <a:buSzTx/>
                        <a:buFontTx/>
                        <a:buNone/>
                        <a:tabLst/>
                        <a:defRPr/>
                      </a:pPr>
                      <a:r>
                        <a:rPr lang="en-US" sz="2400" b="0" dirty="0"/>
                        <a:t>La </a:t>
                      </a:r>
                      <a:r>
                        <a:rPr lang="en-US" sz="2400" b="0" dirty="0" err="1"/>
                        <a:t>descripción</a:t>
                      </a:r>
                      <a:r>
                        <a:rPr lang="en-US" sz="2400" b="0" dirty="0"/>
                        <a:t> que </a:t>
                      </a:r>
                      <a:r>
                        <a:rPr lang="en-US" sz="2400" b="0" dirty="0" err="1"/>
                        <a:t>buscamos</a:t>
                      </a:r>
                      <a:r>
                        <a:rPr lang="en-US" sz="2400" b="0" baseline="0" dirty="0"/>
                        <a:t> para </a:t>
                      </a:r>
                      <a:r>
                        <a:rPr lang="en-US" sz="2400" b="0" baseline="0" dirty="0" err="1"/>
                        <a:t>comparar</a:t>
                      </a:r>
                      <a:r>
                        <a:rPr lang="en-US" sz="2400" b="0" baseline="0" dirty="0"/>
                        <a:t> </a:t>
                      </a:r>
                      <a:r>
                        <a:rPr lang="en-US" sz="2400" b="0" baseline="0" dirty="0" err="1"/>
                        <a:t>algoritmos</a:t>
                      </a:r>
                      <a:r>
                        <a:rPr lang="en-US" sz="2400" b="0" baseline="0" dirty="0"/>
                        <a:t> </a:t>
                      </a:r>
                      <a:r>
                        <a:rPr lang="en-US" sz="2400" b="0" baseline="0" dirty="0" err="1"/>
                        <a:t>es</a:t>
                      </a:r>
                      <a:r>
                        <a:rPr lang="en-US" sz="2400" b="0" dirty="0"/>
                        <a:t> </a:t>
                      </a:r>
                      <a:r>
                        <a:rPr lang="en-US" sz="2400" b="0" dirty="0" err="1"/>
                        <a:t>una</a:t>
                      </a:r>
                      <a:r>
                        <a:rPr lang="en-US" sz="2400" b="0" dirty="0"/>
                        <a:t> “</a:t>
                      </a:r>
                      <a:r>
                        <a:rPr lang="en-US" sz="2400" b="0" dirty="0" err="1"/>
                        <a:t>asíntota</a:t>
                      </a:r>
                      <a:r>
                        <a:rPr lang="en-US" sz="2400" b="0" dirty="0"/>
                        <a:t>” (</a:t>
                      </a:r>
                      <a:r>
                        <a:rPr lang="en-US" sz="2400" b="0" dirty="0" err="1"/>
                        <a:t>cota</a:t>
                      </a:r>
                      <a:r>
                        <a:rPr lang="en-US" sz="2400" b="0" dirty="0"/>
                        <a:t>)</a:t>
                      </a:r>
                      <a:r>
                        <a:rPr lang="en-US" sz="2400" b="0" baseline="0" dirty="0"/>
                        <a:t> </a:t>
                      </a:r>
                      <a:r>
                        <a:rPr lang="en-US" sz="2400" b="0" baseline="0" dirty="0" err="1"/>
                        <a:t>expresada</a:t>
                      </a:r>
                      <a:r>
                        <a:rPr lang="en-US" sz="2400" b="0" baseline="0" dirty="0"/>
                        <a:t> </a:t>
                      </a:r>
                      <a:r>
                        <a:rPr lang="en-US" sz="2400" b="0" baseline="0" dirty="0" err="1"/>
                        <a:t>en</a:t>
                      </a:r>
                      <a:r>
                        <a:rPr lang="en-US" sz="2400" b="0" baseline="0" dirty="0"/>
                        <a:t> </a:t>
                      </a:r>
                      <a:r>
                        <a:rPr lang="en-US" sz="2400" b="0" baseline="0" dirty="0" err="1"/>
                        <a:t>términos</a:t>
                      </a:r>
                      <a:r>
                        <a:rPr lang="en-US" sz="2400" b="0" baseline="0" dirty="0"/>
                        <a:t> de N que </a:t>
                      </a:r>
                      <a:r>
                        <a:rPr lang="en-US" sz="2400" b="0" baseline="0" dirty="0" err="1"/>
                        <a:t>nos</a:t>
                      </a:r>
                      <a:r>
                        <a:rPr lang="en-US" sz="2400" b="0" baseline="0" dirty="0"/>
                        <a:t> </a:t>
                      </a:r>
                      <a:r>
                        <a:rPr lang="en-US" sz="2400" b="0" baseline="0" dirty="0" err="1"/>
                        <a:t>permita</a:t>
                      </a:r>
                      <a:r>
                        <a:rPr lang="en-US" sz="2400" b="0" baseline="0" dirty="0"/>
                        <a:t> </a:t>
                      </a:r>
                      <a:r>
                        <a:rPr lang="en-US" sz="2400" b="0" baseline="0" dirty="0" err="1"/>
                        <a:t>caracterizar</a:t>
                      </a:r>
                      <a:r>
                        <a:rPr lang="en-US" sz="2400" b="0" baseline="0" dirty="0"/>
                        <a:t> la “</a:t>
                      </a:r>
                      <a:r>
                        <a:rPr lang="en-US" sz="2400" b="0" baseline="0" dirty="0" err="1"/>
                        <a:t>tasa</a:t>
                      </a:r>
                      <a:r>
                        <a:rPr lang="en-US" sz="2400" b="0" baseline="0" dirty="0"/>
                        <a:t> de </a:t>
                      </a:r>
                      <a:r>
                        <a:rPr lang="en-US" sz="2400" b="0" baseline="0" dirty="0" err="1"/>
                        <a:t>crecimiento</a:t>
                      </a:r>
                      <a:r>
                        <a:rPr lang="en-US" sz="2400" b="0" baseline="0" dirty="0"/>
                        <a:t> u </a:t>
                      </a:r>
                      <a:r>
                        <a:rPr lang="en-US" sz="2400" b="0" baseline="0" dirty="0" err="1"/>
                        <a:t>orden</a:t>
                      </a:r>
                      <a:r>
                        <a:rPr lang="en-US" sz="2400" b="0" baseline="0" dirty="0"/>
                        <a:t> de </a:t>
                      </a:r>
                      <a:r>
                        <a:rPr lang="en-US" sz="2400" b="0" baseline="0" dirty="0" err="1"/>
                        <a:t>crecimiento</a:t>
                      </a:r>
                      <a:r>
                        <a:rPr lang="en-US" sz="2400" b="0" baseline="0" dirty="0"/>
                        <a:t> de la </a:t>
                      </a:r>
                      <a:r>
                        <a:rPr lang="en-US" sz="2400" b="0" baseline="0" dirty="0" err="1"/>
                        <a:t>fórmula</a:t>
                      </a:r>
                      <a:r>
                        <a:rPr lang="en-US" sz="2400" b="0" baseline="0" dirty="0"/>
                        <a:t>”</a:t>
                      </a:r>
                      <a:endParaRPr lang="en-US" sz="2400" b="0" dirty="0"/>
                    </a:p>
                  </a:txBody>
                  <a:tcPr/>
                </a:tc>
                <a:extLst>
                  <a:ext uri="{0D108BD9-81ED-4DB2-BD59-A6C34878D82A}">
                    <a16:rowId xmlns:a16="http://schemas.microsoft.com/office/drawing/2014/main" val="4012216975"/>
                  </a:ext>
                </a:extLst>
              </a:tr>
            </a:tbl>
          </a:graphicData>
        </a:graphic>
      </p:graphicFrame>
    </p:spTree>
    <p:extLst>
      <p:ext uri="{BB962C8B-B14F-4D97-AF65-F5344CB8AC3E}">
        <p14:creationId xmlns:p14="http://schemas.microsoft.com/office/powerpoint/2010/main" val="382698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3" name="Content Placeholder 2"/>
          <p:cNvSpPr>
            <a:spLocks noGrp="1"/>
          </p:cNvSpPr>
          <p:nvPr>
            <p:ph idx="1"/>
          </p:nvPr>
        </p:nvSpPr>
        <p:spPr/>
        <p:txBody>
          <a:bodyPr>
            <a:normAutofit fontScale="55000" lnSpcReduction="20000"/>
          </a:bodyPr>
          <a:lstStyle/>
          <a:p>
            <a:pPr marL="0" indent="0">
              <a:buNone/>
            </a:pPr>
            <a:r>
              <a:rPr lang="es-AR" b="1" dirty="0"/>
              <a:t>Definición de Comportamiento asintótico superior u O grande (</a:t>
            </a:r>
            <a:r>
              <a:rPr lang="es-AR" b="1" i="1" dirty="0" err="1"/>
              <a:t>asymptotic</a:t>
            </a:r>
            <a:r>
              <a:rPr lang="es-AR" b="1" i="1" dirty="0"/>
              <a:t> </a:t>
            </a:r>
            <a:r>
              <a:rPr lang="es-AR" b="1" i="1" dirty="0" err="1"/>
              <a:t>upper</a:t>
            </a:r>
            <a:r>
              <a:rPr lang="es-AR" b="1" i="1" dirty="0"/>
              <a:t> </a:t>
            </a:r>
            <a:r>
              <a:rPr lang="es-AR" b="1" i="1" dirty="0" err="1"/>
              <a:t>bound</a:t>
            </a:r>
            <a:r>
              <a:rPr lang="es-AR" b="1" i="1" dirty="0"/>
              <a:t> running time u O-</a:t>
            </a:r>
            <a:r>
              <a:rPr lang="es-AR" b="1" i="1" dirty="0" err="1"/>
              <a:t>notation</a:t>
            </a:r>
            <a:r>
              <a:rPr lang="es-AR" b="1" dirty="0"/>
              <a:t>) de un algoritmo.</a:t>
            </a:r>
          </a:p>
          <a:p>
            <a:pPr marL="0" indent="0">
              <a:buNone/>
            </a:pPr>
            <a:endParaRPr lang="es-AR" b="1" dirty="0"/>
          </a:p>
          <a:p>
            <a:pPr marL="0" indent="0">
              <a:buNone/>
            </a:pPr>
            <a:r>
              <a:rPr lang="es-AR" b="1" dirty="0"/>
              <a:t>Sean T(N) y g(N) funciones con N &gt;0.</a:t>
            </a:r>
          </a:p>
          <a:p>
            <a:pPr marL="0" indent="0">
              <a:buNone/>
            </a:pPr>
            <a:r>
              <a:rPr lang="es-AR" b="1" dirty="0"/>
              <a:t> Se dice que T(n) es O (  g(N) ) </a:t>
            </a:r>
            <a:r>
              <a:rPr lang="es-AR" b="1" dirty="0" err="1"/>
              <a:t>sii</a:t>
            </a:r>
            <a:r>
              <a:rPr lang="es-AR" b="1" dirty="0"/>
              <a:t>  </a:t>
            </a:r>
            <a:r>
              <a:rPr lang="es-AR" b="1" dirty="0">
                <a:sym typeface="Symbol" panose="05050102010706020507" pitchFamily="18" charset="2"/>
              </a:rPr>
              <a:t> c &gt; 0 (constante no dependiente de N) y  n</a:t>
            </a:r>
            <a:r>
              <a:rPr lang="es-AR" sz="1800" b="1" baseline="-25000" dirty="0">
                <a:sym typeface="Symbol" panose="05050102010706020507" pitchFamily="18" charset="2"/>
              </a:rPr>
              <a:t>0</a:t>
            </a:r>
            <a:r>
              <a:rPr lang="es-AR" b="1" dirty="0">
                <a:sym typeface="Symbol" panose="05050102010706020507" pitchFamily="18" charset="2"/>
              </a:rPr>
              <a:t> &gt; 0 tal que N ≥ n</a:t>
            </a:r>
            <a:r>
              <a:rPr lang="es-AR" sz="1800" b="1" baseline="-25000" dirty="0">
                <a:sym typeface="Symbol" panose="05050102010706020507" pitchFamily="18" charset="2"/>
              </a:rPr>
              <a:t>0</a:t>
            </a:r>
            <a:r>
              <a:rPr lang="es-AR" b="1" dirty="0"/>
              <a:t> se cumple que  0 ≤  </a:t>
            </a:r>
            <a:r>
              <a:rPr lang="es-AR" b="1" dirty="0">
                <a:solidFill>
                  <a:schemeClr val="accent1"/>
                </a:solidFill>
              </a:rPr>
              <a:t>T(N)</a:t>
            </a:r>
            <a:r>
              <a:rPr lang="es-AR" b="1" dirty="0"/>
              <a:t> ≤ c * </a:t>
            </a:r>
            <a:r>
              <a:rPr lang="es-AR" b="1" dirty="0">
                <a:solidFill>
                  <a:srgbClr val="7030A0"/>
                </a:solidFill>
              </a:rPr>
              <a:t>g(N).</a:t>
            </a:r>
          </a:p>
          <a:p>
            <a:pPr marL="0" indent="0">
              <a:buNone/>
            </a:pPr>
            <a:endParaRPr lang="es-AR" b="1" dirty="0"/>
          </a:p>
          <a:p>
            <a:pPr marL="0" indent="0">
              <a:buNone/>
            </a:pPr>
            <a:r>
              <a:rPr lang="es-AR" b="1" dirty="0" err="1"/>
              <a:t>Ej</a:t>
            </a:r>
            <a:r>
              <a:rPr lang="es-AR" b="1" dirty="0"/>
              <a:t>: En nuestro caso, </a:t>
            </a:r>
            <a:r>
              <a:rPr lang="es-AR" b="1" dirty="0" err="1"/>
              <a:t>algoA</a:t>
            </a:r>
            <a:r>
              <a:rPr lang="es-AR" b="1" dirty="0"/>
              <a:t> tiene T(N) =  3 * N</a:t>
            </a:r>
          </a:p>
          <a:p>
            <a:pPr marL="0" indent="0">
              <a:buNone/>
            </a:pPr>
            <a:r>
              <a:rPr lang="es-AR" b="1" dirty="0">
                <a:solidFill>
                  <a:srgbClr val="FF0000"/>
                </a:solidFill>
              </a:rPr>
              <a:t>Pero para hacer más complicada la discusión, supongamos que T(N) =  1 + 3 * N,  </a:t>
            </a:r>
            <a:r>
              <a:rPr lang="es-AR" b="1" dirty="0"/>
              <a:t>o sea </a:t>
            </a:r>
            <a:r>
              <a:rPr lang="es-AR" b="1" dirty="0">
                <a:solidFill>
                  <a:srgbClr val="7030A0"/>
                </a:solidFill>
              </a:rPr>
              <a:t>g(N) puede ser N</a:t>
            </a:r>
            <a:r>
              <a:rPr lang="es-AR" b="1" dirty="0"/>
              <a:t>. </a:t>
            </a:r>
          </a:p>
          <a:p>
            <a:pPr marL="0" indent="0">
              <a:buNone/>
            </a:pPr>
            <a:r>
              <a:rPr lang="es-AR" b="1" dirty="0"/>
              <a:t>O sea, si 0≤ </a:t>
            </a:r>
            <a:r>
              <a:rPr lang="es-AR" b="1" dirty="0">
                <a:solidFill>
                  <a:schemeClr val="accent1"/>
                </a:solidFill>
              </a:rPr>
              <a:t>1+3*N</a:t>
            </a:r>
            <a:r>
              <a:rPr lang="es-AR" b="1" dirty="0"/>
              <a:t> ≤ c * </a:t>
            </a:r>
            <a:r>
              <a:rPr lang="es-AR" b="1" dirty="0">
                <a:solidFill>
                  <a:srgbClr val="7030A0"/>
                </a:solidFill>
              </a:rPr>
              <a:t>N</a:t>
            </a:r>
            <a:r>
              <a:rPr lang="es-AR" b="1" dirty="0"/>
              <a:t>  ¿cuánto debe valer c?</a:t>
            </a:r>
          </a:p>
          <a:p>
            <a:pPr marL="0" indent="0">
              <a:buNone/>
            </a:pPr>
            <a:endParaRPr lang="es-AR" b="1" dirty="0"/>
          </a:p>
          <a:p>
            <a:pPr marL="0" indent="0">
              <a:buNone/>
            </a:pPr>
            <a:r>
              <a:rPr lang="es-AR" b="1" dirty="0"/>
              <a:t>0≤ 1/N + 3 ≤ c    </a:t>
            </a:r>
          </a:p>
          <a:p>
            <a:pPr marL="0" indent="0">
              <a:buNone/>
            </a:pPr>
            <a:r>
              <a:rPr lang="es-AR" b="1" dirty="0"/>
              <a:t>Si N es 2 entonces c &gt;= 3.5</a:t>
            </a:r>
          </a:p>
          <a:p>
            <a:pPr marL="0" indent="0">
              <a:buNone/>
            </a:pPr>
            <a:r>
              <a:rPr lang="es-AR" b="1" dirty="0"/>
              <a:t>Si N es 5 entonces c &gt;= 3.2, mejor la cota.</a:t>
            </a:r>
          </a:p>
          <a:p>
            <a:pPr marL="0" indent="0">
              <a:buNone/>
            </a:pPr>
            <a:r>
              <a:rPr lang="es-AR" b="1" dirty="0"/>
              <a:t>Si N es 500, c &gt;= 3.002, mejor aún. </a:t>
            </a:r>
          </a:p>
          <a:p>
            <a:pPr marL="0" indent="0">
              <a:buNone/>
            </a:pPr>
            <a:r>
              <a:rPr lang="es-AR" b="1" dirty="0"/>
              <a:t>Yo quiero </a:t>
            </a:r>
            <a:r>
              <a:rPr lang="en-US" b="1" dirty="0"/>
              <a:t>N</a:t>
            </a:r>
            <a:r>
              <a:rPr lang="en-US" b="1" dirty="0">
                <a:sym typeface="Symbol" panose="05050102010706020507" pitchFamily="18" charset="2"/>
              </a:rPr>
              <a:t> ∞, </a:t>
            </a:r>
            <a:r>
              <a:rPr lang="en-US" b="1" dirty="0" err="1">
                <a:sym typeface="Symbol" panose="05050102010706020507" pitchFamily="18" charset="2"/>
              </a:rPr>
              <a:t>entonces</a:t>
            </a:r>
            <a:r>
              <a:rPr lang="en-US" b="1" dirty="0">
                <a:sym typeface="Symbol" panose="05050102010706020507" pitchFamily="18" charset="2"/>
              </a:rPr>
              <a:t> c &gt;= 3.  </a:t>
            </a:r>
            <a:r>
              <a:rPr lang="en-US" b="1" dirty="0" err="1">
                <a:sym typeface="Symbol" panose="05050102010706020507" pitchFamily="18" charset="2"/>
              </a:rPr>
              <a:t>Así</a:t>
            </a:r>
            <a:r>
              <a:rPr lang="en-US" b="1" dirty="0">
                <a:sym typeface="Symbol" panose="05050102010706020507" pitchFamily="18" charset="2"/>
              </a:rPr>
              <a:t>, el </a:t>
            </a:r>
            <a:r>
              <a:rPr lang="en-US" b="1" dirty="0" err="1">
                <a:sym typeface="Symbol" panose="05050102010706020507" pitchFamily="18" charset="2"/>
              </a:rPr>
              <a:t>orden</a:t>
            </a:r>
            <a:r>
              <a:rPr lang="en-US" b="1" dirty="0">
                <a:sym typeface="Symbol" panose="05050102010706020507" pitchFamily="18" charset="2"/>
              </a:rPr>
              <a:t> de </a:t>
            </a:r>
            <a:r>
              <a:rPr lang="en-US" b="1" dirty="0" err="1">
                <a:sym typeface="Symbol" panose="05050102010706020507" pitchFamily="18" charset="2"/>
              </a:rPr>
              <a:t>algoA</a:t>
            </a:r>
            <a:r>
              <a:rPr lang="en-US" b="1" dirty="0">
                <a:sym typeface="Symbol" panose="05050102010706020507" pitchFamily="18" charset="2"/>
              </a:rPr>
              <a:t> </a:t>
            </a:r>
            <a:r>
              <a:rPr lang="en-US" b="1" dirty="0" err="1">
                <a:sym typeface="Symbol" panose="05050102010706020507" pitchFamily="18" charset="2"/>
              </a:rPr>
              <a:t>es</a:t>
            </a:r>
            <a:r>
              <a:rPr lang="en-US" b="1" dirty="0">
                <a:sym typeface="Symbol" panose="05050102010706020507" pitchFamily="18" charset="2"/>
              </a:rPr>
              <a:t> O(N).</a:t>
            </a:r>
          </a:p>
          <a:p>
            <a:pPr marL="0" indent="0">
              <a:buNone/>
            </a:pPr>
            <a:endParaRPr lang="en-US" b="1" dirty="0">
              <a:sym typeface="Symbol" panose="05050102010706020507" pitchFamily="18" charset="2"/>
            </a:endParaRPr>
          </a:p>
          <a:p>
            <a:pPr marL="0" indent="0">
              <a:buNone/>
            </a:pPr>
            <a:r>
              <a:rPr lang="en-US" b="1" dirty="0" err="1">
                <a:sym typeface="Symbol" panose="05050102010706020507" pitchFamily="18" charset="2"/>
              </a:rPr>
              <a:t>Encontré</a:t>
            </a:r>
            <a:r>
              <a:rPr lang="en-US" b="1" dirty="0">
                <a:sym typeface="Symbol" panose="05050102010706020507" pitchFamily="18" charset="2"/>
              </a:rPr>
              <a:t> </a:t>
            </a:r>
            <a:r>
              <a:rPr lang="en-US" b="1" dirty="0" err="1">
                <a:sym typeface="Symbol" panose="05050102010706020507" pitchFamily="18" charset="2"/>
              </a:rPr>
              <a:t>caracterizar</a:t>
            </a:r>
            <a:r>
              <a:rPr lang="en-US" b="1" dirty="0">
                <a:sym typeface="Symbol" panose="05050102010706020507" pitchFamily="18" charset="2"/>
              </a:rPr>
              <a:t> </a:t>
            </a:r>
            <a:r>
              <a:rPr lang="en-US" b="1" dirty="0" err="1">
                <a:sym typeface="Symbol" panose="05050102010706020507" pitchFamily="18" charset="2"/>
              </a:rPr>
              <a:t>una</a:t>
            </a:r>
            <a:r>
              <a:rPr lang="en-US" b="1" dirty="0">
                <a:sym typeface="Symbol" panose="05050102010706020507" pitchFamily="18" charset="2"/>
              </a:rPr>
              <a:t> </a:t>
            </a:r>
            <a:r>
              <a:rPr lang="en-US" b="1" dirty="0" err="1">
                <a:sym typeface="Symbol" panose="05050102010706020507" pitchFamily="18" charset="2"/>
              </a:rPr>
              <a:t>constante</a:t>
            </a:r>
            <a:r>
              <a:rPr lang="en-US" b="1" dirty="0">
                <a:sym typeface="Symbol" panose="05050102010706020507" pitchFamily="18" charset="2"/>
              </a:rPr>
              <a:t> c, que </a:t>
            </a:r>
            <a:r>
              <a:rPr lang="en-US" b="1" dirty="0" err="1">
                <a:sym typeface="Symbol" panose="05050102010706020507" pitchFamily="18" charset="2"/>
              </a:rPr>
              <a:t>es</a:t>
            </a:r>
            <a:r>
              <a:rPr lang="en-US" b="1" dirty="0">
                <a:sym typeface="Symbol" panose="05050102010706020507" pitchFamily="18" charset="2"/>
              </a:rPr>
              <a:t> 3, para el </a:t>
            </a:r>
            <a:r>
              <a:rPr lang="en-US" b="1" dirty="0" err="1">
                <a:sym typeface="Symbol" panose="05050102010706020507" pitchFamily="18" charset="2"/>
              </a:rPr>
              <a:t>cual</a:t>
            </a:r>
            <a:r>
              <a:rPr lang="en-US" b="1" dirty="0">
                <a:sym typeface="Symbol" panose="05050102010706020507" pitchFamily="18" charset="2"/>
              </a:rPr>
              <a:t> </a:t>
            </a:r>
            <a:r>
              <a:rPr lang="en-US" b="1" dirty="0" err="1">
                <a:sym typeface="Symbol" panose="05050102010706020507" pitchFamily="18" charset="2"/>
              </a:rPr>
              <a:t>ser</a:t>
            </a:r>
            <a:r>
              <a:rPr lang="en-US" b="1" dirty="0">
                <a:sym typeface="Symbol" panose="05050102010706020507" pitchFamily="18" charset="2"/>
              </a:rPr>
              <a:t> </a:t>
            </a:r>
            <a:r>
              <a:rPr lang="en-US" b="1" dirty="0" err="1">
                <a:sym typeface="Symbol" panose="05050102010706020507" pitchFamily="18" charset="2"/>
              </a:rPr>
              <a:t>verifica</a:t>
            </a:r>
            <a:r>
              <a:rPr lang="en-US" b="1" dirty="0">
                <a:sym typeface="Symbol" panose="05050102010706020507" pitchFamily="18" charset="2"/>
              </a:rPr>
              <a:t> la </a:t>
            </a:r>
            <a:r>
              <a:rPr lang="en-US" b="1" dirty="0" err="1">
                <a:sym typeface="Symbol" panose="05050102010706020507" pitchFamily="18" charset="2"/>
              </a:rPr>
              <a:t>fórmula</a:t>
            </a:r>
            <a:r>
              <a:rPr lang="en-US" b="1" dirty="0">
                <a:sym typeface="Symbol" panose="05050102010706020507" pitchFamily="18" charset="2"/>
              </a:rPr>
              <a:t> para </a:t>
            </a:r>
            <a:r>
              <a:rPr lang="en-US" b="1" dirty="0"/>
              <a:t>N</a:t>
            </a:r>
            <a:r>
              <a:rPr lang="en-US" b="1" dirty="0">
                <a:sym typeface="Symbol" panose="05050102010706020507" pitchFamily="18" charset="2"/>
              </a:rPr>
              <a:t> ∞  (</a:t>
            </a:r>
            <a:r>
              <a:rPr lang="es-AR" b="1" dirty="0">
                <a:sym typeface="Symbol" panose="05050102010706020507" pitchFamily="18" charset="2"/>
              </a:rPr>
              <a:t> N ≥ n</a:t>
            </a:r>
            <a:r>
              <a:rPr lang="es-AR" sz="1800" b="1" baseline="-25000" dirty="0">
                <a:sym typeface="Symbol" panose="05050102010706020507" pitchFamily="18" charset="2"/>
              </a:rPr>
              <a:t>0</a:t>
            </a:r>
            <a:r>
              <a:rPr lang="es-AR" b="1" dirty="0"/>
              <a:t> ). </a:t>
            </a:r>
            <a:r>
              <a:rPr lang="es-AR" dirty="0">
                <a:solidFill>
                  <a:srgbClr val="00B050"/>
                </a:solidFill>
              </a:rPr>
              <a:t>El algoritmo es  O(N).</a:t>
            </a:r>
            <a:endParaRPr lang="en-US" dirty="0">
              <a:solidFill>
                <a:srgbClr val="00B050"/>
              </a:solidFill>
            </a:endParaRPr>
          </a:p>
          <a:p>
            <a:pPr marL="0" indent="0">
              <a:buNone/>
            </a:pPr>
            <a:endParaRPr lang="es-AR" b="1" dirty="0"/>
          </a:p>
          <a:p>
            <a:pPr marL="0" indent="0">
              <a:buNone/>
            </a:pPr>
            <a:endParaRPr lang="es-AR" b="1" dirty="0"/>
          </a:p>
          <a:p>
            <a:pPr marL="0" indent="0">
              <a:buNone/>
            </a:pPr>
            <a:endParaRPr lang="es-AR" b="1" dirty="0"/>
          </a:p>
        </p:txBody>
      </p:sp>
      <p:sp>
        <p:nvSpPr>
          <p:cNvPr id="4" name="Slide Number Placeholder 3"/>
          <p:cNvSpPr>
            <a:spLocks noGrp="1"/>
          </p:cNvSpPr>
          <p:nvPr>
            <p:ph type="sldNum" sz="quarter" idx="12"/>
          </p:nvPr>
        </p:nvSpPr>
        <p:spPr/>
        <p:txBody>
          <a:bodyPr/>
          <a:lstStyle/>
          <a:p>
            <a:fld id="{401CF334-2D5C-4859-84A6-CA7E6E43FAEB}" type="slidenum">
              <a:rPr lang="en-US" smtClean="0"/>
              <a:t>84</a:t>
            </a:fld>
            <a:endParaRPr lang="en-US"/>
          </a:p>
        </p:txBody>
      </p:sp>
    </p:spTree>
    <p:extLst>
      <p:ext uri="{BB962C8B-B14F-4D97-AF65-F5344CB8AC3E}">
        <p14:creationId xmlns:p14="http://schemas.microsoft.com/office/powerpoint/2010/main" val="164777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arn(inVertical)">
                                      <p:cBhvr>
                                        <p:cTn id="12" dur="500"/>
                                        <p:tgtEl>
                                          <p:spTgt spid="3">
                                            <p:txEl>
                                              <p:pRg st="6" end="6"/>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arn(inVertical)">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barn(inVertical)">
                                      <p:cBhvr>
                                        <p:cTn id="20" dur="500"/>
                                        <p:tgtEl>
                                          <p:spTgt spid="3">
                                            <p:txEl>
                                              <p:pRg st="9" end="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barn(inVertical)">
                                      <p:cBhvr>
                                        <p:cTn id="25" dur="500"/>
                                        <p:tgtEl>
                                          <p:spTgt spid="3">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barn(inVertical)">
                                      <p:cBhvr>
                                        <p:cTn id="30" dur="500"/>
                                        <p:tgtEl>
                                          <p:spTgt spid="3">
                                            <p:txEl>
                                              <p:pRg st="11" end="1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barn(inVertical)">
                                      <p:cBhvr>
                                        <p:cTn id="35" dur="500"/>
                                        <p:tgtEl>
                                          <p:spTgt spid="3">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barn(inVertical)">
                                      <p:cBhvr>
                                        <p:cTn id="40" dur="500"/>
                                        <p:tgtEl>
                                          <p:spTgt spid="3">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barn(inVertical)">
                                      <p:cBhvr>
                                        <p:cTn id="45"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t>85</a:t>
            </a:fld>
            <a:endParaRPr lang="en-US"/>
          </a:p>
        </p:txBody>
      </p:sp>
      <p:pic>
        <p:nvPicPr>
          <p:cNvPr id="2" name="Imagen 1"/>
          <p:cNvPicPr>
            <a:picLocks noChangeAspect="1"/>
          </p:cNvPicPr>
          <p:nvPr/>
        </p:nvPicPr>
        <p:blipFill>
          <a:blip r:embed="rId2"/>
          <a:stretch>
            <a:fillRect/>
          </a:stretch>
        </p:blipFill>
        <p:spPr>
          <a:xfrm>
            <a:off x="461962" y="781050"/>
            <a:ext cx="8220075" cy="5295900"/>
          </a:xfrm>
          <a:prstGeom prst="rect">
            <a:avLst/>
          </a:prstGeom>
        </p:spPr>
      </p:pic>
    </p:spTree>
    <p:extLst>
      <p:ext uri="{BB962C8B-B14F-4D97-AF65-F5344CB8AC3E}">
        <p14:creationId xmlns:p14="http://schemas.microsoft.com/office/powerpoint/2010/main" val="46482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5" name="TextBox 4"/>
          <p:cNvSpPr txBox="1"/>
          <p:nvPr/>
        </p:nvSpPr>
        <p:spPr>
          <a:xfrm>
            <a:off x="1815739" y="5603965"/>
            <a:ext cx="65184" cy="369332"/>
          </a:xfrm>
          <a:prstGeom prst="rect">
            <a:avLst/>
          </a:prstGeom>
          <a:noFill/>
          <a:ln>
            <a:solidFill>
              <a:schemeClr val="bg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AR" sz="1800" b="0" i="0" u="none" strike="noStrike" kern="1200" cap="none" spc="0" normalizeH="0" baseline="0" noProof="0" dirty="0" err="1">
              <a:ln>
                <a:noFill/>
              </a:ln>
              <a:solidFill>
                <a:prstClr val="black"/>
              </a:solidFill>
              <a:effectLst/>
              <a:uLnTx/>
              <a:uFillTx/>
              <a:latin typeface="Palatino Linotype" panose="02040502050505030304"/>
              <a:ea typeface="+mn-ea"/>
              <a:cs typeface="+mn-cs"/>
            </a:endParaRPr>
          </a:p>
        </p:txBody>
      </p:sp>
      <p:sp>
        <p:nvSpPr>
          <p:cNvPr id="7" name="Content Placeholder 7"/>
          <p:cNvSpPr>
            <a:spLocks noGrp="1"/>
          </p:cNvSpPr>
          <p:nvPr>
            <p:ph idx="1"/>
          </p:nvPr>
        </p:nvSpPr>
        <p:spPr>
          <a:xfrm>
            <a:off x="457200" y="2159524"/>
            <a:ext cx="8229600" cy="2372719"/>
          </a:xfrm>
        </p:spPr>
        <p:txBody>
          <a:bodyPr>
            <a:normAutofit lnSpcReduction="10000"/>
          </a:bodyPr>
          <a:lstStyle/>
          <a:p>
            <a:pPr marL="0" indent="0" algn="just">
              <a:buNone/>
            </a:pPr>
            <a:r>
              <a:rPr lang="en-US" dirty="0" err="1"/>
              <a:t>Ahora</a:t>
            </a:r>
            <a:r>
              <a:rPr lang="en-US" dirty="0"/>
              <a:t> </a:t>
            </a:r>
            <a:r>
              <a:rPr lang="en-US" dirty="0" err="1"/>
              <a:t>uds</a:t>
            </a:r>
            <a:r>
              <a:rPr lang="en-US" dirty="0"/>
              <a:t>…</a:t>
            </a:r>
          </a:p>
          <a:p>
            <a:pPr marL="0" indent="0" algn="just">
              <a:buNone/>
            </a:pPr>
            <a:endParaRPr lang="en-US" sz="2000" dirty="0"/>
          </a:p>
          <a:p>
            <a:pPr marL="0" indent="0" algn="just">
              <a:buNone/>
            </a:pPr>
            <a:r>
              <a:rPr lang="en-US" sz="2000" b="1" dirty="0"/>
              <a:t>T(</a:t>
            </a:r>
            <a:r>
              <a:rPr lang="en-US" sz="2000" b="1" dirty="0" err="1"/>
              <a:t>algoB</a:t>
            </a:r>
            <a:r>
              <a:rPr lang="en-US" sz="2000" b="1" dirty="0"/>
              <a:t>)</a:t>
            </a:r>
            <a:r>
              <a:rPr lang="en-US" sz="2000" dirty="0"/>
              <a:t> =  4 + N * ln(N)</a:t>
            </a:r>
          </a:p>
          <a:p>
            <a:pPr marL="0" indent="0" algn="just">
              <a:buNone/>
            </a:pPr>
            <a:r>
              <a:rPr lang="en-US" sz="2000" b="1" dirty="0"/>
              <a:t>¿</a:t>
            </a:r>
            <a:r>
              <a:rPr lang="en-US" sz="2000" b="1" dirty="0" err="1"/>
              <a:t>Cuál</a:t>
            </a:r>
            <a:r>
              <a:rPr lang="en-US" sz="2000" b="1" dirty="0"/>
              <a:t> </a:t>
            </a:r>
            <a:r>
              <a:rPr lang="en-US" sz="2000" b="1" dirty="0" err="1"/>
              <a:t>es</a:t>
            </a:r>
            <a:r>
              <a:rPr lang="en-US" sz="2000" b="1" dirty="0"/>
              <a:t> O para </a:t>
            </a:r>
            <a:r>
              <a:rPr lang="en-US" sz="2000" b="1" dirty="0" err="1"/>
              <a:t>algoB</a:t>
            </a:r>
            <a:r>
              <a:rPr lang="en-US" sz="2000" b="1" dirty="0"/>
              <a:t>?</a:t>
            </a:r>
          </a:p>
          <a:p>
            <a:pPr marL="0" indent="0" algn="just">
              <a:buNone/>
            </a:pPr>
            <a:endParaRPr lang="en-US" b="1" dirty="0"/>
          </a:p>
          <a:p>
            <a:pPr marL="0" indent="0" algn="just">
              <a:buNone/>
            </a:pPr>
            <a:r>
              <a:rPr lang="en-US" sz="1800" b="1" dirty="0" err="1"/>
              <a:t>Rta</a:t>
            </a:r>
            <a:r>
              <a:rPr lang="en-US" sz="1800" b="1" dirty="0"/>
              <a:t>:  </a:t>
            </a:r>
            <a:r>
              <a:rPr lang="en-US" sz="1800" b="1" dirty="0" err="1"/>
              <a:t>algoB</a:t>
            </a:r>
            <a:r>
              <a:rPr lang="en-US" sz="1800" b="1" dirty="0"/>
              <a:t> </a:t>
            </a:r>
            <a:r>
              <a:rPr lang="en-US" sz="1800" b="1" dirty="0" err="1"/>
              <a:t>tiene</a:t>
            </a:r>
            <a:r>
              <a:rPr lang="en-US" sz="1800" b="1" dirty="0"/>
              <a:t> O( N * ln(N) )</a:t>
            </a:r>
            <a:endParaRPr lang="en-US" b="1" dirty="0"/>
          </a:p>
          <a:p>
            <a:pPr marL="0" indent="0" algn="just">
              <a:buNone/>
            </a:pPr>
            <a:endParaRPr lang="en-US" dirty="0"/>
          </a:p>
          <a:p>
            <a:pPr marL="0" indent="0" algn="just">
              <a:buNone/>
            </a:pPr>
            <a:endParaRPr lang="en-US" dirty="0"/>
          </a:p>
        </p:txBody>
      </p:sp>
      <p:pic>
        <p:nvPicPr>
          <p:cNvPr id="3" name="Imagen 2"/>
          <p:cNvPicPr>
            <a:picLocks noChangeAspect="1"/>
          </p:cNvPicPr>
          <p:nvPr/>
        </p:nvPicPr>
        <p:blipFill>
          <a:blip r:embed="rId2"/>
          <a:stretch>
            <a:fillRect/>
          </a:stretch>
        </p:blipFill>
        <p:spPr>
          <a:xfrm>
            <a:off x="3744550" y="2293528"/>
            <a:ext cx="4942250" cy="4477430"/>
          </a:xfrm>
          <a:prstGeom prst="rect">
            <a:avLst/>
          </a:prstGeom>
        </p:spPr>
      </p:pic>
    </p:spTree>
    <p:extLst>
      <p:ext uri="{BB962C8B-B14F-4D97-AF65-F5344CB8AC3E}">
        <p14:creationId xmlns:p14="http://schemas.microsoft.com/office/powerpoint/2010/main" val="379834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barn(inVertical)">
                                      <p:cBhvr>
                                        <p:cTn id="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3015"/>
            <a:ext cx="8229600" cy="5351585"/>
          </a:xfrm>
        </p:spPr>
        <p:txBody>
          <a:bodyPr>
            <a:normAutofit lnSpcReduction="10000"/>
          </a:bodyPr>
          <a:lstStyle/>
          <a:p>
            <a:pPr marL="0" indent="0">
              <a:buNone/>
            </a:pPr>
            <a:r>
              <a:rPr lang="es-AR" dirty="0"/>
              <a:t>y finalmente, ¿Cuál de los 2 algoritmos es mejor, para N creciente?</a:t>
            </a:r>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r>
              <a:rPr lang="es-AR" dirty="0" err="1"/>
              <a:t>Rta</a:t>
            </a:r>
            <a:r>
              <a:rPr lang="es-AR" dirty="0"/>
              <a:t>: O(N). O sea, </a:t>
            </a:r>
            <a:r>
              <a:rPr lang="es-AR" dirty="0" err="1"/>
              <a:t>algoA</a:t>
            </a:r>
            <a:r>
              <a:rPr lang="es-AR" dirty="0"/>
              <a:t> es mejor que </a:t>
            </a:r>
            <a:r>
              <a:rPr lang="es-AR" dirty="0" err="1"/>
              <a:t>algoB</a:t>
            </a:r>
            <a:r>
              <a:rPr lang="es-AR" dirty="0"/>
              <a:t>. Coincide con el cálculo empírico. Bien!</a:t>
            </a:r>
          </a:p>
          <a:p>
            <a:pPr marL="0" indent="0">
              <a:buNone/>
            </a:pPr>
            <a:endParaRPr lang="es-AR" dirty="0"/>
          </a:p>
          <a:p>
            <a:pPr marL="0" indent="0">
              <a:buNone/>
            </a:pPr>
            <a:endParaRPr lang="es-AR" dirty="0"/>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87</a:t>
            </a:fld>
            <a:endParaRPr lang="en-US"/>
          </a:p>
        </p:txBody>
      </p:sp>
      <p:graphicFrame>
        <p:nvGraphicFramePr>
          <p:cNvPr id="5" name="Chart 4"/>
          <p:cNvGraphicFramePr>
            <a:graphicFrameLocks/>
          </p:cNvGraphicFramePr>
          <p:nvPr/>
        </p:nvGraphicFramePr>
        <p:xfrm>
          <a:off x="290512" y="1770185"/>
          <a:ext cx="8562975" cy="34114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594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barn(inVertical)">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a:t>TP 1- </a:t>
            </a:r>
            <a:r>
              <a:rPr lang="es-419" dirty="0" err="1"/>
              <a:t>Ejer</a:t>
            </a:r>
            <a:r>
              <a:rPr lang="es-419" dirty="0"/>
              <a:t> 12</a:t>
            </a:r>
            <a:endParaRPr dirty="0"/>
          </a:p>
        </p:txBody>
      </p:sp>
      <p:sp>
        <p:nvSpPr>
          <p:cNvPr id="98" name="Google Shape;98;p1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Consolas"/>
              <a:ea typeface="Consolas"/>
              <a:cs typeface="Consolas"/>
              <a:sym typeface="Consolas"/>
            </a:endParaRPr>
          </a:p>
        </p:txBody>
      </p:sp>
      <p:sp>
        <p:nvSpPr>
          <p:cNvPr id="99" name="Google Shape;99;p15"/>
          <p:cNvSpPr txBox="1">
            <a:spLocks noGrp="1"/>
          </p:cNvSpPr>
          <p:nvPr>
            <p:ph type="body" idx="2"/>
          </p:nvPr>
        </p:nvSpPr>
        <p:spPr>
          <a:prstGeom prst="rect">
            <a:avLst/>
          </a:prstGeom>
        </p:spPr>
        <p:txBody>
          <a:bodyPr spcFirstLastPara="1" wrap="square" lIns="91425" tIns="91425" rIns="91425" bIns="91425" anchor="ctr" anchorCtr="0">
            <a:noAutofit/>
          </a:bodyPr>
          <a:lstStyle/>
          <a:p>
            <a:pPr marL="0" indent="0">
              <a:buNone/>
            </a:pPr>
            <a:r>
              <a:rPr lang="es-AR" sz="2000" dirty="0">
                <a:solidFill>
                  <a:schemeClr val="tx1"/>
                </a:solidFill>
              </a:rPr>
              <a:t>Caracterizar las siguientes complejidades O grande, para ver cuáles algoritmos serían mejores que otros. </a:t>
            </a:r>
          </a:p>
          <a:p>
            <a:pPr marL="0" indent="0">
              <a:buNone/>
            </a:pPr>
            <a:r>
              <a:rPr lang="es-AR" sz="2000" dirty="0">
                <a:solidFill>
                  <a:schemeClr val="tx1"/>
                </a:solidFill>
              </a:rPr>
              <a:t>Representar en una planilla de cálculo el gráfico del comportamiento para n= 0, 2, 4, 6, 8, 10 y 12 para las siguientes complejidades:  O(2</a:t>
            </a:r>
            <a:r>
              <a:rPr lang="es-AR" sz="2000" baseline="30000" dirty="0">
                <a:solidFill>
                  <a:schemeClr val="tx1"/>
                </a:solidFill>
              </a:rPr>
              <a:t>N</a:t>
            </a:r>
            <a:r>
              <a:rPr lang="es-AR" sz="2000" dirty="0">
                <a:solidFill>
                  <a:schemeClr val="tx1"/>
                </a:solidFill>
              </a:rPr>
              <a:t>) ,  O(N*log2(N)), O(N), O(log2(N)), O(</a:t>
            </a:r>
            <a:r>
              <a:rPr lang="es-AR" sz="2000" dirty="0">
                <a:solidFill>
                  <a:schemeClr val="tx1"/>
                </a:solidFill>
                <a:sym typeface="Symbol" panose="05050102010706020507" pitchFamily="18" charset="2"/>
              </a:rPr>
              <a:t></a:t>
            </a:r>
            <a:r>
              <a:rPr lang="es-AR" sz="2000" dirty="0">
                <a:solidFill>
                  <a:schemeClr val="tx1"/>
                </a:solidFill>
              </a:rPr>
              <a:t>N), O(N</a:t>
            </a:r>
            <a:r>
              <a:rPr lang="es-AR" sz="2000" baseline="30000" dirty="0">
                <a:solidFill>
                  <a:schemeClr val="tx1"/>
                </a:solidFill>
              </a:rPr>
              <a:t>3</a:t>
            </a:r>
            <a:r>
              <a:rPr lang="es-AR" sz="2000" dirty="0">
                <a:solidFill>
                  <a:schemeClr val="tx1"/>
                </a:solidFill>
              </a:rPr>
              <a:t>), O(N</a:t>
            </a:r>
            <a:r>
              <a:rPr lang="es-AR" sz="2000" baseline="30000" dirty="0">
                <a:solidFill>
                  <a:schemeClr val="tx1"/>
                </a:solidFill>
              </a:rPr>
              <a:t>2</a:t>
            </a:r>
            <a:r>
              <a:rPr lang="es-AR" sz="2000" dirty="0">
                <a:solidFill>
                  <a:schemeClr val="tx1"/>
                </a:solidFill>
              </a:rPr>
              <a:t>)</a:t>
            </a: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88</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pic>
        <p:nvPicPr>
          <p:cNvPr id="6" name="Picture 9" descr="File:Notepad icon.sv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0209" y="4657579"/>
            <a:ext cx="1145886" cy="1145886"/>
          </a:xfrm>
          <a:prstGeom prst="rect">
            <a:avLst/>
          </a:prstGeom>
        </p:spPr>
      </p:pic>
    </p:spTree>
    <p:extLst>
      <p:ext uri="{BB962C8B-B14F-4D97-AF65-F5344CB8AC3E}">
        <p14:creationId xmlns:p14="http://schemas.microsoft.com/office/powerpoint/2010/main" val="2419764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5077"/>
            <a:ext cx="8229600" cy="5269523"/>
          </a:xfrm>
        </p:spPr>
        <p:txBody>
          <a:bodyPr/>
          <a:lstStyle/>
          <a:p>
            <a:pPr marL="0" indent="0">
              <a:buNone/>
            </a:pPr>
            <a:r>
              <a:rPr lang="es-AR" dirty="0" err="1"/>
              <a:t>Rta</a:t>
            </a:r>
            <a:r>
              <a:rPr lang="es-AR" dirty="0"/>
              <a:t>: el peor es O(2^N) a partir de n ≥ 10 (no muy grande…)</a:t>
            </a:r>
          </a:p>
        </p:txBody>
      </p:sp>
      <p:sp>
        <p:nvSpPr>
          <p:cNvPr id="4" name="Slide Number Placeholder 3"/>
          <p:cNvSpPr>
            <a:spLocks noGrp="1"/>
          </p:cNvSpPr>
          <p:nvPr>
            <p:ph type="sldNum" sz="quarter" idx="12"/>
          </p:nvPr>
        </p:nvSpPr>
        <p:spPr/>
        <p:txBody>
          <a:bodyPr/>
          <a:lstStyle/>
          <a:p>
            <a:fld id="{401CF334-2D5C-4859-84A6-CA7E6E43FAEB}" type="slidenum">
              <a:rPr lang="en-US" smtClean="0"/>
              <a:t>89</a:t>
            </a:fld>
            <a:endParaRPr lang="en-US"/>
          </a:p>
        </p:txBody>
      </p:sp>
      <p:graphicFrame>
        <p:nvGraphicFramePr>
          <p:cNvPr id="7" name="Chart 6"/>
          <p:cNvGraphicFramePr>
            <a:graphicFrameLocks/>
          </p:cNvGraphicFramePr>
          <p:nvPr/>
        </p:nvGraphicFramePr>
        <p:xfrm>
          <a:off x="457201" y="1969477"/>
          <a:ext cx="8229600" cy="475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790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a:t>
            </a:fld>
            <a:endParaRPr lang="en-US"/>
          </a:p>
        </p:txBody>
      </p:sp>
      <p:sp>
        <p:nvSpPr>
          <p:cNvPr id="8" name="Content Placeholder 7"/>
          <p:cNvSpPr>
            <a:spLocks noGrp="1"/>
          </p:cNvSpPr>
          <p:nvPr>
            <p:ph idx="1"/>
          </p:nvPr>
        </p:nvSpPr>
        <p:spPr/>
        <p:txBody>
          <a:bodyPr>
            <a:normAutofit/>
          </a:bodyPr>
          <a:lstStyle/>
          <a:p>
            <a:pPr marL="0" indent="0" algn="just">
              <a:buNone/>
            </a:pPr>
            <a:r>
              <a:rPr lang="en-US" b="1" dirty="0" err="1"/>
              <a:t>Consideraciones</a:t>
            </a:r>
            <a:endParaRPr lang="en-US" b="1" dirty="0"/>
          </a:p>
          <a:p>
            <a:pPr marL="0" indent="0" algn="just">
              <a:buNone/>
            </a:pPr>
            <a:endParaRPr lang="en-US" b="1" dirty="0"/>
          </a:p>
          <a:p>
            <a:pPr algn="just"/>
            <a:r>
              <a:rPr lang="es-ES" sz="2400" dirty="0"/>
              <a:t>El problema de API </a:t>
            </a:r>
            <a:r>
              <a:rPr lang="es-ES" sz="2400" dirty="0" err="1"/>
              <a:t>MyTimer</a:t>
            </a:r>
            <a:r>
              <a:rPr lang="es-ES" sz="2400" dirty="0"/>
              <a:t> anterior es que resulta difícil chequear si funciona correctamente, especialmente </a:t>
            </a:r>
            <a:r>
              <a:rPr lang="en-US" sz="2400" dirty="0" err="1"/>
              <a:t>cuando</a:t>
            </a:r>
            <a:r>
              <a:rPr lang="en-US" sz="2400" dirty="0"/>
              <a:t> </a:t>
            </a:r>
            <a:r>
              <a:rPr lang="en-US" sz="2400" dirty="0" err="1"/>
              <a:t>transcurren</a:t>
            </a:r>
            <a:r>
              <a:rPr lang="en-US" sz="2400" dirty="0"/>
              <a:t> horas e </a:t>
            </a:r>
            <a:r>
              <a:rPr lang="en-US" sz="2400" dirty="0" err="1"/>
              <a:t>incluso</a:t>
            </a:r>
            <a:r>
              <a:rPr lang="en-US" sz="2400" dirty="0"/>
              <a:t> </a:t>
            </a:r>
            <a:r>
              <a:rPr lang="en-US" sz="2400" dirty="0" err="1"/>
              <a:t>días</a:t>
            </a:r>
            <a:r>
              <a:rPr lang="en-US" sz="2400" dirty="0"/>
              <a:t>.</a:t>
            </a:r>
          </a:p>
          <a:p>
            <a:pPr algn="just"/>
            <a:endParaRPr lang="en-US" sz="2400" dirty="0"/>
          </a:p>
          <a:p>
            <a:pPr algn="just"/>
            <a:r>
              <a:rPr lang="en-US" sz="2400" dirty="0" err="1"/>
              <a:t>Extenderemos</a:t>
            </a:r>
            <a:r>
              <a:rPr lang="en-US" sz="2400" dirty="0"/>
              <a:t> la API. </a:t>
            </a:r>
          </a:p>
          <a:p>
            <a:pPr marL="0" indent="0" algn="just">
              <a:buNone/>
            </a:pPr>
            <a:endParaRPr lang="en-US" sz="2400" dirty="0"/>
          </a:p>
        </p:txBody>
      </p:sp>
    </p:spTree>
    <p:extLst>
      <p:ext uri="{BB962C8B-B14F-4D97-AF65-F5344CB8AC3E}">
        <p14:creationId xmlns:p14="http://schemas.microsoft.com/office/powerpoint/2010/main" val="361523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3354"/>
            <a:ext cx="8229600" cy="5281246"/>
          </a:xfrm>
        </p:spPr>
        <p:txBody>
          <a:bodyPr/>
          <a:lstStyle/>
          <a:p>
            <a:pPr marL="0" indent="0">
              <a:buNone/>
            </a:pPr>
            <a:r>
              <a:rPr lang="es-AR" dirty="0"/>
              <a:t>¿Conocen algo peor que O( 2^N) ?  ¿Algo que crezca más rápido?</a:t>
            </a:r>
          </a:p>
          <a:p>
            <a:pPr marL="0" indent="0">
              <a:buNone/>
            </a:pPr>
            <a:r>
              <a:rPr lang="es-AR" dirty="0" err="1"/>
              <a:t>Rta</a:t>
            </a:r>
            <a:r>
              <a:rPr lang="es-AR" dirty="0"/>
              <a:t>: por ejemplo O (N!)</a:t>
            </a:r>
          </a:p>
        </p:txBody>
      </p:sp>
      <p:sp>
        <p:nvSpPr>
          <p:cNvPr id="4" name="Slide Number Placeholder 3"/>
          <p:cNvSpPr>
            <a:spLocks noGrp="1"/>
          </p:cNvSpPr>
          <p:nvPr>
            <p:ph type="sldNum" sz="quarter" idx="12"/>
          </p:nvPr>
        </p:nvSpPr>
        <p:spPr/>
        <p:txBody>
          <a:bodyPr/>
          <a:lstStyle/>
          <a:p>
            <a:fld id="{401CF334-2D5C-4859-84A6-CA7E6E43FAEB}" type="slidenum">
              <a:rPr lang="en-US" smtClean="0"/>
              <a:t>90</a:t>
            </a:fld>
            <a:endParaRPr lang="en-US"/>
          </a:p>
        </p:txBody>
      </p:sp>
      <p:pic>
        <p:nvPicPr>
          <p:cNvPr id="6" name="Picture 5"/>
          <p:cNvPicPr>
            <a:picLocks noChangeAspect="1"/>
          </p:cNvPicPr>
          <p:nvPr/>
        </p:nvPicPr>
        <p:blipFill>
          <a:blip r:embed="rId2"/>
          <a:stretch>
            <a:fillRect/>
          </a:stretch>
        </p:blipFill>
        <p:spPr>
          <a:xfrm>
            <a:off x="457200" y="2878015"/>
            <a:ext cx="8229599" cy="3072119"/>
          </a:xfrm>
          <a:prstGeom prst="rect">
            <a:avLst/>
          </a:prstGeom>
        </p:spPr>
      </p:pic>
    </p:spTree>
    <p:extLst>
      <p:ext uri="{BB962C8B-B14F-4D97-AF65-F5344CB8AC3E}">
        <p14:creationId xmlns:p14="http://schemas.microsoft.com/office/powerpoint/2010/main" val="179663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marL="0" indent="0">
              <a:buNone/>
            </a:pPr>
            <a:r>
              <a:rPr lang="es-AR" dirty="0"/>
              <a:t>Dado que 2^N y N^3 crecen tanto, para poder ver gráficamente cómo crecen las otras, saquémoslo del gráfico. ¿Cómo queda?</a:t>
            </a:r>
          </a:p>
        </p:txBody>
      </p:sp>
      <p:sp>
        <p:nvSpPr>
          <p:cNvPr id="4" name="Slide Number Placeholder 3"/>
          <p:cNvSpPr>
            <a:spLocks noGrp="1"/>
          </p:cNvSpPr>
          <p:nvPr>
            <p:ph type="sldNum" sz="quarter" idx="12"/>
          </p:nvPr>
        </p:nvSpPr>
        <p:spPr/>
        <p:txBody>
          <a:bodyPr/>
          <a:lstStyle/>
          <a:p>
            <a:fld id="{401CF334-2D5C-4859-84A6-CA7E6E43FAEB}" type="slidenum">
              <a:rPr lang="en-US" smtClean="0"/>
              <a:t>91</a:t>
            </a:fld>
            <a:endParaRPr lang="en-US"/>
          </a:p>
        </p:txBody>
      </p:sp>
      <p:graphicFrame>
        <p:nvGraphicFramePr>
          <p:cNvPr id="6" name="Chart 5"/>
          <p:cNvGraphicFramePr>
            <a:graphicFrameLocks/>
          </p:cNvGraphicFramePr>
          <p:nvPr/>
        </p:nvGraphicFramePr>
        <p:xfrm>
          <a:off x="609600" y="2520462"/>
          <a:ext cx="5229225" cy="3835890"/>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p:cNvPicPr>
            <a:picLocks noChangeAspect="1"/>
          </p:cNvPicPr>
          <p:nvPr/>
        </p:nvPicPr>
        <p:blipFill>
          <a:blip r:embed="rId3"/>
          <a:stretch>
            <a:fillRect/>
          </a:stretch>
        </p:blipFill>
        <p:spPr>
          <a:xfrm>
            <a:off x="5838825" y="2085975"/>
            <a:ext cx="2847975" cy="2686050"/>
          </a:xfrm>
          <a:prstGeom prst="rect">
            <a:avLst/>
          </a:prstGeom>
        </p:spPr>
      </p:pic>
    </p:spTree>
    <p:extLst>
      <p:ext uri="{BB962C8B-B14F-4D97-AF65-F5344CB8AC3E}">
        <p14:creationId xmlns:p14="http://schemas.microsoft.com/office/powerpoint/2010/main" val="479121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s-AR" dirty="0"/>
                  <a:t>Es decir que para </a:t>
                </a:r>
                <a14:m>
                  <m:oMath xmlns:m="http://schemas.openxmlformats.org/officeDocument/2006/math">
                    <m:r>
                      <a:rPr lang="es-AR" i="1" dirty="0" smtClean="0">
                        <a:latin typeface="Cambria Math" panose="02040503050406030204" pitchFamily="18" charset="0"/>
                      </a:rPr>
                      <m:t>𝑛</m:t>
                    </m:r>
                    <m:r>
                      <a:rPr lang="es-AR" i="1" dirty="0" smtClean="0">
                        <a:latin typeface="Cambria Math" panose="02040503050406030204" pitchFamily="18" charset="0"/>
                        <a:sym typeface="Symbol" panose="05050102010706020507" pitchFamily="18" charset="2"/>
                      </a:rPr>
                      <m:t></m:t>
                    </m:r>
                    <m:r>
                      <a:rPr lang="es-AR" i="1" dirty="0" smtClean="0">
                        <a:latin typeface="Cambria Math" panose="02040503050406030204" pitchFamily="18" charset="0"/>
                      </a:rPr>
                      <m:t>∞  </m:t>
                    </m:r>
                  </m:oMath>
                </a14:m>
                <a:r>
                  <a:rPr lang="es-AR" dirty="0"/>
                  <a:t>tenemos que</a:t>
                </a:r>
              </a:p>
              <a:p>
                <a:pPr marL="0" indent="0">
                  <a:buNone/>
                </a:pPr>
                <a:endParaRPr lang="es-AR" dirty="0"/>
              </a:p>
              <a:p>
                <a:pPr marL="0" indent="0">
                  <a:buNone/>
                </a:pPr>
                <a:r>
                  <a:rPr lang="es-AR" dirty="0"/>
                  <a:t>... &lt; O(log2(N)) &lt; O(</a:t>
                </a:r>
                <a:r>
                  <a:rPr lang="es-AR" dirty="0">
                    <a:sym typeface="Symbol" panose="05050102010706020507" pitchFamily="18" charset="2"/>
                  </a:rPr>
                  <a:t></a:t>
                </a:r>
                <a:r>
                  <a:rPr lang="es-AR" dirty="0"/>
                  <a:t>N) &lt; O(N) &lt; O(N * log2(N)) &lt; O(N^2) &lt; O(N^3) &lt; O(2^N) &lt; O(N!) &lt; …</a:t>
                </a:r>
              </a:p>
              <a:p>
                <a:pPr marL="0" indent="0">
                  <a:buNone/>
                </a:pPr>
                <a:endParaRPr lang="es-AR" dirty="0"/>
              </a:p>
              <a:p>
                <a:pPr marL="0" indent="0" algn="just">
                  <a:buNone/>
                </a:pPr>
                <a:r>
                  <a:rPr lang="es-AR" dirty="0"/>
                  <a:t>¿ Cómo se considera que es la O grande cuando el algoritmo no depende del tamaño de entrada de los datos?</a:t>
                </a:r>
              </a:p>
              <a:p>
                <a:pPr marL="0" indent="0">
                  <a:buNone/>
                </a:pPr>
                <a:r>
                  <a:rPr lang="es-AR" dirty="0"/>
                  <a:t>O(1). Obviamente, la menor de todas!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33" t="-1389" r="-1333"/>
                </a:stretch>
              </a:blipFill>
            </p:spPr>
            <p:txBody>
              <a:bodyPr/>
              <a:lstStyle/>
              <a:p>
                <a:r>
                  <a:rPr lang="es-AR">
                    <a:noFill/>
                  </a:rPr>
                  <a:t> </a:t>
                </a:r>
              </a:p>
            </p:txBody>
          </p:sp>
        </mc:Fallback>
      </mc:AlternateContent>
      <p:sp>
        <p:nvSpPr>
          <p:cNvPr id="4" name="Slide Number Placeholder 3"/>
          <p:cNvSpPr>
            <a:spLocks noGrp="1"/>
          </p:cNvSpPr>
          <p:nvPr>
            <p:ph type="sldNum" sz="quarter" idx="12"/>
          </p:nvPr>
        </p:nvSpPr>
        <p:spPr/>
        <p:txBody>
          <a:bodyPr/>
          <a:lstStyle/>
          <a:p>
            <a:fld id="{401CF334-2D5C-4859-84A6-CA7E6E43FAEB}" type="slidenum">
              <a:rPr lang="en-US" smtClean="0"/>
              <a:t>92</a:t>
            </a:fld>
            <a:endParaRPr lang="en-US"/>
          </a:p>
        </p:txBody>
      </p:sp>
    </p:spTree>
    <p:extLst>
      <p:ext uri="{BB962C8B-B14F-4D97-AF65-F5344CB8AC3E}">
        <p14:creationId xmlns:p14="http://schemas.microsoft.com/office/powerpoint/2010/main" val="174241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accent4"/>
                </a:solidFill>
              </a:rPr>
              <a:t>1. </a:t>
            </a:r>
            <a:r>
              <a:rPr lang="en-US" dirty="0" err="1">
                <a:solidFill>
                  <a:schemeClr val="accent4"/>
                </a:solidFill>
              </a:rPr>
              <a:t>Tiempo</a:t>
            </a:r>
            <a:r>
              <a:rPr lang="en-US" dirty="0">
                <a:solidFill>
                  <a:schemeClr val="accent4"/>
                </a:solidFill>
              </a:rPr>
              <a:t> de </a:t>
            </a:r>
            <a:r>
              <a:rPr lang="en-US" dirty="0" err="1">
                <a:solidFill>
                  <a:schemeClr val="accent4"/>
                </a:solidFill>
              </a:rPr>
              <a:t>ejecución</a:t>
            </a:r>
            <a:endParaRPr lang="en-US" dirty="0">
              <a:solidFill>
                <a:schemeClr val="accent4"/>
              </a:solidFill>
            </a:endParaRPr>
          </a:p>
        </p:txBody>
      </p:sp>
      <p:sp>
        <p:nvSpPr>
          <p:cNvPr id="2" name="Content Placeholder 1"/>
          <p:cNvSpPr>
            <a:spLocks noGrp="1"/>
          </p:cNvSpPr>
          <p:nvPr>
            <p:ph idx="1"/>
          </p:nvPr>
        </p:nvSpPr>
        <p:spPr/>
        <p:txBody>
          <a:bodyPr>
            <a:normAutofit/>
          </a:bodyPr>
          <a:lstStyle/>
          <a:p>
            <a:pPr marL="0" indent="0">
              <a:buNone/>
            </a:pPr>
            <a:r>
              <a:rPr lang="es-AR" b="1" i="1" dirty="0"/>
              <a:t>Pregunta:</a:t>
            </a:r>
          </a:p>
          <a:p>
            <a:pPr marL="0" indent="0">
              <a:buNone/>
            </a:pPr>
            <a:r>
              <a:rPr lang="es-AR" dirty="0"/>
              <a:t>¿ Y cómo mido ese tiempo?</a:t>
            </a:r>
          </a:p>
          <a:p>
            <a:pPr marL="0" indent="0">
              <a:buNone/>
            </a:pPr>
            <a:endParaRPr lang="es-AR" dirty="0"/>
          </a:p>
          <a:p>
            <a:pPr marL="0" indent="0">
              <a:buNone/>
            </a:pPr>
            <a:endParaRPr lang="es-AR" dirty="0"/>
          </a:p>
          <a:p>
            <a:pPr marL="0" indent="0">
              <a:buNone/>
            </a:pPr>
            <a:r>
              <a:rPr lang="es-AR" dirty="0"/>
              <a:t>1.A) Empíricamente    </a:t>
            </a:r>
          </a:p>
          <a:p>
            <a:pPr marL="0" indent="0">
              <a:buNone/>
            </a:pPr>
            <a:r>
              <a:rPr lang="es-AR" dirty="0"/>
              <a:t>1.B)  Teóricamente</a:t>
            </a:r>
            <a:endParaRPr lang="en-US" dirty="0"/>
          </a:p>
          <a:p>
            <a:pPr lvl="1"/>
            <a:endParaRPr lang="es-AR" dirty="0"/>
          </a:p>
          <a:p>
            <a:pPr marL="393192" lvl="1" indent="0">
              <a:buNone/>
            </a:pPr>
            <a:endParaRPr lang="es-AR"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pic>
        <p:nvPicPr>
          <p:cNvPr id="5" name="Picture 4" descr="Archivo:Gtk-&lt;strong&gt;ok&lt;/strong&gt;.svg - Wikipedia, la enciclopedia lib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6970" y="3435530"/>
            <a:ext cx="927463" cy="927463"/>
          </a:xfrm>
          <a:prstGeom prst="rect">
            <a:avLst/>
          </a:prstGeom>
        </p:spPr>
      </p:pic>
      <p:pic>
        <p:nvPicPr>
          <p:cNvPr id="6" name="Picture 5" descr="Archivo:Gtk-&lt;strong&gt;ok&lt;/strong&gt;.svg - Wikipedia, la enciclopedia lib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6970" y="4130040"/>
            <a:ext cx="927463" cy="927463"/>
          </a:xfrm>
          <a:prstGeom prst="rect">
            <a:avLst/>
          </a:prstGeom>
        </p:spPr>
      </p:pic>
    </p:spTree>
    <p:extLst>
      <p:ext uri="{BB962C8B-B14F-4D97-AF65-F5344CB8AC3E}">
        <p14:creationId xmlns:p14="http://schemas.microsoft.com/office/powerpoint/2010/main" val="13309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fontScale="92500" lnSpcReduction="20000"/>
          </a:bodyPr>
          <a:lstStyle/>
          <a:p>
            <a:pPr marL="0" indent="0">
              <a:buNone/>
            </a:pPr>
            <a:r>
              <a:rPr lang="es-AR" b="1" i="1" dirty="0"/>
              <a:t>Importante</a:t>
            </a:r>
          </a:p>
          <a:p>
            <a:pPr marL="0" indent="0" algn="just">
              <a:buNone/>
            </a:pPr>
            <a:r>
              <a:rPr lang="es-AR" dirty="0"/>
              <a:t>Para realizar el cálculo de la complejidad temporal de un algoritmo, no basta con analizar el “tamaño de los datos de entrada”. La performance del algoritmo también puede depender de cómo vienen los datos. </a:t>
            </a:r>
          </a:p>
          <a:p>
            <a:pPr marL="0" indent="0" algn="just">
              <a:buNone/>
            </a:pPr>
            <a:r>
              <a:rPr lang="es-AR" dirty="0" err="1"/>
              <a:t>Ej</a:t>
            </a:r>
            <a:r>
              <a:rPr lang="es-AR" dirty="0"/>
              <a:t>: si ordeno un vector de componentes, puede que mi algoritmo sea mejor si los datos vienen “casi ordenados” que si vienen “totalmente desordenados”.</a:t>
            </a:r>
          </a:p>
          <a:p>
            <a:pPr marL="0" indent="0" algn="just">
              <a:buNone/>
            </a:pPr>
            <a:endParaRPr lang="es-AR" dirty="0"/>
          </a:p>
          <a:p>
            <a:pPr marL="0" indent="0" algn="just">
              <a:buNone/>
            </a:pPr>
            <a:r>
              <a:rPr lang="es-AR" dirty="0"/>
              <a:t>Se puede hacer un análisis del </a:t>
            </a:r>
            <a:r>
              <a:rPr lang="es-AR" dirty="0">
                <a:solidFill>
                  <a:schemeClr val="accent1"/>
                </a:solidFill>
              </a:rPr>
              <a:t>“mejor caso”</a:t>
            </a:r>
            <a:r>
              <a:rPr lang="es-AR" dirty="0"/>
              <a:t>, </a:t>
            </a:r>
            <a:r>
              <a:rPr lang="es-AR" dirty="0">
                <a:solidFill>
                  <a:srgbClr val="00B0F0"/>
                </a:solidFill>
              </a:rPr>
              <a:t>“caso promedio” </a:t>
            </a:r>
            <a:r>
              <a:rPr lang="es-AR" dirty="0"/>
              <a:t>o </a:t>
            </a:r>
            <a:r>
              <a:rPr lang="es-AR" dirty="0">
                <a:solidFill>
                  <a:srgbClr val="FF0000"/>
                </a:solidFill>
              </a:rPr>
              <a:t>“peor caso”</a:t>
            </a:r>
            <a:r>
              <a:rPr lang="es-AR" dirty="0">
                <a:solidFill>
                  <a:srgbClr val="0070C0"/>
                </a:solidFill>
              </a:rPr>
              <a:t> </a:t>
            </a:r>
            <a:r>
              <a:rPr lang="es-AR" dirty="0"/>
              <a:t>de input. Nosotros, salvo que digamos lo contrario, vamos a realizar siempre el análisis del </a:t>
            </a:r>
            <a:r>
              <a:rPr lang="es-AR" dirty="0">
                <a:solidFill>
                  <a:srgbClr val="FF0000"/>
                </a:solidFill>
              </a:rPr>
              <a:t>peor caso.</a:t>
            </a:r>
            <a:r>
              <a:rPr lang="es-AR" dirty="0"/>
              <a:t> </a:t>
            </a:r>
          </a:p>
        </p:txBody>
      </p:sp>
      <p:sp>
        <p:nvSpPr>
          <p:cNvPr id="4" name="Slide Number Placeholder 3"/>
          <p:cNvSpPr>
            <a:spLocks noGrp="1"/>
          </p:cNvSpPr>
          <p:nvPr>
            <p:ph type="sldNum" sz="quarter" idx="12"/>
          </p:nvPr>
        </p:nvSpPr>
        <p:spPr/>
        <p:txBody>
          <a:bodyPr/>
          <a:lstStyle/>
          <a:p>
            <a:fld id="{401CF334-2D5C-4859-84A6-CA7E6E43FAEB}" type="slidenum">
              <a:rPr lang="en-US" smtClean="0"/>
              <a:t>94</a:t>
            </a:fld>
            <a:endParaRPr lang="en-US"/>
          </a:p>
        </p:txBody>
      </p:sp>
    </p:spTree>
    <p:extLst>
      <p:ext uri="{BB962C8B-B14F-4D97-AF65-F5344CB8AC3E}">
        <p14:creationId xmlns:p14="http://schemas.microsoft.com/office/powerpoint/2010/main" val="238838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lstStyle/>
          <a:p>
            <a:pPr marL="0" indent="0" algn="just">
              <a:buNone/>
            </a:pPr>
            <a:r>
              <a:rPr lang="es-AR" dirty="0"/>
              <a:t>Resumiendo: el cálculo de la complejidad temporal de un algoritmo depende del tamaño de los datos de entrada y de cómo vienen esos datos.</a:t>
            </a:r>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95</a:t>
            </a:fld>
            <a:endParaRPr lang="en-US"/>
          </a:p>
        </p:txBody>
      </p:sp>
    </p:spTree>
    <p:extLst>
      <p:ext uri="{BB962C8B-B14F-4D97-AF65-F5344CB8AC3E}">
        <p14:creationId xmlns:p14="http://schemas.microsoft.com/office/powerpoint/2010/main" val="180159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lnSpcReduction="10000"/>
              </a:bodyPr>
              <a:lstStyle/>
              <a:p>
                <a:pPr marL="0" indent="0">
                  <a:buNone/>
                </a:pPr>
                <a:r>
                  <a:rPr lang="es-AR" dirty="0"/>
                  <a:t>Ejercicios. Calcular O grande en cada caso, conociendo T(N)</a:t>
                </a:r>
              </a:p>
              <a:p>
                <a:pPr marL="0" indent="0">
                  <a:buNone/>
                </a:pPr>
                <a:endParaRPr lang="es-AR" dirty="0"/>
              </a:p>
              <a:p>
                <a:pPr marL="0" indent="0">
                  <a:buNone/>
                </a:pPr>
                <a:r>
                  <a:rPr lang="es-AR" dirty="0"/>
                  <a:t>T(N)= 6 * N + 2		=&gt; O(N)</a:t>
                </a:r>
              </a:p>
              <a:p>
                <a:pPr marL="0" indent="0">
                  <a:buNone/>
                </a:pPr>
                <a:endParaRPr lang="es-AR" dirty="0"/>
              </a:p>
              <a:p>
                <a:pPr marL="0" indent="0">
                  <a:buNone/>
                </a:pPr>
                <a:r>
                  <a:rPr lang="es-AR" dirty="0"/>
                  <a:t>T(N)= 2 *</a:t>
                </a:r>
                <a14:m>
                  <m:oMath xmlns:m="http://schemas.openxmlformats.org/officeDocument/2006/math">
                    <m:sSup>
                      <m:sSupPr>
                        <m:ctrlPr>
                          <a:rPr lang="es-AR" i="1" smtClean="0">
                            <a:latin typeface="Cambria Math" panose="02040503050406030204" pitchFamily="18" charset="0"/>
                          </a:rPr>
                        </m:ctrlPr>
                      </m:sSupPr>
                      <m:e>
                        <m:r>
                          <a:rPr lang="es-AR" b="0" i="1" smtClean="0">
                            <a:latin typeface="Cambria Math" panose="02040503050406030204" pitchFamily="18" charset="0"/>
                          </a:rPr>
                          <m:t> </m:t>
                        </m:r>
                        <m:r>
                          <a:rPr lang="es-AR" b="0" i="1" smtClean="0">
                            <a:latin typeface="Cambria Math" panose="02040503050406030204" pitchFamily="18" charset="0"/>
                          </a:rPr>
                          <m:t>𝑁</m:t>
                        </m:r>
                      </m:e>
                      <m:sup>
                        <m:r>
                          <a:rPr lang="es-AR" b="0" i="1" smtClean="0">
                            <a:latin typeface="Cambria Math" panose="02040503050406030204" pitchFamily="18" charset="0"/>
                          </a:rPr>
                          <m:t>3</m:t>
                        </m:r>
                      </m:sup>
                    </m:sSup>
                  </m:oMath>
                </a14:m>
                <a:r>
                  <a:rPr lang="es-AR" dirty="0"/>
                  <a:t> + </a:t>
                </a:r>
                <a14:m>
                  <m:oMath xmlns:m="http://schemas.openxmlformats.org/officeDocument/2006/math">
                    <m:sSup>
                      <m:sSupPr>
                        <m:ctrlPr>
                          <a:rPr lang="es-AR" i="1">
                            <a:latin typeface="Cambria Math" panose="02040503050406030204" pitchFamily="18" charset="0"/>
                          </a:rPr>
                        </m:ctrlPr>
                      </m:sSupPr>
                      <m:e>
                        <m:r>
                          <a:rPr lang="es-AR" b="0" i="1" smtClean="0">
                            <a:latin typeface="Cambria Math" panose="02040503050406030204" pitchFamily="18" charset="0"/>
                          </a:rPr>
                          <m:t>100 ∗ </m:t>
                        </m:r>
                        <m:r>
                          <a:rPr lang="es-AR" i="1">
                            <a:latin typeface="Cambria Math" panose="02040503050406030204" pitchFamily="18" charset="0"/>
                          </a:rPr>
                          <m:t>𝑁</m:t>
                        </m:r>
                      </m:e>
                      <m:sup>
                        <m:r>
                          <a:rPr lang="es-AR" b="0" i="1" smtClean="0">
                            <a:latin typeface="Cambria Math" panose="02040503050406030204" pitchFamily="18" charset="0"/>
                          </a:rPr>
                          <m:t>2</m:t>
                        </m:r>
                      </m:sup>
                    </m:sSup>
                  </m:oMath>
                </a14:m>
                <a:r>
                  <a:rPr lang="es-AR" dirty="0"/>
                  <a:t>	=&gt; O(</a:t>
                </a:r>
                <a14:m>
                  <m:oMath xmlns:m="http://schemas.openxmlformats.org/officeDocument/2006/math">
                    <m:sSup>
                      <m:sSupPr>
                        <m:ctrlPr>
                          <a:rPr lang="es-AR" i="1">
                            <a:latin typeface="Cambria Math" panose="02040503050406030204" pitchFamily="18" charset="0"/>
                          </a:rPr>
                        </m:ctrlPr>
                      </m:sSupPr>
                      <m:e>
                        <m:r>
                          <a:rPr lang="es-AR" i="1">
                            <a:latin typeface="Cambria Math" panose="02040503050406030204" pitchFamily="18" charset="0"/>
                          </a:rPr>
                          <m:t>𝑁</m:t>
                        </m:r>
                      </m:e>
                      <m:sup>
                        <m:r>
                          <a:rPr lang="es-AR" i="1">
                            <a:latin typeface="Cambria Math" panose="02040503050406030204" pitchFamily="18" charset="0"/>
                          </a:rPr>
                          <m:t>3</m:t>
                        </m:r>
                      </m:sup>
                    </m:sSup>
                  </m:oMath>
                </a14:m>
                <a:r>
                  <a:rPr lang="es-AR" dirty="0"/>
                  <a:t>)</a:t>
                </a:r>
              </a:p>
              <a:p>
                <a:pPr marL="0" indent="0">
                  <a:buNone/>
                </a:pPr>
                <a:endParaRPr lang="es-AR" dirty="0"/>
              </a:p>
              <a:p>
                <a:pPr marL="0" indent="0">
                  <a:buNone/>
                </a:pPr>
                <a:r>
                  <a:rPr lang="es-AR" dirty="0"/>
                  <a:t>T(N)= </a:t>
                </a:r>
                <a14:m>
                  <m:oMath xmlns:m="http://schemas.openxmlformats.org/officeDocument/2006/math">
                    <m:sSup>
                      <m:sSupPr>
                        <m:ctrlPr>
                          <a:rPr lang="es-AR" i="1" dirty="0" smtClean="0">
                            <a:latin typeface="Cambria Math" panose="02040503050406030204" pitchFamily="18" charset="0"/>
                          </a:rPr>
                        </m:ctrlPr>
                      </m:sSupPr>
                      <m:e>
                        <m:r>
                          <a:rPr lang="es-AR" b="0" i="1" dirty="0" smtClean="0">
                            <a:latin typeface="Cambria Math" panose="02040503050406030204" pitchFamily="18" charset="0"/>
                          </a:rPr>
                          <m:t>2</m:t>
                        </m:r>
                      </m:e>
                      <m:sup>
                        <m:r>
                          <a:rPr lang="es-AR" b="0" i="1" dirty="0" smtClean="0">
                            <a:latin typeface="Cambria Math" panose="02040503050406030204" pitchFamily="18" charset="0"/>
                          </a:rPr>
                          <m:t>𝑁</m:t>
                        </m:r>
                      </m:sup>
                    </m:sSup>
                  </m:oMath>
                </a14:m>
                <a:r>
                  <a:rPr lang="es-AR" dirty="0"/>
                  <a:t> + </a:t>
                </a:r>
                <a14:m>
                  <m:oMath xmlns:m="http://schemas.openxmlformats.org/officeDocument/2006/math">
                    <m:sSup>
                      <m:sSupPr>
                        <m:ctrlPr>
                          <a:rPr lang="es-AR" i="1" dirty="0">
                            <a:latin typeface="Cambria Math" panose="02040503050406030204" pitchFamily="18" charset="0"/>
                          </a:rPr>
                        </m:ctrlPr>
                      </m:sSupPr>
                      <m:e>
                        <m:r>
                          <a:rPr lang="es-AR" b="0" i="1" dirty="0" smtClean="0">
                            <a:latin typeface="Cambria Math" panose="02040503050406030204" pitchFamily="18" charset="0"/>
                          </a:rPr>
                          <m:t>𝑁</m:t>
                        </m:r>
                      </m:e>
                      <m:sup>
                        <m:r>
                          <a:rPr lang="es-AR" b="0" i="1" dirty="0" smtClean="0">
                            <a:latin typeface="Cambria Math" panose="02040503050406030204" pitchFamily="18" charset="0"/>
                          </a:rPr>
                          <m:t>3</m:t>
                        </m:r>
                      </m:sup>
                    </m:sSup>
                  </m:oMath>
                </a14:m>
                <a:r>
                  <a:rPr lang="es-AR" dirty="0"/>
                  <a:t>		=&gt; O(</a:t>
                </a:r>
                <a14:m>
                  <m:oMath xmlns:m="http://schemas.openxmlformats.org/officeDocument/2006/math">
                    <m:sSup>
                      <m:sSupPr>
                        <m:ctrlPr>
                          <a:rPr lang="es-AR" i="1">
                            <a:latin typeface="Cambria Math" panose="02040503050406030204" pitchFamily="18" charset="0"/>
                          </a:rPr>
                        </m:ctrlPr>
                      </m:sSupPr>
                      <m:e>
                        <m:r>
                          <a:rPr lang="es-AR" b="0" i="1" smtClean="0">
                            <a:latin typeface="Cambria Math" panose="02040503050406030204" pitchFamily="18" charset="0"/>
                          </a:rPr>
                          <m:t>2</m:t>
                        </m:r>
                      </m:e>
                      <m:sup>
                        <m:r>
                          <a:rPr lang="es-AR" b="0" i="1" smtClean="0">
                            <a:latin typeface="Cambria Math" panose="02040503050406030204" pitchFamily="18" charset="0"/>
                          </a:rPr>
                          <m:t>𝑁</m:t>
                        </m:r>
                      </m:sup>
                    </m:sSup>
                  </m:oMath>
                </a14:m>
                <a:r>
                  <a:rPr lang="es-AR" dirty="0"/>
                  <a:t>)</a:t>
                </a:r>
              </a:p>
              <a:p>
                <a:pPr marL="0" indent="0">
                  <a:buNone/>
                </a:pPr>
                <a:endParaRPr lang="es-AR" dirty="0"/>
              </a:p>
              <a:p>
                <a:pPr marL="0" indent="0">
                  <a:buNone/>
                </a:pPr>
                <a:r>
                  <a:rPr lang="es-AR" dirty="0"/>
                  <a:t>T(N)= N + </a:t>
                </a:r>
                <a14:m>
                  <m:oMath xmlns:m="http://schemas.openxmlformats.org/officeDocument/2006/math">
                    <m:r>
                      <a:rPr lang="es-AR" b="0" i="0" smtClean="0">
                        <a:latin typeface="Cambria Math" panose="02040503050406030204" pitchFamily="18" charset="0"/>
                      </a:rPr>
                      <m:t>6∗ </m:t>
                    </m:r>
                    <m:func>
                      <m:funcPr>
                        <m:ctrlPr>
                          <a:rPr lang="es-AR" i="1" smtClean="0">
                            <a:latin typeface="Cambria Math" panose="02040503050406030204" pitchFamily="18" charset="0"/>
                          </a:rPr>
                        </m:ctrlPr>
                      </m:funcPr>
                      <m:fName>
                        <m:sSub>
                          <m:sSubPr>
                            <m:ctrlPr>
                              <a:rPr lang="es-AR" i="1" smtClean="0">
                                <a:latin typeface="Cambria Math" panose="02040503050406030204" pitchFamily="18" charset="0"/>
                              </a:rPr>
                            </m:ctrlPr>
                          </m:sSubPr>
                          <m:e>
                            <m:r>
                              <m:rPr>
                                <m:sty m:val="p"/>
                              </m:rPr>
                              <a:rPr lang="es-AR" i="0" smtClean="0">
                                <a:latin typeface="Cambria Math" panose="02040503050406030204" pitchFamily="18" charset="0"/>
                              </a:rPr>
                              <m:t>log</m:t>
                            </m:r>
                          </m:e>
                          <m:sub>
                            <m:r>
                              <a:rPr lang="es-AR" b="0" i="1" smtClean="0">
                                <a:latin typeface="Cambria Math" panose="02040503050406030204" pitchFamily="18" charset="0"/>
                              </a:rPr>
                              <m:t>10</m:t>
                            </m:r>
                          </m:sub>
                        </m:sSub>
                      </m:fName>
                      <m:e>
                        <m:r>
                          <a:rPr lang="es-AR" b="0" i="1" smtClean="0">
                            <a:latin typeface="Cambria Math" panose="02040503050406030204" pitchFamily="18" charset="0"/>
                          </a:rPr>
                          <m:t>𝑁</m:t>
                        </m:r>
                      </m:e>
                    </m:func>
                  </m:oMath>
                </a14:m>
                <a:r>
                  <a:rPr lang="es-AR" dirty="0"/>
                  <a:t>	=&gt;O(</a:t>
                </a:r>
                <a14:m>
                  <m:oMath xmlns:m="http://schemas.openxmlformats.org/officeDocument/2006/math">
                    <m:r>
                      <a:rPr lang="es-AR" b="0" i="1" smtClean="0">
                        <a:latin typeface="Cambria Math" panose="02040503050406030204" pitchFamily="18" charset="0"/>
                      </a:rPr>
                      <m:t>𝑁</m:t>
                    </m:r>
                  </m:oMath>
                </a14:m>
                <a:r>
                  <a:rPr lang="es-AR" dirty="0"/>
                  <a:t>)</a:t>
                </a:r>
              </a:p>
              <a:p>
                <a:pPr marL="0" indent="0">
                  <a:buNone/>
                </a:pPr>
                <a:endParaRPr lang="es-AR" dirty="0"/>
              </a:p>
              <a:p>
                <a:pPr marL="0" indent="0">
                  <a:buNone/>
                </a:pPr>
                <a:endParaRPr lang="es-AR"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333" t="-2361" r="-1481" b="-1250"/>
                </a:stretch>
              </a:blipFill>
            </p:spPr>
            <p:txBody>
              <a:bodyPr/>
              <a:lstStyle/>
              <a:p>
                <a:r>
                  <a:rPr lang="es-AR">
                    <a:noFill/>
                  </a:rPr>
                  <a:t> </a:t>
                </a:r>
              </a:p>
            </p:txBody>
          </p:sp>
        </mc:Fallback>
      </mc:AlternateContent>
      <p:sp>
        <p:nvSpPr>
          <p:cNvPr id="4" name="Marcador de número de diapositiva 3"/>
          <p:cNvSpPr>
            <a:spLocks noGrp="1"/>
          </p:cNvSpPr>
          <p:nvPr>
            <p:ph type="sldNum" sz="quarter" idx="12"/>
          </p:nvPr>
        </p:nvSpPr>
        <p:spPr/>
        <p:txBody>
          <a:bodyPr/>
          <a:lstStyle/>
          <a:p>
            <a:fld id="{401CF334-2D5C-4859-84A6-CA7E6E43FAEB}" type="slidenum">
              <a:rPr lang="en-US" smtClean="0"/>
              <a:t>96</a:t>
            </a:fld>
            <a:endParaRPr lang="en-US"/>
          </a:p>
        </p:txBody>
      </p:sp>
      <p:sp>
        <p:nvSpPr>
          <p:cNvPr id="6" name="Proceso 5"/>
          <p:cNvSpPr/>
          <p:nvPr/>
        </p:nvSpPr>
        <p:spPr>
          <a:xfrm>
            <a:off x="4572000" y="2913017"/>
            <a:ext cx="1332411" cy="80989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7" name="Proceso 6"/>
          <p:cNvSpPr/>
          <p:nvPr/>
        </p:nvSpPr>
        <p:spPr>
          <a:xfrm>
            <a:off x="4571999" y="3850930"/>
            <a:ext cx="1332411" cy="80989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8" name="Proceso 7"/>
          <p:cNvSpPr/>
          <p:nvPr/>
        </p:nvSpPr>
        <p:spPr>
          <a:xfrm>
            <a:off x="4558934" y="4788843"/>
            <a:ext cx="1332411" cy="80989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9" name="Proceso 8"/>
          <p:cNvSpPr/>
          <p:nvPr/>
        </p:nvSpPr>
        <p:spPr>
          <a:xfrm>
            <a:off x="4558933" y="5729017"/>
            <a:ext cx="1332411" cy="80989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252096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a:t>Análisis de Algoritmos	</a:t>
            </a:r>
            <a:endParaRPr lang="en-US" dirty="0"/>
          </a:p>
        </p:txBody>
      </p:sp>
      <p:sp>
        <p:nvSpPr>
          <p:cNvPr id="6" name="Marcador de contenido 5">
            <a:extLst>
              <a:ext uri="{FF2B5EF4-FFF2-40B4-BE49-F238E27FC236}">
                <a16:creationId xmlns:a16="http://schemas.microsoft.com/office/drawing/2014/main" id="{FD64D787-65DC-264B-85DC-600E8E3C1ED8}"/>
              </a:ext>
            </a:extLst>
          </p:cNvPr>
          <p:cNvSpPr>
            <a:spLocks noGrp="1"/>
          </p:cNvSpPr>
          <p:nvPr>
            <p:ph idx="1"/>
          </p:nvPr>
        </p:nvSpPr>
        <p:spPr/>
        <p:txBody>
          <a:bodyPr/>
          <a:lstStyle/>
          <a:p>
            <a:pPr marL="0" indent="0" algn="just">
              <a:spcBef>
                <a:spcPts val="0"/>
              </a:spcBef>
              <a:buClrTx/>
              <a:buSzTx/>
              <a:buNone/>
              <a:defRPr/>
            </a:pPr>
            <a:r>
              <a:rPr lang="en-US" sz="2800" dirty="0"/>
              <a:t>La </a:t>
            </a:r>
            <a:r>
              <a:rPr lang="en-US" sz="2800" dirty="0" err="1"/>
              <a:t>principales</a:t>
            </a:r>
            <a:r>
              <a:rPr lang="en-US" sz="2800" dirty="0"/>
              <a:t> </a:t>
            </a:r>
            <a:r>
              <a:rPr lang="en-US" sz="2800" dirty="0" err="1"/>
              <a:t>métricas</a:t>
            </a:r>
            <a:r>
              <a:rPr lang="en-US" sz="2800" dirty="0"/>
              <a:t> para </a:t>
            </a:r>
            <a:r>
              <a:rPr lang="en-US" sz="2800" dirty="0" err="1"/>
              <a:t>medir</a:t>
            </a:r>
            <a:r>
              <a:rPr lang="en-US" sz="2800" dirty="0"/>
              <a:t> la </a:t>
            </a:r>
            <a:r>
              <a:rPr lang="en-US" sz="2800" dirty="0" err="1"/>
              <a:t>complejidad</a:t>
            </a:r>
            <a:r>
              <a:rPr lang="en-US" sz="2800" dirty="0"/>
              <a:t> de </a:t>
            </a:r>
            <a:r>
              <a:rPr lang="en-US" sz="2800" dirty="0" err="1"/>
              <a:t>algoritmos</a:t>
            </a:r>
            <a:r>
              <a:rPr lang="en-US" sz="2800" dirty="0"/>
              <a:t> que </a:t>
            </a:r>
            <a:r>
              <a:rPr lang="en-US" sz="2800" dirty="0" err="1"/>
              <a:t>ejecutan</a:t>
            </a:r>
            <a:r>
              <a:rPr lang="en-US" sz="2800" dirty="0"/>
              <a:t> </a:t>
            </a:r>
            <a:r>
              <a:rPr lang="en-US" sz="2800" dirty="0" err="1"/>
              <a:t>en</a:t>
            </a:r>
            <a:r>
              <a:rPr lang="en-US" sz="2800" dirty="0"/>
              <a:t> </a:t>
            </a:r>
            <a:r>
              <a:rPr lang="en-US" sz="2800" dirty="0" err="1"/>
              <a:t>máquinas</a:t>
            </a:r>
            <a:r>
              <a:rPr lang="en-US" sz="2800" dirty="0"/>
              <a:t> </a:t>
            </a:r>
            <a:r>
              <a:rPr lang="en-US" sz="2800" dirty="0" err="1"/>
              <a:t>secuenciales</a:t>
            </a:r>
            <a:r>
              <a:rPr lang="en-US" sz="2800" dirty="0"/>
              <a:t> (un core) son: </a:t>
            </a:r>
          </a:p>
          <a:p>
            <a:pPr marL="0" indent="0" algn="just">
              <a:spcBef>
                <a:spcPts val="0"/>
              </a:spcBef>
              <a:buClrTx/>
              <a:buSzTx/>
              <a:buNone/>
              <a:defRPr/>
            </a:pPr>
            <a:endParaRPr lang="en-US" sz="2800" dirty="0"/>
          </a:p>
          <a:p>
            <a:pPr marL="457200" indent="-457200">
              <a:spcBef>
                <a:spcPts val="0"/>
              </a:spcBef>
              <a:buClrTx/>
              <a:buSzTx/>
              <a:buFont typeface="+mj-lt"/>
              <a:buAutoNum type="arabicPeriod"/>
              <a:defRPr/>
            </a:pPr>
            <a:r>
              <a:rPr lang="en-US" sz="2800" dirty="0">
                <a:solidFill>
                  <a:srgbClr val="00B050"/>
                </a:solidFill>
              </a:rPr>
              <a:t>El </a:t>
            </a:r>
            <a:r>
              <a:rPr lang="en-US" sz="2800" dirty="0" err="1">
                <a:solidFill>
                  <a:srgbClr val="00B050"/>
                </a:solidFill>
              </a:rPr>
              <a:t>tiempo</a:t>
            </a:r>
            <a:r>
              <a:rPr lang="en-US" sz="2800" dirty="0">
                <a:solidFill>
                  <a:srgbClr val="00B050"/>
                </a:solidFill>
              </a:rPr>
              <a:t> de </a:t>
            </a:r>
            <a:r>
              <a:rPr lang="en-US" sz="2800" dirty="0" err="1">
                <a:solidFill>
                  <a:srgbClr val="00B050"/>
                </a:solidFill>
              </a:rPr>
              <a:t>ejecución</a:t>
            </a:r>
            <a:r>
              <a:rPr lang="en-US" sz="2800" dirty="0">
                <a:solidFill>
                  <a:srgbClr val="00B050"/>
                </a:solidFill>
              </a:rPr>
              <a:t>  </a:t>
            </a:r>
            <a:r>
              <a:rPr lang="en-US" sz="2800" i="1" dirty="0"/>
              <a:t>(runtime analysis/time complexity)</a:t>
            </a:r>
          </a:p>
          <a:p>
            <a:pPr marL="457200" indent="-457200">
              <a:spcBef>
                <a:spcPts val="0"/>
              </a:spcBef>
              <a:buClrTx/>
              <a:buSzTx/>
              <a:buFont typeface="+mj-lt"/>
              <a:buAutoNum type="arabicPeriod"/>
              <a:defRPr/>
            </a:pPr>
            <a:endParaRPr lang="en-US" sz="2800" i="1" dirty="0"/>
          </a:p>
          <a:p>
            <a:pPr marL="457200" indent="-457200">
              <a:spcBef>
                <a:spcPts val="0"/>
              </a:spcBef>
              <a:buClrTx/>
              <a:buSzTx/>
              <a:buFont typeface="+mj-lt"/>
              <a:buAutoNum type="arabicPeriod"/>
              <a:defRPr/>
            </a:pPr>
            <a:r>
              <a:rPr lang="en-US" sz="2800" dirty="0">
                <a:solidFill>
                  <a:srgbClr val="7030A0"/>
                </a:solidFill>
              </a:rPr>
              <a:t>El </a:t>
            </a:r>
            <a:r>
              <a:rPr lang="en-US" sz="2800" dirty="0" err="1">
                <a:solidFill>
                  <a:srgbClr val="7030A0"/>
                </a:solidFill>
              </a:rPr>
              <a:t>espacio</a:t>
            </a:r>
            <a:r>
              <a:rPr lang="en-US" sz="2800" dirty="0">
                <a:solidFill>
                  <a:srgbClr val="7030A0"/>
                </a:solidFill>
              </a:rPr>
              <a:t> que </a:t>
            </a:r>
            <a:r>
              <a:rPr lang="en-US" sz="2800" dirty="0" err="1">
                <a:solidFill>
                  <a:srgbClr val="7030A0"/>
                </a:solidFill>
              </a:rPr>
              <a:t>utilizan</a:t>
            </a:r>
            <a:r>
              <a:rPr lang="en-US" sz="2800" dirty="0">
                <a:solidFill>
                  <a:srgbClr val="7030A0"/>
                </a:solidFill>
              </a:rPr>
              <a:t> </a:t>
            </a:r>
            <a:r>
              <a:rPr lang="en-US" sz="2800" dirty="0"/>
              <a:t>(</a:t>
            </a:r>
            <a:r>
              <a:rPr lang="en-US" sz="2800" i="1" dirty="0"/>
              <a:t>space complexity</a:t>
            </a:r>
            <a:r>
              <a:rPr lang="en-US" sz="2800" dirty="0"/>
              <a:t>)</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pic>
        <p:nvPicPr>
          <p:cNvPr id="5" name="Picture 4" descr="Archivo:Gtk-&lt;strong&gt;ok&lt;/strong&gt;.svg - Wikipedia, la enciclopedia lib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19" y="3984170"/>
            <a:ext cx="927463" cy="927463"/>
          </a:xfrm>
          <a:prstGeom prst="rect">
            <a:avLst/>
          </a:prstGeom>
        </p:spPr>
      </p:pic>
    </p:spTree>
    <p:extLst>
      <p:ext uri="{BB962C8B-B14F-4D97-AF65-F5344CB8AC3E}">
        <p14:creationId xmlns:p14="http://schemas.microsoft.com/office/powerpoint/2010/main" val="349410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7030A0"/>
                </a:solidFill>
              </a:rPr>
              <a:t>2. </a:t>
            </a:r>
            <a:r>
              <a:rPr lang="en-US" dirty="0" err="1">
                <a:solidFill>
                  <a:srgbClr val="7030A0"/>
                </a:solidFill>
              </a:rPr>
              <a:t>Espacio</a:t>
            </a:r>
            <a:r>
              <a:rPr lang="en-US" dirty="0">
                <a:solidFill>
                  <a:srgbClr val="7030A0"/>
                </a:solidFill>
              </a:rPr>
              <a:t> de RAM</a:t>
            </a:r>
          </a:p>
        </p:txBody>
      </p:sp>
      <p:sp>
        <p:nvSpPr>
          <p:cNvPr id="2" name="Content Placeholder 1"/>
          <p:cNvSpPr>
            <a:spLocks noGrp="1"/>
          </p:cNvSpPr>
          <p:nvPr>
            <p:ph idx="1"/>
          </p:nvPr>
        </p:nvSpPr>
        <p:spPr/>
        <p:txBody>
          <a:bodyPr>
            <a:normAutofit fontScale="92500" lnSpcReduction="10000"/>
          </a:bodyPr>
          <a:lstStyle/>
          <a:p>
            <a:pPr marL="0" indent="0">
              <a:buNone/>
            </a:pPr>
            <a:r>
              <a:rPr lang="es-AR" b="1" i="1" dirty="0"/>
              <a:t>Pregunta:</a:t>
            </a:r>
          </a:p>
          <a:p>
            <a:pPr marL="0" indent="0">
              <a:buNone/>
            </a:pPr>
            <a:r>
              <a:rPr lang="es-AR" dirty="0"/>
              <a:t>¿ Y cómo mido ese espacio?</a:t>
            </a:r>
          </a:p>
          <a:p>
            <a:pPr marL="0" indent="0">
              <a:buNone/>
            </a:pPr>
            <a:r>
              <a:rPr lang="es-AR" dirty="0"/>
              <a:t>Teóricamente</a:t>
            </a:r>
          </a:p>
          <a:p>
            <a:pPr marL="0" indent="0">
              <a:buNone/>
            </a:pPr>
            <a:endParaRPr lang="es-AR" dirty="0"/>
          </a:p>
          <a:p>
            <a:pPr marL="0" indent="0" algn="just">
              <a:buNone/>
            </a:pPr>
            <a:r>
              <a:rPr lang="es-AR" dirty="0"/>
              <a:t>Para que un algoritmo ejecute algo en el procesador, los datos deben estar en RAM.</a:t>
            </a:r>
          </a:p>
          <a:p>
            <a:pPr marL="0" indent="0">
              <a:buNone/>
            </a:pPr>
            <a:endParaRPr lang="es-AR" dirty="0"/>
          </a:p>
          <a:p>
            <a:pPr marL="0" indent="0" algn="just">
              <a:buNone/>
            </a:pPr>
            <a:r>
              <a:rPr lang="es-AR" dirty="0"/>
              <a:t>O sea, puede ser que los datos residan en disco, pero el procesador no va directo a disco. Va a disco, lo carga en RAM y ejecuta. O sea, que ese es el espacio que tendremos en cuenta.  </a:t>
            </a:r>
            <a:endParaRPr lang="en-US" dirty="0"/>
          </a:p>
          <a:p>
            <a:pPr lvl="1"/>
            <a:endParaRPr lang="es-AR" dirty="0"/>
          </a:p>
          <a:p>
            <a:pPr marL="393192" lvl="1"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98</a:t>
            </a:fld>
            <a:endParaRPr lang="en-US"/>
          </a:p>
        </p:txBody>
      </p:sp>
    </p:spTree>
    <p:extLst>
      <p:ext uri="{BB962C8B-B14F-4D97-AF65-F5344CB8AC3E}">
        <p14:creationId xmlns:p14="http://schemas.microsoft.com/office/powerpoint/2010/main" val="23166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arn(inVertic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barn(inVertical)">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solidFill>
                  <a:srgbClr val="7030A0"/>
                </a:solidFill>
              </a:rPr>
              <a:t>2) Espacio de RAM</a:t>
            </a:r>
            <a:endParaRPr lang="es-AR" sz="4000" b="1" dirty="0">
              <a:solidFill>
                <a:srgbClr val="7030A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5" name="TextBox 4"/>
          <p:cNvSpPr txBox="1"/>
          <p:nvPr/>
        </p:nvSpPr>
        <p:spPr>
          <a:xfrm>
            <a:off x="1815739" y="5603965"/>
            <a:ext cx="65184" cy="369332"/>
          </a:xfrm>
          <a:prstGeom prst="rect">
            <a:avLst/>
          </a:prstGeom>
          <a:noFill/>
          <a:ln>
            <a:solidFill>
              <a:schemeClr val="bg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AR" sz="1800" b="0" i="0" u="none" strike="noStrike" kern="1200" cap="none" spc="0" normalizeH="0" baseline="0" noProof="0" dirty="0" err="1">
              <a:ln>
                <a:noFill/>
              </a:ln>
              <a:solidFill>
                <a:prstClr val="black"/>
              </a:solidFill>
              <a:effectLst/>
              <a:uLnTx/>
              <a:uFillTx/>
              <a:latin typeface="Palatino Linotype" panose="02040502050505030304"/>
              <a:ea typeface="+mn-ea"/>
              <a:cs typeface="+mn-cs"/>
            </a:endParaRPr>
          </a:p>
        </p:txBody>
      </p:sp>
      <p:graphicFrame>
        <p:nvGraphicFramePr>
          <p:cNvPr id="6" name="Table 5"/>
          <p:cNvGraphicFramePr>
            <a:graphicFrameLocks noGrp="1"/>
          </p:cNvGraphicFramePr>
          <p:nvPr/>
        </p:nvGraphicFramePr>
        <p:xfrm>
          <a:off x="457200" y="2233749"/>
          <a:ext cx="8229600" cy="4480560"/>
        </p:xfrm>
        <a:graphic>
          <a:graphicData uri="http://schemas.openxmlformats.org/drawingml/2006/table">
            <a:tbl>
              <a:tblPr firstRow="1" bandRow="1">
                <a:tableStyleId>{8799B23B-EC83-4686-B30A-512413B5E67A}</a:tableStyleId>
              </a:tblPr>
              <a:tblGrid>
                <a:gridCol w="8229600">
                  <a:extLst>
                    <a:ext uri="{9D8B030D-6E8A-4147-A177-3AD203B41FA5}">
                      <a16:colId xmlns:a16="http://schemas.microsoft.com/office/drawing/2014/main" val="3930344734"/>
                    </a:ext>
                  </a:extLst>
                </a:gridCol>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dirty="0" err="1"/>
                        <a:t>Consiste</a:t>
                      </a:r>
                      <a:r>
                        <a:rPr lang="en-US" sz="2400" baseline="0" dirty="0"/>
                        <a:t> </a:t>
                      </a:r>
                      <a:r>
                        <a:rPr lang="en-US" sz="2400" baseline="0" dirty="0" err="1"/>
                        <a:t>en</a:t>
                      </a:r>
                      <a:r>
                        <a:rPr lang="en-US" sz="2400" baseline="0" dirty="0"/>
                        <a:t> </a:t>
                      </a:r>
                      <a:r>
                        <a:rPr lang="en-US" sz="2400" baseline="0" dirty="0" err="1"/>
                        <a:t>u</a:t>
                      </a:r>
                      <a:r>
                        <a:rPr lang="en-US" sz="2400" dirty="0" err="1"/>
                        <a:t>sar</a:t>
                      </a:r>
                      <a:r>
                        <a:rPr lang="en-US" sz="2400" dirty="0"/>
                        <a:t> </a:t>
                      </a:r>
                      <a:r>
                        <a:rPr lang="en-US" sz="2400" dirty="0" err="1"/>
                        <a:t>una</a:t>
                      </a:r>
                      <a:r>
                        <a:rPr lang="en-US" sz="2400" dirty="0"/>
                        <a:t> </a:t>
                      </a:r>
                      <a:r>
                        <a:rPr lang="en-US" sz="2400" dirty="0" err="1"/>
                        <a:t>descripción</a:t>
                      </a:r>
                      <a:r>
                        <a:rPr lang="en-US" sz="2400" dirty="0"/>
                        <a:t> de alto </a:t>
                      </a:r>
                      <a:r>
                        <a:rPr lang="en-US" sz="2400" dirty="0" err="1"/>
                        <a:t>nivel</a:t>
                      </a:r>
                      <a:r>
                        <a:rPr lang="en-US" sz="2400" dirty="0"/>
                        <a:t> del</a:t>
                      </a:r>
                      <a:r>
                        <a:rPr lang="en-US" sz="2400" baseline="0" dirty="0"/>
                        <a:t> </a:t>
                      </a:r>
                      <a:r>
                        <a:rPr lang="en-US" sz="2400" baseline="0" dirty="0" err="1"/>
                        <a:t>algoritmo</a:t>
                      </a:r>
                      <a:r>
                        <a:rPr lang="en-US" sz="2400" baseline="0" dirty="0"/>
                        <a:t> para </a:t>
                      </a:r>
                      <a:r>
                        <a:rPr lang="en-US" sz="2400" baseline="0" dirty="0" err="1"/>
                        <a:t>evaluar</a:t>
                      </a:r>
                      <a:r>
                        <a:rPr lang="en-US" sz="2400" baseline="0" dirty="0"/>
                        <a:t> </a:t>
                      </a:r>
                      <a:r>
                        <a:rPr lang="en-US" sz="2400" baseline="0" dirty="0" err="1"/>
                        <a:t>cuánta</a:t>
                      </a:r>
                      <a:r>
                        <a:rPr lang="en-US" sz="2400" baseline="0" dirty="0"/>
                        <a:t> </a:t>
                      </a:r>
                      <a:r>
                        <a:rPr lang="en-US" sz="2400" baseline="0" dirty="0" err="1">
                          <a:solidFill>
                            <a:srgbClr val="00B050"/>
                          </a:solidFill>
                        </a:rPr>
                        <a:t>espacio</a:t>
                      </a:r>
                      <a:r>
                        <a:rPr lang="en-US" sz="2400" baseline="0" dirty="0">
                          <a:solidFill>
                            <a:srgbClr val="00B050"/>
                          </a:solidFill>
                        </a:rPr>
                        <a:t> extra </a:t>
                      </a:r>
                      <a:r>
                        <a:rPr lang="en-US" sz="2400" baseline="0" dirty="0" err="1">
                          <a:solidFill>
                            <a:srgbClr val="00B050"/>
                          </a:solidFill>
                        </a:rPr>
                        <a:t>precisa</a:t>
                      </a:r>
                      <a:r>
                        <a:rPr lang="en-US" sz="2400" baseline="0" dirty="0">
                          <a:solidFill>
                            <a:srgbClr val="00B050"/>
                          </a:solidFill>
                        </a:rPr>
                        <a:t> </a:t>
                      </a:r>
                      <a:r>
                        <a:rPr lang="en-US" sz="2400" baseline="0" dirty="0"/>
                        <a:t>para </a:t>
                      </a:r>
                      <a:r>
                        <a:rPr lang="en-US" sz="2400" baseline="0" dirty="0" err="1"/>
                        <a:t>sus</a:t>
                      </a:r>
                      <a:r>
                        <a:rPr lang="en-US" sz="2400" baseline="0" dirty="0"/>
                        <a:t> variables (</a:t>
                      </a:r>
                      <a:r>
                        <a:rPr lang="en-US" sz="2400" baseline="0" dirty="0" err="1"/>
                        <a:t>parámetros</a:t>
                      </a:r>
                      <a:r>
                        <a:rPr lang="en-US" sz="2400" baseline="0" dirty="0"/>
                        <a:t> </a:t>
                      </a:r>
                      <a:r>
                        <a:rPr lang="en-US" sz="2400" baseline="0" dirty="0" err="1"/>
                        <a:t>formales</a:t>
                      </a:r>
                      <a:r>
                        <a:rPr lang="en-US" sz="2400" baseline="0" dirty="0"/>
                        <a:t>, </a:t>
                      </a:r>
                      <a:r>
                        <a:rPr lang="en-US" sz="2400" baseline="0" dirty="0" err="1"/>
                        <a:t>invocaciones</a:t>
                      </a:r>
                      <a:r>
                        <a:rPr lang="en-US" sz="2400" baseline="0" dirty="0"/>
                        <a:t> a </a:t>
                      </a:r>
                      <a:r>
                        <a:rPr lang="en-US" sz="2400" baseline="0" dirty="0" err="1"/>
                        <a:t>otras</a:t>
                      </a:r>
                      <a:r>
                        <a:rPr lang="en-US" sz="2400" baseline="0" dirty="0"/>
                        <a:t> </a:t>
                      </a:r>
                      <a:r>
                        <a:rPr lang="en-US" sz="2400" baseline="0" dirty="0" err="1"/>
                        <a:t>funciones</a:t>
                      </a:r>
                      <a:r>
                        <a:rPr lang="en-US" sz="2400" baseline="0" dirty="0"/>
                        <a:t>, variables locales). Se lo describe con </a:t>
                      </a:r>
                      <a:r>
                        <a:rPr lang="en-US" sz="2400" baseline="0" dirty="0" err="1"/>
                        <a:t>una</a:t>
                      </a:r>
                      <a:r>
                        <a:rPr lang="en-US" sz="2400" baseline="0" dirty="0"/>
                        <a:t> “</a:t>
                      </a:r>
                      <a:r>
                        <a:rPr lang="en-US" sz="2400" baseline="0" dirty="0" err="1"/>
                        <a:t>expresión</a:t>
                      </a:r>
                      <a:r>
                        <a:rPr lang="en-US" sz="2400" baseline="0" dirty="0"/>
                        <a:t> (</a:t>
                      </a:r>
                      <a:r>
                        <a:rPr lang="en-US" sz="2400" baseline="0" dirty="0" err="1"/>
                        <a:t>fórmula</a:t>
                      </a:r>
                      <a:r>
                        <a:rPr lang="en-US" sz="2400" baseline="0" dirty="0"/>
                        <a:t>) </a:t>
                      </a:r>
                      <a:r>
                        <a:rPr lang="en-US" sz="2400" baseline="0" dirty="0" err="1"/>
                        <a:t>en</a:t>
                      </a:r>
                      <a:r>
                        <a:rPr lang="en-US" sz="2400" baseline="0" dirty="0"/>
                        <a:t> </a:t>
                      </a:r>
                      <a:r>
                        <a:rPr lang="en-US" sz="2400" baseline="0" dirty="0" err="1"/>
                        <a:t>términos</a:t>
                      </a:r>
                      <a:r>
                        <a:rPr lang="en-US" sz="2400" baseline="0" dirty="0"/>
                        <a:t> del </a:t>
                      </a:r>
                      <a:r>
                        <a:rPr lang="en-US" sz="2400" baseline="0" dirty="0" err="1"/>
                        <a:t>tamaño</a:t>
                      </a:r>
                      <a:r>
                        <a:rPr lang="en-US" sz="2400" baseline="0" dirty="0"/>
                        <a:t> de entrada del </a:t>
                      </a:r>
                      <a:r>
                        <a:rPr lang="en-US" sz="2400" baseline="0" dirty="0" err="1"/>
                        <a:t>problema</a:t>
                      </a:r>
                      <a:r>
                        <a:rPr lang="en-US" sz="2400" baseline="0" dirty="0"/>
                        <a:t>.</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2400" baseline="0" dirty="0"/>
                    </a:p>
                    <a:p>
                      <a:pPr marL="0" marR="0" indent="0" algn="just" defTabSz="914400" rtl="0" eaLnBrk="1" fontAlgn="auto" latinLnBrk="0" hangingPunct="1">
                        <a:lnSpc>
                          <a:spcPct val="100000"/>
                        </a:lnSpc>
                        <a:spcBef>
                          <a:spcPts val="0"/>
                        </a:spcBef>
                        <a:spcAft>
                          <a:spcPts val="0"/>
                        </a:spcAft>
                        <a:buClrTx/>
                        <a:buSzTx/>
                        <a:buFontTx/>
                        <a:buNone/>
                        <a:tabLst/>
                        <a:defRPr/>
                      </a:pPr>
                      <a:r>
                        <a:rPr lang="en-US" sz="2400" b="0" baseline="0" dirty="0"/>
                        <a:t>La idea </a:t>
                      </a:r>
                      <a:r>
                        <a:rPr lang="en-US" sz="2400" b="0" baseline="0" dirty="0" err="1"/>
                        <a:t>es</a:t>
                      </a:r>
                      <a:r>
                        <a:rPr lang="en-US" sz="2400" b="0" baseline="0" dirty="0"/>
                        <a:t> la </a:t>
                      </a:r>
                      <a:r>
                        <a:rPr lang="en-US" sz="2400" b="0" baseline="0" dirty="0" err="1"/>
                        <a:t>misma</a:t>
                      </a:r>
                      <a:r>
                        <a:rPr lang="en-US" sz="2400" b="0" baseline="0" dirty="0"/>
                        <a:t>, </a:t>
                      </a:r>
                      <a:r>
                        <a:rPr lang="en-US" sz="2400" b="0" baseline="0" dirty="0" err="1"/>
                        <a:t>buscan</a:t>
                      </a:r>
                      <a:r>
                        <a:rPr lang="en-US" sz="2400" b="0" baseline="0" dirty="0"/>
                        <a:t> </a:t>
                      </a:r>
                      <a:r>
                        <a:rPr lang="en-US" sz="2400" b="0" baseline="0" dirty="0" err="1"/>
                        <a:t>una</a:t>
                      </a:r>
                      <a:r>
                        <a:rPr lang="en-US" sz="2400" b="0" baseline="0" dirty="0"/>
                        <a:t> </a:t>
                      </a:r>
                      <a:r>
                        <a:rPr lang="en-US" sz="2400" b="0" baseline="0" dirty="0" err="1"/>
                        <a:t>cota</a:t>
                      </a:r>
                      <a:r>
                        <a:rPr lang="en-US" sz="2400" b="0" baseline="0" dirty="0"/>
                        <a:t> (O </a:t>
                      </a:r>
                      <a:r>
                        <a:rPr lang="en-US" sz="2400" b="0" baseline="0" dirty="0" err="1"/>
                        <a:t>grande</a:t>
                      </a:r>
                      <a:r>
                        <a:rPr lang="en-US" sz="2400" b="0" baseline="0" dirty="0"/>
                        <a:t>) para el </a:t>
                      </a:r>
                      <a:r>
                        <a:rPr lang="en-US" sz="2400" b="0" baseline="0" dirty="0" err="1"/>
                        <a:t>espacio</a:t>
                      </a:r>
                      <a:r>
                        <a:rPr lang="en-US" sz="2400" b="0" baseline="0" dirty="0"/>
                        <a:t> RAM (stack y heap). </a:t>
                      </a:r>
                      <a:r>
                        <a:rPr lang="en-US" sz="2400" b="0" baseline="0" dirty="0" err="1"/>
                        <a:t>Busca</a:t>
                      </a:r>
                      <a:r>
                        <a:rPr lang="en-US" sz="2400" b="0" baseline="0" dirty="0"/>
                        <a:t> </a:t>
                      </a:r>
                      <a:r>
                        <a:rPr lang="en-US" sz="2400" b="0" baseline="0" dirty="0" err="1"/>
                        <a:t>independizarse</a:t>
                      </a:r>
                      <a:r>
                        <a:rPr lang="en-US" sz="2400" b="0" baseline="0" dirty="0"/>
                        <a:t> de software y hardware, </a:t>
                      </a:r>
                      <a:r>
                        <a:rPr lang="en-US" sz="2400" b="0" baseline="0" dirty="0" err="1"/>
                        <a:t>es</a:t>
                      </a:r>
                      <a:r>
                        <a:rPr lang="en-US" sz="2400" b="0" baseline="0" dirty="0"/>
                        <a:t> </a:t>
                      </a:r>
                      <a:r>
                        <a:rPr lang="en-US" sz="2400" b="0" baseline="0" dirty="0" err="1"/>
                        <a:t>decir</a:t>
                      </a:r>
                      <a:r>
                        <a:rPr lang="en-US" sz="2400" b="0" baseline="0" dirty="0"/>
                        <a:t> no </a:t>
                      </a:r>
                      <a:r>
                        <a:rPr lang="en-US" sz="2400" b="0" baseline="0" dirty="0" err="1"/>
                        <a:t>va</a:t>
                      </a:r>
                      <a:r>
                        <a:rPr lang="en-US" sz="2400" b="0" baseline="0" dirty="0"/>
                        <a:t> </a:t>
                      </a:r>
                      <a:r>
                        <a:rPr lang="en-US" sz="2400" b="0" baseline="0" dirty="0" err="1"/>
                        <a:t>tener</a:t>
                      </a:r>
                      <a:r>
                        <a:rPr lang="en-US" sz="2400" b="0" baseline="0" dirty="0"/>
                        <a:t> </a:t>
                      </a:r>
                      <a:r>
                        <a:rPr lang="en-US" sz="2400" b="0" baseline="0" dirty="0" err="1"/>
                        <a:t>en</a:t>
                      </a:r>
                      <a:r>
                        <a:rPr lang="en-US" sz="2400" b="0" baseline="0" dirty="0"/>
                        <a:t> </a:t>
                      </a:r>
                      <a:r>
                        <a:rPr lang="en-US" sz="2400" b="0" baseline="0" dirty="0" err="1"/>
                        <a:t>cuenta</a:t>
                      </a:r>
                      <a:r>
                        <a:rPr lang="en-US" sz="2400" b="0" baseline="0" dirty="0"/>
                        <a:t> </a:t>
                      </a:r>
                      <a:r>
                        <a:rPr lang="en-US" sz="2400" b="0" baseline="0" dirty="0" err="1"/>
                        <a:t>si</a:t>
                      </a:r>
                      <a:r>
                        <a:rPr lang="en-US" sz="2400" b="0" baseline="0" dirty="0"/>
                        <a:t> </a:t>
                      </a:r>
                      <a:r>
                        <a:rPr lang="en-US" sz="2400" b="0" baseline="0" dirty="0" err="1"/>
                        <a:t>una</a:t>
                      </a:r>
                      <a:r>
                        <a:rPr lang="en-US" sz="2400" b="0" baseline="0" dirty="0"/>
                        <a:t> </a:t>
                      </a:r>
                      <a:r>
                        <a:rPr lang="en-US" sz="2400" b="0" baseline="0" dirty="0" err="1"/>
                        <a:t>computadora</a:t>
                      </a:r>
                      <a:r>
                        <a:rPr lang="en-US" sz="2400" b="0" baseline="0" dirty="0"/>
                        <a:t> </a:t>
                      </a:r>
                      <a:r>
                        <a:rPr lang="en-US" sz="2400" b="0" baseline="0" dirty="0" err="1"/>
                        <a:t>es</a:t>
                      </a:r>
                      <a:r>
                        <a:rPr lang="en-US" sz="2400" b="0" baseline="0" dirty="0"/>
                        <a:t> de 32 bits o 64 bits, etc. Se </a:t>
                      </a:r>
                      <a:r>
                        <a:rPr lang="en-US" sz="2400" b="0" baseline="0" dirty="0" err="1"/>
                        <a:t>expresa</a:t>
                      </a:r>
                      <a:r>
                        <a:rPr lang="en-US" sz="2400" b="0" baseline="0" dirty="0"/>
                        <a:t> a </a:t>
                      </a:r>
                      <a:r>
                        <a:rPr lang="en-US" sz="2400" b="0" baseline="0" dirty="0" err="1"/>
                        <a:t>través</a:t>
                      </a:r>
                      <a:r>
                        <a:rPr lang="en-US" sz="2400" b="0" baseline="0" dirty="0"/>
                        <a:t> de “N”. </a:t>
                      </a:r>
                      <a:endParaRPr lang="en-US" sz="2400" b="0" dirty="0"/>
                    </a:p>
                  </a:txBody>
                  <a:tcPr/>
                </a:tc>
                <a:extLst>
                  <a:ext uri="{0D108BD9-81ED-4DB2-BD59-A6C34878D82A}">
                    <a16:rowId xmlns:a16="http://schemas.microsoft.com/office/drawing/2014/main" val="4012216975"/>
                  </a:ext>
                </a:extLst>
              </a:tr>
            </a:tbl>
          </a:graphicData>
        </a:graphic>
      </p:graphicFrame>
    </p:spTree>
    <p:extLst>
      <p:ext uri="{BB962C8B-B14F-4D97-AF65-F5344CB8AC3E}">
        <p14:creationId xmlns:p14="http://schemas.microsoft.com/office/powerpoint/2010/main" val="188424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Business brainstorming presentation</Template>
  <TotalTime>15572</TotalTime>
  <Words>6994</Words>
  <Application>Microsoft Office PowerPoint</Application>
  <PresentationFormat>On-screen Show (4:3)</PresentationFormat>
  <Paragraphs>1114</Paragraphs>
  <Slides>121</Slides>
  <Notes>65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121</vt:i4>
      </vt:variant>
    </vt:vector>
  </HeadingPairs>
  <TitlesOfParts>
    <vt:vector size="133" baseType="lpstr">
      <vt:lpstr>Arial</vt:lpstr>
      <vt:lpstr>Calibri</vt:lpstr>
      <vt:lpstr>Cambria Math</vt:lpstr>
      <vt:lpstr>Century Gothic</vt:lpstr>
      <vt:lpstr>Consolas</vt:lpstr>
      <vt:lpstr>Palatino Linotype</vt:lpstr>
      <vt:lpstr>Roboto</vt:lpstr>
      <vt:lpstr>Roboto Mono</vt:lpstr>
      <vt:lpstr>Symbol</vt:lpstr>
      <vt:lpstr>Tahoma</vt:lpstr>
      <vt:lpstr>Wingdings 2</vt:lpstr>
      <vt:lpstr>Presentation on brainstorming</vt:lpstr>
      <vt:lpstr>Estructura de Datos y Algoritmos</vt:lpstr>
      <vt:lpstr>Análisis de Algoritmos </vt:lpstr>
      <vt:lpstr>Análisis de Algoritmos </vt:lpstr>
      <vt:lpstr>Análisis de Algoritmos </vt:lpstr>
      <vt:lpstr>1. Tiempo de ejecución</vt:lpstr>
      <vt:lpstr>TP 1-Ejer 1</vt:lpstr>
      <vt:lpstr>TP 1-Ejer 1</vt:lpstr>
      <vt:lpstr>TP 1-Ejer 1</vt:lpstr>
      <vt:lpstr>PowerPoint Presentation</vt:lpstr>
      <vt:lpstr>TP 1-Ejer 2</vt:lpstr>
      <vt:lpstr>TP 1-Ejer 2</vt:lpstr>
      <vt:lpstr>PowerPoint Presentation</vt:lpstr>
      <vt:lpstr>Maven</vt:lpstr>
      <vt:lpstr>Maven</vt:lpstr>
      <vt:lpstr>Cómo me ayuda Maven</vt:lpstr>
      <vt:lpstr>Goals &amp; Build Phases</vt:lpstr>
      <vt:lpstr>Estructura Proyecto</vt:lpstr>
      <vt:lpstr>pom.xml mínimo</vt:lpstr>
      <vt:lpstr>Versión de Java</vt:lpstr>
      <vt:lpstr>Versión de Java</vt:lpstr>
      <vt:lpstr>Dependencias</vt:lpstr>
      <vt:lpstr>Repositorios</vt:lpstr>
      <vt:lpstr>TP 1-Ejer 3.1</vt:lpstr>
      <vt:lpstr>TP 1-Ejer 3.2</vt:lpstr>
      <vt:lpstr>PowerPoint Presentation</vt:lpstr>
      <vt:lpstr>TP 1-  Ejer 4.1 y 4.2</vt:lpstr>
      <vt:lpstr>PowerPoint Presentation</vt:lpstr>
      <vt:lpstr>PowerPoint Presentation</vt:lpstr>
      <vt:lpstr>Estructura de Datos y Algoritmos</vt:lpstr>
      <vt:lpstr>TP 1-  Ejer 5.1 y 5.2</vt:lpstr>
      <vt:lpstr>PowerPoint Presentation</vt:lpstr>
      <vt:lpstr>TP 1-  Ejer 5.3, 5.4 y 5.5</vt:lpstr>
      <vt:lpstr>PowerPoint Presentation</vt:lpstr>
      <vt:lpstr>PowerPoint Presentation</vt:lpstr>
      <vt:lpstr>TP 1-  Ejer 5.6</vt:lpstr>
      <vt:lpstr>PowerPoint Presentation</vt:lpstr>
      <vt:lpstr>PowerPoint Presentation</vt:lpstr>
      <vt:lpstr>PowerPoint Presentation</vt:lpstr>
      <vt:lpstr>Actualmente, existe otra implementación del Timer: Java 8 (nativo) también agregó una biblioteca para manejo de timers</vt:lpstr>
      <vt:lpstr>TP 1-  Ejer 6</vt:lpstr>
      <vt:lpstr>PowerPoint Presentation</vt:lpstr>
      <vt:lpstr>PowerPoint Presentation</vt:lpstr>
      <vt:lpstr>Estructura de Datos y Algoritmos</vt:lpstr>
      <vt:lpstr>Test-Driven Development</vt:lpstr>
      <vt:lpstr>Unit Testing</vt:lpstr>
      <vt:lpstr>Unit Test - Características</vt:lpstr>
      <vt:lpstr>¿Qué testear en un Unit Test?</vt:lpstr>
      <vt:lpstr>JUnit 5</vt:lpstr>
      <vt:lpstr>JUnit</vt:lpstr>
      <vt:lpstr>Comparando resultados</vt:lpstr>
      <vt:lpstr>Ejemplo</vt:lpstr>
      <vt:lpstr>Ejemplo</vt:lpstr>
      <vt:lpstr>Ambiente de prueba</vt:lpstr>
      <vt:lpstr>Ejemplo</vt:lpstr>
      <vt:lpstr>Ejemplo</vt:lpstr>
      <vt:lpstr>TP 1 – Ejer 7</vt:lpstr>
      <vt:lpstr>PowerPoint Presentation</vt:lpstr>
      <vt:lpstr>PowerPoint Presentation</vt:lpstr>
      <vt:lpstr>PowerPoint Presentation</vt:lpstr>
      <vt:lpstr>TP 1- Ejer 8</vt:lpstr>
      <vt:lpstr>PowerPoint Presentation</vt:lpstr>
      <vt:lpstr>PowerPoint Presentation</vt:lpstr>
      <vt:lpstr>Estructura de Datos y Algoritmos</vt:lpstr>
      <vt:lpstr>PowerPoint Presentation</vt:lpstr>
      <vt:lpstr>PowerPoint Presentation</vt:lpstr>
      <vt:lpstr>Análisis de Algoritmos </vt:lpstr>
      <vt:lpstr>1. Tiempo de ejecución</vt:lpstr>
      <vt:lpstr>1.A) Tiempo de ejecución empírica</vt:lpstr>
      <vt:lpstr>PowerPoint Presentation</vt:lpstr>
      <vt:lpstr>Bajar de campus</vt:lpstr>
      <vt:lpstr>Bajar de campus</vt:lpstr>
      <vt:lpstr>Bajar de campus</vt:lpstr>
      <vt:lpstr>TP 1- Ejer 9</vt:lpstr>
      <vt:lpstr>Completar </vt:lpstr>
      <vt:lpstr>Para poder compilar:</vt:lpstr>
      <vt:lpstr>Estos son los que obtuve yo: </vt:lpstr>
      <vt:lpstr>1.A) Tiempo de ejecución empírica</vt:lpstr>
      <vt:lpstr>1.B) Tiempo de ejecución teórica</vt:lpstr>
      <vt:lpstr>TP 1- Ejer 10</vt:lpstr>
      <vt:lpstr>1.B) Tiempo de ejecución teórica</vt:lpstr>
      <vt:lpstr>1.B) Tiempo de ejecución teórica</vt:lpstr>
      <vt:lpstr>1.B) Tiempo de ejecución teórica</vt:lpstr>
      <vt:lpstr>1.B) Tiempo de ejecución teórica</vt:lpstr>
      <vt:lpstr>1.B) Tiempo de ejecución teórica</vt:lpstr>
      <vt:lpstr>PowerPoint Presentation</vt:lpstr>
      <vt:lpstr>1.B) Tiempo de ejecución teórica</vt:lpstr>
      <vt:lpstr>PowerPoint Presentation</vt:lpstr>
      <vt:lpstr>TP 1- Ejer 12</vt:lpstr>
      <vt:lpstr>PowerPoint Presentation</vt:lpstr>
      <vt:lpstr>PowerPoint Presentation</vt:lpstr>
      <vt:lpstr>PowerPoint Presentation</vt:lpstr>
      <vt:lpstr>PowerPoint Presentation</vt:lpstr>
      <vt:lpstr>1. Tiempo de ejecución</vt:lpstr>
      <vt:lpstr>PowerPoint Presentation</vt:lpstr>
      <vt:lpstr>PowerPoint Presentation</vt:lpstr>
      <vt:lpstr>PowerPoint Presentation</vt:lpstr>
      <vt:lpstr>Análisis de Algoritmos </vt:lpstr>
      <vt:lpstr>2. Espacio de RAM</vt:lpstr>
      <vt:lpstr>2) Espacio de RAM</vt:lpstr>
      <vt:lpstr>Calcular complejidad espacial</vt:lpstr>
      <vt:lpstr>Calcular complejidad espacial</vt:lpstr>
      <vt:lpstr>Calcular complejidad espacial</vt:lpstr>
      <vt:lpstr>Calcular complejidad espacial</vt:lpstr>
      <vt:lpstr>PowerPoint Presentation</vt:lpstr>
      <vt:lpstr>Ejemplo de trafeoff</vt:lpstr>
      <vt:lpstr>2. Espacio de RAM</vt:lpstr>
      <vt:lpstr>. Ejemplo:</vt:lpstr>
      <vt:lpstr>Ejemplo:</vt:lpstr>
      <vt:lpstr>Estructura de Datos y Algoritmos</vt:lpstr>
      <vt:lpstr>TP 1-  Ejer 13.1 y 13.2</vt:lpstr>
      <vt:lpstr>PowerPoint Presentation</vt:lpstr>
      <vt:lpstr>PowerPoint Presentation</vt:lpstr>
      <vt:lpstr>TP 1- Ejer 13.3</vt:lpstr>
      <vt:lpstr>Configuracion del Heap </vt:lpstr>
      <vt:lpstr>PowerPoint Presentation</vt:lpstr>
      <vt:lpstr>PowerPoint Presentation</vt:lpstr>
      <vt:lpstr>PowerPoint Presentation</vt:lpstr>
      <vt:lpstr>PowerPoint Presentation</vt:lpstr>
      <vt:lpstr>PowerPoint Presentation</vt:lpstr>
      <vt:lpstr>TP 1 – Ejer 14</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01</dc:title>
  <dc:subject/>
  <dc:creator>Cátedra EDA 2019 1C</dc:creator>
  <cp:keywords/>
  <dc:description/>
  <cp:lastModifiedBy>Luciano Stupnik</cp:lastModifiedBy>
  <cp:revision>232</cp:revision>
  <dcterms:created xsi:type="dcterms:W3CDTF">2019-02-21T18:33:09Z</dcterms:created>
  <dcterms:modified xsi:type="dcterms:W3CDTF">2024-05-08T03:27:37Z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