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66"/>
  </p:notesMasterIdLst>
  <p:sldIdLst>
    <p:sldId id="272" r:id="rId2"/>
    <p:sldId id="275" r:id="rId3"/>
    <p:sldId id="365" r:id="rId4"/>
    <p:sldId id="366" r:id="rId5"/>
    <p:sldId id="367" r:id="rId6"/>
    <p:sldId id="276" r:id="rId7"/>
    <p:sldId id="371" r:id="rId8"/>
    <p:sldId id="372" r:id="rId9"/>
    <p:sldId id="373" r:id="rId10"/>
    <p:sldId id="369" r:id="rId11"/>
    <p:sldId id="415" r:id="rId12"/>
    <p:sldId id="370" r:id="rId13"/>
    <p:sldId id="375" r:id="rId14"/>
    <p:sldId id="376" r:id="rId15"/>
    <p:sldId id="377" r:id="rId16"/>
    <p:sldId id="378" r:id="rId17"/>
    <p:sldId id="379" r:id="rId18"/>
    <p:sldId id="380" r:id="rId19"/>
    <p:sldId id="381" r:id="rId20"/>
    <p:sldId id="382" r:id="rId21"/>
    <p:sldId id="383" r:id="rId22"/>
    <p:sldId id="384" r:id="rId23"/>
    <p:sldId id="385" r:id="rId24"/>
    <p:sldId id="410" r:id="rId25"/>
    <p:sldId id="386" r:id="rId26"/>
    <p:sldId id="387" r:id="rId27"/>
    <p:sldId id="388" r:id="rId28"/>
    <p:sldId id="389" r:id="rId29"/>
    <p:sldId id="390" r:id="rId30"/>
    <p:sldId id="412" r:id="rId31"/>
    <p:sldId id="413" r:id="rId32"/>
    <p:sldId id="414" r:id="rId33"/>
    <p:sldId id="256" r:id="rId34"/>
    <p:sldId id="257" r:id="rId35"/>
    <p:sldId id="258" r:id="rId36"/>
    <p:sldId id="268" r:id="rId37"/>
    <p:sldId id="261" r:id="rId38"/>
    <p:sldId id="262" r:id="rId39"/>
    <p:sldId id="263" r:id="rId40"/>
    <p:sldId id="264" r:id="rId41"/>
    <p:sldId id="265" r:id="rId42"/>
    <p:sldId id="266" r:id="rId43"/>
    <p:sldId id="267" r:id="rId44"/>
    <p:sldId id="416" r:id="rId45"/>
    <p:sldId id="391" r:id="rId46"/>
    <p:sldId id="392" r:id="rId47"/>
    <p:sldId id="393" r:id="rId48"/>
    <p:sldId id="418" r:id="rId49"/>
    <p:sldId id="419" r:id="rId50"/>
    <p:sldId id="420" r:id="rId51"/>
    <p:sldId id="394" r:id="rId52"/>
    <p:sldId id="395" r:id="rId53"/>
    <p:sldId id="405" r:id="rId54"/>
    <p:sldId id="397" r:id="rId55"/>
    <p:sldId id="398" r:id="rId56"/>
    <p:sldId id="399" r:id="rId57"/>
    <p:sldId id="400" r:id="rId58"/>
    <p:sldId id="401" r:id="rId59"/>
    <p:sldId id="402" r:id="rId60"/>
    <p:sldId id="403" r:id="rId61"/>
    <p:sldId id="404" r:id="rId62"/>
    <p:sldId id="421" r:id="rId63"/>
    <p:sldId id="422" r:id="rId64"/>
    <p:sldId id="423" r:id="rId65"/>
    <p:sldId id="259" r:id="rId66"/>
    <p:sldId id="424" r:id="rId67"/>
    <p:sldId id="437" r:id="rId68"/>
    <p:sldId id="438" r:id="rId69"/>
    <p:sldId id="439" r:id="rId70"/>
    <p:sldId id="440" r:id="rId71"/>
    <p:sldId id="441" r:id="rId72"/>
    <p:sldId id="442" r:id="rId73"/>
    <p:sldId id="443" r:id="rId74"/>
    <p:sldId id="444" r:id="rId75"/>
    <p:sldId id="447" r:id="rId76"/>
    <p:sldId id="426" r:id="rId77"/>
    <p:sldId id="427" r:id="rId78"/>
    <p:sldId id="451" r:id="rId79"/>
    <p:sldId id="452" r:id="rId80"/>
    <p:sldId id="453" r:id="rId81"/>
    <p:sldId id="454" r:id="rId82"/>
    <p:sldId id="455" r:id="rId83"/>
    <p:sldId id="260" r:id="rId84"/>
    <p:sldId id="456" r:id="rId85"/>
    <p:sldId id="457" r:id="rId86"/>
    <p:sldId id="458" r:id="rId87"/>
    <p:sldId id="459" r:id="rId88"/>
    <p:sldId id="460" r:id="rId89"/>
    <p:sldId id="461" r:id="rId90"/>
    <p:sldId id="462" r:id="rId91"/>
    <p:sldId id="463" r:id="rId92"/>
    <p:sldId id="269" r:id="rId93"/>
    <p:sldId id="270" r:id="rId94"/>
    <p:sldId id="271" r:id="rId95"/>
    <p:sldId id="464" r:id="rId96"/>
    <p:sldId id="465" r:id="rId97"/>
    <p:sldId id="708" r:id="rId98"/>
    <p:sldId id="709" r:id="rId99"/>
    <p:sldId id="710" r:id="rId100"/>
    <p:sldId id="712" r:id="rId101"/>
    <p:sldId id="713" r:id="rId102"/>
    <p:sldId id="714" r:id="rId103"/>
    <p:sldId id="715" r:id="rId104"/>
    <p:sldId id="716" r:id="rId105"/>
    <p:sldId id="717" r:id="rId106"/>
    <p:sldId id="669" r:id="rId107"/>
    <p:sldId id="670" r:id="rId108"/>
    <p:sldId id="519" r:id="rId109"/>
    <p:sldId id="520" r:id="rId110"/>
    <p:sldId id="671" r:id="rId111"/>
    <p:sldId id="517" r:id="rId112"/>
    <p:sldId id="521" r:id="rId113"/>
    <p:sldId id="518" r:id="rId114"/>
    <p:sldId id="522" r:id="rId115"/>
    <p:sldId id="524" r:id="rId116"/>
    <p:sldId id="525" r:id="rId117"/>
    <p:sldId id="526" r:id="rId118"/>
    <p:sldId id="532" r:id="rId119"/>
    <p:sldId id="528" r:id="rId120"/>
    <p:sldId id="529" r:id="rId121"/>
    <p:sldId id="530" r:id="rId122"/>
    <p:sldId id="531" r:id="rId123"/>
    <p:sldId id="533" r:id="rId124"/>
    <p:sldId id="534" r:id="rId125"/>
    <p:sldId id="535" r:id="rId126"/>
    <p:sldId id="536" r:id="rId127"/>
    <p:sldId id="537" r:id="rId128"/>
    <p:sldId id="538" r:id="rId129"/>
    <p:sldId id="539" r:id="rId130"/>
    <p:sldId id="540" r:id="rId131"/>
    <p:sldId id="543" r:id="rId132"/>
    <p:sldId id="542" r:id="rId133"/>
    <p:sldId id="544" r:id="rId134"/>
    <p:sldId id="545" r:id="rId135"/>
    <p:sldId id="546" r:id="rId136"/>
    <p:sldId id="547" r:id="rId137"/>
    <p:sldId id="548" r:id="rId138"/>
    <p:sldId id="549" r:id="rId139"/>
    <p:sldId id="558" r:id="rId140"/>
    <p:sldId id="559" r:id="rId141"/>
    <p:sldId id="560" r:id="rId142"/>
    <p:sldId id="668" r:id="rId143"/>
    <p:sldId id="672" r:id="rId144"/>
    <p:sldId id="566" r:id="rId145"/>
    <p:sldId id="673" r:id="rId146"/>
    <p:sldId id="608" r:id="rId147"/>
    <p:sldId id="611" r:id="rId148"/>
    <p:sldId id="612" r:id="rId149"/>
    <p:sldId id="674" r:id="rId150"/>
    <p:sldId id="613" r:id="rId151"/>
    <p:sldId id="615" r:id="rId152"/>
    <p:sldId id="619" r:id="rId153"/>
    <p:sldId id="718" r:id="rId154"/>
    <p:sldId id="719" r:id="rId155"/>
    <p:sldId id="720" r:id="rId156"/>
    <p:sldId id="721" r:id="rId157"/>
    <p:sldId id="722" r:id="rId158"/>
    <p:sldId id="723" r:id="rId159"/>
    <p:sldId id="724" r:id="rId160"/>
    <p:sldId id="725" r:id="rId161"/>
    <p:sldId id="726" r:id="rId162"/>
    <p:sldId id="727" r:id="rId163"/>
    <p:sldId id="728" r:id="rId164"/>
    <p:sldId id="729" r:id="rId165"/>
    <p:sldId id="730" r:id="rId166"/>
    <p:sldId id="731" r:id="rId167"/>
    <p:sldId id="732" r:id="rId168"/>
    <p:sldId id="733" r:id="rId169"/>
    <p:sldId id="734" r:id="rId170"/>
    <p:sldId id="273" r:id="rId171"/>
    <p:sldId id="274" r:id="rId172"/>
    <p:sldId id="735" r:id="rId173"/>
    <p:sldId id="736" r:id="rId174"/>
    <p:sldId id="277" r:id="rId175"/>
    <p:sldId id="278" r:id="rId176"/>
    <p:sldId id="737" r:id="rId177"/>
    <p:sldId id="738" r:id="rId178"/>
    <p:sldId id="739" r:id="rId179"/>
    <p:sldId id="740" r:id="rId180"/>
    <p:sldId id="741" r:id="rId181"/>
    <p:sldId id="742" r:id="rId182"/>
    <p:sldId id="743" r:id="rId183"/>
    <p:sldId id="744" r:id="rId184"/>
    <p:sldId id="745" r:id="rId185"/>
    <p:sldId id="746" r:id="rId186"/>
    <p:sldId id="747" r:id="rId187"/>
    <p:sldId id="748" r:id="rId188"/>
    <p:sldId id="749" r:id="rId189"/>
    <p:sldId id="750" r:id="rId190"/>
    <p:sldId id="751" r:id="rId191"/>
    <p:sldId id="752" r:id="rId192"/>
    <p:sldId id="753" r:id="rId193"/>
    <p:sldId id="754" r:id="rId194"/>
    <p:sldId id="755" r:id="rId195"/>
    <p:sldId id="756" r:id="rId196"/>
    <p:sldId id="757" r:id="rId197"/>
    <p:sldId id="758" r:id="rId198"/>
    <p:sldId id="759" r:id="rId199"/>
    <p:sldId id="279" r:id="rId200"/>
    <p:sldId id="280" r:id="rId201"/>
    <p:sldId id="281" r:id="rId202"/>
    <p:sldId id="282" r:id="rId203"/>
    <p:sldId id="283" r:id="rId204"/>
    <p:sldId id="284" r:id="rId205"/>
    <p:sldId id="285" r:id="rId206"/>
    <p:sldId id="286" r:id="rId207"/>
    <p:sldId id="287" r:id="rId208"/>
    <p:sldId id="288" r:id="rId209"/>
    <p:sldId id="289" r:id="rId210"/>
    <p:sldId id="290" r:id="rId211"/>
    <p:sldId id="291" r:id="rId212"/>
    <p:sldId id="292" r:id="rId213"/>
    <p:sldId id="293" r:id="rId214"/>
    <p:sldId id="294" r:id="rId215"/>
    <p:sldId id="295" r:id="rId216"/>
    <p:sldId id="296" r:id="rId217"/>
    <p:sldId id="297" r:id="rId218"/>
    <p:sldId id="298" r:id="rId219"/>
    <p:sldId id="299" r:id="rId220"/>
    <p:sldId id="300" r:id="rId221"/>
    <p:sldId id="301" r:id="rId222"/>
    <p:sldId id="302" r:id="rId223"/>
    <p:sldId id="303" r:id="rId224"/>
    <p:sldId id="304" r:id="rId225"/>
    <p:sldId id="305" r:id="rId226"/>
    <p:sldId id="306" r:id="rId227"/>
    <p:sldId id="760" r:id="rId228"/>
    <p:sldId id="704" r:id="rId229"/>
    <p:sldId id="569" r:id="rId230"/>
    <p:sldId id="570" r:id="rId231"/>
    <p:sldId id="571" r:id="rId232"/>
    <p:sldId id="572" r:id="rId233"/>
    <p:sldId id="573" r:id="rId234"/>
    <p:sldId id="761" r:id="rId235"/>
    <p:sldId id="574" r:id="rId236"/>
    <p:sldId id="575" r:id="rId237"/>
    <p:sldId id="576" r:id="rId238"/>
    <p:sldId id="577" r:id="rId239"/>
    <p:sldId id="578" r:id="rId240"/>
    <p:sldId id="579" r:id="rId241"/>
    <p:sldId id="580" r:id="rId242"/>
    <p:sldId id="581" r:id="rId243"/>
    <p:sldId id="582" r:id="rId244"/>
    <p:sldId id="583" r:id="rId245"/>
    <p:sldId id="584" r:id="rId246"/>
    <p:sldId id="585" r:id="rId247"/>
    <p:sldId id="586" r:id="rId248"/>
    <p:sldId id="762" r:id="rId249"/>
    <p:sldId id="587" r:id="rId250"/>
    <p:sldId id="588" r:id="rId251"/>
    <p:sldId id="589" r:id="rId252"/>
    <p:sldId id="590" r:id="rId253"/>
    <p:sldId id="591" r:id="rId254"/>
    <p:sldId id="592" r:id="rId255"/>
    <p:sldId id="593" r:id="rId256"/>
    <p:sldId id="594" r:id="rId257"/>
    <p:sldId id="595" r:id="rId258"/>
    <p:sldId id="596" r:id="rId259"/>
    <p:sldId id="597" r:id="rId260"/>
    <p:sldId id="598" r:id="rId261"/>
    <p:sldId id="706" r:id="rId262"/>
    <p:sldId id="707" r:id="rId263"/>
    <p:sldId id="763" r:id="rId264"/>
    <p:sldId id="764" r:id="rId2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DF0EC0D-0639-489B-AFF4-B4507ECCED9F}">
          <p14:sldIdLst>
            <p14:sldId id="272"/>
            <p14:sldId id="275"/>
            <p14:sldId id="365"/>
            <p14:sldId id="366"/>
            <p14:sldId id="367"/>
            <p14:sldId id="276"/>
            <p14:sldId id="371"/>
            <p14:sldId id="372"/>
            <p14:sldId id="373"/>
            <p14:sldId id="369"/>
            <p14:sldId id="415"/>
            <p14:sldId id="370"/>
            <p14:sldId id="375"/>
            <p14:sldId id="376"/>
            <p14:sldId id="377"/>
            <p14:sldId id="378"/>
            <p14:sldId id="379"/>
            <p14:sldId id="380"/>
            <p14:sldId id="381"/>
            <p14:sldId id="382"/>
            <p14:sldId id="383"/>
            <p14:sldId id="384"/>
            <p14:sldId id="385"/>
            <p14:sldId id="410"/>
            <p14:sldId id="386"/>
            <p14:sldId id="387"/>
            <p14:sldId id="388"/>
            <p14:sldId id="389"/>
            <p14:sldId id="390"/>
            <p14:sldId id="412"/>
            <p14:sldId id="413"/>
            <p14:sldId id="414"/>
            <p14:sldId id="256"/>
            <p14:sldId id="257"/>
            <p14:sldId id="258"/>
            <p14:sldId id="268"/>
            <p14:sldId id="261"/>
            <p14:sldId id="262"/>
            <p14:sldId id="263"/>
            <p14:sldId id="264"/>
            <p14:sldId id="265"/>
            <p14:sldId id="266"/>
            <p14:sldId id="267"/>
            <p14:sldId id="416"/>
            <p14:sldId id="391"/>
            <p14:sldId id="392"/>
            <p14:sldId id="393"/>
            <p14:sldId id="418"/>
            <p14:sldId id="419"/>
            <p14:sldId id="420"/>
            <p14:sldId id="394"/>
            <p14:sldId id="395"/>
            <p14:sldId id="405"/>
            <p14:sldId id="397"/>
            <p14:sldId id="398"/>
            <p14:sldId id="399"/>
            <p14:sldId id="400"/>
            <p14:sldId id="401"/>
            <p14:sldId id="402"/>
            <p14:sldId id="403"/>
            <p14:sldId id="404"/>
            <p14:sldId id="421"/>
            <p14:sldId id="422"/>
            <p14:sldId id="423"/>
            <p14:sldId id="259"/>
            <p14:sldId id="424"/>
            <p14:sldId id="437"/>
            <p14:sldId id="438"/>
            <p14:sldId id="439"/>
            <p14:sldId id="440"/>
            <p14:sldId id="441"/>
            <p14:sldId id="442"/>
            <p14:sldId id="443"/>
            <p14:sldId id="444"/>
            <p14:sldId id="447"/>
            <p14:sldId id="426"/>
            <p14:sldId id="427"/>
            <p14:sldId id="451"/>
            <p14:sldId id="452"/>
            <p14:sldId id="453"/>
            <p14:sldId id="454"/>
            <p14:sldId id="455"/>
            <p14:sldId id="260"/>
            <p14:sldId id="456"/>
            <p14:sldId id="457"/>
            <p14:sldId id="458"/>
            <p14:sldId id="459"/>
            <p14:sldId id="460"/>
            <p14:sldId id="461"/>
            <p14:sldId id="462"/>
            <p14:sldId id="463"/>
            <p14:sldId id="269"/>
            <p14:sldId id="270"/>
            <p14:sldId id="271"/>
            <p14:sldId id="464"/>
          </p14:sldIdLst>
        </p14:section>
        <p14:section name="Sección predeterminada" id="{50C91A21-CC10-44C8-890F-07B14B6E1DBC}">
          <p14:sldIdLst>
            <p14:sldId id="465"/>
            <p14:sldId id="708"/>
            <p14:sldId id="709"/>
            <p14:sldId id="710"/>
            <p14:sldId id="712"/>
            <p14:sldId id="713"/>
            <p14:sldId id="714"/>
            <p14:sldId id="715"/>
            <p14:sldId id="716"/>
            <p14:sldId id="717"/>
            <p14:sldId id="669"/>
            <p14:sldId id="670"/>
            <p14:sldId id="519"/>
            <p14:sldId id="520"/>
            <p14:sldId id="671"/>
            <p14:sldId id="517"/>
            <p14:sldId id="521"/>
            <p14:sldId id="518"/>
            <p14:sldId id="522"/>
            <p14:sldId id="524"/>
            <p14:sldId id="525"/>
            <p14:sldId id="526"/>
            <p14:sldId id="532"/>
            <p14:sldId id="528"/>
            <p14:sldId id="529"/>
            <p14:sldId id="530"/>
            <p14:sldId id="531"/>
            <p14:sldId id="533"/>
            <p14:sldId id="534"/>
            <p14:sldId id="535"/>
            <p14:sldId id="536"/>
            <p14:sldId id="537"/>
            <p14:sldId id="538"/>
            <p14:sldId id="539"/>
            <p14:sldId id="540"/>
            <p14:sldId id="543"/>
            <p14:sldId id="542"/>
            <p14:sldId id="544"/>
            <p14:sldId id="545"/>
            <p14:sldId id="546"/>
            <p14:sldId id="547"/>
            <p14:sldId id="548"/>
            <p14:sldId id="549"/>
            <p14:sldId id="558"/>
            <p14:sldId id="559"/>
            <p14:sldId id="560"/>
            <p14:sldId id="668"/>
            <p14:sldId id="672"/>
            <p14:sldId id="566"/>
            <p14:sldId id="673"/>
            <p14:sldId id="608"/>
            <p14:sldId id="611"/>
            <p14:sldId id="612"/>
            <p14:sldId id="674"/>
            <p14:sldId id="613"/>
            <p14:sldId id="615"/>
            <p14:sldId id="619"/>
            <p14:sldId id="718"/>
            <p14:sldId id="719"/>
            <p14:sldId id="720"/>
            <p14:sldId id="721"/>
            <p14:sldId id="722"/>
            <p14:sldId id="723"/>
            <p14:sldId id="724"/>
            <p14:sldId id="725"/>
            <p14:sldId id="726"/>
            <p14:sldId id="727"/>
            <p14:sldId id="728"/>
            <p14:sldId id="729"/>
            <p14:sldId id="730"/>
            <p14:sldId id="731"/>
            <p14:sldId id="732"/>
            <p14:sldId id="733"/>
            <p14:sldId id="734"/>
            <p14:sldId id="273"/>
            <p14:sldId id="274"/>
            <p14:sldId id="735"/>
            <p14:sldId id="736"/>
            <p14:sldId id="277"/>
            <p14:sldId id="278"/>
            <p14:sldId id="737"/>
            <p14:sldId id="738"/>
            <p14:sldId id="739"/>
            <p14:sldId id="740"/>
            <p14:sldId id="741"/>
            <p14:sldId id="742"/>
            <p14:sldId id="743"/>
            <p14:sldId id="744"/>
            <p14:sldId id="745"/>
            <p14:sldId id="746"/>
            <p14:sldId id="747"/>
            <p14:sldId id="748"/>
            <p14:sldId id="749"/>
            <p14:sldId id="750"/>
            <p14:sldId id="751"/>
            <p14:sldId id="752"/>
            <p14:sldId id="753"/>
            <p14:sldId id="754"/>
            <p14:sldId id="755"/>
            <p14:sldId id="756"/>
            <p14:sldId id="757"/>
            <p14:sldId id="758"/>
            <p14:sldId id="759"/>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Lst>
        </p14:section>
        <p14:section name="Sección predeterminada" id="{CF7FD7A5-5263-4BEE-9D27-DF8C0C40E8AF}">
          <p14:sldIdLst>
            <p14:sldId id="760"/>
            <p14:sldId id="704"/>
            <p14:sldId id="569"/>
            <p14:sldId id="570"/>
            <p14:sldId id="571"/>
            <p14:sldId id="572"/>
            <p14:sldId id="573"/>
            <p14:sldId id="761"/>
            <p14:sldId id="574"/>
            <p14:sldId id="575"/>
            <p14:sldId id="576"/>
            <p14:sldId id="577"/>
            <p14:sldId id="578"/>
            <p14:sldId id="579"/>
            <p14:sldId id="580"/>
            <p14:sldId id="581"/>
            <p14:sldId id="582"/>
            <p14:sldId id="583"/>
            <p14:sldId id="584"/>
            <p14:sldId id="585"/>
            <p14:sldId id="586"/>
            <p14:sldId id="762"/>
            <p14:sldId id="587"/>
            <p14:sldId id="588"/>
            <p14:sldId id="589"/>
            <p14:sldId id="590"/>
            <p14:sldId id="591"/>
            <p14:sldId id="592"/>
            <p14:sldId id="593"/>
            <p14:sldId id="594"/>
            <p14:sldId id="595"/>
            <p14:sldId id="596"/>
            <p14:sldId id="597"/>
            <p14:sldId id="598"/>
            <p14:sldId id="706"/>
            <p14:sldId id="707"/>
            <p14:sldId id="763"/>
            <p14:sldId id="76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1" clrIdx="0">
    <p:extLst>
      <p:ext uri="{19B8F6BF-5375-455C-9EA6-DF929625EA0E}">
        <p15:presenceInfo xmlns:p15="http://schemas.microsoft.com/office/powerpoint/2012/main" userId="Windows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ECE9E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66" autoAdjust="0"/>
    <p:restoredTop sz="94660"/>
  </p:normalViewPr>
  <p:slideViewPr>
    <p:cSldViewPr snapToGrid="0">
      <p:cViewPr varScale="1">
        <p:scale>
          <a:sx n="96" d="100"/>
          <a:sy n="96" d="100"/>
        </p:scale>
        <p:origin x="952" y="5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presProps" Target="presProps.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viewProps" Target="viewProp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theme" Target="theme/theme1.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tableStyles" Target="tableStyles.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notesMaster" Target="notesMasters/notesMaster1.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commentAuthors" Target="commentAuthors.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D4573-58E7-4156-A133-2731F5F8D1A6}" type="datetimeFigureOut">
              <a:rPr lang="en-US" smtClean="0"/>
              <a:t>5/8/2024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B0CF2-7F87-4E02-A248-870047730F99}" type="slidenum">
              <a:rPr lang="en-US" smtClean="0"/>
              <a:t>‹#›</a:t>
            </a:fld>
            <a:endParaRPr lang="en-US"/>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t>1</a:t>
            </a:fld>
            <a:endParaRPr lang="en-US"/>
          </a:p>
        </p:txBody>
      </p:sp>
    </p:spTree>
    <p:extLst>
      <p:ext uri="{BB962C8B-B14F-4D97-AF65-F5344CB8AC3E}">
        <p14:creationId xmlns:p14="http://schemas.microsoft.com/office/powerpoint/2010/main" val="14951338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6" name="Google Shape;396;p3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3" name="Google Shape;403;p4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4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0" name="Google Shape;410;p4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4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7" name="Google Shape;417;p4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4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4" name="Google Shape;424;p4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4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1" name="Google Shape;431;p4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8" name="Google Shape;438;p4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p4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5" name="Google Shape;445;p4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p4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2" name="Google Shape;452;p4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p4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9" name="Google Shape;459;p4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p4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1" name="Google Shape;471;p4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p5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8" name="Google Shape;478;p5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3B0CF2-7F87-4E02-A248-870047730F99}" type="slidenum">
              <a:rPr lang="en-US" smtClean="0"/>
              <a:t>227</a:t>
            </a:fld>
            <a:endParaRPr lang="en-US" dirty="0"/>
          </a:p>
        </p:txBody>
      </p:sp>
    </p:spTree>
    <p:extLst>
      <p:ext uri="{BB962C8B-B14F-4D97-AF65-F5344CB8AC3E}">
        <p14:creationId xmlns:p14="http://schemas.microsoft.com/office/powerpoint/2010/main" val="1495133884"/>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50002fe2c0_0_1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50002fe2c0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09074161"/>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50002fe2c0_0_1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50002fe2c0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913788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t>44</a:t>
            </a:fld>
            <a:endParaRPr lang="en-US"/>
          </a:p>
        </p:txBody>
      </p:sp>
    </p:spTree>
    <p:extLst>
      <p:ext uri="{BB962C8B-B14F-4D97-AF65-F5344CB8AC3E}">
        <p14:creationId xmlns:p14="http://schemas.microsoft.com/office/powerpoint/2010/main" val="14951338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 name="Google Shape;10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62</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93B0CF2-7F87-4E02-A248-870047730F99}" type="slidenum">
              <a:rPr lang="en-US" smtClean="0"/>
              <a:t>66</a:t>
            </a:fld>
            <a:endParaRPr lang="en-US"/>
          </a:p>
        </p:txBody>
      </p:sp>
    </p:spTree>
    <p:extLst>
      <p:ext uri="{BB962C8B-B14F-4D97-AF65-F5344CB8AC3E}">
        <p14:creationId xmlns:p14="http://schemas.microsoft.com/office/powerpoint/2010/main" val="14951338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50002fe2c0_0_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50002fe2c0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8118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 name="Google Shape;10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33</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 name="Google Shape;10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79</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1" name="Google Shape;13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44d2a6bb25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g144d2a6bb25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2" name="Google Shape;18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1" name="Google Shape;191;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8" name="Google Shape;218;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1dc8e8355d_0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g11dc8e8355d_0_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44d2a6bb25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g144d2a6bb25_0_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93B0CF2-7F87-4E02-A248-870047730F99}" type="slidenum">
              <a:rPr lang="en-US" smtClean="0"/>
              <a:t>96</a:t>
            </a:fld>
            <a:endParaRPr lang="en-US" dirty="0"/>
          </a:p>
        </p:txBody>
      </p:sp>
    </p:spTree>
    <p:extLst>
      <p:ext uri="{BB962C8B-B14F-4D97-AF65-F5344CB8AC3E}">
        <p14:creationId xmlns:p14="http://schemas.microsoft.com/office/powerpoint/2010/main" val="14951338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 name="Google Shape;10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153</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22437ab43e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g222437ab43e_0_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19d7ad848c_0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g119d7ad848c_0_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394650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0" name="Google Shape;220;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p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p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0" name="Google Shape;250;p1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8" name="Google Shape;258;p2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5" name="Google Shape;265;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4" name="Google Shape;274;p2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 name="Google Shape;10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176</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 name="Google Shape;13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3" name="Google Shape;15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119d7ad848c_0_3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g119d7ad848c_0_3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3" name="Google Shape;18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7" name="Google Shape;207;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p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p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p1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19d7ad848c_0_3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g119d7ad848c_0_3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2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p2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2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p2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p2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6" name="Google Shape;286;p2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3" name="Google Shape;293;p2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0" name="Google Shape;300;p2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7" name="Google Shape;307;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p2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4" name="Google Shape;324;p3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1" name="Google Shape;331;p3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8" name="Google Shape;338;p3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5" name="Google Shape;345;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4" name="Google Shape;354;p3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1eb3656589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1" name="Google Shape;361;g11eb3656589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8" name="Google Shape;368;p3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5" name="Google Shape;375;p3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2" name="Google Shape;382;p3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9" name="Google Shape;389;p3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10" name="Group 9"/>
          <p:cNvGrpSpPr/>
          <p:nvPr/>
        </p:nvGrpSpPr>
        <p:grpSpPr>
          <a:xfrm>
            <a:off x="0" y="6208894"/>
            <a:ext cx="9144000" cy="649106"/>
            <a:chOff x="0" y="6208894"/>
            <a:chExt cx="12192000" cy="649106"/>
          </a:xfrm>
        </p:grpSpPr>
        <p:sp>
          <p:nvSpPr>
            <p:cNvPr id="2" name="Rectangle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800"/>
            </a:p>
          </p:txBody>
        </p:sp>
        <p:cxnSp>
          <p:nvCxnSpPr>
            <p:cNvPr id="7" name="Straight Connector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Straight Connector 4"/>
          <p:cNvCxnSpPr/>
          <p:nvPr userDrawn="1"/>
        </p:nvCxnSpPr>
        <p:spPr>
          <a:xfrm flipV="1">
            <a:off x="2286" y="5937956"/>
            <a:ext cx="618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V="1">
            <a:off x="2286" y="5937956"/>
            <a:ext cx="618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j-lt"/>
                <a:ea typeface="+mj-ea"/>
                <a:cs typeface="+mj-cs"/>
              </a:defRPr>
            </a:lvl1pPr>
          </a:lstStyle>
          <a:p>
            <a:r>
              <a:rPr kumimoji="0" lang="en-US"/>
              <a:t>Click to edit Master title style</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714250E0-0183-4A43-B30F-191EAF882E72}" type="datetime1">
              <a:rPr lang="en-US" smtClean="0"/>
              <a:t>5/8/2024</a:t>
            </a:fld>
            <a:endParaRPr lang="en-US"/>
          </a:p>
        </p:txBody>
      </p:sp>
      <p:sp>
        <p:nvSpPr>
          <p:cNvPr id="19" name="Footer Placeholder 18"/>
          <p:cNvSpPr>
            <a:spLocks noGrp="1"/>
          </p:cNvSpPr>
          <p:nvPr>
            <p:ph type="ftr" sz="quarter" idx="11"/>
          </p:nvPr>
        </p:nvSpPr>
        <p:spPr/>
        <p:txBody>
          <a:bodyPr/>
          <a:lstStyle/>
          <a:p>
            <a:r>
              <a:rPr lang="en-US" dirty="0"/>
              <a:t>Add a footer</a:t>
            </a:r>
          </a:p>
        </p:txBody>
      </p:sp>
      <p:sp>
        <p:nvSpPr>
          <p:cNvPr id="27" name="Slide Number Placeholder 2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53C2434-7F20-4B60-B96A-E1D7DEF2E488}" type="datetime1">
              <a:rPr lang="en-US" smtClean="0"/>
              <a:t>5/8/2024</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2"/>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2"/>
            <a:ext cx="6019800" cy="5211763"/>
          </a:xfrm>
        </p:spPr>
        <p:txBody>
          <a:bodyPr vert="eaVert"/>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D10A639-1C2B-4790-8325-E24190B00FA2}" type="datetime1">
              <a:rPr lang="en-US" smtClean="0"/>
              <a:t>5/8/2024</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4"/>
        <p:cNvGrpSpPr/>
        <p:nvPr/>
      </p:nvGrpSpPr>
      <p:grpSpPr>
        <a:xfrm>
          <a:off x="0" y="0"/>
          <a:ext cx="0" cy="0"/>
          <a:chOff x="0" y="0"/>
          <a:chExt cx="0" cy="0"/>
        </a:xfrm>
      </p:grpSpPr>
      <p:sp>
        <p:nvSpPr>
          <p:cNvPr id="35" name="Google Shape;35;p3"/>
          <p:cNvSpPr txBox="1">
            <a:spLocks noGrp="1"/>
          </p:cNvSpPr>
          <p:nvPr>
            <p:ph type="title"/>
          </p:nvPr>
        </p:nvSpPr>
        <p:spPr>
          <a:xfrm>
            <a:off x="265500" y="1534800"/>
            <a:ext cx="4045200" cy="2085900"/>
          </a:xfrm>
          <a:prstGeom prst="rect">
            <a:avLst/>
          </a:prstGeom>
          <a:noFill/>
          <a:ln>
            <a:noFill/>
          </a:ln>
        </p:spPr>
        <p:txBody>
          <a:bodyPr spcFirstLastPara="1" wrap="square" lIns="91425" tIns="91425" rIns="91425" bIns="91425" anchor="b" anchorCtr="0">
            <a:normAutofit/>
          </a:bodyPr>
          <a:lstStyle>
            <a:lvl1pPr lvl="0" algn="ctr">
              <a:spcBef>
                <a:spcPts val="0"/>
              </a:spcBef>
              <a:spcAft>
                <a:spcPts val="0"/>
              </a:spcAft>
              <a:buClr>
                <a:schemeClr val="dk2"/>
              </a:buClr>
              <a:buSzPts val="4200"/>
              <a:buFont typeface="Century Gothic"/>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6" name="Google Shape;36;p3"/>
          <p:cNvSpPr txBox="1">
            <a:spLocks noGrp="1"/>
          </p:cNvSpPr>
          <p:nvPr>
            <p:ph type="subTitle" idx="1"/>
          </p:nvPr>
        </p:nvSpPr>
        <p:spPr>
          <a:xfrm>
            <a:off x="265500" y="3692002"/>
            <a:ext cx="4045200" cy="16923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Font typeface="Palatino Linotype"/>
              <a:buNone/>
              <a:defRPr sz="2100"/>
            </a:lvl8pPr>
            <a:lvl9pPr lvl="8" algn="ctr">
              <a:lnSpc>
                <a:spcPct val="100000"/>
              </a:lnSpc>
              <a:spcBef>
                <a:spcPts val="0"/>
              </a:spcBef>
              <a:spcAft>
                <a:spcPts val="0"/>
              </a:spcAft>
              <a:buSzPts val="2100"/>
              <a:buFont typeface="Palatino Linotype"/>
              <a:buNone/>
              <a:defRPr sz="2100"/>
            </a:lvl9pPr>
          </a:lstStyle>
          <a:p>
            <a:endParaRPr/>
          </a:p>
        </p:txBody>
      </p:sp>
      <p:sp>
        <p:nvSpPr>
          <p:cNvPr id="37" name="Google Shape;37;p3"/>
          <p:cNvSpPr txBox="1">
            <a:spLocks noGrp="1"/>
          </p:cNvSpPr>
          <p:nvPr>
            <p:ph type="body" idx="2"/>
          </p:nvPr>
        </p:nvSpPr>
        <p:spPr>
          <a:xfrm>
            <a:off x="4939500" y="965600"/>
            <a:ext cx="3837000" cy="4926900"/>
          </a:xfrm>
          <a:prstGeom prst="rect">
            <a:avLst/>
          </a:prstGeom>
          <a:solidFill>
            <a:srgbClr val="D9E188"/>
          </a:solidFill>
          <a:ln>
            <a:noFill/>
          </a:ln>
        </p:spPr>
        <p:txBody>
          <a:bodyPr spcFirstLastPara="1" wrap="square" lIns="91425" tIns="91425" rIns="91425" bIns="91425" anchor="ctr" anchorCtr="0">
            <a:normAutofit/>
          </a:bodyPr>
          <a:lstStyle>
            <a:lvl1pPr marL="457200" lvl="0" indent="-342900" algn="l">
              <a:spcBef>
                <a:spcPts val="0"/>
              </a:spcBef>
              <a:spcAft>
                <a:spcPts val="0"/>
              </a:spcAft>
              <a:buClr>
                <a:schemeClr val="lt1"/>
              </a:buClr>
              <a:buSzPts val="1800"/>
              <a:buChar char="●"/>
              <a:defRPr>
                <a:solidFill>
                  <a:schemeClr val="lt1"/>
                </a:solidFill>
              </a:defRPr>
            </a:lvl1pPr>
            <a:lvl2pPr marL="914400" lvl="1" indent="-317500" algn="l">
              <a:spcBef>
                <a:spcPts val="1600"/>
              </a:spcBef>
              <a:spcAft>
                <a:spcPts val="0"/>
              </a:spcAft>
              <a:buClr>
                <a:schemeClr val="lt1"/>
              </a:buClr>
              <a:buSzPts val="1400"/>
              <a:buChar char="○"/>
              <a:defRPr>
                <a:solidFill>
                  <a:schemeClr val="lt1"/>
                </a:solidFill>
              </a:defRPr>
            </a:lvl2pPr>
            <a:lvl3pPr marL="1371600" lvl="2" indent="-317500" algn="l">
              <a:spcBef>
                <a:spcPts val="1600"/>
              </a:spcBef>
              <a:spcAft>
                <a:spcPts val="0"/>
              </a:spcAft>
              <a:buClr>
                <a:schemeClr val="lt1"/>
              </a:buClr>
              <a:buSzPts val="1400"/>
              <a:buChar char="■"/>
              <a:defRPr>
                <a:solidFill>
                  <a:schemeClr val="lt1"/>
                </a:solidFill>
              </a:defRPr>
            </a:lvl3pPr>
            <a:lvl4pPr marL="1828800" lvl="3" indent="-317500" algn="l">
              <a:spcBef>
                <a:spcPts val="1600"/>
              </a:spcBef>
              <a:spcAft>
                <a:spcPts val="0"/>
              </a:spcAft>
              <a:buClr>
                <a:schemeClr val="lt1"/>
              </a:buClr>
              <a:buSzPts val="1400"/>
              <a:buChar char="●"/>
              <a:defRPr>
                <a:solidFill>
                  <a:schemeClr val="lt1"/>
                </a:solidFill>
              </a:defRPr>
            </a:lvl4pPr>
            <a:lvl5pPr marL="2286000" lvl="4" indent="-317500" algn="l">
              <a:spcBef>
                <a:spcPts val="1600"/>
              </a:spcBef>
              <a:spcAft>
                <a:spcPts val="0"/>
              </a:spcAft>
              <a:buClr>
                <a:schemeClr val="lt1"/>
              </a:buClr>
              <a:buSzPts val="1400"/>
              <a:buChar char="○"/>
              <a:defRPr>
                <a:solidFill>
                  <a:schemeClr val="lt1"/>
                </a:solidFill>
              </a:defRPr>
            </a:lvl5pPr>
            <a:lvl6pPr marL="2743200" lvl="5" indent="-317500" algn="l">
              <a:spcBef>
                <a:spcPts val="1600"/>
              </a:spcBef>
              <a:spcAft>
                <a:spcPts val="0"/>
              </a:spcAft>
              <a:buClr>
                <a:schemeClr val="lt1"/>
              </a:buClr>
              <a:buSzPts val="1400"/>
              <a:buChar char="■"/>
              <a:defRPr>
                <a:solidFill>
                  <a:schemeClr val="lt1"/>
                </a:solidFill>
              </a:defRPr>
            </a:lvl6pPr>
            <a:lvl7pPr marL="3200400" lvl="6" indent="-317500" algn="l">
              <a:spcBef>
                <a:spcPts val="1600"/>
              </a:spcBef>
              <a:spcAft>
                <a:spcPts val="0"/>
              </a:spcAft>
              <a:buClr>
                <a:schemeClr val="lt1"/>
              </a:buClr>
              <a:buSzPts val="1400"/>
              <a:buChar char="●"/>
              <a:defRPr>
                <a:solidFill>
                  <a:schemeClr val="lt1"/>
                </a:solidFill>
              </a:defRPr>
            </a:lvl7pPr>
            <a:lvl8pPr marL="3657600" lvl="7" indent="-317500" algn="l">
              <a:spcBef>
                <a:spcPts val="1600"/>
              </a:spcBef>
              <a:spcAft>
                <a:spcPts val="0"/>
              </a:spcAft>
              <a:buClr>
                <a:schemeClr val="lt1"/>
              </a:buClr>
              <a:buSzPts val="1400"/>
              <a:buFont typeface="Palatino Linotype"/>
              <a:buChar char="○"/>
              <a:defRPr>
                <a:solidFill>
                  <a:schemeClr val="lt1"/>
                </a:solidFill>
              </a:defRPr>
            </a:lvl8pPr>
            <a:lvl9pPr marL="4114800" lvl="8" indent="-317500" algn="l">
              <a:spcBef>
                <a:spcPts val="1600"/>
              </a:spcBef>
              <a:spcAft>
                <a:spcPts val="1600"/>
              </a:spcAft>
              <a:buClr>
                <a:schemeClr val="lt1"/>
              </a:buClr>
              <a:buSzPts val="1400"/>
              <a:buFont typeface="Palatino Linotype"/>
              <a:buChar char="■"/>
              <a:defRPr>
                <a:solidFill>
                  <a:schemeClr val="lt1"/>
                </a:solidFill>
              </a:defRPr>
            </a:lvl9pPr>
          </a:lstStyle>
          <a:p>
            <a:endParaRPr/>
          </a:p>
        </p:txBody>
      </p:sp>
      <p:sp>
        <p:nvSpPr>
          <p:cNvPr id="38" name="Google Shape;38;p3"/>
          <p:cNvSpPr txBox="1"/>
          <p:nvPr/>
        </p:nvSpPr>
        <p:spPr>
          <a:xfrm>
            <a:off x="7924800" y="6356352"/>
            <a:ext cx="762000" cy="365125"/>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US" sz="1100">
                <a:solidFill>
                  <a:schemeClr val="dk1"/>
                </a:solidFill>
                <a:latin typeface="Palatino Linotype"/>
                <a:ea typeface="Palatino Linotype"/>
                <a:cs typeface="Palatino Linotype"/>
                <a:sym typeface="Palatino Linotype"/>
              </a:rPr>
              <a:t>‹#›</a:t>
            </a:fld>
            <a:endParaRPr sz="1100">
              <a:solidFill>
                <a:schemeClr val="dk1"/>
              </a:solidFill>
              <a:latin typeface="Palatino Linotype"/>
              <a:ea typeface="Palatino Linotype"/>
              <a:cs typeface="Palatino Linotype"/>
              <a:sym typeface="Palatino Linotype"/>
            </a:endParaRPr>
          </a:p>
        </p:txBody>
      </p:sp>
    </p:spTree>
    <p:extLst>
      <p:ext uri="{BB962C8B-B14F-4D97-AF65-F5344CB8AC3E}">
        <p14:creationId xmlns:p14="http://schemas.microsoft.com/office/powerpoint/2010/main" val="2080482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0927B2C-0F50-4628-A04C-A7E93ED5BBD2}" type="datetime1">
              <a:rPr lang="en-US" smtClean="0"/>
              <a:t>5/8/2024</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Edit Master text styles</a:t>
            </a:r>
          </a:p>
        </p:txBody>
      </p:sp>
      <p:sp>
        <p:nvSpPr>
          <p:cNvPr id="4" name="Date Placeholder 3"/>
          <p:cNvSpPr>
            <a:spLocks noGrp="1"/>
          </p:cNvSpPr>
          <p:nvPr>
            <p:ph type="dt" sz="half" idx="10"/>
          </p:nvPr>
        </p:nvSpPr>
        <p:spPr/>
        <p:txBody>
          <a:bodyPr/>
          <a:lstStyle/>
          <a:p>
            <a:fld id="{E1D941C6-C9BB-406F-8C4D-1F0AACCFB235}" type="datetime1">
              <a:rPr lang="en-US" smtClean="0"/>
              <a:t>5/8/2024</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103D6A6-3579-421E-B989-831875D1C281}" type="datetime1">
              <a:rPr lang="en-US" smtClean="0"/>
              <a:t>5/8/2024</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4645026" y="1859759"/>
            <a:ext cx="4041775" cy="654843"/>
          </a:xfrm>
        </p:spPr>
        <p:txBody>
          <a:bodyPr lIns="45720" tIns="0" rIns="45720" bIns="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Edit Master text styles</a:t>
            </a:r>
          </a:p>
        </p:txBody>
      </p:sp>
      <p:sp>
        <p:nvSpPr>
          <p:cNvPr id="6" name="Content Placeholder 5"/>
          <p:cNvSpPr>
            <a:spLocks noGrp="1"/>
          </p:cNvSpPr>
          <p:nvPr>
            <p:ph sz="quarter" idx="4"/>
          </p:nvPr>
        </p:nvSpPr>
        <p:spPr>
          <a:xfrm>
            <a:off x="4645026"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7ACAF0A-25B3-40BB-8894-04D54A01A46F}" type="datetime1">
              <a:rPr lang="en-US" smtClean="0"/>
              <a:t>5/8/2024</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E14DF0A-A700-4CC9-9AF1-9170DFEDEE54}" type="datetime1">
              <a:rPr lang="en-US" smtClean="0"/>
              <a:t>5/8/2024</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A2BB12-4EAE-483D-801F-00AB37965B56}" type="datetime1">
              <a:rPr lang="en-US" smtClean="0"/>
              <a:t>5/8/2024</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Edit Master text styles</a:t>
            </a:r>
          </a:p>
        </p:txBody>
      </p:sp>
      <p:sp>
        <p:nvSpPr>
          <p:cNvPr id="5" name="Date Placeholder 4"/>
          <p:cNvSpPr>
            <a:spLocks noGrp="1"/>
          </p:cNvSpPr>
          <p:nvPr>
            <p:ph type="dt" sz="half" idx="10"/>
          </p:nvPr>
        </p:nvSpPr>
        <p:spPr/>
        <p:txBody>
          <a:bodyPr/>
          <a:lstStyle/>
          <a:p>
            <a:fld id="{12BB9995-96A4-4841-89CD-C4B4BDA6548A}" type="datetime1">
              <a:rPr lang="en-US" smtClean="0"/>
              <a:t>5/8/2024</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609600" y="1176998"/>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Edit Master text styles</a:t>
            </a:r>
          </a:p>
        </p:txBody>
      </p:sp>
      <p:sp>
        <p:nvSpPr>
          <p:cNvPr id="5" name="Date Placeholder 4"/>
          <p:cNvSpPr>
            <a:spLocks noGrp="1"/>
          </p:cNvSpPr>
          <p:nvPr>
            <p:ph type="dt" sz="half" idx="10"/>
          </p:nvPr>
        </p:nvSpPr>
        <p:spPr/>
        <p:txBody>
          <a:bodyPr/>
          <a:lstStyle/>
          <a:p>
            <a:fld id="{DFA30472-5641-42B3-84CB-F7EFC1149CC4}" type="datetime1">
              <a:rPr lang="en-US" smtClean="0"/>
              <a:t>5/8/2024</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a:xfrm>
            <a:off x="8077200" y="6356352"/>
            <a:ext cx="609600" cy="365125"/>
          </a:xfrm>
        </p:spPr>
        <p:txBody>
          <a:bodyPr/>
          <a:lstStyle/>
          <a:p>
            <a:fld id="{401CF334-2D5C-4859-84A6-CA7E6E43FAEB}" type="slidenum">
              <a:rPr lang="en-US" smtClean="0"/>
              <a:t>‹#›</a:t>
            </a:fld>
            <a:endParaRPr lang="en-US"/>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a:spLocks/>
          </p:cNvSpPr>
          <p:nvPr/>
        </p:nvSpPr>
        <p:spPr bwMode="auto">
          <a:xfrm flipV="1">
            <a:off x="4381500" y="6219827"/>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Group 24"/>
          <p:cNvGrpSpPr/>
          <p:nvPr/>
        </p:nvGrpSpPr>
        <p:grpSpPr>
          <a:xfrm>
            <a:off x="-21771" y="-7144"/>
            <a:ext cx="9180548" cy="6879658"/>
            <a:chOff x="0" y="-21658"/>
            <a:chExt cx="12240731" cy="6879658"/>
          </a:xfrm>
        </p:grpSpPr>
        <p:sp>
          <p:nvSpPr>
            <p:cNvPr id="26" name="Rectangle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nvGrpSpPr>
            <p:cNvPr id="27" name="Group 26"/>
            <p:cNvGrpSpPr/>
            <p:nvPr/>
          </p:nvGrpSpPr>
          <p:grpSpPr>
            <a:xfrm>
              <a:off x="0" y="-21658"/>
              <a:ext cx="12240731" cy="1041400"/>
              <a:chOff x="-25356" y="-7144"/>
              <a:chExt cx="12240731" cy="1041400"/>
            </a:xfrm>
          </p:grpSpPr>
          <p:sp>
            <p:nvSpPr>
              <p:cNvPr id="28" name="Freeform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29" name="Freeform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grpSp>
            <p:nvGrpSpPr>
              <p:cNvPr id="31" name="Group 30"/>
              <p:cNvGrpSpPr/>
              <p:nvPr/>
            </p:nvGrpSpPr>
            <p:grpSpPr>
              <a:xfrm>
                <a:off x="-25356" y="202408"/>
                <a:ext cx="12240731" cy="649224"/>
                <a:chOff x="-19045" y="216550"/>
                <a:chExt cx="9180548" cy="649224"/>
              </a:xfrm>
            </p:grpSpPr>
            <p:sp>
              <p:nvSpPr>
                <p:cNvPr id="32" name="Freeform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33" name="Freeform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grpSp>
      </p:gr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endParaRPr kumimoji="0" lang="en-US" dirty="0"/>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10" name="Date Placeholder 9"/>
          <p:cNvSpPr>
            <a:spLocks noGrp="1"/>
          </p:cNvSpPr>
          <p:nvPr>
            <p:ph type="dt" sz="half" idx="2"/>
          </p:nvPr>
        </p:nvSpPr>
        <p:spPr>
          <a:xfrm>
            <a:off x="457200" y="6356352"/>
            <a:ext cx="2133600" cy="365125"/>
          </a:xfrm>
          <a:prstGeom prst="rect">
            <a:avLst/>
          </a:prstGeom>
        </p:spPr>
        <p:txBody>
          <a:bodyPr vert="horz" lIns="0" tIns="0" rIns="0" bIns="0" anchor="b"/>
          <a:lstStyle>
            <a:lvl1pPr algn="l" eaLnBrk="1" latinLnBrk="0" hangingPunct="1">
              <a:defRPr kumimoji="0" sz="1100">
                <a:solidFill>
                  <a:schemeClr val="tx1"/>
                </a:solidFill>
              </a:defRPr>
            </a:lvl1pPr>
          </a:lstStyle>
          <a:p>
            <a:fld id="{A38378BB-B8FB-411A-A427-1389FDA6DBD3}" type="datetime1">
              <a:rPr lang="en-US" smtClean="0"/>
              <a:t>5/8/2024</a:t>
            </a:fld>
            <a:endParaRPr lang="en-US" dirty="0"/>
          </a:p>
        </p:txBody>
      </p:sp>
      <p:sp>
        <p:nvSpPr>
          <p:cNvPr id="22" name="Footer Placeholder 21"/>
          <p:cNvSpPr>
            <a:spLocks noGrp="1"/>
          </p:cNvSpPr>
          <p:nvPr>
            <p:ph type="ftr" sz="quarter" idx="3"/>
          </p:nvPr>
        </p:nvSpPr>
        <p:spPr>
          <a:xfrm>
            <a:off x="2667000" y="6356352"/>
            <a:ext cx="3352800" cy="365125"/>
          </a:xfrm>
          <a:prstGeom prst="rect">
            <a:avLst/>
          </a:prstGeom>
        </p:spPr>
        <p:txBody>
          <a:bodyPr vert="horz" lIns="0" tIns="0" rIns="0" bIns="0" anchor="b"/>
          <a:lstStyle>
            <a:lvl1pPr algn="l" eaLnBrk="1" latinLnBrk="0" hangingPunct="1">
              <a:defRPr kumimoji="0" sz="1100">
                <a:solidFill>
                  <a:schemeClr val="tx1"/>
                </a:solidFill>
              </a:defRPr>
            </a:lvl1pPr>
          </a:lstStyle>
          <a:p>
            <a:r>
              <a:rPr lang="en-US" dirty="0"/>
              <a:t>Add a footer</a:t>
            </a:r>
          </a:p>
        </p:txBody>
      </p:sp>
      <p:sp>
        <p:nvSpPr>
          <p:cNvPr id="18" name="Slide Number Placeholder 17"/>
          <p:cNvSpPr>
            <a:spLocks noGrp="1"/>
          </p:cNvSpPr>
          <p:nvPr>
            <p:ph type="sldNum" sz="quarter" idx="4"/>
          </p:nvPr>
        </p:nvSpPr>
        <p:spPr>
          <a:xfrm>
            <a:off x="7924800" y="6356352"/>
            <a:ext cx="762000" cy="365125"/>
          </a:xfrm>
          <a:prstGeom prst="rect">
            <a:avLst/>
          </a:prstGeom>
        </p:spPr>
        <p:txBody>
          <a:bodyPr vert="horz" lIns="0" tIns="0" rIns="0" bIns="0" anchor="b"/>
          <a:lstStyle>
            <a:lvl1pPr algn="r" eaLnBrk="1" latinLnBrk="0" hangingPunct="1">
              <a:defRPr kumimoji="0" sz="1100">
                <a:solidFill>
                  <a:schemeClr val="tx1"/>
                </a:solidFill>
              </a:defRPr>
            </a:lvl1pPr>
          </a:lstStyle>
          <a:p>
            <a:fld id="{401CF334-2D5C-4859-84A6-CA7E6E43FAEB}" type="slidenum">
              <a:rPr lang="en-US" smtClean="0"/>
              <a:pPr/>
              <a:t>‹#›</a:t>
            </a:fld>
            <a:endParaRPr lang="en-US"/>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5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hyperlink" Target="http://qualtex.blogspot.com/" TargetMode="Externa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1.xml"/><Relationship Id="rId1" Type="http://schemas.openxmlformats.org/officeDocument/2006/relationships/slideLayout" Target="../slideLayouts/slideLayout12.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4.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2.xml"/></Relationships>
</file>

<file path=ppt/slides/_rels/slide20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3" Type="http://schemas.openxmlformats.org/officeDocument/2006/relationships/hyperlink" Target="https://snowballstem.org/algorithms/" TargetMode="External"/><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3.xml"/><Relationship Id="rId1" Type="http://schemas.openxmlformats.org/officeDocument/2006/relationships/slideLayout" Target="../slideLayouts/slideLayout12.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1.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3.xml"/><Relationship Id="rId1" Type="http://schemas.openxmlformats.org/officeDocument/2006/relationships/slideLayout" Target="../slideLayouts/slideLayout1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0.png"/><Relationship Id="rId1" Type="http://schemas.openxmlformats.org/officeDocument/2006/relationships/slideLayout" Target="../slideLayouts/slideLayout2.xml"/><Relationship Id="rId4" Type="http://schemas.openxmlformats.org/officeDocument/2006/relationships/image" Target="../media/image140.png"/></Relationships>
</file>

<file path=ppt/slides/_rels/slide244.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4.xml"/><Relationship Id="rId1" Type="http://schemas.openxmlformats.org/officeDocument/2006/relationships/slideLayout" Target="../slideLayouts/slideLayout1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170.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5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256.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3" Type="http://schemas.openxmlformats.org/officeDocument/2006/relationships/hyperlink" Target="https://commons.apache.org/"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hyperlink" Target="https://lucene.apache.or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s-AR" dirty="0"/>
              <a:t>Estructura de Datos y Algoritmos</a:t>
            </a:r>
            <a:endParaRPr lang="en-US" dirty="0"/>
          </a:p>
        </p:txBody>
      </p:sp>
      <p:sp>
        <p:nvSpPr>
          <p:cNvPr id="5" name="Subtitle 4"/>
          <p:cNvSpPr>
            <a:spLocks noGrp="1"/>
          </p:cNvSpPr>
          <p:nvPr>
            <p:ph type="subTitle" idx="1"/>
          </p:nvPr>
        </p:nvSpPr>
        <p:spPr/>
        <p:txBody>
          <a:bodyPr>
            <a:normAutofit/>
          </a:bodyPr>
          <a:lstStyle/>
          <a:p>
            <a:r>
              <a:rPr lang="es-AR" sz="3600" dirty="0">
                <a:solidFill>
                  <a:schemeClr val="tx2"/>
                </a:solidFill>
              </a:rPr>
              <a:t>ITBA     2024-Q1</a:t>
            </a:r>
            <a:endParaRPr lang="en-US" sz="3600" dirty="0">
              <a:solidFill>
                <a:schemeClr val="tx2"/>
              </a:solidFill>
            </a:endParaRPr>
          </a:p>
        </p:txBody>
      </p:sp>
      <p:sp>
        <p:nvSpPr>
          <p:cNvPr id="2" name="Slide Number Placeholder 1"/>
          <p:cNvSpPr>
            <a:spLocks noGrp="1"/>
          </p:cNvSpPr>
          <p:nvPr>
            <p:ph type="sldNum" sz="quarter" idx="12"/>
          </p:nvPr>
        </p:nvSpPr>
        <p:spPr/>
        <p:txBody>
          <a:bodyPr/>
          <a:lstStyle/>
          <a:p>
            <a:fld id="{401CF334-2D5C-4859-84A6-CA7E6E43FAEB}" type="slidenum">
              <a:rPr lang="en-US" smtClean="0"/>
              <a:t>1</a:t>
            </a:fld>
            <a:endParaRPr lang="en-US"/>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Algunas</a:t>
            </a:r>
            <a:r>
              <a:rPr lang="en-US" dirty="0"/>
              <a:t> </a:t>
            </a:r>
            <a:r>
              <a:rPr lang="en-US" dirty="0" err="1"/>
              <a:t>definiciones</a:t>
            </a:r>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10</a:t>
            </a:fld>
            <a:endParaRPr lang="en-US"/>
          </a:p>
        </p:txBody>
      </p:sp>
      <p:sp>
        <p:nvSpPr>
          <p:cNvPr id="5" name="TextBox 4"/>
          <p:cNvSpPr txBox="1"/>
          <p:nvPr/>
        </p:nvSpPr>
        <p:spPr>
          <a:xfrm>
            <a:off x="457200" y="1935480"/>
            <a:ext cx="8229600" cy="1446550"/>
          </a:xfrm>
          <a:prstGeom prst="rect">
            <a:avLst/>
          </a:prstGeom>
          <a:solidFill>
            <a:schemeClr val="accent3">
              <a:lumMod val="40000"/>
              <a:lumOff val="60000"/>
            </a:schemeClr>
          </a:solidFill>
          <a:ln w="25400" cmpd="sng">
            <a:solidFill>
              <a:schemeClr val="tx1"/>
            </a:solidFill>
          </a:ln>
        </p:spPr>
        <p:txBody>
          <a:bodyPr wrap="square" rtlCol="0">
            <a:spAutoFit/>
          </a:bodyPr>
          <a:lstStyle/>
          <a:p>
            <a:pPr marL="393192" lvl="1" indent="0" algn="just">
              <a:buNone/>
            </a:pPr>
            <a:r>
              <a:rPr lang="en-US" b="1" i="1" dirty="0" err="1">
                <a:solidFill>
                  <a:srgbClr val="002060"/>
                </a:solidFill>
              </a:rPr>
              <a:t>Conjunto</a:t>
            </a:r>
            <a:r>
              <a:rPr lang="en-US" b="1" i="1" dirty="0">
                <a:solidFill>
                  <a:srgbClr val="002060"/>
                </a:solidFill>
              </a:rPr>
              <a:t> de </a:t>
            </a:r>
            <a:r>
              <a:rPr lang="en-US" b="1" i="1" dirty="0" err="1">
                <a:solidFill>
                  <a:srgbClr val="002060"/>
                </a:solidFill>
              </a:rPr>
              <a:t>todos</a:t>
            </a:r>
            <a:r>
              <a:rPr lang="en-US" b="1" i="1" dirty="0">
                <a:solidFill>
                  <a:srgbClr val="002060"/>
                </a:solidFill>
              </a:rPr>
              <a:t> </a:t>
            </a:r>
            <a:r>
              <a:rPr lang="en-US" b="1" i="1" dirty="0" err="1">
                <a:solidFill>
                  <a:srgbClr val="002060"/>
                </a:solidFill>
              </a:rPr>
              <a:t>los</a:t>
            </a:r>
            <a:r>
              <a:rPr lang="en-US" b="1" i="1" dirty="0">
                <a:solidFill>
                  <a:srgbClr val="002060"/>
                </a:solidFill>
              </a:rPr>
              <a:t> strings </a:t>
            </a:r>
            <a:r>
              <a:rPr lang="en-US" b="1" i="1" dirty="0" err="1">
                <a:solidFill>
                  <a:srgbClr val="002060"/>
                </a:solidFill>
              </a:rPr>
              <a:t>posibles</a:t>
            </a:r>
            <a:r>
              <a:rPr lang="en-US" b="1" i="1" dirty="0">
                <a:solidFill>
                  <a:srgbClr val="002060"/>
                </a:solidFill>
              </a:rPr>
              <a:t> </a:t>
            </a:r>
            <a:r>
              <a:rPr lang="en-US" b="1" i="1" dirty="0" err="1">
                <a:solidFill>
                  <a:srgbClr val="002060"/>
                </a:solidFill>
              </a:rPr>
              <a:t>sobre</a:t>
            </a:r>
            <a:r>
              <a:rPr lang="en-US" b="1" i="1" dirty="0">
                <a:solidFill>
                  <a:srgbClr val="002060"/>
                </a:solidFill>
              </a:rPr>
              <a:t> </a:t>
            </a:r>
            <a:r>
              <a:rPr lang="en-US" b="1" i="1" dirty="0" err="1">
                <a:solidFill>
                  <a:srgbClr val="002060"/>
                </a:solidFill>
              </a:rPr>
              <a:t>cierto</a:t>
            </a:r>
            <a:r>
              <a:rPr lang="en-US" b="1" i="1" dirty="0">
                <a:solidFill>
                  <a:srgbClr val="002060"/>
                </a:solidFill>
              </a:rPr>
              <a:t> </a:t>
            </a:r>
            <a:r>
              <a:rPr lang="en-US" b="1" i="1" dirty="0" err="1">
                <a:solidFill>
                  <a:srgbClr val="002060"/>
                </a:solidFill>
              </a:rPr>
              <a:t>alfabeto</a:t>
            </a:r>
            <a:endParaRPr lang="en-US" b="1" i="1" dirty="0">
              <a:solidFill>
                <a:srgbClr val="002060"/>
              </a:solidFill>
            </a:endParaRPr>
          </a:p>
          <a:p>
            <a:pPr marL="393192" lvl="1" indent="0">
              <a:buNone/>
            </a:pPr>
            <a:r>
              <a:rPr lang="en-US" dirty="0">
                <a:solidFill>
                  <a:srgbClr val="002060"/>
                </a:solidFill>
              </a:rPr>
              <a:t>Dado un </a:t>
            </a:r>
            <a:r>
              <a:rPr lang="en-US" dirty="0" err="1">
                <a:solidFill>
                  <a:srgbClr val="002060"/>
                </a:solidFill>
              </a:rPr>
              <a:t>alfabeto</a:t>
            </a:r>
            <a:r>
              <a:rPr lang="en-US" dirty="0">
                <a:solidFill>
                  <a:srgbClr val="002060"/>
                </a:solidFill>
              </a:rPr>
              <a:t> </a:t>
            </a:r>
            <a:r>
              <a:rPr lang="en-US" dirty="0">
                <a:solidFill>
                  <a:srgbClr val="002060"/>
                </a:solidFill>
                <a:sym typeface="Symbol" panose="05050102010706020507" pitchFamily="18" charset="2"/>
              </a:rPr>
              <a:t></a:t>
            </a:r>
            <a:r>
              <a:rPr lang="en-US" dirty="0">
                <a:solidFill>
                  <a:srgbClr val="00B050"/>
                </a:solidFill>
                <a:sym typeface="Symbol" panose="05050102010706020507" pitchFamily="18" charset="2"/>
              </a:rPr>
              <a:t>,    </a:t>
            </a:r>
            <a:r>
              <a:rPr lang="en-US" baseline="30000" dirty="0">
                <a:solidFill>
                  <a:srgbClr val="00B050"/>
                </a:solidFill>
                <a:sym typeface="Symbol" panose="05050102010706020507" pitchFamily="18" charset="2"/>
              </a:rPr>
              <a:t></a:t>
            </a:r>
            <a:r>
              <a:rPr lang="en-US" dirty="0">
                <a:solidFill>
                  <a:srgbClr val="00B050"/>
                </a:solidFill>
                <a:sym typeface="Symbol" panose="05050102010706020507" pitchFamily="18" charset="2"/>
              </a:rPr>
              <a:t>= </a:t>
            </a:r>
            <a:r>
              <a:rPr lang="en-US" sz="5200" dirty="0">
                <a:solidFill>
                  <a:srgbClr val="00B050"/>
                </a:solidFill>
                <a:sym typeface="Symbol" panose="05050102010706020507" pitchFamily="18" charset="2"/>
              </a:rPr>
              <a:t></a:t>
            </a:r>
            <a:r>
              <a:rPr lang="en-US" dirty="0">
                <a:solidFill>
                  <a:srgbClr val="00B050"/>
                </a:solidFill>
                <a:sym typeface="Symbol" panose="05050102010706020507" pitchFamily="18" charset="2"/>
              </a:rPr>
              <a:t></a:t>
            </a:r>
            <a:r>
              <a:rPr lang="en-US" baseline="30000" dirty="0">
                <a:solidFill>
                  <a:srgbClr val="00B050"/>
                </a:solidFill>
                <a:sym typeface="Symbol" panose="05050102010706020507" pitchFamily="18" charset="2"/>
              </a:rPr>
              <a:t>k</a:t>
            </a:r>
            <a:r>
              <a:rPr lang="en-US" dirty="0">
                <a:solidFill>
                  <a:srgbClr val="00B050"/>
                </a:solidFill>
                <a:sym typeface="Symbol" panose="05050102010706020507" pitchFamily="18" charset="2"/>
              </a:rPr>
              <a:t>  </a:t>
            </a:r>
            <a:r>
              <a:rPr lang="en-US" dirty="0">
                <a:solidFill>
                  <a:srgbClr val="002060"/>
                </a:solidFill>
                <a:sym typeface="Symbol" panose="05050102010706020507" pitchFamily="18" charset="2"/>
              </a:rPr>
              <a:t>con </a:t>
            </a:r>
            <a:r>
              <a:rPr lang="en-US" dirty="0">
                <a:solidFill>
                  <a:srgbClr val="002060"/>
                </a:solidFill>
              </a:rPr>
              <a:t>k</a:t>
            </a:r>
            <a:r>
              <a:rPr lang="en-US" baseline="-25000" dirty="0">
                <a:solidFill>
                  <a:srgbClr val="002060"/>
                </a:solidFill>
              </a:rPr>
              <a:t>≥0</a:t>
            </a:r>
            <a:r>
              <a:rPr lang="en-US" dirty="0">
                <a:solidFill>
                  <a:srgbClr val="002060"/>
                </a:solidFill>
              </a:rPr>
              <a:t> </a:t>
            </a:r>
            <a:r>
              <a:rPr lang="en-US" dirty="0">
                <a:solidFill>
                  <a:srgbClr val="002060"/>
                </a:solidFill>
                <a:sym typeface="Symbol" panose="05050102010706020507" pitchFamily="18" charset="2"/>
              </a:rPr>
              <a:t> </a:t>
            </a:r>
          </a:p>
          <a:p>
            <a:endParaRPr lang="es-AR" dirty="0" err="1"/>
          </a:p>
        </p:txBody>
      </p:sp>
      <p:sp>
        <p:nvSpPr>
          <p:cNvPr id="8" name="Content Placeholder 7"/>
          <p:cNvSpPr>
            <a:spLocks noGrp="1"/>
          </p:cNvSpPr>
          <p:nvPr>
            <p:ph idx="1"/>
          </p:nvPr>
        </p:nvSpPr>
        <p:spPr/>
        <p:txBody>
          <a:bodyPr/>
          <a:lstStyle/>
          <a:p>
            <a:endParaRPr lang="es-AR" dirty="0"/>
          </a:p>
        </p:txBody>
      </p:sp>
    </p:spTree>
    <p:extLst>
      <p:ext uri="{BB962C8B-B14F-4D97-AF65-F5344CB8AC3E}">
        <p14:creationId xmlns:p14="http://schemas.microsoft.com/office/powerpoint/2010/main" val="3343813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p:sp>
        <p:nvSpPr>
          <p:cNvPr id="3" name="Content Placeholder 2"/>
          <p:cNvSpPr>
            <a:spLocks noGrp="1"/>
          </p:cNvSpPr>
          <p:nvPr>
            <p:ph idx="1"/>
          </p:nvPr>
        </p:nvSpPr>
        <p:spPr/>
        <p:txBody>
          <a:bodyPr>
            <a:normAutofit/>
          </a:bodyPr>
          <a:lstStyle/>
          <a:p>
            <a:pPr marL="0" indent="0">
              <a:buNone/>
            </a:pPr>
            <a:r>
              <a:rPr lang="en-US" b="1" dirty="0"/>
              <a:t>¿</a:t>
            </a:r>
            <a:r>
              <a:rPr lang="en-US" b="1" dirty="0" err="1"/>
              <a:t>Qué</a:t>
            </a:r>
            <a:r>
              <a:rPr lang="en-US" b="1" dirty="0"/>
              <a:t> </a:t>
            </a:r>
            <a:r>
              <a:rPr lang="en-US" b="1" dirty="0" err="1"/>
              <a:t>es</a:t>
            </a:r>
            <a:r>
              <a:rPr lang="en-US" b="1" dirty="0"/>
              <a:t> un </a:t>
            </a:r>
            <a:r>
              <a:rPr lang="en-US" b="1" dirty="0" err="1"/>
              <a:t>índice</a:t>
            </a:r>
            <a:r>
              <a:rPr lang="en-US" b="1" dirty="0"/>
              <a:t>? ¿</a:t>
            </a:r>
            <a:r>
              <a:rPr lang="en-US" b="1" dirty="0" err="1"/>
              <a:t>Qué</a:t>
            </a:r>
            <a:r>
              <a:rPr lang="en-US" b="1" dirty="0"/>
              <a:t> </a:t>
            </a:r>
            <a:r>
              <a:rPr lang="en-US" b="1" dirty="0" err="1"/>
              <a:t>tipo</a:t>
            </a:r>
            <a:r>
              <a:rPr lang="en-US" b="1" dirty="0"/>
              <a:t> de </a:t>
            </a:r>
            <a:r>
              <a:rPr lang="en-US" b="1" dirty="0" err="1"/>
              <a:t>índice</a:t>
            </a:r>
            <a:r>
              <a:rPr lang="en-US" b="1" dirty="0"/>
              <a:t> </a:t>
            </a:r>
            <a:r>
              <a:rPr lang="en-US" b="1" dirty="0" err="1"/>
              <a:t>usa</a:t>
            </a:r>
            <a:r>
              <a:rPr lang="en-US" b="1" dirty="0"/>
              <a:t> </a:t>
            </a:r>
            <a:r>
              <a:rPr lang="en-US" b="1" dirty="0" err="1"/>
              <a:t>Lucene</a:t>
            </a:r>
            <a:r>
              <a:rPr lang="en-US" b="1" dirty="0"/>
              <a:t>?</a:t>
            </a:r>
          </a:p>
          <a:p>
            <a:pPr marL="0" indent="0">
              <a:buNone/>
            </a:pPr>
            <a:endParaRPr lang="en-US" dirty="0"/>
          </a:p>
          <a:p>
            <a:pPr marL="0" indent="0" algn="just">
              <a:buNone/>
            </a:pPr>
            <a:r>
              <a:rPr lang="en-US" dirty="0"/>
              <a:t>Un </a:t>
            </a:r>
            <a:r>
              <a:rPr lang="en-US" dirty="0" err="1"/>
              <a:t>índice</a:t>
            </a:r>
            <a:r>
              <a:rPr lang="en-US" dirty="0"/>
              <a:t> </a:t>
            </a:r>
            <a:r>
              <a:rPr lang="en-US" dirty="0" err="1"/>
              <a:t>es</a:t>
            </a:r>
            <a:r>
              <a:rPr lang="en-US" dirty="0"/>
              <a:t> </a:t>
            </a:r>
            <a:r>
              <a:rPr lang="en-US" dirty="0" err="1"/>
              <a:t>una</a:t>
            </a:r>
            <a:r>
              <a:rPr lang="en-US" dirty="0"/>
              <a:t> </a:t>
            </a:r>
            <a:r>
              <a:rPr lang="en-US" dirty="0" err="1"/>
              <a:t>estructura</a:t>
            </a:r>
            <a:r>
              <a:rPr lang="en-US" dirty="0"/>
              <a:t> que </a:t>
            </a:r>
            <a:r>
              <a:rPr lang="en-US" dirty="0" err="1"/>
              <a:t>permite</a:t>
            </a:r>
            <a:r>
              <a:rPr lang="en-US" dirty="0"/>
              <a:t> </a:t>
            </a:r>
            <a:r>
              <a:rPr lang="en-US" dirty="0" err="1"/>
              <a:t>llegar</a:t>
            </a:r>
            <a:r>
              <a:rPr lang="en-US" dirty="0"/>
              <a:t> </a:t>
            </a:r>
            <a:r>
              <a:rPr lang="en-US" dirty="0" err="1"/>
              <a:t>rápidamente</a:t>
            </a:r>
            <a:r>
              <a:rPr lang="en-US" dirty="0"/>
              <a:t> al </a:t>
            </a:r>
            <a:r>
              <a:rPr lang="en-US" dirty="0" err="1"/>
              <a:t>dato</a:t>
            </a:r>
            <a:r>
              <a:rPr lang="en-US" dirty="0"/>
              <a:t> </a:t>
            </a:r>
            <a:r>
              <a:rPr lang="en-US" dirty="0" err="1"/>
              <a:t>buscado</a:t>
            </a:r>
            <a:r>
              <a:rPr lang="en-US" dirty="0"/>
              <a:t>. Si se </a:t>
            </a:r>
            <a:r>
              <a:rPr lang="en-US" dirty="0" err="1"/>
              <a:t>agrega</a:t>
            </a:r>
            <a:r>
              <a:rPr lang="en-US" dirty="0"/>
              <a:t>/</a:t>
            </a:r>
            <a:r>
              <a:rPr lang="en-US" dirty="0" err="1"/>
              <a:t>elimina</a:t>
            </a:r>
            <a:r>
              <a:rPr lang="en-US" dirty="0"/>
              <a:t>/</a:t>
            </a:r>
            <a:r>
              <a:rPr lang="en-US" dirty="0" err="1"/>
              <a:t>actualiza</a:t>
            </a:r>
            <a:r>
              <a:rPr lang="en-US" dirty="0"/>
              <a:t> un </a:t>
            </a:r>
            <a:r>
              <a:rPr lang="en-US" dirty="0" err="1"/>
              <a:t>documento</a:t>
            </a:r>
            <a:r>
              <a:rPr lang="en-US" dirty="0"/>
              <a:t> </a:t>
            </a:r>
            <a:r>
              <a:rPr lang="en-US" dirty="0" err="1"/>
              <a:t>en</a:t>
            </a:r>
            <a:r>
              <a:rPr lang="en-US" dirty="0"/>
              <a:t> la </a:t>
            </a:r>
            <a:r>
              <a:rPr lang="en-US" dirty="0" err="1"/>
              <a:t>colección</a:t>
            </a:r>
            <a:r>
              <a:rPr lang="en-US" dirty="0"/>
              <a:t> </a:t>
            </a:r>
            <a:r>
              <a:rPr lang="en-US" dirty="0" err="1"/>
              <a:t>debe</a:t>
            </a:r>
            <a:r>
              <a:rPr lang="en-US" dirty="0"/>
              <a:t> </a:t>
            </a:r>
            <a:r>
              <a:rPr lang="en-US" dirty="0" err="1"/>
              <a:t>actualizarse</a:t>
            </a:r>
            <a:r>
              <a:rPr lang="en-US" dirty="0"/>
              <a:t>. Su </a:t>
            </a:r>
            <a:r>
              <a:rPr lang="en-US" dirty="0" err="1"/>
              <a:t>ventaja</a:t>
            </a:r>
            <a:r>
              <a:rPr lang="en-US" dirty="0"/>
              <a:t> </a:t>
            </a:r>
            <a:r>
              <a:rPr lang="en-US" dirty="0" err="1"/>
              <a:t>está</a:t>
            </a:r>
            <a:r>
              <a:rPr lang="en-US" dirty="0"/>
              <a:t> </a:t>
            </a:r>
            <a:r>
              <a:rPr lang="en-US" dirty="0" err="1"/>
              <a:t>en</a:t>
            </a:r>
            <a:r>
              <a:rPr lang="en-US" dirty="0"/>
              <a:t> la </a:t>
            </a:r>
            <a:r>
              <a:rPr lang="en-US" dirty="0" err="1"/>
              <a:t>búsqueda</a:t>
            </a:r>
            <a:r>
              <a:rPr lang="en-US" dirty="0"/>
              <a:t>.</a:t>
            </a:r>
          </a:p>
          <a:p>
            <a:pPr marL="0" indent="0" algn="just">
              <a:buNone/>
            </a:pPr>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100</a:t>
            </a:fld>
            <a:endParaRPr lang="en-US"/>
          </a:p>
        </p:txBody>
      </p:sp>
    </p:spTree>
    <p:extLst>
      <p:ext uri="{BB962C8B-B14F-4D97-AF65-F5344CB8AC3E}">
        <p14:creationId xmlns:p14="http://schemas.microsoft.com/office/powerpoint/2010/main" val="2698233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p:sp>
        <p:nvSpPr>
          <p:cNvPr id="3" name="Content Placeholder 2"/>
          <p:cNvSpPr>
            <a:spLocks noGrp="1"/>
          </p:cNvSpPr>
          <p:nvPr>
            <p:ph idx="1"/>
          </p:nvPr>
        </p:nvSpPr>
        <p:spPr/>
        <p:txBody>
          <a:bodyPr>
            <a:normAutofit/>
          </a:bodyPr>
          <a:lstStyle/>
          <a:p>
            <a:pPr marL="0" indent="0" algn="just">
              <a:buNone/>
            </a:pPr>
            <a:r>
              <a:rPr lang="en-US" dirty="0"/>
              <a:t>¿</a:t>
            </a:r>
            <a:r>
              <a:rPr lang="en-US" dirty="0" err="1"/>
              <a:t>Qué</a:t>
            </a:r>
            <a:r>
              <a:rPr lang="en-US" dirty="0"/>
              <a:t> </a:t>
            </a:r>
            <a:r>
              <a:rPr lang="en-US" dirty="0" err="1"/>
              <a:t>índice</a:t>
            </a:r>
            <a:r>
              <a:rPr lang="en-US" dirty="0"/>
              <a:t> </a:t>
            </a:r>
            <a:r>
              <a:rPr lang="en-US" dirty="0" err="1"/>
              <a:t>resulta</a:t>
            </a:r>
            <a:r>
              <a:rPr lang="en-US" dirty="0"/>
              <a:t> </a:t>
            </a:r>
            <a:r>
              <a:rPr lang="en-US" dirty="0" err="1"/>
              <a:t>conveniente</a:t>
            </a:r>
            <a:r>
              <a:rPr lang="en-US" dirty="0"/>
              <a:t>? ¿</a:t>
            </a:r>
            <a:r>
              <a:rPr lang="en-US" dirty="0" err="1"/>
              <a:t>Cuál</a:t>
            </a:r>
            <a:r>
              <a:rPr lang="en-US" dirty="0"/>
              <a:t> </a:t>
            </a:r>
            <a:r>
              <a:rPr lang="en-US" dirty="0" err="1"/>
              <a:t>es</a:t>
            </a:r>
            <a:r>
              <a:rPr lang="en-US" dirty="0"/>
              <a:t> el que </a:t>
            </a:r>
            <a:r>
              <a:rPr lang="en-US" dirty="0" err="1"/>
              <a:t>usa</a:t>
            </a:r>
            <a:r>
              <a:rPr lang="en-US" dirty="0"/>
              <a:t> </a:t>
            </a:r>
            <a:r>
              <a:rPr lang="en-US" dirty="0" err="1"/>
              <a:t>Lucene</a:t>
            </a:r>
            <a:r>
              <a:rPr lang="en-US" dirty="0"/>
              <a:t>?</a:t>
            </a:r>
          </a:p>
          <a:p>
            <a:pPr marL="0" indent="0" algn="just">
              <a:buNone/>
            </a:pPr>
            <a:endParaRPr lang="en-US" dirty="0"/>
          </a:p>
          <a:p>
            <a:pPr marL="0" indent="0" algn="just">
              <a:buNone/>
            </a:pPr>
            <a:r>
              <a:rPr lang="en-US" dirty="0" err="1"/>
              <a:t>Lucene</a:t>
            </a:r>
            <a:r>
              <a:rPr lang="en-US" dirty="0"/>
              <a:t> </a:t>
            </a:r>
            <a:r>
              <a:rPr lang="en-US" dirty="0" err="1"/>
              <a:t>usa</a:t>
            </a:r>
            <a:r>
              <a:rPr lang="en-US" dirty="0"/>
              <a:t> un </a:t>
            </a:r>
            <a:r>
              <a:rPr lang="en-US" b="1" dirty="0" err="1"/>
              <a:t>Archivo</a:t>
            </a:r>
            <a:r>
              <a:rPr lang="en-US" b="1" dirty="0"/>
              <a:t> </a:t>
            </a:r>
            <a:r>
              <a:rPr lang="en-US" b="1" dirty="0" err="1"/>
              <a:t>Invertido</a:t>
            </a:r>
            <a:r>
              <a:rPr lang="en-US" b="1" dirty="0"/>
              <a:t>: “</a:t>
            </a:r>
            <a:r>
              <a:rPr lang="en-US" b="1" dirty="0" err="1"/>
              <a:t>conjunto</a:t>
            </a:r>
            <a:r>
              <a:rPr lang="en-US" b="1" dirty="0"/>
              <a:t> de </a:t>
            </a:r>
            <a:r>
              <a:rPr lang="en-US" b="1" dirty="0" err="1"/>
              <a:t>términos</a:t>
            </a:r>
            <a:r>
              <a:rPr lang="en-US" b="1" dirty="0"/>
              <a:t> que </a:t>
            </a:r>
            <a:r>
              <a:rPr lang="en-US" b="1" dirty="0" err="1"/>
              <a:t>dicen</a:t>
            </a:r>
            <a:r>
              <a:rPr lang="en-US" b="1" dirty="0"/>
              <a:t> a </a:t>
            </a:r>
            <a:r>
              <a:rPr lang="en-US" b="1" dirty="0" err="1"/>
              <a:t>qué</a:t>
            </a:r>
            <a:r>
              <a:rPr lang="en-US" b="1" dirty="0"/>
              <a:t> </a:t>
            </a:r>
            <a:r>
              <a:rPr lang="en-US" b="1" dirty="0" err="1"/>
              <a:t>documento</a:t>
            </a:r>
            <a:r>
              <a:rPr lang="en-US" b="1" dirty="0"/>
              <a:t> </a:t>
            </a:r>
            <a:r>
              <a:rPr lang="en-US" b="1" dirty="0" err="1"/>
              <a:t>pertenece</a:t>
            </a:r>
            <a:r>
              <a:rPr lang="en-US" b="1" dirty="0"/>
              <a:t>”</a:t>
            </a:r>
          </a:p>
          <a:p>
            <a:pPr marL="0" indent="0" algn="just">
              <a:buNone/>
            </a:pPr>
            <a:endParaRPr lang="en-US" b="1" dirty="0"/>
          </a:p>
          <a:p>
            <a:pPr marL="0" indent="0" algn="just">
              <a:buNone/>
            </a:pPr>
            <a:r>
              <a:rPr lang="en-US" dirty="0" err="1"/>
              <a:t>Es</a:t>
            </a:r>
            <a:r>
              <a:rPr lang="en-US" dirty="0"/>
              <a:t> un mapping: </a:t>
            </a:r>
            <a:r>
              <a:rPr lang="en-US" b="1" dirty="0" err="1"/>
              <a:t>término</a:t>
            </a:r>
            <a:r>
              <a:rPr lang="en-US" b="1" dirty="0"/>
              <a:t> </a:t>
            </a:r>
            <a:r>
              <a:rPr lang="en-US" b="1" dirty="0">
                <a:sym typeface="Symbol" panose="05050102010706020507" pitchFamily="18" charset="2"/>
              </a:rPr>
              <a:t></a:t>
            </a:r>
            <a:r>
              <a:rPr lang="en-US" b="1" dirty="0"/>
              <a:t> </a:t>
            </a:r>
            <a:r>
              <a:rPr lang="en-US" b="1" dirty="0" err="1"/>
              <a:t>documento</a:t>
            </a:r>
            <a:r>
              <a:rPr lang="en-US" dirty="0"/>
              <a:t>. </a:t>
            </a:r>
            <a:endParaRPr lang="es-AR"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1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101</a:t>
            </a:fld>
            <a:endParaRPr kumimoji="0" lang="en-US" sz="11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2104105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a:spLocks noChangeArrowheads="1"/>
          </p:cNvSpPr>
          <p:nvPr/>
        </p:nvSpPr>
        <p:spPr bwMode="auto">
          <a:xfrm>
            <a:off x="106363" y="457200"/>
            <a:ext cx="8931275" cy="535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000">
                <a:solidFill>
                  <a:schemeClr val="tx1"/>
                </a:solidFill>
                <a:latin typeface="Corbel" panose="020B0503020204020204" pitchFamily="34" charset="0"/>
              </a:defRPr>
            </a:lvl1pPr>
            <a:lvl2pPr marL="742950" indent="-285750">
              <a:spcBef>
                <a:spcPct val="20000"/>
              </a:spcBef>
              <a:buFont typeface="Arial" panose="020B0604020202020204" pitchFamily="34" charset="0"/>
              <a:buChar char="–"/>
              <a:defRPr>
                <a:solidFill>
                  <a:schemeClr val="tx1"/>
                </a:solidFill>
                <a:latin typeface="Corbel" panose="020B0503020204020204" pitchFamily="34" charset="0"/>
              </a:defRPr>
            </a:lvl2pPr>
            <a:lvl3pPr marL="1143000" indent="-228600">
              <a:spcBef>
                <a:spcPct val="20000"/>
              </a:spcBef>
              <a:buFont typeface="Arial" panose="020B0604020202020204" pitchFamily="34" charset="0"/>
              <a:buChar char="•"/>
              <a:defRPr sz="1600">
                <a:solidFill>
                  <a:schemeClr val="tx1"/>
                </a:solidFill>
                <a:latin typeface="Corbel" panose="020B0503020204020204" pitchFamily="34" charset="0"/>
              </a:defRPr>
            </a:lvl3pPr>
            <a:lvl4pPr marL="1600200" indent="-228600">
              <a:spcBef>
                <a:spcPct val="20000"/>
              </a:spcBef>
              <a:buFont typeface="Arial" panose="020B0604020202020204" pitchFamily="34" charset="0"/>
              <a:buChar char="–"/>
              <a:defRPr sz="1400">
                <a:solidFill>
                  <a:schemeClr val="tx1"/>
                </a:solidFill>
                <a:latin typeface="Corbel" panose="020B0503020204020204" pitchFamily="34" charset="0"/>
              </a:defRPr>
            </a:lvl4pPr>
            <a:lvl5pPr marL="2057400" indent="-228600">
              <a:spcBef>
                <a:spcPct val="20000"/>
              </a:spcBef>
              <a:buFont typeface="Arial" panose="020B0604020202020204" pitchFamily="34" charset="0"/>
              <a:buChar char="»"/>
              <a:defRPr sz="1200">
                <a:solidFill>
                  <a:schemeClr val="tx1"/>
                </a:solidFill>
                <a:latin typeface="Corbel" panose="020B0503020204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orbel" panose="020B0503020204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orbel" panose="020B0503020204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orbel" panose="020B0503020204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orbel" panose="020B0503020204020204" pitchFamily="34" charset="0"/>
              </a:defRPr>
            </a:lvl9pPr>
          </a:lstStyle>
          <a:p>
            <a:pPr algn="just" eaLnBrk="1" hangingPunct="1">
              <a:spcBef>
                <a:spcPct val="0"/>
              </a:spcBef>
              <a:buFontTx/>
              <a:buNone/>
            </a:pPr>
            <a:endParaRPr lang="es-AR" altLang="es-AR" sz="1800" b="1" i="1" dirty="0">
              <a:latin typeface="Comic Sans MS" panose="030F0702030302020204" pitchFamily="66" charset="0"/>
            </a:endParaRPr>
          </a:p>
          <a:p>
            <a:pPr algn="just" eaLnBrk="1" hangingPunct="1">
              <a:spcBef>
                <a:spcPct val="0"/>
              </a:spcBef>
              <a:buFontTx/>
              <a:buNone/>
            </a:pPr>
            <a:endParaRPr lang="es-AR" altLang="es-AR" sz="1800" b="1" i="1" dirty="0">
              <a:latin typeface="Comic Sans MS" panose="030F0702030302020204" pitchFamily="66" charset="0"/>
            </a:endParaRPr>
          </a:p>
          <a:p>
            <a:pPr algn="just" eaLnBrk="1" hangingPunct="1">
              <a:spcBef>
                <a:spcPct val="0"/>
              </a:spcBef>
              <a:buFontTx/>
              <a:buNone/>
            </a:pPr>
            <a:endParaRPr lang="es-AR" altLang="es-AR" sz="1800" b="1" i="1" dirty="0">
              <a:latin typeface="Comic Sans MS" panose="030F0702030302020204" pitchFamily="66" charset="0"/>
            </a:endParaRPr>
          </a:p>
          <a:p>
            <a:pPr algn="just" eaLnBrk="1" hangingPunct="1">
              <a:spcBef>
                <a:spcPct val="0"/>
              </a:spcBef>
              <a:buFontTx/>
              <a:buNone/>
            </a:pPr>
            <a:endParaRPr lang="es-AR" altLang="es-AR" sz="1800" b="1" i="1" dirty="0">
              <a:latin typeface="Comic Sans MS" panose="030F0702030302020204" pitchFamily="66" charset="0"/>
            </a:endParaRPr>
          </a:p>
          <a:p>
            <a:pPr algn="just" eaLnBrk="1" hangingPunct="1">
              <a:spcBef>
                <a:spcPct val="0"/>
              </a:spcBef>
              <a:buFontTx/>
              <a:buNone/>
            </a:pPr>
            <a:endParaRPr lang="es-AR" altLang="es-AR" sz="1800" b="1" i="1" dirty="0">
              <a:latin typeface="Comic Sans MS" panose="030F0702030302020204" pitchFamily="66" charset="0"/>
            </a:endParaRPr>
          </a:p>
          <a:p>
            <a:pPr algn="just" eaLnBrk="1" hangingPunct="1">
              <a:spcBef>
                <a:spcPct val="0"/>
              </a:spcBef>
              <a:buFontTx/>
              <a:buNone/>
            </a:pPr>
            <a:endParaRPr lang="es-AR" altLang="es-AR" sz="1800" b="1" i="1" dirty="0">
              <a:latin typeface="Comic Sans MS" panose="030F0702030302020204" pitchFamily="66" charset="0"/>
            </a:endParaRPr>
          </a:p>
          <a:p>
            <a:pPr algn="just" eaLnBrk="1" hangingPunct="1">
              <a:spcBef>
                <a:spcPct val="0"/>
              </a:spcBef>
              <a:buFontTx/>
              <a:buNone/>
            </a:pPr>
            <a:endParaRPr lang="en-US" altLang="es-AR" sz="1800" b="1" i="1" dirty="0">
              <a:latin typeface="Comic Sans MS" panose="030F0702030302020204" pitchFamily="66" charset="0"/>
            </a:endParaRPr>
          </a:p>
          <a:p>
            <a:pPr algn="just" eaLnBrk="1" hangingPunct="1">
              <a:spcBef>
                <a:spcPct val="0"/>
              </a:spcBef>
              <a:buFontTx/>
              <a:buNone/>
            </a:pPr>
            <a:endParaRPr lang="en-US" altLang="es-AR" sz="1800" b="1" i="1" dirty="0">
              <a:latin typeface="Comic Sans MS" panose="030F0702030302020204" pitchFamily="66" charset="0"/>
            </a:endParaRPr>
          </a:p>
          <a:p>
            <a:pPr algn="just" eaLnBrk="1" hangingPunct="1">
              <a:spcBef>
                <a:spcPct val="0"/>
              </a:spcBef>
              <a:buFontTx/>
              <a:buNone/>
            </a:pPr>
            <a:endParaRPr lang="en-US" altLang="es-AR" sz="1800" b="1" i="1" dirty="0">
              <a:latin typeface="Comic Sans MS" panose="030F0702030302020204" pitchFamily="66" charset="0"/>
            </a:endParaRPr>
          </a:p>
          <a:p>
            <a:pPr algn="just" eaLnBrk="1" hangingPunct="1">
              <a:spcBef>
                <a:spcPct val="0"/>
              </a:spcBef>
              <a:buFontTx/>
              <a:buNone/>
            </a:pPr>
            <a:endParaRPr lang="es-AR" altLang="es-AR" sz="1800" b="1" i="1" dirty="0">
              <a:latin typeface="Comic Sans MS" panose="030F0702030302020204" pitchFamily="66" charset="0"/>
            </a:endParaRPr>
          </a:p>
          <a:p>
            <a:pPr algn="just" eaLnBrk="1" hangingPunct="1">
              <a:spcBef>
                <a:spcPct val="0"/>
              </a:spcBef>
              <a:buFontTx/>
              <a:buNone/>
            </a:pPr>
            <a:endParaRPr lang="es-AR" altLang="es-AR" sz="1800" b="1" i="1" dirty="0">
              <a:latin typeface="Comic Sans MS" panose="030F0702030302020204" pitchFamily="66" charset="0"/>
            </a:endParaRPr>
          </a:p>
          <a:p>
            <a:pPr algn="just" eaLnBrk="1" hangingPunct="1">
              <a:spcBef>
                <a:spcPct val="0"/>
              </a:spcBef>
              <a:buFontTx/>
              <a:buNone/>
            </a:pPr>
            <a:endParaRPr lang="es-AR" altLang="es-AR" sz="1800" b="1" i="1" dirty="0">
              <a:latin typeface="Comic Sans MS" panose="030F0702030302020204" pitchFamily="66" charset="0"/>
            </a:endParaRPr>
          </a:p>
          <a:p>
            <a:pPr algn="just" eaLnBrk="1" hangingPunct="1">
              <a:spcBef>
                <a:spcPct val="0"/>
              </a:spcBef>
              <a:buFontTx/>
              <a:buNone/>
            </a:pPr>
            <a:r>
              <a:rPr lang="es-AR" altLang="es-AR" sz="1800" b="1" i="1" dirty="0" err="1">
                <a:latin typeface="Comic Sans MS" panose="030F0702030302020204" pitchFamily="66" charset="0"/>
              </a:rPr>
              <a:t>MapReduce</a:t>
            </a:r>
            <a:r>
              <a:rPr lang="es-AR" altLang="es-AR" sz="1800" b="1" i="1" dirty="0">
                <a:latin typeface="Comic Sans MS" panose="030F0702030302020204" pitchFamily="66" charset="0"/>
              </a:rPr>
              <a:t> =&gt; { Doc1, Doc2 }</a:t>
            </a:r>
          </a:p>
          <a:p>
            <a:pPr algn="just" eaLnBrk="1" hangingPunct="1">
              <a:spcBef>
                <a:spcPct val="0"/>
              </a:spcBef>
              <a:buFontTx/>
              <a:buNone/>
            </a:pPr>
            <a:r>
              <a:rPr lang="es-AR" altLang="es-AR" sz="1800" b="1" i="1" dirty="0">
                <a:latin typeface="Comic Sans MS" panose="030F0702030302020204" pitchFamily="66" charset="0"/>
              </a:rPr>
              <a:t>es =&gt; {Doc1, Doc2 }</a:t>
            </a:r>
          </a:p>
          <a:p>
            <a:pPr algn="just" eaLnBrk="1" hangingPunct="1">
              <a:spcBef>
                <a:spcPct val="0"/>
              </a:spcBef>
              <a:buFontTx/>
              <a:buNone/>
            </a:pPr>
            <a:r>
              <a:rPr lang="es-AR" altLang="es-AR" sz="1800" b="1" i="1" dirty="0">
                <a:latin typeface="Comic Sans MS" panose="030F0702030302020204" pitchFamily="66" charset="0"/>
              </a:rPr>
              <a:t>…</a:t>
            </a:r>
          </a:p>
          <a:p>
            <a:pPr algn="just" eaLnBrk="1" hangingPunct="1">
              <a:spcBef>
                <a:spcPct val="0"/>
              </a:spcBef>
              <a:buFontTx/>
              <a:buNone/>
            </a:pPr>
            <a:r>
              <a:rPr lang="es-AR" altLang="es-AR" sz="1800" b="1" i="1" dirty="0">
                <a:latin typeface="Comic Sans MS" panose="030F0702030302020204" pitchFamily="66" charset="0"/>
              </a:rPr>
              <a:t>técnica =&gt; {Doc1, Doc2}</a:t>
            </a:r>
          </a:p>
          <a:p>
            <a:pPr algn="just" eaLnBrk="1" hangingPunct="1">
              <a:spcBef>
                <a:spcPct val="0"/>
              </a:spcBef>
              <a:buFontTx/>
              <a:buNone/>
            </a:pPr>
            <a:r>
              <a:rPr lang="es-AR" altLang="es-AR" sz="1800" b="1" i="1" dirty="0" err="1">
                <a:latin typeface="Comic Sans MS" panose="030F0702030302020204" pitchFamily="66" charset="0"/>
              </a:rPr>
              <a:t>Grid</a:t>
            </a:r>
            <a:r>
              <a:rPr lang="es-AR" altLang="es-AR" sz="1800" b="1" i="1" dirty="0">
                <a:latin typeface="Comic Sans MS" panose="030F0702030302020204" pitchFamily="66" charset="0"/>
              </a:rPr>
              <a:t> =&gt; {Doc2 }</a:t>
            </a:r>
          </a:p>
          <a:p>
            <a:pPr algn="just" eaLnBrk="1" hangingPunct="1">
              <a:spcBef>
                <a:spcPct val="0"/>
              </a:spcBef>
              <a:buFontTx/>
              <a:buNone/>
            </a:pPr>
            <a:r>
              <a:rPr lang="es-AR" altLang="es-AR" sz="1800" b="1" i="1" dirty="0">
                <a:latin typeface="Comic Sans MS" panose="030F0702030302020204" pitchFamily="66" charset="0"/>
              </a:rPr>
              <a:t>…</a:t>
            </a:r>
          </a:p>
          <a:p>
            <a:pPr algn="just" eaLnBrk="1" hangingPunct="1">
              <a:spcBef>
                <a:spcPct val="0"/>
              </a:spcBef>
              <a:buFontTx/>
              <a:buNone/>
            </a:pPr>
            <a:endParaRPr lang="es-AR" altLang="es-AR" sz="1800" b="1" i="1" dirty="0">
              <a:latin typeface="Comic Sans MS" panose="030F0702030302020204" pitchFamily="66" charset="0"/>
            </a:endParaRPr>
          </a:p>
        </p:txBody>
      </p:sp>
      <p:sp>
        <p:nvSpPr>
          <p:cNvPr id="4" name="Slide Number Placeholder 3"/>
          <p:cNvSpPr>
            <a:spLocks noGrp="1"/>
          </p:cNvSpPr>
          <p:nvPr>
            <p:ph type="sldNum" sz="quarter" idx="12"/>
          </p:nvPr>
        </p:nvSpPr>
        <p:spPr>
          <a:xfrm>
            <a:off x="7543800" y="6413500"/>
            <a:ext cx="1447800" cy="365125"/>
          </a:xfrm>
        </p:spPr>
        <p:txBody>
          <a:bodyPr/>
          <a:lstStyle/>
          <a:p>
            <a:pPr>
              <a:defRPr/>
            </a:pPr>
            <a:fld id="{CA4D34A5-617C-44C0-8D32-9200EAED6F7F}" type="slidenum">
              <a:rPr lang="en-US"/>
              <a:pPr>
                <a:defRPr/>
              </a:pPr>
              <a:t>102</a:t>
            </a:fld>
            <a:endParaRPr lang="en-US" dirty="0"/>
          </a:p>
        </p:txBody>
      </p:sp>
      <p:grpSp>
        <p:nvGrpSpPr>
          <p:cNvPr id="10246" name="Group 8"/>
          <p:cNvGrpSpPr>
            <a:grpSpLocks/>
          </p:cNvGrpSpPr>
          <p:nvPr/>
        </p:nvGrpSpPr>
        <p:grpSpPr bwMode="auto">
          <a:xfrm>
            <a:off x="1066800" y="1035050"/>
            <a:ext cx="3305175" cy="2743200"/>
            <a:chOff x="304800" y="1524000"/>
            <a:chExt cx="3305908" cy="2743200"/>
          </a:xfrm>
        </p:grpSpPr>
        <p:pic>
          <p:nvPicPr>
            <p:cNvPr id="10254" name="Picture 5" descr="File:Gnome-mime-document.svg - Wikimedia Common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0"/>
              <a:ext cx="3305908"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5" name="TextBox 1"/>
            <p:cNvSpPr txBox="1">
              <a:spLocks noChangeArrowheads="1"/>
            </p:cNvSpPr>
            <p:nvPr/>
          </p:nvSpPr>
          <p:spPr bwMode="auto">
            <a:xfrm>
              <a:off x="1066800" y="1905000"/>
              <a:ext cx="685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000">
                  <a:solidFill>
                    <a:schemeClr val="tx1"/>
                  </a:solidFill>
                  <a:latin typeface="Corbel" panose="020B0503020204020204" pitchFamily="34" charset="0"/>
                </a:defRPr>
              </a:lvl1pPr>
              <a:lvl2pPr marL="742950" indent="-285750">
                <a:spcBef>
                  <a:spcPct val="20000"/>
                </a:spcBef>
                <a:buFont typeface="Arial" panose="020B0604020202020204" pitchFamily="34" charset="0"/>
                <a:buChar char="–"/>
                <a:defRPr>
                  <a:solidFill>
                    <a:schemeClr val="tx1"/>
                  </a:solidFill>
                  <a:latin typeface="Corbel" panose="020B0503020204020204" pitchFamily="34" charset="0"/>
                </a:defRPr>
              </a:lvl2pPr>
              <a:lvl3pPr marL="1143000" indent="-228600">
                <a:spcBef>
                  <a:spcPct val="20000"/>
                </a:spcBef>
                <a:buFont typeface="Arial" panose="020B0604020202020204" pitchFamily="34" charset="0"/>
                <a:buChar char="•"/>
                <a:defRPr sz="1600">
                  <a:solidFill>
                    <a:schemeClr val="tx1"/>
                  </a:solidFill>
                  <a:latin typeface="Corbel" panose="020B0503020204020204" pitchFamily="34" charset="0"/>
                </a:defRPr>
              </a:lvl3pPr>
              <a:lvl4pPr marL="1600200" indent="-228600">
                <a:spcBef>
                  <a:spcPct val="20000"/>
                </a:spcBef>
                <a:buFont typeface="Arial" panose="020B0604020202020204" pitchFamily="34" charset="0"/>
                <a:buChar char="–"/>
                <a:defRPr sz="1400">
                  <a:solidFill>
                    <a:schemeClr val="tx1"/>
                  </a:solidFill>
                  <a:latin typeface="Corbel" panose="020B0503020204020204" pitchFamily="34" charset="0"/>
                </a:defRPr>
              </a:lvl4pPr>
              <a:lvl5pPr marL="2057400" indent="-228600">
                <a:spcBef>
                  <a:spcPct val="20000"/>
                </a:spcBef>
                <a:buFont typeface="Arial" panose="020B0604020202020204" pitchFamily="34" charset="0"/>
                <a:buChar char="»"/>
                <a:defRPr sz="1200">
                  <a:solidFill>
                    <a:schemeClr val="tx1"/>
                  </a:solidFill>
                  <a:latin typeface="Corbel" panose="020B0503020204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orbel" panose="020B0503020204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orbel" panose="020B0503020204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orbel" panose="020B0503020204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orbel" panose="020B0503020204020204" pitchFamily="34" charset="0"/>
                </a:defRPr>
              </a:lvl9pPr>
            </a:lstStyle>
            <a:p>
              <a:pPr>
                <a:spcBef>
                  <a:spcPct val="0"/>
                </a:spcBef>
                <a:buFontTx/>
                <a:buNone/>
              </a:pPr>
              <a:r>
                <a:rPr lang="es-AR" altLang="es-AR" sz="1800" b="1">
                  <a:solidFill>
                    <a:srgbClr val="1EA907"/>
                  </a:solidFill>
                </a:rPr>
                <a:t>Doc1</a:t>
              </a:r>
            </a:p>
          </p:txBody>
        </p:sp>
        <p:sp>
          <p:nvSpPr>
            <p:cNvPr id="7" name="TextBox 6"/>
            <p:cNvSpPr txBox="1"/>
            <p:nvPr/>
          </p:nvSpPr>
          <p:spPr>
            <a:xfrm>
              <a:off x="838318" y="2654300"/>
              <a:ext cx="2515158" cy="1323975"/>
            </a:xfrm>
            <a:prstGeom prst="rect">
              <a:avLst/>
            </a:prstGeom>
            <a:solidFill>
              <a:schemeClr val="bg2">
                <a:lumMod val="20000"/>
                <a:lumOff val="80000"/>
              </a:schemeClr>
            </a:solidFill>
          </p:spPr>
          <p:txBody>
            <a:bodyPr>
              <a:spAutoFit/>
            </a:bodyPr>
            <a:lstStyle/>
            <a:p>
              <a:pPr>
                <a:defRPr/>
              </a:pPr>
              <a:r>
                <a:rPr lang="es-AR" sz="2000" b="1" dirty="0" err="1">
                  <a:solidFill>
                    <a:srgbClr val="1EA907"/>
                  </a:solidFill>
                </a:rPr>
                <a:t>MapReduce</a:t>
              </a:r>
              <a:r>
                <a:rPr lang="es-AR" sz="2000" b="1" dirty="0">
                  <a:solidFill>
                    <a:srgbClr val="1EA907"/>
                  </a:solidFill>
                </a:rPr>
                <a:t> es una técnica de </a:t>
              </a:r>
              <a:r>
                <a:rPr lang="es-AR" sz="2000" b="1" dirty="0" err="1">
                  <a:solidFill>
                    <a:srgbClr val="1EA907"/>
                  </a:solidFill>
                </a:rPr>
                <a:t>Divide&amp;Conquer</a:t>
              </a:r>
              <a:r>
                <a:rPr lang="es-AR" sz="2000" b="1" dirty="0">
                  <a:solidFill>
                    <a:srgbClr val="1EA907"/>
                  </a:solidFill>
                </a:rPr>
                <a:t> distribuida</a:t>
              </a:r>
            </a:p>
          </p:txBody>
        </p:sp>
      </p:grpSp>
      <p:grpSp>
        <p:nvGrpSpPr>
          <p:cNvPr id="10247" name="Group 10"/>
          <p:cNvGrpSpPr>
            <a:grpSpLocks/>
          </p:cNvGrpSpPr>
          <p:nvPr/>
        </p:nvGrpSpPr>
        <p:grpSpPr bwMode="auto">
          <a:xfrm>
            <a:off x="5191125" y="1006475"/>
            <a:ext cx="3306763" cy="2743200"/>
            <a:chOff x="304800" y="1524000"/>
            <a:chExt cx="3305908" cy="2743200"/>
          </a:xfrm>
        </p:grpSpPr>
        <p:pic>
          <p:nvPicPr>
            <p:cNvPr id="10251" name="Picture 11" descr="File:Gnome-mime-document.svg - Wikimedia Common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0"/>
              <a:ext cx="3305908"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2" name="TextBox 12"/>
            <p:cNvSpPr txBox="1">
              <a:spLocks noChangeArrowheads="1"/>
            </p:cNvSpPr>
            <p:nvPr/>
          </p:nvSpPr>
          <p:spPr bwMode="auto">
            <a:xfrm>
              <a:off x="1066800" y="1905000"/>
              <a:ext cx="685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000">
                  <a:solidFill>
                    <a:schemeClr val="tx1"/>
                  </a:solidFill>
                  <a:latin typeface="Corbel" panose="020B0503020204020204" pitchFamily="34" charset="0"/>
                </a:defRPr>
              </a:lvl1pPr>
              <a:lvl2pPr marL="742950" indent="-285750">
                <a:spcBef>
                  <a:spcPct val="20000"/>
                </a:spcBef>
                <a:buFont typeface="Arial" panose="020B0604020202020204" pitchFamily="34" charset="0"/>
                <a:buChar char="–"/>
                <a:defRPr>
                  <a:solidFill>
                    <a:schemeClr val="tx1"/>
                  </a:solidFill>
                  <a:latin typeface="Corbel" panose="020B0503020204020204" pitchFamily="34" charset="0"/>
                </a:defRPr>
              </a:lvl2pPr>
              <a:lvl3pPr marL="1143000" indent="-228600">
                <a:spcBef>
                  <a:spcPct val="20000"/>
                </a:spcBef>
                <a:buFont typeface="Arial" panose="020B0604020202020204" pitchFamily="34" charset="0"/>
                <a:buChar char="•"/>
                <a:defRPr sz="1600">
                  <a:solidFill>
                    <a:schemeClr val="tx1"/>
                  </a:solidFill>
                  <a:latin typeface="Corbel" panose="020B0503020204020204" pitchFamily="34" charset="0"/>
                </a:defRPr>
              </a:lvl3pPr>
              <a:lvl4pPr marL="1600200" indent="-228600">
                <a:spcBef>
                  <a:spcPct val="20000"/>
                </a:spcBef>
                <a:buFont typeface="Arial" panose="020B0604020202020204" pitchFamily="34" charset="0"/>
                <a:buChar char="–"/>
                <a:defRPr sz="1400">
                  <a:solidFill>
                    <a:schemeClr val="tx1"/>
                  </a:solidFill>
                  <a:latin typeface="Corbel" panose="020B0503020204020204" pitchFamily="34" charset="0"/>
                </a:defRPr>
              </a:lvl4pPr>
              <a:lvl5pPr marL="2057400" indent="-228600">
                <a:spcBef>
                  <a:spcPct val="20000"/>
                </a:spcBef>
                <a:buFont typeface="Arial" panose="020B0604020202020204" pitchFamily="34" charset="0"/>
                <a:buChar char="»"/>
                <a:defRPr sz="1200">
                  <a:solidFill>
                    <a:schemeClr val="tx1"/>
                  </a:solidFill>
                  <a:latin typeface="Corbel" panose="020B0503020204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orbel" panose="020B0503020204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orbel" panose="020B0503020204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orbel" panose="020B0503020204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orbel" panose="020B0503020204020204" pitchFamily="34" charset="0"/>
                </a:defRPr>
              </a:lvl9pPr>
            </a:lstStyle>
            <a:p>
              <a:pPr>
                <a:spcBef>
                  <a:spcPct val="0"/>
                </a:spcBef>
                <a:buFontTx/>
                <a:buNone/>
              </a:pPr>
              <a:r>
                <a:rPr lang="es-AR" altLang="es-AR" sz="1800" b="1">
                  <a:solidFill>
                    <a:srgbClr val="1EA907"/>
                  </a:solidFill>
                </a:rPr>
                <a:t>Doc2</a:t>
              </a:r>
            </a:p>
          </p:txBody>
        </p:sp>
        <p:sp>
          <p:nvSpPr>
            <p:cNvPr id="14" name="TextBox 13"/>
            <p:cNvSpPr txBox="1"/>
            <p:nvPr/>
          </p:nvSpPr>
          <p:spPr>
            <a:xfrm>
              <a:off x="838062" y="2654300"/>
              <a:ext cx="2513950" cy="1323975"/>
            </a:xfrm>
            <a:prstGeom prst="rect">
              <a:avLst/>
            </a:prstGeom>
            <a:solidFill>
              <a:schemeClr val="bg2">
                <a:lumMod val="20000"/>
                <a:lumOff val="80000"/>
              </a:schemeClr>
            </a:solidFill>
          </p:spPr>
          <p:txBody>
            <a:bodyPr>
              <a:spAutoFit/>
            </a:bodyPr>
            <a:lstStyle/>
            <a:p>
              <a:pPr>
                <a:defRPr/>
              </a:pPr>
              <a:r>
                <a:rPr lang="es-AR" sz="2000" b="1" dirty="0" err="1">
                  <a:solidFill>
                    <a:srgbClr val="1EA907"/>
                  </a:solidFill>
                </a:rPr>
                <a:t>Hazelcast</a:t>
              </a:r>
              <a:r>
                <a:rPr lang="es-AR" sz="2000" b="1" dirty="0">
                  <a:solidFill>
                    <a:srgbClr val="1EA907"/>
                  </a:solidFill>
                </a:rPr>
                <a:t> es un </a:t>
              </a:r>
              <a:r>
                <a:rPr lang="es-AR" sz="2000" b="1" dirty="0" err="1">
                  <a:solidFill>
                    <a:srgbClr val="1EA907"/>
                  </a:solidFill>
                </a:rPr>
                <a:t>Grid</a:t>
              </a:r>
              <a:r>
                <a:rPr lang="es-AR" sz="2000" b="1" dirty="0">
                  <a:solidFill>
                    <a:srgbClr val="1EA907"/>
                  </a:solidFill>
                </a:rPr>
                <a:t> que implementa la técnica de </a:t>
              </a:r>
              <a:r>
                <a:rPr lang="es-AR" sz="2000" b="1" dirty="0" err="1">
                  <a:solidFill>
                    <a:srgbClr val="1EA907"/>
                  </a:solidFill>
                </a:rPr>
                <a:t>MapReduce</a:t>
              </a:r>
              <a:endParaRPr lang="es-AR" sz="2000" b="1" dirty="0">
                <a:solidFill>
                  <a:srgbClr val="1EA907"/>
                </a:solidFill>
              </a:endParaRPr>
            </a:p>
          </p:txBody>
        </p:sp>
      </p:grpSp>
    </p:spTree>
    <p:extLst>
      <p:ext uri="{BB962C8B-B14F-4D97-AF65-F5344CB8AC3E}">
        <p14:creationId xmlns:p14="http://schemas.microsoft.com/office/powerpoint/2010/main" val="2127574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6">
                                            <p:txEl>
                                              <p:pRg st="12" end="12"/>
                                            </p:txEl>
                                          </p:spTgt>
                                        </p:tgtEl>
                                        <p:attrNameLst>
                                          <p:attrName>style.visibility</p:attrName>
                                        </p:attrNameLst>
                                      </p:cBhvr>
                                      <p:to>
                                        <p:strVal val="visible"/>
                                      </p:to>
                                    </p:set>
                                    <p:animEffect transition="in" filter="barn(inVertical)">
                                      <p:cBhvr>
                                        <p:cTn id="7" dur="500"/>
                                        <p:tgtEl>
                                          <p:spTgt spid="16">
                                            <p:txEl>
                                              <p:pRg st="12" end="12"/>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6">
                                            <p:txEl>
                                              <p:pRg st="13" end="13"/>
                                            </p:txEl>
                                          </p:spTgt>
                                        </p:tgtEl>
                                        <p:attrNameLst>
                                          <p:attrName>style.visibility</p:attrName>
                                        </p:attrNameLst>
                                      </p:cBhvr>
                                      <p:to>
                                        <p:strVal val="visible"/>
                                      </p:to>
                                    </p:set>
                                    <p:animEffect transition="in" filter="barn(inVertical)">
                                      <p:cBhvr>
                                        <p:cTn id="10" dur="500"/>
                                        <p:tgtEl>
                                          <p:spTgt spid="16">
                                            <p:txEl>
                                              <p:pRg st="13" end="13"/>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6">
                                            <p:txEl>
                                              <p:pRg st="14" end="14"/>
                                            </p:txEl>
                                          </p:spTgt>
                                        </p:tgtEl>
                                        <p:attrNameLst>
                                          <p:attrName>style.visibility</p:attrName>
                                        </p:attrNameLst>
                                      </p:cBhvr>
                                      <p:to>
                                        <p:strVal val="visible"/>
                                      </p:to>
                                    </p:set>
                                    <p:animEffect transition="in" filter="barn(inVertical)">
                                      <p:cBhvr>
                                        <p:cTn id="13" dur="500"/>
                                        <p:tgtEl>
                                          <p:spTgt spid="16">
                                            <p:txEl>
                                              <p:pRg st="14" end="14"/>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6">
                                            <p:txEl>
                                              <p:pRg st="15" end="15"/>
                                            </p:txEl>
                                          </p:spTgt>
                                        </p:tgtEl>
                                        <p:attrNameLst>
                                          <p:attrName>style.visibility</p:attrName>
                                        </p:attrNameLst>
                                      </p:cBhvr>
                                      <p:to>
                                        <p:strVal val="visible"/>
                                      </p:to>
                                    </p:set>
                                    <p:animEffect transition="in" filter="barn(inVertical)">
                                      <p:cBhvr>
                                        <p:cTn id="16" dur="500"/>
                                        <p:tgtEl>
                                          <p:spTgt spid="16">
                                            <p:txEl>
                                              <p:pRg st="15" end="15"/>
                                            </p:txEl>
                                          </p:spTgt>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6">
                                            <p:txEl>
                                              <p:pRg st="16" end="16"/>
                                            </p:txEl>
                                          </p:spTgt>
                                        </p:tgtEl>
                                        <p:attrNameLst>
                                          <p:attrName>style.visibility</p:attrName>
                                        </p:attrNameLst>
                                      </p:cBhvr>
                                      <p:to>
                                        <p:strVal val="visible"/>
                                      </p:to>
                                    </p:set>
                                    <p:animEffect transition="in" filter="barn(inVertical)">
                                      <p:cBhvr>
                                        <p:cTn id="19" dur="500"/>
                                        <p:tgtEl>
                                          <p:spTgt spid="16">
                                            <p:txEl>
                                              <p:pRg st="16" end="16"/>
                                            </p:txEl>
                                          </p:spTgt>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6">
                                            <p:txEl>
                                              <p:pRg st="17" end="17"/>
                                            </p:txEl>
                                          </p:spTgt>
                                        </p:tgtEl>
                                        <p:attrNameLst>
                                          <p:attrName>style.visibility</p:attrName>
                                        </p:attrNameLst>
                                      </p:cBhvr>
                                      <p:to>
                                        <p:strVal val="visible"/>
                                      </p:to>
                                    </p:set>
                                    <p:animEffect transition="in" filter="barn(inVertical)">
                                      <p:cBhvr>
                                        <p:cTn id="22" dur="500"/>
                                        <p:tgtEl>
                                          <p:spTgt spid="16">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a:spLocks noChangeArrowheads="1"/>
          </p:cNvSpPr>
          <p:nvPr/>
        </p:nvSpPr>
        <p:spPr bwMode="auto">
          <a:xfrm>
            <a:off x="60325" y="409753"/>
            <a:ext cx="8931275" cy="618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000">
                <a:solidFill>
                  <a:schemeClr val="tx1"/>
                </a:solidFill>
                <a:latin typeface="Corbel" panose="020B0503020204020204" pitchFamily="34" charset="0"/>
              </a:defRPr>
            </a:lvl1pPr>
            <a:lvl2pPr marL="742950" indent="-285750">
              <a:spcBef>
                <a:spcPct val="20000"/>
              </a:spcBef>
              <a:buFont typeface="Arial" panose="020B0604020202020204" pitchFamily="34" charset="0"/>
              <a:buChar char="–"/>
              <a:defRPr>
                <a:solidFill>
                  <a:schemeClr val="tx1"/>
                </a:solidFill>
                <a:latin typeface="Corbel" panose="020B0503020204020204" pitchFamily="34" charset="0"/>
              </a:defRPr>
            </a:lvl2pPr>
            <a:lvl3pPr marL="1143000" indent="-228600">
              <a:spcBef>
                <a:spcPct val="20000"/>
              </a:spcBef>
              <a:buFont typeface="Arial" panose="020B0604020202020204" pitchFamily="34" charset="0"/>
              <a:buChar char="•"/>
              <a:defRPr sz="1600">
                <a:solidFill>
                  <a:schemeClr val="tx1"/>
                </a:solidFill>
                <a:latin typeface="Corbel" panose="020B0503020204020204" pitchFamily="34" charset="0"/>
              </a:defRPr>
            </a:lvl3pPr>
            <a:lvl4pPr marL="1600200" indent="-228600">
              <a:spcBef>
                <a:spcPct val="20000"/>
              </a:spcBef>
              <a:buFont typeface="Arial" panose="020B0604020202020204" pitchFamily="34" charset="0"/>
              <a:buChar char="–"/>
              <a:defRPr sz="1400">
                <a:solidFill>
                  <a:schemeClr val="tx1"/>
                </a:solidFill>
                <a:latin typeface="Corbel" panose="020B0503020204020204" pitchFamily="34" charset="0"/>
              </a:defRPr>
            </a:lvl4pPr>
            <a:lvl5pPr marL="2057400" indent="-228600">
              <a:spcBef>
                <a:spcPct val="20000"/>
              </a:spcBef>
              <a:buFont typeface="Arial" panose="020B0604020202020204" pitchFamily="34" charset="0"/>
              <a:buChar char="»"/>
              <a:defRPr sz="1200">
                <a:solidFill>
                  <a:schemeClr val="tx1"/>
                </a:solidFill>
                <a:latin typeface="Corbel" panose="020B0503020204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orbel" panose="020B0503020204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orbel" panose="020B0503020204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orbel" panose="020B0503020204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orbel" panose="020B0503020204020204" pitchFamily="34" charset="0"/>
              </a:defRPr>
            </a:lvl9pPr>
          </a:lstStyle>
          <a:p>
            <a:pPr algn="just" eaLnBrk="1" hangingPunct="1">
              <a:spcBef>
                <a:spcPct val="0"/>
              </a:spcBef>
              <a:buFontTx/>
              <a:buNone/>
            </a:pPr>
            <a:endParaRPr lang="es-AR" altLang="es-AR" sz="1800" b="1" i="1" dirty="0">
              <a:latin typeface="Comic Sans MS" panose="030F0702030302020204" pitchFamily="66" charset="0"/>
            </a:endParaRPr>
          </a:p>
          <a:p>
            <a:pPr algn="just" eaLnBrk="1" hangingPunct="1">
              <a:spcBef>
                <a:spcPct val="0"/>
              </a:spcBef>
              <a:buFontTx/>
              <a:buNone/>
            </a:pPr>
            <a:endParaRPr lang="es-AR" altLang="es-AR" sz="1800" b="1" i="1" dirty="0">
              <a:latin typeface="Comic Sans MS" panose="030F0702030302020204" pitchFamily="66" charset="0"/>
            </a:endParaRPr>
          </a:p>
          <a:p>
            <a:pPr algn="just" eaLnBrk="1" hangingPunct="1">
              <a:spcBef>
                <a:spcPct val="0"/>
              </a:spcBef>
              <a:buFontTx/>
              <a:buNone/>
            </a:pPr>
            <a:endParaRPr lang="es-AR" altLang="es-AR" sz="1800" b="1" i="1" dirty="0">
              <a:latin typeface="Comic Sans MS" panose="030F0702030302020204" pitchFamily="66" charset="0"/>
            </a:endParaRPr>
          </a:p>
          <a:p>
            <a:pPr algn="just" eaLnBrk="1" hangingPunct="1">
              <a:spcBef>
                <a:spcPct val="0"/>
              </a:spcBef>
              <a:buFontTx/>
              <a:buNone/>
            </a:pPr>
            <a:endParaRPr lang="es-AR" altLang="es-AR" sz="1800" b="1" i="1" dirty="0">
              <a:latin typeface="Comic Sans MS" panose="030F0702030302020204" pitchFamily="66" charset="0"/>
            </a:endParaRPr>
          </a:p>
          <a:p>
            <a:pPr algn="just" eaLnBrk="1" hangingPunct="1">
              <a:spcBef>
                <a:spcPct val="0"/>
              </a:spcBef>
              <a:buFontTx/>
              <a:buNone/>
            </a:pPr>
            <a:endParaRPr lang="es-AR" altLang="es-AR" sz="1800" b="1" i="1" dirty="0">
              <a:latin typeface="Comic Sans MS" panose="030F0702030302020204" pitchFamily="66" charset="0"/>
            </a:endParaRPr>
          </a:p>
          <a:p>
            <a:pPr algn="just" eaLnBrk="1" hangingPunct="1">
              <a:spcBef>
                <a:spcPct val="0"/>
              </a:spcBef>
              <a:buFontTx/>
              <a:buNone/>
            </a:pPr>
            <a:endParaRPr lang="es-AR" altLang="es-AR" sz="1800" b="1" i="1" dirty="0">
              <a:latin typeface="Comic Sans MS" panose="030F0702030302020204" pitchFamily="66" charset="0"/>
            </a:endParaRPr>
          </a:p>
          <a:p>
            <a:pPr algn="just" eaLnBrk="1" hangingPunct="1">
              <a:spcBef>
                <a:spcPct val="0"/>
              </a:spcBef>
              <a:buFontTx/>
              <a:buNone/>
            </a:pPr>
            <a:endParaRPr lang="es-AR" altLang="es-AR" sz="1800" b="1" i="1" dirty="0">
              <a:latin typeface="Comic Sans MS" panose="030F0702030302020204" pitchFamily="66" charset="0"/>
            </a:endParaRPr>
          </a:p>
          <a:p>
            <a:pPr algn="just" eaLnBrk="1" hangingPunct="1">
              <a:spcBef>
                <a:spcPct val="0"/>
              </a:spcBef>
              <a:buFontTx/>
              <a:buNone/>
            </a:pPr>
            <a:endParaRPr lang="en-US" altLang="es-AR" sz="1800" b="1" i="1" dirty="0">
              <a:latin typeface="Comic Sans MS" panose="030F0702030302020204" pitchFamily="66" charset="0"/>
            </a:endParaRPr>
          </a:p>
          <a:p>
            <a:pPr algn="just" eaLnBrk="1" hangingPunct="1">
              <a:spcBef>
                <a:spcPct val="0"/>
              </a:spcBef>
              <a:buFontTx/>
              <a:buNone/>
            </a:pPr>
            <a:endParaRPr lang="en-US" altLang="es-AR" sz="1800" b="1" i="1" dirty="0">
              <a:latin typeface="Comic Sans MS" panose="030F0702030302020204" pitchFamily="66" charset="0"/>
            </a:endParaRPr>
          </a:p>
          <a:p>
            <a:pPr algn="just" eaLnBrk="1" hangingPunct="1">
              <a:spcBef>
                <a:spcPct val="0"/>
              </a:spcBef>
              <a:buFontTx/>
              <a:buNone/>
            </a:pPr>
            <a:endParaRPr lang="en-US" altLang="es-AR" sz="1800" b="1" i="1" dirty="0">
              <a:latin typeface="Comic Sans MS" panose="030F0702030302020204" pitchFamily="66" charset="0"/>
            </a:endParaRPr>
          </a:p>
          <a:p>
            <a:pPr algn="just" eaLnBrk="1" hangingPunct="1">
              <a:spcBef>
                <a:spcPct val="0"/>
              </a:spcBef>
              <a:buFontTx/>
              <a:buNone/>
            </a:pPr>
            <a:endParaRPr lang="es-AR" altLang="es-AR" sz="1800" b="1" i="1" dirty="0">
              <a:latin typeface="Comic Sans MS" panose="030F0702030302020204" pitchFamily="66" charset="0"/>
            </a:endParaRPr>
          </a:p>
          <a:p>
            <a:pPr algn="just" eaLnBrk="1" hangingPunct="1">
              <a:spcBef>
                <a:spcPct val="0"/>
              </a:spcBef>
              <a:buFontTx/>
              <a:buNone/>
            </a:pPr>
            <a:endParaRPr lang="es-AR" altLang="es-AR" sz="1800" b="1" i="1" dirty="0">
              <a:latin typeface="Comic Sans MS" panose="030F0702030302020204" pitchFamily="66" charset="0"/>
            </a:endParaRPr>
          </a:p>
          <a:p>
            <a:pPr algn="just" eaLnBrk="1" hangingPunct="1">
              <a:spcBef>
                <a:spcPct val="0"/>
              </a:spcBef>
              <a:buFontTx/>
              <a:buNone/>
            </a:pPr>
            <a:r>
              <a:rPr lang="es-AR" altLang="es-AR" sz="1800" b="1" i="1" dirty="0" err="1">
                <a:latin typeface="Comic Sans MS" panose="030F0702030302020204" pitchFamily="66" charset="0"/>
              </a:rPr>
              <a:t>MapReduce</a:t>
            </a:r>
            <a:r>
              <a:rPr lang="es-AR" altLang="es-AR" sz="1800" b="1" i="1" dirty="0">
                <a:latin typeface="Comic Sans MS" panose="030F0702030302020204" pitchFamily="66" charset="0"/>
              </a:rPr>
              <a:t> =&gt; { Doc1, Doc2 }</a:t>
            </a:r>
          </a:p>
          <a:p>
            <a:pPr algn="just" eaLnBrk="1" hangingPunct="1">
              <a:spcBef>
                <a:spcPct val="0"/>
              </a:spcBef>
              <a:buFontTx/>
              <a:buNone/>
            </a:pPr>
            <a:r>
              <a:rPr lang="es-AR" altLang="es-AR" sz="1800" b="1" i="1" dirty="0">
                <a:latin typeface="Comic Sans MS" panose="030F0702030302020204" pitchFamily="66" charset="0"/>
              </a:rPr>
              <a:t>es =&gt; {Doc1, Doc2 }</a:t>
            </a:r>
          </a:p>
          <a:p>
            <a:pPr algn="just" eaLnBrk="1" hangingPunct="1">
              <a:spcBef>
                <a:spcPct val="0"/>
              </a:spcBef>
              <a:buFontTx/>
              <a:buNone/>
            </a:pPr>
            <a:r>
              <a:rPr lang="es-AR" altLang="es-AR" sz="1800" b="1" i="1" dirty="0">
                <a:latin typeface="Comic Sans MS" panose="030F0702030302020204" pitchFamily="66" charset="0"/>
              </a:rPr>
              <a:t>…</a:t>
            </a:r>
          </a:p>
          <a:p>
            <a:pPr algn="just" eaLnBrk="1" hangingPunct="1">
              <a:spcBef>
                <a:spcPct val="0"/>
              </a:spcBef>
              <a:buFontTx/>
              <a:buNone/>
            </a:pPr>
            <a:r>
              <a:rPr lang="es-AR" altLang="es-AR" sz="1800" b="1" i="1" dirty="0">
                <a:latin typeface="Comic Sans MS" panose="030F0702030302020204" pitchFamily="66" charset="0"/>
              </a:rPr>
              <a:t>técnica =&gt; {Doc1, Doc2}</a:t>
            </a:r>
          </a:p>
          <a:p>
            <a:pPr algn="just" eaLnBrk="1" hangingPunct="1">
              <a:spcBef>
                <a:spcPct val="0"/>
              </a:spcBef>
              <a:buFontTx/>
              <a:buNone/>
            </a:pPr>
            <a:r>
              <a:rPr lang="es-AR" altLang="es-AR" sz="1800" b="1" i="1" dirty="0" err="1">
                <a:latin typeface="Comic Sans MS" panose="030F0702030302020204" pitchFamily="66" charset="0"/>
              </a:rPr>
              <a:t>Grid</a:t>
            </a:r>
            <a:r>
              <a:rPr lang="es-AR" altLang="es-AR" sz="1800" b="1" i="1" dirty="0">
                <a:latin typeface="Comic Sans MS" panose="030F0702030302020204" pitchFamily="66" charset="0"/>
              </a:rPr>
              <a:t> =&gt; {Doc2 }</a:t>
            </a:r>
          </a:p>
          <a:p>
            <a:pPr algn="just" eaLnBrk="1" hangingPunct="1">
              <a:spcBef>
                <a:spcPct val="0"/>
              </a:spcBef>
              <a:buFontTx/>
              <a:buNone/>
            </a:pPr>
            <a:r>
              <a:rPr lang="es-AR" altLang="es-AR" sz="1800" b="1" i="1" dirty="0">
                <a:latin typeface="Comic Sans MS" panose="030F0702030302020204" pitchFamily="66" charset="0"/>
              </a:rPr>
              <a:t>…</a:t>
            </a:r>
          </a:p>
          <a:p>
            <a:pPr algn="just" eaLnBrk="1" hangingPunct="1">
              <a:spcBef>
                <a:spcPct val="0"/>
              </a:spcBef>
              <a:buFontTx/>
              <a:buNone/>
            </a:pPr>
            <a:endParaRPr lang="es-AR" altLang="es-AR" sz="1800" b="1" i="1" dirty="0">
              <a:latin typeface="Comic Sans MS" panose="030F0702030302020204" pitchFamily="66" charset="0"/>
            </a:endParaRPr>
          </a:p>
          <a:p>
            <a:pPr algn="just" eaLnBrk="1" hangingPunct="1">
              <a:spcBef>
                <a:spcPct val="0"/>
              </a:spcBef>
              <a:buFontTx/>
              <a:buNone/>
            </a:pPr>
            <a:r>
              <a:rPr lang="es-AR" altLang="es-AR" sz="1800" b="1" i="1" dirty="0">
                <a:latin typeface="Comic Sans MS" panose="030F0702030302020204" pitchFamily="66" charset="0"/>
              </a:rPr>
              <a:t>¿Cómo se usa el índice para </a:t>
            </a:r>
          </a:p>
          <a:p>
            <a:pPr algn="just" eaLnBrk="1" hangingPunct="1">
              <a:spcBef>
                <a:spcPct val="0"/>
              </a:spcBef>
              <a:buFontTx/>
              <a:buNone/>
            </a:pPr>
            <a:r>
              <a:rPr lang="es-AR" altLang="es-AR" sz="1800" b="1" i="1" dirty="0">
                <a:latin typeface="Comic Sans MS" panose="030F0702030302020204" pitchFamily="66" charset="0"/>
              </a:rPr>
              <a:t>responder las consultas?</a:t>
            </a:r>
          </a:p>
          <a:p>
            <a:pPr algn="just" eaLnBrk="1" hangingPunct="1">
              <a:spcBef>
                <a:spcPct val="0"/>
              </a:spcBef>
              <a:buFontTx/>
              <a:buNone/>
            </a:pPr>
            <a:endParaRPr lang="es-AR" altLang="es-AR" sz="1800" b="1" i="1" dirty="0">
              <a:latin typeface="Comic Sans MS" panose="030F0702030302020204" pitchFamily="66" charset="0"/>
            </a:endParaRPr>
          </a:p>
        </p:txBody>
      </p:sp>
      <p:sp>
        <p:nvSpPr>
          <p:cNvPr id="4" name="Slide Number Placeholder 3"/>
          <p:cNvSpPr>
            <a:spLocks noGrp="1"/>
          </p:cNvSpPr>
          <p:nvPr>
            <p:ph type="sldNum" sz="quarter" idx="12"/>
          </p:nvPr>
        </p:nvSpPr>
        <p:spPr>
          <a:xfrm>
            <a:off x="7543800" y="6413500"/>
            <a:ext cx="1447800" cy="365125"/>
          </a:xfrm>
        </p:spPr>
        <p:txBody>
          <a:bodyPr/>
          <a:lstStyle/>
          <a:p>
            <a:pPr>
              <a:defRPr/>
            </a:pPr>
            <a:fld id="{CA4D34A5-617C-44C0-8D32-9200EAED6F7F}" type="slidenum">
              <a:rPr lang="en-US"/>
              <a:pPr>
                <a:defRPr/>
              </a:pPr>
              <a:t>103</a:t>
            </a:fld>
            <a:endParaRPr lang="en-US" dirty="0"/>
          </a:p>
        </p:txBody>
      </p:sp>
      <p:grpSp>
        <p:nvGrpSpPr>
          <p:cNvPr id="10246" name="Group 8"/>
          <p:cNvGrpSpPr>
            <a:grpSpLocks/>
          </p:cNvGrpSpPr>
          <p:nvPr/>
        </p:nvGrpSpPr>
        <p:grpSpPr bwMode="auto">
          <a:xfrm>
            <a:off x="1066800" y="1035050"/>
            <a:ext cx="3305175" cy="2743200"/>
            <a:chOff x="304800" y="1524000"/>
            <a:chExt cx="3305908" cy="2743200"/>
          </a:xfrm>
        </p:grpSpPr>
        <p:pic>
          <p:nvPicPr>
            <p:cNvPr id="10254" name="Picture 5" descr="File:Gnome-mime-document.svg - Wikimedia Common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0"/>
              <a:ext cx="3305908"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5" name="TextBox 1"/>
            <p:cNvSpPr txBox="1">
              <a:spLocks noChangeArrowheads="1"/>
            </p:cNvSpPr>
            <p:nvPr/>
          </p:nvSpPr>
          <p:spPr bwMode="auto">
            <a:xfrm>
              <a:off x="1066800" y="1905000"/>
              <a:ext cx="685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000">
                  <a:solidFill>
                    <a:schemeClr val="tx1"/>
                  </a:solidFill>
                  <a:latin typeface="Corbel" panose="020B0503020204020204" pitchFamily="34" charset="0"/>
                </a:defRPr>
              </a:lvl1pPr>
              <a:lvl2pPr marL="742950" indent="-285750">
                <a:spcBef>
                  <a:spcPct val="20000"/>
                </a:spcBef>
                <a:buFont typeface="Arial" panose="020B0604020202020204" pitchFamily="34" charset="0"/>
                <a:buChar char="–"/>
                <a:defRPr>
                  <a:solidFill>
                    <a:schemeClr val="tx1"/>
                  </a:solidFill>
                  <a:latin typeface="Corbel" panose="020B0503020204020204" pitchFamily="34" charset="0"/>
                </a:defRPr>
              </a:lvl2pPr>
              <a:lvl3pPr marL="1143000" indent="-228600">
                <a:spcBef>
                  <a:spcPct val="20000"/>
                </a:spcBef>
                <a:buFont typeface="Arial" panose="020B0604020202020204" pitchFamily="34" charset="0"/>
                <a:buChar char="•"/>
                <a:defRPr sz="1600">
                  <a:solidFill>
                    <a:schemeClr val="tx1"/>
                  </a:solidFill>
                  <a:latin typeface="Corbel" panose="020B0503020204020204" pitchFamily="34" charset="0"/>
                </a:defRPr>
              </a:lvl3pPr>
              <a:lvl4pPr marL="1600200" indent="-228600">
                <a:spcBef>
                  <a:spcPct val="20000"/>
                </a:spcBef>
                <a:buFont typeface="Arial" panose="020B0604020202020204" pitchFamily="34" charset="0"/>
                <a:buChar char="–"/>
                <a:defRPr sz="1400">
                  <a:solidFill>
                    <a:schemeClr val="tx1"/>
                  </a:solidFill>
                  <a:latin typeface="Corbel" panose="020B0503020204020204" pitchFamily="34" charset="0"/>
                </a:defRPr>
              </a:lvl4pPr>
              <a:lvl5pPr marL="2057400" indent="-228600">
                <a:spcBef>
                  <a:spcPct val="20000"/>
                </a:spcBef>
                <a:buFont typeface="Arial" panose="020B0604020202020204" pitchFamily="34" charset="0"/>
                <a:buChar char="»"/>
                <a:defRPr sz="1200">
                  <a:solidFill>
                    <a:schemeClr val="tx1"/>
                  </a:solidFill>
                  <a:latin typeface="Corbel" panose="020B0503020204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orbel" panose="020B0503020204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orbel" panose="020B0503020204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orbel" panose="020B0503020204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orbel" panose="020B0503020204020204" pitchFamily="34" charset="0"/>
                </a:defRPr>
              </a:lvl9pPr>
            </a:lstStyle>
            <a:p>
              <a:pPr>
                <a:spcBef>
                  <a:spcPct val="0"/>
                </a:spcBef>
                <a:buFontTx/>
                <a:buNone/>
              </a:pPr>
              <a:r>
                <a:rPr lang="es-AR" altLang="es-AR" sz="1800" b="1">
                  <a:solidFill>
                    <a:srgbClr val="1EA907"/>
                  </a:solidFill>
                </a:rPr>
                <a:t>Doc1</a:t>
              </a:r>
            </a:p>
          </p:txBody>
        </p:sp>
        <p:sp>
          <p:nvSpPr>
            <p:cNvPr id="7" name="TextBox 6"/>
            <p:cNvSpPr txBox="1"/>
            <p:nvPr/>
          </p:nvSpPr>
          <p:spPr>
            <a:xfrm>
              <a:off x="838318" y="2654300"/>
              <a:ext cx="2515158" cy="1323975"/>
            </a:xfrm>
            <a:prstGeom prst="rect">
              <a:avLst/>
            </a:prstGeom>
            <a:solidFill>
              <a:schemeClr val="bg2">
                <a:lumMod val="20000"/>
                <a:lumOff val="80000"/>
              </a:schemeClr>
            </a:solidFill>
          </p:spPr>
          <p:txBody>
            <a:bodyPr>
              <a:spAutoFit/>
            </a:bodyPr>
            <a:lstStyle/>
            <a:p>
              <a:pPr>
                <a:defRPr/>
              </a:pPr>
              <a:r>
                <a:rPr lang="es-AR" sz="2000" b="1" dirty="0" err="1">
                  <a:solidFill>
                    <a:srgbClr val="1EA907"/>
                  </a:solidFill>
                </a:rPr>
                <a:t>MapReduce</a:t>
              </a:r>
              <a:r>
                <a:rPr lang="es-AR" sz="2000" b="1" dirty="0">
                  <a:solidFill>
                    <a:srgbClr val="1EA907"/>
                  </a:solidFill>
                </a:rPr>
                <a:t> es una técnica de </a:t>
              </a:r>
              <a:r>
                <a:rPr lang="es-AR" sz="2000" b="1" dirty="0" err="1">
                  <a:solidFill>
                    <a:srgbClr val="1EA907"/>
                  </a:solidFill>
                </a:rPr>
                <a:t>Divide&amp;Conquer</a:t>
              </a:r>
              <a:r>
                <a:rPr lang="es-AR" sz="2000" b="1" dirty="0">
                  <a:solidFill>
                    <a:srgbClr val="1EA907"/>
                  </a:solidFill>
                </a:rPr>
                <a:t> distribuida</a:t>
              </a:r>
            </a:p>
          </p:txBody>
        </p:sp>
      </p:grpSp>
      <p:grpSp>
        <p:nvGrpSpPr>
          <p:cNvPr id="10247" name="Group 10"/>
          <p:cNvGrpSpPr>
            <a:grpSpLocks/>
          </p:cNvGrpSpPr>
          <p:nvPr/>
        </p:nvGrpSpPr>
        <p:grpSpPr bwMode="auto">
          <a:xfrm>
            <a:off x="5191125" y="1006475"/>
            <a:ext cx="3306763" cy="2743200"/>
            <a:chOff x="304800" y="1524000"/>
            <a:chExt cx="3305908" cy="2743200"/>
          </a:xfrm>
        </p:grpSpPr>
        <p:pic>
          <p:nvPicPr>
            <p:cNvPr id="10251" name="Picture 11" descr="File:Gnome-mime-document.svg - Wikimedia Common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0"/>
              <a:ext cx="3305908"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2" name="TextBox 12"/>
            <p:cNvSpPr txBox="1">
              <a:spLocks noChangeArrowheads="1"/>
            </p:cNvSpPr>
            <p:nvPr/>
          </p:nvSpPr>
          <p:spPr bwMode="auto">
            <a:xfrm>
              <a:off x="1066800" y="1905000"/>
              <a:ext cx="685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000">
                  <a:solidFill>
                    <a:schemeClr val="tx1"/>
                  </a:solidFill>
                  <a:latin typeface="Corbel" panose="020B0503020204020204" pitchFamily="34" charset="0"/>
                </a:defRPr>
              </a:lvl1pPr>
              <a:lvl2pPr marL="742950" indent="-285750">
                <a:spcBef>
                  <a:spcPct val="20000"/>
                </a:spcBef>
                <a:buFont typeface="Arial" panose="020B0604020202020204" pitchFamily="34" charset="0"/>
                <a:buChar char="–"/>
                <a:defRPr>
                  <a:solidFill>
                    <a:schemeClr val="tx1"/>
                  </a:solidFill>
                  <a:latin typeface="Corbel" panose="020B0503020204020204" pitchFamily="34" charset="0"/>
                </a:defRPr>
              </a:lvl2pPr>
              <a:lvl3pPr marL="1143000" indent="-228600">
                <a:spcBef>
                  <a:spcPct val="20000"/>
                </a:spcBef>
                <a:buFont typeface="Arial" panose="020B0604020202020204" pitchFamily="34" charset="0"/>
                <a:buChar char="•"/>
                <a:defRPr sz="1600">
                  <a:solidFill>
                    <a:schemeClr val="tx1"/>
                  </a:solidFill>
                  <a:latin typeface="Corbel" panose="020B0503020204020204" pitchFamily="34" charset="0"/>
                </a:defRPr>
              </a:lvl3pPr>
              <a:lvl4pPr marL="1600200" indent="-228600">
                <a:spcBef>
                  <a:spcPct val="20000"/>
                </a:spcBef>
                <a:buFont typeface="Arial" panose="020B0604020202020204" pitchFamily="34" charset="0"/>
                <a:buChar char="–"/>
                <a:defRPr sz="1400">
                  <a:solidFill>
                    <a:schemeClr val="tx1"/>
                  </a:solidFill>
                  <a:latin typeface="Corbel" panose="020B0503020204020204" pitchFamily="34" charset="0"/>
                </a:defRPr>
              </a:lvl4pPr>
              <a:lvl5pPr marL="2057400" indent="-228600">
                <a:spcBef>
                  <a:spcPct val="20000"/>
                </a:spcBef>
                <a:buFont typeface="Arial" panose="020B0604020202020204" pitchFamily="34" charset="0"/>
                <a:buChar char="»"/>
                <a:defRPr sz="1200">
                  <a:solidFill>
                    <a:schemeClr val="tx1"/>
                  </a:solidFill>
                  <a:latin typeface="Corbel" panose="020B0503020204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orbel" panose="020B0503020204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orbel" panose="020B0503020204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orbel" panose="020B0503020204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orbel" panose="020B0503020204020204" pitchFamily="34" charset="0"/>
                </a:defRPr>
              </a:lvl9pPr>
            </a:lstStyle>
            <a:p>
              <a:pPr>
                <a:spcBef>
                  <a:spcPct val="0"/>
                </a:spcBef>
                <a:buFontTx/>
                <a:buNone/>
              </a:pPr>
              <a:r>
                <a:rPr lang="es-AR" altLang="es-AR" sz="1800" b="1">
                  <a:solidFill>
                    <a:srgbClr val="1EA907"/>
                  </a:solidFill>
                </a:rPr>
                <a:t>Doc2</a:t>
              </a:r>
            </a:p>
          </p:txBody>
        </p:sp>
        <p:sp>
          <p:nvSpPr>
            <p:cNvPr id="14" name="TextBox 13"/>
            <p:cNvSpPr txBox="1"/>
            <p:nvPr/>
          </p:nvSpPr>
          <p:spPr>
            <a:xfrm>
              <a:off x="838062" y="2654300"/>
              <a:ext cx="2513950" cy="1323975"/>
            </a:xfrm>
            <a:prstGeom prst="rect">
              <a:avLst/>
            </a:prstGeom>
            <a:solidFill>
              <a:schemeClr val="bg2">
                <a:lumMod val="20000"/>
                <a:lumOff val="80000"/>
              </a:schemeClr>
            </a:solidFill>
          </p:spPr>
          <p:txBody>
            <a:bodyPr>
              <a:spAutoFit/>
            </a:bodyPr>
            <a:lstStyle/>
            <a:p>
              <a:pPr>
                <a:defRPr/>
              </a:pPr>
              <a:r>
                <a:rPr lang="es-AR" sz="2000" b="1" dirty="0" err="1">
                  <a:solidFill>
                    <a:srgbClr val="1EA907"/>
                  </a:solidFill>
                </a:rPr>
                <a:t>Hazelcast</a:t>
              </a:r>
              <a:r>
                <a:rPr lang="es-AR" sz="2000" b="1" dirty="0">
                  <a:solidFill>
                    <a:srgbClr val="1EA907"/>
                  </a:solidFill>
                </a:rPr>
                <a:t> es un </a:t>
              </a:r>
              <a:r>
                <a:rPr lang="es-AR" sz="2000" b="1" dirty="0" err="1">
                  <a:solidFill>
                    <a:srgbClr val="1EA907"/>
                  </a:solidFill>
                </a:rPr>
                <a:t>Grid</a:t>
              </a:r>
              <a:r>
                <a:rPr lang="es-AR" sz="2000" b="1" dirty="0">
                  <a:solidFill>
                    <a:srgbClr val="1EA907"/>
                  </a:solidFill>
                </a:rPr>
                <a:t> que implementa la técnica de </a:t>
              </a:r>
              <a:r>
                <a:rPr lang="es-AR" sz="2000" b="1" dirty="0" err="1">
                  <a:solidFill>
                    <a:srgbClr val="1EA907"/>
                  </a:solidFill>
                </a:rPr>
                <a:t>MapReduce</a:t>
              </a:r>
              <a:endParaRPr lang="es-AR" sz="2000" b="1" dirty="0">
                <a:solidFill>
                  <a:srgbClr val="1EA907"/>
                </a:solidFill>
              </a:endParaRPr>
            </a:p>
          </p:txBody>
        </p:sp>
      </p:grpSp>
      <p:pic>
        <p:nvPicPr>
          <p:cNvPr id="8" name="Picture 7" descr="The Interesting / Funny / Scary Things People Search For When They ..."/>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5133975"/>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a:spLocks noChangeArrowheads="1"/>
          </p:cNvSpPr>
          <p:nvPr/>
        </p:nvSpPr>
        <p:spPr bwMode="auto">
          <a:xfrm>
            <a:off x="4062413" y="5133975"/>
            <a:ext cx="1743075" cy="369888"/>
          </a:xfrm>
          <a:prstGeom prst="rect">
            <a:avLst/>
          </a:prstGeom>
          <a:solidFill>
            <a:srgbClr val="1EA907"/>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000">
                <a:solidFill>
                  <a:schemeClr val="tx1"/>
                </a:solidFill>
                <a:latin typeface="Corbel" panose="020B0503020204020204" pitchFamily="34" charset="0"/>
              </a:defRPr>
            </a:lvl1pPr>
            <a:lvl2pPr marL="742950" indent="-285750">
              <a:spcBef>
                <a:spcPct val="20000"/>
              </a:spcBef>
              <a:buFont typeface="Arial" panose="020B0604020202020204" pitchFamily="34" charset="0"/>
              <a:buChar char="–"/>
              <a:defRPr>
                <a:solidFill>
                  <a:schemeClr val="tx1"/>
                </a:solidFill>
                <a:latin typeface="Corbel" panose="020B0503020204020204" pitchFamily="34" charset="0"/>
              </a:defRPr>
            </a:lvl2pPr>
            <a:lvl3pPr marL="1143000" indent="-228600">
              <a:spcBef>
                <a:spcPct val="20000"/>
              </a:spcBef>
              <a:buFont typeface="Arial" panose="020B0604020202020204" pitchFamily="34" charset="0"/>
              <a:buChar char="•"/>
              <a:defRPr sz="1600">
                <a:solidFill>
                  <a:schemeClr val="tx1"/>
                </a:solidFill>
                <a:latin typeface="Corbel" panose="020B0503020204020204" pitchFamily="34" charset="0"/>
              </a:defRPr>
            </a:lvl3pPr>
            <a:lvl4pPr marL="1600200" indent="-228600">
              <a:spcBef>
                <a:spcPct val="20000"/>
              </a:spcBef>
              <a:buFont typeface="Arial" panose="020B0604020202020204" pitchFamily="34" charset="0"/>
              <a:buChar char="–"/>
              <a:defRPr sz="1400">
                <a:solidFill>
                  <a:schemeClr val="tx1"/>
                </a:solidFill>
                <a:latin typeface="Corbel" panose="020B0503020204020204" pitchFamily="34" charset="0"/>
              </a:defRPr>
            </a:lvl4pPr>
            <a:lvl5pPr marL="2057400" indent="-228600">
              <a:spcBef>
                <a:spcPct val="20000"/>
              </a:spcBef>
              <a:buFont typeface="Arial" panose="020B0604020202020204" pitchFamily="34" charset="0"/>
              <a:buChar char="»"/>
              <a:defRPr sz="1200">
                <a:solidFill>
                  <a:schemeClr val="tx1"/>
                </a:solidFill>
                <a:latin typeface="Corbel" panose="020B0503020204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orbel" panose="020B0503020204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orbel" panose="020B0503020204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orbel" panose="020B0503020204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orbel" panose="020B0503020204020204" pitchFamily="34" charset="0"/>
              </a:defRPr>
            </a:lvl9pPr>
          </a:lstStyle>
          <a:p>
            <a:pPr>
              <a:spcBef>
                <a:spcPct val="0"/>
              </a:spcBef>
              <a:buFontTx/>
              <a:buNone/>
            </a:pPr>
            <a:r>
              <a:rPr lang="es-AR" altLang="es-AR" sz="1800"/>
              <a:t>“MapReduce”?</a:t>
            </a:r>
          </a:p>
        </p:txBody>
      </p:sp>
      <p:sp>
        <p:nvSpPr>
          <p:cNvPr id="15" name="TextBox 14"/>
          <p:cNvSpPr txBox="1">
            <a:spLocks noChangeArrowheads="1"/>
          </p:cNvSpPr>
          <p:nvPr/>
        </p:nvSpPr>
        <p:spPr bwMode="auto">
          <a:xfrm>
            <a:off x="6172200" y="5133975"/>
            <a:ext cx="23256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000">
                <a:solidFill>
                  <a:schemeClr val="tx1"/>
                </a:solidFill>
                <a:latin typeface="Corbel" panose="020B0503020204020204" pitchFamily="34" charset="0"/>
              </a:defRPr>
            </a:lvl1pPr>
            <a:lvl2pPr marL="742950" indent="-285750">
              <a:spcBef>
                <a:spcPct val="20000"/>
              </a:spcBef>
              <a:buFont typeface="Arial" panose="020B0604020202020204" pitchFamily="34" charset="0"/>
              <a:buChar char="–"/>
              <a:defRPr>
                <a:solidFill>
                  <a:schemeClr val="tx1"/>
                </a:solidFill>
                <a:latin typeface="Corbel" panose="020B0503020204020204" pitchFamily="34" charset="0"/>
              </a:defRPr>
            </a:lvl2pPr>
            <a:lvl3pPr marL="1143000" indent="-228600">
              <a:spcBef>
                <a:spcPct val="20000"/>
              </a:spcBef>
              <a:buFont typeface="Arial" panose="020B0604020202020204" pitchFamily="34" charset="0"/>
              <a:buChar char="•"/>
              <a:defRPr sz="1600">
                <a:solidFill>
                  <a:schemeClr val="tx1"/>
                </a:solidFill>
                <a:latin typeface="Corbel" panose="020B0503020204020204" pitchFamily="34" charset="0"/>
              </a:defRPr>
            </a:lvl3pPr>
            <a:lvl4pPr marL="1600200" indent="-228600">
              <a:spcBef>
                <a:spcPct val="20000"/>
              </a:spcBef>
              <a:buFont typeface="Arial" panose="020B0604020202020204" pitchFamily="34" charset="0"/>
              <a:buChar char="–"/>
              <a:defRPr sz="1400">
                <a:solidFill>
                  <a:schemeClr val="tx1"/>
                </a:solidFill>
                <a:latin typeface="Corbel" panose="020B0503020204020204" pitchFamily="34" charset="0"/>
              </a:defRPr>
            </a:lvl4pPr>
            <a:lvl5pPr marL="2057400" indent="-228600">
              <a:spcBef>
                <a:spcPct val="20000"/>
              </a:spcBef>
              <a:buFont typeface="Arial" panose="020B0604020202020204" pitchFamily="34" charset="0"/>
              <a:buChar char="»"/>
              <a:defRPr sz="1200">
                <a:solidFill>
                  <a:schemeClr val="tx1"/>
                </a:solidFill>
                <a:latin typeface="Corbel" panose="020B0503020204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orbel" panose="020B0503020204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orbel" panose="020B0503020204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orbel" panose="020B0503020204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orbel" panose="020B0503020204020204" pitchFamily="34" charset="0"/>
              </a:defRPr>
            </a:lvl9pPr>
          </a:lstStyle>
          <a:p>
            <a:pPr>
              <a:spcBef>
                <a:spcPct val="0"/>
              </a:spcBef>
              <a:buFontTx/>
              <a:buNone/>
            </a:pPr>
            <a:r>
              <a:rPr lang="es-AR" altLang="es-AR" sz="1800" b="1">
                <a:solidFill>
                  <a:srgbClr val="1EA907"/>
                </a:solidFill>
              </a:rPr>
              <a:t>Rta:</a:t>
            </a:r>
          </a:p>
          <a:p>
            <a:pPr>
              <a:spcBef>
                <a:spcPct val="0"/>
              </a:spcBef>
              <a:buFontTx/>
              <a:buNone/>
            </a:pPr>
            <a:r>
              <a:rPr lang="es-AR" altLang="es-AR" sz="1800" b="1">
                <a:solidFill>
                  <a:srgbClr val="1EA907"/>
                </a:solidFill>
              </a:rPr>
              <a:t>{Doc1, Doc2}</a:t>
            </a:r>
          </a:p>
        </p:txBody>
      </p:sp>
      <p:cxnSp>
        <p:nvCxnSpPr>
          <p:cNvPr id="3" name="Conector recto 2"/>
          <p:cNvCxnSpPr/>
          <p:nvPr/>
        </p:nvCxnSpPr>
        <p:spPr>
          <a:xfrm>
            <a:off x="1418251" y="1670507"/>
            <a:ext cx="2953724" cy="200677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Conector recto 18"/>
          <p:cNvCxnSpPr/>
          <p:nvPr/>
        </p:nvCxnSpPr>
        <p:spPr>
          <a:xfrm>
            <a:off x="5489862" y="1496129"/>
            <a:ext cx="2953724" cy="200677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Rectángulo redondeado 8"/>
          <p:cNvSpPr/>
          <p:nvPr/>
        </p:nvSpPr>
        <p:spPr>
          <a:xfrm>
            <a:off x="107066" y="3685910"/>
            <a:ext cx="3588636" cy="1817953"/>
          </a:xfrm>
          <a:prstGeom prst="roundRect">
            <a:avLst/>
          </a:prstGeom>
          <a:noFill/>
          <a:ln w="38100">
            <a:prstDash val="dashDot"/>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a:p>
        </p:txBody>
      </p:sp>
    </p:spTree>
    <p:extLst>
      <p:ext uri="{BB962C8B-B14F-4D97-AF65-F5344CB8AC3E}">
        <p14:creationId xmlns:p14="http://schemas.microsoft.com/office/powerpoint/2010/main" val="998770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6">
                                            <p:txEl>
                                              <p:pRg st="19" end="19"/>
                                            </p:txEl>
                                          </p:spTgt>
                                        </p:tgtEl>
                                        <p:attrNameLst>
                                          <p:attrName>style.visibility</p:attrName>
                                        </p:attrNameLst>
                                      </p:cBhvr>
                                      <p:to>
                                        <p:strVal val="visible"/>
                                      </p:to>
                                    </p:set>
                                    <p:animEffect transition="in" filter="barn(inVertical)">
                                      <p:cBhvr>
                                        <p:cTn id="7" dur="500"/>
                                        <p:tgtEl>
                                          <p:spTgt spid="16">
                                            <p:txEl>
                                              <p:pRg st="19" end="19"/>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6">
                                            <p:txEl>
                                              <p:pRg st="20" end="20"/>
                                            </p:txEl>
                                          </p:spTgt>
                                        </p:tgtEl>
                                        <p:attrNameLst>
                                          <p:attrName>style.visibility</p:attrName>
                                        </p:attrNameLst>
                                      </p:cBhvr>
                                      <p:to>
                                        <p:strVal val="visible"/>
                                      </p:to>
                                    </p:set>
                                    <p:animEffect transition="in" filter="barn(inVertical)">
                                      <p:cBhvr>
                                        <p:cTn id="10" dur="500"/>
                                        <p:tgtEl>
                                          <p:spTgt spid="16">
                                            <p:txEl>
                                              <p:pRg st="20" end="20"/>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1"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par>
                                <p:cTn id="16" presetID="16" presetClass="entr" presetSubtype="21"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barn(inVertical)">
                                      <p:cBhvr>
                                        <p:cTn id="18" dur="500"/>
                                        <p:tgtEl>
                                          <p:spTgt spid="19"/>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arn(inVertical)">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arn(inVertical)">
                                      <p:cBhvr>
                                        <p:cTn id="26" dur="500"/>
                                        <p:tgtEl>
                                          <p:spTgt spid="10"/>
                                        </p:tgtEl>
                                      </p:cBhvr>
                                    </p:animEffect>
                                  </p:childTnLst>
                                </p:cTn>
                              </p:par>
                              <p:par>
                                <p:cTn id="27" presetID="16" presetClass="entr" presetSubtype="21"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barn(inVertical)">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barn(inVertical)">
                                      <p:cBhvr>
                                        <p:cTn id="3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p:bldP spid="10" grpId="0" animBg="1"/>
      <p:bldP spid="15" grpId="0"/>
      <p:bldP spid="9"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TextBox 15"/>
          <p:cNvSpPr txBox="1">
            <a:spLocks noChangeArrowheads="1"/>
          </p:cNvSpPr>
          <p:nvPr/>
        </p:nvSpPr>
        <p:spPr bwMode="auto">
          <a:xfrm>
            <a:off x="106363" y="457200"/>
            <a:ext cx="8931275" cy="6463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000">
                <a:solidFill>
                  <a:schemeClr val="tx1"/>
                </a:solidFill>
                <a:latin typeface="Corbel" panose="020B0503020204020204" pitchFamily="34" charset="0"/>
              </a:defRPr>
            </a:lvl1pPr>
            <a:lvl2pPr marL="742950" indent="-285750">
              <a:spcBef>
                <a:spcPct val="20000"/>
              </a:spcBef>
              <a:buFont typeface="Arial" panose="020B0604020202020204" pitchFamily="34" charset="0"/>
              <a:buChar char="–"/>
              <a:defRPr>
                <a:solidFill>
                  <a:schemeClr val="tx1"/>
                </a:solidFill>
                <a:latin typeface="Corbel" panose="020B0503020204020204" pitchFamily="34" charset="0"/>
              </a:defRPr>
            </a:lvl2pPr>
            <a:lvl3pPr marL="1143000" indent="-228600">
              <a:spcBef>
                <a:spcPct val="20000"/>
              </a:spcBef>
              <a:buFont typeface="Arial" panose="020B0604020202020204" pitchFamily="34" charset="0"/>
              <a:buChar char="•"/>
              <a:defRPr sz="1600">
                <a:solidFill>
                  <a:schemeClr val="tx1"/>
                </a:solidFill>
                <a:latin typeface="Corbel" panose="020B0503020204020204" pitchFamily="34" charset="0"/>
              </a:defRPr>
            </a:lvl3pPr>
            <a:lvl4pPr marL="1600200" indent="-228600">
              <a:spcBef>
                <a:spcPct val="20000"/>
              </a:spcBef>
              <a:buFont typeface="Arial" panose="020B0604020202020204" pitchFamily="34" charset="0"/>
              <a:buChar char="–"/>
              <a:defRPr sz="1400">
                <a:solidFill>
                  <a:schemeClr val="tx1"/>
                </a:solidFill>
                <a:latin typeface="Corbel" panose="020B0503020204020204" pitchFamily="34" charset="0"/>
              </a:defRPr>
            </a:lvl4pPr>
            <a:lvl5pPr marL="2057400" indent="-228600">
              <a:spcBef>
                <a:spcPct val="20000"/>
              </a:spcBef>
              <a:buFont typeface="Arial" panose="020B0604020202020204" pitchFamily="34" charset="0"/>
              <a:buChar char="»"/>
              <a:defRPr sz="1200">
                <a:solidFill>
                  <a:schemeClr val="tx1"/>
                </a:solidFill>
                <a:latin typeface="Corbel" panose="020B0503020204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orbel" panose="020B0503020204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orbel" panose="020B0503020204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orbel" panose="020B0503020204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orbel" panose="020B0503020204020204" pitchFamily="34" charset="0"/>
              </a:defRPr>
            </a:lvl9pPr>
          </a:lstStyle>
          <a:p>
            <a:pPr algn="just" eaLnBrk="1" hangingPunct="1">
              <a:spcBef>
                <a:spcPct val="0"/>
              </a:spcBef>
              <a:buFontTx/>
              <a:buNone/>
            </a:pPr>
            <a:endParaRPr lang="es-AR" altLang="es-AR" sz="1800" b="1" i="1" dirty="0">
              <a:latin typeface="Comic Sans MS" panose="030F0702030302020204" pitchFamily="66" charset="0"/>
            </a:endParaRPr>
          </a:p>
          <a:p>
            <a:pPr algn="just" eaLnBrk="1" hangingPunct="1">
              <a:spcBef>
                <a:spcPct val="0"/>
              </a:spcBef>
              <a:buFontTx/>
              <a:buNone/>
            </a:pPr>
            <a:endParaRPr lang="es-AR" altLang="es-AR" sz="1800" b="1" i="1" dirty="0">
              <a:latin typeface="Comic Sans MS" panose="030F0702030302020204" pitchFamily="66" charset="0"/>
            </a:endParaRPr>
          </a:p>
          <a:p>
            <a:pPr algn="just" eaLnBrk="1" hangingPunct="1">
              <a:spcBef>
                <a:spcPct val="0"/>
              </a:spcBef>
              <a:buFontTx/>
              <a:buNone/>
            </a:pPr>
            <a:endParaRPr lang="es-AR" altLang="es-AR" sz="1800" b="1" i="1" dirty="0">
              <a:latin typeface="Comic Sans MS" panose="030F0702030302020204" pitchFamily="66" charset="0"/>
            </a:endParaRPr>
          </a:p>
          <a:p>
            <a:pPr algn="just" eaLnBrk="1" hangingPunct="1">
              <a:spcBef>
                <a:spcPct val="0"/>
              </a:spcBef>
              <a:buFontTx/>
              <a:buNone/>
            </a:pPr>
            <a:endParaRPr lang="es-AR" altLang="es-AR" sz="1800" b="1" i="1" dirty="0">
              <a:latin typeface="Comic Sans MS" panose="030F0702030302020204" pitchFamily="66" charset="0"/>
            </a:endParaRPr>
          </a:p>
          <a:p>
            <a:pPr algn="just" eaLnBrk="1" hangingPunct="1">
              <a:spcBef>
                <a:spcPct val="0"/>
              </a:spcBef>
              <a:buFontTx/>
              <a:buNone/>
            </a:pPr>
            <a:endParaRPr lang="es-AR" altLang="es-AR" sz="1800" b="1" i="1" dirty="0">
              <a:latin typeface="Comic Sans MS" panose="030F0702030302020204" pitchFamily="66" charset="0"/>
            </a:endParaRPr>
          </a:p>
          <a:p>
            <a:pPr algn="just" eaLnBrk="1" hangingPunct="1">
              <a:spcBef>
                <a:spcPct val="0"/>
              </a:spcBef>
              <a:buFontTx/>
              <a:buNone/>
            </a:pPr>
            <a:endParaRPr lang="es-AR" altLang="es-AR" sz="1800" b="1" i="1" dirty="0">
              <a:latin typeface="Comic Sans MS" panose="030F0702030302020204" pitchFamily="66" charset="0"/>
            </a:endParaRPr>
          </a:p>
          <a:p>
            <a:pPr algn="just" eaLnBrk="1" hangingPunct="1">
              <a:spcBef>
                <a:spcPct val="0"/>
              </a:spcBef>
              <a:buFontTx/>
              <a:buNone/>
            </a:pPr>
            <a:endParaRPr lang="es-AR" altLang="es-AR" sz="1800" b="1" i="1" dirty="0">
              <a:latin typeface="Comic Sans MS" panose="030F0702030302020204" pitchFamily="66" charset="0"/>
            </a:endParaRPr>
          </a:p>
          <a:p>
            <a:pPr algn="just" eaLnBrk="1" hangingPunct="1">
              <a:spcBef>
                <a:spcPct val="0"/>
              </a:spcBef>
              <a:buFontTx/>
              <a:buNone/>
            </a:pPr>
            <a:endParaRPr lang="en-US" altLang="es-AR" sz="1800" b="1" i="1" dirty="0">
              <a:latin typeface="Comic Sans MS" panose="030F0702030302020204" pitchFamily="66" charset="0"/>
            </a:endParaRPr>
          </a:p>
          <a:p>
            <a:pPr algn="just" eaLnBrk="1" hangingPunct="1">
              <a:spcBef>
                <a:spcPct val="0"/>
              </a:spcBef>
              <a:buFontTx/>
              <a:buNone/>
            </a:pPr>
            <a:endParaRPr lang="en-US" altLang="es-AR" sz="1800" b="1" i="1" dirty="0">
              <a:latin typeface="Comic Sans MS" panose="030F0702030302020204" pitchFamily="66" charset="0"/>
            </a:endParaRPr>
          </a:p>
          <a:p>
            <a:pPr algn="just" eaLnBrk="1" hangingPunct="1">
              <a:spcBef>
                <a:spcPct val="0"/>
              </a:spcBef>
              <a:buFontTx/>
              <a:buNone/>
            </a:pPr>
            <a:endParaRPr lang="en-US" altLang="es-AR" sz="1800" b="1" i="1" dirty="0">
              <a:latin typeface="Comic Sans MS" panose="030F0702030302020204" pitchFamily="66" charset="0"/>
            </a:endParaRPr>
          </a:p>
          <a:p>
            <a:pPr algn="just" eaLnBrk="1" hangingPunct="1">
              <a:spcBef>
                <a:spcPct val="0"/>
              </a:spcBef>
              <a:buFontTx/>
              <a:buNone/>
            </a:pPr>
            <a:endParaRPr lang="es-AR" altLang="es-AR" sz="1800" b="1" i="1" dirty="0">
              <a:latin typeface="Comic Sans MS" panose="030F0702030302020204" pitchFamily="66" charset="0"/>
            </a:endParaRPr>
          </a:p>
          <a:p>
            <a:pPr algn="just" eaLnBrk="1" hangingPunct="1">
              <a:spcBef>
                <a:spcPct val="0"/>
              </a:spcBef>
              <a:buFontTx/>
              <a:buNone/>
            </a:pPr>
            <a:endParaRPr lang="es-AR" altLang="es-AR" sz="1800" b="1" i="1" dirty="0">
              <a:latin typeface="Comic Sans MS" panose="030F0702030302020204" pitchFamily="66" charset="0"/>
            </a:endParaRPr>
          </a:p>
          <a:p>
            <a:pPr algn="just" eaLnBrk="1" hangingPunct="1">
              <a:spcBef>
                <a:spcPct val="0"/>
              </a:spcBef>
              <a:buFontTx/>
              <a:buNone/>
            </a:pPr>
            <a:r>
              <a:rPr lang="es-AR" altLang="es-AR" sz="1800" b="1" i="1" dirty="0" err="1">
                <a:latin typeface="Comic Sans MS" panose="030F0702030302020204" pitchFamily="66" charset="0"/>
              </a:rPr>
              <a:t>MapReduce</a:t>
            </a:r>
            <a:r>
              <a:rPr lang="es-AR" altLang="es-AR" sz="1800" b="1" i="1" dirty="0">
                <a:latin typeface="Comic Sans MS" panose="030F0702030302020204" pitchFamily="66" charset="0"/>
              </a:rPr>
              <a:t> =&gt; { Doc1, Doc2 }</a:t>
            </a:r>
          </a:p>
          <a:p>
            <a:pPr algn="just" eaLnBrk="1" hangingPunct="1">
              <a:spcBef>
                <a:spcPct val="0"/>
              </a:spcBef>
              <a:buFontTx/>
              <a:buNone/>
            </a:pPr>
            <a:r>
              <a:rPr lang="es-AR" altLang="es-AR" sz="1800" b="1" i="1" dirty="0">
                <a:latin typeface="Comic Sans MS" panose="030F0702030302020204" pitchFamily="66" charset="0"/>
              </a:rPr>
              <a:t>Es =&gt; {Doc1, Doc2 }</a:t>
            </a:r>
          </a:p>
          <a:p>
            <a:pPr algn="just" eaLnBrk="1" hangingPunct="1">
              <a:spcBef>
                <a:spcPct val="0"/>
              </a:spcBef>
              <a:buFontTx/>
              <a:buNone/>
            </a:pPr>
            <a:r>
              <a:rPr lang="es-AR" altLang="es-AR" sz="1800" b="1" i="1" dirty="0">
                <a:latin typeface="Comic Sans MS" panose="030F0702030302020204" pitchFamily="66" charset="0"/>
              </a:rPr>
              <a:t>…</a:t>
            </a:r>
          </a:p>
          <a:p>
            <a:pPr algn="just" eaLnBrk="1" hangingPunct="1">
              <a:spcBef>
                <a:spcPct val="0"/>
              </a:spcBef>
              <a:buFontTx/>
              <a:buNone/>
            </a:pPr>
            <a:r>
              <a:rPr lang="es-AR" altLang="es-AR" sz="1800" b="1" i="1" dirty="0">
                <a:latin typeface="Comic Sans MS" panose="030F0702030302020204" pitchFamily="66" charset="0"/>
              </a:rPr>
              <a:t>Técnica =&gt; {Doc1, Doc2}</a:t>
            </a:r>
          </a:p>
          <a:p>
            <a:pPr algn="just" eaLnBrk="1" hangingPunct="1">
              <a:spcBef>
                <a:spcPct val="0"/>
              </a:spcBef>
              <a:buFontTx/>
              <a:buNone/>
            </a:pPr>
            <a:r>
              <a:rPr lang="es-AR" altLang="es-AR" sz="1800" b="1" i="1" dirty="0" err="1">
                <a:latin typeface="Comic Sans MS" panose="030F0702030302020204" pitchFamily="66" charset="0"/>
              </a:rPr>
              <a:t>Grid</a:t>
            </a:r>
            <a:r>
              <a:rPr lang="es-AR" altLang="es-AR" sz="1800" b="1" i="1" dirty="0">
                <a:latin typeface="Comic Sans MS" panose="030F0702030302020204" pitchFamily="66" charset="0"/>
              </a:rPr>
              <a:t> =&gt; {Doc2 }</a:t>
            </a:r>
          </a:p>
          <a:p>
            <a:pPr algn="just" eaLnBrk="1" hangingPunct="1">
              <a:spcBef>
                <a:spcPct val="0"/>
              </a:spcBef>
              <a:buFontTx/>
              <a:buNone/>
            </a:pPr>
            <a:r>
              <a:rPr lang="es-AR" altLang="es-AR" sz="1800" b="1" i="1" dirty="0">
                <a:latin typeface="Comic Sans MS" panose="030F0702030302020204" pitchFamily="66" charset="0"/>
              </a:rPr>
              <a:t>…</a:t>
            </a:r>
          </a:p>
          <a:p>
            <a:pPr algn="just" eaLnBrk="1" hangingPunct="1">
              <a:spcBef>
                <a:spcPct val="0"/>
              </a:spcBef>
              <a:buFontTx/>
              <a:buNone/>
            </a:pPr>
            <a:endParaRPr lang="es-AR" altLang="es-AR" sz="1800" b="1" i="1" dirty="0">
              <a:latin typeface="Comic Sans MS" panose="030F0702030302020204" pitchFamily="66" charset="0"/>
            </a:endParaRPr>
          </a:p>
          <a:p>
            <a:pPr algn="just" eaLnBrk="1" hangingPunct="1">
              <a:spcBef>
                <a:spcPct val="0"/>
              </a:spcBef>
              <a:buFontTx/>
              <a:buNone/>
            </a:pPr>
            <a:r>
              <a:rPr lang="es-AR" altLang="es-AR" sz="1800" b="1" i="1" dirty="0">
                <a:latin typeface="Comic Sans MS" panose="030F0702030302020204" pitchFamily="66" charset="0"/>
              </a:rPr>
              <a:t>¿Cómo se usa el índice para </a:t>
            </a:r>
          </a:p>
          <a:p>
            <a:pPr algn="just" eaLnBrk="1" hangingPunct="1">
              <a:spcBef>
                <a:spcPct val="0"/>
              </a:spcBef>
              <a:buFontTx/>
              <a:buNone/>
            </a:pPr>
            <a:r>
              <a:rPr lang="es-AR" altLang="es-AR" sz="1800" b="1" i="1" dirty="0">
                <a:latin typeface="Comic Sans MS" panose="030F0702030302020204" pitchFamily="66" charset="0"/>
              </a:rPr>
              <a:t>responder las consultas?</a:t>
            </a:r>
          </a:p>
          <a:p>
            <a:pPr algn="just" eaLnBrk="1" hangingPunct="1">
              <a:spcBef>
                <a:spcPct val="0"/>
              </a:spcBef>
              <a:buFontTx/>
              <a:buNone/>
            </a:pPr>
            <a:endParaRPr lang="es-AR" altLang="es-AR" sz="1800" b="1" i="1" dirty="0">
              <a:latin typeface="Comic Sans MS" panose="030F0702030302020204" pitchFamily="66" charset="0"/>
            </a:endParaRPr>
          </a:p>
          <a:p>
            <a:pPr algn="just" eaLnBrk="1" hangingPunct="1">
              <a:spcBef>
                <a:spcPct val="0"/>
              </a:spcBef>
              <a:buFontTx/>
              <a:buNone/>
            </a:pPr>
            <a:endParaRPr lang="es-AR" altLang="es-AR" sz="1800" b="1" i="1" dirty="0">
              <a:latin typeface="Comic Sans MS" panose="030F0702030302020204" pitchFamily="66" charset="0"/>
            </a:endParaRPr>
          </a:p>
        </p:txBody>
      </p:sp>
      <p:sp>
        <p:nvSpPr>
          <p:cNvPr id="4" name="Slide Number Placeholder 3"/>
          <p:cNvSpPr>
            <a:spLocks noGrp="1"/>
          </p:cNvSpPr>
          <p:nvPr>
            <p:ph type="sldNum" sz="quarter" idx="12"/>
          </p:nvPr>
        </p:nvSpPr>
        <p:spPr>
          <a:xfrm>
            <a:off x="7543800" y="6413500"/>
            <a:ext cx="1447800" cy="365125"/>
          </a:xfrm>
        </p:spPr>
        <p:txBody>
          <a:bodyPr/>
          <a:lstStyle/>
          <a:p>
            <a:pPr>
              <a:defRPr/>
            </a:pPr>
            <a:fld id="{B77879F2-389A-4FA3-9950-3A4823DBDAAB}" type="slidenum">
              <a:rPr lang="en-US"/>
              <a:pPr>
                <a:defRPr/>
              </a:pPr>
              <a:t>104</a:t>
            </a:fld>
            <a:endParaRPr lang="en-US" dirty="0"/>
          </a:p>
        </p:txBody>
      </p:sp>
      <p:grpSp>
        <p:nvGrpSpPr>
          <p:cNvPr id="11270" name="Group 8"/>
          <p:cNvGrpSpPr>
            <a:grpSpLocks/>
          </p:cNvGrpSpPr>
          <p:nvPr/>
        </p:nvGrpSpPr>
        <p:grpSpPr bwMode="auto">
          <a:xfrm>
            <a:off x="1066800" y="1035050"/>
            <a:ext cx="3305175" cy="2743200"/>
            <a:chOff x="304800" y="1524000"/>
            <a:chExt cx="3305908" cy="2743200"/>
          </a:xfrm>
        </p:grpSpPr>
        <p:pic>
          <p:nvPicPr>
            <p:cNvPr id="11278" name="Picture 5" descr="File:Gnome-mime-document.svg - Wikimedia Common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0"/>
              <a:ext cx="3305908"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9" name="TextBox 1"/>
            <p:cNvSpPr txBox="1">
              <a:spLocks noChangeArrowheads="1"/>
            </p:cNvSpPr>
            <p:nvPr/>
          </p:nvSpPr>
          <p:spPr bwMode="auto">
            <a:xfrm>
              <a:off x="1066800" y="1905000"/>
              <a:ext cx="685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000">
                  <a:solidFill>
                    <a:schemeClr val="tx1"/>
                  </a:solidFill>
                  <a:latin typeface="Corbel" panose="020B0503020204020204" pitchFamily="34" charset="0"/>
                </a:defRPr>
              </a:lvl1pPr>
              <a:lvl2pPr marL="742950" indent="-285750">
                <a:spcBef>
                  <a:spcPct val="20000"/>
                </a:spcBef>
                <a:buFont typeface="Arial" panose="020B0604020202020204" pitchFamily="34" charset="0"/>
                <a:buChar char="–"/>
                <a:defRPr>
                  <a:solidFill>
                    <a:schemeClr val="tx1"/>
                  </a:solidFill>
                  <a:latin typeface="Corbel" panose="020B0503020204020204" pitchFamily="34" charset="0"/>
                </a:defRPr>
              </a:lvl2pPr>
              <a:lvl3pPr marL="1143000" indent="-228600">
                <a:spcBef>
                  <a:spcPct val="20000"/>
                </a:spcBef>
                <a:buFont typeface="Arial" panose="020B0604020202020204" pitchFamily="34" charset="0"/>
                <a:buChar char="•"/>
                <a:defRPr sz="1600">
                  <a:solidFill>
                    <a:schemeClr val="tx1"/>
                  </a:solidFill>
                  <a:latin typeface="Corbel" panose="020B0503020204020204" pitchFamily="34" charset="0"/>
                </a:defRPr>
              </a:lvl3pPr>
              <a:lvl4pPr marL="1600200" indent="-228600">
                <a:spcBef>
                  <a:spcPct val="20000"/>
                </a:spcBef>
                <a:buFont typeface="Arial" panose="020B0604020202020204" pitchFamily="34" charset="0"/>
                <a:buChar char="–"/>
                <a:defRPr sz="1400">
                  <a:solidFill>
                    <a:schemeClr val="tx1"/>
                  </a:solidFill>
                  <a:latin typeface="Corbel" panose="020B0503020204020204" pitchFamily="34" charset="0"/>
                </a:defRPr>
              </a:lvl4pPr>
              <a:lvl5pPr marL="2057400" indent="-228600">
                <a:spcBef>
                  <a:spcPct val="20000"/>
                </a:spcBef>
                <a:buFont typeface="Arial" panose="020B0604020202020204" pitchFamily="34" charset="0"/>
                <a:buChar char="»"/>
                <a:defRPr sz="1200">
                  <a:solidFill>
                    <a:schemeClr val="tx1"/>
                  </a:solidFill>
                  <a:latin typeface="Corbel" panose="020B0503020204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orbel" panose="020B0503020204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orbel" panose="020B0503020204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orbel" panose="020B0503020204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orbel" panose="020B0503020204020204" pitchFamily="34" charset="0"/>
                </a:defRPr>
              </a:lvl9pPr>
            </a:lstStyle>
            <a:p>
              <a:pPr>
                <a:spcBef>
                  <a:spcPct val="0"/>
                </a:spcBef>
                <a:buFontTx/>
                <a:buNone/>
              </a:pPr>
              <a:r>
                <a:rPr lang="es-AR" altLang="es-AR" sz="1800" b="1">
                  <a:solidFill>
                    <a:srgbClr val="1EA907"/>
                  </a:solidFill>
                </a:rPr>
                <a:t>Doc1</a:t>
              </a:r>
            </a:p>
          </p:txBody>
        </p:sp>
        <p:sp>
          <p:nvSpPr>
            <p:cNvPr id="7" name="TextBox 6"/>
            <p:cNvSpPr txBox="1"/>
            <p:nvPr/>
          </p:nvSpPr>
          <p:spPr>
            <a:xfrm>
              <a:off x="838318" y="2654300"/>
              <a:ext cx="2515158" cy="1323975"/>
            </a:xfrm>
            <a:prstGeom prst="rect">
              <a:avLst/>
            </a:prstGeom>
            <a:solidFill>
              <a:schemeClr val="bg2">
                <a:lumMod val="20000"/>
                <a:lumOff val="80000"/>
              </a:schemeClr>
            </a:solidFill>
          </p:spPr>
          <p:txBody>
            <a:bodyPr>
              <a:spAutoFit/>
            </a:bodyPr>
            <a:lstStyle/>
            <a:p>
              <a:pPr>
                <a:defRPr/>
              </a:pPr>
              <a:r>
                <a:rPr lang="es-AR" sz="2000" b="1" dirty="0" err="1">
                  <a:solidFill>
                    <a:srgbClr val="1EA907"/>
                  </a:solidFill>
                </a:rPr>
                <a:t>MapReduce</a:t>
              </a:r>
              <a:r>
                <a:rPr lang="es-AR" sz="2000" b="1" dirty="0">
                  <a:solidFill>
                    <a:srgbClr val="1EA907"/>
                  </a:solidFill>
                </a:rPr>
                <a:t> es una técnica de </a:t>
              </a:r>
              <a:r>
                <a:rPr lang="es-AR" sz="2000" b="1" dirty="0" err="1">
                  <a:solidFill>
                    <a:srgbClr val="1EA907"/>
                  </a:solidFill>
                </a:rPr>
                <a:t>Divide&amp;Conquer</a:t>
              </a:r>
              <a:r>
                <a:rPr lang="es-AR" sz="2000" b="1" dirty="0">
                  <a:solidFill>
                    <a:srgbClr val="1EA907"/>
                  </a:solidFill>
                </a:rPr>
                <a:t> distribuida</a:t>
              </a:r>
            </a:p>
          </p:txBody>
        </p:sp>
      </p:grpSp>
      <p:grpSp>
        <p:nvGrpSpPr>
          <p:cNvPr id="11271" name="Group 10"/>
          <p:cNvGrpSpPr>
            <a:grpSpLocks/>
          </p:cNvGrpSpPr>
          <p:nvPr/>
        </p:nvGrpSpPr>
        <p:grpSpPr bwMode="auto">
          <a:xfrm>
            <a:off x="5191125" y="1006475"/>
            <a:ext cx="3306763" cy="2743200"/>
            <a:chOff x="304800" y="1524000"/>
            <a:chExt cx="3305908" cy="2743200"/>
          </a:xfrm>
        </p:grpSpPr>
        <p:pic>
          <p:nvPicPr>
            <p:cNvPr id="11275" name="Picture 11" descr="File:Gnome-mime-document.svg - Wikimedia Common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0"/>
              <a:ext cx="3305908"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6" name="TextBox 12"/>
            <p:cNvSpPr txBox="1">
              <a:spLocks noChangeArrowheads="1"/>
            </p:cNvSpPr>
            <p:nvPr/>
          </p:nvSpPr>
          <p:spPr bwMode="auto">
            <a:xfrm>
              <a:off x="1066800" y="1905000"/>
              <a:ext cx="685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000">
                  <a:solidFill>
                    <a:schemeClr val="tx1"/>
                  </a:solidFill>
                  <a:latin typeface="Corbel" panose="020B0503020204020204" pitchFamily="34" charset="0"/>
                </a:defRPr>
              </a:lvl1pPr>
              <a:lvl2pPr marL="742950" indent="-285750">
                <a:spcBef>
                  <a:spcPct val="20000"/>
                </a:spcBef>
                <a:buFont typeface="Arial" panose="020B0604020202020204" pitchFamily="34" charset="0"/>
                <a:buChar char="–"/>
                <a:defRPr>
                  <a:solidFill>
                    <a:schemeClr val="tx1"/>
                  </a:solidFill>
                  <a:latin typeface="Corbel" panose="020B0503020204020204" pitchFamily="34" charset="0"/>
                </a:defRPr>
              </a:lvl2pPr>
              <a:lvl3pPr marL="1143000" indent="-228600">
                <a:spcBef>
                  <a:spcPct val="20000"/>
                </a:spcBef>
                <a:buFont typeface="Arial" panose="020B0604020202020204" pitchFamily="34" charset="0"/>
                <a:buChar char="•"/>
                <a:defRPr sz="1600">
                  <a:solidFill>
                    <a:schemeClr val="tx1"/>
                  </a:solidFill>
                  <a:latin typeface="Corbel" panose="020B0503020204020204" pitchFamily="34" charset="0"/>
                </a:defRPr>
              </a:lvl3pPr>
              <a:lvl4pPr marL="1600200" indent="-228600">
                <a:spcBef>
                  <a:spcPct val="20000"/>
                </a:spcBef>
                <a:buFont typeface="Arial" panose="020B0604020202020204" pitchFamily="34" charset="0"/>
                <a:buChar char="–"/>
                <a:defRPr sz="1400">
                  <a:solidFill>
                    <a:schemeClr val="tx1"/>
                  </a:solidFill>
                  <a:latin typeface="Corbel" panose="020B0503020204020204" pitchFamily="34" charset="0"/>
                </a:defRPr>
              </a:lvl4pPr>
              <a:lvl5pPr marL="2057400" indent="-228600">
                <a:spcBef>
                  <a:spcPct val="20000"/>
                </a:spcBef>
                <a:buFont typeface="Arial" panose="020B0604020202020204" pitchFamily="34" charset="0"/>
                <a:buChar char="»"/>
                <a:defRPr sz="1200">
                  <a:solidFill>
                    <a:schemeClr val="tx1"/>
                  </a:solidFill>
                  <a:latin typeface="Corbel" panose="020B0503020204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orbel" panose="020B0503020204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orbel" panose="020B0503020204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orbel" panose="020B0503020204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orbel" panose="020B0503020204020204" pitchFamily="34" charset="0"/>
                </a:defRPr>
              </a:lvl9pPr>
            </a:lstStyle>
            <a:p>
              <a:pPr>
                <a:spcBef>
                  <a:spcPct val="0"/>
                </a:spcBef>
                <a:buFontTx/>
                <a:buNone/>
              </a:pPr>
              <a:r>
                <a:rPr lang="es-AR" altLang="es-AR" sz="1800" b="1">
                  <a:solidFill>
                    <a:srgbClr val="1EA907"/>
                  </a:solidFill>
                </a:rPr>
                <a:t>Doc2</a:t>
              </a:r>
            </a:p>
          </p:txBody>
        </p:sp>
        <p:sp>
          <p:nvSpPr>
            <p:cNvPr id="14" name="TextBox 13"/>
            <p:cNvSpPr txBox="1"/>
            <p:nvPr/>
          </p:nvSpPr>
          <p:spPr>
            <a:xfrm>
              <a:off x="838062" y="2654300"/>
              <a:ext cx="2513950" cy="1323975"/>
            </a:xfrm>
            <a:prstGeom prst="rect">
              <a:avLst/>
            </a:prstGeom>
            <a:solidFill>
              <a:schemeClr val="bg2">
                <a:lumMod val="20000"/>
                <a:lumOff val="80000"/>
              </a:schemeClr>
            </a:solidFill>
          </p:spPr>
          <p:txBody>
            <a:bodyPr>
              <a:spAutoFit/>
            </a:bodyPr>
            <a:lstStyle/>
            <a:p>
              <a:pPr>
                <a:defRPr/>
              </a:pPr>
              <a:r>
                <a:rPr lang="es-AR" sz="2000" b="1" dirty="0" err="1">
                  <a:solidFill>
                    <a:srgbClr val="1EA907"/>
                  </a:solidFill>
                </a:rPr>
                <a:t>Hazelcast</a:t>
              </a:r>
              <a:r>
                <a:rPr lang="es-AR" sz="2000" b="1" dirty="0">
                  <a:solidFill>
                    <a:srgbClr val="1EA907"/>
                  </a:solidFill>
                </a:rPr>
                <a:t> es un </a:t>
              </a:r>
              <a:r>
                <a:rPr lang="es-AR" sz="2000" b="1" dirty="0" err="1">
                  <a:solidFill>
                    <a:srgbClr val="1EA907"/>
                  </a:solidFill>
                </a:rPr>
                <a:t>Grid</a:t>
              </a:r>
              <a:r>
                <a:rPr lang="es-AR" sz="2000" b="1" dirty="0">
                  <a:solidFill>
                    <a:srgbClr val="1EA907"/>
                  </a:solidFill>
                </a:rPr>
                <a:t> que implementa la técnica de </a:t>
              </a:r>
              <a:r>
                <a:rPr lang="es-AR" sz="2000" b="1" dirty="0" err="1">
                  <a:solidFill>
                    <a:srgbClr val="1EA907"/>
                  </a:solidFill>
                </a:rPr>
                <a:t>MapReduce</a:t>
              </a:r>
              <a:endParaRPr lang="es-AR" sz="2000" b="1" dirty="0">
                <a:solidFill>
                  <a:srgbClr val="1EA907"/>
                </a:solidFill>
              </a:endParaRPr>
            </a:p>
          </p:txBody>
        </p:sp>
      </p:grpSp>
      <p:pic>
        <p:nvPicPr>
          <p:cNvPr id="8" name="Picture 7" descr="The Interesting / Funny / Scary Things People Search For When They ..."/>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5133975"/>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a:spLocks noChangeArrowheads="1"/>
          </p:cNvSpPr>
          <p:nvPr/>
        </p:nvSpPr>
        <p:spPr bwMode="auto">
          <a:xfrm>
            <a:off x="3200400" y="5133975"/>
            <a:ext cx="2605088" cy="369888"/>
          </a:xfrm>
          <a:prstGeom prst="rect">
            <a:avLst/>
          </a:prstGeom>
          <a:solidFill>
            <a:srgbClr val="1EA907"/>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000">
                <a:solidFill>
                  <a:schemeClr val="tx1"/>
                </a:solidFill>
                <a:latin typeface="Corbel" panose="020B0503020204020204" pitchFamily="34" charset="0"/>
              </a:defRPr>
            </a:lvl1pPr>
            <a:lvl2pPr marL="742950" indent="-285750">
              <a:spcBef>
                <a:spcPct val="20000"/>
              </a:spcBef>
              <a:buFont typeface="Arial" panose="020B0604020202020204" pitchFamily="34" charset="0"/>
              <a:buChar char="–"/>
              <a:defRPr>
                <a:solidFill>
                  <a:schemeClr val="tx1"/>
                </a:solidFill>
                <a:latin typeface="Corbel" panose="020B0503020204020204" pitchFamily="34" charset="0"/>
              </a:defRPr>
            </a:lvl2pPr>
            <a:lvl3pPr marL="1143000" indent="-228600">
              <a:spcBef>
                <a:spcPct val="20000"/>
              </a:spcBef>
              <a:buFont typeface="Arial" panose="020B0604020202020204" pitchFamily="34" charset="0"/>
              <a:buChar char="•"/>
              <a:defRPr sz="1600">
                <a:solidFill>
                  <a:schemeClr val="tx1"/>
                </a:solidFill>
                <a:latin typeface="Corbel" panose="020B0503020204020204" pitchFamily="34" charset="0"/>
              </a:defRPr>
            </a:lvl3pPr>
            <a:lvl4pPr marL="1600200" indent="-228600">
              <a:spcBef>
                <a:spcPct val="20000"/>
              </a:spcBef>
              <a:buFont typeface="Arial" panose="020B0604020202020204" pitchFamily="34" charset="0"/>
              <a:buChar char="–"/>
              <a:defRPr sz="1400">
                <a:solidFill>
                  <a:schemeClr val="tx1"/>
                </a:solidFill>
                <a:latin typeface="Corbel" panose="020B0503020204020204" pitchFamily="34" charset="0"/>
              </a:defRPr>
            </a:lvl4pPr>
            <a:lvl5pPr marL="2057400" indent="-228600">
              <a:spcBef>
                <a:spcPct val="20000"/>
              </a:spcBef>
              <a:buFont typeface="Arial" panose="020B0604020202020204" pitchFamily="34" charset="0"/>
              <a:buChar char="»"/>
              <a:defRPr sz="1200">
                <a:solidFill>
                  <a:schemeClr val="tx1"/>
                </a:solidFill>
                <a:latin typeface="Corbel" panose="020B0503020204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orbel" panose="020B0503020204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orbel" panose="020B0503020204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orbel" panose="020B0503020204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orbel" panose="020B0503020204020204" pitchFamily="34" charset="0"/>
              </a:defRPr>
            </a:lvl9pPr>
          </a:lstStyle>
          <a:p>
            <a:pPr>
              <a:spcBef>
                <a:spcPct val="0"/>
              </a:spcBef>
              <a:buFontTx/>
              <a:buNone/>
            </a:pPr>
            <a:r>
              <a:rPr lang="es-AR" altLang="es-AR" sz="1800" dirty="0"/>
              <a:t>“</a:t>
            </a:r>
            <a:r>
              <a:rPr lang="es-AR" altLang="es-AR" sz="1800" dirty="0" err="1"/>
              <a:t>MapReduce</a:t>
            </a:r>
            <a:r>
              <a:rPr lang="es-AR" altLang="es-AR" sz="1800" dirty="0"/>
              <a:t>” &amp;&amp; “</a:t>
            </a:r>
            <a:r>
              <a:rPr lang="es-AR" altLang="es-AR" sz="1800" dirty="0" err="1"/>
              <a:t>Grid</a:t>
            </a:r>
            <a:r>
              <a:rPr lang="es-AR" altLang="es-AR" sz="1800" dirty="0"/>
              <a:t>”?</a:t>
            </a:r>
          </a:p>
        </p:txBody>
      </p:sp>
      <p:sp>
        <p:nvSpPr>
          <p:cNvPr id="15" name="TextBox 14"/>
          <p:cNvSpPr txBox="1">
            <a:spLocks noChangeArrowheads="1"/>
          </p:cNvSpPr>
          <p:nvPr/>
        </p:nvSpPr>
        <p:spPr bwMode="auto">
          <a:xfrm>
            <a:off x="6172200" y="5133975"/>
            <a:ext cx="286543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000">
                <a:solidFill>
                  <a:schemeClr val="tx1"/>
                </a:solidFill>
                <a:latin typeface="Corbel" panose="020B0503020204020204" pitchFamily="34" charset="0"/>
              </a:defRPr>
            </a:lvl1pPr>
            <a:lvl2pPr marL="742950" indent="-285750">
              <a:spcBef>
                <a:spcPct val="20000"/>
              </a:spcBef>
              <a:buFont typeface="Arial" panose="020B0604020202020204" pitchFamily="34" charset="0"/>
              <a:buChar char="–"/>
              <a:defRPr>
                <a:solidFill>
                  <a:schemeClr val="tx1"/>
                </a:solidFill>
                <a:latin typeface="Corbel" panose="020B0503020204020204" pitchFamily="34" charset="0"/>
              </a:defRPr>
            </a:lvl2pPr>
            <a:lvl3pPr marL="1143000" indent="-228600">
              <a:spcBef>
                <a:spcPct val="20000"/>
              </a:spcBef>
              <a:buFont typeface="Arial" panose="020B0604020202020204" pitchFamily="34" charset="0"/>
              <a:buChar char="•"/>
              <a:defRPr sz="1600">
                <a:solidFill>
                  <a:schemeClr val="tx1"/>
                </a:solidFill>
                <a:latin typeface="Corbel" panose="020B0503020204020204" pitchFamily="34" charset="0"/>
              </a:defRPr>
            </a:lvl3pPr>
            <a:lvl4pPr marL="1600200" indent="-228600">
              <a:spcBef>
                <a:spcPct val="20000"/>
              </a:spcBef>
              <a:buFont typeface="Arial" panose="020B0604020202020204" pitchFamily="34" charset="0"/>
              <a:buChar char="–"/>
              <a:defRPr sz="1400">
                <a:solidFill>
                  <a:schemeClr val="tx1"/>
                </a:solidFill>
                <a:latin typeface="Corbel" panose="020B0503020204020204" pitchFamily="34" charset="0"/>
              </a:defRPr>
            </a:lvl4pPr>
            <a:lvl5pPr marL="2057400" indent="-228600">
              <a:spcBef>
                <a:spcPct val="20000"/>
              </a:spcBef>
              <a:buFont typeface="Arial" panose="020B0604020202020204" pitchFamily="34" charset="0"/>
              <a:buChar char="»"/>
              <a:defRPr sz="1200">
                <a:solidFill>
                  <a:schemeClr val="tx1"/>
                </a:solidFill>
                <a:latin typeface="Corbel" panose="020B0503020204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orbel" panose="020B0503020204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orbel" panose="020B0503020204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orbel" panose="020B0503020204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orbel" panose="020B0503020204020204" pitchFamily="34" charset="0"/>
              </a:defRPr>
            </a:lvl9pPr>
          </a:lstStyle>
          <a:p>
            <a:pPr>
              <a:spcBef>
                <a:spcPct val="0"/>
              </a:spcBef>
              <a:buFontTx/>
              <a:buNone/>
            </a:pPr>
            <a:r>
              <a:rPr lang="es-AR" altLang="es-AR" sz="1800" b="1">
                <a:solidFill>
                  <a:srgbClr val="1EA907"/>
                </a:solidFill>
              </a:rPr>
              <a:t>Rta:</a:t>
            </a:r>
          </a:p>
          <a:p>
            <a:pPr>
              <a:spcBef>
                <a:spcPct val="0"/>
              </a:spcBef>
              <a:buFontTx/>
              <a:buNone/>
            </a:pPr>
            <a:r>
              <a:rPr lang="es-AR" altLang="es-AR" sz="1800" b="1">
                <a:solidFill>
                  <a:srgbClr val="1EA907"/>
                </a:solidFill>
              </a:rPr>
              <a:t>{Doc1, Doc2} </a:t>
            </a:r>
            <a:r>
              <a:rPr lang="es-AR" altLang="es-AR" sz="1800" b="1">
                <a:solidFill>
                  <a:srgbClr val="1EA907"/>
                </a:solidFill>
                <a:sym typeface="Symbol" panose="05050102010706020507" pitchFamily="18" charset="2"/>
              </a:rPr>
              <a:t> { Doc2}  </a:t>
            </a:r>
          </a:p>
          <a:p>
            <a:pPr>
              <a:spcBef>
                <a:spcPct val="0"/>
              </a:spcBef>
              <a:buFontTx/>
              <a:buNone/>
            </a:pPr>
            <a:r>
              <a:rPr lang="es-AR" altLang="es-AR" sz="1800" b="1">
                <a:solidFill>
                  <a:srgbClr val="1EA907"/>
                </a:solidFill>
                <a:sym typeface="Symbol" panose="05050102010706020507" pitchFamily="18" charset="2"/>
              </a:rPr>
              <a:t>o sea, sólo {Doc2}</a:t>
            </a:r>
            <a:endParaRPr lang="es-AR" altLang="es-AR" sz="1800" b="1">
              <a:solidFill>
                <a:srgbClr val="1EA907"/>
              </a:solidFill>
            </a:endParaRPr>
          </a:p>
        </p:txBody>
      </p:sp>
      <p:sp>
        <p:nvSpPr>
          <p:cNvPr id="2" name="Title 1"/>
          <p:cNvSpPr>
            <a:spLocks noGrp="1"/>
          </p:cNvSpPr>
          <p:nvPr>
            <p:ph type="title"/>
          </p:nvPr>
        </p:nvSpPr>
        <p:spPr/>
        <p:txBody>
          <a:bodyPr/>
          <a:lstStyle/>
          <a:p>
            <a:endParaRPr lang="es-AR" dirty="0"/>
          </a:p>
        </p:txBody>
      </p:sp>
      <p:cxnSp>
        <p:nvCxnSpPr>
          <p:cNvPr id="16" name="Conector recto 15"/>
          <p:cNvCxnSpPr/>
          <p:nvPr/>
        </p:nvCxnSpPr>
        <p:spPr>
          <a:xfrm>
            <a:off x="1418251" y="1670507"/>
            <a:ext cx="2953724" cy="200677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Conector recto 16"/>
          <p:cNvCxnSpPr/>
          <p:nvPr/>
        </p:nvCxnSpPr>
        <p:spPr>
          <a:xfrm>
            <a:off x="5489862" y="1496129"/>
            <a:ext cx="2953724" cy="200677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Rectángulo redondeado 17"/>
          <p:cNvSpPr/>
          <p:nvPr/>
        </p:nvSpPr>
        <p:spPr>
          <a:xfrm>
            <a:off x="107066" y="3685910"/>
            <a:ext cx="3588636" cy="1817953"/>
          </a:xfrm>
          <a:prstGeom prst="roundRect">
            <a:avLst/>
          </a:prstGeom>
          <a:noFill/>
          <a:ln w="38100">
            <a:prstDash val="dashDot"/>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a:p>
        </p:txBody>
      </p:sp>
    </p:spTree>
    <p:extLst>
      <p:ext uri="{BB962C8B-B14F-4D97-AF65-F5344CB8AC3E}">
        <p14:creationId xmlns:p14="http://schemas.microsoft.com/office/powerpoint/2010/main" val="637443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par>
                                <p:cTn id="8" presetID="16" presetClass="entr" presetSubtype="21"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barn(inVertical)">
                                      <p:cBhvr>
                                        <p:cTn id="10" dur="500"/>
                                        <p:tgtEl>
                                          <p:spTgt spid="17"/>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barn(inVertical)">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arn(inVertical)">
                                      <p:cBhvr>
                                        <p:cTn id="18" dur="500"/>
                                        <p:tgtEl>
                                          <p:spTgt spid="10"/>
                                        </p:tgtEl>
                                      </p:cBhvr>
                                    </p:animEffect>
                                  </p:childTnLst>
                                </p:cTn>
                              </p:par>
                              <p:par>
                                <p:cTn id="19" presetID="16" presetClass="entr" presetSubtype="21"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arn(inVertical)">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barn(inVertical)">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5" grpId="0"/>
      <p:bldP spid="18"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TextBox 15"/>
          <p:cNvSpPr txBox="1">
            <a:spLocks noChangeArrowheads="1"/>
          </p:cNvSpPr>
          <p:nvPr/>
        </p:nvSpPr>
        <p:spPr bwMode="auto">
          <a:xfrm>
            <a:off x="106363" y="457200"/>
            <a:ext cx="8931275" cy="6463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000">
                <a:solidFill>
                  <a:schemeClr val="tx1"/>
                </a:solidFill>
                <a:latin typeface="Corbel" panose="020B0503020204020204" pitchFamily="34" charset="0"/>
              </a:defRPr>
            </a:lvl1pPr>
            <a:lvl2pPr marL="742950" indent="-285750">
              <a:spcBef>
                <a:spcPct val="20000"/>
              </a:spcBef>
              <a:buFont typeface="Arial" panose="020B0604020202020204" pitchFamily="34" charset="0"/>
              <a:buChar char="–"/>
              <a:defRPr>
                <a:solidFill>
                  <a:schemeClr val="tx1"/>
                </a:solidFill>
                <a:latin typeface="Corbel" panose="020B0503020204020204" pitchFamily="34" charset="0"/>
              </a:defRPr>
            </a:lvl2pPr>
            <a:lvl3pPr marL="1143000" indent="-228600">
              <a:spcBef>
                <a:spcPct val="20000"/>
              </a:spcBef>
              <a:buFont typeface="Arial" panose="020B0604020202020204" pitchFamily="34" charset="0"/>
              <a:buChar char="•"/>
              <a:defRPr sz="1600">
                <a:solidFill>
                  <a:schemeClr val="tx1"/>
                </a:solidFill>
                <a:latin typeface="Corbel" panose="020B0503020204020204" pitchFamily="34" charset="0"/>
              </a:defRPr>
            </a:lvl3pPr>
            <a:lvl4pPr marL="1600200" indent="-228600">
              <a:spcBef>
                <a:spcPct val="20000"/>
              </a:spcBef>
              <a:buFont typeface="Arial" panose="020B0604020202020204" pitchFamily="34" charset="0"/>
              <a:buChar char="–"/>
              <a:defRPr sz="1400">
                <a:solidFill>
                  <a:schemeClr val="tx1"/>
                </a:solidFill>
                <a:latin typeface="Corbel" panose="020B0503020204020204" pitchFamily="34" charset="0"/>
              </a:defRPr>
            </a:lvl4pPr>
            <a:lvl5pPr marL="2057400" indent="-228600">
              <a:spcBef>
                <a:spcPct val="20000"/>
              </a:spcBef>
              <a:buFont typeface="Arial" panose="020B0604020202020204" pitchFamily="34" charset="0"/>
              <a:buChar char="»"/>
              <a:defRPr sz="1200">
                <a:solidFill>
                  <a:schemeClr val="tx1"/>
                </a:solidFill>
                <a:latin typeface="Corbel" panose="020B0503020204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orbel" panose="020B0503020204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orbel" panose="020B0503020204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orbel" panose="020B0503020204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orbel" panose="020B0503020204020204" pitchFamily="34" charset="0"/>
              </a:defRPr>
            </a:lvl9pPr>
          </a:lstStyle>
          <a:p>
            <a:pPr algn="just" eaLnBrk="1" hangingPunct="1">
              <a:spcBef>
                <a:spcPct val="0"/>
              </a:spcBef>
              <a:buFontTx/>
              <a:buNone/>
            </a:pPr>
            <a:endParaRPr lang="es-AR" altLang="es-AR" sz="1800" b="1" i="1" dirty="0">
              <a:latin typeface="Comic Sans MS" panose="030F0702030302020204" pitchFamily="66" charset="0"/>
            </a:endParaRPr>
          </a:p>
          <a:p>
            <a:pPr algn="just" eaLnBrk="1" hangingPunct="1">
              <a:spcBef>
                <a:spcPct val="0"/>
              </a:spcBef>
              <a:buFontTx/>
              <a:buNone/>
            </a:pPr>
            <a:endParaRPr lang="es-AR" altLang="es-AR" sz="1800" b="1" i="1" dirty="0">
              <a:latin typeface="Comic Sans MS" panose="030F0702030302020204" pitchFamily="66" charset="0"/>
            </a:endParaRPr>
          </a:p>
          <a:p>
            <a:pPr algn="just" eaLnBrk="1" hangingPunct="1">
              <a:spcBef>
                <a:spcPct val="0"/>
              </a:spcBef>
              <a:buFontTx/>
              <a:buNone/>
            </a:pPr>
            <a:endParaRPr lang="es-AR" altLang="es-AR" sz="1800" b="1" i="1" dirty="0">
              <a:latin typeface="Comic Sans MS" panose="030F0702030302020204" pitchFamily="66" charset="0"/>
            </a:endParaRPr>
          </a:p>
          <a:p>
            <a:pPr algn="just" eaLnBrk="1" hangingPunct="1">
              <a:spcBef>
                <a:spcPct val="0"/>
              </a:spcBef>
              <a:buFontTx/>
              <a:buNone/>
            </a:pPr>
            <a:endParaRPr lang="es-AR" altLang="es-AR" sz="1800" b="1" i="1" dirty="0">
              <a:latin typeface="Comic Sans MS" panose="030F0702030302020204" pitchFamily="66" charset="0"/>
            </a:endParaRPr>
          </a:p>
          <a:p>
            <a:pPr algn="just" eaLnBrk="1" hangingPunct="1">
              <a:spcBef>
                <a:spcPct val="0"/>
              </a:spcBef>
              <a:buFontTx/>
              <a:buNone/>
            </a:pPr>
            <a:endParaRPr lang="es-AR" altLang="es-AR" sz="1800" b="1" i="1" dirty="0">
              <a:latin typeface="Comic Sans MS" panose="030F0702030302020204" pitchFamily="66" charset="0"/>
            </a:endParaRPr>
          </a:p>
          <a:p>
            <a:pPr algn="just" eaLnBrk="1" hangingPunct="1">
              <a:spcBef>
                <a:spcPct val="0"/>
              </a:spcBef>
              <a:buFontTx/>
              <a:buNone/>
            </a:pPr>
            <a:endParaRPr lang="es-AR" altLang="es-AR" sz="1800" b="1" i="1" dirty="0">
              <a:latin typeface="Comic Sans MS" panose="030F0702030302020204" pitchFamily="66" charset="0"/>
            </a:endParaRPr>
          </a:p>
          <a:p>
            <a:pPr algn="just" eaLnBrk="1" hangingPunct="1">
              <a:spcBef>
                <a:spcPct val="0"/>
              </a:spcBef>
              <a:buFontTx/>
              <a:buNone/>
            </a:pPr>
            <a:endParaRPr lang="es-AR" altLang="es-AR" sz="1800" b="1" i="1" dirty="0">
              <a:latin typeface="Comic Sans MS" panose="030F0702030302020204" pitchFamily="66" charset="0"/>
            </a:endParaRPr>
          </a:p>
          <a:p>
            <a:pPr algn="just" eaLnBrk="1" hangingPunct="1">
              <a:spcBef>
                <a:spcPct val="0"/>
              </a:spcBef>
              <a:buFontTx/>
              <a:buNone/>
            </a:pPr>
            <a:endParaRPr lang="en-US" altLang="es-AR" sz="1800" b="1" i="1" dirty="0">
              <a:latin typeface="Comic Sans MS" panose="030F0702030302020204" pitchFamily="66" charset="0"/>
            </a:endParaRPr>
          </a:p>
          <a:p>
            <a:pPr algn="just" eaLnBrk="1" hangingPunct="1">
              <a:spcBef>
                <a:spcPct val="0"/>
              </a:spcBef>
              <a:buFontTx/>
              <a:buNone/>
            </a:pPr>
            <a:endParaRPr lang="en-US" altLang="es-AR" sz="1800" b="1" i="1" dirty="0">
              <a:latin typeface="Comic Sans MS" panose="030F0702030302020204" pitchFamily="66" charset="0"/>
            </a:endParaRPr>
          </a:p>
          <a:p>
            <a:pPr algn="just" eaLnBrk="1" hangingPunct="1">
              <a:spcBef>
                <a:spcPct val="0"/>
              </a:spcBef>
              <a:buFontTx/>
              <a:buNone/>
            </a:pPr>
            <a:endParaRPr lang="en-US" altLang="es-AR" sz="1800" b="1" i="1" dirty="0">
              <a:latin typeface="Comic Sans MS" panose="030F0702030302020204" pitchFamily="66" charset="0"/>
            </a:endParaRPr>
          </a:p>
          <a:p>
            <a:pPr algn="just" eaLnBrk="1" hangingPunct="1">
              <a:spcBef>
                <a:spcPct val="0"/>
              </a:spcBef>
              <a:buFontTx/>
              <a:buNone/>
            </a:pPr>
            <a:endParaRPr lang="es-AR" altLang="es-AR" sz="1800" b="1" i="1" dirty="0">
              <a:latin typeface="Comic Sans MS" panose="030F0702030302020204" pitchFamily="66" charset="0"/>
            </a:endParaRPr>
          </a:p>
          <a:p>
            <a:pPr algn="just" eaLnBrk="1" hangingPunct="1">
              <a:spcBef>
                <a:spcPct val="0"/>
              </a:spcBef>
              <a:buFontTx/>
              <a:buNone/>
            </a:pPr>
            <a:endParaRPr lang="es-AR" altLang="es-AR" sz="1800" b="1" i="1" dirty="0">
              <a:latin typeface="Comic Sans MS" panose="030F0702030302020204" pitchFamily="66" charset="0"/>
            </a:endParaRPr>
          </a:p>
          <a:p>
            <a:pPr algn="just" eaLnBrk="1" hangingPunct="1">
              <a:spcBef>
                <a:spcPct val="0"/>
              </a:spcBef>
              <a:buFontTx/>
              <a:buNone/>
            </a:pPr>
            <a:r>
              <a:rPr lang="es-AR" altLang="es-AR" sz="1800" b="1" i="1" dirty="0" err="1">
                <a:latin typeface="Comic Sans MS" panose="030F0702030302020204" pitchFamily="66" charset="0"/>
              </a:rPr>
              <a:t>MapReduce</a:t>
            </a:r>
            <a:r>
              <a:rPr lang="es-AR" altLang="es-AR" sz="1800" b="1" i="1" dirty="0">
                <a:latin typeface="Comic Sans MS" panose="030F0702030302020204" pitchFamily="66" charset="0"/>
              </a:rPr>
              <a:t> =&gt; { Doc1, Doc2 }</a:t>
            </a:r>
          </a:p>
          <a:p>
            <a:pPr algn="just" eaLnBrk="1" hangingPunct="1">
              <a:spcBef>
                <a:spcPct val="0"/>
              </a:spcBef>
              <a:buFontTx/>
              <a:buNone/>
            </a:pPr>
            <a:r>
              <a:rPr lang="es-AR" altLang="es-AR" sz="1800" b="1" i="1" dirty="0">
                <a:latin typeface="Comic Sans MS" panose="030F0702030302020204" pitchFamily="66" charset="0"/>
              </a:rPr>
              <a:t>Es =&gt; {Doc1, Doc2 }</a:t>
            </a:r>
          </a:p>
          <a:p>
            <a:pPr algn="just" eaLnBrk="1" hangingPunct="1">
              <a:spcBef>
                <a:spcPct val="0"/>
              </a:spcBef>
              <a:buFontTx/>
              <a:buNone/>
            </a:pPr>
            <a:r>
              <a:rPr lang="es-AR" altLang="es-AR" sz="1800" b="1" i="1" dirty="0">
                <a:latin typeface="Comic Sans MS" panose="030F0702030302020204" pitchFamily="66" charset="0"/>
              </a:rPr>
              <a:t>…</a:t>
            </a:r>
          </a:p>
          <a:p>
            <a:pPr algn="just" eaLnBrk="1" hangingPunct="1">
              <a:spcBef>
                <a:spcPct val="0"/>
              </a:spcBef>
              <a:buFontTx/>
              <a:buNone/>
            </a:pPr>
            <a:r>
              <a:rPr lang="es-AR" altLang="es-AR" sz="1800" b="1" i="1" dirty="0">
                <a:latin typeface="Comic Sans MS" panose="030F0702030302020204" pitchFamily="66" charset="0"/>
              </a:rPr>
              <a:t>Técnica =&gt; {Doc1, Doc2}</a:t>
            </a:r>
          </a:p>
          <a:p>
            <a:pPr algn="just" eaLnBrk="1" hangingPunct="1">
              <a:spcBef>
                <a:spcPct val="0"/>
              </a:spcBef>
              <a:buFontTx/>
              <a:buNone/>
            </a:pPr>
            <a:r>
              <a:rPr lang="es-AR" altLang="es-AR" sz="1800" b="1" i="1" dirty="0" err="1">
                <a:latin typeface="Comic Sans MS" panose="030F0702030302020204" pitchFamily="66" charset="0"/>
              </a:rPr>
              <a:t>Grid</a:t>
            </a:r>
            <a:r>
              <a:rPr lang="es-AR" altLang="es-AR" sz="1800" b="1" i="1" dirty="0">
                <a:latin typeface="Comic Sans MS" panose="030F0702030302020204" pitchFamily="66" charset="0"/>
              </a:rPr>
              <a:t> =&gt; {Doc2 }</a:t>
            </a:r>
          </a:p>
          <a:p>
            <a:pPr algn="just" eaLnBrk="1" hangingPunct="1">
              <a:spcBef>
                <a:spcPct val="0"/>
              </a:spcBef>
              <a:buFontTx/>
              <a:buNone/>
            </a:pPr>
            <a:r>
              <a:rPr lang="es-AR" altLang="es-AR" sz="1800" b="1" i="1" dirty="0">
                <a:latin typeface="Comic Sans MS" panose="030F0702030302020204" pitchFamily="66" charset="0"/>
              </a:rPr>
              <a:t>…</a:t>
            </a:r>
          </a:p>
          <a:p>
            <a:pPr algn="just" eaLnBrk="1" hangingPunct="1">
              <a:spcBef>
                <a:spcPct val="0"/>
              </a:spcBef>
              <a:buFontTx/>
              <a:buNone/>
            </a:pPr>
            <a:endParaRPr lang="es-AR" altLang="es-AR" sz="1800" b="1" i="1" dirty="0">
              <a:latin typeface="Comic Sans MS" panose="030F0702030302020204" pitchFamily="66" charset="0"/>
            </a:endParaRPr>
          </a:p>
          <a:p>
            <a:pPr algn="just" eaLnBrk="1" hangingPunct="1">
              <a:spcBef>
                <a:spcPct val="0"/>
              </a:spcBef>
              <a:buFontTx/>
              <a:buNone/>
            </a:pPr>
            <a:r>
              <a:rPr lang="es-AR" altLang="es-AR" sz="1800" b="1" i="1" dirty="0">
                <a:latin typeface="Comic Sans MS" panose="030F0702030302020204" pitchFamily="66" charset="0"/>
              </a:rPr>
              <a:t>¿Cómo se usa el índice para </a:t>
            </a:r>
          </a:p>
          <a:p>
            <a:pPr algn="just" eaLnBrk="1" hangingPunct="1">
              <a:spcBef>
                <a:spcPct val="0"/>
              </a:spcBef>
              <a:buFontTx/>
              <a:buNone/>
            </a:pPr>
            <a:r>
              <a:rPr lang="es-AR" altLang="es-AR" sz="1800" b="1" i="1" dirty="0">
                <a:latin typeface="Comic Sans MS" panose="030F0702030302020204" pitchFamily="66" charset="0"/>
              </a:rPr>
              <a:t>responder las consultas?</a:t>
            </a:r>
          </a:p>
          <a:p>
            <a:pPr algn="just" eaLnBrk="1" hangingPunct="1">
              <a:spcBef>
                <a:spcPct val="0"/>
              </a:spcBef>
              <a:buFontTx/>
              <a:buNone/>
            </a:pPr>
            <a:endParaRPr lang="es-AR" altLang="es-AR" sz="1800" b="1" i="1" dirty="0">
              <a:latin typeface="Comic Sans MS" panose="030F0702030302020204" pitchFamily="66" charset="0"/>
            </a:endParaRPr>
          </a:p>
          <a:p>
            <a:pPr algn="just" eaLnBrk="1" hangingPunct="1">
              <a:spcBef>
                <a:spcPct val="0"/>
              </a:spcBef>
              <a:buFontTx/>
              <a:buNone/>
            </a:pPr>
            <a:endParaRPr lang="es-AR" altLang="es-AR" sz="1800" b="1" i="1" dirty="0">
              <a:latin typeface="Comic Sans MS" panose="030F0702030302020204" pitchFamily="66" charset="0"/>
            </a:endParaRPr>
          </a:p>
        </p:txBody>
      </p:sp>
      <p:sp>
        <p:nvSpPr>
          <p:cNvPr id="4" name="Slide Number Placeholder 3"/>
          <p:cNvSpPr>
            <a:spLocks noGrp="1"/>
          </p:cNvSpPr>
          <p:nvPr>
            <p:ph type="sldNum" sz="quarter" idx="12"/>
          </p:nvPr>
        </p:nvSpPr>
        <p:spPr>
          <a:xfrm>
            <a:off x="7543800" y="6413500"/>
            <a:ext cx="1447800" cy="365125"/>
          </a:xfrm>
        </p:spPr>
        <p:txBody>
          <a:bodyPr/>
          <a:lstStyle/>
          <a:p>
            <a:pPr>
              <a:defRPr/>
            </a:pPr>
            <a:fld id="{B77879F2-389A-4FA3-9950-3A4823DBDAAB}" type="slidenum">
              <a:rPr lang="en-US"/>
              <a:pPr>
                <a:defRPr/>
              </a:pPr>
              <a:t>105</a:t>
            </a:fld>
            <a:endParaRPr lang="en-US" dirty="0"/>
          </a:p>
        </p:txBody>
      </p:sp>
      <p:grpSp>
        <p:nvGrpSpPr>
          <p:cNvPr id="11270" name="Group 8"/>
          <p:cNvGrpSpPr>
            <a:grpSpLocks/>
          </p:cNvGrpSpPr>
          <p:nvPr/>
        </p:nvGrpSpPr>
        <p:grpSpPr bwMode="auto">
          <a:xfrm>
            <a:off x="1066800" y="1035050"/>
            <a:ext cx="3305175" cy="2743200"/>
            <a:chOff x="304800" y="1524000"/>
            <a:chExt cx="3305908" cy="2743200"/>
          </a:xfrm>
        </p:grpSpPr>
        <p:pic>
          <p:nvPicPr>
            <p:cNvPr id="11278" name="Picture 5" descr="File:Gnome-mime-document.svg - Wikimedia Common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0"/>
              <a:ext cx="3305908"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9" name="TextBox 1"/>
            <p:cNvSpPr txBox="1">
              <a:spLocks noChangeArrowheads="1"/>
            </p:cNvSpPr>
            <p:nvPr/>
          </p:nvSpPr>
          <p:spPr bwMode="auto">
            <a:xfrm>
              <a:off x="1066800" y="1905000"/>
              <a:ext cx="685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000">
                  <a:solidFill>
                    <a:schemeClr val="tx1"/>
                  </a:solidFill>
                  <a:latin typeface="Corbel" panose="020B0503020204020204" pitchFamily="34" charset="0"/>
                </a:defRPr>
              </a:lvl1pPr>
              <a:lvl2pPr marL="742950" indent="-285750">
                <a:spcBef>
                  <a:spcPct val="20000"/>
                </a:spcBef>
                <a:buFont typeface="Arial" panose="020B0604020202020204" pitchFamily="34" charset="0"/>
                <a:buChar char="–"/>
                <a:defRPr>
                  <a:solidFill>
                    <a:schemeClr val="tx1"/>
                  </a:solidFill>
                  <a:latin typeface="Corbel" panose="020B0503020204020204" pitchFamily="34" charset="0"/>
                </a:defRPr>
              </a:lvl2pPr>
              <a:lvl3pPr marL="1143000" indent="-228600">
                <a:spcBef>
                  <a:spcPct val="20000"/>
                </a:spcBef>
                <a:buFont typeface="Arial" panose="020B0604020202020204" pitchFamily="34" charset="0"/>
                <a:buChar char="•"/>
                <a:defRPr sz="1600">
                  <a:solidFill>
                    <a:schemeClr val="tx1"/>
                  </a:solidFill>
                  <a:latin typeface="Corbel" panose="020B0503020204020204" pitchFamily="34" charset="0"/>
                </a:defRPr>
              </a:lvl3pPr>
              <a:lvl4pPr marL="1600200" indent="-228600">
                <a:spcBef>
                  <a:spcPct val="20000"/>
                </a:spcBef>
                <a:buFont typeface="Arial" panose="020B0604020202020204" pitchFamily="34" charset="0"/>
                <a:buChar char="–"/>
                <a:defRPr sz="1400">
                  <a:solidFill>
                    <a:schemeClr val="tx1"/>
                  </a:solidFill>
                  <a:latin typeface="Corbel" panose="020B0503020204020204" pitchFamily="34" charset="0"/>
                </a:defRPr>
              </a:lvl4pPr>
              <a:lvl5pPr marL="2057400" indent="-228600">
                <a:spcBef>
                  <a:spcPct val="20000"/>
                </a:spcBef>
                <a:buFont typeface="Arial" panose="020B0604020202020204" pitchFamily="34" charset="0"/>
                <a:buChar char="»"/>
                <a:defRPr sz="1200">
                  <a:solidFill>
                    <a:schemeClr val="tx1"/>
                  </a:solidFill>
                  <a:latin typeface="Corbel" panose="020B0503020204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orbel" panose="020B0503020204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orbel" panose="020B0503020204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orbel" panose="020B0503020204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orbel" panose="020B0503020204020204" pitchFamily="34" charset="0"/>
                </a:defRPr>
              </a:lvl9pPr>
            </a:lstStyle>
            <a:p>
              <a:pPr>
                <a:spcBef>
                  <a:spcPct val="0"/>
                </a:spcBef>
                <a:buFontTx/>
                <a:buNone/>
              </a:pPr>
              <a:r>
                <a:rPr lang="es-AR" altLang="es-AR" sz="1800" b="1">
                  <a:solidFill>
                    <a:srgbClr val="1EA907"/>
                  </a:solidFill>
                </a:rPr>
                <a:t>Doc1</a:t>
              </a:r>
            </a:p>
          </p:txBody>
        </p:sp>
        <p:sp>
          <p:nvSpPr>
            <p:cNvPr id="7" name="TextBox 6"/>
            <p:cNvSpPr txBox="1"/>
            <p:nvPr/>
          </p:nvSpPr>
          <p:spPr>
            <a:xfrm>
              <a:off x="838318" y="2654300"/>
              <a:ext cx="2515158" cy="1323975"/>
            </a:xfrm>
            <a:prstGeom prst="rect">
              <a:avLst/>
            </a:prstGeom>
            <a:solidFill>
              <a:schemeClr val="bg2">
                <a:lumMod val="20000"/>
                <a:lumOff val="80000"/>
              </a:schemeClr>
            </a:solidFill>
          </p:spPr>
          <p:txBody>
            <a:bodyPr>
              <a:spAutoFit/>
            </a:bodyPr>
            <a:lstStyle/>
            <a:p>
              <a:pPr>
                <a:defRPr/>
              </a:pPr>
              <a:r>
                <a:rPr lang="es-AR" sz="2000" b="1" dirty="0" err="1">
                  <a:solidFill>
                    <a:srgbClr val="1EA907"/>
                  </a:solidFill>
                </a:rPr>
                <a:t>MapReduce</a:t>
              </a:r>
              <a:r>
                <a:rPr lang="es-AR" sz="2000" b="1" dirty="0">
                  <a:solidFill>
                    <a:srgbClr val="1EA907"/>
                  </a:solidFill>
                </a:rPr>
                <a:t> es una técnica de </a:t>
              </a:r>
              <a:r>
                <a:rPr lang="es-AR" sz="2000" b="1" dirty="0" err="1">
                  <a:solidFill>
                    <a:srgbClr val="1EA907"/>
                  </a:solidFill>
                </a:rPr>
                <a:t>Divide&amp;Conquer</a:t>
              </a:r>
              <a:r>
                <a:rPr lang="es-AR" sz="2000" b="1" dirty="0">
                  <a:solidFill>
                    <a:srgbClr val="1EA907"/>
                  </a:solidFill>
                </a:rPr>
                <a:t> distribuida</a:t>
              </a:r>
            </a:p>
          </p:txBody>
        </p:sp>
      </p:grpSp>
      <p:grpSp>
        <p:nvGrpSpPr>
          <p:cNvPr id="11271" name="Group 10"/>
          <p:cNvGrpSpPr>
            <a:grpSpLocks/>
          </p:cNvGrpSpPr>
          <p:nvPr/>
        </p:nvGrpSpPr>
        <p:grpSpPr bwMode="auto">
          <a:xfrm>
            <a:off x="5191125" y="1006475"/>
            <a:ext cx="3306763" cy="2743200"/>
            <a:chOff x="304800" y="1524000"/>
            <a:chExt cx="3305908" cy="2743200"/>
          </a:xfrm>
        </p:grpSpPr>
        <p:pic>
          <p:nvPicPr>
            <p:cNvPr id="11275" name="Picture 11" descr="File:Gnome-mime-document.svg - Wikimedia Common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0"/>
              <a:ext cx="3305908"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6" name="TextBox 12"/>
            <p:cNvSpPr txBox="1">
              <a:spLocks noChangeArrowheads="1"/>
            </p:cNvSpPr>
            <p:nvPr/>
          </p:nvSpPr>
          <p:spPr bwMode="auto">
            <a:xfrm>
              <a:off x="1066800" y="1905000"/>
              <a:ext cx="685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000">
                  <a:solidFill>
                    <a:schemeClr val="tx1"/>
                  </a:solidFill>
                  <a:latin typeface="Corbel" panose="020B0503020204020204" pitchFamily="34" charset="0"/>
                </a:defRPr>
              </a:lvl1pPr>
              <a:lvl2pPr marL="742950" indent="-285750">
                <a:spcBef>
                  <a:spcPct val="20000"/>
                </a:spcBef>
                <a:buFont typeface="Arial" panose="020B0604020202020204" pitchFamily="34" charset="0"/>
                <a:buChar char="–"/>
                <a:defRPr>
                  <a:solidFill>
                    <a:schemeClr val="tx1"/>
                  </a:solidFill>
                  <a:latin typeface="Corbel" panose="020B0503020204020204" pitchFamily="34" charset="0"/>
                </a:defRPr>
              </a:lvl2pPr>
              <a:lvl3pPr marL="1143000" indent="-228600">
                <a:spcBef>
                  <a:spcPct val="20000"/>
                </a:spcBef>
                <a:buFont typeface="Arial" panose="020B0604020202020204" pitchFamily="34" charset="0"/>
                <a:buChar char="•"/>
                <a:defRPr sz="1600">
                  <a:solidFill>
                    <a:schemeClr val="tx1"/>
                  </a:solidFill>
                  <a:latin typeface="Corbel" panose="020B0503020204020204" pitchFamily="34" charset="0"/>
                </a:defRPr>
              </a:lvl3pPr>
              <a:lvl4pPr marL="1600200" indent="-228600">
                <a:spcBef>
                  <a:spcPct val="20000"/>
                </a:spcBef>
                <a:buFont typeface="Arial" panose="020B0604020202020204" pitchFamily="34" charset="0"/>
                <a:buChar char="–"/>
                <a:defRPr sz="1400">
                  <a:solidFill>
                    <a:schemeClr val="tx1"/>
                  </a:solidFill>
                  <a:latin typeface="Corbel" panose="020B0503020204020204" pitchFamily="34" charset="0"/>
                </a:defRPr>
              </a:lvl4pPr>
              <a:lvl5pPr marL="2057400" indent="-228600">
                <a:spcBef>
                  <a:spcPct val="20000"/>
                </a:spcBef>
                <a:buFont typeface="Arial" panose="020B0604020202020204" pitchFamily="34" charset="0"/>
                <a:buChar char="»"/>
                <a:defRPr sz="1200">
                  <a:solidFill>
                    <a:schemeClr val="tx1"/>
                  </a:solidFill>
                  <a:latin typeface="Corbel" panose="020B0503020204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orbel" panose="020B0503020204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orbel" panose="020B0503020204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orbel" panose="020B0503020204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orbel" panose="020B0503020204020204" pitchFamily="34" charset="0"/>
                </a:defRPr>
              </a:lvl9pPr>
            </a:lstStyle>
            <a:p>
              <a:pPr>
                <a:spcBef>
                  <a:spcPct val="0"/>
                </a:spcBef>
                <a:buFontTx/>
                <a:buNone/>
              </a:pPr>
              <a:r>
                <a:rPr lang="es-AR" altLang="es-AR" sz="1800" b="1">
                  <a:solidFill>
                    <a:srgbClr val="1EA907"/>
                  </a:solidFill>
                </a:rPr>
                <a:t>Doc2</a:t>
              </a:r>
            </a:p>
          </p:txBody>
        </p:sp>
        <p:sp>
          <p:nvSpPr>
            <p:cNvPr id="14" name="TextBox 13"/>
            <p:cNvSpPr txBox="1"/>
            <p:nvPr/>
          </p:nvSpPr>
          <p:spPr>
            <a:xfrm>
              <a:off x="838062" y="2654300"/>
              <a:ext cx="2513950" cy="1323975"/>
            </a:xfrm>
            <a:prstGeom prst="rect">
              <a:avLst/>
            </a:prstGeom>
            <a:solidFill>
              <a:schemeClr val="bg2">
                <a:lumMod val="20000"/>
                <a:lumOff val="80000"/>
              </a:schemeClr>
            </a:solidFill>
          </p:spPr>
          <p:txBody>
            <a:bodyPr>
              <a:spAutoFit/>
            </a:bodyPr>
            <a:lstStyle/>
            <a:p>
              <a:pPr>
                <a:defRPr/>
              </a:pPr>
              <a:r>
                <a:rPr lang="es-AR" sz="2000" b="1" dirty="0" err="1">
                  <a:solidFill>
                    <a:srgbClr val="1EA907"/>
                  </a:solidFill>
                </a:rPr>
                <a:t>Hazelcast</a:t>
              </a:r>
              <a:r>
                <a:rPr lang="es-AR" sz="2000" b="1" dirty="0">
                  <a:solidFill>
                    <a:srgbClr val="1EA907"/>
                  </a:solidFill>
                </a:rPr>
                <a:t> es un </a:t>
              </a:r>
              <a:r>
                <a:rPr lang="es-AR" sz="2000" b="1" dirty="0" err="1">
                  <a:solidFill>
                    <a:srgbClr val="1EA907"/>
                  </a:solidFill>
                </a:rPr>
                <a:t>Grid</a:t>
              </a:r>
              <a:r>
                <a:rPr lang="es-AR" sz="2000" b="1" dirty="0">
                  <a:solidFill>
                    <a:srgbClr val="1EA907"/>
                  </a:solidFill>
                </a:rPr>
                <a:t> que implementa la técnica de </a:t>
              </a:r>
              <a:r>
                <a:rPr lang="es-AR" sz="2000" b="1" dirty="0" err="1">
                  <a:solidFill>
                    <a:srgbClr val="1EA907"/>
                  </a:solidFill>
                </a:rPr>
                <a:t>MapReduce</a:t>
              </a:r>
              <a:endParaRPr lang="es-AR" sz="2000" b="1" dirty="0">
                <a:solidFill>
                  <a:srgbClr val="1EA907"/>
                </a:solidFill>
              </a:endParaRPr>
            </a:p>
          </p:txBody>
        </p:sp>
      </p:grpSp>
      <p:pic>
        <p:nvPicPr>
          <p:cNvPr id="8" name="Picture 7" descr="The Interesting / Funny / Scary Things People Search For When They ..."/>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5133975"/>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a:spLocks noChangeArrowheads="1"/>
          </p:cNvSpPr>
          <p:nvPr/>
        </p:nvSpPr>
        <p:spPr bwMode="auto">
          <a:xfrm>
            <a:off x="3200400" y="5133975"/>
            <a:ext cx="2605088" cy="369888"/>
          </a:xfrm>
          <a:prstGeom prst="rect">
            <a:avLst/>
          </a:prstGeom>
          <a:solidFill>
            <a:srgbClr val="1EA907"/>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000">
                <a:solidFill>
                  <a:schemeClr val="tx1"/>
                </a:solidFill>
                <a:latin typeface="Corbel" panose="020B0503020204020204" pitchFamily="34" charset="0"/>
              </a:defRPr>
            </a:lvl1pPr>
            <a:lvl2pPr marL="742950" indent="-285750">
              <a:spcBef>
                <a:spcPct val="20000"/>
              </a:spcBef>
              <a:buFont typeface="Arial" panose="020B0604020202020204" pitchFamily="34" charset="0"/>
              <a:buChar char="–"/>
              <a:defRPr>
                <a:solidFill>
                  <a:schemeClr val="tx1"/>
                </a:solidFill>
                <a:latin typeface="Corbel" panose="020B0503020204020204" pitchFamily="34" charset="0"/>
              </a:defRPr>
            </a:lvl2pPr>
            <a:lvl3pPr marL="1143000" indent="-228600">
              <a:spcBef>
                <a:spcPct val="20000"/>
              </a:spcBef>
              <a:buFont typeface="Arial" panose="020B0604020202020204" pitchFamily="34" charset="0"/>
              <a:buChar char="•"/>
              <a:defRPr sz="1600">
                <a:solidFill>
                  <a:schemeClr val="tx1"/>
                </a:solidFill>
                <a:latin typeface="Corbel" panose="020B0503020204020204" pitchFamily="34" charset="0"/>
              </a:defRPr>
            </a:lvl3pPr>
            <a:lvl4pPr marL="1600200" indent="-228600">
              <a:spcBef>
                <a:spcPct val="20000"/>
              </a:spcBef>
              <a:buFont typeface="Arial" panose="020B0604020202020204" pitchFamily="34" charset="0"/>
              <a:buChar char="–"/>
              <a:defRPr sz="1400">
                <a:solidFill>
                  <a:schemeClr val="tx1"/>
                </a:solidFill>
                <a:latin typeface="Corbel" panose="020B0503020204020204" pitchFamily="34" charset="0"/>
              </a:defRPr>
            </a:lvl4pPr>
            <a:lvl5pPr marL="2057400" indent="-228600">
              <a:spcBef>
                <a:spcPct val="20000"/>
              </a:spcBef>
              <a:buFont typeface="Arial" panose="020B0604020202020204" pitchFamily="34" charset="0"/>
              <a:buChar char="»"/>
              <a:defRPr sz="1200">
                <a:solidFill>
                  <a:schemeClr val="tx1"/>
                </a:solidFill>
                <a:latin typeface="Corbel" panose="020B0503020204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orbel" panose="020B0503020204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orbel" panose="020B0503020204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orbel" panose="020B0503020204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orbel" panose="020B0503020204020204" pitchFamily="34" charset="0"/>
              </a:defRPr>
            </a:lvl9pPr>
          </a:lstStyle>
          <a:p>
            <a:pPr>
              <a:spcBef>
                <a:spcPct val="0"/>
              </a:spcBef>
              <a:buFontTx/>
              <a:buNone/>
            </a:pPr>
            <a:r>
              <a:rPr lang="es-AR" altLang="es-AR" sz="1800" dirty="0"/>
              <a:t>“</a:t>
            </a:r>
            <a:r>
              <a:rPr lang="es-AR" altLang="es-AR" sz="1800" dirty="0" err="1"/>
              <a:t>MapReduce</a:t>
            </a:r>
            <a:r>
              <a:rPr lang="es-AR" altLang="es-AR" sz="1800" dirty="0"/>
              <a:t>”  - “</a:t>
            </a:r>
            <a:r>
              <a:rPr lang="es-AR" altLang="es-AR" sz="1800" dirty="0" err="1"/>
              <a:t>Grid</a:t>
            </a:r>
            <a:r>
              <a:rPr lang="es-AR" altLang="es-AR" sz="1800" dirty="0"/>
              <a:t>”?</a:t>
            </a:r>
          </a:p>
        </p:txBody>
      </p:sp>
      <p:sp>
        <p:nvSpPr>
          <p:cNvPr id="15" name="TextBox 14"/>
          <p:cNvSpPr txBox="1">
            <a:spLocks noChangeArrowheads="1"/>
          </p:cNvSpPr>
          <p:nvPr/>
        </p:nvSpPr>
        <p:spPr bwMode="auto">
          <a:xfrm>
            <a:off x="6172200" y="5133975"/>
            <a:ext cx="286543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000">
                <a:solidFill>
                  <a:schemeClr val="tx1"/>
                </a:solidFill>
                <a:latin typeface="Corbel" panose="020B0503020204020204" pitchFamily="34" charset="0"/>
              </a:defRPr>
            </a:lvl1pPr>
            <a:lvl2pPr marL="742950" indent="-285750">
              <a:spcBef>
                <a:spcPct val="20000"/>
              </a:spcBef>
              <a:buFont typeface="Arial" panose="020B0604020202020204" pitchFamily="34" charset="0"/>
              <a:buChar char="–"/>
              <a:defRPr>
                <a:solidFill>
                  <a:schemeClr val="tx1"/>
                </a:solidFill>
                <a:latin typeface="Corbel" panose="020B0503020204020204" pitchFamily="34" charset="0"/>
              </a:defRPr>
            </a:lvl2pPr>
            <a:lvl3pPr marL="1143000" indent="-228600">
              <a:spcBef>
                <a:spcPct val="20000"/>
              </a:spcBef>
              <a:buFont typeface="Arial" panose="020B0604020202020204" pitchFamily="34" charset="0"/>
              <a:buChar char="•"/>
              <a:defRPr sz="1600">
                <a:solidFill>
                  <a:schemeClr val="tx1"/>
                </a:solidFill>
                <a:latin typeface="Corbel" panose="020B0503020204020204" pitchFamily="34" charset="0"/>
              </a:defRPr>
            </a:lvl3pPr>
            <a:lvl4pPr marL="1600200" indent="-228600">
              <a:spcBef>
                <a:spcPct val="20000"/>
              </a:spcBef>
              <a:buFont typeface="Arial" panose="020B0604020202020204" pitchFamily="34" charset="0"/>
              <a:buChar char="–"/>
              <a:defRPr sz="1400">
                <a:solidFill>
                  <a:schemeClr val="tx1"/>
                </a:solidFill>
                <a:latin typeface="Corbel" panose="020B0503020204020204" pitchFamily="34" charset="0"/>
              </a:defRPr>
            </a:lvl4pPr>
            <a:lvl5pPr marL="2057400" indent="-228600">
              <a:spcBef>
                <a:spcPct val="20000"/>
              </a:spcBef>
              <a:buFont typeface="Arial" panose="020B0604020202020204" pitchFamily="34" charset="0"/>
              <a:buChar char="»"/>
              <a:defRPr sz="1200">
                <a:solidFill>
                  <a:schemeClr val="tx1"/>
                </a:solidFill>
                <a:latin typeface="Corbel" panose="020B0503020204020204" pitchFamily="34" charset="0"/>
              </a:defRPr>
            </a:lvl5pPr>
            <a:lvl6pPr marL="2514600" indent="-228600" eaLnBrk="0" fontAlgn="base" hangingPunct="0">
              <a:spcBef>
                <a:spcPct val="20000"/>
              </a:spcBef>
              <a:spcAft>
                <a:spcPct val="0"/>
              </a:spcAft>
              <a:buFont typeface="Arial" panose="020B0604020202020204" pitchFamily="34" charset="0"/>
              <a:buChar char="»"/>
              <a:defRPr sz="1200">
                <a:solidFill>
                  <a:schemeClr val="tx1"/>
                </a:solidFill>
                <a:latin typeface="Corbel" panose="020B0503020204020204" pitchFamily="34" charset="0"/>
              </a:defRPr>
            </a:lvl6pPr>
            <a:lvl7pPr marL="2971800" indent="-228600" eaLnBrk="0" fontAlgn="base" hangingPunct="0">
              <a:spcBef>
                <a:spcPct val="20000"/>
              </a:spcBef>
              <a:spcAft>
                <a:spcPct val="0"/>
              </a:spcAft>
              <a:buFont typeface="Arial" panose="020B0604020202020204" pitchFamily="34" charset="0"/>
              <a:buChar char="»"/>
              <a:defRPr sz="1200">
                <a:solidFill>
                  <a:schemeClr val="tx1"/>
                </a:solidFill>
                <a:latin typeface="Corbel" panose="020B0503020204020204" pitchFamily="34" charset="0"/>
              </a:defRPr>
            </a:lvl7pPr>
            <a:lvl8pPr marL="3429000" indent="-228600" eaLnBrk="0" fontAlgn="base" hangingPunct="0">
              <a:spcBef>
                <a:spcPct val="20000"/>
              </a:spcBef>
              <a:spcAft>
                <a:spcPct val="0"/>
              </a:spcAft>
              <a:buFont typeface="Arial" panose="020B0604020202020204" pitchFamily="34" charset="0"/>
              <a:buChar char="»"/>
              <a:defRPr sz="1200">
                <a:solidFill>
                  <a:schemeClr val="tx1"/>
                </a:solidFill>
                <a:latin typeface="Corbel" panose="020B0503020204020204" pitchFamily="34" charset="0"/>
              </a:defRPr>
            </a:lvl8pPr>
            <a:lvl9pPr marL="3886200" indent="-228600" eaLnBrk="0" fontAlgn="base" hangingPunct="0">
              <a:spcBef>
                <a:spcPct val="20000"/>
              </a:spcBef>
              <a:spcAft>
                <a:spcPct val="0"/>
              </a:spcAft>
              <a:buFont typeface="Arial" panose="020B0604020202020204" pitchFamily="34" charset="0"/>
              <a:buChar char="»"/>
              <a:defRPr sz="1200">
                <a:solidFill>
                  <a:schemeClr val="tx1"/>
                </a:solidFill>
                <a:latin typeface="Corbel" panose="020B0503020204020204" pitchFamily="34" charset="0"/>
              </a:defRPr>
            </a:lvl9pPr>
          </a:lstStyle>
          <a:p>
            <a:pPr>
              <a:spcBef>
                <a:spcPct val="0"/>
              </a:spcBef>
              <a:buFontTx/>
              <a:buNone/>
            </a:pPr>
            <a:r>
              <a:rPr lang="es-AR" altLang="es-AR" sz="1800" b="1" dirty="0" err="1">
                <a:solidFill>
                  <a:srgbClr val="1EA907"/>
                </a:solidFill>
              </a:rPr>
              <a:t>Rta</a:t>
            </a:r>
            <a:r>
              <a:rPr lang="es-AR" altLang="es-AR" sz="1800" b="1" dirty="0">
                <a:solidFill>
                  <a:srgbClr val="1EA907"/>
                </a:solidFill>
              </a:rPr>
              <a:t>:</a:t>
            </a:r>
          </a:p>
          <a:p>
            <a:pPr>
              <a:spcBef>
                <a:spcPct val="0"/>
              </a:spcBef>
              <a:buFontTx/>
              <a:buNone/>
            </a:pPr>
            <a:r>
              <a:rPr lang="es-AR" altLang="es-AR" sz="1800" b="1" dirty="0">
                <a:solidFill>
                  <a:srgbClr val="1EA907"/>
                </a:solidFill>
              </a:rPr>
              <a:t>{Doc1, Doc2} </a:t>
            </a:r>
            <a:r>
              <a:rPr lang="es-AR" altLang="es-AR" sz="1800" b="1" dirty="0">
                <a:solidFill>
                  <a:srgbClr val="1EA907"/>
                </a:solidFill>
                <a:sym typeface="Symbol" panose="05050102010706020507" pitchFamily="18" charset="2"/>
              </a:rPr>
              <a:t>- { Doc2}  </a:t>
            </a:r>
          </a:p>
          <a:p>
            <a:pPr>
              <a:spcBef>
                <a:spcPct val="0"/>
              </a:spcBef>
              <a:buFontTx/>
              <a:buNone/>
            </a:pPr>
            <a:r>
              <a:rPr lang="es-AR" altLang="es-AR" sz="1800" b="1" dirty="0">
                <a:solidFill>
                  <a:srgbClr val="1EA907"/>
                </a:solidFill>
                <a:sym typeface="Symbol" panose="05050102010706020507" pitchFamily="18" charset="2"/>
              </a:rPr>
              <a:t>o sea, sólo {Doc1}</a:t>
            </a:r>
            <a:endParaRPr lang="es-AR" altLang="es-AR" sz="1800" b="1" dirty="0">
              <a:solidFill>
                <a:srgbClr val="1EA907"/>
              </a:solidFill>
            </a:endParaRPr>
          </a:p>
        </p:txBody>
      </p:sp>
      <p:sp>
        <p:nvSpPr>
          <p:cNvPr id="2" name="Title 1"/>
          <p:cNvSpPr>
            <a:spLocks noGrp="1"/>
          </p:cNvSpPr>
          <p:nvPr>
            <p:ph type="title"/>
          </p:nvPr>
        </p:nvSpPr>
        <p:spPr/>
        <p:txBody>
          <a:bodyPr/>
          <a:lstStyle/>
          <a:p>
            <a:endParaRPr lang="es-AR" dirty="0"/>
          </a:p>
        </p:txBody>
      </p:sp>
      <p:cxnSp>
        <p:nvCxnSpPr>
          <p:cNvPr id="16" name="Conector recto 15"/>
          <p:cNvCxnSpPr/>
          <p:nvPr/>
        </p:nvCxnSpPr>
        <p:spPr>
          <a:xfrm>
            <a:off x="1418251" y="1670507"/>
            <a:ext cx="2953724" cy="200677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Conector recto 16"/>
          <p:cNvCxnSpPr/>
          <p:nvPr/>
        </p:nvCxnSpPr>
        <p:spPr>
          <a:xfrm>
            <a:off x="5489862" y="1496129"/>
            <a:ext cx="2953724" cy="2006778"/>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Rectángulo redondeado 17"/>
          <p:cNvSpPr/>
          <p:nvPr/>
        </p:nvSpPr>
        <p:spPr>
          <a:xfrm>
            <a:off x="107066" y="3685910"/>
            <a:ext cx="3588636" cy="1817953"/>
          </a:xfrm>
          <a:prstGeom prst="roundRect">
            <a:avLst/>
          </a:prstGeom>
          <a:noFill/>
          <a:ln w="38100">
            <a:prstDash val="dashDot"/>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a:p>
        </p:txBody>
      </p:sp>
    </p:spTree>
    <p:extLst>
      <p:ext uri="{BB962C8B-B14F-4D97-AF65-F5344CB8AC3E}">
        <p14:creationId xmlns:p14="http://schemas.microsoft.com/office/powerpoint/2010/main" val="1800547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par>
                                <p:cTn id="8" presetID="16" presetClass="entr" presetSubtype="21"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barn(inVertical)">
                                      <p:cBhvr>
                                        <p:cTn id="10" dur="500"/>
                                        <p:tgtEl>
                                          <p:spTgt spid="17"/>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barn(inVertical)">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arn(inVertical)">
                                      <p:cBhvr>
                                        <p:cTn id="18" dur="500"/>
                                        <p:tgtEl>
                                          <p:spTgt spid="10"/>
                                        </p:tgtEl>
                                      </p:cBhvr>
                                    </p:animEffect>
                                  </p:childTnLst>
                                </p:cTn>
                              </p:par>
                              <p:par>
                                <p:cTn id="19" presetID="16" presetClass="entr" presetSubtype="21"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arn(inVertical)">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barn(inVertical)">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5" grpId="0"/>
      <p:bldP spid="18"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err="1"/>
              <a:t>Lucene</a:t>
            </a:r>
            <a:endParaRPr lang="es-AR" dirty="0"/>
          </a:p>
        </p:txBody>
      </p:sp>
      <p:sp>
        <p:nvSpPr>
          <p:cNvPr id="3" name="Marcador de contenido 2"/>
          <p:cNvSpPr>
            <a:spLocks noGrp="1"/>
          </p:cNvSpPr>
          <p:nvPr>
            <p:ph idx="1"/>
          </p:nvPr>
        </p:nvSpPr>
        <p:spPr/>
        <p:txBody>
          <a:bodyPr>
            <a:normAutofit fontScale="92500" lnSpcReduction="10000"/>
          </a:bodyPr>
          <a:lstStyle/>
          <a:p>
            <a:r>
              <a:rPr lang="es-AR" dirty="0"/>
              <a:t>Concepto de documento, campos.</a:t>
            </a:r>
          </a:p>
          <a:p>
            <a:r>
              <a:rPr lang="es-AR" dirty="0"/>
              <a:t>Almacenamiento en </a:t>
            </a:r>
            <a:r>
              <a:rPr lang="es-AR" dirty="0" err="1"/>
              <a:t>Lucene</a:t>
            </a:r>
            <a:r>
              <a:rPr lang="es-AR" dirty="0"/>
              <a:t>: en el índice y fuera del índice</a:t>
            </a:r>
          </a:p>
          <a:p>
            <a:r>
              <a:rPr lang="es-AR" dirty="0"/>
              <a:t>Aplicaciones</a:t>
            </a:r>
          </a:p>
          <a:p>
            <a:pPr lvl="1"/>
            <a:r>
              <a:rPr lang="es-AR" dirty="0" err="1"/>
              <a:t>IndexBuilder</a:t>
            </a:r>
            <a:r>
              <a:rPr lang="es-AR" dirty="0"/>
              <a:t>  (creación de los documentos)</a:t>
            </a:r>
          </a:p>
          <a:p>
            <a:pPr lvl="1"/>
            <a:r>
              <a:rPr lang="es-AR" dirty="0" err="1"/>
              <a:t>TheSearcher</a:t>
            </a:r>
            <a:r>
              <a:rPr lang="es-AR" dirty="0"/>
              <a:t> (búsqueda de documentos)</a:t>
            </a:r>
          </a:p>
          <a:p>
            <a:r>
              <a:rPr lang="es-AR" dirty="0" err="1"/>
              <a:t>Queries</a:t>
            </a:r>
            <a:r>
              <a:rPr lang="es-AR" dirty="0"/>
              <a:t>:</a:t>
            </a:r>
          </a:p>
          <a:p>
            <a:pPr lvl="1"/>
            <a:r>
              <a:rPr lang="es-AR" dirty="0"/>
              <a:t>API</a:t>
            </a:r>
          </a:p>
          <a:p>
            <a:pPr lvl="1"/>
            <a:r>
              <a:rPr lang="es-AR" dirty="0" err="1"/>
              <a:t>QueryBuilder</a:t>
            </a:r>
            <a:endParaRPr lang="es-AR" dirty="0"/>
          </a:p>
          <a:p>
            <a:r>
              <a:rPr lang="es-AR" dirty="0"/>
              <a:t>Formas de separar en </a:t>
            </a:r>
            <a:r>
              <a:rPr lang="es-AR" dirty="0" err="1"/>
              <a:t>tokens</a:t>
            </a:r>
            <a:endParaRPr lang="es-AR" dirty="0"/>
          </a:p>
          <a:p>
            <a:r>
              <a:rPr lang="es-AR" dirty="0"/>
              <a:t>Ranking de documentos</a:t>
            </a:r>
          </a:p>
          <a:p>
            <a:endParaRPr lang="es-AR" dirty="0"/>
          </a:p>
          <a:p>
            <a:endParaRPr lang="es-AR" dirty="0"/>
          </a:p>
          <a:p>
            <a:pPr lvl="1"/>
            <a:endParaRPr lang="es-AR" dirty="0"/>
          </a:p>
        </p:txBody>
      </p:sp>
      <p:sp>
        <p:nvSpPr>
          <p:cNvPr id="4" name="Marcador de número de diapositiva 3"/>
          <p:cNvSpPr>
            <a:spLocks noGrp="1"/>
          </p:cNvSpPr>
          <p:nvPr>
            <p:ph type="sldNum" sz="quarter" idx="12"/>
          </p:nvPr>
        </p:nvSpPr>
        <p:spPr/>
        <p:txBody>
          <a:bodyPr/>
          <a:lstStyle/>
          <a:p>
            <a:fld id="{401CF334-2D5C-4859-84A6-CA7E6E43FAEB}" type="slidenum">
              <a:rPr lang="en-US" smtClean="0"/>
              <a:t>106</a:t>
            </a:fld>
            <a:endParaRPr lang="en-US"/>
          </a:p>
        </p:txBody>
      </p:sp>
    </p:spTree>
    <p:extLst>
      <p:ext uri="{BB962C8B-B14F-4D97-AF65-F5344CB8AC3E}">
        <p14:creationId xmlns:p14="http://schemas.microsoft.com/office/powerpoint/2010/main" val="330993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err="1"/>
              <a:t>Lucene</a:t>
            </a:r>
            <a:endParaRPr lang="es-AR" dirty="0"/>
          </a:p>
        </p:txBody>
      </p:sp>
      <p:sp>
        <p:nvSpPr>
          <p:cNvPr id="3" name="Marcador de contenido 2"/>
          <p:cNvSpPr>
            <a:spLocks noGrp="1"/>
          </p:cNvSpPr>
          <p:nvPr>
            <p:ph idx="1"/>
          </p:nvPr>
        </p:nvSpPr>
        <p:spPr/>
        <p:txBody>
          <a:bodyPr>
            <a:normAutofit fontScale="92500" lnSpcReduction="10000"/>
          </a:bodyPr>
          <a:lstStyle/>
          <a:p>
            <a:r>
              <a:rPr lang="es-AR" dirty="0">
                <a:solidFill>
                  <a:srgbClr val="00B050"/>
                </a:solidFill>
              </a:rPr>
              <a:t>Concepto de documento, campos.</a:t>
            </a:r>
          </a:p>
          <a:p>
            <a:r>
              <a:rPr lang="es-AR" dirty="0"/>
              <a:t>Almacenamiento en </a:t>
            </a:r>
            <a:r>
              <a:rPr lang="es-AR" dirty="0" err="1"/>
              <a:t>Lucene</a:t>
            </a:r>
            <a:r>
              <a:rPr lang="es-AR" dirty="0"/>
              <a:t>: en el índice y fuera del índice</a:t>
            </a:r>
          </a:p>
          <a:p>
            <a:r>
              <a:rPr lang="es-AR" dirty="0"/>
              <a:t>Aplicaciones</a:t>
            </a:r>
          </a:p>
          <a:p>
            <a:pPr lvl="1"/>
            <a:r>
              <a:rPr lang="es-AR" dirty="0" err="1"/>
              <a:t>IndexBuilder</a:t>
            </a:r>
            <a:r>
              <a:rPr lang="es-AR" dirty="0"/>
              <a:t>  (creación de los documentos)</a:t>
            </a:r>
          </a:p>
          <a:p>
            <a:pPr lvl="1"/>
            <a:r>
              <a:rPr lang="es-AR" dirty="0" err="1"/>
              <a:t>TheSearcher</a:t>
            </a:r>
            <a:r>
              <a:rPr lang="es-AR" dirty="0"/>
              <a:t> (búsqueda de documentos)</a:t>
            </a:r>
          </a:p>
          <a:p>
            <a:r>
              <a:rPr lang="es-AR" dirty="0" err="1"/>
              <a:t>Queries</a:t>
            </a:r>
            <a:r>
              <a:rPr lang="es-AR" dirty="0"/>
              <a:t>:</a:t>
            </a:r>
          </a:p>
          <a:p>
            <a:pPr lvl="1"/>
            <a:r>
              <a:rPr lang="es-AR" dirty="0"/>
              <a:t>API</a:t>
            </a:r>
          </a:p>
          <a:p>
            <a:pPr lvl="1"/>
            <a:r>
              <a:rPr lang="es-AR" dirty="0" err="1"/>
              <a:t>QueryBuilder</a:t>
            </a:r>
            <a:endParaRPr lang="es-AR" dirty="0"/>
          </a:p>
          <a:p>
            <a:r>
              <a:rPr lang="es-AR" dirty="0"/>
              <a:t>Formas de separar en </a:t>
            </a:r>
            <a:r>
              <a:rPr lang="es-AR" dirty="0" err="1"/>
              <a:t>tokens</a:t>
            </a:r>
            <a:endParaRPr lang="es-AR" dirty="0"/>
          </a:p>
          <a:p>
            <a:r>
              <a:rPr lang="es-AR" dirty="0"/>
              <a:t>Ranking de documentos</a:t>
            </a:r>
          </a:p>
          <a:p>
            <a:endParaRPr lang="es-AR" dirty="0"/>
          </a:p>
          <a:p>
            <a:endParaRPr lang="es-AR" dirty="0"/>
          </a:p>
          <a:p>
            <a:pPr lvl="1"/>
            <a:endParaRPr lang="es-AR" dirty="0"/>
          </a:p>
        </p:txBody>
      </p:sp>
      <p:sp>
        <p:nvSpPr>
          <p:cNvPr id="4" name="Marcador de número de diapositiva 3"/>
          <p:cNvSpPr>
            <a:spLocks noGrp="1"/>
          </p:cNvSpPr>
          <p:nvPr>
            <p:ph type="sldNum" sz="quarter" idx="12"/>
          </p:nvPr>
        </p:nvSpPr>
        <p:spPr/>
        <p:txBody>
          <a:bodyPr/>
          <a:lstStyle/>
          <a:p>
            <a:fld id="{401CF334-2D5C-4859-84A6-CA7E6E43FAEB}" type="slidenum">
              <a:rPr lang="en-US" smtClean="0"/>
              <a:t>107</a:t>
            </a:fld>
            <a:endParaRPr lang="en-US"/>
          </a:p>
        </p:txBody>
      </p:sp>
    </p:spTree>
    <p:extLst>
      <p:ext uri="{BB962C8B-B14F-4D97-AF65-F5344CB8AC3E}">
        <p14:creationId xmlns:p14="http://schemas.microsoft.com/office/powerpoint/2010/main" val="3443202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AR"/>
          </a:p>
        </p:txBody>
      </p:sp>
      <p:sp>
        <p:nvSpPr>
          <p:cNvPr id="4" name="Marcador de número de diapositiva 3"/>
          <p:cNvSpPr>
            <a:spLocks noGrp="1"/>
          </p:cNvSpPr>
          <p:nvPr>
            <p:ph type="sldNum" sz="quarter" idx="12"/>
          </p:nvPr>
        </p:nvSpPr>
        <p:spPr/>
        <p:txBody>
          <a:bodyPr/>
          <a:lstStyle/>
          <a:p>
            <a:fld id="{401CF334-2D5C-4859-84A6-CA7E6E43FAEB}" type="slidenum">
              <a:rPr lang="en-US" smtClean="0"/>
              <a:t>108</a:t>
            </a:fld>
            <a:endParaRPr lang="en-US"/>
          </a:p>
        </p:txBody>
      </p:sp>
      <p:sp>
        <p:nvSpPr>
          <p:cNvPr id="5" name="Rectángulo redondeado 4"/>
          <p:cNvSpPr/>
          <p:nvPr/>
        </p:nvSpPr>
        <p:spPr>
          <a:xfrm>
            <a:off x="457201" y="1935480"/>
            <a:ext cx="8229600" cy="1787434"/>
          </a:xfrm>
          <a:prstGeom prst="roundRect">
            <a:avLst/>
          </a:prstGeom>
        </p:spPr>
        <p:style>
          <a:lnRef idx="1">
            <a:schemeClr val="accent3"/>
          </a:lnRef>
          <a:fillRef idx="2">
            <a:schemeClr val="accent3"/>
          </a:fillRef>
          <a:effectRef idx="1">
            <a:schemeClr val="accent3"/>
          </a:effectRef>
          <a:fontRef idx="minor">
            <a:schemeClr val="dk1"/>
          </a:fontRef>
        </p:style>
        <p:txBody>
          <a:bodyPr rtlCol="0" anchor="t" anchorCtr="0"/>
          <a:lstStyle/>
          <a:p>
            <a:r>
              <a:rPr lang="es-AR" b="1" dirty="0"/>
              <a:t>Documento en </a:t>
            </a:r>
            <a:r>
              <a:rPr lang="es-AR" b="1" dirty="0" err="1"/>
              <a:t>Lucene</a:t>
            </a:r>
            <a:r>
              <a:rPr lang="es-AR" b="1" dirty="0"/>
              <a:t> (definición)</a:t>
            </a:r>
          </a:p>
          <a:p>
            <a:endParaRPr lang="es-AR" dirty="0"/>
          </a:p>
          <a:p>
            <a:pPr algn="just"/>
            <a:r>
              <a:rPr lang="es-AR" dirty="0"/>
              <a:t>	Un </a:t>
            </a:r>
            <a:r>
              <a:rPr lang="es-AR" b="1" i="1" dirty="0"/>
              <a:t>Documento </a:t>
            </a:r>
            <a:r>
              <a:rPr lang="es-AR" b="1" i="1" dirty="0" err="1"/>
              <a:t>Lucene</a:t>
            </a:r>
            <a:r>
              <a:rPr lang="es-AR" b="1" i="1" dirty="0"/>
              <a:t> </a:t>
            </a:r>
            <a:r>
              <a:rPr lang="es-AR" dirty="0"/>
              <a:t>es una secuencia de </a:t>
            </a:r>
            <a:r>
              <a:rPr lang="es-AR" i="1" dirty="0"/>
              <a:t>Campos (</a:t>
            </a:r>
            <a:r>
              <a:rPr lang="es-AR" i="1" dirty="0" err="1"/>
              <a:t>fields</a:t>
            </a:r>
            <a:r>
              <a:rPr lang="es-AR" i="1" dirty="0"/>
              <a:t>)</a:t>
            </a:r>
            <a:r>
              <a:rPr lang="es-AR" dirty="0"/>
              <a:t>. Cuando se ingresa un documento en </a:t>
            </a:r>
            <a:r>
              <a:rPr lang="es-AR" dirty="0" err="1"/>
              <a:t>Lucene</a:t>
            </a:r>
            <a:r>
              <a:rPr lang="es-AR" dirty="0"/>
              <a:t>, automáticamente se le asociará un ID (</a:t>
            </a:r>
            <a:r>
              <a:rPr lang="es-AR" dirty="0" err="1"/>
              <a:t>docid</a:t>
            </a:r>
            <a:r>
              <a:rPr lang="es-AR" dirty="0"/>
              <a:t>).</a:t>
            </a:r>
          </a:p>
          <a:p>
            <a:pPr algn="ctr"/>
            <a:endParaRPr lang="es-AR" dirty="0"/>
          </a:p>
        </p:txBody>
      </p:sp>
      <p:sp>
        <p:nvSpPr>
          <p:cNvPr id="6" name="Marcador de contenido 5"/>
          <p:cNvSpPr>
            <a:spLocks noGrp="1"/>
          </p:cNvSpPr>
          <p:nvPr>
            <p:ph idx="1"/>
          </p:nvPr>
        </p:nvSpPr>
        <p:spPr>
          <a:xfrm>
            <a:off x="457200" y="4035972"/>
            <a:ext cx="8229600" cy="2288628"/>
          </a:xfrm>
          <a:prstGeom prst="roundRect">
            <a:avLst/>
          </a:prstGeom>
        </p:spPr>
        <p:style>
          <a:lnRef idx="1">
            <a:schemeClr val="accent3"/>
          </a:lnRef>
          <a:fillRef idx="2">
            <a:schemeClr val="accent3"/>
          </a:fillRef>
          <a:effectRef idx="1">
            <a:schemeClr val="accent3"/>
          </a:effectRef>
          <a:fontRef idx="minor">
            <a:schemeClr val="dk1"/>
          </a:fontRef>
        </p:style>
        <p:txBody>
          <a:bodyPr rtlCol="0" anchor="t" anchorCtr="0"/>
          <a:lstStyle/>
          <a:p>
            <a:pPr marL="0" indent="0">
              <a:buNone/>
            </a:pPr>
            <a:r>
              <a:rPr lang="es-AR" sz="1800" b="1" dirty="0"/>
              <a:t>Campo/Field en </a:t>
            </a:r>
            <a:r>
              <a:rPr lang="es-AR" sz="1800" b="1" dirty="0" err="1"/>
              <a:t>Lucene</a:t>
            </a:r>
            <a:r>
              <a:rPr lang="es-AR" sz="1800" b="1" dirty="0"/>
              <a:t> (definición)</a:t>
            </a:r>
          </a:p>
          <a:p>
            <a:pPr marL="0" indent="0">
              <a:buNone/>
            </a:pPr>
            <a:endParaRPr lang="es-AR" sz="1800" b="1" dirty="0"/>
          </a:p>
          <a:p>
            <a:pPr marL="0" indent="0" algn="just">
              <a:buNone/>
            </a:pPr>
            <a:r>
              <a:rPr lang="es-AR" sz="1800" dirty="0"/>
              <a:t>	Un </a:t>
            </a:r>
            <a:r>
              <a:rPr lang="es-AR" sz="1800" b="1" i="1" dirty="0"/>
              <a:t>Campo </a:t>
            </a:r>
            <a:r>
              <a:rPr lang="es-AR" sz="1800" b="1" i="1" dirty="0" err="1"/>
              <a:t>Lucene</a:t>
            </a:r>
            <a:r>
              <a:rPr lang="es-AR" sz="1800" b="1" i="1" dirty="0"/>
              <a:t> </a:t>
            </a:r>
            <a:r>
              <a:rPr lang="es-AR" sz="1800" dirty="0"/>
              <a:t>es un par </a:t>
            </a:r>
            <a:r>
              <a:rPr lang="es-AR" sz="1800" i="1" dirty="0"/>
              <a:t>nombre</a:t>
            </a:r>
            <a:r>
              <a:rPr lang="es-AR" sz="1800" dirty="0"/>
              <a:t> y </a:t>
            </a:r>
            <a:r>
              <a:rPr lang="es-AR" sz="1800" i="1" dirty="0"/>
              <a:t>secuencia de 1 o más términos.</a:t>
            </a:r>
          </a:p>
          <a:p>
            <a:pPr marL="0" indent="0" algn="just">
              <a:buNone/>
            </a:pPr>
            <a:r>
              <a:rPr lang="es-AR" sz="1800" dirty="0" err="1"/>
              <a:t>Ej</a:t>
            </a:r>
            <a:r>
              <a:rPr lang="es-AR" sz="1800" dirty="0"/>
              <a:t>: creo un </a:t>
            </a:r>
            <a:r>
              <a:rPr lang="es-AR" sz="1800" dirty="0" err="1"/>
              <a:t>field</a:t>
            </a:r>
            <a:r>
              <a:rPr lang="es-AR" sz="1800" dirty="0"/>
              <a:t> que se llama “</a:t>
            </a:r>
            <a:r>
              <a:rPr lang="es-AR" sz="1800" dirty="0" err="1"/>
              <a:t>author</a:t>
            </a:r>
            <a:r>
              <a:rPr lang="es-AR" sz="1800" dirty="0"/>
              <a:t>” y contiene “Leticia </a:t>
            </a:r>
            <a:r>
              <a:rPr lang="es-AR" sz="1800" dirty="0" err="1"/>
              <a:t>Gomez</a:t>
            </a:r>
            <a:r>
              <a:rPr lang="es-AR" sz="1800" dirty="0"/>
              <a:t>”. Según las configuraciones que use podré hacer que “Leticia </a:t>
            </a:r>
            <a:r>
              <a:rPr lang="es-AR" sz="1800" dirty="0" err="1"/>
              <a:t>Gomez</a:t>
            </a:r>
            <a:r>
              <a:rPr lang="es-AR" sz="1800" dirty="0"/>
              <a:t>” sea un único término (</a:t>
            </a:r>
            <a:r>
              <a:rPr lang="es-AR" sz="1800" dirty="0" err="1"/>
              <a:t>token</a:t>
            </a:r>
            <a:r>
              <a:rPr lang="es-AR" sz="1800" dirty="0"/>
              <a:t>) o dos términos (2 </a:t>
            </a:r>
            <a:r>
              <a:rPr lang="es-AR" sz="1800" dirty="0" err="1"/>
              <a:t>tokens</a:t>
            </a:r>
            <a:r>
              <a:rPr lang="es-AR" sz="1800" dirty="0"/>
              <a:t>)</a:t>
            </a:r>
          </a:p>
          <a:p>
            <a:pPr marL="0" indent="0" algn="ctr">
              <a:buNone/>
            </a:pPr>
            <a:endParaRPr lang="es-AR" sz="1800" dirty="0"/>
          </a:p>
        </p:txBody>
      </p:sp>
      <p:grpSp>
        <p:nvGrpSpPr>
          <p:cNvPr id="14" name="Grupo 13"/>
          <p:cNvGrpSpPr/>
          <p:nvPr/>
        </p:nvGrpSpPr>
        <p:grpSpPr>
          <a:xfrm>
            <a:off x="4572003" y="2312126"/>
            <a:ext cx="3174271" cy="1985552"/>
            <a:chOff x="4572003" y="2312126"/>
            <a:chExt cx="3174271" cy="1985552"/>
          </a:xfrm>
        </p:grpSpPr>
        <p:sp>
          <p:nvSpPr>
            <p:cNvPr id="8" name="Proceso 7"/>
            <p:cNvSpPr/>
            <p:nvPr/>
          </p:nvSpPr>
          <p:spPr>
            <a:xfrm>
              <a:off x="6074229" y="2312126"/>
              <a:ext cx="1672045" cy="548640"/>
            </a:xfrm>
            <a:prstGeom prst="flowChartProcess">
              <a:avLst/>
            </a:prstGeom>
            <a:noFill/>
            <a:ln w="63500">
              <a:solidFill>
                <a:srgbClr val="0070C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a:p>
          </p:txBody>
        </p:sp>
        <p:cxnSp>
          <p:nvCxnSpPr>
            <p:cNvPr id="10" name="Conector angular 9"/>
            <p:cNvCxnSpPr>
              <a:stCxn id="8" idx="2"/>
            </p:cNvCxnSpPr>
            <p:nvPr/>
          </p:nvCxnSpPr>
          <p:spPr>
            <a:xfrm rot="5400000">
              <a:off x="5022671" y="2410097"/>
              <a:ext cx="1436913" cy="2338250"/>
            </a:xfrm>
            <a:prstGeom prst="bentConnector2">
              <a:avLst/>
            </a:prstGeom>
            <a:ln w="635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4336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arn(inVertic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AR"/>
          </a:p>
        </p:txBody>
      </p:sp>
      <p:sp>
        <p:nvSpPr>
          <p:cNvPr id="4" name="Marcador de número de diapositiva 3"/>
          <p:cNvSpPr>
            <a:spLocks noGrp="1"/>
          </p:cNvSpPr>
          <p:nvPr>
            <p:ph type="sldNum" sz="quarter" idx="12"/>
          </p:nvPr>
        </p:nvSpPr>
        <p:spPr/>
        <p:txBody>
          <a:bodyPr/>
          <a:lstStyle/>
          <a:p>
            <a:fld id="{401CF334-2D5C-4859-84A6-CA7E6E43FAEB}" type="slidenum">
              <a:rPr lang="en-US" smtClean="0"/>
              <a:t>109</a:t>
            </a:fld>
            <a:endParaRPr lang="en-US"/>
          </a:p>
        </p:txBody>
      </p:sp>
      <p:sp>
        <p:nvSpPr>
          <p:cNvPr id="5" name="Rectángulo redondeado 4"/>
          <p:cNvSpPr/>
          <p:nvPr/>
        </p:nvSpPr>
        <p:spPr>
          <a:xfrm>
            <a:off x="457201" y="1935480"/>
            <a:ext cx="8229600" cy="1787434"/>
          </a:xfrm>
          <a:prstGeom prst="roundRect">
            <a:avLst/>
          </a:prstGeom>
        </p:spPr>
        <p:style>
          <a:lnRef idx="1">
            <a:schemeClr val="accent3"/>
          </a:lnRef>
          <a:fillRef idx="2">
            <a:schemeClr val="accent3"/>
          </a:fillRef>
          <a:effectRef idx="1">
            <a:schemeClr val="accent3"/>
          </a:effectRef>
          <a:fontRef idx="minor">
            <a:schemeClr val="dk1"/>
          </a:fontRef>
        </p:style>
        <p:txBody>
          <a:bodyPr rtlCol="0" anchor="t" anchorCtr="0"/>
          <a:lstStyle/>
          <a:p>
            <a:r>
              <a:rPr lang="es-AR" b="1" dirty="0"/>
              <a:t>Término / </a:t>
            </a:r>
            <a:r>
              <a:rPr lang="es-AR" b="1" dirty="0" err="1"/>
              <a:t>Term</a:t>
            </a:r>
            <a:r>
              <a:rPr lang="es-AR" b="1" dirty="0"/>
              <a:t> (definición) </a:t>
            </a:r>
          </a:p>
          <a:p>
            <a:endParaRPr lang="es-AR" dirty="0"/>
          </a:p>
          <a:p>
            <a:pPr algn="just"/>
            <a:r>
              <a:rPr lang="es-AR" dirty="0"/>
              <a:t>	Un </a:t>
            </a:r>
            <a:r>
              <a:rPr lang="es-AR" b="1" i="1" dirty="0"/>
              <a:t>Término </a:t>
            </a:r>
            <a:r>
              <a:rPr lang="es-AR" b="1" i="1" dirty="0" err="1"/>
              <a:t>Lucene</a:t>
            </a:r>
            <a:r>
              <a:rPr lang="es-AR" b="1" i="1" dirty="0"/>
              <a:t> </a:t>
            </a:r>
            <a:r>
              <a:rPr lang="es-AR" dirty="0"/>
              <a:t>es una secuencia de bytes  (podrían interpretarse como </a:t>
            </a:r>
            <a:r>
              <a:rPr lang="es-AR" dirty="0" err="1"/>
              <a:t>String</a:t>
            </a:r>
            <a:r>
              <a:rPr lang="es-AR" dirty="0"/>
              <a:t>, números, </a:t>
            </a:r>
            <a:r>
              <a:rPr lang="es-AR" dirty="0" err="1"/>
              <a:t>etc</a:t>
            </a:r>
            <a:r>
              <a:rPr lang="es-AR" dirty="0"/>
              <a:t>) asociada a cierto campo. </a:t>
            </a:r>
          </a:p>
          <a:p>
            <a:pPr algn="just"/>
            <a:r>
              <a:rPr lang="es-AR" dirty="0"/>
              <a:t>Dos secuencias de bytes con igual contenido pero asociadas a 2 campos diferentes se consideran diferentes.</a:t>
            </a:r>
          </a:p>
          <a:p>
            <a:pPr algn="ctr"/>
            <a:endParaRPr lang="es-AR" dirty="0"/>
          </a:p>
        </p:txBody>
      </p:sp>
    </p:spTree>
    <p:extLst>
      <p:ext uri="{BB962C8B-B14F-4D97-AF65-F5344CB8AC3E}">
        <p14:creationId xmlns:p14="http://schemas.microsoft.com/office/powerpoint/2010/main" val="1485837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Algunas</a:t>
            </a:r>
            <a:r>
              <a:rPr lang="en-US" dirty="0"/>
              <a:t> </a:t>
            </a:r>
            <a:r>
              <a:rPr lang="en-US" dirty="0" err="1"/>
              <a:t>definiciones</a:t>
            </a:r>
            <a:endParaRPr lang="en-US" dirty="0"/>
          </a:p>
        </p:txBody>
      </p:sp>
      <p:sp>
        <p:nvSpPr>
          <p:cNvPr id="2" name="Content Placeholder 1"/>
          <p:cNvSpPr>
            <a:spLocks noGrp="1"/>
          </p:cNvSpPr>
          <p:nvPr>
            <p:ph idx="1"/>
          </p:nvPr>
        </p:nvSpPr>
        <p:spPr/>
        <p:txBody>
          <a:bodyPr>
            <a:normAutofit/>
          </a:bodyPr>
          <a:lstStyle/>
          <a:p>
            <a:pPr marL="393192" lvl="1" indent="0">
              <a:buNone/>
            </a:pPr>
            <a:endParaRPr lang="en-US" dirty="0">
              <a:solidFill>
                <a:srgbClr val="002060"/>
              </a:solidFill>
              <a:sym typeface="Symbol" panose="05050102010706020507" pitchFamily="18" charset="2"/>
            </a:endParaRPr>
          </a:p>
          <a:p>
            <a:pPr marL="393192" lvl="1" indent="0">
              <a:buNone/>
            </a:pPr>
            <a:endParaRPr lang="en-US" dirty="0">
              <a:solidFill>
                <a:srgbClr val="002060"/>
              </a:solidFill>
              <a:sym typeface="Symbol" panose="05050102010706020507" pitchFamily="18" charset="2"/>
            </a:endParaRPr>
          </a:p>
          <a:p>
            <a:pPr marL="393192" lvl="1" indent="0" algn="just">
              <a:buNone/>
            </a:pPr>
            <a:endParaRPr lang="en-US" dirty="0">
              <a:solidFill>
                <a:srgbClr val="002060"/>
              </a:solidFill>
            </a:endParaRPr>
          </a:p>
          <a:p>
            <a:pPr marL="393192" lvl="1" indent="0">
              <a:buNone/>
            </a:pPr>
            <a:r>
              <a:rPr lang="en-US" dirty="0">
                <a:sym typeface="Symbol" panose="05050102010706020507" pitchFamily="18" charset="2"/>
              </a:rPr>
              <a:t> </a:t>
            </a:r>
            <a:endParaRPr lang="en-US" dirty="0"/>
          </a:p>
          <a:p>
            <a:pPr marL="393192" lvl="1" indent="0">
              <a:buNone/>
            </a:pPr>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11</a:t>
            </a:fld>
            <a:endParaRPr lang="en-US"/>
          </a:p>
        </p:txBody>
      </p:sp>
      <p:sp>
        <p:nvSpPr>
          <p:cNvPr id="5" name="Content Placeholder 6"/>
          <p:cNvSpPr txBox="1">
            <a:spLocks/>
          </p:cNvSpPr>
          <p:nvPr/>
        </p:nvSpPr>
        <p:spPr>
          <a:xfrm>
            <a:off x="457200" y="1935480"/>
            <a:ext cx="8229600" cy="1471172"/>
          </a:xfrm>
          <a:prstGeom prst="rect">
            <a:avLst/>
          </a:prstGeom>
          <a:solidFill>
            <a:schemeClr val="accent3">
              <a:lumMod val="40000"/>
              <a:lumOff val="60000"/>
            </a:schemeClr>
          </a:solidFill>
          <a:ln w="25400" cmpd="sng">
            <a:solidFill>
              <a:schemeClr val="tx1"/>
            </a:solidFill>
          </a:ln>
        </p:spPr>
        <p:txBody>
          <a:bodyPr vert="horz" wrap="square" rtlCol="0">
            <a:spAutoFit/>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393192" lvl="1" indent="0" algn="just">
              <a:buFont typeface="Wingdings 2"/>
              <a:buNone/>
            </a:pPr>
            <a:r>
              <a:rPr lang="en-US" sz="1600" b="1" i="1" dirty="0" err="1">
                <a:solidFill>
                  <a:srgbClr val="002060"/>
                </a:solidFill>
                <a:sym typeface="Symbol" panose="05050102010706020507" pitchFamily="18" charset="2"/>
              </a:rPr>
              <a:t>Concatenación</a:t>
            </a:r>
            <a:r>
              <a:rPr lang="en-US" sz="1600" b="1" i="1" dirty="0">
                <a:solidFill>
                  <a:srgbClr val="002060"/>
                </a:solidFill>
                <a:sym typeface="Symbol" panose="05050102010706020507" pitchFamily="18" charset="2"/>
              </a:rPr>
              <a:t> de Strings</a:t>
            </a:r>
          </a:p>
          <a:p>
            <a:pPr marL="393192" lvl="1" indent="0" algn="just">
              <a:buFont typeface="Wingdings 2"/>
              <a:buNone/>
            </a:pPr>
            <a:endParaRPr lang="en-US" sz="1600" b="1" i="1" dirty="0">
              <a:solidFill>
                <a:srgbClr val="002060"/>
              </a:solidFill>
              <a:sym typeface="Symbol" panose="05050102010706020507" pitchFamily="18" charset="2"/>
            </a:endParaRPr>
          </a:p>
          <a:p>
            <a:pPr marL="393192" lvl="1" indent="0" algn="just">
              <a:buFont typeface="Wingdings 2"/>
              <a:buNone/>
            </a:pPr>
            <a:r>
              <a:rPr lang="en-US" sz="1600" dirty="0">
                <a:solidFill>
                  <a:srgbClr val="002060"/>
                </a:solidFill>
              </a:rPr>
              <a:t>Dado un </a:t>
            </a:r>
            <a:r>
              <a:rPr lang="en-US" sz="1600" dirty="0" err="1">
                <a:solidFill>
                  <a:srgbClr val="002060"/>
                </a:solidFill>
              </a:rPr>
              <a:t>alfabeto</a:t>
            </a:r>
            <a:r>
              <a:rPr lang="en-US" sz="1600" dirty="0">
                <a:solidFill>
                  <a:srgbClr val="002060"/>
                </a:solidFill>
              </a:rPr>
              <a:t> </a:t>
            </a:r>
            <a:r>
              <a:rPr lang="en-US" sz="1600" dirty="0">
                <a:solidFill>
                  <a:srgbClr val="002060"/>
                </a:solidFill>
                <a:sym typeface="Symbol" panose="05050102010706020507" pitchFamily="18" charset="2"/>
              </a:rPr>
              <a:t>, y  u  </a:t>
            </a:r>
            <a:r>
              <a:rPr lang="en-US" sz="1600" baseline="30000" dirty="0">
                <a:solidFill>
                  <a:srgbClr val="002060"/>
                </a:solidFill>
                <a:sym typeface="Symbol" panose="05050102010706020507" pitchFamily="18" charset="2"/>
              </a:rPr>
              <a:t></a:t>
            </a:r>
            <a:r>
              <a:rPr lang="en-US" sz="1600" dirty="0">
                <a:solidFill>
                  <a:srgbClr val="002060"/>
                </a:solidFill>
                <a:sym typeface="Symbol" panose="05050102010706020507" pitchFamily="18" charset="2"/>
              </a:rPr>
              <a:t>,  w  </a:t>
            </a:r>
            <a:r>
              <a:rPr lang="en-US" sz="1600" baseline="30000" dirty="0">
                <a:solidFill>
                  <a:srgbClr val="002060"/>
                </a:solidFill>
                <a:sym typeface="Symbol" panose="05050102010706020507" pitchFamily="18" charset="2"/>
              </a:rPr>
              <a:t> </a:t>
            </a:r>
            <a:r>
              <a:rPr lang="en-US" sz="1600" dirty="0">
                <a:solidFill>
                  <a:srgbClr val="002060"/>
                </a:solidFill>
                <a:sym typeface="Symbol" panose="05050102010706020507" pitchFamily="18" charset="2"/>
              </a:rPr>
              <a:t>.</a:t>
            </a:r>
          </a:p>
          <a:p>
            <a:pPr marL="393192" lvl="1" indent="0" algn="just">
              <a:buFont typeface="Wingdings 2"/>
              <a:buNone/>
            </a:pPr>
            <a:r>
              <a:rPr lang="en-US" sz="1600" dirty="0">
                <a:solidFill>
                  <a:srgbClr val="002060"/>
                </a:solidFill>
                <a:sym typeface="Symbol" panose="05050102010706020507" pitchFamily="18" charset="2"/>
              </a:rPr>
              <a:t>Se llama </a:t>
            </a:r>
            <a:r>
              <a:rPr lang="en-US" sz="1600" dirty="0" err="1">
                <a:solidFill>
                  <a:schemeClr val="accent2">
                    <a:lumMod val="75000"/>
                  </a:schemeClr>
                </a:solidFill>
                <a:sym typeface="Symbol" panose="05050102010706020507" pitchFamily="18" charset="2"/>
              </a:rPr>
              <a:t>concatenación</a:t>
            </a:r>
            <a:r>
              <a:rPr lang="en-US" sz="1600" dirty="0">
                <a:solidFill>
                  <a:srgbClr val="002060"/>
                </a:solidFill>
                <a:sym typeface="Symbol" panose="05050102010706020507" pitchFamily="18" charset="2"/>
              </a:rPr>
              <a:t> al string </a:t>
            </a:r>
            <a:r>
              <a:rPr lang="en-US" sz="1600" dirty="0" err="1">
                <a:solidFill>
                  <a:srgbClr val="002060"/>
                </a:solidFill>
                <a:sym typeface="Symbol" panose="05050102010706020507" pitchFamily="18" charset="2"/>
              </a:rPr>
              <a:t>definido</a:t>
            </a:r>
            <a:r>
              <a:rPr lang="en-US" sz="1600" dirty="0">
                <a:solidFill>
                  <a:srgbClr val="002060"/>
                </a:solidFill>
                <a:sym typeface="Symbol" panose="05050102010706020507" pitchFamily="18" charset="2"/>
              </a:rPr>
              <a:t> </a:t>
            </a:r>
            <a:r>
              <a:rPr lang="en-US" sz="1600" dirty="0" err="1">
                <a:solidFill>
                  <a:srgbClr val="002060"/>
                </a:solidFill>
                <a:sym typeface="Symbol" panose="05050102010706020507" pitchFamily="18" charset="2"/>
              </a:rPr>
              <a:t>como</a:t>
            </a:r>
            <a:r>
              <a:rPr lang="en-US" sz="1600" dirty="0">
                <a:solidFill>
                  <a:srgbClr val="002060"/>
                </a:solidFill>
                <a:sym typeface="Symbol" panose="05050102010706020507" pitchFamily="18" charset="2"/>
              </a:rPr>
              <a:t> </a:t>
            </a:r>
            <a:r>
              <a:rPr lang="en-US" sz="1600" dirty="0" err="1">
                <a:solidFill>
                  <a:schemeClr val="accent2">
                    <a:lumMod val="75000"/>
                  </a:schemeClr>
                </a:solidFill>
                <a:sym typeface="Symbol" panose="05050102010706020507" pitchFamily="18" charset="2"/>
              </a:rPr>
              <a:t>uw</a:t>
            </a:r>
            <a:r>
              <a:rPr lang="en-US" sz="1600" dirty="0">
                <a:solidFill>
                  <a:srgbClr val="002060"/>
                </a:solidFill>
                <a:sym typeface="Symbol" panose="05050102010706020507" pitchFamily="18" charset="2"/>
              </a:rPr>
              <a:t> (un </a:t>
            </a:r>
            <a:r>
              <a:rPr lang="en-US" sz="1600" dirty="0" err="1">
                <a:solidFill>
                  <a:srgbClr val="002060"/>
                </a:solidFill>
                <a:sym typeface="Symbol" panose="05050102010706020507" pitchFamily="18" charset="2"/>
              </a:rPr>
              <a:t>elemento</a:t>
            </a:r>
            <a:r>
              <a:rPr lang="en-US" sz="1600" dirty="0">
                <a:solidFill>
                  <a:srgbClr val="002060"/>
                </a:solidFill>
                <a:sym typeface="Symbol" panose="05050102010706020507" pitchFamily="18" charset="2"/>
              </a:rPr>
              <a:t> a </a:t>
            </a:r>
            <a:r>
              <a:rPr lang="en-US" sz="1600" dirty="0" err="1">
                <a:solidFill>
                  <a:srgbClr val="002060"/>
                </a:solidFill>
                <a:sym typeface="Symbol" panose="05050102010706020507" pitchFamily="18" charset="2"/>
              </a:rPr>
              <a:t>continuación</a:t>
            </a:r>
            <a:r>
              <a:rPr lang="en-US" sz="1600" dirty="0">
                <a:solidFill>
                  <a:srgbClr val="002060"/>
                </a:solidFill>
                <a:sym typeface="Symbol" panose="05050102010706020507" pitchFamily="18" charset="2"/>
              </a:rPr>
              <a:t> del </a:t>
            </a:r>
            <a:r>
              <a:rPr lang="en-US" sz="1600" dirty="0" err="1">
                <a:solidFill>
                  <a:srgbClr val="002060"/>
                </a:solidFill>
                <a:sym typeface="Symbol" panose="05050102010706020507" pitchFamily="18" charset="2"/>
              </a:rPr>
              <a:t>otro</a:t>
            </a:r>
            <a:r>
              <a:rPr lang="en-US" sz="1600" dirty="0">
                <a:solidFill>
                  <a:srgbClr val="002060"/>
                </a:solidFill>
                <a:sym typeface="Symbol" panose="05050102010706020507" pitchFamily="18" charset="2"/>
              </a:rPr>
              <a:t>, sin </a:t>
            </a:r>
            <a:r>
              <a:rPr lang="en-US" sz="1600" dirty="0" err="1">
                <a:solidFill>
                  <a:srgbClr val="002060"/>
                </a:solidFill>
                <a:sym typeface="Symbol" panose="05050102010706020507" pitchFamily="18" charset="2"/>
              </a:rPr>
              <a:t>símbolos</a:t>
            </a:r>
            <a:r>
              <a:rPr lang="en-US" sz="1600" dirty="0">
                <a:solidFill>
                  <a:srgbClr val="002060"/>
                </a:solidFill>
                <a:sym typeface="Symbol" panose="05050102010706020507" pitchFamily="18" charset="2"/>
              </a:rPr>
              <a:t> extra entre </a:t>
            </a:r>
            <a:r>
              <a:rPr lang="en-US" sz="1600" dirty="0" err="1">
                <a:solidFill>
                  <a:srgbClr val="002060"/>
                </a:solidFill>
                <a:sym typeface="Symbol" panose="05050102010706020507" pitchFamily="18" charset="2"/>
              </a:rPr>
              <a:t>ellos</a:t>
            </a:r>
            <a:r>
              <a:rPr lang="en-US" sz="1600" dirty="0">
                <a:solidFill>
                  <a:srgbClr val="002060"/>
                </a:solidFill>
                <a:sym typeface="Symbol" panose="05050102010706020507" pitchFamily="18" charset="2"/>
              </a:rPr>
              <a:t>)</a:t>
            </a:r>
            <a:r>
              <a:rPr lang="en-US" sz="1600" baseline="30000" dirty="0">
                <a:solidFill>
                  <a:srgbClr val="002060"/>
                </a:solidFill>
                <a:sym typeface="Symbol" panose="05050102010706020507" pitchFamily="18" charset="2"/>
              </a:rPr>
              <a:t>.</a:t>
            </a:r>
            <a:endParaRPr lang="es-AR" sz="1600" dirty="0" err="1"/>
          </a:p>
        </p:txBody>
      </p:sp>
      <p:sp>
        <p:nvSpPr>
          <p:cNvPr id="6" name="Content Placeholder 6"/>
          <p:cNvSpPr txBox="1">
            <a:spLocks/>
          </p:cNvSpPr>
          <p:nvPr/>
        </p:nvSpPr>
        <p:spPr>
          <a:xfrm>
            <a:off x="457200" y="3544517"/>
            <a:ext cx="8229600" cy="1471172"/>
          </a:xfrm>
          <a:prstGeom prst="rect">
            <a:avLst/>
          </a:prstGeom>
          <a:solidFill>
            <a:schemeClr val="accent3">
              <a:lumMod val="40000"/>
              <a:lumOff val="60000"/>
            </a:schemeClr>
          </a:solidFill>
          <a:ln w="25400" cmpd="sng">
            <a:solidFill>
              <a:schemeClr val="tx1"/>
            </a:solidFill>
          </a:ln>
        </p:spPr>
        <p:txBody>
          <a:bodyPr vert="horz" wrap="square" rtlCol="0">
            <a:spAutoFit/>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393192" lvl="1" indent="0" algn="just">
              <a:buFont typeface="Wingdings 2"/>
              <a:buNone/>
            </a:pPr>
            <a:r>
              <a:rPr lang="en-US" sz="1600" b="1" i="1" dirty="0" err="1">
                <a:solidFill>
                  <a:srgbClr val="002060"/>
                </a:solidFill>
                <a:sym typeface="Symbol" panose="05050102010706020507" pitchFamily="18" charset="2"/>
              </a:rPr>
              <a:t>Prefijos</a:t>
            </a:r>
            <a:r>
              <a:rPr lang="en-US" sz="1600" b="1" i="1" dirty="0">
                <a:solidFill>
                  <a:srgbClr val="002060"/>
                </a:solidFill>
                <a:sym typeface="Symbol" panose="05050102010706020507" pitchFamily="18" charset="2"/>
              </a:rPr>
              <a:t>, </a:t>
            </a:r>
            <a:r>
              <a:rPr lang="en-US" sz="1600" b="1" i="1" dirty="0" err="1">
                <a:solidFill>
                  <a:srgbClr val="002060"/>
                </a:solidFill>
                <a:sym typeface="Symbol" panose="05050102010706020507" pitchFamily="18" charset="2"/>
              </a:rPr>
              <a:t>Sufijos</a:t>
            </a:r>
            <a:r>
              <a:rPr lang="en-US" sz="1600" b="1" i="1" dirty="0">
                <a:solidFill>
                  <a:srgbClr val="002060"/>
                </a:solidFill>
                <a:sym typeface="Symbol" panose="05050102010706020507" pitchFamily="18" charset="2"/>
              </a:rPr>
              <a:t> y Substrings</a:t>
            </a:r>
          </a:p>
          <a:p>
            <a:pPr marL="393192" lvl="1" indent="0" algn="just">
              <a:buFont typeface="Wingdings 2"/>
              <a:buNone/>
            </a:pPr>
            <a:endParaRPr lang="en-US" sz="1600" b="1" i="1" dirty="0">
              <a:solidFill>
                <a:srgbClr val="002060"/>
              </a:solidFill>
              <a:sym typeface="Symbol" panose="05050102010706020507" pitchFamily="18" charset="2"/>
            </a:endParaRPr>
          </a:p>
          <a:p>
            <a:pPr marL="393192" lvl="1" indent="0" algn="just">
              <a:buNone/>
            </a:pPr>
            <a:r>
              <a:rPr lang="en-US" sz="1600" dirty="0">
                <a:solidFill>
                  <a:srgbClr val="002060"/>
                </a:solidFill>
              </a:rPr>
              <a:t>Dados un </a:t>
            </a:r>
            <a:r>
              <a:rPr lang="en-US" sz="1600" dirty="0" err="1">
                <a:solidFill>
                  <a:srgbClr val="002060"/>
                </a:solidFill>
              </a:rPr>
              <a:t>alfabeto</a:t>
            </a:r>
            <a:r>
              <a:rPr lang="en-US" sz="1600" dirty="0">
                <a:solidFill>
                  <a:srgbClr val="002060"/>
                </a:solidFill>
              </a:rPr>
              <a:t> </a:t>
            </a:r>
            <a:r>
              <a:rPr lang="en-US" sz="1600" dirty="0">
                <a:solidFill>
                  <a:srgbClr val="002060"/>
                </a:solidFill>
                <a:sym typeface="Symbol" panose="05050102010706020507" pitchFamily="18" charset="2"/>
              </a:rPr>
              <a:t>  y  </a:t>
            </a:r>
            <a:r>
              <a:rPr lang="en-US" sz="1600" dirty="0" err="1">
                <a:solidFill>
                  <a:srgbClr val="002060"/>
                </a:solidFill>
                <a:sym typeface="Symbol" panose="05050102010706020507" pitchFamily="18" charset="2"/>
              </a:rPr>
              <a:t>los</a:t>
            </a:r>
            <a:r>
              <a:rPr lang="en-US" sz="1600" dirty="0">
                <a:solidFill>
                  <a:srgbClr val="002060"/>
                </a:solidFill>
                <a:sym typeface="Symbol" panose="05050102010706020507" pitchFamily="18" charset="2"/>
              </a:rPr>
              <a:t> strings  x  </a:t>
            </a:r>
            <a:r>
              <a:rPr lang="en-US" sz="1600" baseline="30000" dirty="0">
                <a:solidFill>
                  <a:srgbClr val="002060"/>
                </a:solidFill>
                <a:sym typeface="Symbol" panose="05050102010706020507" pitchFamily="18" charset="2"/>
              </a:rPr>
              <a:t></a:t>
            </a:r>
            <a:r>
              <a:rPr lang="en-US" sz="1600" dirty="0">
                <a:solidFill>
                  <a:srgbClr val="002060"/>
                </a:solidFill>
                <a:sym typeface="Symbol" panose="05050102010706020507" pitchFamily="18" charset="2"/>
              </a:rPr>
              <a:t>,  w  </a:t>
            </a:r>
            <a:r>
              <a:rPr lang="en-US" sz="1600" baseline="30000" dirty="0">
                <a:solidFill>
                  <a:srgbClr val="002060"/>
                </a:solidFill>
                <a:sym typeface="Symbol" panose="05050102010706020507" pitchFamily="18" charset="2"/>
              </a:rPr>
              <a:t></a:t>
            </a:r>
            <a:r>
              <a:rPr lang="en-US" sz="1600" dirty="0">
                <a:solidFill>
                  <a:srgbClr val="002060"/>
                </a:solidFill>
                <a:sym typeface="Symbol" panose="05050102010706020507" pitchFamily="18" charset="2"/>
              </a:rPr>
              <a:t> ,  z  </a:t>
            </a:r>
            <a:r>
              <a:rPr lang="en-US" sz="1600" baseline="30000" dirty="0">
                <a:solidFill>
                  <a:srgbClr val="002060"/>
                </a:solidFill>
                <a:sym typeface="Symbol" panose="05050102010706020507" pitchFamily="18" charset="2"/>
              </a:rPr>
              <a:t> </a:t>
            </a:r>
            <a:r>
              <a:rPr lang="en-US" sz="1600" dirty="0">
                <a:solidFill>
                  <a:srgbClr val="002060"/>
                </a:solidFill>
                <a:sym typeface="Symbol" panose="05050102010706020507" pitchFamily="18" charset="2"/>
              </a:rPr>
              <a:t>.  Sea  p=</a:t>
            </a:r>
            <a:r>
              <a:rPr lang="en-US" sz="1600" dirty="0" err="1">
                <a:solidFill>
                  <a:srgbClr val="002060"/>
                </a:solidFill>
                <a:sym typeface="Symbol" panose="05050102010706020507" pitchFamily="18" charset="2"/>
              </a:rPr>
              <a:t>xwz</a:t>
            </a:r>
            <a:r>
              <a:rPr lang="en-US" sz="1600" dirty="0">
                <a:solidFill>
                  <a:srgbClr val="002060"/>
                </a:solidFill>
                <a:sym typeface="Symbol" panose="05050102010706020507" pitchFamily="18" charset="2"/>
              </a:rPr>
              <a:t>. </a:t>
            </a:r>
          </a:p>
          <a:p>
            <a:pPr marL="393192" lvl="1" indent="0" algn="just">
              <a:buNone/>
            </a:pPr>
            <a:r>
              <a:rPr lang="en-US" sz="1600" dirty="0">
                <a:solidFill>
                  <a:srgbClr val="002060"/>
                </a:solidFill>
                <a:sym typeface="Symbol" panose="05050102010706020507" pitchFamily="18" charset="2"/>
              </a:rPr>
              <a:t>Se dice que </a:t>
            </a:r>
            <a:r>
              <a:rPr lang="en-US" sz="1600" dirty="0">
                <a:solidFill>
                  <a:schemeClr val="accent2">
                    <a:lumMod val="75000"/>
                  </a:schemeClr>
                </a:solidFill>
                <a:sym typeface="Symbol" panose="05050102010706020507" pitchFamily="18" charset="2"/>
              </a:rPr>
              <a:t>x </a:t>
            </a:r>
            <a:r>
              <a:rPr lang="en-US" sz="1600" dirty="0" err="1">
                <a:solidFill>
                  <a:schemeClr val="accent2">
                    <a:lumMod val="75000"/>
                  </a:schemeClr>
                </a:solidFill>
                <a:sym typeface="Symbol" panose="05050102010706020507" pitchFamily="18" charset="2"/>
              </a:rPr>
              <a:t>es</a:t>
            </a:r>
            <a:r>
              <a:rPr lang="en-US" sz="1600" dirty="0">
                <a:solidFill>
                  <a:schemeClr val="accent2">
                    <a:lumMod val="75000"/>
                  </a:schemeClr>
                </a:solidFill>
                <a:sym typeface="Symbol" panose="05050102010706020507" pitchFamily="18" charset="2"/>
              </a:rPr>
              <a:t> un </a:t>
            </a:r>
            <a:r>
              <a:rPr lang="en-US" sz="1600" dirty="0" err="1">
                <a:solidFill>
                  <a:schemeClr val="accent2">
                    <a:lumMod val="75000"/>
                  </a:schemeClr>
                </a:solidFill>
                <a:sym typeface="Symbol" panose="05050102010706020507" pitchFamily="18" charset="2"/>
              </a:rPr>
              <a:t>prefijo</a:t>
            </a:r>
            <a:r>
              <a:rPr lang="en-US" sz="1600" dirty="0">
                <a:solidFill>
                  <a:schemeClr val="accent2">
                    <a:lumMod val="75000"/>
                  </a:schemeClr>
                </a:solidFill>
                <a:sym typeface="Symbol" panose="05050102010706020507" pitchFamily="18" charset="2"/>
              </a:rPr>
              <a:t> </a:t>
            </a:r>
            <a:r>
              <a:rPr lang="en-US" sz="1600" dirty="0">
                <a:solidFill>
                  <a:srgbClr val="002060"/>
                </a:solidFill>
                <a:sym typeface="Symbol" panose="05050102010706020507" pitchFamily="18" charset="2"/>
              </a:rPr>
              <a:t>de p. Se dice que </a:t>
            </a:r>
            <a:r>
              <a:rPr lang="en-US" sz="1600" dirty="0">
                <a:solidFill>
                  <a:schemeClr val="accent2">
                    <a:lumMod val="75000"/>
                  </a:schemeClr>
                </a:solidFill>
                <a:sym typeface="Symbol" panose="05050102010706020507" pitchFamily="18" charset="2"/>
              </a:rPr>
              <a:t>w </a:t>
            </a:r>
            <a:r>
              <a:rPr lang="en-US" sz="1600" dirty="0" err="1">
                <a:solidFill>
                  <a:schemeClr val="accent2">
                    <a:lumMod val="75000"/>
                  </a:schemeClr>
                </a:solidFill>
                <a:sym typeface="Symbol" panose="05050102010706020507" pitchFamily="18" charset="2"/>
              </a:rPr>
              <a:t>es</a:t>
            </a:r>
            <a:r>
              <a:rPr lang="en-US" sz="1600" dirty="0">
                <a:solidFill>
                  <a:schemeClr val="accent2">
                    <a:lumMod val="75000"/>
                  </a:schemeClr>
                </a:solidFill>
                <a:sym typeface="Symbol" panose="05050102010706020507" pitchFamily="18" charset="2"/>
              </a:rPr>
              <a:t> un substring </a:t>
            </a:r>
            <a:r>
              <a:rPr lang="en-US" sz="1600" dirty="0">
                <a:solidFill>
                  <a:srgbClr val="002060"/>
                </a:solidFill>
                <a:sym typeface="Symbol" panose="05050102010706020507" pitchFamily="18" charset="2"/>
              </a:rPr>
              <a:t>de p. Se dice que </a:t>
            </a:r>
            <a:r>
              <a:rPr lang="en-US" sz="1600" dirty="0">
                <a:solidFill>
                  <a:schemeClr val="accent2">
                    <a:lumMod val="75000"/>
                  </a:schemeClr>
                </a:solidFill>
                <a:sym typeface="Symbol" panose="05050102010706020507" pitchFamily="18" charset="2"/>
              </a:rPr>
              <a:t>z </a:t>
            </a:r>
            <a:r>
              <a:rPr lang="en-US" sz="1600" dirty="0" err="1">
                <a:solidFill>
                  <a:schemeClr val="accent2">
                    <a:lumMod val="75000"/>
                  </a:schemeClr>
                </a:solidFill>
                <a:sym typeface="Symbol" panose="05050102010706020507" pitchFamily="18" charset="2"/>
              </a:rPr>
              <a:t>es</a:t>
            </a:r>
            <a:r>
              <a:rPr lang="en-US" sz="1600" dirty="0">
                <a:solidFill>
                  <a:schemeClr val="accent2">
                    <a:lumMod val="75000"/>
                  </a:schemeClr>
                </a:solidFill>
                <a:sym typeface="Symbol" panose="05050102010706020507" pitchFamily="18" charset="2"/>
              </a:rPr>
              <a:t> un </a:t>
            </a:r>
            <a:r>
              <a:rPr lang="en-US" sz="1600" dirty="0" err="1">
                <a:solidFill>
                  <a:schemeClr val="accent2">
                    <a:lumMod val="75000"/>
                  </a:schemeClr>
                </a:solidFill>
                <a:sym typeface="Symbol" panose="05050102010706020507" pitchFamily="18" charset="2"/>
              </a:rPr>
              <a:t>sufijo</a:t>
            </a:r>
            <a:r>
              <a:rPr lang="en-US" sz="1600" dirty="0">
                <a:solidFill>
                  <a:schemeClr val="accent2">
                    <a:lumMod val="75000"/>
                  </a:schemeClr>
                </a:solidFill>
                <a:sym typeface="Symbol" panose="05050102010706020507" pitchFamily="18" charset="2"/>
              </a:rPr>
              <a:t> </a:t>
            </a:r>
            <a:r>
              <a:rPr lang="en-US" sz="1600" dirty="0">
                <a:solidFill>
                  <a:srgbClr val="002060"/>
                </a:solidFill>
                <a:sym typeface="Symbol" panose="05050102010706020507" pitchFamily="18" charset="2"/>
              </a:rPr>
              <a:t>de p.</a:t>
            </a:r>
          </a:p>
        </p:txBody>
      </p:sp>
      <p:sp>
        <p:nvSpPr>
          <p:cNvPr id="7" name="Content Placeholder 6"/>
          <p:cNvSpPr txBox="1">
            <a:spLocks/>
          </p:cNvSpPr>
          <p:nvPr/>
        </p:nvSpPr>
        <p:spPr>
          <a:xfrm>
            <a:off x="457200" y="5148894"/>
            <a:ext cx="8229600" cy="1175706"/>
          </a:xfrm>
          <a:prstGeom prst="rect">
            <a:avLst/>
          </a:prstGeom>
          <a:solidFill>
            <a:schemeClr val="accent3">
              <a:lumMod val="40000"/>
              <a:lumOff val="60000"/>
            </a:schemeClr>
          </a:solidFill>
          <a:ln w="25400" cmpd="sng">
            <a:solidFill>
              <a:schemeClr val="tx1"/>
            </a:solidFill>
          </a:ln>
        </p:spPr>
        <p:txBody>
          <a:bodyPr vert="horz" wrap="square" rtlCol="0">
            <a:spAutoFit/>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393192" lvl="1" indent="0" algn="just">
              <a:buFont typeface="Wingdings 2"/>
              <a:buNone/>
            </a:pPr>
            <a:r>
              <a:rPr lang="en-US" sz="1600" b="1" i="1" dirty="0" err="1">
                <a:solidFill>
                  <a:srgbClr val="002060"/>
                </a:solidFill>
                <a:sym typeface="Symbol" panose="05050102010706020507" pitchFamily="18" charset="2"/>
              </a:rPr>
              <a:t>Bordes</a:t>
            </a:r>
            <a:endParaRPr lang="en-US" sz="1600" b="1" i="1" dirty="0">
              <a:solidFill>
                <a:srgbClr val="002060"/>
              </a:solidFill>
              <a:sym typeface="Symbol" panose="05050102010706020507" pitchFamily="18" charset="2"/>
            </a:endParaRPr>
          </a:p>
          <a:p>
            <a:pPr marL="393192" lvl="1" indent="0" algn="just">
              <a:buFont typeface="Wingdings 2"/>
              <a:buNone/>
            </a:pPr>
            <a:endParaRPr lang="en-US" sz="1600" b="1" i="1" dirty="0">
              <a:solidFill>
                <a:srgbClr val="002060"/>
              </a:solidFill>
              <a:sym typeface="Symbol" panose="05050102010706020507" pitchFamily="18" charset="2"/>
            </a:endParaRPr>
          </a:p>
          <a:p>
            <a:pPr marL="393192" lvl="1" indent="0" algn="just">
              <a:buNone/>
            </a:pPr>
            <a:r>
              <a:rPr lang="en-US" sz="1600" dirty="0">
                <a:solidFill>
                  <a:srgbClr val="002060"/>
                </a:solidFill>
              </a:rPr>
              <a:t>Dados un </a:t>
            </a:r>
            <a:r>
              <a:rPr lang="en-US" sz="1600" dirty="0" err="1">
                <a:solidFill>
                  <a:srgbClr val="002060"/>
                </a:solidFill>
              </a:rPr>
              <a:t>alfabeto</a:t>
            </a:r>
            <a:r>
              <a:rPr lang="en-US" sz="1600" dirty="0">
                <a:solidFill>
                  <a:srgbClr val="002060"/>
                </a:solidFill>
              </a:rPr>
              <a:t> </a:t>
            </a:r>
            <a:r>
              <a:rPr lang="en-US" sz="1600" dirty="0">
                <a:solidFill>
                  <a:srgbClr val="002060"/>
                </a:solidFill>
                <a:sym typeface="Symbol" panose="05050102010706020507" pitchFamily="18" charset="2"/>
              </a:rPr>
              <a:t>  y  </a:t>
            </a:r>
            <a:r>
              <a:rPr lang="en-US" sz="1600" dirty="0" err="1">
                <a:solidFill>
                  <a:srgbClr val="002060"/>
                </a:solidFill>
                <a:sym typeface="Symbol" panose="05050102010706020507" pitchFamily="18" charset="2"/>
              </a:rPr>
              <a:t>los</a:t>
            </a:r>
            <a:r>
              <a:rPr lang="en-US" sz="1600" dirty="0">
                <a:solidFill>
                  <a:srgbClr val="002060"/>
                </a:solidFill>
                <a:sym typeface="Symbol" panose="05050102010706020507" pitchFamily="18" charset="2"/>
              </a:rPr>
              <a:t> strings  x  </a:t>
            </a:r>
            <a:r>
              <a:rPr lang="en-US" sz="1600" baseline="30000" dirty="0">
                <a:solidFill>
                  <a:srgbClr val="002060"/>
                </a:solidFill>
                <a:sym typeface="Symbol" panose="05050102010706020507" pitchFamily="18" charset="2"/>
              </a:rPr>
              <a:t></a:t>
            </a:r>
            <a:r>
              <a:rPr lang="en-US" sz="1600" dirty="0">
                <a:solidFill>
                  <a:srgbClr val="002060"/>
                </a:solidFill>
                <a:sym typeface="Symbol" panose="05050102010706020507" pitchFamily="18" charset="2"/>
              </a:rPr>
              <a:t>,  w  </a:t>
            </a:r>
            <a:r>
              <a:rPr lang="en-US" sz="1600" baseline="30000" dirty="0">
                <a:solidFill>
                  <a:srgbClr val="002060"/>
                </a:solidFill>
                <a:sym typeface="Symbol" panose="05050102010706020507" pitchFamily="18" charset="2"/>
              </a:rPr>
              <a:t></a:t>
            </a:r>
            <a:r>
              <a:rPr lang="en-US" sz="1600" dirty="0">
                <a:solidFill>
                  <a:srgbClr val="002060"/>
                </a:solidFill>
                <a:sym typeface="Symbol" panose="05050102010706020507" pitchFamily="18" charset="2"/>
              </a:rPr>
              <a:t> ,  z  </a:t>
            </a:r>
            <a:r>
              <a:rPr lang="en-US" sz="1600" baseline="30000" dirty="0">
                <a:solidFill>
                  <a:srgbClr val="002060"/>
                </a:solidFill>
                <a:sym typeface="Symbol" panose="05050102010706020507" pitchFamily="18" charset="2"/>
              </a:rPr>
              <a:t> </a:t>
            </a:r>
            <a:r>
              <a:rPr lang="en-US" sz="1600" dirty="0">
                <a:solidFill>
                  <a:srgbClr val="002060"/>
                </a:solidFill>
                <a:sym typeface="Symbol" panose="05050102010706020507" pitchFamily="18" charset="2"/>
              </a:rPr>
              <a:t>.  </a:t>
            </a:r>
            <a:br>
              <a:rPr lang="en-US" sz="1600" dirty="0">
                <a:solidFill>
                  <a:srgbClr val="002060"/>
                </a:solidFill>
                <a:sym typeface="Symbol" panose="05050102010706020507" pitchFamily="18" charset="2"/>
              </a:rPr>
            </a:br>
            <a:r>
              <a:rPr lang="en-US" sz="1600" dirty="0">
                <a:solidFill>
                  <a:srgbClr val="002060"/>
                </a:solidFill>
                <a:sym typeface="Symbol" panose="05050102010706020507" pitchFamily="18" charset="2"/>
              </a:rPr>
              <a:t>Si  p = </a:t>
            </a:r>
            <a:r>
              <a:rPr lang="en-US" sz="1600" dirty="0" err="1">
                <a:solidFill>
                  <a:srgbClr val="002060"/>
                </a:solidFill>
                <a:sym typeface="Symbol" panose="05050102010706020507" pitchFamily="18" charset="2"/>
              </a:rPr>
              <a:t>wx</a:t>
            </a:r>
            <a:r>
              <a:rPr lang="en-US" sz="1600" dirty="0">
                <a:solidFill>
                  <a:srgbClr val="002060"/>
                </a:solidFill>
                <a:sym typeface="Symbol" panose="05050102010706020507" pitchFamily="18" charset="2"/>
              </a:rPr>
              <a:t> = </a:t>
            </a:r>
            <a:r>
              <a:rPr lang="en-US" sz="1600" dirty="0" err="1">
                <a:solidFill>
                  <a:srgbClr val="002060"/>
                </a:solidFill>
                <a:sym typeface="Symbol" panose="05050102010706020507" pitchFamily="18" charset="2"/>
              </a:rPr>
              <a:t>zw</a:t>
            </a:r>
            <a:r>
              <a:rPr lang="en-US" sz="1600" dirty="0">
                <a:solidFill>
                  <a:srgbClr val="002060"/>
                </a:solidFill>
                <a:sym typeface="Symbol" panose="05050102010706020507" pitchFamily="18" charset="2"/>
              </a:rPr>
              <a:t>    </a:t>
            </a:r>
            <a:r>
              <a:rPr lang="en-US" sz="1600" dirty="0" err="1">
                <a:solidFill>
                  <a:srgbClr val="002060"/>
                </a:solidFill>
                <a:sym typeface="Symbol" panose="05050102010706020507" pitchFamily="18" charset="2"/>
              </a:rPr>
              <a:t>donde</a:t>
            </a:r>
            <a:r>
              <a:rPr lang="en-US" sz="1600" dirty="0">
                <a:solidFill>
                  <a:srgbClr val="002060"/>
                </a:solidFill>
                <a:sym typeface="Symbol" panose="05050102010706020507" pitchFamily="18" charset="2"/>
              </a:rPr>
              <a:t>  |x| = |z|,  se dice que </a:t>
            </a:r>
            <a:r>
              <a:rPr lang="en-US" sz="1600" dirty="0">
                <a:solidFill>
                  <a:schemeClr val="accent2">
                    <a:lumMod val="75000"/>
                  </a:schemeClr>
                </a:solidFill>
                <a:sym typeface="Symbol" panose="05050102010706020507" pitchFamily="18" charset="2"/>
              </a:rPr>
              <a:t>w </a:t>
            </a:r>
            <a:r>
              <a:rPr lang="en-US" sz="1600" dirty="0" err="1">
                <a:solidFill>
                  <a:schemeClr val="accent2">
                    <a:lumMod val="75000"/>
                  </a:schemeClr>
                </a:solidFill>
                <a:sym typeface="Symbol" panose="05050102010706020507" pitchFamily="18" charset="2"/>
              </a:rPr>
              <a:t>es</a:t>
            </a:r>
            <a:r>
              <a:rPr lang="en-US" sz="1600" dirty="0">
                <a:solidFill>
                  <a:schemeClr val="accent2">
                    <a:lumMod val="75000"/>
                  </a:schemeClr>
                </a:solidFill>
                <a:sym typeface="Symbol" panose="05050102010706020507" pitchFamily="18" charset="2"/>
              </a:rPr>
              <a:t> un border </a:t>
            </a:r>
            <a:r>
              <a:rPr lang="en-US" sz="1600" dirty="0">
                <a:solidFill>
                  <a:srgbClr val="002060"/>
                </a:solidFill>
                <a:sym typeface="Symbol" panose="05050102010706020507" pitchFamily="18" charset="2"/>
              </a:rPr>
              <a:t>de p. </a:t>
            </a:r>
          </a:p>
        </p:txBody>
      </p:sp>
    </p:spTree>
    <p:extLst>
      <p:ext uri="{BB962C8B-B14F-4D97-AF65-F5344CB8AC3E}">
        <p14:creationId xmlns:p14="http://schemas.microsoft.com/office/powerpoint/2010/main" val="1474557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err="1"/>
              <a:t>Lucene</a:t>
            </a:r>
            <a:endParaRPr lang="es-AR" dirty="0"/>
          </a:p>
        </p:txBody>
      </p:sp>
      <p:sp>
        <p:nvSpPr>
          <p:cNvPr id="3" name="Marcador de contenido 2"/>
          <p:cNvSpPr>
            <a:spLocks noGrp="1"/>
          </p:cNvSpPr>
          <p:nvPr>
            <p:ph idx="1"/>
          </p:nvPr>
        </p:nvSpPr>
        <p:spPr/>
        <p:txBody>
          <a:bodyPr>
            <a:normAutofit fontScale="92500" lnSpcReduction="10000"/>
          </a:bodyPr>
          <a:lstStyle/>
          <a:p>
            <a:r>
              <a:rPr lang="es-AR" i="1" dirty="0">
                <a:solidFill>
                  <a:srgbClr val="00B050"/>
                </a:solidFill>
              </a:rPr>
              <a:t>Concepto de documento, campos.</a:t>
            </a:r>
          </a:p>
          <a:p>
            <a:r>
              <a:rPr lang="es-AR" dirty="0">
                <a:solidFill>
                  <a:srgbClr val="00B050"/>
                </a:solidFill>
              </a:rPr>
              <a:t>Almacenamiento en </a:t>
            </a:r>
            <a:r>
              <a:rPr lang="es-AR" dirty="0" err="1">
                <a:solidFill>
                  <a:srgbClr val="00B050"/>
                </a:solidFill>
              </a:rPr>
              <a:t>Lucene</a:t>
            </a:r>
            <a:r>
              <a:rPr lang="es-AR" dirty="0">
                <a:solidFill>
                  <a:srgbClr val="00B050"/>
                </a:solidFill>
              </a:rPr>
              <a:t>: en el índice y fuera del índice</a:t>
            </a:r>
          </a:p>
          <a:p>
            <a:r>
              <a:rPr lang="es-AR" dirty="0"/>
              <a:t>Aplicaciones</a:t>
            </a:r>
          </a:p>
          <a:p>
            <a:pPr lvl="1"/>
            <a:r>
              <a:rPr lang="es-AR" dirty="0" err="1"/>
              <a:t>IndexBuilder</a:t>
            </a:r>
            <a:r>
              <a:rPr lang="es-AR" dirty="0"/>
              <a:t>  (creación de los documentos)</a:t>
            </a:r>
          </a:p>
          <a:p>
            <a:pPr lvl="1"/>
            <a:r>
              <a:rPr lang="es-AR" dirty="0" err="1"/>
              <a:t>TheSearcher</a:t>
            </a:r>
            <a:r>
              <a:rPr lang="es-AR" dirty="0"/>
              <a:t> (búsqueda de documentos)</a:t>
            </a:r>
          </a:p>
          <a:p>
            <a:r>
              <a:rPr lang="es-AR" dirty="0" err="1"/>
              <a:t>Query</a:t>
            </a:r>
            <a:r>
              <a:rPr lang="es-AR" dirty="0"/>
              <a:t>:</a:t>
            </a:r>
          </a:p>
          <a:p>
            <a:pPr lvl="1"/>
            <a:r>
              <a:rPr lang="es-AR" dirty="0"/>
              <a:t>API</a:t>
            </a:r>
          </a:p>
          <a:p>
            <a:pPr lvl="1"/>
            <a:r>
              <a:rPr lang="es-AR" dirty="0" err="1"/>
              <a:t>QueryBuilder</a:t>
            </a:r>
            <a:endParaRPr lang="es-AR" dirty="0"/>
          </a:p>
          <a:p>
            <a:r>
              <a:rPr lang="es-AR" dirty="0"/>
              <a:t>Formas de separar en </a:t>
            </a:r>
            <a:r>
              <a:rPr lang="es-AR" dirty="0" err="1"/>
              <a:t>tokens</a:t>
            </a:r>
            <a:endParaRPr lang="es-AR" dirty="0"/>
          </a:p>
          <a:p>
            <a:r>
              <a:rPr lang="es-AR" dirty="0"/>
              <a:t>Ranking de documentos</a:t>
            </a:r>
          </a:p>
          <a:p>
            <a:endParaRPr lang="es-AR" dirty="0"/>
          </a:p>
          <a:p>
            <a:endParaRPr lang="es-AR" dirty="0"/>
          </a:p>
          <a:p>
            <a:pPr lvl="1"/>
            <a:endParaRPr lang="es-AR" dirty="0"/>
          </a:p>
        </p:txBody>
      </p:sp>
      <p:sp>
        <p:nvSpPr>
          <p:cNvPr id="4" name="Marcador de número de diapositiva 3"/>
          <p:cNvSpPr>
            <a:spLocks noGrp="1"/>
          </p:cNvSpPr>
          <p:nvPr>
            <p:ph type="sldNum" sz="quarter" idx="12"/>
          </p:nvPr>
        </p:nvSpPr>
        <p:spPr/>
        <p:txBody>
          <a:bodyPr/>
          <a:lstStyle/>
          <a:p>
            <a:fld id="{401CF334-2D5C-4859-84A6-CA7E6E43FAEB}" type="slidenum">
              <a:rPr lang="en-US" smtClean="0"/>
              <a:t>110</a:t>
            </a:fld>
            <a:endParaRPr lang="en-US"/>
          </a:p>
        </p:txBody>
      </p:sp>
    </p:spTree>
    <p:extLst>
      <p:ext uri="{BB962C8B-B14F-4D97-AF65-F5344CB8AC3E}">
        <p14:creationId xmlns:p14="http://schemas.microsoft.com/office/powerpoint/2010/main" val="3240169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Creación de un Campo</a:t>
            </a:r>
          </a:p>
        </p:txBody>
      </p:sp>
      <p:sp>
        <p:nvSpPr>
          <p:cNvPr id="3" name="Marcador de contenido 2"/>
          <p:cNvSpPr>
            <a:spLocks noGrp="1"/>
          </p:cNvSpPr>
          <p:nvPr>
            <p:ph idx="1"/>
          </p:nvPr>
        </p:nvSpPr>
        <p:spPr/>
        <p:txBody>
          <a:bodyPr>
            <a:normAutofit fontScale="85000" lnSpcReduction="10000"/>
          </a:bodyPr>
          <a:lstStyle/>
          <a:p>
            <a:pPr marL="0" indent="0" algn="just">
              <a:buNone/>
            </a:pPr>
            <a:r>
              <a:rPr lang="es-AR" dirty="0"/>
              <a:t>Al crear un campo (nombre y términos) y asociarlo a cierto documento puedo optar por:</a:t>
            </a:r>
          </a:p>
          <a:p>
            <a:pPr marL="0" indent="0">
              <a:buNone/>
            </a:pPr>
            <a:endParaRPr lang="es-AR" dirty="0"/>
          </a:p>
          <a:p>
            <a:pPr algn="just"/>
            <a:r>
              <a:rPr lang="es-AR" dirty="0"/>
              <a:t>Almacenarlo en </a:t>
            </a:r>
            <a:r>
              <a:rPr lang="es-AR" dirty="0" err="1"/>
              <a:t>Lucene</a:t>
            </a:r>
            <a:r>
              <a:rPr lang="es-AR" dirty="0"/>
              <a:t> pero fuera del archivo invertido. Eso significa que se lo almacena literal (sin procesamiento: no se lo separa en </a:t>
            </a:r>
            <a:r>
              <a:rPr lang="es-AR" dirty="0" err="1"/>
              <a:t>tokens</a:t>
            </a:r>
            <a:r>
              <a:rPr lang="es-AR" dirty="0"/>
              <a:t>, no se lo pasa a minúsculas, no se eliminan los signos de puntuación, </a:t>
            </a:r>
            <a:r>
              <a:rPr lang="es-AR" dirty="0" err="1"/>
              <a:t>etc</a:t>
            </a:r>
            <a:r>
              <a:rPr lang="es-AR" dirty="0"/>
              <a:t>). O sea, está en </a:t>
            </a:r>
            <a:r>
              <a:rPr lang="es-AR" dirty="0" err="1"/>
              <a:t>Lucene</a:t>
            </a:r>
            <a:r>
              <a:rPr lang="es-AR" dirty="0"/>
              <a:t> pero </a:t>
            </a:r>
            <a:r>
              <a:rPr lang="es-AR" b="1" dirty="0"/>
              <a:t>no está indexado =&gt; no participa de las búsquedas</a:t>
            </a:r>
            <a:r>
              <a:rPr lang="es-AR" dirty="0"/>
              <a:t>. </a:t>
            </a:r>
          </a:p>
          <a:p>
            <a:pPr marL="0" indent="0" algn="just">
              <a:buNone/>
            </a:pPr>
            <a:endParaRPr lang="es-AR" dirty="0"/>
          </a:p>
          <a:p>
            <a:pPr algn="just"/>
            <a:r>
              <a:rPr lang="es-AR" dirty="0"/>
              <a:t>Indexarlo en el archivo invertido </a:t>
            </a:r>
            <a:r>
              <a:rPr lang="es-AR" dirty="0" err="1"/>
              <a:t>Lucene</a:t>
            </a:r>
            <a:r>
              <a:rPr lang="es-AR" dirty="0"/>
              <a:t>. Eso significa que </a:t>
            </a:r>
            <a:r>
              <a:rPr lang="es-AR" dirty="0" err="1"/>
              <a:t>tokenizado</a:t>
            </a:r>
            <a:r>
              <a:rPr lang="es-AR" dirty="0"/>
              <a:t> o no (según lo configure) forma parte de archivo invertido y sus términos (</a:t>
            </a:r>
            <a:r>
              <a:rPr lang="es-AR" dirty="0" err="1"/>
              <a:t>tokens</a:t>
            </a:r>
            <a:r>
              <a:rPr lang="es-AR" dirty="0"/>
              <a:t>) =&gt; </a:t>
            </a:r>
            <a:r>
              <a:rPr lang="es-AR" b="1" dirty="0"/>
              <a:t>participan de las búsquedas.</a:t>
            </a:r>
          </a:p>
        </p:txBody>
      </p:sp>
      <p:sp>
        <p:nvSpPr>
          <p:cNvPr id="4" name="Marcador de número de diapositiva 3"/>
          <p:cNvSpPr>
            <a:spLocks noGrp="1"/>
          </p:cNvSpPr>
          <p:nvPr>
            <p:ph type="sldNum" sz="quarter" idx="12"/>
          </p:nvPr>
        </p:nvSpPr>
        <p:spPr/>
        <p:txBody>
          <a:bodyPr/>
          <a:lstStyle/>
          <a:p>
            <a:fld id="{401CF334-2D5C-4859-84A6-CA7E6E43FAEB}" type="slidenum">
              <a:rPr lang="en-US" smtClean="0"/>
              <a:t>111</a:t>
            </a:fld>
            <a:endParaRPr lang="en-US"/>
          </a:p>
        </p:txBody>
      </p:sp>
      <p:sp>
        <p:nvSpPr>
          <p:cNvPr id="5" name="Explosión 1 4"/>
          <p:cNvSpPr/>
          <p:nvPr/>
        </p:nvSpPr>
        <p:spPr>
          <a:xfrm>
            <a:off x="1702676" y="1847089"/>
            <a:ext cx="6416565" cy="4285698"/>
          </a:xfrm>
          <a:prstGeom prst="irregularSeal1">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a:t>Un </a:t>
            </a:r>
            <a:r>
              <a:rPr lang="es-AR" dirty="0" err="1"/>
              <a:t>field</a:t>
            </a:r>
            <a:r>
              <a:rPr lang="es-AR" dirty="0"/>
              <a:t> puede ser solo almacenable, solo </a:t>
            </a:r>
            <a:r>
              <a:rPr lang="es-AR" dirty="0" err="1"/>
              <a:t>indexable</a:t>
            </a:r>
            <a:r>
              <a:rPr lang="es-AR" dirty="0"/>
              <a:t> o ambas cosas.</a:t>
            </a:r>
          </a:p>
          <a:p>
            <a:pPr algn="ctr"/>
            <a:endParaRPr lang="es-AR" dirty="0"/>
          </a:p>
          <a:p>
            <a:pPr algn="ctr"/>
            <a:r>
              <a:rPr lang="es-AR" dirty="0"/>
              <a:t>Obligatorio que sea, por lo menos, alguna de ellas =&gt;sino, para qué está </a:t>
            </a:r>
            <a:r>
              <a:rPr lang="es-AR" dirty="0" err="1"/>
              <a:t>Lucene</a:t>
            </a:r>
            <a:endParaRPr lang="es-AR" dirty="0"/>
          </a:p>
        </p:txBody>
      </p:sp>
    </p:spTree>
    <p:extLst>
      <p:ext uri="{BB962C8B-B14F-4D97-AF65-F5344CB8AC3E}">
        <p14:creationId xmlns:p14="http://schemas.microsoft.com/office/powerpoint/2010/main" val="871068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AR"/>
          </a:p>
        </p:txBody>
      </p:sp>
      <p:sp>
        <p:nvSpPr>
          <p:cNvPr id="3" name="Marcador de contenido 2"/>
          <p:cNvSpPr>
            <a:spLocks noGrp="1"/>
          </p:cNvSpPr>
          <p:nvPr>
            <p:ph idx="1"/>
          </p:nvPr>
        </p:nvSpPr>
        <p:spPr>
          <a:xfrm>
            <a:off x="173421" y="1935480"/>
            <a:ext cx="8718331" cy="4389120"/>
          </a:xfrm>
        </p:spPr>
        <p:txBody>
          <a:bodyPr>
            <a:normAutofit/>
          </a:bodyPr>
          <a:lstStyle/>
          <a:p>
            <a:pPr marL="0" indent="0">
              <a:buNone/>
            </a:pPr>
            <a:r>
              <a:rPr lang="es-AR" dirty="0"/>
              <a:t>Como crear un Field?</a:t>
            </a:r>
          </a:p>
          <a:p>
            <a:pPr marL="0" indent="0">
              <a:buNone/>
            </a:pPr>
            <a:r>
              <a:rPr lang="es-AR" dirty="0" err="1">
                <a:solidFill>
                  <a:srgbClr val="0070C0"/>
                </a:solidFill>
              </a:rPr>
              <a:t>FieldType</a:t>
            </a:r>
            <a:r>
              <a:rPr lang="es-AR" dirty="0">
                <a:solidFill>
                  <a:srgbClr val="0070C0"/>
                </a:solidFill>
              </a:rPr>
              <a:t> </a:t>
            </a:r>
            <a:r>
              <a:rPr lang="es-AR" dirty="0" err="1">
                <a:solidFill>
                  <a:srgbClr val="0070C0"/>
                </a:solidFill>
              </a:rPr>
              <a:t>aField</a:t>
            </a:r>
            <a:r>
              <a:rPr lang="es-AR" dirty="0">
                <a:solidFill>
                  <a:srgbClr val="0070C0"/>
                </a:solidFill>
              </a:rPr>
              <a:t> = </a:t>
            </a:r>
            <a:r>
              <a:rPr lang="es-AR" b="1" dirty="0">
                <a:solidFill>
                  <a:srgbClr val="0070C0"/>
                </a:solidFill>
              </a:rPr>
              <a:t>new </a:t>
            </a:r>
            <a:r>
              <a:rPr lang="es-AR" b="1" dirty="0" err="1">
                <a:solidFill>
                  <a:srgbClr val="0070C0"/>
                </a:solidFill>
              </a:rPr>
              <a:t>FieldType</a:t>
            </a:r>
            <a:r>
              <a:rPr lang="es-AR" b="1" dirty="0">
                <a:solidFill>
                  <a:srgbClr val="0070C0"/>
                </a:solidFill>
              </a:rPr>
              <a:t>();</a:t>
            </a:r>
          </a:p>
          <a:p>
            <a:pPr marL="0" indent="0">
              <a:buNone/>
            </a:pPr>
            <a:endParaRPr lang="es-AR" dirty="0"/>
          </a:p>
          <a:p>
            <a:r>
              <a:rPr lang="es-AR" dirty="0"/>
              <a:t>Sobre su almacenamiento literal, fuera del archivo invertido</a:t>
            </a:r>
          </a:p>
          <a:p>
            <a:pPr marL="0" indent="0">
              <a:buNone/>
            </a:pPr>
            <a:r>
              <a:rPr lang="es-AR" dirty="0" err="1">
                <a:solidFill>
                  <a:srgbClr val="0070C0"/>
                </a:solidFill>
              </a:rPr>
              <a:t>aField.setStored</a:t>
            </a:r>
            <a:r>
              <a:rPr lang="es-AR" dirty="0">
                <a:solidFill>
                  <a:srgbClr val="0070C0"/>
                </a:solidFill>
              </a:rPr>
              <a:t>(       </a:t>
            </a:r>
            <a:r>
              <a:rPr lang="es-AR" b="1" dirty="0">
                <a:solidFill>
                  <a:srgbClr val="0070C0"/>
                </a:solidFill>
              </a:rPr>
              <a:t>);    </a:t>
            </a:r>
          </a:p>
          <a:p>
            <a:pPr marL="0" indent="0">
              <a:buNone/>
            </a:pPr>
            <a:r>
              <a:rPr lang="es-AR" b="1" dirty="0">
                <a:solidFill>
                  <a:srgbClr val="0070C0"/>
                </a:solidFill>
              </a:rPr>
              <a:t>				</a:t>
            </a:r>
            <a:endParaRPr lang="es-AR" dirty="0">
              <a:solidFill>
                <a:srgbClr val="0070C0"/>
              </a:solidFill>
            </a:endParaRPr>
          </a:p>
          <a:p>
            <a:pPr marL="0" indent="0">
              <a:buNone/>
            </a:pPr>
            <a:endParaRPr lang="es-AR" dirty="0"/>
          </a:p>
          <a:p>
            <a:pPr marL="0" indent="0">
              <a:buNone/>
            </a:pPr>
            <a:endParaRPr lang="es-AR" b="1" dirty="0">
              <a:solidFill>
                <a:srgbClr val="0070C0"/>
              </a:solidFill>
            </a:endParaRPr>
          </a:p>
        </p:txBody>
      </p:sp>
      <p:sp>
        <p:nvSpPr>
          <p:cNvPr id="4" name="Marcador de número de diapositiva 3"/>
          <p:cNvSpPr>
            <a:spLocks noGrp="1"/>
          </p:cNvSpPr>
          <p:nvPr>
            <p:ph type="sldNum" sz="quarter" idx="12"/>
          </p:nvPr>
        </p:nvSpPr>
        <p:spPr/>
        <p:txBody>
          <a:bodyPr/>
          <a:lstStyle/>
          <a:p>
            <a:fld id="{401CF334-2D5C-4859-84A6-CA7E6E43FAEB}" type="slidenum">
              <a:rPr lang="en-US" smtClean="0"/>
              <a:t>112</a:t>
            </a:fld>
            <a:endParaRPr lang="en-US"/>
          </a:p>
        </p:txBody>
      </p:sp>
      <p:sp>
        <p:nvSpPr>
          <p:cNvPr id="5" name="Elipse 4"/>
          <p:cNvSpPr/>
          <p:nvPr/>
        </p:nvSpPr>
        <p:spPr>
          <a:xfrm>
            <a:off x="2806261" y="4256690"/>
            <a:ext cx="346841" cy="47296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a:p>
        </p:txBody>
      </p:sp>
      <p:sp>
        <p:nvSpPr>
          <p:cNvPr id="6" name="Llamada rectangular 5"/>
          <p:cNvSpPr/>
          <p:nvPr/>
        </p:nvSpPr>
        <p:spPr>
          <a:xfrm>
            <a:off x="3452648" y="4987632"/>
            <a:ext cx="2743200" cy="646386"/>
          </a:xfrm>
          <a:prstGeom prst="wedgeRectCallout">
            <a:avLst>
              <a:gd name="adj1" fmla="val -59519"/>
              <a:gd name="adj2" fmla="val -78963"/>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a:solidFill>
                  <a:srgbClr val="0070C0"/>
                </a:solidFill>
              </a:rPr>
              <a:t>true</a:t>
            </a:r>
            <a:r>
              <a:rPr lang="es-AR" dirty="0"/>
              <a:t>:  se almacena</a:t>
            </a:r>
          </a:p>
        </p:txBody>
      </p:sp>
      <p:sp>
        <p:nvSpPr>
          <p:cNvPr id="7" name="Llamada rectangular 6"/>
          <p:cNvSpPr/>
          <p:nvPr/>
        </p:nvSpPr>
        <p:spPr>
          <a:xfrm>
            <a:off x="3452648" y="5964842"/>
            <a:ext cx="2853559" cy="646386"/>
          </a:xfrm>
          <a:prstGeom prst="wedgeRectCallout">
            <a:avLst>
              <a:gd name="adj1" fmla="val -59519"/>
              <a:gd name="adj2" fmla="val -78963"/>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a:solidFill>
                  <a:srgbClr val="0070C0"/>
                </a:solidFill>
              </a:rPr>
              <a:t>false</a:t>
            </a:r>
            <a:r>
              <a:rPr lang="es-AR" dirty="0"/>
              <a:t>:  no se almacena</a:t>
            </a:r>
          </a:p>
        </p:txBody>
      </p:sp>
    </p:spTree>
    <p:extLst>
      <p:ext uri="{BB962C8B-B14F-4D97-AF65-F5344CB8AC3E}">
        <p14:creationId xmlns:p14="http://schemas.microsoft.com/office/powerpoint/2010/main" val="1101181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AR"/>
          </a:p>
        </p:txBody>
      </p:sp>
      <p:sp>
        <p:nvSpPr>
          <p:cNvPr id="3" name="Marcador de contenido 2"/>
          <p:cNvSpPr>
            <a:spLocks noGrp="1"/>
          </p:cNvSpPr>
          <p:nvPr>
            <p:ph idx="1"/>
          </p:nvPr>
        </p:nvSpPr>
        <p:spPr>
          <a:xfrm>
            <a:off x="173421" y="1935480"/>
            <a:ext cx="8718331" cy="4389120"/>
          </a:xfrm>
        </p:spPr>
        <p:txBody>
          <a:bodyPr>
            <a:normAutofit/>
          </a:bodyPr>
          <a:lstStyle/>
          <a:p>
            <a:r>
              <a:rPr lang="es-AR" dirty="0"/>
              <a:t>Sobre su indexación en el archivo invertido (alguna de estas)</a:t>
            </a:r>
          </a:p>
          <a:p>
            <a:pPr marL="0" indent="0">
              <a:buNone/>
            </a:pPr>
            <a:r>
              <a:rPr lang="es-AR" dirty="0" err="1">
                <a:solidFill>
                  <a:srgbClr val="0070C0"/>
                </a:solidFill>
              </a:rPr>
              <a:t>aField.setIndexOptions</a:t>
            </a:r>
            <a:r>
              <a:rPr lang="es-AR" b="1" dirty="0">
                <a:solidFill>
                  <a:srgbClr val="0070C0"/>
                </a:solidFill>
              </a:rPr>
              <a:t>(    );</a:t>
            </a:r>
          </a:p>
          <a:p>
            <a:pPr marL="0" indent="0">
              <a:buNone/>
            </a:pPr>
            <a:endParaRPr lang="es-AR" b="1" dirty="0">
              <a:solidFill>
                <a:srgbClr val="0070C0"/>
              </a:solidFill>
            </a:endParaRPr>
          </a:p>
          <a:p>
            <a:pPr marL="0" indent="0">
              <a:buNone/>
            </a:pPr>
            <a:endParaRPr lang="es-AR" b="1" dirty="0">
              <a:solidFill>
                <a:srgbClr val="0070C0"/>
              </a:solidFill>
            </a:endParaRPr>
          </a:p>
          <a:p>
            <a:pPr marL="0" indent="0">
              <a:buNone/>
            </a:pPr>
            <a:endParaRPr lang="es-AR" b="1" dirty="0">
              <a:solidFill>
                <a:srgbClr val="0070C0"/>
              </a:solidFill>
            </a:endParaRPr>
          </a:p>
        </p:txBody>
      </p:sp>
      <p:sp>
        <p:nvSpPr>
          <p:cNvPr id="4" name="Marcador de número de diapositiva 3"/>
          <p:cNvSpPr>
            <a:spLocks noGrp="1"/>
          </p:cNvSpPr>
          <p:nvPr>
            <p:ph type="sldNum" sz="quarter" idx="12"/>
          </p:nvPr>
        </p:nvSpPr>
        <p:spPr/>
        <p:txBody>
          <a:bodyPr/>
          <a:lstStyle/>
          <a:p>
            <a:fld id="{401CF334-2D5C-4859-84A6-CA7E6E43FAEB}" type="slidenum">
              <a:rPr lang="en-US" smtClean="0"/>
              <a:t>113</a:t>
            </a:fld>
            <a:endParaRPr lang="en-US"/>
          </a:p>
        </p:txBody>
      </p:sp>
      <p:sp>
        <p:nvSpPr>
          <p:cNvPr id="5" name="Elipse 4"/>
          <p:cNvSpPr/>
          <p:nvPr/>
        </p:nvSpPr>
        <p:spPr>
          <a:xfrm>
            <a:off x="3767958" y="2810128"/>
            <a:ext cx="346841" cy="472965"/>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a:p>
        </p:txBody>
      </p:sp>
      <p:sp>
        <p:nvSpPr>
          <p:cNvPr id="6" name="Llamada rectangular 5"/>
          <p:cNvSpPr/>
          <p:nvPr/>
        </p:nvSpPr>
        <p:spPr>
          <a:xfrm>
            <a:off x="4619296" y="2400224"/>
            <a:ext cx="4319752" cy="646386"/>
          </a:xfrm>
          <a:prstGeom prst="wedgeRectCallout">
            <a:avLst>
              <a:gd name="adj1" fmla="val -62803"/>
              <a:gd name="adj2" fmla="val 16159"/>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b="1" dirty="0" err="1">
                <a:solidFill>
                  <a:srgbClr val="0070C0"/>
                </a:solidFill>
              </a:rPr>
              <a:t>IndexOptions.NONE</a:t>
            </a:r>
            <a:r>
              <a:rPr lang="es-AR" b="1" dirty="0">
                <a:solidFill>
                  <a:srgbClr val="0070C0"/>
                </a:solidFill>
              </a:rPr>
              <a:t> </a:t>
            </a:r>
            <a:r>
              <a:rPr lang="es-AR" dirty="0"/>
              <a:t>:  no se indiza</a:t>
            </a:r>
          </a:p>
        </p:txBody>
      </p:sp>
      <p:sp>
        <p:nvSpPr>
          <p:cNvPr id="7" name="Llamada rectangular 6"/>
          <p:cNvSpPr/>
          <p:nvPr/>
        </p:nvSpPr>
        <p:spPr>
          <a:xfrm>
            <a:off x="3767958" y="3380598"/>
            <a:ext cx="5376042" cy="646386"/>
          </a:xfrm>
          <a:prstGeom prst="wedgeRectCallout">
            <a:avLst>
              <a:gd name="adj1" fmla="val -36988"/>
              <a:gd name="adj2" fmla="val -88719"/>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b="1" dirty="0" err="1">
                <a:solidFill>
                  <a:srgbClr val="0070C0"/>
                </a:solidFill>
              </a:rPr>
              <a:t>IndexOptions.DOCS</a:t>
            </a:r>
            <a:r>
              <a:rPr lang="es-AR" dirty="0"/>
              <a:t>:  se indiza cada término  solo con los </a:t>
            </a:r>
            <a:r>
              <a:rPr lang="es-AR" dirty="0" err="1"/>
              <a:t>doc</a:t>
            </a:r>
            <a:r>
              <a:rPr lang="es-AR" dirty="0"/>
              <a:t> </a:t>
            </a:r>
            <a:r>
              <a:rPr lang="es-AR" dirty="0" err="1"/>
              <a:t>ids</a:t>
            </a:r>
            <a:r>
              <a:rPr lang="es-AR" dirty="0"/>
              <a:t> en los que participa</a:t>
            </a:r>
          </a:p>
        </p:txBody>
      </p:sp>
      <p:sp>
        <p:nvSpPr>
          <p:cNvPr id="8" name="Llamada rectangular 7"/>
          <p:cNvSpPr/>
          <p:nvPr/>
        </p:nvSpPr>
        <p:spPr>
          <a:xfrm>
            <a:off x="457200" y="4168535"/>
            <a:ext cx="7299436" cy="559676"/>
          </a:xfrm>
          <a:prstGeom prst="wedgeRectCallout">
            <a:avLst>
              <a:gd name="adj1" fmla="val -6624"/>
              <a:gd name="adj2" fmla="val -21311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b="1" dirty="0" err="1">
                <a:solidFill>
                  <a:srgbClr val="0070C0"/>
                </a:solidFill>
              </a:rPr>
              <a:t>IndexOptions.DOCS_AND_FREQS</a:t>
            </a:r>
            <a:r>
              <a:rPr lang="es-AR" dirty="0"/>
              <a:t>:  se indiza cada término con los </a:t>
            </a:r>
            <a:r>
              <a:rPr lang="es-AR" dirty="0" err="1"/>
              <a:t>doc</a:t>
            </a:r>
            <a:r>
              <a:rPr lang="es-AR" dirty="0"/>
              <a:t> </a:t>
            </a:r>
            <a:r>
              <a:rPr lang="es-AR" dirty="0" err="1"/>
              <a:t>ids</a:t>
            </a:r>
            <a:r>
              <a:rPr lang="es-AR" dirty="0"/>
              <a:t> en los que participa y frecuencia en ellos</a:t>
            </a:r>
          </a:p>
        </p:txBody>
      </p:sp>
      <p:sp>
        <p:nvSpPr>
          <p:cNvPr id="9" name="Llamada rectangular 8"/>
          <p:cNvSpPr/>
          <p:nvPr/>
        </p:nvSpPr>
        <p:spPr>
          <a:xfrm>
            <a:off x="1592316" y="4967267"/>
            <a:ext cx="7299436" cy="646386"/>
          </a:xfrm>
          <a:prstGeom prst="wedgeRectCallout">
            <a:avLst>
              <a:gd name="adj1" fmla="val -50468"/>
              <a:gd name="adj2" fmla="val -135061"/>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b="1" dirty="0" err="1">
                <a:solidFill>
                  <a:srgbClr val="0070C0"/>
                </a:solidFill>
              </a:rPr>
              <a:t>IndexOptions.DOCS_AND_FREQS_AND_POSITIONS</a:t>
            </a:r>
            <a:r>
              <a:rPr lang="es-AR" dirty="0"/>
              <a:t>:  se indiza cada término con los </a:t>
            </a:r>
            <a:r>
              <a:rPr lang="es-AR" dirty="0" err="1"/>
              <a:t>doc</a:t>
            </a:r>
            <a:r>
              <a:rPr lang="es-AR" dirty="0"/>
              <a:t> </a:t>
            </a:r>
            <a:r>
              <a:rPr lang="es-AR" dirty="0" err="1"/>
              <a:t>ids</a:t>
            </a:r>
            <a:r>
              <a:rPr lang="es-AR" dirty="0"/>
              <a:t> en los que participa, junto con  frecuencia y posiciones ordinales dentro de ellos</a:t>
            </a:r>
          </a:p>
        </p:txBody>
      </p:sp>
      <p:sp>
        <p:nvSpPr>
          <p:cNvPr id="10" name="Llamada rectangular 9"/>
          <p:cNvSpPr/>
          <p:nvPr/>
        </p:nvSpPr>
        <p:spPr>
          <a:xfrm>
            <a:off x="126125" y="6033159"/>
            <a:ext cx="8324192" cy="646386"/>
          </a:xfrm>
          <a:prstGeom prst="wedgeRectCallout">
            <a:avLst>
              <a:gd name="adj1" fmla="val -43839"/>
              <a:gd name="adj2" fmla="val -181402"/>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b="1" dirty="0" err="1">
                <a:solidFill>
                  <a:srgbClr val="0070C0"/>
                </a:solidFill>
              </a:rPr>
              <a:t>IndexOptions.DOCS_AND_FREQS_AND_POSITIONS_AND_OFFSETS</a:t>
            </a:r>
            <a:r>
              <a:rPr lang="es-AR" dirty="0"/>
              <a:t>:  se indiza cada término con los </a:t>
            </a:r>
            <a:r>
              <a:rPr lang="es-AR" dirty="0" err="1"/>
              <a:t>doc</a:t>
            </a:r>
            <a:r>
              <a:rPr lang="es-AR" dirty="0"/>
              <a:t> </a:t>
            </a:r>
            <a:r>
              <a:rPr lang="es-AR" dirty="0" err="1"/>
              <a:t>ids</a:t>
            </a:r>
            <a:r>
              <a:rPr lang="es-AR" dirty="0"/>
              <a:t> en los que participa,  frecuencia en ellos, posiciones ordinales y </a:t>
            </a:r>
            <a:r>
              <a:rPr lang="es-AR" dirty="0" err="1"/>
              <a:t>offsets</a:t>
            </a:r>
            <a:r>
              <a:rPr lang="es-AR" dirty="0"/>
              <a:t> dentro de ellos</a:t>
            </a:r>
          </a:p>
        </p:txBody>
      </p:sp>
    </p:spTree>
    <p:extLst>
      <p:ext uri="{BB962C8B-B14F-4D97-AF65-F5344CB8AC3E}">
        <p14:creationId xmlns:p14="http://schemas.microsoft.com/office/powerpoint/2010/main" val="876782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arn(inVertical)">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AR"/>
          </a:p>
        </p:txBody>
      </p:sp>
      <p:sp>
        <p:nvSpPr>
          <p:cNvPr id="3" name="Marcador de contenido 2"/>
          <p:cNvSpPr>
            <a:spLocks noGrp="1"/>
          </p:cNvSpPr>
          <p:nvPr>
            <p:ph idx="1"/>
          </p:nvPr>
        </p:nvSpPr>
        <p:spPr/>
        <p:txBody>
          <a:bodyPr/>
          <a:lstStyle/>
          <a:p>
            <a:pPr marL="0" indent="0" algn="just">
              <a:buNone/>
            </a:pPr>
            <a:r>
              <a:rPr lang="es-AR" dirty="0"/>
              <a:t>Salvo que use </a:t>
            </a:r>
            <a:r>
              <a:rPr lang="es-AR" dirty="0" err="1"/>
              <a:t>IndexOptions.NONE</a:t>
            </a:r>
            <a:r>
              <a:rPr lang="es-AR" dirty="0"/>
              <a:t>, el archivo invertido está preparado para recibir la siguiente información que se completará según las opciones elegidas</a:t>
            </a:r>
          </a:p>
        </p:txBody>
      </p:sp>
      <p:sp>
        <p:nvSpPr>
          <p:cNvPr id="4" name="Marcador de número de diapositiva 3"/>
          <p:cNvSpPr>
            <a:spLocks noGrp="1"/>
          </p:cNvSpPr>
          <p:nvPr>
            <p:ph type="sldNum" sz="quarter" idx="12"/>
          </p:nvPr>
        </p:nvSpPr>
        <p:spPr/>
        <p:txBody>
          <a:bodyPr/>
          <a:lstStyle/>
          <a:p>
            <a:fld id="{401CF334-2D5C-4859-84A6-CA7E6E43FAEB}" type="slidenum">
              <a:rPr lang="en-US" smtClean="0"/>
              <a:t>114</a:t>
            </a:fld>
            <a:endParaRPr lang="en-US"/>
          </a:p>
        </p:txBody>
      </p:sp>
      <p:graphicFrame>
        <p:nvGraphicFramePr>
          <p:cNvPr id="5" name="Tabla 4"/>
          <p:cNvGraphicFramePr>
            <a:graphicFrameLocks noGrp="1"/>
          </p:cNvGraphicFramePr>
          <p:nvPr/>
        </p:nvGraphicFramePr>
        <p:xfrm>
          <a:off x="640080" y="5188207"/>
          <a:ext cx="7863840" cy="1399667"/>
        </p:xfrm>
        <a:graphic>
          <a:graphicData uri="http://schemas.openxmlformats.org/drawingml/2006/table">
            <a:tbl>
              <a:tblPr firstRow="1" bandRow="1">
                <a:tableStyleId>{8799B23B-EC83-4686-B30A-512413B5E67A}</a:tableStyleId>
              </a:tblPr>
              <a:tblGrid>
                <a:gridCol w="1467492">
                  <a:extLst>
                    <a:ext uri="{9D8B030D-6E8A-4147-A177-3AD203B41FA5}">
                      <a16:colId xmlns:a16="http://schemas.microsoft.com/office/drawing/2014/main" val="1990273210"/>
                    </a:ext>
                  </a:extLst>
                </a:gridCol>
                <a:gridCol w="1641468">
                  <a:extLst>
                    <a:ext uri="{9D8B030D-6E8A-4147-A177-3AD203B41FA5}">
                      <a16:colId xmlns:a16="http://schemas.microsoft.com/office/drawing/2014/main" val="3075027576"/>
                    </a:ext>
                  </a:extLst>
                </a:gridCol>
                <a:gridCol w="4754880">
                  <a:extLst>
                    <a:ext uri="{9D8B030D-6E8A-4147-A177-3AD203B41FA5}">
                      <a16:colId xmlns:a16="http://schemas.microsoft.com/office/drawing/2014/main" val="2336655999"/>
                    </a:ext>
                  </a:extLst>
                </a:gridCol>
              </a:tblGrid>
              <a:tr h="657987">
                <a:tc>
                  <a:txBody>
                    <a:bodyPr/>
                    <a:lstStyle/>
                    <a:p>
                      <a:r>
                        <a:rPr lang="es-AR" dirty="0" err="1"/>
                        <a:t>Value</a:t>
                      </a:r>
                      <a:r>
                        <a:rPr lang="es-AR" dirty="0"/>
                        <a:t> </a:t>
                      </a:r>
                      <a:r>
                        <a:rPr lang="es-AR" dirty="0" err="1"/>
                        <a:t>term</a:t>
                      </a:r>
                      <a:endParaRPr lang="es-AR" dirty="0"/>
                    </a:p>
                  </a:txBody>
                  <a:tcPr/>
                </a:tc>
                <a:tc>
                  <a:txBody>
                    <a:bodyPr/>
                    <a:lstStyle/>
                    <a:p>
                      <a:r>
                        <a:rPr lang="es-AR" dirty="0" err="1"/>
                        <a:t>Freq</a:t>
                      </a:r>
                      <a:r>
                        <a:rPr lang="es-AR" baseline="0" dirty="0"/>
                        <a:t> en </a:t>
                      </a:r>
                      <a:r>
                        <a:rPr lang="es-AR" baseline="0" dirty="0" err="1"/>
                        <a:t>docs</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b="1" dirty="0">
                          <a:solidFill>
                            <a:schemeClr val="tx1"/>
                          </a:solidFill>
                        </a:rPr>
                        <a:t>[ </a:t>
                      </a:r>
                      <a:r>
                        <a:rPr lang="es-AR" b="1" dirty="0" err="1">
                          <a:solidFill>
                            <a:schemeClr val="tx1"/>
                          </a:solidFill>
                        </a:rPr>
                        <a:t>doc</a:t>
                      </a:r>
                      <a:r>
                        <a:rPr lang="es-AR" b="1" baseline="0" dirty="0" err="1">
                          <a:solidFill>
                            <a:schemeClr val="tx1"/>
                          </a:solidFill>
                        </a:rPr>
                        <a:t>id:freqs</a:t>
                      </a:r>
                      <a:r>
                        <a:rPr lang="es-AR" b="1" baseline="0" dirty="0">
                          <a:solidFill>
                            <a:schemeClr val="tx1"/>
                          </a:solidFill>
                        </a:rPr>
                        <a:t> in </a:t>
                      </a:r>
                      <a:r>
                        <a:rPr lang="es-AR" b="1" baseline="0" dirty="0" err="1">
                          <a:solidFill>
                            <a:schemeClr val="tx1"/>
                          </a:solidFill>
                        </a:rPr>
                        <a:t>docid</a:t>
                      </a:r>
                      <a:r>
                        <a:rPr lang="es-AR" b="1" baseline="0" dirty="0">
                          <a:solidFill>
                            <a:schemeClr val="tx1"/>
                          </a:solidFill>
                        </a:rPr>
                        <a:t>:[positions in </a:t>
                      </a:r>
                      <a:r>
                        <a:rPr lang="es-AR" b="1" baseline="0" dirty="0" err="1">
                          <a:solidFill>
                            <a:schemeClr val="tx1"/>
                          </a:solidFill>
                        </a:rPr>
                        <a:t>docid</a:t>
                      </a:r>
                      <a:r>
                        <a:rPr lang="es-AR" b="1" baseline="0" dirty="0">
                          <a:solidFill>
                            <a:schemeClr val="tx1"/>
                          </a:solidFill>
                        </a:rPr>
                        <a:t>]</a:t>
                      </a:r>
                      <a:r>
                        <a:rPr lang="es-AR" b="1" dirty="0">
                          <a:solidFill>
                            <a:schemeClr val="tx1"/>
                          </a:solidFill>
                        </a:rPr>
                        <a:t> :[</a:t>
                      </a:r>
                      <a:r>
                        <a:rPr lang="es-AR" b="1" dirty="0" err="1">
                          <a:solidFill>
                            <a:schemeClr val="tx1"/>
                          </a:solidFill>
                        </a:rPr>
                        <a:t>startOffsets</a:t>
                      </a:r>
                      <a:r>
                        <a:rPr lang="es-AR" b="1" dirty="0">
                          <a:solidFill>
                            <a:schemeClr val="tx1"/>
                          </a:solidFill>
                        </a:rPr>
                        <a:t> - </a:t>
                      </a:r>
                      <a:r>
                        <a:rPr lang="es-AR" b="1" dirty="0" err="1">
                          <a:solidFill>
                            <a:schemeClr val="tx1"/>
                          </a:solidFill>
                        </a:rPr>
                        <a:t>endOffsets</a:t>
                      </a:r>
                      <a:r>
                        <a:rPr lang="es-AR" b="1" dirty="0">
                          <a:solidFill>
                            <a:schemeClr val="tx1"/>
                          </a:solidFill>
                        </a:rPr>
                        <a:t> in </a:t>
                      </a:r>
                      <a:r>
                        <a:rPr lang="es-AR" b="1" dirty="0" err="1">
                          <a:solidFill>
                            <a:schemeClr val="tx1"/>
                          </a:solidFill>
                        </a:rPr>
                        <a:t>docid</a:t>
                      </a:r>
                      <a:r>
                        <a:rPr lang="es-AR" b="1" dirty="0">
                          <a:solidFill>
                            <a:schemeClr val="tx1"/>
                          </a:solidFill>
                        </a:rPr>
                        <a:t>) ]</a:t>
                      </a:r>
                      <a:endParaRPr lang="es-AR" b="1" baseline="0" dirty="0">
                        <a:solidFill>
                          <a:schemeClr val="tx1"/>
                        </a:solidFill>
                      </a:endParaRPr>
                    </a:p>
                  </a:txBody>
                  <a:tcPr/>
                </a:tc>
                <a:extLst>
                  <a:ext uri="{0D108BD9-81ED-4DB2-BD59-A6C34878D82A}">
                    <a16:rowId xmlns:a16="http://schemas.microsoft.com/office/drawing/2014/main" val="1504432863"/>
                  </a:ext>
                </a:extLst>
              </a:tr>
              <a:tr h="370840">
                <a:tc>
                  <a:txBody>
                    <a:bodyPr/>
                    <a:lstStyle/>
                    <a:p>
                      <a:endParaRPr lang="es-AR" dirty="0"/>
                    </a:p>
                  </a:txBody>
                  <a:tcPr/>
                </a:tc>
                <a:tc>
                  <a:txBody>
                    <a:bodyPr/>
                    <a:lstStyle/>
                    <a:p>
                      <a:endParaRPr lang="es-AR"/>
                    </a:p>
                  </a:txBody>
                  <a:tcPr/>
                </a:tc>
                <a:tc>
                  <a:txBody>
                    <a:bodyPr/>
                    <a:lstStyle/>
                    <a:p>
                      <a:endParaRPr lang="es-AR" dirty="0"/>
                    </a:p>
                  </a:txBody>
                  <a:tcPr/>
                </a:tc>
                <a:extLst>
                  <a:ext uri="{0D108BD9-81ED-4DB2-BD59-A6C34878D82A}">
                    <a16:rowId xmlns:a16="http://schemas.microsoft.com/office/drawing/2014/main" val="1622148274"/>
                  </a:ext>
                </a:extLst>
              </a:tr>
              <a:tr h="370840">
                <a:tc>
                  <a:txBody>
                    <a:bodyPr/>
                    <a:lstStyle/>
                    <a:p>
                      <a:endParaRPr lang="es-AR"/>
                    </a:p>
                  </a:txBody>
                  <a:tcPr/>
                </a:tc>
                <a:tc>
                  <a:txBody>
                    <a:bodyPr/>
                    <a:lstStyle/>
                    <a:p>
                      <a:endParaRPr lang="es-AR"/>
                    </a:p>
                  </a:txBody>
                  <a:tcPr/>
                </a:tc>
                <a:tc>
                  <a:txBody>
                    <a:bodyPr/>
                    <a:lstStyle/>
                    <a:p>
                      <a:endParaRPr lang="es-AR" dirty="0"/>
                    </a:p>
                  </a:txBody>
                  <a:tcPr/>
                </a:tc>
                <a:extLst>
                  <a:ext uri="{0D108BD9-81ED-4DB2-BD59-A6C34878D82A}">
                    <a16:rowId xmlns:a16="http://schemas.microsoft.com/office/drawing/2014/main" val="2414743901"/>
                  </a:ext>
                </a:extLst>
              </a:tr>
            </a:tbl>
          </a:graphicData>
        </a:graphic>
      </p:graphicFrame>
      <p:sp>
        <p:nvSpPr>
          <p:cNvPr id="6" name="CuadroTexto 5"/>
          <p:cNvSpPr txBox="1"/>
          <p:nvPr/>
        </p:nvSpPr>
        <p:spPr>
          <a:xfrm>
            <a:off x="222070" y="3853329"/>
            <a:ext cx="8921930" cy="1200329"/>
          </a:xfrm>
          <a:prstGeom prst="rect">
            <a:avLst/>
          </a:prstGeom>
          <a:noFill/>
          <a:ln>
            <a:solidFill>
              <a:schemeClr val="bg2"/>
            </a:solidFill>
          </a:ln>
        </p:spPr>
        <p:txBody>
          <a:bodyPr wrap="square" rtlCol="0">
            <a:spAutoFit/>
          </a:bodyPr>
          <a:lstStyle/>
          <a:p>
            <a:r>
              <a:rPr lang="es-AR" dirty="0"/>
              <a:t>Por cada campo tenemos una tabla ordenada ascendentemente por valor del término (</a:t>
            </a:r>
            <a:r>
              <a:rPr lang="es-AR" dirty="0" err="1"/>
              <a:t>token</a:t>
            </a:r>
            <a:r>
              <a:rPr lang="es-AR" dirty="0"/>
              <a:t>).</a:t>
            </a:r>
          </a:p>
          <a:p>
            <a:r>
              <a:rPr lang="es-AR" dirty="0"/>
              <a:t>Hay tantas tablas como </a:t>
            </a:r>
            <a:r>
              <a:rPr lang="es-AR" dirty="0" err="1"/>
              <a:t>Fields</a:t>
            </a:r>
            <a:r>
              <a:rPr lang="es-AR" dirty="0"/>
              <a:t> indexados hayamos creado. </a:t>
            </a:r>
          </a:p>
          <a:p>
            <a:r>
              <a:rPr lang="es-AR" dirty="0"/>
              <a:t>Por eso la búsqueda se realizar por campos.</a:t>
            </a:r>
          </a:p>
        </p:txBody>
      </p:sp>
    </p:spTree>
    <p:extLst>
      <p:ext uri="{BB962C8B-B14F-4D97-AF65-F5344CB8AC3E}">
        <p14:creationId xmlns:p14="http://schemas.microsoft.com/office/powerpoint/2010/main" val="76037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AR"/>
          </a:p>
        </p:txBody>
      </p:sp>
      <p:sp>
        <p:nvSpPr>
          <p:cNvPr id="3" name="Marcador de contenido 2"/>
          <p:cNvSpPr>
            <a:spLocks noGrp="1"/>
          </p:cNvSpPr>
          <p:nvPr>
            <p:ph idx="1"/>
          </p:nvPr>
        </p:nvSpPr>
        <p:spPr/>
        <p:txBody>
          <a:bodyPr>
            <a:noAutofit/>
          </a:bodyPr>
          <a:lstStyle/>
          <a:p>
            <a:pPr marL="0" indent="0" algn="just">
              <a:buNone/>
            </a:pPr>
            <a:r>
              <a:rPr lang="es-AR" sz="1600" b="1" i="1" dirty="0"/>
              <a:t>Ejemplo 1:</a:t>
            </a:r>
          </a:p>
          <a:p>
            <a:pPr marL="0" indent="0" algn="just">
              <a:buNone/>
            </a:pPr>
            <a:r>
              <a:rPr lang="es-AR" sz="1600" dirty="0"/>
              <a:t>Creo un documento con un único </a:t>
            </a:r>
            <a:r>
              <a:rPr lang="es-AR" sz="1600" dirty="0" err="1"/>
              <a:t>field</a:t>
            </a:r>
            <a:r>
              <a:rPr lang="es-AR" sz="1600" dirty="0"/>
              <a:t> llamado “</a:t>
            </a:r>
            <a:r>
              <a:rPr lang="es-AR" sz="1600" dirty="0" err="1">
                <a:solidFill>
                  <a:schemeClr val="accent6"/>
                </a:solidFill>
              </a:rPr>
              <a:t>content</a:t>
            </a:r>
            <a:r>
              <a:rPr lang="es-AR" sz="1600" dirty="0"/>
              <a:t>”. No lo almaceno fuera del índice invertido, pero sí lo indizo sólo a nivel </a:t>
            </a:r>
            <a:r>
              <a:rPr lang="es-AR" sz="1600" dirty="0" err="1">
                <a:solidFill>
                  <a:srgbClr val="0070C0"/>
                </a:solidFill>
              </a:rPr>
              <a:t>IndexOptions.DOCS</a:t>
            </a:r>
            <a:r>
              <a:rPr lang="es-AR" sz="1600" dirty="0">
                <a:solidFill>
                  <a:srgbClr val="0070C0"/>
                </a:solidFill>
              </a:rPr>
              <a:t> y </a:t>
            </a:r>
            <a:r>
              <a:rPr lang="es-AR" sz="1600" dirty="0" err="1">
                <a:solidFill>
                  <a:srgbClr val="0070C0"/>
                </a:solidFill>
              </a:rPr>
              <a:t>tokenizo</a:t>
            </a:r>
            <a:endParaRPr lang="es-AR" sz="1600" dirty="0">
              <a:solidFill>
                <a:srgbClr val="0070C0"/>
              </a:solidFill>
            </a:endParaRPr>
          </a:p>
          <a:p>
            <a:pPr marL="0" indent="0">
              <a:buNone/>
            </a:pPr>
            <a:endParaRPr lang="es-AR" sz="1600" dirty="0"/>
          </a:p>
          <a:p>
            <a:pPr marL="0" indent="0">
              <a:buNone/>
            </a:pPr>
            <a:r>
              <a:rPr lang="es-AR" sz="1600" dirty="0"/>
              <a:t>// itero creando documentos que van a </a:t>
            </a:r>
            <a:r>
              <a:rPr lang="es-AR" sz="1600" dirty="0" err="1"/>
              <a:t>Lucene</a:t>
            </a:r>
            <a:endParaRPr lang="es-AR" sz="1600" dirty="0"/>
          </a:p>
          <a:p>
            <a:pPr marL="0" indent="0">
              <a:buNone/>
            </a:pPr>
            <a:r>
              <a:rPr lang="es-AR" sz="1600" dirty="0" err="1"/>
              <a:t>for</a:t>
            </a:r>
            <a:r>
              <a:rPr lang="es-AR" sz="1600" dirty="0"/>
              <a:t>(  …  )  {</a:t>
            </a:r>
          </a:p>
          <a:p>
            <a:pPr marL="0" indent="0">
              <a:buNone/>
            </a:pPr>
            <a:r>
              <a:rPr lang="es-AR" sz="1600" dirty="0"/>
              <a:t>	</a:t>
            </a:r>
            <a:r>
              <a:rPr lang="es-AR" sz="1600" dirty="0" err="1"/>
              <a:t>Document</a:t>
            </a:r>
            <a:r>
              <a:rPr lang="es-AR" sz="1600" dirty="0"/>
              <a:t> </a:t>
            </a:r>
            <a:r>
              <a:rPr lang="es-AR" sz="1600" dirty="0" err="1"/>
              <a:t>aDoc</a:t>
            </a:r>
            <a:r>
              <a:rPr lang="es-AR" sz="1600" dirty="0"/>
              <a:t> = </a:t>
            </a:r>
            <a:r>
              <a:rPr lang="es-AR" sz="1600" b="1" dirty="0"/>
              <a:t>new </a:t>
            </a:r>
            <a:r>
              <a:rPr lang="es-AR" sz="1600" b="1" dirty="0" err="1"/>
              <a:t>Document</a:t>
            </a:r>
            <a:r>
              <a:rPr lang="es-AR" sz="1600" b="1" dirty="0"/>
              <a:t>();</a:t>
            </a:r>
          </a:p>
          <a:p>
            <a:pPr marL="0" indent="0">
              <a:buNone/>
            </a:pPr>
            <a:endParaRPr lang="es-AR" sz="1600" dirty="0"/>
          </a:p>
          <a:p>
            <a:pPr marL="0" indent="0">
              <a:buNone/>
            </a:pPr>
            <a:r>
              <a:rPr lang="es-AR" sz="1600" dirty="0"/>
              <a:t>	</a:t>
            </a:r>
            <a:r>
              <a:rPr lang="es-AR" sz="1600" dirty="0" err="1"/>
              <a:t>String</a:t>
            </a:r>
            <a:r>
              <a:rPr lang="es-AR" sz="1600" dirty="0"/>
              <a:t> </a:t>
            </a:r>
            <a:r>
              <a:rPr lang="es-AR" sz="1600" dirty="0" err="1"/>
              <a:t>text</a:t>
            </a:r>
            <a:r>
              <a:rPr lang="es-AR" sz="1600" dirty="0"/>
              <a:t>= “</a:t>
            </a:r>
            <a:r>
              <a:rPr lang="es-AR" sz="1600" dirty="0" err="1"/>
              <a:t>bla</a:t>
            </a:r>
            <a:r>
              <a:rPr lang="es-AR" sz="1600" dirty="0"/>
              <a:t> </a:t>
            </a:r>
            <a:r>
              <a:rPr lang="es-AR" sz="1600" dirty="0" err="1"/>
              <a:t>bla</a:t>
            </a:r>
            <a:r>
              <a:rPr lang="es-AR" sz="1600" dirty="0"/>
              <a:t> </a:t>
            </a:r>
            <a:r>
              <a:rPr lang="es-AR" sz="1600" dirty="0" err="1"/>
              <a:t>bla</a:t>
            </a:r>
            <a:r>
              <a:rPr lang="es-AR" sz="1600" dirty="0"/>
              <a:t>”;</a:t>
            </a:r>
          </a:p>
          <a:p>
            <a:pPr marL="0" indent="0">
              <a:buNone/>
            </a:pPr>
            <a:endParaRPr lang="es-AR" sz="1600" dirty="0"/>
          </a:p>
          <a:p>
            <a:pPr marL="0" indent="0">
              <a:buNone/>
            </a:pPr>
            <a:r>
              <a:rPr lang="es-AR" sz="1600" dirty="0"/>
              <a:t>	</a:t>
            </a:r>
            <a:r>
              <a:rPr lang="es-AR" sz="1600" dirty="0" err="1"/>
              <a:t>FieldType</a:t>
            </a:r>
            <a:r>
              <a:rPr lang="es-AR" sz="1600" dirty="0"/>
              <a:t> </a:t>
            </a:r>
            <a:r>
              <a:rPr lang="es-AR" sz="1600" dirty="0" err="1"/>
              <a:t>fieldD</a:t>
            </a:r>
            <a:r>
              <a:rPr lang="es-AR" sz="1600" dirty="0"/>
              <a:t> = </a:t>
            </a:r>
            <a:r>
              <a:rPr lang="es-AR" sz="1600" b="1" dirty="0"/>
              <a:t>new </a:t>
            </a:r>
            <a:r>
              <a:rPr lang="es-AR" sz="1600" b="1" dirty="0" err="1"/>
              <a:t>FieldType</a:t>
            </a:r>
            <a:r>
              <a:rPr lang="es-AR" sz="1600" b="1" dirty="0"/>
              <a:t>();</a:t>
            </a:r>
          </a:p>
          <a:p>
            <a:pPr marL="0" indent="0">
              <a:buNone/>
            </a:pPr>
            <a:r>
              <a:rPr lang="es-AR" sz="1600" b="1" dirty="0"/>
              <a:t>	</a:t>
            </a:r>
            <a:r>
              <a:rPr lang="es-AR" sz="1600" b="1" dirty="0" err="1"/>
              <a:t>fieldD</a:t>
            </a:r>
            <a:r>
              <a:rPr lang="es-AR" sz="1600" dirty="0" err="1"/>
              <a:t>.setStored</a:t>
            </a:r>
            <a:r>
              <a:rPr lang="es-AR" sz="1600" dirty="0"/>
              <a:t>(</a:t>
            </a:r>
            <a:r>
              <a:rPr lang="es-AR" sz="1600" b="1" dirty="0"/>
              <a:t>false);</a:t>
            </a:r>
          </a:p>
          <a:p>
            <a:pPr marL="0" indent="0">
              <a:buNone/>
            </a:pPr>
            <a:r>
              <a:rPr lang="es-AR" sz="1600" dirty="0"/>
              <a:t>	</a:t>
            </a:r>
            <a:r>
              <a:rPr lang="es-AR" sz="1600" dirty="0" err="1"/>
              <a:t>fieldD.setIndexOptions</a:t>
            </a:r>
            <a:r>
              <a:rPr lang="es-AR" sz="1600" dirty="0"/>
              <a:t>(</a:t>
            </a:r>
            <a:r>
              <a:rPr lang="es-AR" sz="1600" dirty="0" err="1">
                <a:solidFill>
                  <a:srgbClr val="0070C0"/>
                </a:solidFill>
              </a:rPr>
              <a:t>IndexOptions.</a:t>
            </a:r>
            <a:r>
              <a:rPr lang="es-AR" sz="1600" b="1" i="1" dirty="0" err="1">
                <a:solidFill>
                  <a:srgbClr val="0070C0"/>
                </a:solidFill>
              </a:rPr>
              <a:t>DOCS</a:t>
            </a:r>
            <a:r>
              <a:rPr lang="es-AR" sz="1600" b="1" i="1" dirty="0"/>
              <a:t>);</a:t>
            </a:r>
          </a:p>
          <a:p>
            <a:pPr marL="0" indent="0">
              <a:buNone/>
            </a:pPr>
            <a:endParaRPr lang="es-AR" sz="1600" dirty="0"/>
          </a:p>
          <a:p>
            <a:pPr marL="0" indent="0">
              <a:buNone/>
            </a:pPr>
            <a:r>
              <a:rPr lang="en-US" sz="1600" dirty="0"/>
              <a:t>	</a:t>
            </a:r>
            <a:r>
              <a:rPr lang="en-US" sz="1600" dirty="0" err="1"/>
              <a:t>aDoc.add</a:t>
            </a:r>
            <a:r>
              <a:rPr lang="en-US" sz="1600" dirty="0"/>
              <a:t>(</a:t>
            </a:r>
            <a:r>
              <a:rPr lang="en-US" sz="1600" b="1" dirty="0">
                <a:solidFill>
                  <a:schemeClr val="accent6"/>
                </a:solidFill>
              </a:rPr>
              <a:t>new Field</a:t>
            </a:r>
            <a:r>
              <a:rPr lang="en-US" sz="1600" b="1" dirty="0"/>
              <a:t>("</a:t>
            </a:r>
            <a:r>
              <a:rPr lang="en-US" sz="1600" b="1" dirty="0">
                <a:solidFill>
                  <a:schemeClr val="accent6"/>
                </a:solidFill>
              </a:rPr>
              <a:t>content</a:t>
            </a:r>
            <a:r>
              <a:rPr lang="en-US" sz="1600" b="1" dirty="0"/>
              <a:t>", text, </a:t>
            </a:r>
            <a:r>
              <a:rPr lang="en-US" sz="1600" b="1" dirty="0">
                <a:solidFill>
                  <a:srgbClr val="FF0000"/>
                </a:solidFill>
              </a:rPr>
              <a:t> </a:t>
            </a:r>
            <a:r>
              <a:rPr lang="en-US" sz="1600" b="1" dirty="0" err="1"/>
              <a:t>fieldD</a:t>
            </a:r>
            <a:r>
              <a:rPr lang="en-US" sz="1600" b="1" i="1" dirty="0"/>
              <a:t> ) );</a:t>
            </a:r>
          </a:p>
          <a:p>
            <a:pPr marL="0" indent="0">
              <a:buNone/>
            </a:pPr>
            <a:r>
              <a:rPr lang="en-US" sz="1600" dirty="0"/>
              <a:t>	….</a:t>
            </a:r>
          </a:p>
          <a:p>
            <a:pPr marL="0" indent="0">
              <a:buNone/>
            </a:pPr>
            <a:r>
              <a:rPr lang="en-US" sz="1600" dirty="0"/>
              <a:t>}</a:t>
            </a:r>
          </a:p>
        </p:txBody>
      </p:sp>
      <p:sp>
        <p:nvSpPr>
          <p:cNvPr id="4" name="Marcador de número de diapositiva 3"/>
          <p:cNvSpPr>
            <a:spLocks noGrp="1"/>
          </p:cNvSpPr>
          <p:nvPr>
            <p:ph type="sldNum" sz="quarter" idx="12"/>
          </p:nvPr>
        </p:nvSpPr>
        <p:spPr/>
        <p:txBody>
          <a:bodyPr/>
          <a:lstStyle/>
          <a:p>
            <a:fld id="{401CF334-2D5C-4859-84A6-CA7E6E43FAEB}" type="slidenum">
              <a:rPr lang="en-US" smtClean="0"/>
              <a:t>115</a:t>
            </a:fld>
            <a:endParaRPr lang="en-US"/>
          </a:p>
        </p:txBody>
      </p:sp>
    </p:spTree>
    <p:extLst>
      <p:ext uri="{BB962C8B-B14F-4D97-AF65-F5344CB8AC3E}">
        <p14:creationId xmlns:p14="http://schemas.microsoft.com/office/powerpoint/2010/main" val="2403714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arn(inVertical)">
                                      <p:cBhvr>
                                        <p:cTn id="7" dur="500"/>
                                        <p:tgtEl>
                                          <p:spTgt spid="3">
                                            <p:txEl>
                                              <p:pRg st="3" end="3"/>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arn(inVertical)">
                                      <p:cBhvr>
                                        <p:cTn id="10" dur="500"/>
                                        <p:tgtEl>
                                          <p:spTgt spid="3">
                                            <p:txEl>
                                              <p:pRg st="4" end="4"/>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barn(inVertical)">
                                      <p:cBhvr>
                                        <p:cTn id="13" dur="500"/>
                                        <p:tgtEl>
                                          <p:spTgt spid="3">
                                            <p:txEl>
                                              <p:pRg st="5" end="5"/>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barn(inVertical)">
                                      <p:cBhvr>
                                        <p:cTn id="16" dur="500"/>
                                        <p:tgtEl>
                                          <p:spTgt spid="3">
                                            <p:txEl>
                                              <p:pRg st="7" end="7"/>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barn(inVertical)">
                                      <p:cBhvr>
                                        <p:cTn id="19" dur="500"/>
                                        <p:tgtEl>
                                          <p:spTgt spid="3">
                                            <p:txEl>
                                              <p:pRg st="9" end="9"/>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barn(inVertical)">
                                      <p:cBhvr>
                                        <p:cTn id="22" dur="500"/>
                                        <p:tgtEl>
                                          <p:spTgt spid="3">
                                            <p:txEl>
                                              <p:pRg st="10" end="10"/>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animEffect transition="in" filter="barn(inVertical)">
                                      <p:cBhvr>
                                        <p:cTn id="25" dur="500"/>
                                        <p:tgtEl>
                                          <p:spTgt spid="3">
                                            <p:txEl>
                                              <p:pRg st="11" end="11"/>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3">
                                            <p:txEl>
                                              <p:pRg st="13" end="13"/>
                                            </p:txEl>
                                          </p:spTgt>
                                        </p:tgtEl>
                                        <p:attrNameLst>
                                          <p:attrName>style.visibility</p:attrName>
                                        </p:attrNameLst>
                                      </p:cBhvr>
                                      <p:to>
                                        <p:strVal val="visible"/>
                                      </p:to>
                                    </p:set>
                                    <p:animEffect transition="in" filter="barn(inVertical)">
                                      <p:cBhvr>
                                        <p:cTn id="28" dur="500"/>
                                        <p:tgtEl>
                                          <p:spTgt spid="3">
                                            <p:txEl>
                                              <p:pRg st="13" end="13"/>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3">
                                            <p:txEl>
                                              <p:pRg st="14" end="14"/>
                                            </p:txEl>
                                          </p:spTgt>
                                        </p:tgtEl>
                                        <p:attrNameLst>
                                          <p:attrName>style.visibility</p:attrName>
                                        </p:attrNameLst>
                                      </p:cBhvr>
                                      <p:to>
                                        <p:strVal val="visible"/>
                                      </p:to>
                                    </p:set>
                                    <p:animEffect transition="in" filter="barn(inVertical)">
                                      <p:cBhvr>
                                        <p:cTn id="31" dur="500"/>
                                        <p:tgtEl>
                                          <p:spTgt spid="3">
                                            <p:txEl>
                                              <p:pRg st="14" end="14"/>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3">
                                            <p:txEl>
                                              <p:pRg st="15" end="15"/>
                                            </p:txEl>
                                          </p:spTgt>
                                        </p:tgtEl>
                                        <p:attrNameLst>
                                          <p:attrName>style.visibility</p:attrName>
                                        </p:attrNameLst>
                                      </p:cBhvr>
                                      <p:to>
                                        <p:strVal val="visible"/>
                                      </p:to>
                                    </p:set>
                                    <p:animEffect transition="in" filter="barn(inVertical)">
                                      <p:cBhvr>
                                        <p:cTn id="34"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AR"/>
          </a:p>
        </p:txBody>
      </p:sp>
      <p:sp>
        <p:nvSpPr>
          <p:cNvPr id="3" name="Marcador de contenido 2"/>
          <p:cNvSpPr>
            <a:spLocks noGrp="1"/>
          </p:cNvSpPr>
          <p:nvPr>
            <p:ph idx="1"/>
          </p:nvPr>
        </p:nvSpPr>
        <p:spPr/>
        <p:txBody>
          <a:bodyPr/>
          <a:lstStyle/>
          <a:p>
            <a:pPr marL="0" indent="0" algn="just">
              <a:buNone/>
            </a:pPr>
            <a:r>
              <a:rPr lang="es-AR" dirty="0"/>
              <a:t>De toda esta información se va a completar solo esto:</a:t>
            </a:r>
          </a:p>
        </p:txBody>
      </p:sp>
      <p:sp>
        <p:nvSpPr>
          <p:cNvPr id="4" name="Marcador de número de diapositiva 3"/>
          <p:cNvSpPr>
            <a:spLocks noGrp="1"/>
          </p:cNvSpPr>
          <p:nvPr>
            <p:ph type="sldNum" sz="quarter" idx="12"/>
          </p:nvPr>
        </p:nvSpPr>
        <p:spPr/>
        <p:txBody>
          <a:bodyPr/>
          <a:lstStyle/>
          <a:p>
            <a:fld id="{401CF334-2D5C-4859-84A6-CA7E6E43FAEB}" type="slidenum">
              <a:rPr lang="en-US" smtClean="0"/>
              <a:t>116</a:t>
            </a:fld>
            <a:endParaRPr lang="en-US"/>
          </a:p>
        </p:txBody>
      </p:sp>
      <p:graphicFrame>
        <p:nvGraphicFramePr>
          <p:cNvPr id="5" name="Tabla 4"/>
          <p:cNvGraphicFramePr>
            <a:graphicFrameLocks noGrp="1"/>
          </p:cNvGraphicFramePr>
          <p:nvPr/>
        </p:nvGraphicFramePr>
        <p:xfrm>
          <a:off x="457200" y="2981034"/>
          <a:ext cx="7863840" cy="1399667"/>
        </p:xfrm>
        <a:graphic>
          <a:graphicData uri="http://schemas.openxmlformats.org/drawingml/2006/table">
            <a:tbl>
              <a:tblPr firstRow="1" bandRow="1">
                <a:tableStyleId>{8799B23B-EC83-4686-B30A-512413B5E67A}</a:tableStyleId>
              </a:tblPr>
              <a:tblGrid>
                <a:gridCol w="1467492">
                  <a:extLst>
                    <a:ext uri="{9D8B030D-6E8A-4147-A177-3AD203B41FA5}">
                      <a16:colId xmlns:a16="http://schemas.microsoft.com/office/drawing/2014/main" val="1990273210"/>
                    </a:ext>
                  </a:extLst>
                </a:gridCol>
                <a:gridCol w="1641468">
                  <a:extLst>
                    <a:ext uri="{9D8B030D-6E8A-4147-A177-3AD203B41FA5}">
                      <a16:colId xmlns:a16="http://schemas.microsoft.com/office/drawing/2014/main" val="3075027576"/>
                    </a:ext>
                  </a:extLst>
                </a:gridCol>
                <a:gridCol w="4754880">
                  <a:extLst>
                    <a:ext uri="{9D8B030D-6E8A-4147-A177-3AD203B41FA5}">
                      <a16:colId xmlns:a16="http://schemas.microsoft.com/office/drawing/2014/main" val="2336655999"/>
                    </a:ext>
                  </a:extLst>
                </a:gridCol>
              </a:tblGrid>
              <a:tr h="657987">
                <a:tc>
                  <a:txBody>
                    <a:bodyPr/>
                    <a:lstStyle/>
                    <a:p>
                      <a:r>
                        <a:rPr lang="es-AR" dirty="0" err="1"/>
                        <a:t>Value</a:t>
                      </a:r>
                      <a:r>
                        <a:rPr lang="es-AR" dirty="0"/>
                        <a:t> </a:t>
                      </a:r>
                      <a:r>
                        <a:rPr lang="es-AR" dirty="0" err="1"/>
                        <a:t>term</a:t>
                      </a:r>
                      <a:endParaRPr lang="es-AR" dirty="0"/>
                    </a:p>
                  </a:txBody>
                  <a:tcPr/>
                </a:tc>
                <a:tc>
                  <a:txBody>
                    <a:bodyPr/>
                    <a:lstStyle/>
                    <a:p>
                      <a:r>
                        <a:rPr lang="es-AR" dirty="0" err="1"/>
                        <a:t>Freq</a:t>
                      </a:r>
                      <a:r>
                        <a:rPr lang="es-AR" baseline="0" dirty="0"/>
                        <a:t> en </a:t>
                      </a:r>
                      <a:r>
                        <a:rPr lang="es-AR" baseline="0" dirty="0" err="1"/>
                        <a:t>docs</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b="1" dirty="0">
                          <a:solidFill>
                            <a:schemeClr val="tx1"/>
                          </a:solidFill>
                        </a:rPr>
                        <a:t>[ </a:t>
                      </a:r>
                      <a:r>
                        <a:rPr lang="es-AR" b="1" dirty="0" err="1">
                          <a:solidFill>
                            <a:schemeClr val="tx1"/>
                          </a:solidFill>
                        </a:rPr>
                        <a:t>doc</a:t>
                      </a:r>
                      <a:r>
                        <a:rPr lang="es-AR" b="1" baseline="0" dirty="0" err="1">
                          <a:solidFill>
                            <a:schemeClr val="tx1"/>
                          </a:solidFill>
                        </a:rPr>
                        <a:t>id:freqs</a:t>
                      </a:r>
                      <a:r>
                        <a:rPr lang="es-AR" b="1" baseline="0" dirty="0">
                          <a:solidFill>
                            <a:schemeClr val="tx1"/>
                          </a:solidFill>
                        </a:rPr>
                        <a:t> in </a:t>
                      </a:r>
                      <a:r>
                        <a:rPr lang="es-AR" b="1" baseline="0" dirty="0" err="1">
                          <a:solidFill>
                            <a:schemeClr val="tx1"/>
                          </a:solidFill>
                        </a:rPr>
                        <a:t>docid</a:t>
                      </a:r>
                      <a:r>
                        <a:rPr lang="es-AR" b="1" baseline="0" dirty="0">
                          <a:solidFill>
                            <a:schemeClr val="tx1"/>
                          </a:solidFill>
                        </a:rPr>
                        <a:t>:[positions in </a:t>
                      </a:r>
                      <a:r>
                        <a:rPr lang="es-AR" b="1" baseline="0" dirty="0" err="1">
                          <a:solidFill>
                            <a:schemeClr val="tx1"/>
                          </a:solidFill>
                        </a:rPr>
                        <a:t>docid</a:t>
                      </a:r>
                      <a:r>
                        <a:rPr lang="es-AR" b="1" baseline="0" dirty="0">
                          <a:solidFill>
                            <a:schemeClr val="tx1"/>
                          </a:solidFill>
                        </a:rPr>
                        <a:t>]</a:t>
                      </a:r>
                      <a:r>
                        <a:rPr lang="es-AR" b="1" dirty="0">
                          <a:solidFill>
                            <a:schemeClr val="tx1"/>
                          </a:solidFill>
                        </a:rPr>
                        <a:t> :[</a:t>
                      </a:r>
                      <a:r>
                        <a:rPr lang="es-AR" b="1" dirty="0" err="1">
                          <a:solidFill>
                            <a:schemeClr val="tx1"/>
                          </a:solidFill>
                        </a:rPr>
                        <a:t>startOffsets</a:t>
                      </a:r>
                      <a:r>
                        <a:rPr lang="es-AR" b="1" dirty="0">
                          <a:solidFill>
                            <a:schemeClr val="tx1"/>
                          </a:solidFill>
                        </a:rPr>
                        <a:t> - </a:t>
                      </a:r>
                      <a:r>
                        <a:rPr lang="es-AR" b="1" dirty="0" err="1">
                          <a:solidFill>
                            <a:schemeClr val="tx1"/>
                          </a:solidFill>
                        </a:rPr>
                        <a:t>endOffsets</a:t>
                      </a:r>
                      <a:r>
                        <a:rPr lang="es-AR" b="1" dirty="0">
                          <a:solidFill>
                            <a:schemeClr val="tx1"/>
                          </a:solidFill>
                        </a:rPr>
                        <a:t> in </a:t>
                      </a:r>
                      <a:r>
                        <a:rPr lang="es-AR" b="1" dirty="0" err="1">
                          <a:solidFill>
                            <a:schemeClr val="tx1"/>
                          </a:solidFill>
                        </a:rPr>
                        <a:t>docid</a:t>
                      </a:r>
                      <a:r>
                        <a:rPr lang="es-AR" b="1" dirty="0">
                          <a:solidFill>
                            <a:schemeClr val="tx1"/>
                          </a:solidFill>
                        </a:rPr>
                        <a:t>) ]</a:t>
                      </a:r>
                      <a:endParaRPr lang="es-AR" b="1" baseline="0" dirty="0">
                        <a:solidFill>
                          <a:schemeClr val="tx1"/>
                        </a:solidFill>
                      </a:endParaRPr>
                    </a:p>
                  </a:txBody>
                  <a:tcPr/>
                </a:tc>
                <a:extLst>
                  <a:ext uri="{0D108BD9-81ED-4DB2-BD59-A6C34878D82A}">
                    <a16:rowId xmlns:a16="http://schemas.microsoft.com/office/drawing/2014/main" val="1504432863"/>
                  </a:ext>
                </a:extLst>
              </a:tr>
              <a:tr h="370840">
                <a:tc>
                  <a:txBody>
                    <a:bodyPr/>
                    <a:lstStyle/>
                    <a:p>
                      <a:endParaRPr lang="es-AR" dirty="0"/>
                    </a:p>
                  </a:txBody>
                  <a:tcPr/>
                </a:tc>
                <a:tc>
                  <a:txBody>
                    <a:bodyPr/>
                    <a:lstStyle/>
                    <a:p>
                      <a:endParaRPr lang="es-AR"/>
                    </a:p>
                  </a:txBody>
                  <a:tcPr/>
                </a:tc>
                <a:tc>
                  <a:txBody>
                    <a:bodyPr/>
                    <a:lstStyle/>
                    <a:p>
                      <a:endParaRPr lang="es-AR" dirty="0"/>
                    </a:p>
                  </a:txBody>
                  <a:tcPr/>
                </a:tc>
                <a:extLst>
                  <a:ext uri="{0D108BD9-81ED-4DB2-BD59-A6C34878D82A}">
                    <a16:rowId xmlns:a16="http://schemas.microsoft.com/office/drawing/2014/main" val="1622148274"/>
                  </a:ext>
                </a:extLst>
              </a:tr>
              <a:tr h="370840">
                <a:tc>
                  <a:txBody>
                    <a:bodyPr/>
                    <a:lstStyle/>
                    <a:p>
                      <a:endParaRPr lang="es-AR"/>
                    </a:p>
                  </a:txBody>
                  <a:tcPr/>
                </a:tc>
                <a:tc>
                  <a:txBody>
                    <a:bodyPr/>
                    <a:lstStyle/>
                    <a:p>
                      <a:endParaRPr lang="es-AR" dirty="0"/>
                    </a:p>
                  </a:txBody>
                  <a:tcPr/>
                </a:tc>
                <a:tc>
                  <a:txBody>
                    <a:bodyPr/>
                    <a:lstStyle/>
                    <a:p>
                      <a:endParaRPr lang="es-AR" dirty="0"/>
                    </a:p>
                  </a:txBody>
                  <a:tcPr/>
                </a:tc>
                <a:extLst>
                  <a:ext uri="{0D108BD9-81ED-4DB2-BD59-A6C34878D82A}">
                    <a16:rowId xmlns:a16="http://schemas.microsoft.com/office/drawing/2014/main" val="2414743901"/>
                  </a:ext>
                </a:extLst>
              </a:tr>
            </a:tbl>
          </a:graphicData>
        </a:graphic>
      </p:graphicFrame>
      <p:cxnSp>
        <p:nvCxnSpPr>
          <p:cNvPr id="8" name="Conector recto 7"/>
          <p:cNvCxnSpPr/>
          <p:nvPr/>
        </p:nvCxnSpPr>
        <p:spPr>
          <a:xfrm>
            <a:off x="4493172" y="3184634"/>
            <a:ext cx="3578773" cy="15766"/>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ector recto 9"/>
          <p:cNvCxnSpPr/>
          <p:nvPr/>
        </p:nvCxnSpPr>
        <p:spPr>
          <a:xfrm>
            <a:off x="3636579" y="3404000"/>
            <a:ext cx="4009697"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7313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arn(inVertical)">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endParaRPr lang="es-AR" sz="2800" dirty="0"/>
          </a:p>
        </p:txBody>
      </p:sp>
      <p:sp>
        <p:nvSpPr>
          <p:cNvPr id="3" name="Marcador de contenido 2"/>
          <p:cNvSpPr>
            <a:spLocks noGrp="1"/>
          </p:cNvSpPr>
          <p:nvPr>
            <p:ph idx="1"/>
          </p:nvPr>
        </p:nvSpPr>
        <p:spPr/>
        <p:txBody>
          <a:bodyPr>
            <a:normAutofit fontScale="92500" lnSpcReduction="10000"/>
          </a:bodyPr>
          <a:lstStyle/>
          <a:p>
            <a:pPr marL="0" indent="0" algn="just">
              <a:buNone/>
            </a:pPr>
            <a:r>
              <a:rPr lang="es-AR" dirty="0"/>
              <a:t>De acuerdo a lo anterior, tengo una colección de 4 documentos formados por solo ese </a:t>
            </a:r>
            <a:r>
              <a:rPr lang="es-AR" dirty="0" err="1"/>
              <a:t>field</a:t>
            </a:r>
            <a:r>
              <a:rPr lang="es-AR" dirty="0"/>
              <a:t> “</a:t>
            </a:r>
            <a:r>
              <a:rPr lang="es-AR" dirty="0" err="1"/>
              <a:t>content</a:t>
            </a:r>
            <a:r>
              <a:rPr lang="es-AR" dirty="0"/>
              <a:t>”.  Lo que se indiza es precisamente el contenido de los archivos a.txt, b.txt, c.txt, d.txt</a:t>
            </a:r>
          </a:p>
          <a:p>
            <a:pPr marL="0" indent="0" algn="just">
              <a:buNone/>
            </a:pPr>
            <a:endParaRPr lang="es-AR" dirty="0"/>
          </a:p>
          <a:p>
            <a:pPr marL="0" indent="0" algn="just">
              <a:buNone/>
            </a:pPr>
            <a:endParaRPr lang="es-AR" dirty="0"/>
          </a:p>
          <a:p>
            <a:pPr marL="0" indent="0" algn="just">
              <a:buNone/>
            </a:pPr>
            <a:endParaRPr lang="es-AR" dirty="0"/>
          </a:p>
          <a:p>
            <a:pPr marL="0" indent="0" algn="just">
              <a:buNone/>
            </a:pPr>
            <a:endParaRPr lang="es-AR" dirty="0"/>
          </a:p>
          <a:p>
            <a:pPr marL="0" indent="0" algn="just">
              <a:buNone/>
            </a:pPr>
            <a:endParaRPr lang="es-AR" dirty="0"/>
          </a:p>
          <a:p>
            <a:pPr marL="0" indent="0" algn="just">
              <a:buNone/>
            </a:pPr>
            <a:endParaRPr lang="es-AR" dirty="0"/>
          </a:p>
          <a:p>
            <a:pPr marL="0" indent="0" algn="just">
              <a:buNone/>
            </a:pPr>
            <a:r>
              <a:rPr lang="es-AR" dirty="0"/>
              <a:t>Como es el índice invertido?</a:t>
            </a:r>
          </a:p>
          <a:p>
            <a:pPr marL="0" indent="0">
              <a:buNone/>
            </a:pPr>
            <a:endParaRPr lang="es-AR" dirty="0"/>
          </a:p>
        </p:txBody>
      </p:sp>
      <p:sp>
        <p:nvSpPr>
          <p:cNvPr id="4" name="Marcador de número de diapositiva 3"/>
          <p:cNvSpPr>
            <a:spLocks noGrp="1"/>
          </p:cNvSpPr>
          <p:nvPr>
            <p:ph type="sldNum" sz="quarter" idx="12"/>
          </p:nvPr>
        </p:nvSpPr>
        <p:spPr/>
        <p:txBody>
          <a:bodyPr/>
          <a:lstStyle/>
          <a:p>
            <a:fld id="{401CF334-2D5C-4859-84A6-CA7E6E43FAEB}" type="slidenum">
              <a:rPr lang="en-US" smtClean="0"/>
              <a:t>117</a:t>
            </a:fld>
            <a:endParaRPr lang="en-US"/>
          </a:p>
        </p:txBody>
      </p:sp>
      <p:grpSp>
        <p:nvGrpSpPr>
          <p:cNvPr id="5" name="Grupo 4"/>
          <p:cNvGrpSpPr/>
          <p:nvPr/>
        </p:nvGrpSpPr>
        <p:grpSpPr>
          <a:xfrm>
            <a:off x="600641" y="3491946"/>
            <a:ext cx="2756263" cy="761268"/>
            <a:chOff x="548640" y="2928952"/>
            <a:chExt cx="2756263" cy="761268"/>
          </a:xfrm>
        </p:grpSpPr>
        <p:sp>
          <p:nvSpPr>
            <p:cNvPr id="6" name="Rectángulo 5"/>
            <p:cNvSpPr/>
            <p:nvPr/>
          </p:nvSpPr>
          <p:spPr>
            <a:xfrm>
              <a:off x="718457" y="3311397"/>
              <a:ext cx="2586446" cy="378823"/>
            </a:xfrm>
            <a:prstGeom prst="rect">
              <a:avLst/>
            </a:prstGeom>
          </p:spPr>
          <p:style>
            <a:lnRef idx="1">
              <a:schemeClr val="accent3"/>
            </a:lnRef>
            <a:fillRef idx="2">
              <a:schemeClr val="accent3"/>
            </a:fillRef>
            <a:effectRef idx="1">
              <a:schemeClr val="accent3"/>
            </a:effectRef>
            <a:fontRef idx="minor">
              <a:schemeClr val="dk1"/>
            </a:fontRef>
          </p:style>
          <p:txBody>
            <a:bodyPr lIns="0" tIns="0" rIns="0" bIns="0" rtlCol="0" anchor="t" anchorCtr="0">
              <a:normAutofit/>
            </a:bodyPr>
            <a:lstStyle/>
            <a:p>
              <a:pPr algn="just"/>
              <a:r>
                <a:rPr lang="es-MX" dirty="0"/>
                <a:t>store,, </a:t>
              </a:r>
              <a:r>
                <a:rPr lang="es-MX" dirty="0" err="1"/>
                <a:t>game</a:t>
              </a:r>
              <a:endParaRPr lang="es-MX" dirty="0"/>
            </a:p>
          </p:txBody>
        </p:sp>
        <p:sp>
          <p:nvSpPr>
            <p:cNvPr id="7" name="CuadroTexto 6"/>
            <p:cNvSpPr txBox="1"/>
            <p:nvPr/>
          </p:nvSpPr>
          <p:spPr>
            <a:xfrm>
              <a:off x="548640" y="2928952"/>
              <a:ext cx="1685077" cy="369332"/>
            </a:xfrm>
            <a:prstGeom prst="rect">
              <a:avLst/>
            </a:prstGeom>
            <a:noFill/>
            <a:ln>
              <a:solidFill>
                <a:schemeClr val="bg2"/>
              </a:solidFill>
            </a:ln>
          </p:spPr>
          <p:txBody>
            <a:bodyPr wrap="none" rtlCol="0">
              <a:spAutoFit/>
            </a:bodyPr>
            <a:lstStyle/>
            <a:p>
              <a:r>
                <a:rPr lang="es-AR" dirty="0" err="1"/>
                <a:t>Docid</a:t>
              </a:r>
              <a:r>
                <a:rPr lang="es-AR" dirty="0"/>
                <a:t> 0  (a.txt)</a:t>
              </a:r>
              <a:endParaRPr lang="es-MX" dirty="0" err="1"/>
            </a:p>
          </p:txBody>
        </p:sp>
      </p:grpSp>
      <p:grpSp>
        <p:nvGrpSpPr>
          <p:cNvPr id="8" name="Grupo 7"/>
          <p:cNvGrpSpPr/>
          <p:nvPr/>
        </p:nvGrpSpPr>
        <p:grpSpPr>
          <a:xfrm>
            <a:off x="5820512" y="3539303"/>
            <a:ext cx="2746545" cy="748155"/>
            <a:chOff x="548640" y="2928952"/>
            <a:chExt cx="2746545" cy="748155"/>
          </a:xfrm>
        </p:grpSpPr>
        <p:sp>
          <p:nvSpPr>
            <p:cNvPr id="9" name="Rectángulo 8"/>
            <p:cNvSpPr/>
            <p:nvPr/>
          </p:nvSpPr>
          <p:spPr>
            <a:xfrm>
              <a:off x="708739" y="3298284"/>
              <a:ext cx="2586446" cy="378823"/>
            </a:xfrm>
            <a:prstGeom prst="rect">
              <a:avLst/>
            </a:prstGeom>
          </p:spPr>
          <p:style>
            <a:lnRef idx="1">
              <a:schemeClr val="accent3"/>
            </a:lnRef>
            <a:fillRef idx="2">
              <a:schemeClr val="accent3"/>
            </a:fillRef>
            <a:effectRef idx="1">
              <a:schemeClr val="accent3"/>
            </a:effectRef>
            <a:fontRef idx="minor">
              <a:schemeClr val="dk1"/>
            </a:fontRef>
          </p:style>
          <p:txBody>
            <a:bodyPr lIns="0" tIns="0" rIns="0" bIns="0" rtlCol="0" anchor="t" anchorCtr="0">
              <a:normAutofit/>
            </a:bodyPr>
            <a:lstStyle/>
            <a:p>
              <a:pPr algn="just"/>
              <a:r>
                <a:rPr lang="es-AR" dirty="0"/>
                <a:t>video</a:t>
              </a:r>
              <a:endParaRPr lang="es-MX" dirty="0"/>
            </a:p>
          </p:txBody>
        </p:sp>
        <p:sp>
          <p:nvSpPr>
            <p:cNvPr id="10" name="CuadroTexto 9"/>
            <p:cNvSpPr txBox="1"/>
            <p:nvPr/>
          </p:nvSpPr>
          <p:spPr>
            <a:xfrm>
              <a:off x="548640" y="2928952"/>
              <a:ext cx="1640193" cy="369332"/>
            </a:xfrm>
            <a:prstGeom prst="rect">
              <a:avLst/>
            </a:prstGeom>
            <a:noFill/>
            <a:ln>
              <a:solidFill>
                <a:schemeClr val="bg2"/>
              </a:solidFill>
            </a:ln>
          </p:spPr>
          <p:txBody>
            <a:bodyPr wrap="none" rtlCol="0">
              <a:spAutoFit/>
            </a:bodyPr>
            <a:lstStyle/>
            <a:p>
              <a:r>
                <a:rPr lang="es-AR" dirty="0" err="1"/>
                <a:t>Docid</a:t>
              </a:r>
              <a:r>
                <a:rPr lang="es-AR" dirty="0"/>
                <a:t> 1 (b.txt)</a:t>
              </a:r>
              <a:endParaRPr lang="es-MX" dirty="0" err="1"/>
            </a:p>
          </p:txBody>
        </p:sp>
      </p:grpSp>
      <p:grpSp>
        <p:nvGrpSpPr>
          <p:cNvPr id="11" name="Grupo 10"/>
          <p:cNvGrpSpPr/>
          <p:nvPr/>
        </p:nvGrpSpPr>
        <p:grpSpPr>
          <a:xfrm>
            <a:off x="5835594" y="4642811"/>
            <a:ext cx="2731463" cy="748155"/>
            <a:chOff x="548640" y="2928952"/>
            <a:chExt cx="2731463" cy="748155"/>
          </a:xfrm>
        </p:grpSpPr>
        <p:sp>
          <p:nvSpPr>
            <p:cNvPr id="12" name="Rectángulo 11"/>
            <p:cNvSpPr/>
            <p:nvPr/>
          </p:nvSpPr>
          <p:spPr>
            <a:xfrm>
              <a:off x="693657" y="3298284"/>
              <a:ext cx="2586446" cy="378823"/>
            </a:xfrm>
            <a:prstGeom prst="rect">
              <a:avLst/>
            </a:prstGeom>
          </p:spPr>
          <p:style>
            <a:lnRef idx="1">
              <a:schemeClr val="accent3"/>
            </a:lnRef>
            <a:fillRef idx="2">
              <a:schemeClr val="accent3"/>
            </a:fillRef>
            <a:effectRef idx="1">
              <a:schemeClr val="accent3"/>
            </a:effectRef>
            <a:fontRef idx="minor">
              <a:schemeClr val="dk1"/>
            </a:fontRef>
          </p:style>
          <p:txBody>
            <a:bodyPr lIns="0" tIns="0" rIns="0" bIns="0" rtlCol="0" anchor="t" anchorCtr="0">
              <a:normAutofit/>
            </a:bodyPr>
            <a:lstStyle/>
            <a:p>
              <a:pPr algn="just"/>
              <a:r>
                <a:rPr lang="es-MX" dirty="0" err="1"/>
                <a:t>game</a:t>
              </a:r>
              <a:endParaRPr lang="es-MX" dirty="0"/>
            </a:p>
          </p:txBody>
        </p:sp>
        <p:sp>
          <p:nvSpPr>
            <p:cNvPr id="13" name="CuadroTexto 12"/>
            <p:cNvSpPr txBox="1"/>
            <p:nvPr/>
          </p:nvSpPr>
          <p:spPr>
            <a:xfrm>
              <a:off x="548640" y="2928952"/>
              <a:ext cx="1946616" cy="369332"/>
            </a:xfrm>
            <a:prstGeom prst="rect">
              <a:avLst/>
            </a:prstGeom>
            <a:noFill/>
            <a:ln>
              <a:solidFill>
                <a:schemeClr val="bg2"/>
              </a:solidFill>
            </a:ln>
          </p:spPr>
          <p:txBody>
            <a:bodyPr wrap="square" rtlCol="0">
              <a:spAutoFit/>
            </a:bodyPr>
            <a:lstStyle/>
            <a:p>
              <a:r>
                <a:rPr lang="es-AR" dirty="0" err="1"/>
                <a:t>Docid</a:t>
              </a:r>
              <a:r>
                <a:rPr lang="es-AR" dirty="0"/>
                <a:t> 2 (c.txt)</a:t>
              </a:r>
              <a:endParaRPr lang="es-MX" dirty="0" err="1"/>
            </a:p>
          </p:txBody>
        </p:sp>
      </p:grpSp>
      <p:grpSp>
        <p:nvGrpSpPr>
          <p:cNvPr id="17" name="Grupo 16"/>
          <p:cNvGrpSpPr/>
          <p:nvPr/>
        </p:nvGrpSpPr>
        <p:grpSpPr>
          <a:xfrm>
            <a:off x="600641" y="4799811"/>
            <a:ext cx="2651760" cy="848210"/>
            <a:chOff x="548640" y="2928952"/>
            <a:chExt cx="2651760" cy="848210"/>
          </a:xfrm>
        </p:grpSpPr>
        <p:sp>
          <p:nvSpPr>
            <p:cNvPr id="18" name="Rectángulo 17"/>
            <p:cNvSpPr/>
            <p:nvPr/>
          </p:nvSpPr>
          <p:spPr>
            <a:xfrm>
              <a:off x="718457" y="3298284"/>
              <a:ext cx="2481943" cy="478878"/>
            </a:xfrm>
            <a:prstGeom prst="rect">
              <a:avLst/>
            </a:prstGeom>
          </p:spPr>
          <p:style>
            <a:lnRef idx="1">
              <a:schemeClr val="accent3"/>
            </a:lnRef>
            <a:fillRef idx="2">
              <a:schemeClr val="accent3"/>
            </a:fillRef>
            <a:effectRef idx="1">
              <a:schemeClr val="accent3"/>
            </a:effectRef>
            <a:fontRef idx="minor">
              <a:schemeClr val="dk1"/>
            </a:fontRef>
          </p:style>
          <p:txBody>
            <a:bodyPr lIns="0" tIns="0" rIns="0" bIns="0" rtlCol="0" anchor="t" anchorCtr="0">
              <a:normAutofit fontScale="92500" lnSpcReduction="10000"/>
            </a:bodyPr>
            <a:lstStyle/>
            <a:p>
              <a:pPr algn="just"/>
              <a:r>
                <a:rPr lang="es-MX" dirty="0" err="1"/>
                <a:t>Game</a:t>
              </a:r>
              <a:r>
                <a:rPr lang="es-MX" dirty="0"/>
                <a:t> video, </a:t>
              </a:r>
            </a:p>
            <a:p>
              <a:pPr algn="just"/>
              <a:r>
                <a:rPr lang="es-MX" dirty="0"/>
                <a:t>  </a:t>
              </a:r>
              <a:r>
                <a:rPr lang="es-MX" dirty="0" err="1"/>
                <a:t>review</a:t>
              </a:r>
              <a:r>
                <a:rPr lang="es-MX" dirty="0"/>
                <a:t>    </a:t>
              </a:r>
              <a:r>
                <a:rPr lang="es-MX" dirty="0" err="1"/>
                <a:t>game</a:t>
              </a:r>
              <a:r>
                <a:rPr lang="es-MX" dirty="0"/>
                <a:t>.</a:t>
              </a:r>
            </a:p>
          </p:txBody>
        </p:sp>
        <p:sp>
          <p:nvSpPr>
            <p:cNvPr id="19" name="CuadroTexto 18"/>
            <p:cNvSpPr txBox="1"/>
            <p:nvPr/>
          </p:nvSpPr>
          <p:spPr>
            <a:xfrm>
              <a:off x="548640" y="2928952"/>
              <a:ext cx="1653017" cy="369332"/>
            </a:xfrm>
            <a:prstGeom prst="rect">
              <a:avLst/>
            </a:prstGeom>
            <a:noFill/>
            <a:ln>
              <a:solidFill>
                <a:schemeClr val="bg2"/>
              </a:solidFill>
            </a:ln>
          </p:spPr>
          <p:txBody>
            <a:bodyPr wrap="none" rtlCol="0">
              <a:spAutoFit/>
            </a:bodyPr>
            <a:lstStyle/>
            <a:p>
              <a:r>
                <a:rPr lang="es-AR" dirty="0" err="1"/>
                <a:t>Docid</a:t>
              </a:r>
              <a:r>
                <a:rPr lang="es-AR" dirty="0"/>
                <a:t> 3 (d.txt)</a:t>
              </a:r>
              <a:endParaRPr lang="es-MX" dirty="0" err="1"/>
            </a:p>
          </p:txBody>
        </p:sp>
      </p:grpSp>
    </p:spTree>
    <p:extLst>
      <p:ext uri="{BB962C8B-B14F-4D97-AF65-F5344CB8AC3E}">
        <p14:creationId xmlns:p14="http://schemas.microsoft.com/office/powerpoint/2010/main" val="3877091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AR"/>
          </a:p>
        </p:txBody>
      </p:sp>
      <p:sp>
        <p:nvSpPr>
          <p:cNvPr id="4" name="Marcador de número de diapositiva 3"/>
          <p:cNvSpPr>
            <a:spLocks noGrp="1"/>
          </p:cNvSpPr>
          <p:nvPr>
            <p:ph type="sldNum" sz="quarter" idx="12"/>
          </p:nvPr>
        </p:nvSpPr>
        <p:spPr/>
        <p:txBody>
          <a:bodyPr/>
          <a:lstStyle/>
          <a:p>
            <a:fld id="{401CF334-2D5C-4859-84A6-CA7E6E43FAEB}" type="slidenum">
              <a:rPr lang="en-US" smtClean="0"/>
              <a:t>118</a:t>
            </a:fld>
            <a:endParaRPr lang="en-US"/>
          </a:p>
        </p:txBody>
      </p:sp>
      <p:grpSp>
        <p:nvGrpSpPr>
          <p:cNvPr id="5" name="Grupo 4"/>
          <p:cNvGrpSpPr/>
          <p:nvPr/>
        </p:nvGrpSpPr>
        <p:grpSpPr>
          <a:xfrm>
            <a:off x="457200" y="2055032"/>
            <a:ext cx="2756263" cy="761268"/>
            <a:chOff x="548640" y="2928952"/>
            <a:chExt cx="2756263" cy="761268"/>
          </a:xfrm>
        </p:grpSpPr>
        <p:sp>
          <p:nvSpPr>
            <p:cNvPr id="6" name="Rectángulo 5"/>
            <p:cNvSpPr/>
            <p:nvPr/>
          </p:nvSpPr>
          <p:spPr>
            <a:xfrm>
              <a:off x="718457" y="3311397"/>
              <a:ext cx="2586446" cy="378823"/>
            </a:xfrm>
            <a:prstGeom prst="rect">
              <a:avLst/>
            </a:prstGeom>
          </p:spPr>
          <p:style>
            <a:lnRef idx="1">
              <a:schemeClr val="accent3"/>
            </a:lnRef>
            <a:fillRef idx="2">
              <a:schemeClr val="accent3"/>
            </a:fillRef>
            <a:effectRef idx="1">
              <a:schemeClr val="accent3"/>
            </a:effectRef>
            <a:fontRef idx="minor">
              <a:schemeClr val="dk1"/>
            </a:fontRef>
          </p:style>
          <p:txBody>
            <a:bodyPr lIns="0" tIns="0" rIns="0" bIns="0" rtlCol="0" anchor="t" anchorCtr="0">
              <a:normAutofit/>
            </a:bodyPr>
            <a:lstStyle/>
            <a:p>
              <a:pPr algn="just"/>
              <a:r>
                <a:rPr lang="es-MX" dirty="0"/>
                <a:t>store,, </a:t>
              </a:r>
              <a:r>
                <a:rPr lang="es-MX" dirty="0" err="1"/>
                <a:t>game</a:t>
              </a:r>
              <a:endParaRPr lang="es-MX" dirty="0"/>
            </a:p>
          </p:txBody>
        </p:sp>
        <p:sp>
          <p:nvSpPr>
            <p:cNvPr id="7" name="CuadroTexto 6"/>
            <p:cNvSpPr txBox="1"/>
            <p:nvPr/>
          </p:nvSpPr>
          <p:spPr>
            <a:xfrm>
              <a:off x="548640" y="2928952"/>
              <a:ext cx="1685077" cy="369332"/>
            </a:xfrm>
            <a:prstGeom prst="rect">
              <a:avLst/>
            </a:prstGeom>
            <a:noFill/>
            <a:ln>
              <a:solidFill>
                <a:schemeClr val="bg2"/>
              </a:solidFill>
            </a:ln>
          </p:spPr>
          <p:txBody>
            <a:bodyPr wrap="none" rtlCol="0">
              <a:spAutoFit/>
            </a:bodyPr>
            <a:lstStyle/>
            <a:p>
              <a:r>
                <a:rPr lang="es-AR" dirty="0" err="1"/>
                <a:t>Docid</a:t>
              </a:r>
              <a:r>
                <a:rPr lang="es-AR" dirty="0"/>
                <a:t> 0  (a.txt)</a:t>
              </a:r>
              <a:endParaRPr lang="es-MX" dirty="0" err="1"/>
            </a:p>
          </p:txBody>
        </p:sp>
      </p:grpSp>
      <p:graphicFrame>
        <p:nvGraphicFramePr>
          <p:cNvPr id="8" name="Tabla 7"/>
          <p:cNvGraphicFramePr>
            <a:graphicFrameLocks noGrp="1"/>
          </p:cNvGraphicFramePr>
          <p:nvPr/>
        </p:nvGraphicFramePr>
        <p:xfrm>
          <a:off x="457201" y="3826691"/>
          <a:ext cx="7876902" cy="1889760"/>
        </p:xfrm>
        <a:graphic>
          <a:graphicData uri="http://schemas.openxmlformats.org/drawingml/2006/table">
            <a:tbl>
              <a:tblPr firstRow="1" bandRow="1">
                <a:tableStyleId>{8799B23B-EC83-4686-B30A-512413B5E67A}</a:tableStyleId>
              </a:tblPr>
              <a:tblGrid>
                <a:gridCol w="1469929">
                  <a:extLst>
                    <a:ext uri="{9D8B030D-6E8A-4147-A177-3AD203B41FA5}">
                      <a16:colId xmlns:a16="http://schemas.microsoft.com/office/drawing/2014/main" val="1990273210"/>
                    </a:ext>
                  </a:extLst>
                </a:gridCol>
                <a:gridCol w="1694964">
                  <a:extLst>
                    <a:ext uri="{9D8B030D-6E8A-4147-A177-3AD203B41FA5}">
                      <a16:colId xmlns:a16="http://schemas.microsoft.com/office/drawing/2014/main" val="3075027576"/>
                    </a:ext>
                  </a:extLst>
                </a:gridCol>
                <a:gridCol w="4712009">
                  <a:extLst>
                    <a:ext uri="{9D8B030D-6E8A-4147-A177-3AD203B41FA5}">
                      <a16:colId xmlns:a16="http://schemas.microsoft.com/office/drawing/2014/main" val="2336655999"/>
                    </a:ext>
                  </a:extLst>
                </a:gridCol>
              </a:tblGrid>
              <a:tr h="640806">
                <a:tc>
                  <a:txBody>
                    <a:bodyPr/>
                    <a:lstStyle/>
                    <a:p>
                      <a:r>
                        <a:rPr lang="es-AR" dirty="0" err="1"/>
                        <a:t>Value</a:t>
                      </a:r>
                      <a:r>
                        <a:rPr lang="es-AR" dirty="0"/>
                        <a:t> </a:t>
                      </a:r>
                      <a:r>
                        <a:rPr lang="es-AR" dirty="0" err="1"/>
                        <a:t>term</a:t>
                      </a:r>
                      <a:endParaRPr lang="es-AR" dirty="0"/>
                    </a:p>
                  </a:txBody>
                  <a:tcPr/>
                </a:tc>
                <a:tc>
                  <a:txBody>
                    <a:bodyPr/>
                    <a:lstStyle/>
                    <a:p>
                      <a:r>
                        <a:rPr lang="es-AR" dirty="0" err="1"/>
                        <a:t>Freq</a:t>
                      </a:r>
                      <a:r>
                        <a:rPr lang="es-AR" baseline="0" dirty="0"/>
                        <a:t> en </a:t>
                      </a:r>
                      <a:r>
                        <a:rPr lang="es-AR" baseline="0" dirty="0" err="1"/>
                        <a:t>docs</a:t>
                      </a:r>
                      <a:endParaRPr lang="es-AR" dirty="0"/>
                    </a:p>
                  </a:txBody>
                  <a:tcPr/>
                </a:tc>
                <a:tc>
                  <a:txBody>
                    <a:bodyPr/>
                    <a:lstStyle/>
                    <a:p>
                      <a:r>
                        <a:rPr lang="es-AR" dirty="0"/>
                        <a:t>[ </a:t>
                      </a:r>
                      <a:r>
                        <a:rPr lang="es-AR" dirty="0" err="1"/>
                        <a:t>doc</a:t>
                      </a:r>
                      <a:r>
                        <a:rPr lang="es-AR" baseline="0" dirty="0" err="1"/>
                        <a:t>id</a:t>
                      </a:r>
                      <a:r>
                        <a:rPr lang="es-AR" baseline="0" dirty="0"/>
                        <a:t>]</a:t>
                      </a:r>
                    </a:p>
                  </a:txBody>
                  <a:tcPr/>
                </a:tc>
                <a:extLst>
                  <a:ext uri="{0D108BD9-81ED-4DB2-BD59-A6C34878D82A}">
                    <a16:rowId xmlns:a16="http://schemas.microsoft.com/office/drawing/2014/main" val="1504432863"/>
                  </a:ext>
                </a:extLst>
              </a:tr>
              <a:tr h="613954">
                <a:tc>
                  <a:txBody>
                    <a:bodyPr/>
                    <a:lstStyle/>
                    <a:p>
                      <a:r>
                        <a:rPr lang="es-AR" dirty="0" err="1"/>
                        <a:t>game</a:t>
                      </a:r>
                      <a:endParaRPr lang="es-AR" dirty="0"/>
                    </a:p>
                  </a:txBody>
                  <a:tcPr/>
                </a:tc>
                <a:tc>
                  <a:txBody>
                    <a:bodyPr/>
                    <a:lstStyle/>
                    <a:p>
                      <a:r>
                        <a:rPr lang="es-AR"/>
                        <a:t>1</a:t>
                      </a:r>
                      <a:endParaRPr lang="es-AR" dirty="0"/>
                    </a:p>
                  </a:txBody>
                  <a:tcPr/>
                </a:tc>
                <a:tc>
                  <a:txBody>
                    <a:bodyPr/>
                    <a:lstStyle/>
                    <a:p>
                      <a:endParaRPr lang="es-AR" dirty="0"/>
                    </a:p>
                  </a:txBody>
                  <a:tcPr/>
                </a:tc>
                <a:extLst>
                  <a:ext uri="{0D108BD9-81ED-4DB2-BD59-A6C34878D82A}">
                    <a16:rowId xmlns:a16="http://schemas.microsoft.com/office/drawing/2014/main" val="1622148274"/>
                  </a:ext>
                </a:extLst>
              </a:tr>
              <a:tr h="635000">
                <a:tc>
                  <a:txBody>
                    <a:bodyPr/>
                    <a:lstStyle/>
                    <a:p>
                      <a:r>
                        <a:rPr lang="es-AR" dirty="0"/>
                        <a:t>store</a:t>
                      </a:r>
                    </a:p>
                  </a:txBody>
                  <a:tcPr/>
                </a:tc>
                <a:tc>
                  <a:txBody>
                    <a:bodyPr/>
                    <a:lstStyle/>
                    <a:p>
                      <a:r>
                        <a:rPr lang="es-AR"/>
                        <a:t>1</a:t>
                      </a:r>
                      <a:endParaRPr lang="es-AR" dirty="0"/>
                    </a:p>
                  </a:txBody>
                  <a:tcPr/>
                </a:tc>
                <a:tc>
                  <a:txBody>
                    <a:bodyPr/>
                    <a:lstStyle/>
                    <a:p>
                      <a:endParaRPr lang="es-AR" dirty="0"/>
                    </a:p>
                  </a:txBody>
                  <a:tcPr/>
                </a:tc>
                <a:extLst>
                  <a:ext uri="{0D108BD9-81ED-4DB2-BD59-A6C34878D82A}">
                    <a16:rowId xmlns:a16="http://schemas.microsoft.com/office/drawing/2014/main" val="2414743901"/>
                  </a:ext>
                </a:extLst>
              </a:tr>
            </a:tbl>
          </a:graphicData>
        </a:graphic>
      </p:graphicFrame>
      <p:graphicFrame>
        <p:nvGraphicFramePr>
          <p:cNvPr id="10" name="Tabla 9"/>
          <p:cNvGraphicFramePr>
            <a:graphicFrameLocks noGrp="1"/>
          </p:cNvGraphicFramePr>
          <p:nvPr/>
        </p:nvGraphicFramePr>
        <p:xfrm>
          <a:off x="3814620" y="5228184"/>
          <a:ext cx="4110179" cy="370840"/>
        </p:xfrm>
        <a:graphic>
          <a:graphicData uri="http://schemas.openxmlformats.org/drawingml/2006/table">
            <a:tbl>
              <a:tblPr firstRow="1" bandRow="1">
                <a:tableStyleId>{8799B23B-EC83-4686-B30A-512413B5E67A}</a:tableStyleId>
              </a:tblPr>
              <a:tblGrid>
                <a:gridCol w="658326">
                  <a:extLst>
                    <a:ext uri="{9D8B030D-6E8A-4147-A177-3AD203B41FA5}">
                      <a16:colId xmlns:a16="http://schemas.microsoft.com/office/drawing/2014/main" val="3416777542"/>
                    </a:ext>
                  </a:extLst>
                </a:gridCol>
                <a:gridCol w="710573">
                  <a:extLst>
                    <a:ext uri="{9D8B030D-6E8A-4147-A177-3AD203B41FA5}">
                      <a16:colId xmlns:a16="http://schemas.microsoft.com/office/drawing/2014/main" val="4175661753"/>
                    </a:ext>
                  </a:extLst>
                </a:gridCol>
                <a:gridCol w="1370640">
                  <a:extLst>
                    <a:ext uri="{9D8B030D-6E8A-4147-A177-3AD203B41FA5}">
                      <a16:colId xmlns:a16="http://schemas.microsoft.com/office/drawing/2014/main" val="4038247316"/>
                    </a:ext>
                  </a:extLst>
                </a:gridCol>
                <a:gridCol w="1370640">
                  <a:extLst>
                    <a:ext uri="{9D8B030D-6E8A-4147-A177-3AD203B41FA5}">
                      <a16:colId xmlns:a16="http://schemas.microsoft.com/office/drawing/2014/main" val="2039278950"/>
                    </a:ext>
                  </a:extLst>
                </a:gridCol>
              </a:tblGrid>
              <a:tr h="370840">
                <a:tc>
                  <a:txBody>
                    <a:bodyPr/>
                    <a:lstStyle/>
                    <a:p>
                      <a:r>
                        <a:rPr lang="es-AR" dirty="0"/>
                        <a:t>0</a:t>
                      </a:r>
                    </a:p>
                  </a:txBody>
                  <a:tcPr/>
                </a:tc>
                <a:tc>
                  <a:txBody>
                    <a:bodyPr/>
                    <a:lstStyle/>
                    <a:p>
                      <a:endParaRPr lang="es-AR" dirty="0"/>
                    </a:p>
                  </a:txBody>
                  <a:tcPr/>
                </a:tc>
                <a:tc>
                  <a:txBody>
                    <a:bodyPr/>
                    <a:lstStyle/>
                    <a:p>
                      <a:endParaRPr lang="es-AR" dirty="0"/>
                    </a:p>
                  </a:txBody>
                  <a:tcPr/>
                </a:tc>
                <a:tc>
                  <a:txBody>
                    <a:bodyPr/>
                    <a:lstStyle/>
                    <a:p>
                      <a:endParaRPr lang="es-AR" dirty="0"/>
                    </a:p>
                  </a:txBody>
                  <a:tcPr/>
                </a:tc>
                <a:extLst>
                  <a:ext uri="{0D108BD9-81ED-4DB2-BD59-A6C34878D82A}">
                    <a16:rowId xmlns:a16="http://schemas.microsoft.com/office/drawing/2014/main" val="3997086283"/>
                  </a:ext>
                </a:extLst>
              </a:tr>
            </a:tbl>
          </a:graphicData>
        </a:graphic>
      </p:graphicFrame>
      <p:graphicFrame>
        <p:nvGraphicFramePr>
          <p:cNvPr id="11" name="Tabla 10"/>
          <p:cNvGraphicFramePr>
            <a:graphicFrameLocks noGrp="1"/>
          </p:cNvGraphicFramePr>
          <p:nvPr/>
        </p:nvGraphicFramePr>
        <p:xfrm>
          <a:off x="3814619" y="4568289"/>
          <a:ext cx="4110179" cy="370840"/>
        </p:xfrm>
        <a:graphic>
          <a:graphicData uri="http://schemas.openxmlformats.org/drawingml/2006/table">
            <a:tbl>
              <a:tblPr firstRow="1" bandRow="1">
                <a:tableStyleId>{8799B23B-EC83-4686-B30A-512413B5E67A}</a:tableStyleId>
              </a:tblPr>
              <a:tblGrid>
                <a:gridCol w="658326">
                  <a:extLst>
                    <a:ext uri="{9D8B030D-6E8A-4147-A177-3AD203B41FA5}">
                      <a16:colId xmlns:a16="http://schemas.microsoft.com/office/drawing/2014/main" val="3416777542"/>
                    </a:ext>
                  </a:extLst>
                </a:gridCol>
                <a:gridCol w="710573">
                  <a:extLst>
                    <a:ext uri="{9D8B030D-6E8A-4147-A177-3AD203B41FA5}">
                      <a16:colId xmlns:a16="http://schemas.microsoft.com/office/drawing/2014/main" val="4175661753"/>
                    </a:ext>
                  </a:extLst>
                </a:gridCol>
                <a:gridCol w="1370640">
                  <a:extLst>
                    <a:ext uri="{9D8B030D-6E8A-4147-A177-3AD203B41FA5}">
                      <a16:colId xmlns:a16="http://schemas.microsoft.com/office/drawing/2014/main" val="4038247316"/>
                    </a:ext>
                  </a:extLst>
                </a:gridCol>
                <a:gridCol w="1370640">
                  <a:extLst>
                    <a:ext uri="{9D8B030D-6E8A-4147-A177-3AD203B41FA5}">
                      <a16:colId xmlns:a16="http://schemas.microsoft.com/office/drawing/2014/main" val="2522709141"/>
                    </a:ext>
                  </a:extLst>
                </a:gridCol>
              </a:tblGrid>
              <a:tr h="370840">
                <a:tc>
                  <a:txBody>
                    <a:bodyPr/>
                    <a:lstStyle/>
                    <a:p>
                      <a:r>
                        <a:rPr lang="es-AR" dirty="0"/>
                        <a:t>0</a:t>
                      </a:r>
                    </a:p>
                  </a:txBody>
                  <a:tcPr/>
                </a:tc>
                <a:tc>
                  <a:txBody>
                    <a:bodyPr/>
                    <a:lstStyle/>
                    <a:p>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3997086283"/>
                  </a:ext>
                </a:extLst>
              </a:tr>
            </a:tbl>
          </a:graphicData>
        </a:graphic>
      </p:graphicFrame>
      <p:sp>
        <p:nvSpPr>
          <p:cNvPr id="12" name="Rectángulo 11"/>
          <p:cNvSpPr/>
          <p:nvPr/>
        </p:nvSpPr>
        <p:spPr>
          <a:xfrm>
            <a:off x="235129" y="5096104"/>
            <a:ext cx="8451669" cy="635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a:p>
        </p:txBody>
      </p:sp>
      <p:sp>
        <p:nvSpPr>
          <p:cNvPr id="13" name="Rectángulo 12"/>
          <p:cNvSpPr/>
          <p:nvPr/>
        </p:nvSpPr>
        <p:spPr>
          <a:xfrm>
            <a:off x="235130" y="4417191"/>
            <a:ext cx="8451669" cy="635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a:p>
        </p:txBody>
      </p:sp>
    </p:spTree>
    <p:extLst>
      <p:ext uri="{BB962C8B-B14F-4D97-AF65-F5344CB8AC3E}">
        <p14:creationId xmlns:p14="http://schemas.microsoft.com/office/powerpoint/2010/main" val="1819618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0" nodeType="clickEffect">
                                  <p:stCondLst>
                                    <p:cond delay="0"/>
                                  </p:stCondLst>
                                  <p:childTnLst>
                                    <p:animEffect transition="out" filter="wipe(down)">
                                      <p:cBhvr>
                                        <p:cTn id="11" dur="500"/>
                                        <p:tgtEl>
                                          <p:spTgt spid="13"/>
                                        </p:tgtEl>
                                      </p:cBhvr>
                                    </p:animEffect>
                                    <p:set>
                                      <p:cBhvr>
                                        <p:cTn id="12"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AR"/>
          </a:p>
        </p:txBody>
      </p:sp>
      <p:sp>
        <p:nvSpPr>
          <p:cNvPr id="4" name="Marcador de número de diapositiva 3"/>
          <p:cNvSpPr>
            <a:spLocks noGrp="1"/>
          </p:cNvSpPr>
          <p:nvPr>
            <p:ph type="sldNum" sz="quarter" idx="12"/>
          </p:nvPr>
        </p:nvSpPr>
        <p:spPr/>
        <p:txBody>
          <a:bodyPr/>
          <a:lstStyle/>
          <a:p>
            <a:fld id="{401CF334-2D5C-4859-84A6-CA7E6E43FAEB}" type="slidenum">
              <a:rPr lang="en-US" smtClean="0"/>
              <a:t>119</a:t>
            </a:fld>
            <a:endParaRPr lang="en-US"/>
          </a:p>
        </p:txBody>
      </p:sp>
      <p:grpSp>
        <p:nvGrpSpPr>
          <p:cNvPr id="13" name="Grupo 12"/>
          <p:cNvGrpSpPr/>
          <p:nvPr/>
        </p:nvGrpSpPr>
        <p:grpSpPr>
          <a:xfrm>
            <a:off x="569244" y="2088734"/>
            <a:ext cx="2746545" cy="748155"/>
            <a:chOff x="548640" y="2928952"/>
            <a:chExt cx="2746545" cy="748155"/>
          </a:xfrm>
        </p:grpSpPr>
        <p:sp>
          <p:nvSpPr>
            <p:cNvPr id="14" name="Rectángulo 13"/>
            <p:cNvSpPr/>
            <p:nvPr/>
          </p:nvSpPr>
          <p:spPr>
            <a:xfrm>
              <a:off x="708739" y="3298284"/>
              <a:ext cx="2586446" cy="378823"/>
            </a:xfrm>
            <a:prstGeom prst="rect">
              <a:avLst/>
            </a:prstGeom>
          </p:spPr>
          <p:style>
            <a:lnRef idx="1">
              <a:schemeClr val="accent3"/>
            </a:lnRef>
            <a:fillRef idx="2">
              <a:schemeClr val="accent3"/>
            </a:fillRef>
            <a:effectRef idx="1">
              <a:schemeClr val="accent3"/>
            </a:effectRef>
            <a:fontRef idx="minor">
              <a:schemeClr val="dk1"/>
            </a:fontRef>
          </p:style>
          <p:txBody>
            <a:bodyPr lIns="0" tIns="0" rIns="0" bIns="0" rtlCol="0" anchor="t" anchorCtr="0">
              <a:normAutofit/>
            </a:bodyPr>
            <a:lstStyle/>
            <a:p>
              <a:pPr algn="just"/>
              <a:r>
                <a:rPr lang="es-AR" dirty="0"/>
                <a:t>video</a:t>
              </a:r>
              <a:endParaRPr lang="es-MX" dirty="0"/>
            </a:p>
          </p:txBody>
        </p:sp>
        <p:sp>
          <p:nvSpPr>
            <p:cNvPr id="15" name="CuadroTexto 14"/>
            <p:cNvSpPr txBox="1"/>
            <p:nvPr/>
          </p:nvSpPr>
          <p:spPr>
            <a:xfrm>
              <a:off x="548640" y="2928952"/>
              <a:ext cx="1640193" cy="369332"/>
            </a:xfrm>
            <a:prstGeom prst="rect">
              <a:avLst/>
            </a:prstGeom>
            <a:noFill/>
            <a:ln>
              <a:solidFill>
                <a:schemeClr val="bg2"/>
              </a:solidFill>
            </a:ln>
          </p:spPr>
          <p:txBody>
            <a:bodyPr wrap="none" rtlCol="0">
              <a:spAutoFit/>
            </a:bodyPr>
            <a:lstStyle/>
            <a:p>
              <a:r>
                <a:rPr lang="es-AR" dirty="0" err="1"/>
                <a:t>Docid</a:t>
              </a:r>
              <a:r>
                <a:rPr lang="es-AR" dirty="0"/>
                <a:t> 1 (b.txt)</a:t>
              </a:r>
              <a:endParaRPr lang="es-MX" dirty="0" err="1"/>
            </a:p>
          </p:txBody>
        </p:sp>
      </p:grpSp>
      <p:graphicFrame>
        <p:nvGraphicFramePr>
          <p:cNvPr id="16" name="Tabla 15"/>
          <p:cNvGraphicFramePr>
            <a:graphicFrameLocks noGrp="1"/>
          </p:cNvGraphicFramePr>
          <p:nvPr/>
        </p:nvGraphicFramePr>
        <p:xfrm>
          <a:off x="457201" y="3826691"/>
          <a:ext cx="7876902" cy="2524760"/>
        </p:xfrm>
        <a:graphic>
          <a:graphicData uri="http://schemas.openxmlformats.org/drawingml/2006/table">
            <a:tbl>
              <a:tblPr firstRow="1" bandRow="1">
                <a:tableStyleId>{8799B23B-EC83-4686-B30A-512413B5E67A}</a:tableStyleId>
              </a:tblPr>
              <a:tblGrid>
                <a:gridCol w="1469929">
                  <a:extLst>
                    <a:ext uri="{9D8B030D-6E8A-4147-A177-3AD203B41FA5}">
                      <a16:colId xmlns:a16="http://schemas.microsoft.com/office/drawing/2014/main" val="1990273210"/>
                    </a:ext>
                  </a:extLst>
                </a:gridCol>
                <a:gridCol w="1694964">
                  <a:extLst>
                    <a:ext uri="{9D8B030D-6E8A-4147-A177-3AD203B41FA5}">
                      <a16:colId xmlns:a16="http://schemas.microsoft.com/office/drawing/2014/main" val="3075027576"/>
                    </a:ext>
                  </a:extLst>
                </a:gridCol>
                <a:gridCol w="4712009">
                  <a:extLst>
                    <a:ext uri="{9D8B030D-6E8A-4147-A177-3AD203B41FA5}">
                      <a16:colId xmlns:a16="http://schemas.microsoft.com/office/drawing/2014/main" val="2336655999"/>
                    </a:ext>
                  </a:extLst>
                </a:gridCol>
              </a:tblGrid>
              <a:tr h="640806">
                <a:tc>
                  <a:txBody>
                    <a:bodyPr/>
                    <a:lstStyle/>
                    <a:p>
                      <a:r>
                        <a:rPr lang="es-AR" dirty="0" err="1"/>
                        <a:t>Value</a:t>
                      </a:r>
                      <a:r>
                        <a:rPr lang="es-AR" dirty="0"/>
                        <a:t> </a:t>
                      </a:r>
                      <a:r>
                        <a:rPr lang="es-AR" dirty="0" err="1"/>
                        <a:t>term</a:t>
                      </a:r>
                      <a:endParaRPr lang="es-AR" dirty="0"/>
                    </a:p>
                  </a:txBody>
                  <a:tcPr/>
                </a:tc>
                <a:tc>
                  <a:txBody>
                    <a:bodyPr/>
                    <a:lstStyle/>
                    <a:p>
                      <a:r>
                        <a:rPr lang="es-AR" dirty="0" err="1"/>
                        <a:t>Freq</a:t>
                      </a:r>
                      <a:r>
                        <a:rPr lang="es-AR" baseline="0" dirty="0"/>
                        <a:t> en </a:t>
                      </a:r>
                      <a:r>
                        <a:rPr lang="es-AR" baseline="0" dirty="0" err="1"/>
                        <a:t>docs</a:t>
                      </a:r>
                      <a:endParaRPr lang="es-AR" dirty="0"/>
                    </a:p>
                  </a:txBody>
                  <a:tcPr/>
                </a:tc>
                <a:tc>
                  <a:txBody>
                    <a:bodyPr/>
                    <a:lstStyle/>
                    <a:p>
                      <a:r>
                        <a:rPr lang="es-AR" dirty="0"/>
                        <a:t>[ </a:t>
                      </a:r>
                      <a:r>
                        <a:rPr lang="es-AR" dirty="0" err="1"/>
                        <a:t>doc</a:t>
                      </a:r>
                      <a:r>
                        <a:rPr lang="es-AR" baseline="0" dirty="0" err="1"/>
                        <a:t>id</a:t>
                      </a:r>
                      <a:r>
                        <a:rPr lang="es-AR" baseline="0" dirty="0"/>
                        <a:t> ]</a:t>
                      </a:r>
                    </a:p>
                  </a:txBody>
                  <a:tcPr/>
                </a:tc>
                <a:extLst>
                  <a:ext uri="{0D108BD9-81ED-4DB2-BD59-A6C34878D82A}">
                    <a16:rowId xmlns:a16="http://schemas.microsoft.com/office/drawing/2014/main" val="1504432863"/>
                  </a:ext>
                </a:extLst>
              </a:tr>
              <a:tr h="613954">
                <a:tc>
                  <a:txBody>
                    <a:bodyPr/>
                    <a:lstStyle/>
                    <a:p>
                      <a:r>
                        <a:rPr lang="es-AR" dirty="0" err="1"/>
                        <a:t>game</a:t>
                      </a:r>
                      <a:endParaRPr lang="es-AR" dirty="0"/>
                    </a:p>
                  </a:txBody>
                  <a:tcPr/>
                </a:tc>
                <a:tc>
                  <a:txBody>
                    <a:bodyPr/>
                    <a:lstStyle/>
                    <a:p>
                      <a:r>
                        <a:rPr lang="es-AR"/>
                        <a:t>1</a:t>
                      </a:r>
                      <a:endParaRPr lang="es-AR" dirty="0"/>
                    </a:p>
                  </a:txBody>
                  <a:tcPr/>
                </a:tc>
                <a:tc>
                  <a:txBody>
                    <a:bodyPr/>
                    <a:lstStyle/>
                    <a:p>
                      <a:endParaRPr lang="es-AR" dirty="0"/>
                    </a:p>
                  </a:txBody>
                  <a:tcPr/>
                </a:tc>
                <a:extLst>
                  <a:ext uri="{0D108BD9-81ED-4DB2-BD59-A6C34878D82A}">
                    <a16:rowId xmlns:a16="http://schemas.microsoft.com/office/drawing/2014/main" val="1622148274"/>
                  </a:ext>
                </a:extLst>
              </a:tr>
              <a:tr h="635000">
                <a:tc>
                  <a:txBody>
                    <a:bodyPr/>
                    <a:lstStyle/>
                    <a:p>
                      <a:r>
                        <a:rPr lang="es-AR" dirty="0"/>
                        <a:t>store</a:t>
                      </a:r>
                    </a:p>
                  </a:txBody>
                  <a:tcPr/>
                </a:tc>
                <a:tc>
                  <a:txBody>
                    <a:bodyPr/>
                    <a:lstStyle/>
                    <a:p>
                      <a:r>
                        <a:rPr lang="es-AR"/>
                        <a:t>1</a:t>
                      </a:r>
                      <a:endParaRPr lang="es-AR" dirty="0"/>
                    </a:p>
                  </a:txBody>
                  <a:tcPr/>
                </a:tc>
                <a:tc>
                  <a:txBody>
                    <a:bodyPr/>
                    <a:lstStyle/>
                    <a:p>
                      <a:endParaRPr lang="es-AR" dirty="0"/>
                    </a:p>
                  </a:txBody>
                  <a:tcPr/>
                </a:tc>
                <a:extLst>
                  <a:ext uri="{0D108BD9-81ED-4DB2-BD59-A6C34878D82A}">
                    <a16:rowId xmlns:a16="http://schemas.microsoft.com/office/drawing/2014/main" val="2414743901"/>
                  </a:ext>
                </a:extLst>
              </a:tr>
              <a:tr h="635000">
                <a:tc>
                  <a:txBody>
                    <a:bodyPr/>
                    <a:lstStyle/>
                    <a:p>
                      <a:r>
                        <a:rPr lang="es-AR" dirty="0"/>
                        <a:t>video</a:t>
                      </a:r>
                    </a:p>
                  </a:txBody>
                  <a:tcPr/>
                </a:tc>
                <a:tc>
                  <a:txBody>
                    <a:bodyPr/>
                    <a:lstStyle/>
                    <a:p>
                      <a:r>
                        <a:rPr lang="es-AR" dirty="0"/>
                        <a:t>1</a:t>
                      </a:r>
                    </a:p>
                  </a:txBody>
                  <a:tcPr/>
                </a:tc>
                <a:tc>
                  <a:txBody>
                    <a:bodyPr/>
                    <a:lstStyle/>
                    <a:p>
                      <a:endParaRPr lang="es-AR" dirty="0"/>
                    </a:p>
                  </a:txBody>
                  <a:tcPr/>
                </a:tc>
                <a:extLst>
                  <a:ext uri="{0D108BD9-81ED-4DB2-BD59-A6C34878D82A}">
                    <a16:rowId xmlns:a16="http://schemas.microsoft.com/office/drawing/2014/main" val="667949018"/>
                  </a:ext>
                </a:extLst>
              </a:tr>
            </a:tbl>
          </a:graphicData>
        </a:graphic>
      </p:graphicFrame>
      <p:graphicFrame>
        <p:nvGraphicFramePr>
          <p:cNvPr id="17" name="Tabla 16"/>
          <p:cNvGraphicFramePr>
            <a:graphicFrameLocks noGrp="1"/>
          </p:cNvGraphicFramePr>
          <p:nvPr/>
        </p:nvGraphicFramePr>
        <p:xfrm>
          <a:off x="3814620" y="5228184"/>
          <a:ext cx="4110179" cy="370840"/>
        </p:xfrm>
        <a:graphic>
          <a:graphicData uri="http://schemas.openxmlformats.org/drawingml/2006/table">
            <a:tbl>
              <a:tblPr firstRow="1" bandRow="1">
                <a:tableStyleId>{8799B23B-EC83-4686-B30A-512413B5E67A}</a:tableStyleId>
              </a:tblPr>
              <a:tblGrid>
                <a:gridCol w="658326">
                  <a:extLst>
                    <a:ext uri="{9D8B030D-6E8A-4147-A177-3AD203B41FA5}">
                      <a16:colId xmlns:a16="http://schemas.microsoft.com/office/drawing/2014/main" val="3416777542"/>
                    </a:ext>
                  </a:extLst>
                </a:gridCol>
                <a:gridCol w="710573">
                  <a:extLst>
                    <a:ext uri="{9D8B030D-6E8A-4147-A177-3AD203B41FA5}">
                      <a16:colId xmlns:a16="http://schemas.microsoft.com/office/drawing/2014/main" val="4175661753"/>
                    </a:ext>
                  </a:extLst>
                </a:gridCol>
                <a:gridCol w="1370640">
                  <a:extLst>
                    <a:ext uri="{9D8B030D-6E8A-4147-A177-3AD203B41FA5}">
                      <a16:colId xmlns:a16="http://schemas.microsoft.com/office/drawing/2014/main" val="4038247316"/>
                    </a:ext>
                  </a:extLst>
                </a:gridCol>
                <a:gridCol w="1370640">
                  <a:extLst>
                    <a:ext uri="{9D8B030D-6E8A-4147-A177-3AD203B41FA5}">
                      <a16:colId xmlns:a16="http://schemas.microsoft.com/office/drawing/2014/main" val="1362336258"/>
                    </a:ext>
                  </a:extLst>
                </a:gridCol>
              </a:tblGrid>
              <a:tr h="370840">
                <a:tc>
                  <a:txBody>
                    <a:bodyPr/>
                    <a:lstStyle/>
                    <a:p>
                      <a:r>
                        <a:rPr lang="es-AR" dirty="0"/>
                        <a:t>0</a:t>
                      </a:r>
                    </a:p>
                  </a:txBody>
                  <a:tcPr/>
                </a:tc>
                <a:tc>
                  <a:txBody>
                    <a:bodyPr/>
                    <a:lstStyle/>
                    <a:p>
                      <a:endParaRPr lang="es-AR" dirty="0"/>
                    </a:p>
                  </a:txBody>
                  <a:tcPr/>
                </a:tc>
                <a:tc>
                  <a:txBody>
                    <a:bodyPr/>
                    <a:lstStyle/>
                    <a:p>
                      <a:endParaRPr lang="es-AR" dirty="0"/>
                    </a:p>
                  </a:txBody>
                  <a:tcPr/>
                </a:tc>
                <a:tc>
                  <a:txBody>
                    <a:bodyPr/>
                    <a:lstStyle/>
                    <a:p>
                      <a:endParaRPr lang="es-AR" dirty="0"/>
                    </a:p>
                  </a:txBody>
                  <a:tcPr/>
                </a:tc>
                <a:extLst>
                  <a:ext uri="{0D108BD9-81ED-4DB2-BD59-A6C34878D82A}">
                    <a16:rowId xmlns:a16="http://schemas.microsoft.com/office/drawing/2014/main" val="3997086283"/>
                  </a:ext>
                </a:extLst>
              </a:tr>
            </a:tbl>
          </a:graphicData>
        </a:graphic>
      </p:graphicFrame>
      <p:graphicFrame>
        <p:nvGraphicFramePr>
          <p:cNvPr id="18" name="Tabla 17"/>
          <p:cNvGraphicFramePr>
            <a:graphicFrameLocks noGrp="1"/>
          </p:cNvGraphicFramePr>
          <p:nvPr/>
        </p:nvGraphicFramePr>
        <p:xfrm>
          <a:off x="3814619" y="4568289"/>
          <a:ext cx="4110179" cy="370840"/>
        </p:xfrm>
        <a:graphic>
          <a:graphicData uri="http://schemas.openxmlformats.org/drawingml/2006/table">
            <a:tbl>
              <a:tblPr firstRow="1" bandRow="1">
                <a:tableStyleId>{8799B23B-EC83-4686-B30A-512413B5E67A}</a:tableStyleId>
              </a:tblPr>
              <a:tblGrid>
                <a:gridCol w="658326">
                  <a:extLst>
                    <a:ext uri="{9D8B030D-6E8A-4147-A177-3AD203B41FA5}">
                      <a16:colId xmlns:a16="http://schemas.microsoft.com/office/drawing/2014/main" val="3416777542"/>
                    </a:ext>
                  </a:extLst>
                </a:gridCol>
                <a:gridCol w="710573">
                  <a:extLst>
                    <a:ext uri="{9D8B030D-6E8A-4147-A177-3AD203B41FA5}">
                      <a16:colId xmlns:a16="http://schemas.microsoft.com/office/drawing/2014/main" val="4175661753"/>
                    </a:ext>
                  </a:extLst>
                </a:gridCol>
                <a:gridCol w="1370640">
                  <a:extLst>
                    <a:ext uri="{9D8B030D-6E8A-4147-A177-3AD203B41FA5}">
                      <a16:colId xmlns:a16="http://schemas.microsoft.com/office/drawing/2014/main" val="4038247316"/>
                    </a:ext>
                  </a:extLst>
                </a:gridCol>
                <a:gridCol w="1370640">
                  <a:extLst>
                    <a:ext uri="{9D8B030D-6E8A-4147-A177-3AD203B41FA5}">
                      <a16:colId xmlns:a16="http://schemas.microsoft.com/office/drawing/2014/main" val="207986622"/>
                    </a:ext>
                  </a:extLst>
                </a:gridCol>
              </a:tblGrid>
              <a:tr h="370840">
                <a:tc>
                  <a:txBody>
                    <a:bodyPr/>
                    <a:lstStyle/>
                    <a:p>
                      <a:r>
                        <a:rPr lang="es-AR" dirty="0"/>
                        <a:t>0</a:t>
                      </a:r>
                    </a:p>
                  </a:txBody>
                  <a:tcPr/>
                </a:tc>
                <a:tc>
                  <a:txBody>
                    <a:bodyPr/>
                    <a:lstStyle/>
                    <a:p>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3997086283"/>
                  </a:ext>
                </a:extLst>
              </a:tr>
            </a:tbl>
          </a:graphicData>
        </a:graphic>
      </p:graphicFrame>
      <p:graphicFrame>
        <p:nvGraphicFramePr>
          <p:cNvPr id="20" name="Tabla 19"/>
          <p:cNvGraphicFramePr>
            <a:graphicFrameLocks noGrp="1"/>
          </p:cNvGraphicFramePr>
          <p:nvPr/>
        </p:nvGraphicFramePr>
        <p:xfrm>
          <a:off x="3814618" y="5888079"/>
          <a:ext cx="4110179" cy="370840"/>
        </p:xfrm>
        <a:graphic>
          <a:graphicData uri="http://schemas.openxmlformats.org/drawingml/2006/table">
            <a:tbl>
              <a:tblPr firstRow="1" bandRow="1">
                <a:tableStyleId>{8799B23B-EC83-4686-B30A-512413B5E67A}</a:tableStyleId>
              </a:tblPr>
              <a:tblGrid>
                <a:gridCol w="658326">
                  <a:extLst>
                    <a:ext uri="{9D8B030D-6E8A-4147-A177-3AD203B41FA5}">
                      <a16:colId xmlns:a16="http://schemas.microsoft.com/office/drawing/2014/main" val="3416777542"/>
                    </a:ext>
                  </a:extLst>
                </a:gridCol>
                <a:gridCol w="710573">
                  <a:extLst>
                    <a:ext uri="{9D8B030D-6E8A-4147-A177-3AD203B41FA5}">
                      <a16:colId xmlns:a16="http://schemas.microsoft.com/office/drawing/2014/main" val="4175661753"/>
                    </a:ext>
                  </a:extLst>
                </a:gridCol>
                <a:gridCol w="1370640">
                  <a:extLst>
                    <a:ext uri="{9D8B030D-6E8A-4147-A177-3AD203B41FA5}">
                      <a16:colId xmlns:a16="http://schemas.microsoft.com/office/drawing/2014/main" val="4038247316"/>
                    </a:ext>
                  </a:extLst>
                </a:gridCol>
                <a:gridCol w="1370640">
                  <a:extLst>
                    <a:ext uri="{9D8B030D-6E8A-4147-A177-3AD203B41FA5}">
                      <a16:colId xmlns:a16="http://schemas.microsoft.com/office/drawing/2014/main" val="3324097070"/>
                    </a:ext>
                  </a:extLst>
                </a:gridCol>
              </a:tblGrid>
              <a:tr h="370840">
                <a:tc>
                  <a:txBody>
                    <a:bodyPr/>
                    <a:lstStyle/>
                    <a:p>
                      <a:r>
                        <a:rPr lang="es-AR" dirty="0"/>
                        <a:t>1</a:t>
                      </a:r>
                    </a:p>
                  </a:txBody>
                  <a:tcPr/>
                </a:tc>
                <a:tc>
                  <a:txBody>
                    <a:bodyPr/>
                    <a:lstStyle/>
                    <a:p>
                      <a:endParaRPr lang="es-AR" dirty="0"/>
                    </a:p>
                  </a:txBody>
                  <a:tcPr/>
                </a:tc>
                <a:tc>
                  <a:txBody>
                    <a:bodyPr/>
                    <a:lstStyle/>
                    <a:p>
                      <a:endParaRPr lang="es-AR" dirty="0"/>
                    </a:p>
                  </a:txBody>
                  <a:tcPr/>
                </a:tc>
                <a:tc>
                  <a:txBody>
                    <a:bodyPr/>
                    <a:lstStyle/>
                    <a:p>
                      <a:endParaRPr lang="es-AR" dirty="0"/>
                    </a:p>
                  </a:txBody>
                  <a:tcPr/>
                </a:tc>
                <a:extLst>
                  <a:ext uri="{0D108BD9-81ED-4DB2-BD59-A6C34878D82A}">
                    <a16:rowId xmlns:a16="http://schemas.microsoft.com/office/drawing/2014/main" val="3997086283"/>
                  </a:ext>
                </a:extLst>
              </a:tr>
            </a:tbl>
          </a:graphicData>
        </a:graphic>
      </p:graphicFrame>
      <p:sp>
        <p:nvSpPr>
          <p:cNvPr id="21" name="Rectángulo 20"/>
          <p:cNvSpPr/>
          <p:nvPr/>
        </p:nvSpPr>
        <p:spPr>
          <a:xfrm>
            <a:off x="169817" y="5755937"/>
            <a:ext cx="8451669" cy="635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a:p>
        </p:txBody>
      </p:sp>
    </p:spTree>
    <p:extLst>
      <p:ext uri="{BB962C8B-B14F-4D97-AF65-F5344CB8AC3E}">
        <p14:creationId xmlns:p14="http://schemas.microsoft.com/office/powerpoint/2010/main" val="2154730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21"/>
                                        </p:tgtEl>
                                      </p:cBhvr>
                                    </p:animEffect>
                                    <p:set>
                                      <p:cBhvr>
                                        <p:cTn id="7"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Ejemplos</a:t>
            </a:r>
            <a:endParaRPr lang="en-US" dirty="0"/>
          </a:p>
        </p:txBody>
      </p:sp>
      <p:sp>
        <p:nvSpPr>
          <p:cNvPr id="2" name="Content Placeholder 1"/>
          <p:cNvSpPr>
            <a:spLocks noGrp="1"/>
          </p:cNvSpPr>
          <p:nvPr>
            <p:ph idx="1"/>
          </p:nvPr>
        </p:nvSpPr>
        <p:spPr/>
        <p:txBody>
          <a:bodyPr>
            <a:normAutofit fontScale="70000" lnSpcReduction="20000"/>
          </a:bodyPr>
          <a:lstStyle/>
          <a:p>
            <a:pPr marL="393192" lvl="1" indent="0">
              <a:buNone/>
            </a:pPr>
            <a:r>
              <a:rPr lang="en-US" dirty="0">
                <a:solidFill>
                  <a:srgbClr val="00B050"/>
                </a:solidFill>
                <a:sym typeface="Symbol" panose="05050102010706020507" pitchFamily="18" charset="2"/>
              </a:rPr>
              <a:t>= { 0, 1, 2, 3, 4, 5}</a:t>
            </a:r>
            <a:endParaRPr lang="en-US" dirty="0"/>
          </a:p>
          <a:p>
            <a:pPr marL="393192" lvl="1" indent="0">
              <a:buNone/>
            </a:pPr>
            <a:endParaRPr lang="en-US" dirty="0">
              <a:sym typeface="Symbol" panose="05050102010706020507" pitchFamily="18" charset="2"/>
            </a:endParaRPr>
          </a:p>
          <a:p>
            <a:pPr marL="393192" lvl="1" indent="0">
              <a:buNone/>
            </a:pPr>
            <a:r>
              <a:rPr lang="en-US" dirty="0">
                <a:sym typeface="Symbol" panose="05050102010706020507" pitchFamily="18" charset="2"/>
              </a:rPr>
              <a:t>Sea s = “01230”</a:t>
            </a:r>
          </a:p>
          <a:p>
            <a:pPr marL="393192" lvl="1" indent="0">
              <a:buNone/>
            </a:pPr>
            <a:r>
              <a:rPr lang="en-US" dirty="0">
                <a:sym typeface="Symbol" panose="05050102010706020507" pitchFamily="18" charset="2"/>
              </a:rPr>
              <a:t>¿</a:t>
            </a:r>
            <a:r>
              <a:rPr lang="en-US" dirty="0" err="1">
                <a:sym typeface="Symbol" panose="05050102010706020507" pitchFamily="18" charset="2"/>
              </a:rPr>
              <a:t>Cuáles</a:t>
            </a:r>
            <a:r>
              <a:rPr lang="en-US" dirty="0">
                <a:sym typeface="Symbol" panose="05050102010706020507" pitchFamily="18" charset="2"/>
              </a:rPr>
              <a:t> son </a:t>
            </a:r>
            <a:r>
              <a:rPr lang="en-US" dirty="0" err="1">
                <a:sym typeface="Symbol" panose="05050102010706020507" pitchFamily="18" charset="2"/>
              </a:rPr>
              <a:t>los</a:t>
            </a:r>
            <a:r>
              <a:rPr lang="en-US" dirty="0">
                <a:sym typeface="Symbol" panose="05050102010706020507" pitchFamily="18" charset="2"/>
              </a:rPr>
              <a:t> </a:t>
            </a:r>
            <a:r>
              <a:rPr lang="en-US" dirty="0" err="1">
                <a:sym typeface="Symbol" panose="05050102010706020507" pitchFamily="18" charset="2"/>
              </a:rPr>
              <a:t>prefijos</a:t>
            </a:r>
            <a:r>
              <a:rPr lang="en-US" dirty="0">
                <a:sym typeface="Symbol" panose="05050102010706020507" pitchFamily="18" charset="2"/>
              </a:rPr>
              <a:t> de s?</a:t>
            </a:r>
          </a:p>
          <a:p>
            <a:pPr marL="393192" lvl="1" indent="0">
              <a:buNone/>
            </a:pPr>
            <a:r>
              <a:rPr lang="en-US" dirty="0" err="1">
                <a:sym typeface="Symbol" panose="05050102010706020507" pitchFamily="18" charset="2"/>
              </a:rPr>
              <a:t>Rta</a:t>
            </a:r>
            <a:r>
              <a:rPr lang="en-US" dirty="0">
                <a:sym typeface="Symbol" panose="05050102010706020507" pitchFamily="18" charset="2"/>
              </a:rPr>
              <a:t>: “”, “0”, “01”, “012”, “0123”, s</a:t>
            </a:r>
          </a:p>
          <a:p>
            <a:pPr marL="393192" lvl="1" indent="0">
              <a:buNone/>
            </a:pPr>
            <a:endParaRPr lang="en-US" dirty="0">
              <a:sym typeface="Symbol" panose="05050102010706020507" pitchFamily="18" charset="2"/>
            </a:endParaRPr>
          </a:p>
          <a:p>
            <a:pPr marL="393192" lvl="1" indent="0">
              <a:buNone/>
            </a:pPr>
            <a:r>
              <a:rPr lang="en-US" dirty="0">
                <a:sym typeface="Symbol" panose="05050102010706020507" pitchFamily="18" charset="2"/>
              </a:rPr>
              <a:t>¿</a:t>
            </a:r>
            <a:r>
              <a:rPr lang="en-US" dirty="0" err="1">
                <a:sym typeface="Symbol" panose="05050102010706020507" pitchFamily="18" charset="2"/>
              </a:rPr>
              <a:t>Cuáles</a:t>
            </a:r>
            <a:r>
              <a:rPr lang="en-US" dirty="0">
                <a:sym typeface="Symbol" panose="05050102010706020507" pitchFamily="18" charset="2"/>
              </a:rPr>
              <a:t> son </a:t>
            </a:r>
            <a:r>
              <a:rPr lang="en-US" dirty="0" err="1">
                <a:sym typeface="Symbol" panose="05050102010706020507" pitchFamily="18" charset="2"/>
              </a:rPr>
              <a:t>los</a:t>
            </a:r>
            <a:r>
              <a:rPr lang="en-US" dirty="0">
                <a:sym typeface="Symbol" panose="05050102010706020507" pitchFamily="18" charset="2"/>
              </a:rPr>
              <a:t> </a:t>
            </a:r>
            <a:r>
              <a:rPr lang="en-US" dirty="0" err="1">
                <a:sym typeface="Symbol" panose="05050102010706020507" pitchFamily="18" charset="2"/>
              </a:rPr>
              <a:t>sufijos</a:t>
            </a:r>
            <a:r>
              <a:rPr lang="en-US" dirty="0">
                <a:sym typeface="Symbol" panose="05050102010706020507" pitchFamily="18" charset="2"/>
              </a:rPr>
              <a:t> de s?</a:t>
            </a:r>
          </a:p>
          <a:p>
            <a:pPr marL="393192" lvl="1" indent="0">
              <a:buNone/>
            </a:pPr>
            <a:r>
              <a:rPr lang="en-US" dirty="0" err="1">
                <a:sym typeface="Symbol" panose="05050102010706020507" pitchFamily="18" charset="2"/>
              </a:rPr>
              <a:t>Rta</a:t>
            </a:r>
            <a:r>
              <a:rPr lang="en-US" dirty="0">
                <a:sym typeface="Symbol" panose="05050102010706020507" pitchFamily="18" charset="2"/>
              </a:rPr>
              <a:t>: “”, “0”, “30”, “230”, “1230”, s</a:t>
            </a:r>
          </a:p>
          <a:p>
            <a:pPr marL="393192" lvl="1" indent="0">
              <a:buNone/>
            </a:pPr>
            <a:endParaRPr lang="en-US" dirty="0">
              <a:sym typeface="Symbol" panose="05050102010706020507" pitchFamily="18" charset="2"/>
            </a:endParaRPr>
          </a:p>
          <a:p>
            <a:pPr marL="393192" lvl="1" indent="0">
              <a:buNone/>
            </a:pPr>
            <a:r>
              <a:rPr lang="en-US" dirty="0">
                <a:sym typeface="Symbol" panose="05050102010706020507" pitchFamily="18" charset="2"/>
              </a:rPr>
              <a:t>¿</a:t>
            </a:r>
            <a:r>
              <a:rPr lang="en-US" dirty="0" err="1">
                <a:sym typeface="Symbol" panose="05050102010706020507" pitchFamily="18" charset="2"/>
              </a:rPr>
              <a:t>Cuáles</a:t>
            </a:r>
            <a:r>
              <a:rPr lang="en-US" dirty="0">
                <a:sym typeface="Symbol" panose="05050102010706020507" pitchFamily="18" charset="2"/>
              </a:rPr>
              <a:t> son </a:t>
            </a:r>
            <a:r>
              <a:rPr lang="en-US" dirty="0" err="1">
                <a:sym typeface="Symbol" panose="05050102010706020507" pitchFamily="18" charset="2"/>
              </a:rPr>
              <a:t>los</a:t>
            </a:r>
            <a:r>
              <a:rPr lang="en-US" dirty="0">
                <a:sym typeface="Symbol" panose="05050102010706020507" pitchFamily="18" charset="2"/>
              </a:rPr>
              <a:t> borders de s?</a:t>
            </a:r>
          </a:p>
          <a:p>
            <a:pPr marL="393192" lvl="1" indent="0">
              <a:buNone/>
            </a:pPr>
            <a:r>
              <a:rPr lang="en-US" dirty="0" err="1">
                <a:sym typeface="Symbol" panose="05050102010706020507" pitchFamily="18" charset="2"/>
              </a:rPr>
              <a:t>Rta</a:t>
            </a:r>
            <a:r>
              <a:rPr lang="en-US" dirty="0">
                <a:sym typeface="Symbol" panose="05050102010706020507" pitchFamily="18" charset="2"/>
              </a:rPr>
              <a:t>: “”, s, “0”.     Como </a:t>
            </a:r>
            <a:r>
              <a:rPr lang="en-US" dirty="0" err="1">
                <a:sym typeface="Symbol" panose="05050102010706020507" pitchFamily="18" charset="2"/>
              </a:rPr>
              <a:t>mínimo</a:t>
            </a:r>
            <a:r>
              <a:rPr lang="en-US" dirty="0">
                <a:sym typeface="Symbol" panose="05050102010706020507" pitchFamily="18" charset="2"/>
              </a:rPr>
              <a:t>  hay 2 borders: “” y s</a:t>
            </a:r>
          </a:p>
          <a:p>
            <a:pPr marL="393192" lvl="1" indent="0">
              <a:buNone/>
            </a:pPr>
            <a:endParaRPr lang="en-US" dirty="0">
              <a:sym typeface="Symbol" panose="05050102010706020507" pitchFamily="18" charset="2"/>
            </a:endParaRPr>
          </a:p>
          <a:p>
            <a:pPr marL="393192" lvl="1" indent="0">
              <a:buNone/>
            </a:pPr>
            <a:r>
              <a:rPr lang="en-US" dirty="0">
                <a:sym typeface="Symbol" panose="05050102010706020507" pitchFamily="18" charset="2"/>
              </a:rPr>
              <a:t>¿</a:t>
            </a:r>
            <a:r>
              <a:rPr lang="en-US" dirty="0" err="1">
                <a:sym typeface="Symbol" panose="05050102010706020507" pitchFamily="18" charset="2"/>
              </a:rPr>
              <a:t>Cuáles</a:t>
            </a:r>
            <a:r>
              <a:rPr lang="en-US" dirty="0">
                <a:sym typeface="Symbol" panose="05050102010706020507" pitchFamily="18" charset="2"/>
              </a:rPr>
              <a:t> son </a:t>
            </a:r>
            <a:r>
              <a:rPr lang="en-US" dirty="0" err="1">
                <a:sym typeface="Symbol" panose="05050102010706020507" pitchFamily="18" charset="2"/>
              </a:rPr>
              <a:t>los</a:t>
            </a:r>
            <a:r>
              <a:rPr lang="en-US" dirty="0">
                <a:sym typeface="Symbol" panose="05050102010706020507" pitchFamily="18" charset="2"/>
              </a:rPr>
              <a:t> substrings de s?</a:t>
            </a:r>
          </a:p>
          <a:p>
            <a:pPr marL="393192" lvl="1" indent="0">
              <a:buNone/>
            </a:pPr>
            <a:r>
              <a:rPr lang="en-US" dirty="0" err="1">
                <a:sym typeface="Symbol" panose="05050102010706020507" pitchFamily="18" charset="2"/>
              </a:rPr>
              <a:t>Rta</a:t>
            </a:r>
            <a:r>
              <a:rPr lang="en-US" dirty="0">
                <a:sym typeface="Symbol" panose="05050102010706020507" pitchFamily="18" charset="2"/>
              </a:rPr>
              <a:t>: “”, “0”, “01”, “012”, “0123”, s, “30”, “230”, “1230”, “1”, “12”, “123”, “2”, “23”, “3”, “30”, “0” </a:t>
            </a:r>
          </a:p>
          <a:p>
            <a:pPr marL="393192" lvl="1" indent="0">
              <a:buNone/>
            </a:pPr>
            <a:r>
              <a:rPr lang="en-US" dirty="0">
                <a:sym typeface="Symbol" panose="05050102010706020507" pitchFamily="18" charset="2"/>
              </a:rPr>
              <a:t> </a:t>
            </a:r>
            <a:endParaRPr lang="en-US" dirty="0"/>
          </a:p>
          <a:p>
            <a:pPr marL="393192" lvl="1" indent="0">
              <a:buNone/>
            </a:pPr>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12</a:t>
            </a:fld>
            <a:endParaRPr lang="en-US"/>
          </a:p>
        </p:txBody>
      </p:sp>
    </p:spTree>
    <p:extLst>
      <p:ext uri="{BB962C8B-B14F-4D97-AF65-F5344CB8AC3E}">
        <p14:creationId xmlns:p14="http://schemas.microsoft.com/office/powerpoint/2010/main" val="2911620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barn(inVertical)">
                                      <p:cBhvr>
                                        <p:cTn id="7" dur="500"/>
                                        <p:tgtEl>
                                          <p:spTgt spid="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barn(inVertical)">
                                      <p:cBhvr>
                                        <p:cTn id="12" dur="500"/>
                                        <p:tgtEl>
                                          <p:spTgt spid="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animEffect transition="in" filter="barn(inVertical)">
                                      <p:cBhvr>
                                        <p:cTn id="17" dur="500"/>
                                        <p:tgtEl>
                                          <p:spTgt spid="2">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
                                            <p:txEl>
                                              <p:pRg st="7" end="7"/>
                                            </p:txEl>
                                          </p:spTgt>
                                        </p:tgtEl>
                                        <p:attrNameLst>
                                          <p:attrName>style.visibility</p:attrName>
                                        </p:attrNameLst>
                                      </p:cBhvr>
                                      <p:to>
                                        <p:strVal val="visible"/>
                                      </p:to>
                                    </p:set>
                                    <p:animEffect transition="in" filter="barn(inVertical)">
                                      <p:cBhvr>
                                        <p:cTn id="22" dur="500"/>
                                        <p:tgtEl>
                                          <p:spTgt spid="2">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animEffect transition="in" filter="barn(inVertical)">
                                      <p:cBhvr>
                                        <p:cTn id="27" dur="500"/>
                                        <p:tgtEl>
                                          <p:spTgt spid="2">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
                                            <p:txEl>
                                              <p:pRg st="10" end="10"/>
                                            </p:txEl>
                                          </p:spTgt>
                                        </p:tgtEl>
                                        <p:attrNameLst>
                                          <p:attrName>style.visibility</p:attrName>
                                        </p:attrNameLst>
                                      </p:cBhvr>
                                      <p:to>
                                        <p:strVal val="visible"/>
                                      </p:to>
                                    </p:set>
                                    <p:animEffect transition="in" filter="barn(inVertical)">
                                      <p:cBhvr>
                                        <p:cTn id="32" dur="500"/>
                                        <p:tgtEl>
                                          <p:spTgt spid="2">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2">
                                            <p:txEl>
                                              <p:pRg st="12" end="12"/>
                                            </p:txEl>
                                          </p:spTgt>
                                        </p:tgtEl>
                                        <p:attrNameLst>
                                          <p:attrName>style.visibility</p:attrName>
                                        </p:attrNameLst>
                                      </p:cBhvr>
                                      <p:to>
                                        <p:strVal val="visible"/>
                                      </p:to>
                                    </p:set>
                                    <p:animEffect transition="in" filter="barn(inVertical)">
                                      <p:cBhvr>
                                        <p:cTn id="37" dur="500"/>
                                        <p:tgtEl>
                                          <p:spTgt spid="2">
                                            <p:txEl>
                                              <p:pRg st="12" end="1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2">
                                            <p:txEl>
                                              <p:pRg st="13" end="13"/>
                                            </p:txEl>
                                          </p:spTgt>
                                        </p:tgtEl>
                                        <p:attrNameLst>
                                          <p:attrName>style.visibility</p:attrName>
                                        </p:attrNameLst>
                                      </p:cBhvr>
                                      <p:to>
                                        <p:strVal val="visible"/>
                                      </p:to>
                                    </p:set>
                                    <p:animEffect transition="in" filter="barn(inVertical)">
                                      <p:cBhvr>
                                        <p:cTn id="42" dur="500"/>
                                        <p:tgtEl>
                                          <p:spTgt spid="2">
                                            <p:txEl>
                                              <p:pRg st="13" end="13"/>
                                            </p:txEl>
                                          </p:spTgt>
                                        </p:tgtEl>
                                      </p:cBhvr>
                                    </p:animEffect>
                                  </p:childTnLst>
                                </p:cTn>
                              </p:par>
                              <p:par>
                                <p:cTn id="43" presetID="16" presetClass="entr" presetSubtype="21" fill="hold" grpId="0" nodeType="withEffect">
                                  <p:stCondLst>
                                    <p:cond delay="0"/>
                                  </p:stCondLst>
                                  <p:childTnLst>
                                    <p:set>
                                      <p:cBhvr>
                                        <p:cTn id="44" dur="1" fill="hold">
                                          <p:stCondLst>
                                            <p:cond delay="0"/>
                                          </p:stCondLst>
                                        </p:cTn>
                                        <p:tgtEl>
                                          <p:spTgt spid="2">
                                            <p:txEl>
                                              <p:pRg st="14" end="14"/>
                                            </p:txEl>
                                          </p:spTgt>
                                        </p:tgtEl>
                                        <p:attrNameLst>
                                          <p:attrName>style.visibility</p:attrName>
                                        </p:attrNameLst>
                                      </p:cBhvr>
                                      <p:to>
                                        <p:strVal val="visible"/>
                                      </p:to>
                                    </p:set>
                                    <p:animEffect transition="in" filter="barn(inVertical)">
                                      <p:cBhvr>
                                        <p:cTn id="45" dur="500"/>
                                        <p:tgtEl>
                                          <p:spTgt spid="2">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AR" dirty="0"/>
          </a:p>
        </p:txBody>
      </p:sp>
      <p:sp>
        <p:nvSpPr>
          <p:cNvPr id="4" name="Marcador de número de diapositiva 3"/>
          <p:cNvSpPr>
            <a:spLocks noGrp="1"/>
          </p:cNvSpPr>
          <p:nvPr>
            <p:ph type="sldNum" sz="quarter" idx="12"/>
          </p:nvPr>
        </p:nvSpPr>
        <p:spPr/>
        <p:txBody>
          <a:bodyPr/>
          <a:lstStyle/>
          <a:p>
            <a:fld id="{401CF334-2D5C-4859-84A6-CA7E6E43FAEB}" type="slidenum">
              <a:rPr lang="en-US" smtClean="0"/>
              <a:t>120</a:t>
            </a:fld>
            <a:endParaRPr lang="en-US"/>
          </a:p>
        </p:txBody>
      </p:sp>
      <p:graphicFrame>
        <p:nvGraphicFramePr>
          <p:cNvPr id="16" name="Tabla 15"/>
          <p:cNvGraphicFramePr>
            <a:graphicFrameLocks noGrp="1"/>
          </p:cNvGraphicFramePr>
          <p:nvPr/>
        </p:nvGraphicFramePr>
        <p:xfrm>
          <a:off x="457201" y="2828728"/>
          <a:ext cx="7876902" cy="3892750"/>
        </p:xfrm>
        <a:graphic>
          <a:graphicData uri="http://schemas.openxmlformats.org/drawingml/2006/table">
            <a:tbl>
              <a:tblPr firstRow="1" bandRow="1">
                <a:tableStyleId>{8799B23B-EC83-4686-B30A-512413B5E67A}</a:tableStyleId>
              </a:tblPr>
              <a:tblGrid>
                <a:gridCol w="1469929">
                  <a:extLst>
                    <a:ext uri="{9D8B030D-6E8A-4147-A177-3AD203B41FA5}">
                      <a16:colId xmlns:a16="http://schemas.microsoft.com/office/drawing/2014/main" val="1990273210"/>
                    </a:ext>
                  </a:extLst>
                </a:gridCol>
                <a:gridCol w="1694964">
                  <a:extLst>
                    <a:ext uri="{9D8B030D-6E8A-4147-A177-3AD203B41FA5}">
                      <a16:colId xmlns:a16="http://schemas.microsoft.com/office/drawing/2014/main" val="3075027576"/>
                    </a:ext>
                  </a:extLst>
                </a:gridCol>
                <a:gridCol w="4712009">
                  <a:extLst>
                    <a:ext uri="{9D8B030D-6E8A-4147-A177-3AD203B41FA5}">
                      <a16:colId xmlns:a16="http://schemas.microsoft.com/office/drawing/2014/main" val="2336655999"/>
                    </a:ext>
                  </a:extLst>
                </a:gridCol>
              </a:tblGrid>
              <a:tr h="593708">
                <a:tc>
                  <a:txBody>
                    <a:bodyPr/>
                    <a:lstStyle/>
                    <a:p>
                      <a:r>
                        <a:rPr lang="es-AR" dirty="0" err="1"/>
                        <a:t>Value</a:t>
                      </a:r>
                      <a:r>
                        <a:rPr lang="es-AR" dirty="0"/>
                        <a:t> </a:t>
                      </a:r>
                      <a:r>
                        <a:rPr lang="es-AR" dirty="0" err="1"/>
                        <a:t>term</a:t>
                      </a:r>
                      <a:endParaRPr lang="es-AR" dirty="0"/>
                    </a:p>
                  </a:txBody>
                  <a:tcPr/>
                </a:tc>
                <a:tc>
                  <a:txBody>
                    <a:bodyPr/>
                    <a:lstStyle/>
                    <a:p>
                      <a:r>
                        <a:rPr lang="es-AR" dirty="0" err="1"/>
                        <a:t>Freq</a:t>
                      </a:r>
                      <a:r>
                        <a:rPr lang="es-AR" baseline="0" dirty="0"/>
                        <a:t> en </a:t>
                      </a:r>
                      <a:r>
                        <a:rPr lang="es-AR" baseline="0" dirty="0" err="1"/>
                        <a:t>docs</a:t>
                      </a:r>
                      <a:endParaRPr lang="es-AR" dirty="0"/>
                    </a:p>
                  </a:txBody>
                  <a:tcPr/>
                </a:tc>
                <a:tc>
                  <a:txBody>
                    <a:bodyPr/>
                    <a:lstStyle/>
                    <a:p>
                      <a:r>
                        <a:rPr lang="es-AR" dirty="0"/>
                        <a:t>[ </a:t>
                      </a:r>
                      <a:r>
                        <a:rPr lang="es-AR" dirty="0" err="1"/>
                        <a:t>doc</a:t>
                      </a:r>
                      <a:r>
                        <a:rPr lang="es-AR" baseline="0" dirty="0" err="1"/>
                        <a:t>id</a:t>
                      </a:r>
                      <a:r>
                        <a:rPr lang="es-AR" baseline="0" dirty="0"/>
                        <a:t>]</a:t>
                      </a:r>
                    </a:p>
                  </a:txBody>
                  <a:tcPr/>
                </a:tc>
                <a:extLst>
                  <a:ext uri="{0D108BD9-81ED-4DB2-BD59-A6C34878D82A}">
                    <a16:rowId xmlns:a16="http://schemas.microsoft.com/office/drawing/2014/main" val="1504432863"/>
                  </a:ext>
                </a:extLst>
              </a:tr>
              <a:tr h="998013">
                <a:tc>
                  <a:txBody>
                    <a:bodyPr/>
                    <a:lstStyle/>
                    <a:p>
                      <a:r>
                        <a:rPr lang="es-AR" dirty="0" err="1"/>
                        <a:t>game</a:t>
                      </a:r>
                      <a:endParaRPr lang="es-AR" dirty="0"/>
                    </a:p>
                  </a:txBody>
                  <a:tcPr/>
                </a:tc>
                <a:tc>
                  <a:txBody>
                    <a:bodyPr/>
                    <a:lstStyle/>
                    <a:p>
                      <a:r>
                        <a:rPr lang="es-AR" dirty="0"/>
                        <a:t>1</a:t>
                      </a:r>
                    </a:p>
                  </a:txBody>
                  <a:tcPr/>
                </a:tc>
                <a:tc>
                  <a:txBody>
                    <a:bodyPr/>
                    <a:lstStyle/>
                    <a:p>
                      <a:endParaRPr lang="es-AR" dirty="0"/>
                    </a:p>
                  </a:txBody>
                  <a:tcPr/>
                </a:tc>
                <a:extLst>
                  <a:ext uri="{0D108BD9-81ED-4DB2-BD59-A6C34878D82A}">
                    <a16:rowId xmlns:a16="http://schemas.microsoft.com/office/drawing/2014/main" val="1622148274"/>
                  </a:ext>
                </a:extLst>
              </a:tr>
              <a:tr h="616419">
                <a:tc>
                  <a:txBody>
                    <a:bodyPr/>
                    <a:lstStyle/>
                    <a:p>
                      <a:r>
                        <a:rPr lang="es-AR" dirty="0" err="1"/>
                        <a:t>review</a:t>
                      </a:r>
                      <a:endParaRPr lang="es-AR" dirty="0"/>
                    </a:p>
                  </a:txBody>
                  <a:tcPr/>
                </a:tc>
                <a:tc>
                  <a:txBody>
                    <a:bodyPr/>
                    <a:lstStyle/>
                    <a:p>
                      <a:r>
                        <a:rPr lang="es-AR" dirty="0"/>
                        <a:t>1</a:t>
                      </a:r>
                    </a:p>
                  </a:txBody>
                  <a:tcPr/>
                </a:tc>
                <a:tc>
                  <a:txBody>
                    <a:bodyPr/>
                    <a:lstStyle/>
                    <a:p>
                      <a:endParaRPr lang="es-AR" dirty="0"/>
                    </a:p>
                  </a:txBody>
                  <a:tcPr/>
                </a:tc>
                <a:extLst>
                  <a:ext uri="{0D108BD9-81ED-4DB2-BD59-A6C34878D82A}">
                    <a16:rowId xmlns:a16="http://schemas.microsoft.com/office/drawing/2014/main" val="1872920063"/>
                  </a:ext>
                </a:extLst>
              </a:tr>
              <a:tr h="842305">
                <a:tc>
                  <a:txBody>
                    <a:bodyPr/>
                    <a:lstStyle/>
                    <a:p>
                      <a:r>
                        <a:rPr lang="es-AR" dirty="0"/>
                        <a:t>store</a:t>
                      </a:r>
                    </a:p>
                  </a:txBody>
                  <a:tcPr/>
                </a:tc>
                <a:tc>
                  <a:txBody>
                    <a:bodyPr/>
                    <a:lstStyle/>
                    <a:p>
                      <a:r>
                        <a:rPr lang="es-AR"/>
                        <a:t>1</a:t>
                      </a:r>
                      <a:endParaRPr lang="es-AR" dirty="0"/>
                    </a:p>
                  </a:txBody>
                  <a:tcPr/>
                </a:tc>
                <a:tc>
                  <a:txBody>
                    <a:bodyPr/>
                    <a:lstStyle/>
                    <a:p>
                      <a:endParaRPr lang="es-AR" dirty="0"/>
                    </a:p>
                  </a:txBody>
                  <a:tcPr/>
                </a:tc>
                <a:extLst>
                  <a:ext uri="{0D108BD9-81ED-4DB2-BD59-A6C34878D82A}">
                    <a16:rowId xmlns:a16="http://schemas.microsoft.com/office/drawing/2014/main" val="2414743901"/>
                  </a:ext>
                </a:extLst>
              </a:tr>
              <a:tr h="842305">
                <a:tc>
                  <a:txBody>
                    <a:bodyPr/>
                    <a:lstStyle/>
                    <a:p>
                      <a:r>
                        <a:rPr lang="es-AR" dirty="0"/>
                        <a:t>video</a:t>
                      </a:r>
                    </a:p>
                  </a:txBody>
                  <a:tcPr/>
                </a:tc>
                <a:tc>
                  <a:txBody>
                    <a:bodyPr/>
                    <a:lstStyle/>
                    <a:p>
                      <a:r>
                        <a:rPr lang="es-AR" dirty="0"/>
                        <a:t>1</a:t>
                      </a:r>
                    </a:p>
                  </a:txBody>
                  <a:tcPr/>
                </a:tc>
                <a:tc>
                  <a:txBody>
                    <a:bodyPr/>
                    <a:lstStyle/>
                    <a:p>
                      <a:endParaRPr lang="es-AR" dirty="0"/>
                    </a:p>
                  </a:txBody>
                  <a:tcPr/>
                </a:tc>
                <a:extLst>
                  <a:ext uri="{0D108BD9-81ED-4DB2-BD59-A6C34878D82A}">
                    <a16:rowId xmlns:a16="http://schemas.microsoft.com/office/drawing/2014/main" val="667949018"/>
                  </a:ext>
                </a:extLst>
              </a:tr>
            </a:tbl>
          </a:graphicData>
        </a:graphic>
      </p:graphicFrame>
      <p:graphicFrame>
        <p:nvGraphicFramePr>
          <p:cNvPr id="17" name="Tabla 16"/>
          <p:cNvGraphicFramePr>
            <a:graphicFrameLocks noGrp="1"/>
          </p:cNvGraphicFramePr>
          <p:nvPr/>
        </p:nvGraphicFramePr>
        <p:xfrm>
          <a:off x="3853809" y="5243832"/>
          <a:ext cx="4110179" cy="375783"/>
        </p:xfrm>
        <a:graphic>
          <a:graphicData uri="http://schemas.openxmlformats.org/drawingml/2006/table">
            <a:tbl>
              <a:tblPr firstRow="1" bandRow="1">
                <a:tableStyleId>{8799B23B-EC83-4686-B30A-512413B5E67A}</a:tableStyleId>
              </a:tblPr>
              <a:tblGrid>
                <a:gridCol w="658326">
                  <a:extLst>
                    <a:ext uri="{9D8B030D-6E8A-4147-A177-3AD203B41FA5}">
                      <a16:colId xmlns:a16="http://schemas.microsoft.com/office/drawing/2014/main" val="3416777542"/>
                    </a:ext>
                  </a:extLst>
                </a:gridCol>
                <a:gridCol w="710573">
                  <a:extLst>
                    <a:ext uri="{9D8B030D-6E8A-4147-A177-3AD203B41FA5}">
                      <a16:colId xmlns:a16="http://schemas.microsoft.com/office/drawing/2014/main" val="4175661753"/>
                    </a:ext>
                  </a:extLst>
                </a:gridCol>
                <a:gridCol w="1370640">
                  <a:extLst>
                    <a:ext uri="{9D8B030D-6E8A-4147-A177-3AD203B41FA5}">
                      <a16:colId xmlns:a16="http://schemas.microsoft.com/office/drawing/2014/main" val="4038247316"/>
                    </a:ext>
                  </a:extLst>
                </a:gridCol>
                <a:gridCol w="1370640">
                  <a:extLst>
                    <a:ext uri="{9D8B030D-6E8A-4147-A177-3AD203B41FA5}">
                      <a16:colId xmlns:a16="http://schemas.microsoft.com/office/drawing/2014/main" val="2823067324"/>
                    </a:ext>
                  </a:extLst>
                </a:gridCol>
              </a:tblGrid>
              <a:tr h="375783">
                <a:tc>
                  <a:txBody>
                    <a:bodyPr/>
                    <a:lstStyle/>
                    <a:p>
                      <a:r>
                        <a:rPr lang="es-AR" dirty="0"/>
                        <a:t>0</a:t>
                      </a:r>
                    </a:p>
                  </a:txBody>
                  <a:tcPr/>
                </a:tc>
                <a:tc>
                  <a:txBody>
                    <a:bodyPr/>
                    <a:lstStyle/>
                    <a:p>
                      <a:endParaRPr lang="es-AR" dirty="0"/>
                    </a:p>
                  </a:txBody>
                  <a:tcPr/>
                </a:tc>
                <a:tc>
                  <a:txBody>
                    <a:bodyPr/>
                    <a:lstStyle/>
                    <a:p>
                      <a:endParaRPr lang="es-AR" dirty="0"/>
                    </a:p>
                  </a:txBody>
                  <a:tcPr/>
                </a:tc>
                <a:tc>
                  <a:txBody>
                    <a:bodyPr/>
                    <a:lstStyle/>
                    <a:p>
                      <a:endParaRPr lang="es-AR" dirty="0"/>
                    </a:p>
                  </a:txBody>
                  <a:tcPr/>
                </a:tc>
                <a:extLst>
                  <a:ext uri="{0D108BD9-81ED-4DB2-BD59-A6C34878D82A}">
                    <a16:rowId xmlns:a16="http://schemas.microsoft.com/office/drawing/2014/main" val="3997086283"/>
                  </a:ext>
                </a:extLst>
              </a:tr>
            </a:tbl>
          </a:graphicData>
        </a:graphic>
      </p:graphicFrame>
      <p:graphicFrame>
        <p:nvGraphicFramePr>
          <p:cNvPr id="18" name="Tabla 17"/>
          <p:cNvGraphicFramePr>
            <a:graphicFrameLocks noGrp="1"/>
          </p:cNvGraphicFramePr>
          <p:nvPr/>
        </p:nvGraphicFramePr>
        <p:xfrm>
          <a:off x="3892995" y="3486125"/>
          <a:ext cx="4110179" cy="741680"/>
        </p:xfrm>
        <a:graphic>
          <a:graphicData uri="http://schemas.openxmlformats.org/drawingml/2006/table">
            <a:tbl>
              <a:tblPr firstRow="1" bandRow="1">
                <a:tableStyleId>{8799B23B-EC83-4686-B30A-512413B5E67A}</a:tableStyleId>
              </a:tblPr>
              <a:tblGrid>
                <a:gridCol w="658326">
                  <a:extLst>
                    <a:ext uri="{9D8B030D-6E8A-4147-A177-3AD203B41FA5}">
                      <a16:colId xmlns:a16="http://schemas.microsoft.com/office/drawing/2014/main" val="3416777542"/>
                    </a:ext>
                  </a:extLst>
                </a:gridCol>
                <a:gridCol w="710573">
                  <a:extLst>
                    <a:ext uri="{9D8B030D-6E8A-4147-A177-3AD203B41FA5}">
                      <a16:colId xmlns:a16="http://schemas.microsoft.com/office/drawing/2014/main" val="4175661753"/>
                    </a:ext>
                  </a:extLst>
                </a:gridCol>
                <a:gridCol w="1370640">
                  <a:extLst>
                    <a:ext uri="{9D8B030D-6E8A-4147-A177-3AD203B41FA5}">
                      <a16:colId xmlns:a16="http://schemas.microsoft.com/office/drawing/2014/main" val="4038247316"/>
                    </a:ext>
                  </a:extLst>
                </a:gridCol>
                <a:gridCol w="1370640">
                  <a:extLst>
                    <a:ext uri="{9D8B030D-6E8A-4147-A177-3AD203B41FA5}">
                      <a16:colId xmlns:a16="http://schemas.microsoft.com/office/drawing/2014/main" val="2219151907"/>
                    </a:ext>
                  </a:extLst>
                </a:gridCol>
              </a:tblGrid>
              <a:tr h="370840">
                <a:tc>
                  <a:txBody>
                    <a:bodyPr/>
                    <a:lstStyle/>
                    <a:p>
                      <a:r>
                        <a:rPr lang="es-AR" dirty="0"/>
                        <a:t>0</a:t>
                      </a:r>
                    </a:p>
                  </a:txBody>
                  <a:tcPr/>
                </a:tc>
                <a:tc>
                  <a:txBody>
                    <a:bodyPr/>
                    <a:lstStyle/>
                    <a:p>
                      <a:endParaRPr lang="es-AR" dirty="0"/>
                    </a:p>
                  </a:txBody>
                  <a:tcPr/>
                </a:tc>
                <a:tc>
                  <a:txBody>
                    <a:bodyPr/>
                    <a:lstStyle/>
                    <a:p>
                      <a:endParaRPr lang="es-AR" dirty="0"/>
                    </a:p>
                  </a:txBody>
                  <a:tcPr/>
                </a:tc>
                <a:tc>
                  <a:txBody>
                    <a:bodyPr/>
                    <a:lstStyle/>
                    <a:p>
                      <a:endParaRPr lang="es-AR" dirty="0"/>
                    </a:p>
                  </a:txBody>
                  <a:tcPr/>
                </a:tc>
                <a:extLst>
                  <a:ext uri="{0D108BD9-81ED-4DB2-BD59-A6C34878D82A}">
                    <a16:rowId xmlns:a16="http://schemas.microsoft.com/office/drawing/2014/main" val="3997086283"/>
                  </a:ext>
                </a:extLst>
              </a:tr>
              <a:tr h="370840">
                <a:tc>
                  <a:txBody>
                    <a:bodyPr/>
                    <a:lstStyle/>
                    <a:p>
                      <a:r>
                        <a:rPr lang="es-AR" dirty="0"/>
                        <a:t>3</a:t>
                      </a:r>
                    </a:p>
                  </a:txBody>
                  <a:tcPr/>
                </a:tc>
                <a:tc>
                  <a:txBody>
                    <a:bodyPr/>
                    <a:lstStyle/>
                    <a:p>
                      <a:endParaRPr lang="es-AR" dirty="0"/>
                    </a:p>
                  </a:txBody>
                  <a:tcPr/>
                </a:tc>
                <a:tc>
                  <a:txBody>
                    <a:bodyPr/>
                    <a:lstStyle/>
                    <a:p>
                      <a:endParaRPr lang="es-AR" dirty="0"/>
                    </a:p>
                  </a:txBody>
                  <a:tcPr/>
                </a:tc>
                <a:tc>
                  <a:txBody>
                    <a:bodyPr/>
                    <a:lstStyle/>
                    <a:p>
                      <a:endParaRPr lang="es-AR" dirty="0"/>
                    </a:p>
                  </a:txBody>
                  <a:tcPr/>
                </a:tc>
                <a:extLst>
                  <a:ext uri="{0D108BD9-81ED-4DB2-BD59-A6C34878D82A}">
                    <a16:rowId xmlns:a16="http://schemas.microsoft.com/office/drawing/2014/main" val="3606324910"/>
                  </a:ext>
                </a:extLst>
              </a:tr>
            </a:tbl>
          </a:graphicData>
        </a:graphic>
      </p:graphicFrame>
      <p:graphicFrame>
        <p:nvGraphicFramePr>
          <p:cNvPr id="20" name="Tabla 19"/>
          <p:cNvGraphicFramePr>
            <a:graphicFrameLocks noGrp="1"/>
          </p:cNvGraphicFramePr>
          <p:nvPr/>
        </p:nvGraphicFramePr>
        <p:xfrm>
          <a:off x="3814621" y="5939737"/>
          <a:ext cx="4149367" cy="741680"/>
        </p:xfrm>
        <a:graphic>
          <a:graphicData uri="http://schemas.openxmlformats.org/drawingml/2006/table">
            <a:tbl>
              <a:tblPr firstRow="1" bandRow="1">
                <a:tableStyleId>{8799B23B-EC83-4686-B30A-512413B5E67A}</a:tableStyleId>
              </a:tblPr>
              <a:tblGrid>
                <a:gridCol w="678989">
                  <a:extLst>
                    <a:ext uri="{9D8B030D-6E8A-4147-A177-3AD203B41FA5}">
                      <a16:colId xmlns:a16="http://schemas.microsoft.com/office/drawing/2014/main" val="3416777542"/>
                    </a:ext>
                  </a:extLst>
                </a:gridCol>
                <a:gridCol w="732876">
                  <a:extLst>
                    <a:ext uri="{9D8B030D-6E8A-4147-A177-3AD203B41FA5}">
                      <a16:colId xmlns:a16="http://schemas.microsoft.com/office/drawing/2014/main" val="4175661753"/>
                    </a:ext>
                  </a:extLst>
                </a:gridCol>
                <a:gridCol w="1368751">
                  <a:extLst>
                    <a:ext uri="{9D8B030D-6E8A-4147-A177-3AD203B41FA5}">
                      <a16:colId xmlns:a16="http://schemas.microsoft.com/office/drawing/2014/main" val="4038247316"/>
                    </a:ext>
                  </a:extLst>
                </a:gridCol>
                <a:gridCol w="1368751">
                  <a:extLst>
                    <a:ext uri="{9D8B030D-6E8A-4147-A177-3AD203B41FA5}">
                      <a16:colId xmlns:a16="http://schemas.microsoft.com/office/drawing/2014/main" val="3097694386"/>
                    </a:ext>
                  </a:extLst>
                </a:gridCol>
              </a:tblGrid>
              <a:tr h="370840">
                <a:tc>
                  <a:txBody>
                    <a:bodyPr/>
                    <a:lstStyle/>
                    <a:p>
                      <a:r>
                        <a:rPr lang="es-AR" dirty="0"/>
                        <a:t>1</a:t>
                      </a:r>
                    </a:p>
                  </a:txBody>
                  <a:tcPr/>
                </a:tc>
                <a:tc>
                  <a:txBody>
                    <a:bodyPr/>
                    <a:lstStyle/>
                    <a:p>
                      <a:endParaRPr lang="es-AR" dirty="0"/>
                    </a:p>
                  </a:txBody>
                  <a:tcPr/>
                </a:tc>
                <a:tc>
                  <a:txBody>
                    <a:bodyPr/>
                    <a:lstStyle/>
                    <a:p>
                      <a:endParaRPr lang="es-AR" dirty="0"/>
                    </a:p>
                  </a:txBody>
                  <a:tcPr/>
                </a:tc>
                <a:tc>
                  <a:txBody>
                    <a:bodyPr/>
                    <a:lstStyle/>
                    <a:p>
                      <a:endParaRPr lang="es-AR" dirty="0"/>
                    </a:p>
                  </a:txBody>
                  <a:tcPr/>
                </a:tc>
                <a:extLst>
                  <a:ext uri="{0D108BD9-81ED-4DB2-BD59-A6C34878D82A}">
                    <a16:rowId xmlns:a16="http://schemas.microsoft.com/office/drawing/2014/main" val="3997086283"/>
                  </a:ext>
                </a:extLst>
              </a:tr>
              <a:tr h="370840">
                <a:tc>
                  <a:txBody>
                    <a:bodyPr/>
                    <a:lstStyle/>
                    <a:p>
                      <a:r>
                        <a:rPr lang="es-AR" dirty="0"/>
                        <a:t>3</a:t>
                      </a:r>
                    </a:p>
                  </a:txBody>
                  <a:tcPr/>
                </a:tc>
                <a:tc>
                  <a:txBody>
                    <a:bodyPr/>
                    <a:lstStyle/>
                    <a:p>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142890004"/>
                  </a:ext>
                </a:extLst>
              </a:tr>
            </a:tbl>
          </a:graphicData>
        </a:graphic>
      </p:graphicFrame>
      <p:graphicFrame>
        <p:nvGraphicFramePr>
          <p:cNvPr id="21" name="Tabla 20"/>
          <p:cNvGraphicFramePr>
            <a:graphicFrameLocks noGrp="1"/>
          </p:cNvGraphicFramePr>
          <p:nvPr/>
        </p:nvGraphicFramePr>
        <p:xfrm>
          <a:off x="3892995" y="4527511"/>
          <a:ext cx="4110179" cy="370840"/>
        </p:xfrm>
        <a:graphic>
          <a:graphicData uri="http://schemas.openxmlformats.org/drawingml/2006/table">
            <a:tbl>
              <a:tblPr firstRow="1" bandRow="1">
                <a:tableStyleId>{8799B23B-EC83-4686-B30A-512413B5E67A}</a:tableStyleId>
              </a:tblPr>
              <a:tblGrid>
                <a:gridCol w="658326">
                  <a:extLst>
                    <a:ext uri="{9D8B030D-6E8A-4147-A177-3AD203B41FA5}">
                      <a16:colId xmlns:a16="http://schemas.microsoft.com/office/drawing/2014/main" val="3416777542"/>
                    </a:ext>
                  </a:extLst>
                </a:gridCol>
                <a:gridCol w="710573">
                  <a:extLst>
                    <a:ext uri="{9D8B030D-6E8A-4147-A177-3AD203B41FA5}">
                      <a16:colId xmlns:a16="http://schemas.microsoft.com/office/drawing/2014/main" val="4175661753"/>
                    </a:ext>
                  </a:extLst>
                </a:gridCol>
                <a:gridCol w="1370640">
                  <a:extLst>
                    <a:ext uri="{9D8B030D-6E8A-4147-A177-3AD203B41FA5}">
                      <a16:colId xmlns:a16="http://schemas.microsoft.com/office/drawing/2014/main" val="4038247316"/>
                    </a:ext>
                  </a:extLst>
                </a:gridCol>
                <a:gridCol w="1370640">
                  <a:extLst>
                    <a:ext uri="{9D8B030D-6E8A-4147-A177-3AD203B41FA5}">
                      <a16:colId xmlns:a16="http://schemas.microsoft.com/office/drawing/2014/main" val="687454976"/>
                    </a:ext>
                  </a:extLst>
                </a:gridCol>
              </a:tblGrid>
              <a:tr h="370840">
                <a:tc>
                  <a:txBody>
                    <a:bodyPr/>
                    <a:lstStyle/>
                    <a:p>
                      <a:r>
                        <a:rPr lang="es-AR" dirty="0"/>
                        <a:t>3</a:t>
                      </a:r>
                    </a:p>
                  </a:txBody>
                  <a:tcPr/>
                </a:tc>
                <a:tc>
                  <a:txBody>
                    <a:bodyPr/>
                    <a:lstStyle/>
                    <a:p>
                      <a:endParaRPr lang="es-AR" dirty="0"/>
                    </a:p>
                  </a:txBody>
                  <a:tcPr/>
                </a:tc>
                <a:tc>
                  <a:txBody>
                    <a:bodyPr/>
                    <a:lstStyle/>
                    <a:p>
                      <a:endParaRPr lang="es-AR" dirty="0"/>
                    </a:p>
                  </a:txBody>
                  <a:tcPr/>
                </a:tc>
                <a:tc>
                  <a:txBody>
                    <a:bodyPr/>
                    <a:lstStyle/>
                    <a:p>
                      <a:endParaRPr lang="es-AR" dirty="0"/>
                    </a:p>
                  </a:txBody>
                  <a:tcPr/>
                </a:tc>
                <a:extLst>
                  <a:ext uri="{0D108BD9-81ED-4DB2-BD59-A6C34878D82A}">
                    <a16:rowId xmlns:a16="http://schemas.microsoft.com/office/drawing/2014/main" val="3997086283"/>
                  </a:ext>
                </a:extLst>
              </a:tr>
            </a:tbl>
          </a:graphicData>
        </a:graphic>
      </p:graphicFrame>
      <p:sp>
        <p:nvSpPr>
          <p:cNvPr id="22" name="Rectángulo 21"/>
          <p:cNvSpPr/>
          <p:nvPr/>
        </p:nvSpPr>
        <p:spPr>
          <a:xfrm>
            <a:off x="3618411" y="3914509"/>
            <a:ext cx="5068389" cy="50079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a:p>
        </p:txBody>
      </p:sp>
      <p:sp>
        <p:nvSpPr>
          <p:cNvPr id="23" name="Rectángulo 22"/>
          <p:cNvSpPr/>
          <p:nvPr/>
        </p:nvSpPr>
        <p:spPr>
          <a:xfrm>
            <a:off x="235131" y="4426939"/>
            <a:ext cx="8451669" cy="635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a:p>
        </p:txBody>
      </p:sp>
      <p:sp>
        <p:nvSpPr>
          <p:cNvPr id="24" name="Rectángulo 23"/>
          <p:cNvSpPr/>
          <p:nvPr/>
        </p:nvSpPr>
        <p:spPr>
          <a:xfrm>
            <a:off x="3607685" y="6277000"/>
            <a:ext cx="5068389" cy="4367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a:p>
        </p:txBody>
      </p:sp>
      <p:grpSp>
        <p:nvGrpSpPr>
          <p:cNvPr id="7" name="Grupo 6"/>
          <p:cNvGrpSpPr/>
          <p:nvPr/>
        </p:nvGrpSpPr>
        <p:grpSpPr>
          <a:xfrm>
            <a:off x="1868122" y="3219001"/>
            <a:ext cx="1083405" cy="812835"/>
            <a:chOff x="1868122" y="3219001"/>
            <a:chExt cx="1083405" cy="812835"/>
          </a:xfrm>
        </p:grpSpPr>
        <p:sp>
          <p:nvSpPr>
            <p:cNvPr id="3" name="Rectángulo 2"/>
            <p:cNvSpPr/>
            <p:nvPr/>
          </p:nvSpPr>
          <p:spPr>
            <a:xfrm>
              <a:off x="2337574" y="3442350"/>
              <a:ext cx="613953" cy="58948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a:t>2</a:t>
              </a:r>
            </a:p>
          </p:txBody>
        </p:sp>
        <p:cxnSp>
          <p:nvCxnSpPr>
            <p:cNvPr id="6" name="Conector recto 5"/>
            <p:cNvCxnSpPr/>
            <p:nvPr/>
          </p:nvCxnSpPr>
          <p:spPr>
            <a:xfrm flipH="1">
              <a:off x="1868122" y="3219001"/>
              <a:ext cx="430941" cy="71855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5" name="Grupo 24"/>
          <p:cNvGrpSpPr/>
          <p:nvPr/>
        </p:nvGrpSpPr>
        <p:grpSpPr>
          <a:xfrm>
            <a:off x="1795871" y="5726079"/>
            <a:ext cx="1083405" cy="812835"/>
            <a:chOff x="1868122" y="3219001"/>
            <a:chExt cx="1083405" cy="812835"/>
          </a:xfrm>
        </p:grpSpPr>
        <p:sp>
          <p:nvSpPr>
            <p:cNvPr id="26" name="Rectángulo 25"/>
            <p:cNvSpPr/>
            <p:nvPr/>
          </p:nvSpPr>
          <p:spPr>
            <a:xfrm>
              <a:off x="2337574" y="3442350"/>
              <a:ext cx="613953" cy="58948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a:t>2</a:t>
              </a:r>
            </a:p>
          </p:txBody>
        </p:sp>
        <p:cxnSp>
          <p:nvCxnSpPr>
            <p:cNvPr id="27" name="Conector recto 26"/>
            <p:cNvCxnSpPr/>
            <p:nvPr/>
          </p:nvCxnSpPr>
          <p:spPr>
            <a:xfrm flipH="1">
              <a:off x="1868122" y="3219001"/>
              <a:ext cx="430941" cy="71855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1" name="Grupo 30"/>
          <p:cNvGrpSpPr/>
          <p:nvPr/>
        </p:nvGrpSpPr>
        <p:grpSpPr>
          <a:xfrm>
            <a:off x="424317" y="1837965"/>
            <a:ext cx="2651760" cy="848210"/>
            <a:chOff x="548640" y="2928952"/>
            <a:chExt cx="2651760" cy="848210"/>
          </a:xfrm>
        </p:grpSpPr>
        <p:sp>
          <p:nvSpPr>
            <p:cNvPr id="32" name="Rectángulo 31"/>
            <p:cNvSpPr/>
            <p:nvPr/>
          </p:nvSpPr>
          <p:spPr>
            <a:xfrm>
              <a:off x="718457" y="3298284"/>
              <a:ext cx="2481943" cy="478878"/>
            </a:xfrm>
            <a:prstGeom prst="rect">
              <a:avLst/>
            </a:prstGeom>
          </p:spPr>
          <p:style>
            <a:lnRef idx="1">
              <a:schemeClr val="accent3"/>
            </a:lnRef>
            <a:fillRef idx="2">
              <a:schemeClr val="accent3"/>
            </a:fillRef>
            <a:effectRef idx="1">
              <a:schemeClr val="accent3"/>
            </a:effectRef>
            <a:fontRef idx="minor">
              <a:schemeClr val="dk1"/>
            </a:fontRef>
          </p:style>
          <p:txBody>
            <a:bodyPr lIns="0" tIns="0" rIns="0" bIns="0" rtlCol="0" anchor="t" anchorCtr="0">
              <a:normAutofit fontScale="92500" lnSpcReduction="10000"/>
            </a:bodyPr>
            <a:lstStyle/>
            <a:p>
              <a:pPr algn="just"/>
              <a:r>
                <a:rPr lang="es-MX" dirty="0" err="1"/>
                <a:t>Game</a:t>
              </a:r>
              <a:r>
                <a:rPr lang="es-MX" dirty="0"/>
                <a:t> video, </a:t>
              </a:r>
            </a:p>
            <a:p>
              <a:pPr algn="just"/>
              <a:r>
                <a:rPr lang="es-MX" dirty="0"/>
                <a:t>  </a:t>
              </a:r>
              <a:r>
                <a:rPr lang="es-MX" dirty="0" err="1"/>
                <a:t>review</a:t>
              </a:r>
              <a:r>
                <a:rPr lang="es-MX" dirty="0"/>
                <a:t>    </a:t>
              </a:r>
              <a:r>
                <a:rPr lang="es-MX" dirty="0" err="1"/>
                <a:t>game</a:t>
              </a:r>
              <a:r>
                <a:rPr lang="es-MX" dirty="0"/>
                <a:t>.</a:t>
              </a:r>
            </a:p>
          </p:txBody>
        </p:sp>
        <p:sp>
          <p:nvSpPr>
            <p:cNvPr id="33" name="CuadroTexto 32"/>
            <p:cNvSpPr txBox="1"/>
            <p:nvPr/>
          </p:nvSpPr>
          <p:spPr>
            <a:xfrm>
              <a:off x="548640" y="2928952"/>
              <a:ext cx="1653017" cy="369332"/>
            </a:xfrm>
            <a:prstGeom prst="rect">
              <a:avLst/>
            </a:prstGeom>
            <a:noFill/>
            <a:ln>
              <a:solidFill>
                <a:schemeClr val="bg2"/>
              </a:solidFill>
            </a:ln>
          </p:spPr>
          <p:txBody>
            <a:bodyPr wrap="none" rtlCol="0">
              <a:spAutoFit/>
            </a:bodyPr>
            <a:lstStyle/>
            <a:p>
              <a:r>
                <a:rPr lang="es-AR" dirty="0" err="1"/>
                <a:t>Docid</a:t>
              </a:r>
              <a:r>
                <a:rPr lang="es-AR" dirty="0"/>
                <a:t> 3 (d.txt)</a:t>
              </a:r>
              <a:endParaRPr lang="es-MX" dirty="0" err="1"/>
            </a:p>
          </p:txBody>
        </p:sp>
      </p:grpSp>
    </p:spTree>
    <p:extLst>
      <p:ext uri="{BB962C8B-B14F-4D97-AF65-F5344CB8AC3E}">
        <p14:creationId xmlns:p14="http://schemas.microsoft.com/office/powerpoint/2010/main" val="4124010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xit" presetSubtype="4" fill="hold" grpId="0" nodeType="clickEffect">
                                  <p:stCondLst>
                                    <p:cond delay="0"/>
                                  </p:stCondLst>
                                  <p:childTnLst>
                                    <p:animEffect transition="out" filter="wipe(down)">
                                      <p:cBhvr>
                                        <p:cTn id="10" dur="500"/>
                                        <p:tgtEl>
                                          <p:spTgt spid="22"/>
                                        </p:tgtEl>
                                      </p:cBhvr>
                                    </p:animEffect>
                                    <p:set>
                                      <p:cBhvr>
                                        <p:cTn id="11" dur="1" fill="hold">
                                          <p:stCondLst>
                                            <p:cond delay="499"/>
                                          </p:stCondLst>
                                        </p:cTn>
                                        <p:tgtEl>
                                          <p:spTgt spid="22"/>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xit" presetSubtype="4" fill="hold" grpId="0" nodeType="clickEffect">
                                  <p:stCondLst>
                                    <p:cond delay="0"/>
                                  </p:stCondLst>
                                  <p:childTnLst>
                                    <p:animEffect transition="out" filter="wipe(down)">
                                      <p:cBhvr>
                                        <p:cTn id="19" dur="500"/>
                                        <p:tgtEl>
                                          <p:spTgt spid="24"/>
                                        </p:tgtEl>
                                      </p:cBhvr>
                                    </p:animEffect>
                                    <p:set>
                                      <p:cBhvr>
                                        <p:cTn id="20" dur="1" fill="hold">
                                          <p:stCondLst>
                                            <p:cond delay="499"/>
                                          </p:stCondLst>
                                        </p:cTn>
                                        <p:tgtEl>
                                          <p:spTgt spid="24"/>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2" presetClass="exit" presetSubtype="4" fill="hold" grpId="0" nodeType="clickEffect">
                                  <p:stCondLst>
                                    <p:cond delay="0"/>
                                  </p:stCondLst>
                                  <p:childTnLst>
                                    <p:animEffect transition="out" filter="wipe(down)">
                                      <p:cBhvr>
                                        <p:cTn id="24" dur="500"/>
                                        <p:tgtEl>
                                          <p:spTgt spid="23"/>
                                        </p:tgtEl>
                                      </p:cBhvr>
                                    </p:animEffect>
                                    <p:set>
                                      <p:cBhvr>
                                        <p:cTn id="25" dur="1" fill="hold">
                                          <p:stCondLst>
                                            <p:cond delay="4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AR" dirty="0"/>
          </a:p>
        </p:txBody>
      </p:sp>
      <p:sp>
        <p:nvSpPr>
          <p:cNvPr id="4" name="Marcador de número de diapositiva 3"/>
          <p:cNvSpPr>
            <a:spLocks noGrp="1"/>
          </p:cNvSpPr>
          <p:nvPr>
            <p:ph type="sldNum" sz="quarter" idx="12"/>
          </p:nvPr>
        </p:nvSpPr>
        <p:spPr/>
        <p:txBody>
          <a:bodyPr/>
          <a:lstStyle/>
          <a:p>
            <a:fld id="{401CF334-2D5C-4859-84A6-CA7E6E43FAEB}" type="slidenum">
              <a:rPr lang="en-US" smtClean="0"/>
              <a:t>121</a:t>
            </a:fld>
            <a:endParaRPr lang="en-US"/>
          </a:p>
        </p:txBody>
      </p:sp>
      <p:graphicFrame>
        <p:nvGraphicFramePr>
          <p:cNvPr id="16" name="Tabla 15"/>
          <p:cNvGraphicFramePr>
            <a:graphicFrameLocks noGrp="1"/>
          </p:cNvGraphicFramePr>
          <p:nvPr/>
        </p:nvGraphicFramePr>
        <p:xfrm>
          <a:off x="457200" y="2595243"/>
          <a:ext cx="7876902" cy="4007783"/>
        </p:xfrm>
        <a:graphic>
          <a:graphicData uri="http://schemas.openxmlformats.org/drawingml/2006/table">
            <a:tbl>
              <a:tblPr firstRow="1" bandRow="1">
                <a:tableStyleId>{8799B23B-EC83-4686-B30A-512413B5E67A}</a:tableStyleId>
              </a:tblPr>
              <a:tblGrid>
                <a:gridCol w="1469929">
                  <a:extLst>
                    <a:ext uri="{9D8B030D-6E8A-4147-A177-3AD203B41FA5}">
                      <a16:colId xmlns:a16="http://schemas.microsoft.com/office/drawing/2014/main" val="1990273210"/>
                    </a:ext>
                  </a:extLst>
                </a:gridCol>
                <a:gridCol w="1694964">
                  <a:extLst>
                    <a:ext uri="{9D8B030D-6E8A-4147-A177-3AD203B41FA5}">
                      <a16:colId xmlns:a16="http://schemas.microsoft.com/office/drawing/2014/main" val="3075027576"/>
                    </a:ext>
                  </a:extLst>
                </a:gridCol>
                <a:gridCol w="4712009">
                  <a:extLst>
                    <a:ext uri="{9D8B030D-6E8A-4147-A177-3AD203B41FA5}">
                      <a16:colId xmlns:a16="http://schemas.microsoft.com/office/drawing/2014/main" val="2336655999"/>
                    </a:ext>
                  </a:extLst>
                </a:gridCol>
              </a:tblGrid>
              <a:tr h="593708">
                <a:tc>
                  <a:txBody>
                    <a:bodyPr/>
                    <a:lstStyle/>
                    <a:p>
                      <a:r>
                        <a:rPr lang="es-AR" dirty="0" err="1"/>
                        <a:t>Value</a:t>
                      </a:r>
                      <a:r>
                        <a:rPr lang="es-AR" dirty="0"/>
                        <a:t> </a:t>
                      </a:r>
                      <a:r>
                        <a:rPr lang="es-AR" dirty="0" err="1"/>
                        <a:t>term</a:t>
                      </a:r>
                      <a:endParaRPr lang="es-AR" dirty="0"/>
                    </a:p>
                  </a:txBody>
                  <a:tcPr/>
                </a:tc>
                <a:tc>
                  <a:txBody>
                    <a:bodyPr/>
                    <a:lstStyle/>
                    <a:p>
                      <a:r>
                        <a:rPr lang="es-AR" dirty="0" err="1"/>
                        <a:t>Freq</a:t>
                      </a:r>
                      <a:r>
                        <a:rPr lang="es-AR" baseline="0" dirty="0"/>
                        <a:t> en </a:t>
                      </a:r>
                      <a:r>
                        <a:rPr lang="es-AR" baseline="0" dirty="0" err="1"/>
                        <a:t>docs</a:t>
                      </a:r>
                      <a:endParaRPr lang="es-AR" dirty="0"/>
                    </a:p>
                  </a:txBody>
                  <a:tcPr/>
                </a:tc>
                <a:tc>
                  <a:txBody>
                    <a:bodyPr/>
                    <a:lstStyle/>
                    <a:p>
                      <a:r>
                        <a:rPr lang="es-AR" dirty="0"/>
                        <a:t>[ </a:t>
                      </a:r>
                      <a:r>
                        <a:rPr lang="es-AR" dirty="0" err="1"/>
                        <a:t>doc</a:t>
                      </a:r>
                      <a:r>
                        <a:rPr lang="es-AR" baseline="0" dirty="0" err="1"/>
                        <a:t>id</a:t>
                      </a:r>
                      <a:r>
                        <a:rPr lang="es-AR" baseline="0" dirty="0"/>
                        <a:t> ]</a:t>
                      </a:r>
                    </a:p>
                  </a:txBody>
                  <a:tcPr/>
                </a:tc>
                <a:extLst>
                  <a:ext uri="{0D108BD9-81ED-4DB2-BD59-A6C34878D82A}">
                    <a16:rowId xmlns:a16="http://schemas.microsoft.com/office/drawing/2014/main" val="1504432863"/>
                  </a:ext>
                </a:extLst>
              </a:tr>
              <a:tr h="1448363">
                <a:tc>
                  <a:txBody>
                    <a:bodyPr/>
                    <a:lstStyle/>
                    <a:p>
                      <a:r>
                        <a:rPr lang="es-AR" dirty="0" err="1"/>
                        <a:t>game</a:t>
                      </a:r>
                      <a:endParaRPr lang="es-AR" dirty="0"/>
                    </a:p>
                  </a:txBody>
                  <a:tcPr/>
                </a:tc>
                <a:tc>
                  <a:txBody>
                    <a:bodyPr/>
                    <a:lstStyle/>
                    <a:p>
                      <a:r>
                        <a:rPr lang="es-AR" dirty="0"/>
                        <a:t>2</a:t>
                      </a:r>
                    </a:p>
                  </a:txBody>
                  <a:tcPr/>
                </a:tc>
                <a:tc>
                  <a:txBody>
                    <a:bodyPr/>
                    <a:lstStyle/>
                    <a:p>
                      <a:endParaRPr lang="es-AR" dirty="0"/>
                    </a:p>
                  </a:txBody>
                  <a:tcPr/>
                </a:tc>
                <a:extLst>
                  <a:ext uri="{0D108BD9-81ED-4DB2-BD59-A6C34878D82A}">
                    <a16:rowId xmlns:a16="http://schemas.microsoft.com/office/drawing/2014/main" val="1622148274"/>
                  </a:ext>
                </a:extLst>
              </a:tr>
              <a:tr h="509452">
                <a:tc>
                  <a:txBody>
                    <a:bodyPr/>
                    <a:lstStyle/>
                    <a:p>
                      <a:r>
                        <a:rPr lang="es-AR" dirty="0" err="1"/>
                        <a:t>review</a:t>
                      </a:r>
                      <a:endParaRPr lang="es-AR" dirty="0"/>
                    </a:p>
                  </a:txBody>
                  <a:tcPr/>
                </a:tc>
                <a:tc>
                  <a:txBody>
                    <a:bodyPr/>
                    <a:lstStyle/>
                    <a:p>
                      <a:r>
                        <a:rPr lang="es-AR" dirty="0"/>
                        <a:t>1</a:t>
                      </a:r>
                    </a:p>
                  </a:txBody>
                  <a:tcPr/>
                </a:tc>
                <a:tc>
                  <a:txBody>
                    <a:bodyPr/>
                    <a:lstStyle/>
                    <a:p>
                      <a:endParaRPr lang="es-AR" dirty="0"/>
                    </a:p>
                  </a:txBody>
                  <a:tcPr/>
                </a:tc>
                <a:extLst>
                  <a:ext uri="{0D108BD9-81ED-4DB2-BD59-A6C34878D82A}">
                    <a16:rowId xmlns:a16="http://schemas.microsoft.com/office/drawing/2014/main" val="1872920063"/>
                  </a:ext>
                </a:extLst>
              </a:tr>
              <a:tr h="613955">
                <a:tc>
                  <a:txBody>
                    <a:bodyPr/>
                    <a:lstStyle/>
                    <a:p>
                      <a:r>
                        <a:rPr lang="es-AR" dirty="0"/>
                        <a:t>store</a:t>
                      </a:r>
                    </a:p>
                  </a:txBody>
                  <a:tcPr/>
                </a:tc>
                <a:tc>
                  <a:txBody>
                    <a:bodyPr/>
                    <a:lstStyle/>
                    <a:p>
                      <a:r>
                        <a:rPr lang="es-AR"/>
                        <a:t>1</a:t>
                      </a:r>
                      <a:endParaRPr lang="es-AR" dirty="0"/>
                    </a:p>
                  </a:txBody>
                  <a:tcPr/>
                </a:tc>
                <a:tc>
                  <a:txBody>
                    <a:bodyPr/>
                    <a:lstStyle/>
                    <a:p>
                      <a:endParaRPr lang="es-AR" dirty="0"/>
                    </a:p>
                  </a:txBody>
                  <a:tcPr/>
                </a:tc>
                <a:extLst>
                  <a:ext uri="{0D108BD9-81ED-4DB2-BD59-A6C34878D82A}">
                    <a16:rowId xmlns:a16="http://schemas.microsoft.com/office/drawing/2014/main" val="2414743901"/>
                  </a:ext>
                </a:extLst>
              </a:tr>
              <a:tr h="842305">
                <a:tc>
                  <a:txBody>
                    <a:bodyPr/>
                    <a:lstStyle/>
                    <a:p>
                      <a:r>
                        <a:rPr lang="es-AR" dirty="0"/>
                        <a:t>video</a:t>
                      </a:r>
                    </a:p>
                  </a:txBody>
                  <a:tcPr/>
                </a:tc>
                <a:tc>
                  <a:txBody>
                    <a:bodyPr/>
                    <a:lstStyle/>
                    <a:p>
                      <a:r>
                        <a:rPr lang="es-AR" dirty="0"/>
                        <a:t>2</a:t>
                      </a:r>
                    </a:p>
                  </a:txBody>
                  <a:tcPr/>
                </a:tc>
                <a:tc>
                  <a:txBody>
                    <a:bodyPr/>
                    <a:lstStyle/>
                    <a:p>
                      <a:endParaRPr lang="es-AR" dirty="0"/>
                    </a:p>
                  </a:txBody>
                  <a:tcPr/>
                </a:tc>
                <a:extLst>
                  <a:ext uri="{0D108BD9-81ED-4DB2-BD59-A6C34878D82A}">
                    <a16:rowId xmlns:a16="http://schemas.microsoft.com/office/drawing/2014/main" val="667949018"/>
                  </a:ext>
                </a:extLst>
              </a:tr>
            </a:tbl>
          </a:graphicData>
        </a:graphic>
      </p:graphicFrame>
      <p:graphicFrame>
        <p:nvGraphicFramePr>
          <p:cNvPr id="17" name="Tabla 16"/>
          <p:cNvGraphicFramePr>
            <a:graphicFrameLocks noGrp="1"/>
          </p:cNvGraphicFramePr>
          <p:nvPr/>
        </p:nvGraphicFramePr>
        <p:xfrm>
          <a:off x="3814621" y="5355646"/>
          <a:ext cx="4110179" cy="375783"/>
        </p:xfrm>
        <a:graphic>
          <a:graphicData uri="http://schemas.openxmlformats.org/drawingml/2006/table">
            <a:tbl>
              <a:tblPr firstRow="1" bandRow="1">
                <a:tableStyleId>{8799B23B-EC83-4686-B30A-512413B5E67A}</a:tableStyleId>
              </a:tblPr>
              <a:tblGrid>
                <a:gridCol w="658326">
                  <a:extLst>
                    <a:ext uri="{9D8B030D-6E8A-4147-A177-3AD203B41FA5}">
                      <a16:colId xmlns:a16="http://schemas.microsoft.com/office/drawing/2014/main" val="3416777542"/>
                    </a:ext>
                  </a:extLst>
                </a:gridCol>
                <a:gridCol w="710573">
                  <a:extLst>
                    <a:ext uri="{9D8B030D-6E8A-4147-A177-3AD203B41FA5}">
                      <a16:colId xmlns:a16="http://schemas.microsoft.com/office/drawing/2014/main" val="4175661753"/>
                    </a:ext>
                  </a:extLst>
                </a:gridCol>
                <a:gridCol w="1370640">
                  <a:extLst>
                    <a:ext uri="{9D8B030D-6E8A-4147-A177-3AD203B41FA5}">
                      <a16:colId xmlns:a16="http://schemas.microsoft.com/office/drawing/2014/main" val="4038247316"/>
                    </a:ext>
                  </a:extLst>
                </a:gridCol>
                <a:gridCol w="1370640">
                  <a:extLst>
                    <a:ext uri="{9D8B030D-6E8A-4147-A177-3AD203B41FA5}">
                      <a16:colId xmlns:a16="http://schemas.microsoft.com/office/drawing/2014/main" val="2436559733"/>
                    </a:ext>
                  </a:extLst>
                </a:gridCol>
              </a:tblGrid>
              <a:tr h="375783">
                <a:tc>
                  <a:txBody>
                    <a:bodyPr/>
                    <a:lstStyle/>
                    <a:p>
                      <a:r>
                        <a:rPr lang="es-AR" dirty="0"/>
                        <a:t>0</a:t>
                      </a:r>
                    </a:p>
                  </a:txBody>
                  <a:tcPr/>
                </a:tc>
                <a:tc>
                  <a:txBody>
                    <a:bodyPr/>
                    <a:lstStyle/>
                    <a:p>
                      <a:endParaRPr lang="es-AR" dirty="0"/>
                    </a:p>
                  </a:txBody>
                  <a:tcPr/>
                </a:tc>
                <a:tc>
                  <a:txBody>
                    <a:bodyPr/>
                    <a:lstStyle/>
                    <a:p>
                      <a:endParaRPr lang="es-AR" dirty="0"/>
                    </a:p>
                  </a:txBody>
                  <a:tcPr/>
                </a:tc>
                <a:tc>
                  <a:txBody>
                    <a:bodyPr/>
                    <a:lstStyle/>
                    <a:p>
                      <a:endParaRPr lang="es-AR" dirty="0"/>
                    </a:p>
                  </a:txBody>
                  <a:tcPr/>
                </a:tc>
                <a:extLst>
                  <a:ext uri="{0D108BD9-81ED-4DB2-BD59-A6C34878D82A}">
                    <a16:rowId xmlns:a16="http://schemas.microsoft.com/office/drawing/2014/main" val="3997086283"/>
                  </a:ext>
                </a:extLst>
              </a:tr>
            </a:tbl>
          </a:graphicData>
        </a:graphic>
      </p:graphicFrame>
      <p:graphicFrame>
        <p:nvGraphicFramePr>
          <p:cNvPr id="18" name="Tabla 17"/>
          <p:cNvGraphicFramePr>
            <a:graphicFrameLocks noGrp="1"/>
          </p:cNvGraphicFramePr>
          <p:nvPr/>
        </p:nvGraphicFramePr>
        <p:xfrm>
          <a:off x="3892995" y="3486125"/>
          <a:ext cx="4110179" cy="1112520"/>
        </p:xfrm>
        <a:graphic>
          <a:graphicData uri="http://schemas.openxmlformats.org/drawingml/2006/table">
            <a:tbl>
              <a:tblPr firstRow="1" bandRow="1">
                <a:tableStyleId>{8799B23B-EC83-4686-B30A-512413B5E67A}</a:tableStyleId>
              </a:tblPr>
              <a:tblGrid>
                <a:gridCol w="658326">
                  <a:extLst>
                    <a:ext uri="{9D8B030D-6E8A-4147-A177-3AD203B41FA5}">
                      <a16:colId xmlns:a16="http://schemas.microsoft.com/office/drawing/2014/main" val="3416777542"/>
                    </a:ext>
                  </a:extLst>
                </a:gridCol>
                <a:gridCol w="710573">
                  <a:extLst>
                    <a:ext uri="{9D8B030D-6E8A-4147-A177-3AD203B41FA5}">
                      <a16:colId xmlns:a16="http://schemas.microsoft.com/office/drawing/2014/main" val="4175661753"/>
                    </a:ext>
                  </a:extLst>
                </a:gridCol>
                <a:gridCol w="1370640">
                  <a:extLst>
                    <a:ext uri="{9D8B030D-6E8A-4147-A177-3AD203B41FA5}">
                      <a16:colId xmlns:a16="http://schemas.microsoft.com/office/drawing/2014/main" val="4038247316"/>
                    </a:ext>
                  </a:extLst>
                </a:gridCol>
                <a:gridCol w="1370640">
                  <a:extLst>
                    <a:ext uri="{9D8B030D-6E8A-4147-A177-3AD203B41FA5}">
                      <a16:colId xmlns:a16="http://schemas.microsoft.com/office/drawing/2014/main" val="2822688365"/>
                    </a:ext>
                  </a:extLst>
                </a:gridCol>
              </a:tblGrid>
              <a:tr h="370840">
                <a:tc>
                  <a:txBody>
                    <a:bodyPr/>
                    <a:lstStyle/>
                    <a:p>
                      <a:r>
                        <a:rPr lang="es-AR" dirty="0"/>
                        <a:t>0</a:t>
                      </a:r>
                    </a:p>
                  </a:txBody>
                  <a:tcPr/>
                </a:tc>
                <a:tc>
                  <a:txBody>
                    <a:bodyPr/>
                    <a:lstStyle/>
                    <a:p>
                      <a:endParaRPr lang="es-AR" dirty="0"/>
                    </a:p>
                  </a:txBody>
                  <a:tcPr/>
                </a:tc>
                <a:tc>
                  <a:txBody>
                    <a:bodyPr/>
                    <a:lstStyle/>
                    <a:p>
                      <a:endParaRPr lang="es-AR" dirty="0"/>
                    </a:p>
                  </a:txBody>
                  <a:tcPr/>
                </a:tc>
                <a:tc>
                  <a:txBody>
                    <a:bodyPr/>
                    <a:lstStyle/>
                    <a:p>
                      <a:endParaRPr lang="es-AR" dirty="0"/>
                    </a:p>
                  </a:txBody>
                  <a:tcPr/>
                </a:tc>
                <a:extLst>
                  <a:ext uri="{0D108BD9-81ED-4DB2-BD59-A6C34878D82A}">
                    <a16:rowId xmlns:a16="http://schemas.microsoft.com/office/drawing/2014/main" val="3997086283"/>
                  </a:ext>
                </a:extLst>
              </a:tr>
              <a:tr h="370840">
                <a:tc>
                  <a:txBody>
                    <a:bodyPr/>
                    <a:lstStyle/>
                    <a:p>
                      <a:r>
                        <a:rPr lang="es-AR" dirty="0"/>
                        <a:t>3</a:t>
                      </a:r>
                    </a:p>
                  </a:txBody>
                  <a:tcPr/>
                </a:tc>
                <a:tc>
                  <a:txBody>
                    <a:bodyPr/>
                    <a:lstStyle/>
                    <a:p>
                      <a:endParaRPr lang="es-AR" dirty="0"/>
                    </a:p>
                  </a:txBody>
                  <a:tcPr/>
                </a:tc>
                <a:tc>
                  <a:txBody>
                    <a:bodyPr/>
                    <a:lstStyle/>
                    <a:p>
                      <a:endParaRPr lang="es-AR" dirty="0"/>
                    </a:p>
                  </a:txBody>
                  <a:tcPr/>
                </a:tc>
                <a:tc>
                  <a:txBody>
                    <a:bodyPr/>
                    <a:lstStyle/>
                    <a:p>
                      <a:endParaRPr lang="es-AR" dirty="0"/>
                    </a:p>
                  </a:txBody>
                  <a:tcPr/>
                </a:tc>
                <a:extLst>
                  <a:ext uri="{0D108BD9-81ED-4DB2-BD59-A6C34878D82A}">
                    <a16:rowId xmlns:a16="http://schemas.microsoft.com/office/drawing/2014/main" val="3606324910"/>
                  </a:ext>
                </a:extLst>
              </a:tr>
              <a:tr h="370840">
                <a:tc>
                  <a:txBody>
                    <a:bodyPr/>
                    <a:lstStyle/>
                    <a:p>
                      <a:r>
                        <a:rPr lang="es-AR" dirty="0"/>
                        <a:t>2</a:t>
                      </a:r>
                    </a:p>
                  </a:txBody>
                  <a:tcPr/>
                </a:tc>
                <a:tc>
                  <a:txBody>
                    <a:bodyPr/>
                    <a:lstStyle/>
                    <a:p>
                      <a:endParaRPr lang="es-AR" dirty="0"/>
                    </a:p>
                  </a:txBody>
                  <a:tcPr/>
                </a:tc>
                <a:tc>
                  <a:txBody>
                    <a:bodyPr/>
                    <a:lstStyle/>
                    <a:p>
                      <a:endParaRPr lang="es-AR" dirty="0"/>
                    </a:p>
                  </a:txBody>
                  <a:tcPr/>
                </a:tc>
                <a:tc>
                  <a:txBody>
                    <a:bodyPr/>
                    <a:lstStyle/>
                    <a:p>
                      <a:endParaRPr lang="es-AR" dirty="0"/>
                    </a:p>
                  </a:txBody>
                  <a:tcPr/>
                </a:tc>
                <a:extLst>
                  <a:ext uri="{0D108BD9-81ED-4DB2-BD59-A6C34878D82A}">
                    <a16:rowId xmlns:a16="http://schemas.microsoft.com/office/drawing/2014/main" val="2050025591"/>
                  </a:ext>
                </a:extLst>
              </a:tr>
            </a:tbl>
          </a:graphicData>
        </a:graphic>
      </p:graphicFrame>
      <p:graphicFrame>
        <p:nvGraphicFramePr>
          <p:cNvPr id="20" name="Tabla 19"/>
          <p:cNvGraphicFramePr>
            <a:graphicFrameLocks noGrp="1"/>
          </p:cNvGraphicFramePr>
          <p:nvPr/>
        </p:nvGraphicFramePr>
        <p:xfrm>
          <a:off x="3834215" y="5861346"/>
          <a:ext cx="4168959" cy="790892"/>
        </p:xfrm>
        <a:graphic>
          <a:graphicData uri="http://schemas.openxmlformats.org/drawingml/2006/table">
            <a:tbl>
              <a:tblPr firstRow="1" bandRow="1">
                <a:tableStyleId>{8799B23B-EC83-4686-B30A-512413B5E67A}</a:tableStyleId>
              </a:tblPr>
              <a:tblGrid>
                <a:gridCol w="682195">
                  <a:extLst>
                    <a:ext uri="{9D8B030D-6E8A-4147-A177-3AD203B41FA5}">
                      <a16:colId xmlns:a16="http://schemas.microsoft.com/office/drawing/2014/main" val="3416777542"/>
                    </a:ext>
                  </a:extLst>
                </a:gridCol>
                <a:gridCol w="736336">
                  <a:extLst>
                    <a:ext uri="{9D8B030D-6E8A-4147-A177-3AD203B41FA5}">
                      <a16:colId xmlns:a16="http://schemas.microsoft.com/office/drawing/2014/main" val="4175661753"/>
                    </a:ext>
                  </a:extLst>
                </a:gridCol>
                <a:gridCol w="1375214">
                  <a:extLst>
                    <a:ext uri="{9D8B030D-6E8A-4147-A177-3AD203B41FA5}">
                      <a16:colId xmlns:a16="http://schemas.microsoft.com/office/drawing/2014/main" val="4038247316"/>
                    </a:ext>
                  </a:extLst>
                </a:gridCol>
                <a:gridCol w="1375214">
                  <a:extLst>
                    <a:ext uri="{9D8B030D-6E8A-4147-A177-3AD203B41FA5}">
                      <a16:colId xmlns:a16="http://schemas.microsoft.com/office/drawing/2014/main" val="752768886"/>
                    </a:ext>
                  </a:extLst>
                </a:gridCol>
              </a:tblGrid>
              <a:tr h="316548">
                <a:tc>
                  <a:txBody>
                    <a:bodyPr/>
                    <a:lstStyle/>
                    <a:p>
                      <a:r>
                        <a:rPr lang="es-AR" dirty="0"/>
                        <a:t>1</a:t>
                      </a:r>
                    </a:p>
                  </a:txBody>
                  <a:tcPr/>
                </a:tc>
                <a:tc>
                  <a:txBody>
                    <a:bodyPr/>
                    <a:lstStyle/>
                    <a:p>
                      <a:endParaRPr lang="es-AR" dirty="0"/>
                    </a:p>
                  </a:txBody>
                  <a:tcPr/>
                </a:tc>
                <a:tc>
                  <a:txBody>
                    <a:bodyPr/>
                    <a:lstStyle/>
                    <a:p>
                      <a:endParaRPr lang="es-AR" dirty="0"/>
                    </a:p>
                  </a:txBody>
                  <a:tcPr/>
                </a:tc>
                <a:tc>
                  <a:txBody>
                    <a:bodyPr/>
                    <a:lstStyle/>
                    <a:p>
                      <a:endParaRPr lang="es-AR" dirty="0"/>
                    </a:p>
                  </a:txBody>
                  <a:tcPr/>
                </a:tc>
                <a:extLst>
                  <a:ext uri="{0D108BD9-81ED-4DB2-BD59-A6C34878D82A}">
                    <a16:rowId xmlns:a16="http://schemas.microsoft.com/office/drawing/2014/main" val="3997086283"/>
                  </a:ext>
                </a:extLst>
              </a:tr>
              <a:tr h="425132">
                <a:tc>
                  <a:txBody>
                    <a:bodyPr/>
                    <a:lstStyle/>
                    <a:p>
                      <a:r>
                        <a:rPr lang="es-AR" dirty="0"/>
                        <a:t>3</a:t>
                      </a:r>
                    </a:p>
                  </a:txBody>
                  <a:tcPr/>
                </a:tc>
                <a:tc>
                  <a:txBody>
                    <a:bodyPr/>
                    <a:lstStyle/>
                    <a:p>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142890004"/>
                  </a:ext>
                </a:extLst>
              </a:tr>
            </a:tbl>
          </a:graphicData>
        </a:graphic>
      </p:graphicFrame>
      <p:graphicFrame>
        <p:nvGraphicFramePr>
          <p:cNvPr id="21" name="Tabla 20"/>
          <p:cNvGraphicFramePr>
            <a:graphicFrameLocks noGrp="1"/>
          </p:cNvGraphicFramePr>
          <p:nvPr/>
        </p:nvGraphicFramePr>
        <p:xfrm>
          <a:off x="3834215" y="4720837"/>
          <a:ext cx="4110179" cy="370840"/>
        </p:xfrm>
        <a:graphic>
          <a:graphicData uri="http://schemas.openxmlformats.org/drawingml/2006/table">
            <a:tbl>
              <a:tblPr firstRow="1" bandRow="1">
                <a:tableStyleId>{8799B23B-EC83-4686-B30A-512413B5E67A}</a:tableStyleId>
              </a:tblPr>
              <a:tblGrid>
                <a:gridCol w="658326">
                  <a:extLst>
                    <a:ext uri="{9D8B030D-6E8A-4147-A177-3AD203B41FA5}">
                      <a16:colId xmlns:a16="http://schemas.microsoft.com/office/drawing/2014/main" val="3416777542"/>
                    </a:ext>
                  </a:extLst>
                </a:gridCol>
                <a:gridCol w="710573">
                  <a:extLst>
                    <a:ext uri="{9D8B030D-6E8A-4147-A177-3AD203B41FA5}">
                      <a16:colId xmlns:a16="http://schemas.microsoft.com/office/drawing/2014/main" val="4175661753"/>
                    </a:ext>
                  </a:extLst>
                </a:gridCol>
                <a:gridCol w="1370640">
                  <a:extLst>
                    <a:ext uri="{9D8B030D-6E8A-4147-A177-3AD203B41FA5}">
                      <a16:colId xmlns:a16="http://schemas.microsoft.com/office/drawing/2014/main" val="4038247316"/>
                    </a:ext>
                  </a:extLst>
                </a:gridCol>
                <a:gridCol w="1370640">
                  <a:extLst>
                    <a:ext uri="{9D8B030D-6E8A-4147-A177-3AD203B41FA5}">
                      <a16:colId xmlns:a16="http://schemas.microsoft.com/office/drawing/2014/main" val="3167773793"/>
                    </a:ext>
                  </a:extLst>
                </a:gridCol>
              </a:tblGrid>
              <a:tr h="370840">
                <a:tc>
                  <a:txBody>
                    <a:bodyPr/>
                    <a:lstStyle/>
                    <a:p>
                      <a:r>
                        <a:rPr lang="es-AR" dirty="0"/>
                        <a:t>3</a:t>
                      </a:r>
                    </a:p>
                  </a:txBody>
                  <a:tcPr/>
                </a:tc>
                <a:tc>
                  <a:txBody>
                    <a:bodyPr/>
                    <a:lstStyle/>
                    <a:p>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3997086283"/>
                  </a:ext>
                </a:extLst>
              </a:tr>
            </a:tbl>
          </a:graphicData>
        </a:graphic>
      </p:graphicFrame>
      <p:grpSp>
        <p:nvGrpSpPr>
          <p:cNvPr id="14" name="Grupo 13"/>
          <p:cNvGrpSpPr/>
          <p:nvPr/>
        </p:nvGrpSpPr>
        <p:grpSpPr>
          <a:xfrm>
            <a:off x="457200" y="1847088"/>
            <a:ext cx="2731463" cy="748155"/>
            <a:chOff x="548640" y="2928952"/>
            <a:chExt cx="2731463" cy="748155"/>
          </a:xfrm>
        </p:grpSpPr>
        <p:sp>
          <p:nvSpPr>
            <p:cNvPr id="15" name="Rectángulo 14"/>
            <p:cNvSpPr/>
            <p:nvPr/>
          </p:nvSpPr>
          <p:spPr>
            <a:xfrm>
              <a:off x="693657" y="3298284"/>
              <a:ext cx="2586446" cy="378823"/>
            </a:xfrm>
            <a:prstGeom prst="rect">
              <a:avLst/>
            </a:prstGeom>
          </p:spPr>
          <p:style>
            <a:lnRef idx="1">
              <a:schemeClr val="accent3"/>
            </a:lnRef>
            <a:fillRef idx="2">
              <a:schemeClr val="accent3"/>
            </a:fillRef>
            <a:effectRef idx="1">
              <a:schemeClr val="accent3"/>
            </a:effectRef>
            <a:fontRef idx="minor">
              <a:schemeClr val="dk1"/>
            </a:fontRef>
          </p:style>
          <p:txBody>
            <a:bodyPr lIns="0" tIns="0" rIns="0" bIns="0" rtlCol="0" anchor="t" anchorCtr="0">
              <a:normAutofit/>
            </a:bodyPr>
            <a:lstStyle/>
            <a:p>
              <a:pPr algn="just"/>
              <a:r>
                <a:rPr lang="es-MX" dirty="0" err="1"/>
                <a:t>game</a:t>
              </a:r>
              <a:endParaRPr lang="es-MX" dirty="0"/>
            </a:p>
          </p:txBody>
        </p:sp>
        <p:sp>
          <p:nvSpPr>
            <p:cNvPr id="19" name="CuadroTexto 18"/>
            <p:cNvSpPr txBox="1"/>
            <p:nvPr/>
          </p:nvSpPr>
          <p:spPr>
            <a:xfrm>
              <a:off x="548640" y="2928952"/>
              <a:ext cx="1946616" cy="369332"/>
            </a:xfrm>
            <a:prstGeom prst="rect">
              <a:avLst/>
            </a:prstGeom>
            <a:noFill/>
            <a:ln>
              <a:solidFill>
                <a:schemeClr val="bg2"/>
              </a:solidFill>
            </a:ln>
          </p:spPr>
          <p:txBody>
            <a:bodyPr wrap="square" rtlCol="0">
              <a:spAutoFit/>
            </a:bodyPr>
            <a:lstStyle/>
            <a:p>
              <a:r>
                <a:rPr lang="es-AR" dirty="0" err="1"/>
                <a:t>Docid</a:t>
              </a:r>
              <a:r>
                <a:rPr lang="es-AR" dirty="0"/>
                <a:t> 2 (c.txt)</a:t>
              </a:r>
              <a:endParaRPr lang="es-MX" dirty="0" err="1"/>
            </a:p>
          </p:txBody>
        </p:sp>
      </p:grpSp>
      <p:sp>
        <p:nvSpPr>
          <p:cNvPr id="22" name="Rectángulo 21"/>
          <p:cNvSpPr/>
          <p:nvPr/>
        </p:nvSpPr>
        <p:spPr>
          <a:xfrm>
            <a:off x="3265713" y="4196812"/>
            <a:ext cx="5068389" cy="50079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a:p>
        </p:txBody>
      </p:sp>
      <p:grpSp>
        <p:nvGrpSpPr>
          <p:cNvPr id="23" name="Grupo 22"/>
          <p:cNvGrpSpPr/>
          <p:nvPr/>
        </p:nvGrpSpPr>
        <p:grpSpPr>
          <a:xfrm>
            <a:off x="1825104" y="3126849"/>
            <a:ext cx="1211889" cy="763040"/>
            <a:chOff x="1922588" y="3516541"/>
            <a:chExt cx="1211889" cy="763040"/>
          </a:xfrm>
        </p:grpSpPr>
        <p:sp>
          <p:nvSpPr>
            <p:cNvPr id="24" name="Rectángulo 23"/>
            <p:cNvSpPr/>
            <p:nvPr/>
          </p:nvSpPr>
          <p:spPr>
            <a:xfrm>
              <a:off x="2520524" y="3690095"/>
              <a:ext cx="613953" cy="58948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a:t>3</a:t>
              </a:r>
            </a:p>
          </p:txBody>
        </p:sp>
        <p:cxnSp>
          <p:nvCxnSpPr>
            <p:cNvPr id="25" name="Conector recto 24"/>
            <p:cNvCxnSpPr/>
            <p:nvPr/>
          </p:nvCxnSpPr>
          <p:spPr>
            <a:xfrm flipH="1">
              <a:off x="1922588" y="3516541"/>
              <a:ext cx="430941" cy="718552"/>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33898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xit" presetSubtype="4" fill="hold" grpId="0" nodeType="clickEffect">
                                  <p:stCondLst>
                                    <p:cond delay="0"/>
                                  </p:stCondLst>
                                  <p:childTnLst>
                                    <p:animEffect transition="out" filter="wipe(down)">
                                      <p:cBhvr>
                                        <p:cTn id="10" dur="500"/>
                                        <p:tgtEl>
                                          <p:spTgt spid="22"/>
                                        </p:tgtEl>
                                      </p:cBhvr>
                                    </p:animEffect>
                                    <p:set>
                                      <p:cBhvr>
                                        <p:cTn id="11"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AR"/>
          </a:p>
        </p:txBody>
      </p:sp>
      <p:sp>
        <p:nvSpPr>
          <p:cNvPr id="3" name="Marcador de contenido 2"/>
          <p:cNvSpPr>
            <a:spLocks noGrp="1"/>
          </p:cNvSpPr>
          <p:nvPr>
            <p:ph idx="1"/>
          </p:nvPr>
        </p:nvSpPr>
        <p:spPr/>
        <p:txBody>
          <a:bodyPr/>
          <a:lstStyle/>
          <a:p>
            <a:pPr marL="0" indent="0">
              <a:buNone/>
            </a:pPr>
            <a:r>
              <a:rPr lang="es-AR" dirty="0"/>
              <a:t>Es decir, en forma compacta el archivo invertido para el campo “</a:t>
            </a:r>
            <a:r>
              <a:rPr lang="es-AR" dirty="0" err="1"/>
              <a:t>content</a:t>
            </a:r>
            <a:r>
              <a:rPr lang="es-AR" dirty="0"/>
              <a:t>” tiene:</a:t>
            </a:r>
          </a:p>
        </p:txBody>
      </p:sp>
      <p:sp>
        <p:nvSpPr>
          <p:cNvPr id="4" name="Marcador de número de diapositiva 3"/>
          <p:cNvSpPr>
            <a:spLocks noGrp="1"/>
          </p:cNvSpPr>
          <p:nvPr>
            <p:ph type="sldNum" sz="quarter" idx="12"/>
          </p:nvPr>
        </p:nvSpPr>
        <p:spPr/>
        <p:txBody>
          <a:bodyPr/>
          <a:lstStyle/>
          <a:p>
            <a:fld id="{401CF334-2D5C-4859-84A6-CA7E6E43FAEB}" type="slidenum">
              <a:rPr lang="en-US" smtClean="0"/>
              <a:t>122</a:t>
            </a:fld>
            <a:endParaRPr lang="en-US"/>
          </a:p>
        </p:txBody>
      </p:sp>
      <p:sp>
        <p:nvSpPr>
          <p:cNvPr id="7" name="Marcador de número de diapositiva 3"/>
          <p:cNvSpPr txBox="1">
            <a:spLocks/>
          </p:cNvSpPr>
          <p:nvPr/>
        </p:nvSpPr>
        <p:spPr>
          <a:xfrm>
            <a:off x="7924800" y="6356352"/>
            <a:ext cx="762000" cy="365125"/>
          </a:xfrm>
          <a:prstGeom prst="rect">
            <a:avLst/>
          </a:prstGeom>
        </p:spPr>
        <p:txBody>
          <a:bodyPr vert="horz" lIns="0" tIns="0" rIns="0" bIns="0" anchor="b"/>
          <a:lstStyle>
            <a:defPPr>
              <a:defRPr lang="en-US"/>
            </a:defPPr>
            <a:lvl1pPr marL="0" algn="r" defTabSz="914400" rtl="0" eaLnBrk="1" latinLnBrk="0" hangingPunct="1">
              <a:defRPr kumimoji="0" sz="11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01CF334-2D5C-4859-84A6-CA7E6E43FAEB}" type="slidenum">
              <a:rPr lang="en-US" smtClean="0"/>
              <a:pPr/>
              <a:t>122</a:t>
            </a:fld>
            <a:endParaRPr lang="en-US"/>
          </a:p>
        </p:txBody>
      </p:sp>
      <p:graphicFrame>
        <p:nvGraphicFramePr>
          <p:cNvPr id="8" name="Tabla 7"/>
          <p:cNvGraphicFramePr>
            <a:graphicFrameLocks noGrp="1"/>
          </p:cNvGraphicFramePr>
          <p:nvPr/>
        </p:nvGraphicFramePr>
        <p:xfrm>
          <a:off x="457200" y="2765062"/>
          <a:ext cx="7876902" cy="3968593"/>
        </p:xfrm>
        <a:graphic>
          <a:graphicData uri="http://schemas.openxmlformats.org/drawingml/2006/table">
            <a:tbl>
              <a:tblPr firstRow="1" bandRow="1">
                <a:tableStyleId>{8799B23B-EC83-4686-B30A-512413B5E67A}</a:tableStyleId>
              </a:tblPr>
              <a:tblGrid>
                <a:gridCol w="1469929">
                  <a:extLst>
                    <a:ext uri="{9D8B030D-6E8A-4147-A177-3AD203B41FA5}">
                      <a16:colId xmlns:a16="http://schemas.microsoft.com/office/drawing/2014/main" val="1990273210"/>
                    </a:ext>
                  </a:extLst>
                </a:gridCol>
                <a:gridCol w="1694964">
                  <a:extLst>
                    <a:ext uri="{9D8B030D-6E8A-4147-A177-3AD203B41FA5}">
                      <a16:colId xmlns:a16="http://schemas.microsoft.com/office/drawing/2014/main" val="3075027576"/>
                    </a:ext>
                  </a:extLst>
                </a:gridCol>
                <a:gridCol w="4712009">
                  <a:extLst>
                    <a:ext uri="{9D8B030D-6E8A-4147-A177-3AD203B41FA5}">
                      <a16:colId xmlns:a16="http://schemas.microsoft.com/office/drawing/2014/main" val="2336655999"/>
                    </a:ext>
                  </a:extLst>
                </a:gridCol>
              </a:tblGrid>
              <a:tr h="593708">
                <a:tc>
                  <a:txBody>
                    <a:bodyPr/>
                    <a:lstStyle/>
                    <a:p>
                      <a:r>
                        <a:rPr lang="es-AR" dirty="0" err="1"/>
                        <a:t>Value</a:t>
                      </a:r>
                      <a:r>
                        <a:rPr lang="es-AR" dirty="0"/>
                        <a:t> </a:t>
                      </a:r>
                      <a:r>
                        <a:rPr lang="es-AR" dirty="0" err="1"/>
                        <a:t>term</a:t>
                      </a:r>
                      <a:endParaRPr lang="es-AR" dirty="0"/>
                    </a:p>
                  </a:txBody>
                  <a:tcPr/>
                </a:tc>
                <a:tc>
                  <a:txBody>
                    <a:bodyPr/>
                    <a:lstStyle/>
                    <a:p>
                      <a:r>
                        <a:rPr lang="es-AR" dirty="0" err="1"/>
                        <a:t>Freq</a:t>
                      </a:r>
                      <a:r>
                        <a:rPr lang="es-AR" baseline="0" dirty="0"/>
                        <a:t> en </a:t>
                      </a:r>
                      <a:r>
                        <a:rPr lang="es-AR" baseline="0" dirty="0" err="1"/>
                        <a:t>docs</a:t>
                      </a:r>
                      <a:endParaRPr lang="es-AR" dirty="0"/>
                    </a:p>
                  </a:txBody>
                  <a:tcPr/>
                </a:tc>
                <a:tc>
                  <a:txBody>
                    <a:bodyPr/>
                    <a:lstStyle/>
                    <a:p>
                      <a:r>
                        <a:rPr lang="es-AR" dirty="0"/>
                        <a:t>[ </a:t>
                      </a:r>
                      <a:r>
                        <a:rPr lang="es-AR" dirty="0" err="1"/>
                        <a:t>doc</a:t>
                      </a:r>
                      <a:r>
                        <a:rPr lang="es-AR" baseline="0" dirty="0" err="1"/>
                        <a:t>id</a:t>
                      </a:r>
                      <a:r>
                        <a:rPr lang="es-AR" baseline="0" dirty="0"/>
                        <a:t> ]</a:t>
                      </a:r>
                    </a:p>
                  </a:txBody>
                  <a:tcPr/>
                </a:tc>
                <a:extLst>
                  <a:ext uri="{0D108BD9-81ED-4DB2-BD59-A6C34878D82A}">
                    <a16:rowId xmlns:a16="http://schemas.microsoft.com/office/drawing/2014/main" val="1504432863"/>
                  </a:ext>
                </a:extLst>
              </a:tr>
              <a:tr h="1409173">
                <a:tc>
                  <a:txBody>
                    <a:bodyPr/>
                    <a:lstStyle/>
                    <a:p>
                      <a:r>
                        <a:rPr lang="es-AR" dirty="0" err="1"/>
                        <a:t>game</a:t>
                      </a:r>
                      <a:endParaRPr lang="es-AR" dirty="0"/>
                    </a:p>
                  </a:txBody>
                  <a:tcPr/>
                </a:tc>
                <a:tc>
                  <a:txBody>
                    <a:bodyPr/>
                    <a:lstStyle/>
                    <a:p>
                      <a:r>
                        <a:rPr lang="es-AR" dirty="0"/>
                        <a:t>3</a:t>
                      </a:r>
                    </a:p>
                  </a:txBody>
                  <a:tcPr/>
                </a:tc>
                <a:tc>
                  <a:txBody>
                    <a:bodyPr/>
                    <a:lstStyle/>
                    <a:p>
                      <a:endParaRPr lang="es-AR" dirty="0"/>
                    </a:p>
                  </a:txBody>
                  <a:tcPr/>
                </a:tc>
                <a:extLst>
                  <a:ext uri="{0D108BD9-81ED-4DB2-BD59-A6C34878D82A}">
                    <a16:rowId xmlns:a16="http://schemas.microsoft.com/office/drawing/2014/main" val="1622148274"/>
                  </a:ext>
                </a:extLst>
              </a:tr>
              <a:tr h="509452">
                <a:tc>
                  <a:txBody>
                    <a:bodyPr/>
                    <a:lstStyle/>
                    <a:p>
                      <a:r>
                        <a:rPr lang="es-AR" dirty="0" err="1"/>
                        <a:t>review</a:t>
                      </a:r>
                      <a:endParaRPr lang="es-AR" dirty="0"/>
                    </a:p>
                  </a:txBody>
                  <a:tcPr/>
                </a:tc>
                <a:tc>
                  <a:txBody>
                    <a:bodyPr/>
                    <a:lstStyle/>
                    <a:p>
                      <a:r>
                        <a:rPr lang="es-AR" dirty="0"/>
                        <a:t>1</a:t>
                      </a:r>
                    </a:p>
                  </a:txBody>
                  <a:tcPr/>
                </a:tc>
                <a:tc>
                  <a:txBody>
                    <a:bodyPr/>
                    <a:lstStyle/>
                    <a:p>
                      <a:endParaRPr lang="es-AR" dirty="0"/>
                    </a:p>
                  </a:txBody>
                  <a:tcPr/>
                </a:tc>
                <a:extLst>
                  <a:ext uri="{0D108BD9-81ED-4DB2-BD59-A6C34878D82A}">
                    <a16:rowId xmlns:a16="http://schemas.microsoft.com/office/drawing/2014/main" val="1872920063"/>
                  </a:ext>
                </a:extLst>
              </a:tr>
              <a:tr h="613955">
                <a:tc>
                  <a:txBody>
                    <a:bodyPr/>
                    <a:lstStyle/>
                    <a:p>
                      <a:r>
                        <a:rPr lang="es-AR" dirty="0"/>
                        <a:t>store</a:t>
                      </a:r>
                    </a:p>
                  </a:txBody>
                  <a:tcPr/>
                </a:tc>
                <a:tc>
                  <a:txBody>
                    <a:bodyPr/>
                    <a:lstStyle/>
                    <a:p>
                      <a:r>
                        <a:rPr lang="es-AR"/>
                        <a:t>1</a:t>
                      </a:r>
                      <a:endParaRPr lang="es-AR" dirty="0"/>
                    </a:p>
                  </a:txBody>
                  <a:tcPr/>
                </a:tc>
                <a:tc>
                  <a:txBody>
                    <a:bodyPr/>
                    <a:lstStyle/>
                    <a:p>
                      <a:endParaRPr lang="es-AR" dirty="0"/>
                    </a:p>
                  </a:txBody>
                  <a:tcPr/>
                </a:tc>
                <a:extLst>
                  <a:ext uri="{0D108BD9-81ED-4DB2-BD59-A6C34878D82A}">
                    <a16:rowId xmlns:a16="http://schemas.microsoft.com/office/drawing/2014/main" val="2414743901"/>
                  </a:ext>
                </a:extLst>
              </a:tr>
              <a:tr h="842305">
                <a:tc>
                  <a:txBody>
                    <a:bodyPr/>
                    <a:lstStyle/>
                    <a:p>
                      <a:r>
                        <a:rPr lang="es-AR" dirty="0"/>
                        <a:t>video</a:t>
                      </a:r>
                    </a:p>
                  </a:txBody>
                  <a:tcPr/>
                </a:tc>
                <a:tc>
                  <a:txBody>
                    <a:bodyPr/>
                    <a:lstStyle/>
                    <a:p>
                      <a:r>
                        <a:rPr lang="es-AR" dirty="0"/>
                        <a:t>2</a:t>
                      </a:r>
                    </a:p>
                  </a:txBody>
                  <a:tcPr/>
                </a:tc>
                <a:tc>
                  <a:txBody>
                    <a:bodyPr/>
                    <a:lstStyle/>
                    <a:p>
                      <a:endParaRPr lang="es-AR" dirty="0"/>
                    </a:p>
                  </a:txBody>
                  <a:tcPr/>
                </a:tc>
                <a:extLst>
                  <a:ext uri="{0D108BD9-81ED-4DB2-BD59-A6C34878D82A}">
                    <a16:rowId xmlns:a16="http://schemas.microsoft.com/office/drawing/2014/main" val="667949018"/>
                  </a:ext>
                </a:extLst>
              </a:tr>
            </a:tbl>
          </a:graphicData>
        </a:graphic>
      </p:graphicFrame>
      <p:graphicFrame>
        <p:nvGraphicFramePr>
          <p:cNvPr id="9" name="Tabla 8"/>
          <p:cNvGraphicFramePr>
            <a:graphicFrameLocks noGrp="1"/>
          </p:cNvGraphicFramePr>
          <p:nvPr/>
        </p:nvGraphicFramePr>
        <p:xfrm>
          <a:off x="3814621" y="5434024"/>
          <a:ext cx="4110179" cy="375783"/>
        </p:xfrm>
        <a:graphic>
          <a:graphicData uri="http://schemas.openxmlformats.org/drawingml/2006/table">
            <a:tbl>
              <a:tblPr firstRow="1" bandRow="1">
                <a:tableStyleId>{8799B23B-EC83-4686-B30A-512413B5E67A}</a:tableStyleId>
              </a:tblPr>
              <a:tblGrid>
                <a:gridCol w="658326">
                  <a:extLst>
                    <a:ext uri="{9D8B030D-6E8A-4147-A177-3AD203B41FA5}">
                      <a16:colId xmlns:a16="http://schemas.microsoft.com/office/drawing/2014/main" val="3416777542"/>
                    </a:ext>
                  </a:extLst>
                </a:gridCol>
                <a:gridCol w="710573">
                  <a:extLst>
                    <a:ext uri="{9D8B030D-6E8A-4147-A177-3AD203B41FA5}">
                      <a16:colId xmlns:a16="http://schemas.microsoft.com/office/drawing/2014/main" val="4175661753"/>
                    </a:ext>
                  </a:extLst>
                </a:gridCol>
                <a:gridCol w="1370640">
                  <a:extLst>
                    <a:ext uri="{9D8B030D-6E8A-4147-A177-3AD203B41FA5}">
                      <a16:colId xmlns:a16="http://schemas.microsoft.com/office/drawing/2014/main" val="4038247316"/>
                    </a:ext>
                  </a:extLst>
                </a:gridCol>
                <a:gridCol w="1370640">
                  <a:extLst>
                    <a:ext uri="{9D8B030D-6E8A-4147-A177-3AD203B41FA5}">
                      <a16:colId xmlns:a16="http://schemas.microsoft.com/office/drawing/2014/main" val="3203237085"/>
                    </a:ext>
                  </a:extLst>
                </a:gridCol>
              </a:tblGrid>
              <a:tr h="375783">
                <a:tc>
                  <a:txBody>
                    <a:bodyPr/>
                    <a:lstStyle/>
                    <a:p>
                      <a:r>
                        <a:rPr lang="es-AR" dirty="0"/>
                        <a:t>0</a:t>
                      </a:r>
                    </a:p>
                  </a:txBody>
                  <a:tcPr/>
                </a:tc>
                <a:tc>
                  <a:txBody>
                    <a:bodyPr/>
                    <a:lstStyle/>
                    <a:p>
                      <a:endParaRPr lang="es-AR" dirty="0"/>
                    </a:p>
                  </a:txBody>
                  <a:tcPr/>
                </a:tc>
                <a:tc>
                  <a:txBody>
                    <a:bodyPr/>
                    <a:lstStyle/>
                    <a:p>
                      <a:endParaRPr lang="es-AR" dirty="0"/>
                    </a:p>
                  </a:txBody>
                  <a:tcPr/>
                </a:tc>
                <a:tc>
                  <a:txBody>
                    <a:bodyPr/>
                    <a:lstStyle/>
                    <a:p>
                      <a:endParaRPr lang="es-AR" dirty="0"/>
                    </a:p>
                  </a:txBody>
                  <a:tcPr/>
                </a:tc>
                <a:extLst>
                  <a:ext uri="{0D108BD9-81ED-4DB2-BD59-A6C34878D82A}">
                    <a16:rowId xmlns:a16="http://schemas.microsoft.com/office/drawing/2014/main" val="3997086283"/>
                  </a:ext>
                </a:extLst>
              </a:tr>
            </a:tbl>
          </a:graphicData>
        </a:graphic>
      </p:graphicFrame>
      <p:graphicFrame>
        <p:nvGraphicFramePr>
          <p:cNvPr id="10" name="Tabla 9"/>
          <p:cNvGraphicFramePr>
            <a:graphicFrameLocks noGrp="1"/>
          </p:cNvGraphicFramePr>
          <p:nvPr/>
        </p:nvGraphicFramePr>
        <p:xfrm>
          <a:off x="3834215" y="3565069"/>
          <a:ext cx="4110179" cy="1112520"/>
        </p:xfrm>
        <a:graphic>
          <a:graphicData uri="http://schemas.openxmlformats.org/drawingml/2006/table">
            <a:tbl>
              <a:tblPr firstRow="1" bandRow="1">
                <a:tableStyleId>{8799B23B-EC83-4686-B30A-512413B5E67A}</a:tableStyleId>
              </a:tblPr>
              <a:tblGrid>
                <a:gridCol w="658326">
                  <a:extLst>
                    <a:ext uri="{9D8B030D-6E8A-4147-A177-3AD203B41FA5}">
                      <a16:colId xmlns:a16="http://schemas.microsoft.com/office/drawing/2014/main" val="3416777542"/>
                    </a:ext>
                  </a:extLst>
                </a:gridCol>
                <a:gridCol w="710573">
                  <a:extLst>
                    <a:ext uri="{9D8B030D-6E8A-4147-A177-3AD203B41FA5}">
                      <a16:colId xmlns:a16="http://schemas.microsoft.com/office/drawing/2014/main" val="4175661753"/>
                    </a:ext>
                  </a:extLst>
                </a:gridCol>
                <a:gridCol w="1370640">
                  <a:extLst>
                    <a:ext uri="{9D8B030D-6E8A-4147-A177-3AD203B41FA5}">
                      <a16:colId xmlns:a16="http://schemas.microsoft.com/office/drawing/2014/main" val="4038247316"/>
                    </a:ext>
                  </a:extLst>
                </a:gridCol>
                <a:gridCol w="1370640">
                  <a:extLst>
                    <a:ext uri="{9D8B030D-6E8A-4147-A177-3AD203B41FA5}">
                      <a16:colId xmlns:a16="http://schemas.microsoft.com/office/drawing/2014/main" val="861387020"/>
                    </a:ext>
                  </a:extLst>
                </a:gridCol>
              </a:tblGrid>
              <a:tr h="370840">
                <a:tc>
                  <a:txBody>
                    <a:bodyPr/>
                    <a:lstStyle/>
                    <a:p>
                      <a:r>
                        <a:rPr lang="es-AR" dirty="0"/>
                        <a:t>0</a:t>
                      </a:r>
                    </a:p>
                  </a:txBody>
                  <a:tcPr/>
                </a:tc>
                <a:tc>
                  <a:txBody>
                    <a:bodyPr/>
                    <a:lstStyle/>
                    <a:p>
                      <a:endParaRPr lang="es-AR" dirty="0"/>
                    </a:p>
                  </a:txBody>
                  <a:tcPr/>
                </a:tc>
                <a:tc>
                  <a:txBody>
                    <a:bodyPr/>
                    <a:lstStyle/>
                    <a:p>
                      <a:endParaRPr lang="es-AR" dirty="0"/>
                    </a:p>
                  </a:txBody>
                  <a:tcPr/>
                </a:tc>
                <a:tc>
                  <a:txBody>
                    <a:bodyPr/>
                    <a:lstStyle/>
                    <a:p>
                      <a:endParaRPr lang="es-AR" dirty="0"/>
                    </a:p>
                  </a:txBody>
                  <a:tcPr/>
                </a:tc>
                <a:extLst>
                  <a:ext uri="{0D108BD9-81ED-4DB2-BD59-A6C34878D82A}">
                    <a16:rowId xmlns:a16="http://schemas.microsoft.com/office/drawing/2014/main" val="3997086283"/>
                  </a:ext>
                </a:extLst>
              </a:tr>
              <a:tr h="370840">
                <a:tc>
                  <a:txBody>
                    <a:bodyPr/>
                    <a:lstStyle/>
                    <a:p>
                      <a:r>
                        <a:rPr lang="es-AR" dirty="0"/>
                        <a:t>3</a:t>
                      </a:r>
                    </a:p>
                  </a:txBody>
                  <a:tcPr/>
                </a:tc>
                <a:tc>
                  <a:txBody>
                    <a:bodyPr/>
                    <a:lstStyle/>
                    <a:p>
                      <a:endParaRPr lang="es-AR" dirty="0"/>
                    </a:p>
                  </a:txBody>
                  <a:tcPr/>
                </a:tc>
                <a:tc>
                  <a:txBody>
                    <a:bodyPr/>
                    <a:lstStyle/>
                    <a:p>
                      <a:endParaRPr lang="es-AR" dirty="0"/>
                    </a:p>
                  </a:txBody>
                  <a:tcPr/>
                </a:tc>
                <a:tc>
                  <a:txBody>
                    <a:bodyPr/>
                    <a:lstStyle/>
                    <a:p>
                      <a:endParaRPr lang="es-AR" dirty="0"/>
                    </a:p>
                  </a:txBody>
                  <a:tcPr/>
                </a:tc>
                <a:extLst>
                  <a:ext uri="{0D108BD9-81ED-4DB2-BD59-A6C34878D82A}">
                    <a16:rowId xmlns:a16="http://schemas.microsoft.com/office/drawing/2014/main" val="3606324910"/>
                  </a:ext>
                </a:extLst>
              </a:tr>
              <a:tr h="370840">
                <a:tc>
                  <a:txBody>
                    <a:bodyPr/>
                    <a:lstStyle/>
                    <a:p>
                      <a:r>
                        <a:rPr lang="es-AR" dirty="0"/>
                        <a:t>2</a:t>
                      </a:r>
                    </a:p>
                  </a:txBody>
                  <a:tcPr/>
                </a:tc>
                <a:tc>
                  <a:txBody>
                    <a:bodyPr/>
                    <a:lstStyle/>
                    <a:p>
                      <a:endParaRPr lang="es-AR" dirty="0"/>
                    </a:p>
                  </a:txBody>
                  <a:tcPr/>
                </a:tc>
                <a:tc>
                  <a:txBody>
                    <a:bodyPr/>
                    <a:lstStyle/>
                    <a:p>
                      <a:endParaRPr lang="es-AR" dirty="0"/>
                    </a:p>
                  </a:txBody>
                  <a:tcPr/>
                </a:tc>
                <a:tc>
                  <a:txBody>
                    <a:bodyPr/>
                    <a:lstStyle/>
                    <a:p>
                      <a:endParaRPr lang="es-AR" dirty="0"/>
                    </a:p>
                  </a:txBody>
                  <a:tcPr/>
                </a:tc>
                <a:extLst>
                  <a:ext uri="{0D108BD9-81ED-4DB2-BD59-A6C34878D82A}">
                    <a16:rowId xmlns:a16="http://schemas.microsoft.com/office/drawing/2014/main" val="2050025591"/>
                  </a:ext>
                </a:extLst>
              </a:tr>
            </a:tbl>
          </a:graphicData>
        </a:graphic>
      </p:graphicFrame>
      <p:graphicFrame>
        <p:nvGraphicFramePr>
          <p:cNvPr id="11" name="Tabla 10"/>
          <p:cNvGraphicFramePr>
            <a:graphicFrameLocks noGrp="1"/>
          </p:cNvGraphicFramePr>
          <p:nvPr/>
        </p:nvGraphicFramePr>
        <p:xfrm>
          <a:off x="3834215" y="5991976"/>
          <a:ext cx="4149367" cy="741680"/>
        </p:xfrm>
        <a:graphic>
          <a:graphicData uri="http://schemas.openxmlformats.org/drawingml/2006/table">
            <a:tbl>
              <a:tblPr firstRow="1" bandRow="1">
                <a:tableStyleId>{8799B23B-EC83-4686-B30A-512413B5E67A}</a:tableStyleId>
              </a:tblPr>
              <a:tblGrid>
                <a:gridCol w="678989">
                  <a:extLst>
                    <a:ext uri="{9D8B030D-6E8A-4147-A177-3AD203B41FA5}">
                      <a16:colId xmlns:a16="http://schemas.microsoft.com/office/drawing/2014/main" val="3416777542"/>
                    </a:ext>
                  </a:extLst>
                </a:gridCol>
                <a:gridCol w="732876">
                  <a:extLst>
                    <a:ext uri="{9D8B030D-6E8A-4147-A177-3AD203B41FA5}">
                      <a16:colId xmlns:a16="http://schemas.microsoft.com/office/drawing/2014/main" val="4175661753"/>
                    </a:ext>
                  </a:extLst>
                </a:gridCol>
                <a:gridCol w="1368751">
                  <a:extLst>
                    <a:ext uri="{9D8B030D-6E8A-4147-A177-3AD203B41FA5}">
                      <a16:colId xmlns:a16="http://schemas.microsoft.com/office/drawing/2014/main" val="4038247316"/>
                    </a:ext>
                  </a:extLst>
                </a:gridCol>
                <a:gridCol w="1368751">
                  <a:extLst>
                    <a:ext uri="{9D8B030D-6E8A-4147-A177-3AD203B41FA5}">
                      <a16:colId xmlns:a16="http://schemas.microsoft.com/office/drawing/2014/main" val="2441757944"/>
                    </a:ext>
                  </a:extLst>
                </a:gridCol>
              </a:tblGrid>
              <a:tr h="370840">
                <a:tc>
                  <a:txBody>
                    <a:bodyPr/>
                    <a:lstStyle/>
                    <a:p>
                      <a:r>
                        <a:rPr lang="es-AR" dirty="0"/>
                        <a:t>1</a:t>
                      </a:r>
                    </a:p>
                  </a:txBody>
                  <a:tcPr/>
                </a:tc>
                <a:tc>
                  <a:txBody>
                    <a:bodyPr/>
                    <a:lstStyle/>
                    <a:p>
                      <a:endParaRPr lang="es-AR" dirty="0"/>
                    </a:p>
                  </a:txBody>
                  <a:tcPr/>
                </a:tc>
                <a:tc>
                  <a:txBody>
                    <a:bodyPr/>
                    <a:lstStyle/>
                    <a:p>
                      <a:endParaRPr lang="es-AR" dirty="0"/>
                    </a:p>
                  </a:txBody>
                  <a:tcPr/>
                </a:tc>
                <a:tc>
                  <a:txBody>
                    <a:bodyPr/>
                    <a:lstStyle/>
                    <a:p>
                      <a:endParaRPr lang="es-AR" dirty="0"/>
                    </a:p>
                  </a:txBody>
                  <a:tcPr/>
                </a:tc>
                <a:extLst>
                  <a:ext uri="{0D108BD9-81ED-4DB2-BD59-A6C34878D82A}">
                    <a16:rowId xmlns:a16="http://schemas.microsoft.com/office/drawing/2014/main" val="3997086283"/>
                  </a:ext>
                </a:extLst>
              </a:tr>
              <a:tr h="370840">
                <a:tc>
                  <a:txBody>
                    <a:bodyPr/>
                    <a:lstStyle/>
                    <a:p>
                      <a:r>
                        <a:rPr lang="es-AR" dirty="0"/>
                        <a:t>3</a:t>
                      </a:r>
                    </a:p>
                  </a:txBody>
                  <a:tcPr/>
                </a:tc>
                <a:tc>
                  <a:txBody>
                    <a:bodyPr/>
                    <a:lstStyle/>
                    <a:p>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142890004"/>
                  </a:ext>
                </a:extLst>
              </a:tr>
            </a:tbl>
          </a:graphicData>
        </a:graphic>
      </p:graphicFrame>
      <p:graphicFrame>
        <p:nvGraphicFramePr>
          <p:cNvPr id="12" name="Tabla 11"/>
          <p:cNvGraphicFramePr>
            <a:graphicFrameLocks noGrp="1"/>
          </p:cNvGraphicFramePr>
          <p:nvPr/>
        </p:nvGraphicFramePr>
        <p:xfrm>
          <a:off x="3814620" y="4852213"/>
          <a:ext cx="4110179" cy="365760"/>
        </p:xfrm>
        <a:graphic>
          <a:graphicData uri="http://schemas.openxmlformats.org/drawingml/2006/table">
            <a:tbl>
              <a:tblPr firstRow="1" bandRow="1">
                <a:tableStyleId>{8799B23B-EC83-4686-B30A-512413B5E67A}</a:tableStyleId>
              </a:tblPr>
              <a:tblGrid>
                <a:gridCol w="658326">
                  <a:extLst>
                    <a:ext uri="{9D8B030D-6E8A-4147-A177-3AD203B41FA5}">
                      <a16:colId xmlns:a16="http://schemas.microsoft.com/office/drawing/2014/main" val="3416777542"/>
                    </a:ext>
                  </a:extLst>
                </a:gridCol>
                <a:gridCol w="710573">
                  <a:extLst>
                    <a:ext uri="{9D8B030D-6E8A-4147-A177-3AD203B41FA5}">
                      <a16:colId xmlns:a16="http://schemas.microsoft.com/office/drawing/2014/main" val="4175661753"/>
                    </a:ext>
                  </a:extLst>
                </a:gridCol>
                <a:gridCol w="1370640">
                  <a:extLst>
                    <a:ext uri="{9D8B030D-6E8A-4147-A177-3AD203B41FA5}">
                      <a16:colId xmlns:a16="http://schemas.microsoft.com/office/drawing/2014/main" val="4038247316"/>
                    </a:ext>
                  </a:extLst>
                </a:gridCol>
                <a:gridCol w="1370640">
                  <a:extLst>
                    <a:ext uri="{9D8B030D-6E8A-4147-A177-3AD203B41FA5}">
                      <a16:colId xmlns:a16="http://schemas.microsoft.com/office/drawing/2014/main" val="2665268977"/>
                    </a:ext>
                  </a:extLst>
                </a:gridCol>
              </a:tblGrid>
              <a:tr h="321426">
                <a:tc>
                  <a:txBody>
                    <a:bodyPr/>
                    <a:lstStyle/>
                    <a:p>
                      <a:r>
                        <a:rPr lang="es-AR" dirty="0"/>
                        <a:t>3</a:t>
                      </a:r>
                    </a:p>
                  </a:txBody>
                  <a:tcPr/>
                </a:tc>
                <a:tc>
                  <a:txBody>
                    <a:bodyPr/>
                    <a:lstStyle/>
                    <a:p>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3997086283"/>
                  </a:ext>
                </a:extLst>
              </a:tr>
            </a:tbl>
          </a:graphicData>
        </a:graphic>
      </p:graphicFrame>
      <p:grpSp>
        <p:nvGrpSpPr>
          <p:cNvPr id="17" name="Grupo 16"/>
          <p:cNvGrpSpPr/>
          <p:nvPr/>
        </p:nvGrpSpPr>
        <p:grpSpPr>
          <a:xfrm>
            <a:off x="343737" y="-31908"/>
            <a:ext cx="2756263" cy="761268"/>
            <a:chOff x="548640" y="2928952"/>
            <a:chExt cx="2756263" cy="761268"/>
          </a:xfrm>
        </p:grpSpPr>
        <p:sp>
          <p:nvSpPr>
            <p:cNvPr id="18" name="Rectángulo 17"/>
            <p:cNvSpPr/>
            <p:nvPr/>
          </p:nvSpPr>
          <p:spPr>
            <a:xfrm>
              <a:off x="718457" y="3311397"/>
              <a:ext cx="2586446" cy="378823"/>
            </a:xfrm>
            <a:prstGeom prst="rect">
              <a:avLst/>
            </a:prstGeom>
          </p:spPr>
          <p:style>
            <a:lnRef idx="1">
              <a:schemeClr val="accent3"/>
            </a:lnRef>
            <a:fillRef idx="2">
              <a:schemeClr val="accent3"/>
            </a:fillRef>
            <a:effectRef idx="1">
              <a:schemeClr val="accent3"/>
            </a:effectRef>
            <a:fontRef idx="minor">
              <a:schemeClr val="dk1"/>
            </a:fontRef>
          </p:style>
          <p:txBody>
            <a:bodyPr lIns="0" tIns="0" rIns="0" bIns="0" rtlCol="0" anchor="t" anchorCtr="0">
              <a:normAutofit/>
            </a:bodyPr>
            <a:lstStyle/>
            <a:p>
              <a:pPr algn="just"/>
              <a:r>
                <a:rPr lang="es-MX" dirty="0"/>
                <a:t>store,, </a:t>
              </a:r>
              <a:r>
                <a:rPr lang="es-MX" dirty="0" err="1"/>
                <a:t>game</a:t>
              </a:r>
              <a:endParaRPr lang="es-MX" dirty="0"/>
            </a:p>
          </p:txBody>
        </p:sp>
        <p:sp>
          <p:nvSpPr>
            <p:cNvPr id="19" name="CuadroTexto 18"/>
            <p:cNvSpPr txBox="1"/>
            <p:nvPr/>
          </p:nvSpPr>
          <p:spPr>
            <a:xfrm>
              <a:off x="548640" y="2928952"/>
              <a:ext cx="1685077" cy="369332"/>
            </a:xfrm>
            <a:prstGeom prst="rect">
              <a:avLst/>
            </a:prstGeom>
            <a:noFill/>
            <a:ln>
              <a:solidFill>
                <a:schemeClr val="bg2"/>
              </a:solidFill>
            </a:ln>
          </p:spPr>
          <p:txBody>
            <a:bodyPr wrap="none" rtlCol="0">
              <a:spAutoFit/>
            </a:bodyPr>
            <a:lstStyle/>
            <a:p>
              <a:r>
                <a:rPr lang="es-AR" dirty="0" err="1"/>
                <a:t>Docid</a:t>
              </a:r>
              <a:r>
                <a:rPr lang="es-AR" dirty="0"/>
                <a:t> 0  (a.txt)</a:t>
              </a:r>
              <a:endParaRPr lang="es-MX" dirty="0" err="1"/>
            </a:p>
          </p:txBody>
        </p:sp>
      </p:grpSp>
      <p:grpSp>
        <p:nvGrpSpPr>
          <p:cNvPr id="20" name="Grupo 19"/>
          <p:cNvGrpSpPr/>
          <p:nvPr/>
        </p:nvGrpSpPr>
        <p:grpSpPr>
          <a:xfrm>
            <a:off x="5563608" y="15449"/>
            <a:ext cx="2746545" cy="748155"/>
            <a:chOff x="548640" y="2928952"/>
            <a:chExt cx="2746545" cy="748155"/>
          </a:xfrm>
        </p:grpSpPr>
        <p:sp>
          <p:nvSpPr>
            <p:cNvPr id="21" name="Rectángulo 20"/>
            <p:cNvSpPr/>
            <p:nvPr/>
          </p:nvSpPr>
          <p:spPr>
            <a:xfrm>
              <a:off x="708739" y="3298284"/>
              <a:ext cx="2586446" cy="378823"/>
            </a:xfrm>
            <a:prstGeom prst="rect">
              <a:avLst/>
            </a:prstGeom>
          </p:spPr>
          <p:style>
            <a:lnRef idx="1">
              <a:schemeClr val="accent3"/>
            </a:lnRef>
            <a:fillRef idx="2">
              <a:schemeClr val="accent3"/>
            </a:fillRef>
            <a:effectRef idx="1">
              <a:schemeClr val="accent3"/>
            </a:effectRef>
            <a:fontRef idx="minor">
              <a:schemeClr val="dk1"/>
            </a:fontRef>
          </p:style>
          <p:txBody>
            <a:bodyPr lIns="0" tIns="0" rIns="0" bIns="0" rtlCol="0" anchor="t" anchorCtr="0">
              <a:normAutofit/>
            </a:bodyPr>
            <a:lstStyle/>
            <a:p>
              <a:pPr algn="just"/>
              <a:r>
                <a:rPr lang="es-AR" dirty="0"/>
                <a:t>video</a:t>
              </a:r>
              <a:endParaRPr lang="es-MX" dirty="0"/>
            </a:p>
          </p:txBody>
        </p:sp>
        <p:sp>
          <p:nvSpPr>
            <p:cNvPr id="22" name="CuadroTexto 21"/>
            <p:cNvSpPr txBox="1"/>
            <p:nvPr/>
          </p:nvSpPr>
          <p:spPr>
            <a:xfrm>
              <a:off x="548640" y="2928952"/>
              <a:ext cx="1640193" cy="369332"/>
            </a:xfrm>
            <a:prstGeom prst="rect">
              <a:avLst/>
            </a:prstGeom>
            <a:noFill/>
            <a:ln>
              <a:solidFill>
                <a:schemeClr val="bg2"/>
              </a:solidFill>
            </a:ln>
          </p:spPr>
          <p:txBody>
            <a:bodyPr wrap="none" rtlCol="0">
              <a:spAutoFit/>
            </a:bodyPr>
            <a:lstStyle/>
            <a:p>
              <a:r>
                <a:rPr lang="es-AR" dirty="0" err="1"/>
                <a:t>Docid</a:t>
              </a:r>
              <a:r>
                <a:rPr lang="es-AR" dirty="0"/>
                <a:t> 1 (b.txt)</a:t>
              </a:r>
              <a:endParaRPr lang="es-MX" dirty="0" err="1"/>
            </a:p>
          </p:txBody>
        </p:sp>
      </p:grpSp>
      <p:grpSp>
        <p:nvGrpSpPr>
          <p:cNvPr id="23" name="Grupo 22"/>
          <p:cNvGrpSpPr/>
          <p:nvPr/>
        </p:nvGrpSpPr>
        <p:grpSpPr>
          <a:xfrm>
            <a:off x="5578690" y="1118957"/>
            <a:ext cx="2731463" cy="748155"/>
            <a:chOff x="548640" y="2928952"/>
            <a:chExt cx="2731463" cy="748155"/>
          </a:xfrm>
        </p:grpSpPr>
        <p:sp>
          <p:nvSpPr>
            <p:cNvPr id="24" name="Rectángulo 23"/>
            <p:cNvSpPr/>
            <p:nvPr/>
          </p:nvSpPr>
          <p:spPr>
            <a:xfrm>
              <a:off x="693657" y="3298284"/>
              <a:ext cx="2586446" cy="378823"/>
            </a:xfrm>
            <a:prstGeom prst="rect">
              <a:avLst/>
            </a:prstGeom>
          </p:spPr>
          <p:style>
            <a:lnRef idx="1">
              <a:schemeClr val="accent3"/>
            </a:lnRef>
            <a:fillRef idx="2">
              <a:schemeClr val="accent3"/>
            </a:fillRef>
            <a:effectRef idx="1">
              <a:schemeClr val="accent3"/>
            </a:effectRef>
            <a:fontRef idx="minor">
              <a:schemeClr val="dk1"/>
            </a:fontRef>
          </p:style>
          <p:txBody>
            <a:bodyPr lIns="0" tIns="0" rIns="0" bIns="0" rtlCol="0" anchor="t" anchorCtr="0">
              <a:normAutofit/>
            </a:bodyPr>
            <a:lstStyle/>
            <a:p>
              <a:pPr algn="just"/>
              <a:r>
                <a:rPr lang="es-MX" dirty="0" err="1"/>
                <a:t>game</a:t>
              </a:r>
              <a:endParaRPr lang="es-MX" dirty="0"/>
            </a:p>
          </p:txBody>
        </p:sp>
        <p:sp>
          <p:nvSpPr>
            <p:cNvPr id="25" name="CuadroTexto 24"/>
            <p:cNvSpPr txBox="1"/>
            <p:nvPr/>
          </p:nvSpPr>
          <p:spPr>
            <a:xfrm>
              <a:off x="548640" y="2928952"/>
              <a:ext cx="1946616" cy="369332"/>
            </a:xfrm>
            <a:prstGeom prst="rect">
              <a:avLst/>
            </a:prstGeom>
            <a:noFill/>
            <a:ln>
              <a:solidFill>
                <a:schemeClr val="bg2"/>
              </a:solidFill>
            </a:ln>
          </p:spPr>
          <p:txBody>
            <a:bodyPr wrap="square" rtlCol="0">
              <a:spAutoFit/>
            </a:bodyPr>
            <a:lstStyle/>
            <a:p>
              <a:r>
                <a:rPr lang="es-AR" dirty="0" err="1"/>
                <a:t>Docid</a:t>
              </a:r>
              <a:r>
                <a:rPr lang="es-AR" dirty="0"/>
                <a:t> 2 (c.txt)</a:t>
              </a:r>
              <a:endParaRPr lang="es-MX" dirty="0" err="1"/>
            </a:p>
          </p:txBody>
        </p:sp>
      </p:grpSp>
      <p:grpSp>
        <p:nvGrpSpPr>
          <p:cNvPr id="32" name="Grupo 31"/>
          <p:cNvGrpSpPr/>
          <p:nvPr/>
        </p:nvGrpSpPr>
        <p:grpSpPr>
          <a:xfrm>
            <a:off x="293677" y="1018902"/>
            <a:ext cx="2651760" cy="848210"/>
            <a:chOff x="548640" y="2928952"/>
            <a:chExt cx="2651760" cy="848210"/>
          </a:xfrm>
        </p:grpSpPr>
        <p:sp>
          <p:nvSpPr>
            <p:cNvPr id="33" name="Rectángulo 32"/>
            <p:cNvSpPr/>
            <p:nvPr/>
          </p:nvSpPr>
          <p:spPr>
            <a:xfrm>
              <a:off x="718457" y="3298284"/>
              <a:ext cx="2481943" cy="478878"/>
            </a:xfrm>
            <a:prstGeom prst="rect">
              <a:avLst/>
            </a:prstGeom>
          </p:spPr>
          <p:style>
            <a:lnRef idx="1">
              <a:schemeClr val="accent3"/>
            </a:lnRef>
            <a:fillRef idx="2">
              <a:schemeClr val="accent3"/>
            </a:fillRef>
            <a:effectRef idx="1">
              <a:schemeClr val="accent3"/>
            </a:effectRef>
            <a:fontRef idx="minor">
              <a:schemeClr val="dk1"/>
            </a:fontRef>
          </p:style>
          <p:txBody>
            <a:bodyPr lIns="0" tIns="0" rIns="0" bIns="0" rtlCol="0" anchor="t" anchorCtr="0">
              <a:normAutofit fontScale="92500" lnSpcReduction="10000"/>
            </a:bodyPr>
            <a:lstStyle/>
            <a:p>
              <a:pPr algn="just"/>
              <a:r>
                <a:rPr lang="es-MX" dirty="0" err="1"/>
                <a:t>Game</a:t>
              </a:r>
              <a:r>
                <a:rPr lang="es-MX" dirty="0"/>
                <a:t> video, </a:t>
              </a:r>
            </a:p>
            <a:p>
              <a:pPr algn="just"/>
              <a:r>
                <a:rPr lang="es-MX" dirty="0"/>
                <a:t>  </a:t>
              </a:r>
              <a:r>
                <a:rPr lang="es-MX" dirty="0" err="1"/>
                <a:t>review</a:t>
              </a:r>
              <a:r>
                <a:rPr lang="es-MX" dirty="0"/>
                <a:t>    </a:t>
              </a:r>
              <a:r>
                <a:rPr lang="es-MX" dirty="0" err="1"/>
                <a:t>game</a:t>
              </a:r>
              <a:r>
                <a:rPr lang="es-MX" dirty="0"/>
                <a:t>.</a:t>
              </a:r>
            </a:p>
          </p:txBody>
        </p:sp>
        <p:sp>
          <p:nvSpPr>
            <p:cNvPr id="34" name="CuadroTexto 33"/>
            <p:cNvSpPr txBox="1"/>
            <p:nvPr/>
          </p:nvSpPr>
          <p:spPr>
            <a:xfrm>
              <a:off x="548640" y="2928952"/>
              <a:ext cx="1653017" cy="369332"/>
            </a:xfrm>
            <a:prstGeom prst="rect">
              <a:avLst/>
            </a:prstGeom>
            <a:noFill/>
            <a:ln>
              <a:solidFill>
                <a:schemeClr val="bg2"/>
              </a:solidFill>
            </a:ln>
          </p:spPr>
          <p:txBody>
            <a:bodyPr wrap="none" rtlCol="0">
              <a:spAutoFit/>
            </a:bodyPr>
            <a:lstStyle/>
            <a:p>
              <a:r>
                <a:rPr lang="es-AR" dirty="0" err="1"/>
                <a:t>Docid</a:t>
              </a:r>
              <a:r>
                <a:rPr lang="es-AR" dirty="0"/>
                <a:t> 3 (d.txt)</a:t>
              </a:r>
              <a:endParaRPr lang="es-MX" dirty="0" err="1"/>
            </a:p>
          </p:txBody>
        </p:sp>
      </p:grpSp>
    </p:spTree>
    <p:extLst>
      <p:ext uri="{BB962C8B-B14F-4D97-AF65-F5344CB8AC3E}">
        <p14:creationId xmlns:p14="http://schemas.microsoft.com/office/powerpoint/2010/main" val="3793808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AR"/>
          </a:p>
        </p:txBody>
      </p:sp>
      <p:sp>
        <p:nvSpPr>
          <p:cNvPr id="3" name="Marcador de contenido 2"/>
          <p:cNvSpPr>
            <a:spLocks noGrp="1"/>
          </p:cNvSpPr>
          <p:nvPr>
            <p:ph idx="1"/>
          </p:nvPr>
        </p:nvSpPr>
        <p:spPr>
          <a:xfrm>
            <a:off x="189186" y="1935480"/>
            <a:ext cx="8765628" cy="4389120"/>
          </a:xfrm>
        </p:spPr>
        <p:txBody>
          <a:bodyPr>
            <a:noAutofit/>
          </a:bodyPr>
          <a:lstStyle/>
          <a:p>
            <a:pPr marL="0" indent="0" algn="just">
              <a:buNone/>
            </a:pPr>
            <a:r>
              <a:rPr lang="es-AR" sz="1600" b="1" i="1" dirty="0"/>
              <a:t>Ejemplo 2:</a:t>
            </a:r>
          </a:p>
          <a:p>
            <a:pPr marL="0" indent="0" algn="just">
              <a:buNone/>
            </a:pPr>
            <a:r>
              <a:rPr lang="es-AR" sz="1600" dirty="0"/>
              <a:t>Creo un documento con un único </a:t>
            </a:r>
            <a:r>
              <a:rPr lang="es-AR" sz="1600" dirty="0" err="1"/>
              <a:t>field</a:t>
            </a:r>
            <a:r>
              <a:rPr lang="es-AR" sz="1600" dirty="0"/>
              <a:t> llamado “</a:t>
            </a:r>
            <a:r>
              <a:rPr lang="es-AR" sz="1600" dirty="0" err="1">
                <a:solidFill>
                  <a:schemeClr val="accent6"/>
                </a:solidFill>
              </a:rPr>
              <a:t>content</a:t>
            </a:r>
            <a:r>
              <a:rPr lang="es-AR" sz="1600" dirty="0"/>
              <a:t>”. No lo almaceno fuera del índice invertido, pero si lo indizo solo a nivel </a:t>
            </a:r>
            <a:r>
              <a:rPr lang="es-AR" sz="1600" b="1" dirty="0" err="1">
                <a:solidFill>
                  <a:srgbClr val="0070C0"/>
                </a:solidFill>
              </a:rPr>
              <a:t>IndexOptions</a:t>
            </a:r>
            <a:r>
              <a:rPr lang="es-AR" sz="1600" b="1" dirty="0">
                <a:solidFill>
                  <a:srgbClr val="0070C0"/>
                </a:solidFill>
              </a:rPr>
              <a:t>. DOCS_AND_FREQS_AND_POSITIONS  </a:t>
            </a:r>
            <a:r>
              <a:rPr lang="es-AR" sz="1600" dirty="0">
                <a:solidFill>
                  <a:srgbClr val="0070C0"/>
                </a:solidFill>
              </a:rPr>
              <a:t>y </a:t>
            </a:r>
            <a:r>
              <a:rPr lang="es-AR" sz="1600" dirty="0" err="1">
                <a:solidFill>
                  <a:srgbClr val="0070C0"/>
                </a:solidFill>
              </a:rPr>
              <a:t>tokenizo</a:t>
            </a:r>
            <a:endParaRPr lang="es-AR" sz="1600" dirty="0">
              <a:solidFill>
                <a:srgbClr val="0070C0"/>
              </a:solidFill>
            </a:endParaRPr>
          </a:p>
          <a:p>
            <a:pPr marL="0" indent="0">
              <a:buNone/>
            </a:pPr>
            <a:endParaRPr lang="es-AR" sz="1600" dirty="0"/>
          </a:p>
          <a:p>
            <a:pPr marL="0" indent="0">
              <a:buNone/>
            </a:pPr>
            <a:r>
              <a:rPr lang="es-AR" sz="1600" dirty="0"/>
              <a:t>// itero creando documentos que van a </a:t>
            </a:r>
            <a:r>
              <a:rPr lang="es-AR" sz="1600" dirty="0" err="1"/>
              <a:t>Lucene</a:t>
            </a:r>
            <a:endParaRPr lang="es-AR" sz="1600" dirty="0"/>
          </a:p>
          <a:p>
            <a:pPr marL="0" indent="0">
              <a:buNone/>
            </a:pPr>
            <a:r>
              <a:rPr lang="es-AR" sz="1600" dirty="0" err="1"/>
              <a:t>for</a:t>
            </a:r>
            <a:r>
              <a:rPr lang="es-AR" sz="1600" dirty="0"/>
              <a:t>(  …  )  {</a:t>
            </a:r>
          </a:p>
          <a:p>
            <a:pPr marL="0" indent="0">
              <a:buNone/>
            </a:pPr>
            <a:r>
              <a:rPr lang="es-AR" sz="1600" dirty="0"/>
              <a:t>	</a:t>
            </a:r>
            <a:r>
              <a:rPr lang="es-AR" sz="1600" dirty="0" err="1"/>
              <a:t>Document</a:t>
            </a:r>
            <a:r>
              <a:rPr lang="es-AR" sz="1600" dirty="0"/>
              <a:t> </a:t>
            </a:r>
            <a:r>
              <a:rPr lang="es-AR" sz="1600" dirty="0" err="1"/>
              <a:t>aDoc</a:t>
            </a:r>
            <a:r>
              <a:rPr lang="es-AR" sz="1600" dirty="0"/>
              <a:t> = </a:t>
            </a:r>
            <a:r>
              <a:rPr lang="es-AR" sz="1600" b="1" dirty="0"/>
              <a:t>new </a:t>
            </a:r>
            <a:r>
              <a:rPr lang="es-AR" sz="1600" b="1" dirty="0" err="1"/>
              <a:t>Document</a:t>
            </a:r>
            <a:r>
              <a:rPr lang="es-AR" sz="1600" b="1" dirty="0"/>
              <a:t>();</a:t>
            </a:r>
          </a:p>
          <a:p>
            <a:pPr marL="0" indent="0">
              <a:buNone/>
            </a:pPr>
            <a:endParaRPr lang="es-AR" sz="1600" dirty="0"/>
          </a:p>
          <a:p>
            <a:pPr marL="0" indent="0">
              <a:buNone/>
            </a:pPr>
            <a:r>
              <a:rPr lang="es-AR" sz="1600" dirty="0"/>
              <a:t>	</a:t>
            </a:r>
            <a:r>
              <a:rPr lang="es-AR" sz="1600" dirty="0" err="1"/>
              <a:t>String</a:t>
            </a:r>
            <a:r>
              <a:rPr lang="es-AR" sz="1600" dirty="0"/>
              <a:t> </a:t>
            </a:r>
            <a:r>
              <a:rPr lang="es-AR" sz="1600" dirty="0" err="1"/>
              <a:t>text</a:t>
            </a:r>
            <a:r>
              <a:rPr lang="es-AR" sz="1600" dirty="0"/>
              <a:t>= “</a:t>
            </a:r>
            <a:r>
              <a:rPr lang="es-AR" sz="1600" dirty="0" err="1"/>
              <a:t>bla</a:t>
            </a:r>
            <a:r>
              <a:rPr lang="es-AR" sz="1600" dirty="0"/>
              <a:t> </a:t>
            </a:r>
            <a:r>
              <a:rPr lang="es-AR" sz="1600" dirty="0" err="1"/>
              <a:t>bla</a:t>
            </a:r>
            <a:r>
              <a:rPr lang="es-AR" sz="1600" dirty="0"/>
              <a:t> </a:t>
            </a:r>
            <a:r>
              <a:rPr lang="es-AR" sz="1600" dirty="0" err="1"/>
              <a:t>bla</a:t>
            </a:r>
            <a:r>
              <a:rPr lang="es-AR" sz="1600" dirty="0"/>
              <a:t>”;</a:t>
            </a:r>
          </a:p>
          <a:p>
            <a:pPr marL="0" indent="0">
              <a:buNone/>
            </a:pPr>
            <a:endParaRPr lang="es-AR" sz="1600" dirty="0"/>
          </a:p>
          <a:p>
            <a:pPr marL="0" indent="0">
              <a:buNone/>
            </a:pPr>
            <a:r>
              <a:rPr lang="es-AR" sz="1600" dirty="0"/>
              <a:t>	</a:t>
            </a:r>
            <a:r>
              <a:rPr lang="es-AR" sz="1600" dirty="0" err="1"/>
              <a:t>FieldType</a:t>
            </a:r>
            <a:r>
              <a:rPr lang="es-AR" sz="1600" dirty="0"/>
              <a:t> </a:t>
            </a:r>
            <a:r>
              <a:rPr lang="es-AR" sz="1600" dirty="0" err="1"/>
              <a:t>fieldD</a:t>
            </a:r>
            <a:r>
              <a:rPr lang="es-AR" sz="1600" dirty="0"/>
              <a:t> = </a:t>
            </a:r>
            <a:r>
              <a:rPr lang="es-AR" sz="1600" b="1" dirty="0"/>
              <a:t>new </a:t>
            </a:r>
            <a:r>
              <a:rPr lang="es-AR" sz="1600" b="1" dirty="0" err="1"/>
              <a:t>FieldType</a:t>
            </a:r>
            <a:r>
              <a:rPr lang="es-AR" sz="1600" b="1" dirty="0"/>
              <a:t>();</a:t>
            </a:r>
          </a:p>
          <a:p>
            <a:pPr marL="0" indent="0">
              <a:buNone/>
            </a:pPr>
            <a:r>
              <a:rPr lang="es-AR" sz="1600" b="1" dirty="0"/>
              <a:t>	</a:t>
            </a:r>
            <a:r>
              <a:rPr lang="es-AR" sz="1600" b="1" dirty="0" err="1"/>
              <a:t>fieldD</a:t>
            </a:r>
            <a:r>
              <a:rPr lang="es-AR" sz="1600" dirty="0" err="1"/>
              <a:t>.setStored</a:t>
            </a:r>
            <a:r>
              <a:rPr lang="es-AR" sz="1600" dirty="0"/>
              <a:t>(</a:t>
            </a:r>
            <a:r>
              <a:rPr lang="es-AR" sz="1600" b="1" dirty="0"/>
              <a:t>false);</a:t>
            </a:r>
          </a:p>
          <a:p>
            <a:pPr marL="0" indent="0">
              <a:buNone/>
            </a:pPr>
            <a:r>
              <a:rPr lang="es-AR" sz="1600" dirty="0"/>
              <a:t>	</a:t>
            </a:r>
            <a:r>
              <a:rPr lang="es-AR" sz="1600" dirty="0" err="1"/>
              <a:t>fieldD.setIndexOptions</a:t>
            </a:r>
            <a:r>
              <a:rPr lang="es-AR" sz="1600" dirty="0"/>
              <a:t>(</a:t>
            </a:r>
            <a:r>
              <a:rPr lang="es-AR" sz="1600" dirty="0" err="1">
                <a:solidFill>
                  <a:srgbClr val="0070C0"/>
                </a:solidFill>
              </a:rPr>
              <a:t>IndexOptions</a:t>
            </a:r>
            <a:r>
              <a:rPr lang="es-AR" sz="1600" dirty="0">
                <a:solidFill>
                  <a:srgbClr val="0070C0"/>
                </a:solidFill>
              </a:rPr>
              <a:t>.</a:t>
            </a:r>
            <a:r>
              <a:rPr lang="es-AR" sz="1600" b="1" dirty="0">
                <a:solidFill>
                  <a:srgbClr val="0070C0"/>
                </a:solidFill>
              </a:rPr>
              <a:t> DOCS_AND_FREQS_AND_POSITIONS</a:t>
            </a:r>
            <a:r>
              <a:rPr lang="es-AR" sz="1600" b="1" i="1" dirty="0"/>
              <a:t>);</a:t>
            </a:r>
          </a:p>
          <a:p>
            <a:pPr marL="0" indent="0">
              <a:buNone/>
            </a:pPr>
            <a:endParaRPr lang="es-AR" sz="1600" dirty="0"/>
          </a:p>
          <a:p>
            <a:pPr marL="0" indent="0">
              <a:buNone/>
            </a:pPr>
            <a:r>
              <a:rPr lang="en-US" sz="1600" dirty="0"/>
              <a:t>	</a:t>
            </a:r>
            <a:r>
              <a:rPr lang="en-US" sz="1600" dirty="0" err="1"/>
              <a:t>aDoc.add</a:t>
            </a:r>
            <a:r>
              <a:rPr lang="en-US" sz="1600" dirty="0"/>
              <a:t>(</a:t>
            </a:r>
            <a:r>
              <a:rPr lang="en-US" sz="1600" b="1" dirty="0">
                <a:solidFill>
                  <a:schemeClr val="accent6"/>
                </a:solidFill>
              </a:rPr>
              <a:t>new Field</a:t>
            </a:r>
            <a:r>
              <a:rPr lang="en-US" sz="1600" b="1" dirty="0"/>
              <a:t>("</a:t>
            </a:r>
            <a:r>
              <a:rPr lang="en-US" sz="1600" b="1" dirty="0">
                <a:solidFill>
                  <a:schemeClr val="accent6"/>
                </a:solidFill>
              </a:rPr>
              <a:t>content</a:t>
            </a:r>
            <a:r>
              <a:rPr lang="en-US" sz="1600" b="1" dirty="0"/>
              <a:t>", text, </a:t>
            </a:r>
            <a:r>
              <a:rPr lang="en-US" sz="1600" b="1" dirty="0">
                <a:solidFill>
                  <a:srgbClr val="FF0000"/>
                </a:solidFill>
              </a:rPr>
              <a:t> </a:t>
            </a:r>
            <a:r>
              <a:rPr lang="en-US" sz="1600" b="1" dirty="0" err="1"/>
              <a:t>fieldD</a:t>
            </a:r>
            <a:r>
              <a:rPr lang="en-US" sz="1600" b="1" i="1" dirty="0"/>
              <a:t> ) );</a:t>
            </a:r>
          </a:p>
          <a:p>
            <a:pPr marL="0" indent="0">
              <a:buNone/>
            </a:pPr>
            <a:r>
              <a:rPr lang="en-US" sz="1600" dirty="0"/>
              <a:t>	….</a:t>
            </a:r>
          </a:p>
          <a:p>
            <a:pPr marL="0" indent="0">
              <a:buNone/>
            </a:pPr>
            <a:r>
              <a:rPr lang="en-US" sz="1600" dirty="0"/>
              <a:t>}</a:t>
            </a:r>
          </a:p>
        </p:txBody>
      </p:sp>
      <p:sp>
        <p:nvSpPr>
          <p:cNvPr id="4" name="Marcador de número de diapositiva 3"/>
          <p:cNvSpPr>
            <a:spLocks noGrp="1"/>
          </p:cNvSpPr>
          <p:nvPr>
            <p:ph type="sldNum" sz="quarter" idx="12"/>
          </p:nvPr>
        </p:nvSpPr>
        <p:spPr/>
        <p:txBody>
          <a:bodyPr/>
          <a:lstStyle/>
          <a:p>
            <a:fld id="{401CF334-2D5C-4859-84A6-CA7E6E43FAEB}" type="slidenum">
              <a:rPr lang="en-US" smtClean="0"/>
              <a:t>123</a:t>
            </a:fld>
            <a:endParaRPr lang="en-US"/>
          </a:p>
        </p:txBody>
      </p:sp>
    </p:spTree>
    <p:extLst>
      <p:ext uri="{BB962C8B-B14F-4D97-AF65-F5344CB8AC3E}">
        <p14:creationId xmlns:p14="http://schemas.microsoft.com/office/powerpoint/2010/main" val="2939112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AR"/>
          </a:p>
        </p:txBody>
      </p:sp>
      <p:sp>
        <p:nvSpPr>
          <p:cNvPr id="3" name="Marcador de contenido 2"/>
          <p:cNvSpPr>
            <a:spLocks noGrp="1"/>
          </p:cNvSpPr>
          <p:nvPr>
            <p:ph idx="1"/>
          </p:nvPr>
        </p:nvSpPr>
        <p:spPr/>
        <p:txBody>
          <a:bodyPr/>
          <a:lstStyle/>
          <a:p>
            <a:pPr marL="0" indent="0" algn="just">
              <a:buNone/>
            </a:pPr>
            <a:r>
              <a:rPr lang="es-AR" dirty="0"/>
              <a:t>De toda esta información se va a completar solo esto:</a:t>
            </a:r>
          </a:p>
        </p:txBody>
      </p:sp>
      <p:sp>
        <p:nvSpPr>
          <p:cNvPr id="4" name="Marcador de número de diapositiva 3"/>
          <p:cNvSpPr>
            <a:spLocks noGrp="1"/>
          </p:cNvSpPr>
          <p:nvPr>
            <p:ph type="sldNum" sz="quarter" idx="12"/>
          </p:nvPr>
        </p:nvSpPr>
        <p:spPr/>
        <p:txBody>
          <a:bodyPr/>
          <a:lstStyle/>
          <a:p>
            <a:fld id="{401CF334-2D5C-4859-84A6-CA7E6E43FAEB}" type="slidenum">
              <a:rPr lang="en-US" smtClean="0"/>
              <a:t>124</a:t>
            </a:fld>
            <a:endParaRPr lang="en-US"/>
          </a:p>
        </p:txBody>
      </p:sp>
      <p:graphicFrame>
        <p:nvGraphicFramePr>
          <p:cNvPr id="5" name="Tabla 4"/>
          <p:cNvGraphicFramePr>
            <a:graphicFrameLocks noGrp="1"/>
          </p:cNvGraphicFramePr>
          <p:nvPr/>
        </p:nvGraphicFramePr>
        <p:xfrm>
          <a:off x="457200" y="2981034"/>
          <a:ext cx="7863840" cy="1399667"/>
        </p:xfrm>
        <a:graphic>
          <a:graphicData uri="http://schemas.openxmlformats.org/drawingml/2006/table">
            <a:tbl>
              <a:tblPr firstRow="1" bandRow="1">
                <a:tableStyleId>{8799B23B-EC83-4686-B30A-512413B5E67A}</a:tableStyleId>
              </a:tblPr>
              <a:tblGrid>
                <a:gridCol w="1467492">
                  <a:extLst>
                    <a:ext uri="{9D8B030D-6E8A-4147-A177-3AD203B41FA5}">
                      <a16:colId xmlns:a16="http://schemas.microsoft.com/office/drawing/2014/main" val="1990273210"/>
                    </a:ext>
                  </a:extLst>
                </a:gridCol>
                <a:gridCol w="1641468">
                  <a:extLst>
                    <a:ext uri="{9D8B030D-6E8A-4147-A177-3AD203B41FA5}">
                      <a16:colId xmlns:a16="http://schemas.microsoft.com/office/drawing/2014/main" val="3075027576"/>
                    </a:ext>
                  </a:extLst>
                </a:gridCol>
                <a:gridCol w="4754880">
                  <a:extLst>
                    <a:ext uri="{9D8B030D-6E8A-4147-A177-3AD203B41FA5}">
                      <a16:colId xmlns:a16="http://schemas.microsoft.com/office/drawing/2014/main" val="2336655999"/>
                    </a:ext>
                  </a:extLst>
                </a:gridCol>
              </a:tblGrid>
              <a:tr h="657987">
                <a:tc>
                  <a:txBody>
                    <a:bodyPr/>
                    <a:lstStyle/>
                    <a:p>
                      <a:r>
                        <a:rPr lang="es-AR" dirty="0" err="1"/>
                        <a:t>Value</a:t>
                      </a:r>
                      <a:r>
                        <a:rPr lang="es-AR" dirty="0"/>
                        <a:t> </a:t>
                      </a:r>
                      <a:r>
                        <a:rPr lang="es-AR" dirty="0" err="1"/>
                        <a:t>term</a:t>
                      </a:r>
                      <a:endParaRPr lang="es-AR" dirty="0"/>
                    </a:p>
                  </a:txBody>
                  <a:tcPr/>
                </a:tc>
                <a:tc>
                  <a:txBody>
                    <a:bodyPr/>
                    <a:lstStyle/>
                    <a:p>
                      <a:r>
                        <a:rPr lang="es-AR" dirty="0" err="1"/>
                        <a:t>Freq</a:t>
                      </a:r>
                      <a:r>
                        <a:rPr lang="es-AR" baseline="0" dirty="0"/>
                        <a:t> en </a:t>
                      </a:r>
                      <a:r>
                        <a:rPr lang="es-AR" baseline="0" dirty="0" err="1"/>
                        <a:t>docs</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b="1" dirty="0">
                          <a:solidFill>
                            <a:schemeClr val="tx1"/>
                          </a:solidFill>
                        </a:rPr>
                        <a:t>[ </a:t>
                      </a:r>
                      <a:r>
                        <a:rPr lang="es-AR" b="1" dirty="0" err="1">
                          <a:solidFill>
                            <a:schemeClr val="tx1"/>
                          </a:solidFill>
                        </a:rPr>
                        <a:t>doc</a:t>
                      </a:r>
                      <a:r>
                        <a:rPr lang="es-AR" b="1" baseline="0" dirty="0" err="1">
                          <a:solidFill>
                            <a:schemeClr val="tx1"/>
                          </a:solidFill>
                        </a:rPr>
                        <a:t>id:freqs</a:t>
                      </a:r>
                      <a:r>
                        <a:rPr lang="es-AR" b="1" baseline="0" dirty="0">
                          <a:solidFill>
                            <a:schemeClr val="tx1"/>
                          </a:solidFill>
                        </a:rPr>
                        <a:t> in </a:t>
                      </a:r>
                      <a:r>
                        <a:rPr lang="es-AR" b="1" baseline="0" dirty="0" err="1">
                          <a:solidFill>
                            <a:schemeClr val="tx1"/>
                          </a:solidFill>
                        </a:rPr>
                        <a:t>docid</a:t>
                      </a:r>
                      <a:r>
                        <a:rPr lang="es-AR" b="1" baseline="0" dirty="0">
                          <a:solidFill>
                            <a:schemeClr val="tx1"/>
                          </a:solidFill>
                        </a:rPr>
                        <a:t>:[positions in </a:t>
                      </a:r>
                      <a:r>
                        <a:rPr lang="es-AR" b="1" baseline="0" dirty="0" err="1">
                          <a:solidFill>
                            <a:schemeClr val="tx1"/>
                          </a:solidFill>
                        </a:rPr>
                        <a:t>docid</a:t>
                      </a:r>
                      <a:r>
                        <a:rPr lang="es-AR" b="1" baseline="0" dirty="0">
                          <a:solidFill>
                            <a:schemeClr val="tx1"/>
                          </a:solidFill>
                        </a:rPr>
                        <a:t>]</a:t>
                      </a:r>
                      <a:r>
                        <a:rPr lang="es-AR" b="1" dirty="0">
                          <a:solidFill>
                            <a:schemeClr val="tx1"/>
                          </a:solidFill>
                        </a:rPr>
                        <a:t> :[</a:t>
                      </a:r>
                      <a:r>
                        <a:rPr lang="es-AR" b="1" dirty="0" err="1">
                          <a:solidFill>
                            <a:schemeClr val="tx1"/>
                          </a:solidFill>
                        </a:rPr>
                        <a:t>startOffsets</a:t>
                      </a:r>
                      <a:r>
                        <a:rPr lang="es-AR" b="1" dirty="0">
                          <a:solidFill>
                            <a:schemeClr val="tx1"/>
                          </a:solidFill>
                        </a:rPr>
                        <a:t> - </a:t>
                      </a:r>
                      <a:r>
                        <a:rPr lang="es-AR" b="1" dirty="0" err="1">
                          <a:solidFill>
                            <a:schemeClr val="tx1"/>
                          </a:solidFill>
                        </a:rPr>
                        <a:t>endOffsets</a:t>
                      </a:r>
                      <a:r>
                        <a:rPr lang="es-AR" b="1" dirty="0">
                          <a:solidFill>
                            <a:schemeClr val="tx1"/>
                          </a:solidFill>
                        </a:rPr>
                        <a:t> in </a:t>
                      </a:r>
                      <a:r>
                        <a:rPr lang="es-AR" b="1" dirty="0" err="1">
                          <a:solidFill>
                            <a:schemeClr val="tx1"/>
                          </a:solidFill>
                        </a:rPr>
                        <a:t>docid</a:t>
                      </a:r>
                      <a:r>
                        <a:rPr lang="es-AR" b="1" dirty="0">
                          <a:solidFill>
                            <a:schemeClr val="tx1"/>
                          </a:solidFill>
                        </a:rPr>
                        <a:t>) ]</a:t>
                      </a:r>
                      <a:endParaRPr lang="es-AR" b="1" baseline="0" dirty="0">
                        <a:solidFill>
                          <a:schemeClr val="tx1"/>
                        </a:solidFill>
                      </a:endParaRPr>
                    </a:p>
                  </a:txBody>
                  <a:tcPr/>
                </a:tc>
                <a:extLst>
                  <a:ext uri="{0D108BD9-81ED-4DB2-BD59-A6C34878D82A}">
                    <a16:rowId xmlns:a16="http://schemas.microsoft.com/office/drawing/2014/main" val="1504432863"/>
                  </a:ext>
                </a:extLst>
              </a:tr>
              <a:tr h="370840">
                <a:tc>
                  <a:txBody>
                    <a:bodyPr/>
                    <a:lstStyle/>
                    <a:p>
                      <a:endParaRPr lang="es-AR" dirty="0"/>
                    </a:p>
                  </a:txBody>
                  <a:tcPr/>
                </a:tc>
                <a:tc>
                  <a:txBody>
                    <a:bodyPr/>
                    <a:lstStyle/>
                    <a:p>
                      <a:endParaRPr lang="es-AR"/>
                    </a:p>
                  </a:txBody>
                  <a:tcPr/>
                </a:tc>
                <a:tc>
                  <a:txBody>
                    <a:bodyPr/>
                    <a:lstStyle/>
                    <a:p>
                      <a:endParaRPr lang="es-AR" dirty="0"/>
                    </a:p>
                  </a:txBody>
                  <a:tcPr/>
                </a:tc>
                <a:extLst>
                  <a:ext uri="{0D108BD9-81ED-4DB2-BD59-A6C34878D82A}">
                    <a16:rowId xmlns:a16="http://schemas.microsoft.com/office/drawing/2014/main" val="1622148274"/>
                  </a:ext>
                </a:extLst>
              </a:tr>
              <a:tr h="370840">
                <a:tc>
                  <a:txBody>
                    <a:bodyPr/>
                    <a:lstStyle/>
                    <a:p>
                      <a:endParaRPr lang="es-AR"/>
                    </a:p>
                  </a:txBody>
                  <a:tcPr/>
                </a:tc>
                <a:tc>
                  <a:txBody>
                    <a:bodyPr/>
                    <a:lstStyle/>
                    <a:p>
                      <a:endParaRPr lang="es-AR" dirty="0"/>
                    </a:p>
                  </a:txBody>
                  <a:tcPr/>
                </a:tc>
                <a:tc>
                  <a:txBody>
                    <a:bodyPr/>
                    <a:lstStyle/>
                    <a:p>
                      <a:endParaRPr lang="es-AR" dirty="0"/>
                    </a:p>
                  </a:txBody>
                  <a:tcPr/>
                </a:tc>
                <a:extLst>
                  <a:ext uri="{0D108BD9-81ED-4DB2-BD59-A6C34878D82A}">
                    <a16:rowId xmlns:a16="http://schemas.microsoft.com/office/drawing/2014/main" val="2414743901"/>
                  </a:ext>
                </a:extLst>
              </a:tr>
            </a:tbl>
          </a:graphicData>
        </a:graphic>
      </p:graphicFrame>
      <p:cxnSp>
        <p:nvCxnSpPr>
          <p:cNvPr id="10" name="Conector recto 9"/>
          <p:cNvCxnSpPr/>
          <p:nvPr/>
        </p:nvCxnSpPr>
        <p:spPr>
          <a:xfrm>
            <a:off x="3636579" y="3404000"/>
            <a:ext cx="4009697"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2823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endParaRPr lang="es-AR" sz="2800" dirty="0"/>
          </a:p>
        </p:txBody>
      </p:sp>
      <p:sp>
        <p:nvSpPr>
          <p:cNvPr id="3" name="Marcador de contenido 2"/>
          <p:cNvSpPr>
            <a:spLocks noGrp="1"/>
          </p:cNvSpPr>
          <p:nvPr>
            <p:ph idx="1"/>
          </p:nvPr>
        </p:nvSpPr>
        <p:spPr/>
        <p:txBody>
          <a:bodyPr>
            <a:normAutofit fontScale="92500" lnSpcReduction="10000"/>
          </a:bodyPr>
          <a:lstStyle/>
          <a:p>
            <a:pPr marL="0" indent="0" algn="just">
              <a:buNone/>
            </a:pPr>
            <a:r>
              <a:rPr lang="es-AR" dirty="0"/>
              <a:t>De acuerdo a lo anterior, tengo una colección de 4 documentos formados por solo ese </a:t>
            </a:r>
            <a:r>
              <a:rPr lang="es-AR" dirty="0" err="1"/>
              <a:t>field</a:t>
            </a:r>
            <a:r>
              <a:rPr lang="es-AR" dirty="0"/>
              <a:t> “</a:t>
            </a:r>
            <a:r>
              <a:rPr lang="es-AR" dirty="0" err="1"/>
              <a:t>content</a:t>
            </a:r>
            <a:r>
              <a:rPr lang="es-AR" dirty="0"/>
              <a:t>”.  Lo que se indiza es precisamente el contenido de los archivos a.txt, b.txt, c.txt, d.txt</a:t>
            </a:r>
          </a:p>
          <a:p>
            <a:pPr marL="0" indent="0" algn="just">
              <a:buNone/>
            </a:pPr>
            <a:endParaRPr lang="es-AR" dirty="0"/>
          </a:p>
          <a:p>
            <a:pPr marL="0" indent="0" algn="just">
              <a:buNone/>
            </a:pPr>
            <a:endParaRPr lang="es-AR" dirty="0"/>
          </a:p>
          <a:p>
            <a:pPr marL="0" indent="0" algn="just">
              <a:buNone/>
            </a:pPr>
            <a:endParaRPr lang="es-AR" dirty="0"/>
          </a:p>
          <a:p>
            <a:pPr marL="0" indent="0" algn="just">
              <a:buNone/>
            </a:pPr>
            <a:endParaRPr lang="es-AR" dirty="0"/>
          </a:p>
          <a:p>
            <a:pPr marL="0" indent="0" algn="just">
              <a:buNone/>
            </a:pPr>
            <a:endParaRPr lang="es-AR" dirty="0"/>
          </a:p>
          <a:p>
            <a:pPr marL="0" indent="0" algn="just">
              <a:buNone/>
            </a:pPr>
            <a:endParaRPr lang="es-AR" dirty="0"/>
          </a:p>
          <a:p>
            <a:pPr marL="0" indent="0" algn="just">
              <a:buNone/>
            </a:pPr>
            <a:r>
              <a:rPr lang="es-AR" dirty="0"/>
              <a:t>Como es el índice invertido?</a:t>
            </a:r>
          </a:p>
          <a:p>
            <a:pPr marL="0" indent="0">
              <a:buNone/>
            </a:pPr>
            <a:endParaRPr lang="es-AR" dirty="0"/>
          </a:p>
        </p:txBody>
      </p:sp>
      <p:sp>
        <p:nvSpPr>
          <p:cNvPr id="4" name="Marcador de número de diapositiva 3"/>
          <p:cNvSpPr>
            <a:spLocks noGrp="1"/>
          </p:cNvSpPr>
          <p:nvPr>
            <p:ph type="sldNum" sz="quarter" idx="12"/>
          </p:nvPr>
        </p:nvSpPr>
        <p:spPr/>
        <p:txBody>
          <a:bodyPr/>
          <a:lstStyle/>
          <a:p>
            <a:fld id="{401CF334-2D5C-4859-84A6-CA7E6E43FAEB}" type="slidenum">
              <a:rPr lang="en-US" smtClean="0"/>
              <a:t>125</a:t>
            </a:fld>
            <a:endParaRPr lang="en-US"/>
          </a:p>
        </p:txBody>
      </p:sp>
      <p:grpSp>
        <p:nvGrpSpPr>
          <p:cNvPr id="5" name="Grupo 4"/>
          <p:cNvGrpSpPr/>
          <p:nvPr/>
        </p:nvGrpSpPr>
        <p:grpSpPr>
          <a:xfrm>
            <a:off x="600641" y="3491946"/>
            <a:ext cx="2756263" cy="761268"/>
            <a:chOff x="548640" y="2928952"/>
            <a:chExt cx="2756263" cy="761268"/>
          </a:xfrm>
        </p:grpSpPr>
        <p:sp>
          <p:nvSpPr>
            <p:cNvPr id="6" name="Rectángulo 5"/>
            <p:cNvSpPr/>
            <p:nvPr/>
          </p:nvSpPr>
          <p:spPr>
            <a:xfrm>
              <a:off x="718457" y="3311397"/>
              <a:ext cx="2586446" cy="378823"/>
            </a:xfrm>
            <a:prstGeom prst="rect">
              <a:avLst/>
            </a:prstGeom>
          </p:spPr>
          <p:style>
            <a:lnRef idx="1">
              <a:schemeClr val="accent3"/>
            </a:lnRef>
            <a:fillRef idx="2">
              <a:schemeClr val="accent3"/>
            </a:fillRef>
            <a:effectRef idx="1">
              <a:schemeClr val="accent3"/>
            </a:effectRef>
            <a:fontRef idx="minor">
              <a:schemeClr val="dk1"/>
            </a:fontRef>
          </p:style>
          <p:txBody>
            <a:bodyPr lIns="0" tIns="0" rIns="0" bIns="0" rtlCol="0" anchor="t" anchorCtr="0">
              <a:normAutofit/>
            </a:bodyPr>
            <a:lstStyle/>
            <a:p>
              <a:pPr algn="just"/>
              <a:r>
                <a:rPr lang="es-MX" dirty="0"/>
                <a:t>store,, </a:t>
              </a:r>
              <a:r>
                <a:rPr lang="es-MX" dirty="0" err="1"/>
                <a:t>game</a:t>
              </a:r>
              <a:endParaRPr lang="es-MX" dirty="0"/>
            </a:p>
          </p:txBody>
        </p:sp>
        <p:sp>
          <p:nvSpPr>
            <p:cNvPr id="7" name="CuadroTexto 6"/>
            <p:cNvSpPr txBox="1"/>
            <p:nvPr/>
          </p:nvSpPr>
          <p:spPr>
            <a:xfrm>
              <a:off x="548640" y="2928952"/>
              <a:ext cx="1685077" cy="369332"/>
            </a:xfrm>
            <a:prstGeom prst="rect">
              <a:avLst/>
            </a:prstGeom>
            <a:noFill/>
            <a:ln>
              <a:solidFill>
                <a:schemeClr val="bg2"/>
              </a:solidFill>
            </a:ln>
          </p:spPr>
          <p:txBody>
            <a:bodyPr wrap="none" rtlCol="0">
              <a:spAutoFit/>
            </a:bodyPr>
            <a:lstStyle/>
            <a:p>
              <a:r>
                <a:rPr lang="es-AR" dirty="0" err="1"/>
                <a:t>Docid</a:t>
              </a:r>
              <a:r>
                <a:rPr lang="es-AR" dirty="0"/>
                <a:t> 0  (a.txt)</a:t>
              </a:r>
              <a:endParaRPr lang="es-MX" dirty="0" err="1"/>
            </a:p>
          </p:txBody>
        </p:sp>
      </p:grpSp>
      <p:grpSp>
        <p:nvGrpSpPr>
          <p:cNvPr id="8" name="Grupo 7"/>
          <p:cNvGrpSpPr/>
          <p:nvPr/>
        </p:nvGrpSpPr>
        <p:grpSpPr>
          <a:xfrm>
            <a:off x="5820512" y="3539303"/>
            <a:ext cx="2746545" cy="748155"/>
            <a:chOff x="548640" y="2928952"/>
            <a:chExt cx="2746545" cy="748155"/>
          </a:xfrm>
        </p:grpSpPr>
        <p:sp>
          <p:nvSpPr>
            <p:cNvPr id="9" name="Rectángulo 8"/>
            <p:cNvSpPr/>
            <p:nvPr/>
          </p:nvSpPr>
          <p:spPr>
            <a:xfrm>
              <a:off x="708739" y="3298284"/>
              <a:ext cx="2586446" cy="378823"/>
            </a:xfrm>
            <a:prstGeom prst="rect">
              <a:avLst/>
            </a:prstGeom>
          </p:spPr>
          <p:style>
            <a:lnRef idx="1">
              <a:schemeClr val="accent3"/>
            </a:lnRef>
            <a:fillRef idx="2">
              <a:schemeClr val="accent3"/>
            </a:fillRef>
            <a:effectRef idx="1">
              <a:schemeClr val="accent3"/>
            </a:effectRef>
            <a:fontRef idx="minor">
              <a:schemeClr val="dk1"/>
            </a:fontRef>
          </p:style>
          <p:txBody>
            <a:bodyPr lIns="0" tIns="0" rIns="0" bIns="0" rtlCol="0" anchor="t" anchorCtr="0">
              <a:normAutofit/>
            </a:bodyPr>
            <a:lstStyle/>
            <a:p>
              <a:pPr algn="just"/>
              <a:r>
                <a:rPr lang="es-AR" dirty="0"/>
                <a:t>video</a:t>
              </a:r>
              <a:endParaRPr lang="es-MX" dirty="0"/>
            </a:p>
          </p:txBody>
        </p:sp>
        <p:sp>
          <p:nvSpPr>
            <p:cNvPr id="10" name="CuadroTexto 9"/>
            <p:cNvSpPr txBox="1"/>
            <p:nvPr/>
          </p:nvSpPr>
          <p:spPr>
            <a:xfrm>
              <a:off x="548640" y="2928952"/>
              <a:ext cx="1640193" cy="369332"/>
            </a:xfrm>
            <a:prstGeom prst="rect">
              <a:avLst/>
            </a:prstGeom>
            <a:noFill/>
            <a:ln>
              <a:solidFill>
                <a:schemeClr val="bg2"/>
              </a:solidFill>
            </a:ln>
          </p:spPr>
          <p:txBody>
            <a:bodyPr wrap="none" rtlCol="0">
              <a:spAutoFit/>
            </a:bodyPr>
            <a:lstStyle/>
            <a:p>
              <a:r>
                <a:rPr lang="es-AR" dirty="0" err="1"/>
                <a:t>Docid</a:t>
              </a:r>
              <a:r>
                <a:rPr lang="es-AR" dirty="0"/>
                <a:t> 1 (b.txt)</a:t>
              </a:r>
              <a:endParaRPr lang="es-MX" dirty="0" err="1"/>
            </a:p>
          </p:txBody>
        </p:sp>
      </p:grpSp>
      <p:grpSp>
        <p:nvGrpSpPr>
          <p:cNvPr id="11" name="Grupo 10"/>
          <p:cNvGrpSpPr/>
          <p:nvPr/>
        </p:nvGrpSpPr>
        <p:grpSpPr>
          <a:xfrm>
            <a:off x="5835594" y="4642811"/>
            <a:ext cx="2731463" cy="748155"/>
            <a:chOff x="548640" y="2928952"/>
            <a:chExt cx="2731463" cy="748155"/>
          </a:xfrm>
        </p:grpSpPr>
        <p:sp>
          <p:nvSpPr>
            <p:cNvPr id="12" name="Rectángulo 11"/>
            <p:cNvSpPr/>
            <p:nvPr/>
          </p:nvSpPr>
          <p:spPr>
            <a:xfrm>
              <a:off x="693657" y="3298284"/>
              <a:ext cx="2586446" cy="378823"/>
            </a:xfrm>
            <a:prstGeom prst="rect">
              <a:avLst/>
            </a:prstGeom>
          </p:spPr>
          <p:style>
            <a:lnRef idx="1">
              <a:schemeClr val="accent3"/>
            </a:lnRef>
            <a:fillRef idx="2">
              <a:schemeClr val="accent3"/>
            </a:fillRef>
            <a:effectRef idx="1">
              <a:schemeClr val="accent3"/>
            </a:effectRef>
            <a:fontRef idx="minor">
              <a:schemeClr val="dk1"/>
            </a:fontRef>
          </p:style>
          <p:txBody>
            <a:bodyPr lIns="0" tIns="0" rIns="0" bIns="0" rtlCol="0" anchor="t" anchorCtr="0">
              <a:normAutofit/>
            </a:bodyPr>
            <a:lstStyle/>
            <a:p>
              <a:pPr algn="just"/>
              <a:r>
                <a:rPr lang="es-MX" dirty="0" err="1"/>
                <a:t>game</a:t>
              </a:r>
              <a:endParaRPr lang="es-MX" dirty="0"/>
            </a:p>
          </p:txBody>
        </p:sp>
        <p:sp>
          <p:nvSpPr>
            <p:cNvPr id="13" name="CuadroTexto 12"/>
            <p:cNvSpPr txBox="1"/>
            <p:nvPr/>
          </p:nvSpPr>
          <p:spPr>
            <a:xfrm>
              <a:off x="548640" y="2928952"/>
              <a:ext cx="1946616" cy="369332"/>
            </a:xfrm>
            <a:prstGeom prst="rect">
              <a:avLst/>
            </a:prstGeom>
            <a:noFill/>
            <a:ln>
              <a:solidFill>
                <a:schemeClr val="bg2"/>
              </a:solidFill>
            </a:ln>
          </p:spPr>
          <p:txBody>
            <a:bodyPr wrap="square" rtlCol="0">
              <a:spAutoFit/>
            </a:bodyPr>
            <a:lstStyle/>
            <a:p>
              <a:r>
                <a:rPr lang="es-AR" dirty="0" err="1"/>
                <a:t>Docid</a:t>
              </a:r>
              <a:r>
                <a:rPr lang="es-AR" dirty="0"/>
                <a:t> 2 (c.txt)</a:t>
              </a:r>
              <a:endParaRPr lang="es-MX" dirty="0" err="1"/>
            </a:p>
          </p:txBody>
        </p:sp>
      </p:grpSp>
      <p:grpSp>
        <p:nvGrpSpPr>
          <p:cNvPr id="17" name="Grupo 16"/>
          <p:cNvGrpSpPr/>
          <p:nvPr/>
        </p:nvGrpSpPr>
        <p:grpSpPr>
          <a:xfrm>
            <a:off x="494637" y="4774074"/>
            <a:ext cx="2651760" cy="848210"/>
            <a:chOff x="548640" y="2928952"/>
            <a:chExt cx="2651760" cy="848210"/>
          </a:xfrm>
        </p:grpSpPr>
        <p:sp>
          <p:nvSpPr>
            <p:cNvPr id="18" name="Rectángulo 17"/>
            <p:cNvSpPr/>
            <p:nvPr/>
          </p:nvSpPr>
          <p:spPr>
            <a:xfrm>
              <a:off x="718457" y="3298284"/>
              <a:ext cx="2481943" cy="478878"/>
            </a:xfrm>
            <a:prstGeom prst="rect">
              <a:avLst/>
            </a:prstGeom>
          </p:spPr>
          <p:style>
            <a:lnRef idx="1">
              <a:schemeClr val="accent3"/>
            </a:lnRef>
            <a:fillRef idx="2">
              <a:schemeClr val="accent3"/>
            </a:fillRef>
            <a:effectRef idx="1">
              <a:schemeClr val="accent3"/>
            </a:effectRef>
            <a:fontRef idx="minor">
              <a:schemeClr val="dk1"/>
            </a:fontRef>
          </p:style>
          <p:txBody>
            <a:bodyPr lIns="0" tIns="0" rIns="0" bIns="0" rtlCol="0" anchor="t" anchorCtr="0">
              <a:normAutofit fontScale="92500" lnSpcReduction="10000"/>
            </a:bodyPr>
            <a:lstStyle/>
            <a:p>
              <a:pPr algn="just"/>
              <a:r>
                <a:rPr lang="es-MX" dirty="0" err="1"/>
                <a:t>Game</a:t>
              </a:r>
              <a:r>
                <a:rPr lang="es-MX" dirty="0"/>
                <a:t> video, </a:t>
              </a:r>
            </a:p>
            <a:p>
              <a:pPr algn="just"/>
              <a:r>
                <a:rPr lang="es-MX" dirty="0"/>
                <a:t>  </a:t>
              </a:r>
              <a:r>
                <a:rPr lang="es-MX" dirty="0" err="1"/>
                <a:t>review</a:t>
              </a:r>
              <a:r>
                <a:rPr lang="es-MX" dirty="0"/>
                <a:t>    </a:t>
              </a:r>
              <a:r>
                <a:rPr lang="es-MX" dirty="0" err="1"/>
                <a:t>game</a:t>
              </a:r>
              <a:r>
                <a:rPr lang="es-MX" dirty="0"/>
                <a:t>.</a:t>
              </a:r>
            </a:p>
          </p:txBody>
        </p:sp>
        <p:sp>
          <p:nvSpPr>
            <p:cNvPr id="19" name="CuadroTexto 18"/>
            <p:cNvSpPr txBox="1"/>
            <p:nvPr/>
          </p:nvSpPr>
          <p:spPr>
            <a:xfrm>
              <a:off x="548640" y="2928952"/>
              <a:ext cx="1653017" cy="369332"/>
            </a:xfrm>
            <a:prstGeom prst="rect">
              <a:avLst/>
            </a:prstGeom>
            <a:noFill/>
            <a:ln>
              <a:solidFill>
                <a:schemeClr val="bg2"/>
              </a:solidFill>
            </a:ln>
          </p:spPr>
          <p:txBody>
            <a:bodyPr wrap="none" rtlCol="0">
              <a:spAutoFit/>
            </a:bodyPr>
            <a:lstStyle/>
            <a:p>
              <a:r>
                <a:rPr lang="es-AR" dirty="0" err="1"/>
                <a:t>Docid</a:t>
              </a:r>
              <a:r>
                <a:rPr lang="es-AR" dirty="0"/>
                <a:t> 3 (d.txt)</a:t>
              </a:r>
              <a:endParaRPr lang="es-MX" dirty="0" err="1"/>
            </a:p>
          </p:txBody>
        </p:sp>
      </p:grpSp>
    </p:spTree>
    <p:extLst>
      <p:ext uri="{BB962C8B-B14F-4D97-AF65-F5344CB8AC3E}">
        <p14:creationId xmlns:p14="http://schemas.microsoft.com/office/powerpoint/2010/main" val="3029447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AR"/>
          </a:p>
        </p:txBody>
      </p:sp>
      <p:sp>
        <p:nvSpPr>
          <p:cNvPr id="4" name="Marcador de número de diapositiva 3"/>
          <p:cNvSpPr>
            <a:spLocks noGrp="1"/>
          </p:cNvSpPr>
          <p:nvPr>
            <p:ph type="sldNum" sz="quarter" idx="12"/>
          </p:nvPr>
        </p:nvSpPr>
        <p:spPr/>
        <p:txBody>
          <a:bodyPr/>
          <a:lstStyle/>
          <a:p>
            <a:fld id="{401CF334-2D5C-4859-84A6-CA7E6E43FAEB}" type="slidenum">
              <a:rPr lang="en-US" smtClean="0"/>
              <a:t>126</a:t>
            </a:fld>
            <a:endParaRPr lang="en-US"/>
          </a:p>
        </p:txBody>
      </p:sp>
      <p:grpSp>
        <p:nvGrpSpPr>
          <p:cNvPr id="5" name="Grupo 4"/>
          <p:cNvGrpSpPr/>
          <p:nvPr/>
        </p:nvGrpSpPr>
        <p:grpSpPr>
          <a:xfrm>
            <a:off x="457200" y="2055032"/>
            <a:ext cx="2756263" cy="761268"/>
            <a:chOff x="548640" y="2928952"/>
            <a:chExt cx="2756263" cy="761268"/>
          </a:xfrm>
        </p:grpSpPr>
        <p:sp>
          <p:nvSpPr>
            <p:cNvPr id="6" name="Rectángulo 5"/>
            <p:cNvSpPr/>
            <p:nvPr/>
          </p:nvSpPr>
          <p:spPr>
            <a:xfrm>
              <a:off x="718457" y="3311397"/>
              <a:ext cx="2586446" cy="378823"/>
            </a:xfrm>
            <a:prstGeom prst="rect">
              <a:avLst/>
            </a:prstGeom>
          </p:spPr>
          <p:style>
            <a:lnRef idx="1">
              <a:schemeClr val="accent3"/>
            </a:lnRef>
            <a:fillRef idx="2">
              <a:schemeClr val="accent3"/>
            </a:fillRef>
            <a:effectRef idx="1">
              <a:schemeClr val="accent3"/>
            </a:effectRef>
            <a:fontRef idx="minor">
              <a:schemeClr val="dk1"/>
            </a:fontRef>
          </p:style>
          <p:txBody>
            <a:bodyPr lIns="0" tIns="0" rIns="0" bIns="0" rtlCol="0" anchor="t" anchorCtr="0">
              <a:normAutofit/>
            </a:bodyPr>
            <a:lstStyle/>
            <a:p>
              <a:pPr algn="just"/>
              <a:r>
                <a:rPr lang="es-MX" dirty="0"/>
                <a:t>store,, </a:t>
              </a:r>
              <a:r>
                <a:rPr lang="es-MX" dirty="0" err="1"/>
                <a:t>game</a:t>
              </a:r>
              <a:endParaRPr lang="es-MX" dirty="0"/>
            </a:p>
          </p:txBody>
        </p:sp>
        <p:sp>
          <p:nvSpPr>
            <p:cNvPr id="7" name="CuadroTexto 6"/>
            <p:cNvSpPr txBox="1"/>
            <p:nvPr/>
          </p:nvSpPr>
          <p:spPr>
            <a:xfrm>
              <a:off x="548640" y="2928952"/>
              <a:ext cx="1685077" cy="369332"/>
            </a:xfrm>
            <a:prstGeom prst="rect">
              <a:avLst/>
            </a:prstGeom>
            <a:noFill/>
            <a:ln>
              <a:solidFill>
                <a:schemeClr val="bg2"/>
              </a:solidFill>
            </a:ln>
          </p:spPr>
          <p:txBody>
            <a:bodyPr wrap="none" rtlCol="0">
              <a:spAutoFit/>
            </a:bodyPr>
            <a:lstStyle/>
            <a:p>
              <a:r>
                <a:rPr lang="es-AR" dirty="0" err="1"/>
                <a:t>Docid</a:t>
              </a:r>
              <a:r>
                <a:rPr lang="es-AR" dirty="0"/>
                <a:t> 0  (a.txt)</a:t>
              </a:r>
              <a:endParaRPr lang="es-MX" dirty="0" err="1"/>
            </a:p>
          </p:txBody>
        </p:sp>
      </p:grpSp>
      <p:graphicFrame>
        <p:nvGraphicFramePr>
          <p:cNvPr id="8" name="Tabla 7"/>
          <p:cNvGraphicFramePr>
            <a:graphicFrameLocks noGrp="1"/>
          </p:cNvGraphicFramePr>
          <p:nvPr/>
        </p:nvGraphicFramePr>
        <p:xfrm>
          <a:off x="457201" y="3826691"/>
          <a:ext cx="7876902" cy="1889760"/>
        </p:xfrm>
        <a:graphic>
          <a:graphicData uri="http://schemas.openxmlformats.org/drawingml/2006/table">
            <a:tbl>
              <a:tblPr firstRow="1" bandRow="1">
                <a:tableStyleId>{8799B23B-EC83-4686-B30A-512413B5E67A}</a:tableStyleId>
              </a:tblPr>
              <a:tblGrid>
                <a:gridCol w="1469929">
                  <a:extLst>
                    <a:ext uri="{9D8B030D-6E8A-4147-A177-3AD203B41FA5}">
                      <a16:colId xmlns:a16="http://schemas.microsoft.com/office/drawing/2014/main" val="1990273210"/>
                    </a:ext>
                  </a:extLst>
                </a:gridCol>
                <a:gridCol w="1694964">
                  <a:extLst>
                    <a:ext uri="{9D8B030D-6E8A-4147-A177-3AD203B41FA5}">
                      <a16:colId xmlns:a16="http://schemas.microsoft.com/office/drawing/2014/main" val="3075027576"/>
                    </a:ext>
                  </a:extLst>
                </a:gridCol>
                <a:gridCol w="4712009">
                  <a:extLst>
                    <a:ext uri="{9D8B030D-6E8A-4147-A177-3AD203B41FA5}">
                      <a16:colId xmlns:a16="http://schemas.microsoft.com/office/drawing/2014/main" val="2336655999"/>
                    </a:ext>
                  </a:extLst>
                </a:gridCol>
              </a:tblGrid>
              <a:tr h="640806">
                <a:tc>
                  <a:txBody>
                    <a:bodyPr/>
                    <a:lstStyle/>
                    <a:p>
                      <a:r>
                        <a:rPr lang="es-AR" dirty="0" err="1"/>
                        <a:t>Value</a:t>
                      </a:r>
                      <a:r>
                        <a:rPr lang="es-AR" dirty="0"/>
                        <a:t> </a:t>
                      </a:r>
                      <a:r>
                        <a:rPr lang="es-AR" dirty="0" err="1"/>
                        <a:t>term</a:t>
                      </a:r>
                      <a:endParaRPr lang="es-AR" dirty="0"/>
                    </a:p>
                  </a:txBody>
                  <a:tcPr/>
                </a:tc>
                <a:tc>
                  <a:txBody>
                    <a:bodyPr/>
                    <a:lstStyle/>
                    <a:p>
                      <a:r>
                        <a:rPr lang="es-AR" dirty="0" err="1"/>
                        <a:t>Freq</a:t>
                      </a:r>
                      <a:r>
                        <a:rPr lang="es-AR" baseline="0" dirty="0"/>
                        <a:t> en </a:t>
                      </a:r>
                      <a:r>
                        <a:rPr lang="es-AR" baseline="0" dirty="0" err="1"/>
                        <a:t>docs</a:t>
                      </a:r>
                      <a:endParaRPr lang="es-AR" dirty="0"/>
                    </a:p>
                  </a:txBody>
                  <a:tcPr/>
                </a:tc>
                <a:tc>
                  <a:txBody>
                    <a:bodyPr/>
                    <a:lstStyle/>
                    <a:p>
                      <a:r>
                        <a:rPr lang="es-AR" dirty="0"/>
                        <a:t>[ </a:t>
                      </a:r>
                      <a:r>
                        <a:rPr lang="es-AR" dirty="0" err="1"/>
                        <a:t>doc</a:t>
                      </a:r>
                      <a:r>
                        <a:rPr lang="es-AR" baseline="0" dirty="0" err="1"/>
                        <a:t>id:freqs</a:t>
                      </a:r>
                      <a:r>
                        <a:rPr lang="es-AR" baseline="0" dirty="0"/>
                        <a:t> in </a:t>
                      </a:r>
                      <a:r>
                        <a:rPr lang="es-AR" baseline="0" dirty="0" err="1"/>
                        <a:t>docid</a:t>
                      </a:r>
                      <a:r>
                        <a:rPr lang="es-AR" baseline="0" dirty="0"/>
                        <a:t>:[positions in </a:t>
                      </a:r>
                      <a:r>
                        <a:rPr lang="es-AR" baseline="0" dirty="0" err="1"/>
                        <a:t>docid</a:t>
                      </a:r>
                      <a:r>
                        <a:rPr lang="es-AR" baseline="0" dirty="0"/>
                        <a:t>] ]</a:t>
                      </a:r>
                    </a:p>
                  </a:txBody>
                  <a:tcPr/>
                </a:tc>
                <a:extLst>
                  <a:ext uri="{0D108BD9-81ED-4DB2-BD59-A6C34878D82A}">
                    <a16:rowId xmlns:a16="http://schemas.microsoft.com/office/drawing/2014/main" val="1504432863"/>
                  </a:ext>
                </a:extLst>
              </a:tr>
              <a:tr h="613954">
                <a:tc>
                  <a:txBody>
                    <a:bodyPr/>
                    <a:lstStyle/>
                    <a:p>
                      <a:r>
                        <a:rPr lang="es-AR" dirty="0" err="1"/>
                        <a:t>game</a:t>
                      </a:r>
                      <a:endParaRPr lang="es-AR" dirty="0"/>
                    </a:p>
                  </a:txBody>
                  <a:tcPr/>
                </a:tc>
                <a:tc>
                  <a:txBody>
                    <a:bodyPr/>
                    <a:lstStyle/>
                    <a:p>
                      <a:r>
                        <a:rPr lang="es-AR"/>
                        <a:t>1</a:t>
                      </a:r>
                      <a:endParaRPr lang="es-AR" dirty="0"/>
                    </a:p>
                  </a:txBody>
                  <a:tcPr/>
                </a:tc>
                <a:tc>
                  <a:txBody>
                    <a:bodyPr/>
                    <a:lstStyle/>
                    <a:p>
                      <a:endParaRPr lang="es-AR" dirty="0"/>
                    </a:p>
                  </a:txBody>
                  <a:tcPr/>
                </a:tc>
                <a:extLst>
                  <a:ext uri="{0D108BD9-81ED-4DB2-BD59-A6C34878D82A}">
                    <a16:rowId xmlns:a16="http://schemas.microsoft.com/office/drawing/2014/main" val="1622148274"/>
                  </a:ext>
                </a:extLst>
              </a:tr>
              <a:tr h="635000">
                <a:tc>
                  <a:txBody>
                    <a:bodyPr/>
                    <a:lstStyle/>
                    <a:p>
                      <a:r>
                        <a:rPr lang="es-AR" dirty="0"/>
                        <a:t>store</a:t>
                      </a:r>
                    </a:p>
                  </a:txBody>
                  <a:tcPr/>
                </a:tc>
                <a:tc>
                  <a:txBody>
                    <a:bodyPr/>
                    <a:lstStyle/>
                    <a:p>
                      <a:r>
                        <a:rPr lang="es-AR"/>
                        <a:t>1</a:t>
                      </a:r>
                      <a:endParaRPr lang="es-AR" dirty="0"/>
                    </a:p>
                  </a:txBody>
                  <a:tcPr/>
                </a:tc>
                <a:tc>
                  <a:txBody>
                    <a:bodyPr/>
                    <a:lstStyle/>
                    <a:p>
                      <a:endParaRPr lang="es-AR" dirty="0"/>
                    </a:p>
                  </a:txBody>
                  <a:tcPr/>
                </a:tc>
                <a:extLst>
                  <a:ext uri="{0D108BD9-81ED-4DB2-BD59-A6C34878D82A}">
                    <a16:rowId xmlns:a16="http://schemas.microsoft.com/office/drawing/2014/main" val="2414743901"/>
                  </a:ext>
                </a:extLst>
              </a:tr>
            </a:tbl>
          </a:graphicData>
        </a:graphic>
      </p:graphicFrame>
      <p:graphicFrame>
        <p:nvGraphicFramePr>
          <p:cNvPr id="10" name="Tabla 9"/>
          <p:cNvGraphicFramePr>
            <a:graphicFrameLocks noGrp="1"/>
          </p:cNvGraphicFramePr>
          <p:nvPr/>
        </p:nvGraphicFramePr>
        <p:xfrm>
          <a:off x="3814620" y="5228184"/>
          <a:ext cx="4110179" cy="370840"/>
        </p:xfrm>
        <a:graphic>
          <a:graphicData uri="http://schemas.openxmlformats.org/drawingml/2006/table">
            <a:tbl>
              <a:tblPr firstRow="1" bandRow="1">
                <a:tableStyleId>{8799B23B-EC83-4686-B30A-512413B5E67A}</a:tableStyleId>
              </a:tblPr>
              <a:tblGrid>
                <a:gridCol w="658326">
                  <a:extLst>
                    <a:ext uri="{9D8B030D-6E8A-4147-A177-3AD203B41FA5}">
                      <a16:colId xmlns:a16="http://schemas.microsoft.com/office/drawing/2014/main" val="3416777542"/>
                    </a:ext>
                  </a:extLst>
                </a:gridCol>
                <a:gridCol w="710573">
                  <a:extLst>
                    <a:ext uri="{9D8B030D-6E8A-4147-A177-3AD203B41FA5}">
                      <a16:colId xmlns:a16="http://schemas.microsoft.com/office/drawing/2014/main" val="4175661753"/>
                    </a:ext>
                  </a:extLst>
                </a:gridCol>
                <a:gridCol w="1370640">
                  <a:extLst>
                    <a:ext uri="{9D8B030D-6E8A-4147-A177-3AD203B41FA5}">
                      <a16:colId xmlns:a16="http://schemas.microsoft.com/office/drawing/2014/main" val="4038247316"/>
                    </a:ext>
                  </a:extLst>
                </a:gridCol>
                <a:gridCol w="1370640">
                  <a:extLst>
                    <a:ext uri="{9D8B030D-6E8A-4147-A177-3AD203B41FA5}">
                      <a16:colId xmlns:a16="http://schemas.microsoft.com/office/drawing/2014/main" val="2133037523"/>
                    </a:ext>
                  </a:extLst>
                </a:gridCol>
              </a:tblGrid>
              <a:tr h="370840">
                <a:tc>
                  <a:txBody>
                    <a:bodyPr/>
                    <a:lstStyle/>
                    <a:p>
                      <a:r>
                        <a:rPr lang="es-AR" dirty="0"/>
                        <a:t>0</a:t>
                      </a:r>
                    </a:p>
                  </a:txBody>
                  <a:tcPr/>
                </a:tc>
                <a:tc>
                  <a:txBody>
                    <a:bodyPr/>
                    <a:lstStyle/>
                    <a:p>
                      <a:r>
                        <a:rPr lang="es-AR" dirty="0"/>
                        <a:t>1</a:t>
                      </a:r>
                    </a:p>
                  </a:txBody>
                  <a:tcPr/>
                </a:tc>
                <a:tc>
                  <a:txBody>
                    <a:bodyPr/>
                    <a:lstStyle/>
                    <a:p>
                      <a:r>
                        <a:rPr lang="es-AR" dirty="0"/>
                        <a:t>[0</a:t>
                      </a:r>
                      <a:r>
                        <a:rPr lang="es-AR" baseline="0" dirty="0"/>
                        <a:t>]</a:t>
                      </a:r>
                      <a:endParaRPr lang="es-AR" dirty="0"/>
                    </a:p>
                  </a:txBody>
                  <a:tcPr/>
                </a:tc>
                <a:tc>
                  <a:txBody>
                    <a:bodyPr/>
                    <a:lstStyle/>
                    <a:p>
                      <a:endParaRPr lang="es-AR" dirty="0"/>
                    </a:p>
                  </a:txBody>
                  <a:tcPr/>
                </a:tc>
                <a:extLst>
                  <a:ext uri="{0D108BD9-81ED-4DB2-BD59-A6C34878D82A}">
                    <a16:rowId xmlns:a16="http://schemas.microsoft.com/office/drawing/2014/main" val="3997086283"/>
                  </a:ext>
                </a:extLst>
              </a:tr>
            </a:tbl>
          </a:graphicData>
        </a:graphic>
      </p:graphicFrame>
      <p:graphicFrame>
        <p:nvGraphicFramePr>
          <p:cNvPr id="11" name="Tabla 10"/>
          <p:cNvGraphicFramePr>
            <a:graphicFrameLocks noGrp="1"/>
          </p:cNvGraphicFramePr>
          <p:nvPr/>
        </p:nvGraphicFramePr>
        <p:xfrm>
          <a:off x="3814619" y="4568289"/>
          <a:ext cx="4110179" cy="370840"/>
        </p:xfrm>
        <a:graphic>
          <a:graphicData uri="http://schemas.openxmlformats.org/drawingml/2006/table">
            <a:tbl>
              <a:tblPr firstRow="1" bandRow="1">
                <a:tableStyleId>{8799B23B-EC83-4686-B30A-512413B5E67A}</a:tableStyleId>
              </a:tblPr>
              <a:tblGrid>
                <a:gridCol w="658326">
                  <a:extLst>
                    <a:ext uri="{9D8B030D-6E8A-4147-A177-3AD203B41FA5}">
                      <a16:colId xmlns:a16="http://schemas.microsoft.com/office/drawing/2014/main" val="3416777542"/>
                    </a:ext>
                  </a:extLst>
                </a:gridCol>
                <a:gridCol w="710573">
                  <a:extLst>
                    <a:ext uri="{9D8B030D-6E8A-4147-A177-3AD203B41FA5}">
                      <a16:colId xmlns:a16="http://schemas.microsoft.com/office/drawing/2014/main" val="4175661753"/>
                    </a:ext>
                  </a:extLst>
                </a:gridCol>
                <a:gridCol w="1370640">
                  <a:extLst>
                    <a:ext uri="{9D8B030D-6E8A-4147-A177-3AD203B41FA5}">
                      <a16:colId xmlns:a16="http://schemas.microsoft.com/office/drawing/2014/main" val="4038247316"/>
                    </a:ext>
                  </a:extLst>
                </a:gridCol>
                <a:gridCol w="1370640">
                  <a:extLst>
                    <a:ext uri="{9D8B030D-6E8A-4147-A177-3AD203B41FA5}">
                      <a16:colId xmlns:a16="http://schemas.microsoft.com/office/drawing/2014/main" val="1889358991"/>
                    </a:ext>
                  </a:extLst>
                </a:gridCol>
              </a:tblGrid>
              <a:tr h="370840">
                <a:tc>
                  <a:txBody>
                    <a:bodyPr/>
                    <a:lstStyle/>
                    <a:p>
                      <a:r>
                        <a:rPr lang="es-AR" dirty="0"/>
                        <a:t>0</a:t>
                      </a:r>
                    </a:p>
                  </a:txBody>
                  <a:tcPr/>
                </a:tc>
                <a:tc>
                  <a:txBody>
                    <a:bodyPr/>
                    <a:lstStyle/>
                    <a:p>
                      <a:r>
                        <a:rPr lang="es-AR"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[1</a:t>
                      </a:r>
                      <a:r>
                        <a:rPr lang="es-AR" baseline="0" dirty="0"/>
                        <a:t>]</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3997086283"/>
                  </a:ext>
                </a:extLst>
              </a:tr>
            </a:tbl>
          </a:graphicData>
        </a:graphic>
      </p:graphicFrame>
      <p:sp>
        <p:nvSpPr>
          <p:cNvPr id="12" name="Rectángulo 11"/>
          <p:cNvSpPr/>
          <p:nvPr/>
        </p:nvSpPr>
        <p:spPr>
          <a:xfrm>
            <a:off x="169816" y="5081451"/>
            <a:ext cx="8451669" cy="635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a:p>
        </p:txBody>
      </p:sp>
      <p:sp>
        <p:nvSpPr>
          <p:cNvPr id="13" name="Rectángulo 12"/>
          <p:cNvSpPr/>
          <p:nvPr/>
        </p:nvSpPr>
        <p:spPr>
          <a:xfrm>
            <a:off x="169817" y="4403967"/>
            <a:ext cx="8451669" cy="635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a:p>
        </p:txBody>
      </p:sp>
    </p:spTree>
    <p:extLst>
      <p:ext uri="{BB962C8B-B14F-4D97-AF65-F5344CB8AC3E}">
        <p14:creationId xmlns:p14="http://schemas.microsoft.com/office/powerpoint/2010/main" val="3466332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0" nodeType="clickEffect">
                                  <p:stCondLst>
                                    <p:cond delay="0"/>
                                  </p:stCondLst>
                                  <p:childTnLst>
                                    <p:animEffect transition="out" filter="wipe(down)">
                                      <p:cBhvr>
                                        <p:cTn id="11" dur="500"/>
                                        <p:tgtEl>
                                          <p:spTgt spid="13"/>
                                        </p:tgtEl>
                                      </p:cBhvr>
                                    </p:animEffect>
                                    <p:set>
                                      <p:cBhvr>
                                        <p:cTn id="12"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AR"/>
          </a:p>
        </p:txBody>
      </p:sp>
      <p:sp>
        <p:nvSpPr>
          <p:cNvPr id="4" name="Marcador de número de diapositiva 3"/>
          <p:cNvSpPr>
            <a:spLocks noGrp="1"/>
          </p:cNvSpPr>
          <p:nvPr>
            <p:ph type="sldNum" sz="quarter" idx="12"/>
          </p:nvPr>
        </p:nvSpPr>
        <p:spPr/>
        <p:txBody>
          <a:bodyPr/>
          <a:lstStyle/>
          <a:p>
            <a:fld id="{401CF334-2D5C-4859-84A6-CA7E6E43FAEB}" type="slidenum">
              <a:rPr lang="en-US" smtClean="0"/>
              <a:t>127</a:t>
            </a:fld>
            <a:endParaRPr lang="en-US"/>
          </a:p>
        </p:txBody>
      </p:sp>
      <p:grpSp>
        <p:nvGrpSpPr>
          <p:cNvPr id="13" name="Grupo 12"/>
          <p:cNvGrpSpPr/>
          <p:nvPr/>
        </p:nvGrpSpPr>
        <p:grpSpPr>
          <a:xfrm>
            <a:off x="569244" y="2088734"/>
            <a:ext cx="2746545" cy="748155"/>
            <a:chOff x="548640" y="2928952"/>
            <a:chExt cx="2746545" cy="748155"/>
          </a:xfrm>
        </p:grpSpPr>
        <p:sp>
          <p:nvSpPr>
            <p:cNvPr id="14" name="Rectángulo 13"/>
            <p:cNvSpPr/>
            <p:nvPr/>
          </p:nvSpPr>
          <p:spPr>
            <a:xfrm>
              <a:off x="708739" y="3298284"/>
              <a:ext cx="2586446" cy="378823"/>
            </a:xfrm>
            <a:prstGeom prst="rect">
              <a:avLst/>
            </a:prstGeom>
          </p:spPr>
          <p:style>
            <a:lnRef idx="1">
              <a:schemeClr val="accent3"/>
            </a:lnRef>
            <a:fillRef idx="2">
              <a:schemeClr val="accent3"/>
            </a:fillRef>
            <a:effectRef idx="1">
              <a:schemeClr val="accent3"/>
            </a:effectRef>
            <a:fontRef idx="minor">
              <a:schemeClr val="dk1"/>
            </a:fontRef>
          </p:style>
          <p:txBody>
            <a:bodyPr lIns="0" tIns="0" rIns="0" bIns="0" rtlCol="0" anchor="t" anchorCtr="0">
              <a:normAutofit/>
            </a:bodyPr>
            <a:lstStyle/>
            <a:p>
              <a:pPr algn="just"/>
              <a:r>
                <a:rPr lang="es-AR" dirty="0"/>
                <a:t>video</a:t>
              </a:r>
              <a:endParaRPr lang="es-MX" dirty="0"/>
            </a:p>
          </p:txBody>
        </p:sp>
        <p:sp>
          <p:nvSpPr>
            <p:cNvPr id="15" name="CuadroTexto 14"/>
            <p:cNvSpPr txBox="1"/>
            <p:nvPr/>
          </p:nvSpPr>
          <p:spPr>
            <a:xfrm>
              <a:off x="548640" y="2928952"/>
              <a:ext cx="1640193" cy="369332"/>
            </a:xfrm>
            <a:prstGeom prst="rect">
              <a:avLst/>
            </a:prstGeom>
            <a:noFill/>
            <a:ln>
              <a:solidFill>
                <a:schemeClr val="bg2"/>
              </a:solidFill>
            </a:ln>
          </p:spPr>
          <p:txBody>
            <a:bodyPr wrap="none" rtlCol="0">
              <a:spAutoFit/>
            </a:bodyPr>
            <a:lstStyle/>
            <a:p>
              <a:r>
                <a:rPr lang="es-AR" dirty="0" err="1"/>
                <a:t>Docid</a:t>
              </a:r>
              <a:r>
                <a:rPr lang="es-AR" dirty="0"/>
                <a:t> 1 (b.txt)</a:t>
              </a:r>
              <a:endParaRPr lang="es-MX" dirty="0" err="1"/>
            </a:p>
          </p:txBody>
        </p:sp>
      </p:grpSp>
      <p:graphicFrame>
        <p:nvGraphicFramePr>
          <p:cNvPr id="16" name="Tabla 15"/>
          <p:cNvGraphicFramePr>
            <a:graphicFrameLocks noGrp="1"/>
          </p:cNvGraphicFramePr>
          <p:nvPr/>
        </p:nvGraphicFramePr>
        <p:xfrm>
          <a:off x="457201" y="3826691"/>
          <a:ext cx="7876902" cy="2524760"/>
        </p:xfrm>
        <a:graphic>
          <a:graphicData uri="http://schemas.openxmlformats.org/drawingml/2006/table">
            <a:tbl>
              <a:tblPr firstRow="1" bandRow="1">
                <a:tableStyleId>{8799B23B-EC83-4686-B30A-512413B5E67A}</a:tableStyleId>
              </a:tblPr>
              <a:tblGrid>
                <a:gridCol w="1469929">
                  <a:extLst>
                    <a:ext uri="{9D8B030D-6E8A-4147-A177-3AD203B41FA5}">
                      <a16:colId xmlns:a16="http://schemas.microsoft.com/office/drawing/2014/main" val="1990273210"/>
                    </a:ext>
                  </a:extLst>
                </a:gridCol>
                <a:gridCol w="1694964">
                  <a:extLst>
                    <a:ext uri="{9D8B030D-6E8A-4147-A177-3AD203B41FA5}">
                      <a16:colId xmlns:a16="http://schemas.microsoft.com/office/drawing/2014/main" val="3075027576"/>
                    </a:ext>
                  </a:extLst>
                </a:gridCol>
                <a:gridCol w="4712009">
                  <a:extLst>
                    <a:ext uri="{9D8B030D-6E8A-4147-A177-3AD203B41FA5}">
                      <a16:colId xmlns:a16="http://schemas.microsoft.com/office/drawing/2014/main" val="2336655999"/>
                    </a:ext>
                  </a:extLst>
                </a:gridCol>
              </a:tblGrid>
              <a:tr h="640806">
                <a:tc>
                  <a:txBody>
                    <a:bodyPr/>
                    <a:lstStyle/>
                    <a:p>
                      <a:r>
                        <a:rPr lang="es-AR" dirty="0" err="1"/>
                        <a:t>Value</a:t>
                      </a:r>
                      <a:r>
                        <a:rPr lang="es-AR" dirty="0"/>
                        <a:t> </a:t>
                      </a:r>
                      <a:r>
                        <a:rPr lang="es-AR" dirty="0" err="1"/>
                        <a:t>term</a:t>
                      </a:r>
                      <a:endParaRPr lang="es-AR" dirty="0"/>
                    </a:p>
                  </a:txBody>
                  <a:tcPr/>
                </a:tc>
                <a:tc>
                  <a:txBody>
                    <a:bodyPr/>
                    <a:lstStyle/>
                    <a:p>
                      <a:r>
                        <a:rPr lang="es-AR" dirty="0" err="1"/>
                        <a:t>Freq</a:t>
                      </a:r>
                      <a:r>
                        <a:rPr lang="es-AR" baseline="0" dirty="0"/>
                        <a:t> en </a:t>
                      </a:r>
                      <a:r>
                        <a:rPr lang="es-AR" baseline="0" dirty="0" err="1"/>
                        <a:t>docs</a:t>
                      </a:r>
                      <a:endParaRPr lang="es-AR" dirty="0"/>
                    </a:p>
                  </a:txBody>
                  <a:tcPr/>
                </a:tc>
                <a:tc>
                  <a:txBody>
                    <a:bodyPr/>
                    <a:lstStyle/>
                    <a:p>
                      <a:r>
                        <a:rPr lang="es-AR" dirty="0"/>
                        <a:t>[ </a:t>
                      </a:r>
                      <a:r>
                        <a:rPr lang="es-AR" dirty="0" err="1"/>
                        <a:t>doc</a:t>
                      </a:r>
                      <a:r>
                        <a:rPr lang="es-AR" baseline="0" dirty="0" err="1"/>
                        <a:t>id:freqs</a:t>
                      </a:r>
                      <a:r>
                        <a:rPr lang="es-AR" baseline="0" dirty="0"/>
                        <a:t> in </a:t>
                      </a:r>
                      <a:r>
                        <a:rPr lang="es-AR" baseline="0" dirty="0" err="1"/>
                        <a:t>docid</a:t>
                      </a:r>
                      <a:r>
                        <a:rPr lang="es-AR" baseline="0" dirty="0"/>
                        <a:t>:[positions in </a:t>
                      </a:r>
                      <a:r>
                        <a:rPr lang="es-AR" baseline="0" dirty="0" err="1"/>
                        <a:t>docid</a:t>
                      </a:r>
                      <a:r>
                        <a:rPr lang="es-AR" baseline="0" dirty="0"/>
                        <a:t>] ]</a:t>
                      </a:r>
                    </a:p>
                  </a:txBody>
                  <a:tcPr/>
                </a:tc>
                <a:extLst>
                  <a:ext uri="{0D108BD9-81ED-4DB2-BD59-A6C34878D82A}">
                    <a16:rowId xmlns:a16="http://schemas.microsoft.com/office/drawing/2014/main" val="1504432863"/>
                  </a:ext>
                </a:extLst>
              </a:tr>
              <a:tr h="613954">
                <a:tc>
                  <a:txBody>
                    <a:bodyPr/>
                    <a:lstStyle/>
                    <a:p>
                      <a:r>
                        <a:rPr lang="es-AR" dirty="0" err="1"/>
                        <a:t>game</a:t>
                      </a:r>
                      <a:endParaRPr lang="es-AR" dirty="0"/>
                    </a:p>
                  </a:txBody>
                  <a:tcPr/>
                </a:tc>
                <a:tc>
                  <a:txBody>
                    <a:bodyPr/>
                    <a:lstStyle/>
                    <a:p>
                      <a:r>
                        <a:rPr lang="es-AR"/>
                        <a:t>1</a:t>
                      </a:r>
                      <a:endParaRPr lang="es-AR" dirty="0"/>
                    </a:p>
                  </a:txBody>
                  <a:tcPr/>
                </a:tc>
                <a:tc>
                  <a:txBody>
                    <a:bodyPr/>
                    <a:lstStyle/>
                    <a:p>
                      <a:endParaRPr lang="es-AR" dirty="0"/>
                    </a:p>
                  </a:txBody>
                  <a:tcPr/>
                </a:tc>
                <a:extLst>
                  <a:ext uri="{0D108BD9-81ED-4DB2-BD59-A6C34878D82A}">
                    <a16:rowId xmlns:a16="http://schemas.microsoft.com/office/drawing/2014/main" val="1622148274"/>
                  </a:ext>
                </a:extLst>
              </a:tr>
              <a:tr h="635000">
                <a:tc>
                  <a:txBody>
                    <a:bodyPr/>
                    <a:lstStyle/>
                    <a:p>
                      <a:r>
                        <a:rPr lang="es-AR" dirty="0"/>
                        <a:t>store</a:t>
                      </a:r>
                    </a:p>
                  </a:txBody>
                  <a:tcPr/>
                </a:tc>
                <a:tc>
                  <a:txBody>
                    <a:bodyPr/>
                    <a:lstStyle/>
                    <a:p>
                      <a:r>
                        <a:rPr lang="es-AR"/>
                        <a:t>1</a:t>
                      </a:r>
                      <a:endParaRPr lang="es-AR" dirty="0"/>
                    </a:p>
                  </a:txBody>
                  <a:tcPr/>
                </a:tc>
                <a:tc>
                  <a:txBody>
                    <a:bodyPr/>
                    <a:lstStyle/>
                    <a:p>
                      <a:endParaRPr lang="es-AR" dirty="0"/>
                    </a:p>
                  </a:txBody>
                  <a:tcPr/>
                </a:tc>
                <a:extLst>
                  <a:ext uri="{0D108BD9-81ED-4DB2-BD59-A6C34878D82A}">
                    <a16:rowId xmlns:a16="http://schemas.microsoft.com/office/drawing/2014/main" val="2414743901"/>
                  </a:ext>
                </a:extLst>
              </a:tr>
              <a:tr h="635000">
                <a:tc>
                  <a:txBody>
                    <a:bodyPr/>
                    <a:lstStyle/>
                    <a:p>
                      <a:r>
                        <a:rPr lang="es-AR" dirty="0"/>
                        <a:t>video</a:t>
                      </a:r>
                    </a:p>
                  </a:txBody>
                  <a:tcPr/>
                </a:tc>
                <a:tc>
                  <a:txBody>
                    <a:bodyPr/>
                    <a:lstStyle/>
                    <a:p>
                      <a:r>
                        <a:rPr lang="es-AR" dirty="0"/>
                        <a:t>1</a:t>
                      </a:r>
                    </a:p>
                  </a:txBody>
                  <a:tcPr/>
                </a:tc>
                <a:tc>
                  <a:txBody>
                    <a:bodyPr/>
                    <a:lstStyle/>
                    <a:p>
                      <a:endParaRPr lang="es-AR" dirty="0"/>
                    </a:p>
                  </a:txBody>
                  <a:tcPr/>
                </a:tc>
                <a:extLst>
                  <a:ext uri="{0D108BD9-81ED-4DB2-BD59-A6C34878D82A}">
                    <a16:rowId xmlns:a16="http://schemas.microsoft.com/office/drawing/2014/main" val="667949018"/>
                  </a:ext>
                </a:extLst>
              </a:tr>
            </a:tbl>
          </a:graphicData>
        </a:graphic>
      </p:graphicFrame>
      <p:graphicFrame>
        <p:nvGraphicFramePr>
          <p:cNvPr id="17" name="Tabla 16"/>
          <p:cNvGraphicFramePr>
            <a:graphicFrameLocks noGrp="1"/>
          </p:cNvGraphicFramePr>
          <p:nvPr/>
        </p:nvGraphicFramePr>
        <p:xfrm>
          <a:off x="3814620" y="5228184"/>
          <a:ext cx="4110179" cy="370840"/>
        </p:xfrm>
        <a:graphic>
          <a:graphicData uri="http://schemas.openxmlformats.org/drawingml/2006/table">
            <a:tbl>
              <a:tblPr firstRow="1" bandRow="1">
                <a:tableStyleId>{8799B23B-EC83-4686-B30A-512413B5E67A}</a:tableStyleId>
              </a:tblPr>
              <a:tblGrid>
                <a:gridCol w="658326">
                  <a:extLst>
                    <a:ext uri="{9D8B030D-6E8A-4147-A177-3AD203B41FA5}">
                      <a16:colId xmlns:a16="http://schemas.microsoft.com/office/drawing/2014/main" val="3416777542"/>
                    </a:ext>
                  </a:extLst>
                </a:gridCol>
                <a:gridCol w="710573">
                  <a:extLst>
                    <a:ext uri="{9D8B030D-6E8A-4147-A177-3AD203B41FA5}">
                      <a16:colId xmlns:a16="http://schemas.microsoft.com/office/drawing/2014/main" val="4175661753"/>
                    </a:ext>
                  </a:extLst>
                </a:gridCol>
                <a:gridCol w="1370640">
                  <a:extLst>
                    <a:ext uri="{9D8B030D-6E8A-4147-A177-3AD203B41FA5}">
                      <a16:colId xmlns:a16="http://schemas.microsoft.com/office/drawing/2014/main" val="4038247316"/>
                    </a:ext>
                  </a:extLst>
                </a:gridCol>
                <a:gridCol w="1370640">
                  <a:extLst>
                    <a:ext uri="{9D8B030D-6E8A-4147-A177-3AD203B41FA5}">
                      <a16:colId xmlns:a16="http://schemas.microsoft.com/office/drawing/2014/main" val="3489575376"/>
                    </a:ext>
                  </a:extLst>
                </a:gridCol>
              </a:tblGrid>
              <a:tr h="370840">
                <a:tc>
                  <a:txBody>
                    <a:bodyPr/>
                    <a:lstStyle/>
                    <a:p>
                      <a:r>
                        <a:rPr lang="es-AR" dirty="0"/>
                        <a:t>0</a:t>
                      </a:r>
                    </a:p>
                  </a:txBody>
                  <a:tcPr/>
                </a:tc>
                <a:tc>
                  <a:txBody>
                    <a:bodyPr/>
                    <a:lstStyle/>
                    <a:p>
                      <a:r>
                        <a:rPr lang="es-AR" dirty="0"/>
                        <a:t>1</a:t>
                      </a:r>
                    </a:p>
                  </a:txBody>
                  <a:tcPr/>
                </a:tc>
                <a:tc>
                  <a:txBody>
                    <a:bodyPr/>
                    <a:lstStyle/>
                    <a:p>
                      <a:r>
                        <a:rPr lang="es-AR" dirty="0"/>
                        <a:t>[0</a:t>
                      </a:r>
                      <a:r>
                        <a:rPr lang="es-AR" baseline="0" dirty="0"/>
                        <a:t>]</a:t>
                      </a:r>
                      <a:endParaRPr lang="es-AR" dirty="0"/>
                    </a:p>
                  </a:txBody>
                  <a:tcPr/>
                </a:tc>
                <a:tc>
                  <a:txBody>
                    <a:bodyPr/>
                    <a:lstStyle/>
                    <a:p>
                      <a:endParaRPr lang="es-AR" dirty="0"/>
                    </a:p>
                  </a:txBody>
                  <a:tcPr/>
                </a:tc>
                <a:extLst>
                  <a:ext uri="{0D108BD9-81ED-4DB2-BD59-A6C34878D82A}">
                    <a16:rowId xmlns:a16="http://schemas.microsoft.com/office/drawing/2014/main" val="3997086283"/>
                  </a:ext>
                </a:extLst>
              </a:tr>
            </a:tbl>
          </a:graphicData>
        </a:graphic>
      </p:graphicFrame>
      <p:graphicFrame>
        <p:nvGraphicFramePr>
          <p:cNvPr id="18" name="Tabla 17"/>
          <p:cNvGraphicFramePr>
            <a:graphicFrameLocks noGrp="1"/>
          </p:cNvGraphicFramePr>
          <p:nvPr/>
        </p:nvGraphicFramePr>
        <p:xfrm>
          <a:off x="3814619" y="4568289"/>
          <a:ext cx="4110179" cy="370840"/>
        </p:xfrm>
        <a:graphic>
          <a:graphicData uri="http://schemas.openxmlformats.org/drawingml/2006/table">
            <a:tbl>
              <a:tblPr firstRow="1" bandRow="1">
                <a:tableStyleId>{8799B23B-EC83-4686-B30A-512413B5E67A}</a:tableStyleId>
              </a:tblPr>
              <a:tblGrid>
                <a:gridCol w="658326">
                  <a:extLst>
                    <a:ext uri="{9D8B030D-6E8A-4147-A177-3AD203B41FA5}">
                      <a16:colId xmlns:a16="http://schemas.microsoft.com/office/drawing/2014/main" val="3416777542"/>
                    </a:ext>
                  </a:extLst>
                </a:gridCol>
                <a:gridCol w="710573">
                  <a:extLst>
                    <a:ext uri="{9D8B030D-6E8A-4147-A177-3AD203B41FA5}">
                      <a16:colId xmlns:a16="http://schemas.microsoft.com/office/drawing/2014/main" val="4175661753"/>
                    </a:ext>
                  </a:extLst>
                </a:gridCol>
                <a:gridCol w="1370640">
                  <a:extLst>
                    <a:ext uri="{9D8B030D-6E8A-4147-A177-3AD203B41FA5}">
                      <a16:colId xmlns:a16="http://schemas.microsoft.com/office/drawing/2014/main" val="4038247316"/>
                    </a:ext>
                  </a:extLst>
                </a:gridCol>
                <a:gridCol w="1370640">
                  <a:extLst>
                    <a:ext uri="{9D8B030D-6E8A-4147-A177-3AD203B41FA5}">
                      <a16:colId xmlns:a16="http://schemas.microsoft.com/office/drawing/2014/main" val="1108013117"/>
                    </a:ext>
                  </a:extLst>
                </a:gridCol>
              </a:tblGrid>
              <a:tr h="370840">
                <a:tc>
                  <a:txBody>
                    <a:bodyPr/>
                    <a:lstStyle/>
                    <a:p>
                      <a:r>
                        <a:rPr lang="es-AR" dirty="0"/>
                        <a:t>0</a:t>
                      </a:r>
                    </a:p>
                  </a:txBody>
                  <a:tcPr/>
                </a:tc>
                <a:tc>
                  <a:txBody>
                    <a:bodyPr/>
                    <a:lstStyle/>
                    <a:p>
                      <a:r>
                        <a:rPr lang="es-AR"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[1</a:t>
                      </a:r>
                      <a:r>
                        <a:rPr lang="es-AR" baseline="0" dirty="0"/>
                        <a:t>]</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3997086283"/>
                  </a:ext>
                </a:extLst>
              </a:tr>
            </a:tbl>
          </a:graphicData>
        </a:graphic>
      </p:graphicFrame>
      <p:graphicFrame>
        <p:nvGraphicFramePr>
          <p:cNvPr id="20" name="Tabla 19"/>
          <p:cNvGraphicFramePr>
            <a:graphicFrameLocks noGrp="1"/>
          </p:cNvGraphicFramePr>
          <p:nvPr/>
        </p:nvGraphicFramePr>
        <p:xfrm>
          <a:off x="3814618" y="5888079"/>
          <a:ext cx="4110179" cy="370840"/>
        </p:xfrm>
        <a:graphic>
          <a:graphicData uri="http://schemas.openxmlformats.org/drawingml/2006/table">
            <a:tbl>
              <a:tblPr firstRow="1" bandRow="1">
                <a:tableStyleId>{8799B23B-EC83-4686-B30A-512413B5E67A}</a:tableStyleId>
              </a:tblPr>
              <a:tblGrid>
                <a:gridCol w="658326">
                  <a:extLst>
                    <a:ext uri="{9D8B030D-6E8A-4147-A177-3AD203B41FA5}">
                      <a16:colId xmlns:a16="http://schemas.microsoft.com/office/drawing/2014/main" val="3416777542"/>
                    </a:ext>
                  </a:extLst>
                </a:gridCol>
                <a:gridCol w="710573">
                  <a:extLst>
                    <a:ext uri="{9D8B030D-6E8A-4147-A177-3AD203B41FA5}">
                      <a16:colId xmlns:a16="http://schemas.microsoft.com/office/drawing/2014/main" val="4175661753"/>
                    </a:ext>
                  </a:extLst>
                </a:gridCol>
                <a:gridCol w="1370640">
                  <a:extLst>
                    <a:ext uri="{9D8B030D-6E8A-4147-A177-3AD203B41FA5}">
                      <a16:colId xmlns:a16="http://schemas.microsoft.com/office/drawing/2014/main" val="4038247316"/>
                    </a:ext>
                  </a:extLst>
                </a:gridCol>
                <a:gridCol w="1370640">
                  <a:extLst>
                    <a:ext uri="{9D8B030D-6E8A-4147-A177-3AD203B41FA5}">
                      <a16:colId xmlns:a16="http://schemas.microsoft.com/office/drawing/2014/main" val="477669701"/>
                    </a:ext>
                  </a:extLst>
                </a:gridCol>
              </a:tblGrid>
              <a:tr h="370840">
                <a:tc>
                  <a:txBody>
                    <a:bodyPr/>
                    <a:lstStyle/>
                    <a:p>
                      <a:r>
                        <a:rPr lang="es-AR" dirty="0"/>
                        <a:t>1</a:t>
                      </a:r>
                    </a:p>
                  </a:txBody>
                  <a:tcPr/>
                </a:tc>
                <a:tc>
                  <a:txBody>
                    <a:bodyPr/>
                    <a:lstStyle/>
                    <a:p>
                      <a:r>
                        <a:rPr lang="es-AR" dirty="0"/>
                        <a:t>1</a:t>
                      </a:r>
                    </a:p>
                  </a:txBody>
                  <a:tcPr/>
                </a:tc>
                <a:tc>
                  <a:txBody>
                    <a:bodyPr/>
                    <a:lstStyle/>
                    <a:p>
                      <a:r>
                        <a:rPr lang="es-AR" dirty="0"/>
                        <a:t>[0</a:t>
                      </a:r>
                      <a:r>
                        <a:rPr lang="es-AR" baseline="0" dirty="0"/>
                        <a:t>]</a:t>
                      </a:r>
                      <a:endParaRPr lang="es-AR" dirty="0"/>
                    </a:p>
                  </a:txBody>
                  <a:tcPr/>
                </a:tc>
                <a:tc>
                  <a:txBody>
                    <a:bodyPr/>
                    <a:lstStyle/>
                    <a:p>
                      <a:endParaRPr lang="es-AR" dirty="0"/>
                    </a:p>
                  </a:txBody>
                  <a:tcPr/>
                </a:tc>
                <a:extLst>
                  <a:ext uri="{0D108BD9-81ED-4DB2-BD59-A6C34878D82A}">
                    <a16:rowId xmlns:a16="http://schemas.microsoft.com/office/drawing/2014/main" val="3997086283"/>
                  </a:ext>
                </a:extLst>
              </a:tr>
            </a:tbl>
          </a:graphicData>
        </a:graphic>
      </p:graphicFrame>
      <p:sp>
        <p:nvSpPr>
          <p:cNvPr id="21" name="Rectángulo 20"/>
          <p:cNvSpPr/>
          <p:nvPr/>
        </p:nvSpPr>
        <p:spPr>
          <a:xfrm>
            <a:off x="169817" y="5718902"/>
            <a:ext cx="8451669" cy="635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a:p>
        </p:txBody>
      </p:sp>
    </p:spTree>
    <p:extLst>
      <p:ext uri="{BB962C8B-B14F-4D97-AF65-F5344CB8AC3E}">
        <p14:creationId xmlns:p14="http://schemas.microsoft.com/office/powerpoint/2010/main" val="1960783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21"/>
                                        </p:tgtEl>
                                      </p:cBhvr>
                                    </p:animEffect>
                                    <p:set>
                                      <p:cBhvr>
                                        <p:cTn id="7" dur="1" fill="hold">
                                          <p:stCondLst>
                                            <p:cond delay="499"/>
                                          </p:stCondLst>
                                        </p:cTn>
                                        <p:tgtEl>
                                          <p:spTgt spid="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AR" dirty="0"/>
          </a:p>
        </p:txBody>
      </p:sp>
      <p:sp>
        <p:nvSpPr>
          <p:cNvPr id="4" name="Marcador de número de diapositiva 3"/>
          <p:cNvSpPr>
            <a:spLocks noGrp="1"/>
          </p:cNvSpPr>
          <p:nvPr>
            <p:ph type="sldNum" sz="quarter" idx="12"/>
          </p:nvPr>
        </p:nvSpPr>
        <p:spPr/>
        <p:txBody>
          <a:bodyPr/>
          <a:lstStyle/>
          <a:p>
            <a:fld id="{401CF334-2D5C-4859-84A6-CA7E6E43FAEB}" type="slidenum">
              <a:rPr lang="en-US" smtClean="0"/>
              <a:t>128</a:t>
            </a:fld>
            <a:endParaRPr lang="en-US"/>
          </a:p>
        </p:txBody>
      </p:sp>
      <p:graphicFrame>
        <p:nvGraphicFramePr>
          <p:cNvPr id="16" name="Tabla 15"/>
          <p:cNvGraphicFramePr>
            <a:graphicFrameLocks noGrp="1"/>
          </p:cNvGraphicFramePr>
          <p:nvPr/>
        </p:nvGraphicFramePr>
        <p:xfrm>
          <a:off x="457201" y="2828728"/>
          <a:ext cx="7876902" cy="3892750"/>
        </p:xfrm>
        <a:graphic>
          <a:graphicData uri="http://schemas.openxmlformats.org/drawingml/2006/table">
            <a:tbl>
              <a:tblPr firstRow="1" bandRow="1">
                <a:tableStyleId>{8799B23B-EC83-4686-B30A-512413B5E67A}</a:tableStyleId>
              </a:tblPr>
              <a:tblGrid>
                <a:gridCol w="1469929">
                  <a:extLst>
                    <a:ext uri="{9D8B030D-6E8A-4147-A177-3AD203B41FA5}">
                      <a16:colId xmlns:a16="http://schemas.microsoft.com/office/drawing/2014/main" val="1990273210"/>
                    </a:ext>
                  </a:extLst>
                </a:gridCol>
                <a:gridCol w="1694964">
                  <a:extLst>
                    <a:ext uri="{9D8B030D-6E8A-4147-A177-3AD203B41FA5}">
                      <a16:colId xmlns:a16="http://schemas.microsoft.com/office/drawing/2014/main" val="3075027576"/>
                    </a:ext>
                  </a:extLst>
                </a:gridCol>
                <a:gridCol w="4712009">
                  <a:extLst>
                    <a:ext uri="{9D8B030D-6E8A-4147-A177-3AD203B41FA5}">
                      <a16:colId xmlns:a16="http://schemas.microsoft.com/office/drawing/2014/main" val="2336655999"/>
                    </a:ext>
                  </a:extLst>
                </a:gridCol>
              </a:tblGrid>
              <a:tr h="593708">
                <a:tc>
                  <a:txBody>
                    <a:bodyPr/>
                    <a:lstStyle/>
                    <a:p>
                      <a:r>
                        <a:rPr lang="es-AR" dirty="0" err="1"/>
                        <a:t>Value</a:t>
                      </a:r>
                      <a:r>
                        <a:rPr lang="es-AR" dirty="0"/>
                        <a:t> </a:t>
                      </a:r>
                      <a:r>
                        <a:rPr lang="es-AR" dirty="0" err="1"/>
                        <a:t>term</a:t>
                      </a:r>
                      <a:endParaRPr lang="es-AR" dirty="0"/>
                    </a:p>
                  </a:txBody>
                  <a:tcPr/>
                </a:tc>
                <a:tc>
                  <a:txBody>
                    <a:bodyPr/>
                    <a:lstStyle/>
                    <a:p>
                      <a:r>
                        <a:rPr lang="es-AR" dirty="0" err="1"/>
                        <a:t>Freq</a:t>
                      </a:r>
                      <a:r>
                        <a:rPr lang="es-AR" baseline="0" dirty="0"/>
                        <a:t> en </a:t>
                      </a:r>
                      <a:r>
                        <a:rPr lang="es-AR" baseline="0" dirty="0" err="1"/>
                        <a:t>docs</a:t>
                      </a:r>
                      <a:endParaRPr lang="es-AR" dirty="0"/>
                    </a:p>
                  </a:txBody>
                  <a:tcPr/>
                </a:tc>
                <a:tc>
                  <a:txBody>
                    <a:bodyPr/>
                    <a:lstStyle/>
                    <a:p>
                      <a:r>
                        <a:rPr lang="es-AR" dirty="0"/>
                        <a:t>[ </a:t>
                      </a:r>
                      <a:r>
                        <a:rPr lang="es-AR" dirty="0" err="1"/>
                        <a:t>doc</a:t>
                      </a:r>
                      <a:r>
                        <a:rPr lang="es-AR" baseline="0" dirty="0" err="1"/>
                        <a:t>id:freqs</a:t>
                      </a:r>
                      <a:r>
                        <a:rPr lang="es-AR" baseline="0" dirty="0"/>
                        <a:t> in </a:t>
                      </a:r>
                      <a:r>
                        <a:rPr lang="es-AR" baseline="0" dirty="0" err="1"/>
                        <a:t>docid</a:t>
                      </a:r>
                      <a:r>
                        <a:rPr lang="es-AR" baseline="0" dirty="0"/>
                        <a:t>:[positions in </a:t>
                      </a:r>
                      <a:r>
                        <a:rPr lang="es-AR" baseline="0" dirty="0" err="1"/>
                        <a:t>docid</a:t>
                      </a:r>
                      <a:r>
                        <a:rPr lang="es-AR" baseline="0" dirty="0"/>
                        <a:t>] ]</a:t>
                      </a:r>
                    </a:p>
                  </a:txBody>
                  <a:tcPr/>
                </a:tc>
                <a:extLst>
                  <a:ext uri="{0D108BD9-81ED-4DB2-BD59-A6C34878D82A}">
                    <a16:rowId xmlns:a16="http://schemas.microsoft.com/office/drawing/2014/main" val="1504432863"/>
                  </a:ext>
                </a:extLst>
              </a:tr>
              <a:tr h="998013">
                <a:tc>
                  <a:txBody>
                    <a:bodyPr/>
                    <a:lstStyle/>
                    <a:p>
                      <a:r>
                        <a:rPr lang="es-AR" dirty="0" err="1"/>
                        <a:t>game</a:t>
                      </a:r>
                      <a:endParaRPr lang="es-AR" dirty="0"/>
                    </a:p>
                  </a:txBody>
                  <a:tcPr/>
                </a:tc>
                <a:tc>
                  <a:txBody>
                    <a:bodyPr/>
                    <a:lstStyle/>
                    <a:p>
                      <a:r>
                        <a:rPr lang="es-AR" dirty="0"/>
                        <a:t>1</a:t>
                      </a:r>
                    </a:p>
                  </a:txBody>
                  <a:tcPr/>
                </a:tc>
                <a:tc>
                  <a:txBody>
                    <a:bodyPr/>
                    <a:lstStyle/>
                    <a:p>
                      <a:endParaRPr lang="es-AR" dirty="0"/>
                    </a:p>
                  </a:txBody>
                  <a:tcPr/>
                </a:tc>
                <a:extLst>
                  <a:ext uri="{0D108BD9-81ED-4DB2-BD59-A6C34878D82A}">
                    <a16:rowId xmlns:a16="http://schemas.microsoft.com/office/drawing/2014/main" val="1622148274"/>
                  </a:ext>
                </a:extLst>
              </a:tr>
              <a:tr h="616419">
                <a:tc>
                  <a:txBody>
                    <a:bodyPr/>
                    <a:lstStyle/>
                    <a:p>
                      <a:r>
                        <a:rPr lang="es-AR" dirty="0" err="1"/>
                        <a:t>review</a:t>
                      </a:r>
                      <a:endParaRPr lang="es-AR" dirty="0"/>
                    </a:p>
                  </a:txBody>
                  <a:tcPr/>
                </a:tc>
                <a:tc>
                  <a:txBody>
                    <a:bodyPr/>
                    <a:lstStyle/>
                    <a:p>
                      <a:r>
                        <a:rPr lang="es-AR" dirty="0"/>
                        <a:t>1</a:t>
                      </a:r>
                    </a:p>
                  </a:txBody>
                  <a:tcPr/>
                </a:tc>
                <a:tc>
                  <a:txBody>
                    <a:bodyPr/>
                    <a:lstStyle/>
                    <a:p>
                      <a:endParaRPr lang="es-AR" dirty="0"/>
                    </a:p>
                  </a:txBody>
                  <a:tcPr/>
                </a:tc>
                <a:extLst>
                  <a:ext uri="{0D108BD9-81ED-4DB2-BD59-A6C34878D82A}">
                    <a16:rowId xmlns:a16="http://schemas.microsoft.com/office/drawing/2014/main" val="1872920063"/>
                  </a:ext>
                </a:extLst>
              </a:tr>
              <a:tr h="842305">
                <a:tc>
                  <a:txBody>
                    <a:bodyPr/>
                    <a:lstStyle/>
                    <a:p>
                      <a:r>
                        <a:rPr lang="es-AR" dirty="0"/>
                        <a:t>store</a:t>
                      </a:r>
                    </a:p>
                  </a:txBody>
                  <a:tcPr/>
                </a:tc>
                <a:tc>
                  <a:txBody>
                    <a:bodyPr/>
                    <a:lstStyle/>
                    <a:p>
                      <a:r>
                        <a:rPr lang="es-AR"/>
                        <a:t>1</a:t>
                      </a:r>
                      <a:endParaRPr lang="es-AR" dirty="0"/>
                    </a:p>
                  </a:txBody>
                  <a:tcPr/>
                </a:tc>
                <a:tc>
                  <a:txBody>
                    <a:bodyPr/>
                    <a:lstStyle/>
                    <a:p>
                      <a:endParaRPr lang="es-AR" dirty="0"/>
                    </a:p>
                  </a:txBody>
                  <a:tcPr/>
                </a:tc>
                <a:extLst>
                  <a:ext uri="{0D108BD9-81ED-4DB2-BD59-A6C34878D82A}">
                    <a16:rowId xmlns:a16="http://schemas.microsoft.com/office/drawing/2014/main" val="2414743901"/>
                  </a:ext>
                </a:extLst>
              </a:tr>
              <a:tr h="842305">
                <a:tc>
                  <a:txBody>
                    <a:bodyPr/>
                    <a:lstStyle/>
                    <a:p>
                      <a:r>
                        <a:rPr lang="es-AR" dirty="0"/>
                        <a:t>video</a:t>
                      </a:r>
                    </a:p>
                  </a:txBody>
                  <a:tcPr/>
                </a:tc>
                <a:tc>
                  <a:txBody>
                    <a:bodyPr/>
                    <a:lstStyle/>
                    <a:p>
                      <a:r>
                        <a:rPr lang="es-AR" dirty="0"/>
                        <a:t>1</a:t>
                      </a:r>
                    </a:p>
                  </a:txBody>
                  <a:tcPr/>
                </a:tc>
                <a:tc>
                  <a:txBody>
                    <a:bodyPr/>
                    <a:lstStyle/>
                    <a:p>
                      <a:endParaRPr lang="es-AR" dirty="0"/>
                    </a:p>
                  </a:txBody>
                  <a:tcPr/>
                </a:tc>
                <a:extLst>
                  <a:ext uri="{0D108BD9-81ED-4DB2-BD59-A6C34878D82A}">
                    <a16:rowId xmlns:a16="http://schemas.microsoft.com/office/drawing/2014/main" val="667949018"/>
                  </a:ext>
                </a:extLst>
              </a:tr>
            </a:tbl>
          </a:graphicData>
        </a:graphic>
      </p:graphicFrame>
      <p:graphicFrame>
        <p:nvGraphicFramePr>
          <p:cNvPr id="17" name="Tabla 16"/>
          <p:cNvGraphicFramePr>
            <a:graphicFrameLocks noGrp="1"/>
          </p:cNvGraphicFramePr>
          <p:nvPr/>
        </p:nvGraphicFramePr>
        <p:xfrm>
          <a:off x="3853809" y="5243832"/>
          <a:ext cx="4110179" cy="375783"/>
        </p:xfrm>
        <a:graphic>
          <a:graphicData uri="http://schemas.openxmlformats.org/drawingml/2006/table">
            <a:tbl>
              <a:tblPr firstRow="1" bandRow="1">
                <a:tableStyleId>{8799B23B-EC83-4686-B30A-512413B5E67A}</a:tableStyleId>
              </a:tblPr>
              <a:tblGrid>
                <a:gridCol w="658326">
                  <a:extLst>
                    <a:ext uri="{9D8B030D-6E8A-4147-A177-3AD203B41FA5}">
                      <a16:colId xmlns:a16="http://schemas.microsoft.com/office/drawing/2014/main" val="3416777542"/>
                    </a:ext>
                  </a:extLst>
                </a:gridCol>
                <a:gridCol w="710573">
                  <a:extLst>
                    <a:ext uri="{9D8B030D-6E8A-4147-A177-3AD203B41FA5}">
                      <a16:colId xmlns:a16="http://schemas.microsoft.com/office/drawing/2014/main" val="4175661753"/>
                    </a:ext>
                  </a:extLst>
                </a:gridCol>
                <a:gridCol w="1370640">
                  <a:extLst>
                    <a:ext uri="{9D8B030D-6E8A-4147-A177-3AD203B41FA5}">
                      <a16:colId xmlns:a16="http://schemas.microsoft.com/office/drawing/2014/main" val="4038247316"/>
                    </a:ext>
                  </a:extLst>
                </a:gridCol>
                <a:gridCol w="1370640">
                  <a:extLst>
                    <a:ext uri="{9D8B030D-6E8A-4147-A177-3AD203B41FA5}">
                      <a16:colId xmlns:a16="http://schemas.microsoft.com/office/drawing/2014/main" val="3929584290"/>
                    </a:ext>
                  </a:extLst>
                </a:gridCol>
              </a:tblGrid>
              <a:tr h="375783">
                <a:tc>
                  <a:txBody>
                    <a:bodyPr/>
                    <a:lstStyle/>
                    <a:p>
                      <a:r>
                        <a:rPr lang="es-AR" dirty="0"/>
                        <a:t>0</a:t>
                      </a:r>
                    </a:p>
                  </a:txBody>
                  <a:tcPr/>
                </a:tc>
                <a:tc>
                  <a:txBody>
                    <a:bodyPr/>
                    <a:lstStyle/>
                    <a:p>
                      <a:r>
                        <a:rPr lang="es-AR" dirty="0"/>
                        <a:t>1</a:t>
                      </a:r>
                    </a:p>
                  </a:txBody>
                  <a:tcPr/>
                </a:tc>
                <a:tc>
                  <a:txBody>
                    <a:bodyPr/>
                    <a:lstStyle/>
                    <a:p>
                      <a:r>
                        <a:rPr lang="es-AR" dirty="0"/>
                        <a:t>[0</a:t>
                      </a:r>
                      <a:r>
                        <a:rPr lang="es-AR" baseline="0" dirty="0"/>
                        <a:t>]</a:t>
                      </a:r>
                      <a:endParaRPr lang="es-AR" dirty="0"/>
                    </a:p>
                  </a:txBody>
                  <a:tcPr/>
                </a:tc>
                <a:tc>
                  <a:txBody>
                    <a:bodyPr/>
                    <a:lstStyle/>
                    <a:p>
                      <a:endParaRPr lang="es-AR" dirty="0"/>
                    </a:p>
                  </a:txBody>
                  <a:tcPr/>
                </a:tc>
                <a:extLst>
                  <a:ext uri="{0D108BD9-81ED-4DB2-BD59-A6C34878D82A}">
                    <a16:rowId xmlns:a16="http://schemas.microsoft.com/office/drawing/2014/main" val="3997086283"/>
                  </a:ext>
                </a:extLst>
              </a:tr>
            </a:tbl>
          </a:graphicData>
        </a:graphic>
      </p:graphicFrame>
      <p:graphicFrame>
        <p:nvGraphicFramePr>
          <p:cNvPr id="18" name="Tabla 17"/>
          <p:cNvGraphicFramePr>
            <a:graphicFrameLocks noGrp="1"/>
          </p:cNvGraphicFramePr>
          <p:nvPr/>
        </p:nvGraphicFramePr>
        <p:xfrm>
          <a:off x="3892995" y="3486125"/>
          <a:ext cx="4110179" cy="741680"/>
        </p:xfrm>
        <a:graphic>
          <a:graphicData uri="http://schemas.openxmlformats.org/drawingml/2006/table">
            <a:tbl>
              <a:tblPr firstRow="1" bandRow="1">
                <a:tableStyleId>{8799B23B-EC83-4686-B30A-512413B5E67A}</a:tableStyleId>
              </a:tblPr>
              <a:tblGrid>
                <a:gridCol w="658326">
                  <a:extLst>
                    <a:ext uri="{9D8B030D-6E8A-4147-A177-3AD203B41FA5}">
                      <a16:colId xmlns:a16="http://schemas.microsoft.com/office/drawing/2014/main" val="3416777542"/>
                    </a:ext>
                  </a:extLst>
                </a:gridCol>
                <a:gridCol w="710573">
                  <a:extLst>
                    <a:ext uri="{9D8B030D-6E8A-4147-A177-3AD203B41FA5}">
                      <a16:colId xmlns:a16="http://schemas.microsoft.com/office/drawing/2014/main" val="4175661753"/>
                    </a:ext>
                  </a:extLst>
                </a:gridCol>
                <a:gridCol w="1370640">
                  <a:extLst>
                    <a:ext uri="{9D8B030D-6E8A-4147-A177-3AD203B41FA5}">
                      <a16:colId xmlns:a16="http://schemas.microsoft.com/office/drawing/2014/main" val="4038247316"/>
                    </a:ext>
                  </a:extLst>
                </a:gridCol>
                <a:gridCol w="1370640">
                  <a:extLst>
                    <a:ext uri="{9D8B030D-6E8A-4147-A177-3AD203B41FA5}">
                      <a16:colId xmlns:a16="http://schemas.microsoft.com/office/drawing/2014/main" val="1400113808"/>
                    </a:ext>
                  </a:extLst>
                </a:gridCol>
              </a:tblGrid>
              <a:tr h="370840">
                <a:tc>
                  <a:txBody>
                    <a:bodyPr/>
                    <a:lstStyle/>
                    <a:p>
                      <a:r>
                        <a:rPr lang="es-AR" dirty="0"/>
                        <a:t>0</a:t>
                      </a:r>
                    </a:p>
                  </a:txBody>
                  <a:tcPr/>
                </a:tc>
                <a:tc>
                  <a:txBody>
                    <a:bodyPr/>
                    <a:lstStyle/>
                    <a:p>
                      <a:r>
                        <a:rPr lang="es-AR" dirty="0"/>
                        <a:t>1</a:t>
                      </a:r>
                    </a:p>
                  </a:txBody>
                  <a:tcPr/>
                </a:tc>
                <a:tc>
                  <a:txBody>
                    <a:bodyPr/>
                    <a:lstStyle/>
                    <a:p>
                      <a:r>
                        <a:rPr lang="es-AR" dirty="0"/>
                        <a:t>[1</a:t>
                      </a:r>
                      <a:r>
                        <a:rPr lang="es-AR" baseline="0" dirty="0"/>
                        <a:t>]</a:t>
                      </a:r>
                      <a:endParaRPr lang="es-AR" dirty="0"/>
                    </a:p>
                  </a:txBody>
                  <a:tcPr/>
                </a:tc>
                <a:tc>
                  <a:txBody>
                    <a:bodyPr/>
                    <a:lstStyle/>
                    <a:p>
                      <a:endParaRPr lang="es-AR" dirty="0"/>
                    </a:p>
                  </a:txBody>
                  <a:tcPr/>
                </a:tc>
                <a:extLst>
                  <a:ext uri="{0D108BD9-81ED-4DB2-BD59-A6C34878D82A}">
                    <a16:rowId xmlns:a16="http://schemas.microsoft.com/office/drawing/2014/main" val="3997086283"/>
                  </a:ext>
                </a:extLst>
              </a:tr>
              <a:tr h="370840">
                <a:tc>
                  <a:txBody>
                    <a:bodyPr/>
                    <a:lstStyle/>
                    <a:p>
                      <a:r>
                        <a:rPr lang="es-AR" dirty="0"/>
                        <a:t>3</a:t>
                      </a:r>
                    </a:p>
                  </a:txBody>
                  <a:tcPr/>
                </a:tc>
                <a:tc>
                  <a:txBody>
                    <a:bodyPr/>
                    <a:lstStyle/>
                    <a:p>
                      <a:r>
                        <a:rPr lang="es-AR" dirty="0"/>
                        <a:t>2</a:t>
                      </a:r>
                    </a:p>
                  </a:txBody>
                  <a:tcPr/>
                </a:tc>
                <a:tc>
                  <a:txBody>
                    <a:bodyPr/>
                    <a:lstStyle/>
                    <a:p>
                      <a:r>
                        <a:rPr lang="es-AR" dirty="0"/>
                        <a:t>[0,</a:t>
                      </a:r>
                      <a:r>
                        <a:rPr lang="es-AR" baseline="0" dirty="0"/>
                        <a:t> 3]</a:t>
                      </a:r>
                      <a:endParaRPr lang="es-AR" dirty="0"/>
                    </a:p>
                  </a:txBody>
                  <a:tcPr/>
                </a:tc>
                <a:tc>
                  <a:txBody>
                    <a:bodyPr/>
                    <a:lstStyle/>
                    <a:p>
                      <a:endParaRPr lang="es-AR" dirty="0"/>
                    </a:p>
                  </a:txBody>
                  <a:tcPr/>
                </a:tc>
                <a:extLst>
                  <a:ext uri="{0D108BD9-81ED-4DB2-BD59-A6C34878D82A}">
                    <a16:rowId xmlns:a16="http://schemas.microsoft.com/office/drawing/2014/main" val="3606324910"/>
                  </a:ext>
                </a:extLst>
              </a:tr>
            </a:tbl>
          </a:graphicData>
        </a:graphic>
      </p:graphicFrame>
      <p:graphicFrame>
        <p:nvGraphicFramePr>
          <p:cNvPr id="20" name="Tabla 19"/>
          <p:cNvGraphicFramePr>
            <a:graphicFrameLocks noGrp="1"/>
          </p:cNvGraphicFramePr>
          <p:nvPr/>
        </p:nvGraphicFramePr>
        <p:xfrm>
          <a:off x="3814621" y="5939737"/>
          <a:ext cx="4149367" cy="741680"/>
        </p:xfrm>
        <a:graphic>
          <a:graphicData uri="http://schemas.openxmlformats.org/drawingml/2006/table">
            <a:tbl>
              <a:tblPr firstRow="1" bandRow="1">
                <a:tableStyleId>{8799B23B-EC83-4686-B30A-512413B5E67A}</a:tableStyleId>
              </a:tblPr>
              <a:tblGrid>
                <a:gridCol w="678989">
                  <a:extLst>
                    <a:ext uri="{9D8B030D-6E8A-4147-A177-3AD203B41FA5}">
                      <a16:colId xmlns:a16="http://schemas.microsoft.com/office/drawing/2014/main" val="3416777542"/>
                    </a:ext>
                  </a:extLst>
                </a:gridCol>
                <a:gridCol w="732876">
                  <a:extLst>
                    <a:ext uri="{9D8B030D-6E8A-4147-A177-3AD203B41FA5}">
                      <a16:colId xmlns:a16="http://schemas.microsoft.com/office/drawing/2014/main" val="4175661753"/>
                    </a:ext>
                  </a:extLst>
                </a:gridCol>
                <a:gridCol w="1368751">
                  <a:extLst>
                    <a:ext uri="{9D8B030D-6E8A-4147-A177-3AD203B41FA5}">
                      <a16:colId xmlns:a16="http://schemas.microsoft.com/office/drawing/2014/main" val="4038247316"/>
                    </a:ext>
                  </a:extLst>
                </a:gridCol>
                <a:gridCol w="1368751">
                  <a:extLst>
                    <a:ext uri="{9D8B030D-6E8A-4147-A177-3AD203B41FA5}">
                      <a16:colId xmlns:a16="http://schemas.microsoft.com/office/drawing/2014/main" val="1612107982"/>
                    </a:ext>
                  </a:extLst>
                </a:gridCol>
              </a:tblGrid>
              <a:tr h="370840">
                <a:tc>
                  <a:txBody>
                    <a:bodyPr/>
                    <a:lstStyle/>
                    <a:p>
                      <a:r>
                        <a:rPr lang="es-AR" dirty="0"/>
                        <a:t>1</a:t>
                      </a:r>
                    </a:p>
                  </a:txBody>
                  <a:tcPr/>
                </a:tc>
                <a:tc>
                  <a:txBody>
                    <a:bodyPr/>
                    <a:lstStyle/>
                    <a:p>
                      <a:r>
                        <a:rPr lang="es-AR" dirty="0"/>
                        <a:t>1</a:t>
                      </a:r>
                    </a:p>
                  </a:txBody>
                  <a:tcPr/>
                </a:tc>
                <a:tc>
                  <a:txBody>
                    <a:bodyPr/>
                    <a:lstStyle/>
                    <a:p>
                      <a:r>
                        <a:rPr lang="es-AR" dirty="0"/>
                        <a:t>[0</a:t>
                      </a:r>
                      <a:r>
                        <a:rPr lang="es-AR" baseline="0" dirty="0"/>
                        <a:t>]</a:t>
                      </a:r>
                      <a:endParaRPr lang="es-AR" dirty="0"/>
                    </a:p>
                  </a:txBody>
                  <a:tcPr/>
                </a:tc>
                <a:tc>
                  <a:txBody>
                    <a:bodyPr/>
                    <a:lstStyle/>
                    <a:p>
                      <a:endParaRPr lang="es-AR" dirty="0"/>
                    </a:p>
                  </a:txBody>
                  <a:tcPr/>
                </a:tc>
                <a:extLst>
                  <a:ext uri="{0D108BD9-81ED-4DB2-BD59-A6C34878D82A}">
                    <a16:rowId xmlns:a16="http://schemas.microsoft.com/office/drawing/2014/main" val="3997086283"/>
                  </a:ext>
                </a:extLst>
              </a:tr>
              <a:tr h="370840">
                <a:tc>
                  <a:txBody>
                    <a:bodyPr/>
                    <a:lstStyle/>
                    <a:p>
                      <a:r>
                        <a:rPr lang="es-AR" dirty="0"/>
                        <a:t>3</a:t>
                      </a:r>
                    </a:p>
                  </a:txBody>
                  <a:tcPr/>
                </a:tc>
                <a:tc>
                  <a:txBody>
                    <a:bodyPr/>
                    <a:lstStyle/>
                    <a:p>
                      <a:r>
                        <a:rPr lang="es-AR"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[1</a:t>
                      </a:r>
                      <a:r>
                        <a:rPr lang="es-AR" baseline="0" dirty="0"/>
                        <a:t>]</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142890004"/>
                  </a:ext>
                </a:extLst>
              </a:tr>
            </a:tbl>
          </a:graphicData>
        </a:graphic>
      </p:graphicFrame>
      <p:graphicFrame>
        <p:nvGraphicFramePr>
          <p:cNvPr id="21" name="Tabla 20"/>
          <p:cNvGraphicFramePr>
            <a:graphicFrameLocks noGrp="1"/>
          </p:cNvGraphicFramePr>
          <p:nvPr/>
        </p:nvGraphicFramePr>
        <p:xfrm>
          <a:off x="3892995" y="4527511"/>
          <a:ext cx="4110179" cy="370840"/>
        </p:xfrm>
        <a:graphic>
          <a:graphicData uri="http://schemas.openxmlformats.org/drawingml/2006/table">
            <a:tbl>
              <a:tblPr firstRow="1" bandRow="1">
                <a:tableStyleId>{8799B23B-EC83-4686-B30A-512413B5E67A}</a:tableStyleId>
              </a:tblPr>
              <a:tblGrid>
                <a:gridCol w="658326">
                  <a:extLst>
                    <a:ext uri="{9D8B030D-6E8A-4147-A177-3AD203B41FA5}">
                      <a16:colId xmlns:a16="http://schemas.microsoft.com/office/drawing/2014/main" val="3416777542"/>
                    </a:ext>
                  </a:extLst>
                </a:gridCol>
                <a:gridCol w="710573">
                  <a:extLst>
                    <a:ext uri="{9D8B030D-6E8A-4147-A177-3AD203B41FA5}">
                      <a16:colId xmlns:a16="http://schemas.microsoft.com/office/drawing/2014/main" val="4175661753"/>
                    </a:ext>
                  </a:extLst>
                </a:gridCol>
                <a:gridCol w="1370640">
                  <a:extLst>
                    <a:ext uri="{9D8B030D-6E8A-4147-A177-3AD203B41FA5}">
                      <a16:colId xmlns:a16="http://schemas.microsoft.com/office/drawing/2014/main" val="4038247316"/>
                    </a:ext>
                  </a:extLst>
                </a:gridCol>
                <a:gridCol w="1370640">
                  <a:extLst>
                    <a:ext uri="{9D8B030D-6E8A-4147-A177-3AD203B41FA5}">
                      <a16:colId xmlns:a16="http://schemas.microsoft.com/office/drawing/2014/main" val="1721192223"/>
                    </a:ext>
                  </a:extLst>
                </a:gridCol>
              </a:tblGrid>
              <a:tr h="370840">
                <a:tc>
                  <a:txBody>
                    <a:bodyPr/>
                    <a:lstStyle/>
                    <a:p>
                      <a:r>
                        <a:rPr lang="es-AR" dirty="0"/>
                        <a:t>3</a:t>
                      </a:r>
                    </a:p>
                  </a:txBody>
                  <a:tcPr/>
                </a:tc>
                <a:tc>
                  <a:txBody>
                    <a:bodyPr/>
                    <a:lstStyle/>
                    <a:p>
                      <a:r>
                        <a:rPr lang="es-AR" dirty="0"/>
                        <a:t>1</a:t>
                      </a:r>
                    </a:p>
                  </a:txBody>
                  <a:tcPr/>
                </a:tc>
                <a:tc>
                  <a:txBody>
                    <a:bodyPr/>
                    <a:lstStyle/>
                    <a:p>
                      <a:r>
                        <a:rPr lang="es-AR" dirty="0"/>
                        <a:t>[2</a:t>
                      </a:r>
                      <a:r>
                        <a:rPr lang="es-AR" baseline="0" dirty="0"/>
                        <a:t>]</a:t>
                      </a:r>
                      <a:endParaRPr lang="es-AR" dirty="0"/>
                    </a:p>
                  </a:txBody>
                  <a:tcPr/>
                </a:tc>
                <a:tc>
                  <a:txBody>
                    <a:bodyPr/>
                    <a:lstStyle/>
                    <a:p>
                      <a:endParaRPr lang="es-AR" dirty="0"/>
                    </a:p>
                  </a:txBody>
                  <a:tcPr/>
                </a:tc>
                <a:extLst>
                  <a:ext uri="{0D108BD9-81ED-4DB2-BD59-A6C34878D82A}">
                    <a16:rowId xmlns:a16="http://schemas.microsoft.com/office/drawing/2014/main" val="3997086283"/>
                  </a:ext>
                </a:extLst>
              </a:tr>
            </a:tbl>
          </a:graphicData>
        </a:graphic>
      </p:graphicFrame>
      <p:sp>
        <p:nvSpPr>
          <p:cNvPr id="22" name="Rectángulo 21"/>
          <p:cNvSpPr/>
          <p:nvPr/>
        </p:nvSpPr>
        <p:spPr>
          <a:xfrm>
            <a:off x="3618411" y="3906901"/>
            <a:ext cx="5068389" cy="50079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a:p>
        </p:txBody>
      </p:sp>
      <p:sp>
        <p:nvSpPr>
          <p:cNvPr id="23" name="Rectángulo 22"/>
          <p:cNvSpPr/>
          <p:nvPr/>
        </p:nvSpPr>
        <p:spPr>
          <a:xfrm>
            <a:off x="235131" y="4428940"/>
            <a:ext cx="8451669" cy="635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a:p>
        </p:txBody>
      </p:sp>
      <p:sp>
        <p:nvSpPr>
          <p:cNvPr id="24" name="Rectángulo 23"/>
          <p:cNvSpPr/>
          <p:nvPr/>
        </p:nvSpPr>
        <p:spPr>
          <a:xfrm>
            <a:off x="3491837" y="6347058"/>
            <a:ext cx="5068389" cy="43677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a:p>
        </p:txBody>
      </p:sp>
      <p:grpSp>
        <p:nvGrpSpPr>
          <p:cNvPr id="7" name="Grupo 6"/>
          <p:cNvGrpSpPr/>
          <p:nvPr/>
        </p:nvGrpSpPr>
        <p:grpSpPr>
          <a:xfrm>
            <a:off x="1868122" y="3219001"/>
            <a:ext cx="1083405" cy="812835"/>
            <a:chOff x="1868122" y="3219001"/>
            <a:chExt cx="1083405" cy="812835"/>
          </a:xfrm>
        </p:grpSpPr>
        <p:sp>
          <p:nvSpPr>
            <p:cNvPr id="3" name="Rectángulo 2"/>
            <p:cNvSpPr/>
            <p:nvPr/>
          </p:nvSpPr>
          <p:spPr>
            <a:xfrm>
              <a:off x="2337574" y="3442350"/>
              <a:ext cx="613953" cy="58948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a:t>2</a:t>
              </a:r>
            </a:p>
          </p:txBody>
        </p:sp>
        <p:cxnSp>
          <p:nvCxnSpPr>
            <p:cNvPr id="6" name="Conector recto 5"/>
            <p:cNvCxnSpPr/>
            <p:nvPr/>
          </p:nvCxnSpPr>
          <p:spPr>
            <a:xfrm flipH="1">
              <a:off x="1868122" y="3219001"/>
              <a:ext cx="430941" cy="71855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5" name="Grupo 24"/>
          <p:cNvGrpSpPr/>
          <p:nvPr/>
        </p:nvGrpSpPr>
        <p:grpSpPr>
          <a:xfrm>
            <a:off x="1795871" y="5726079"/>
            <a:ext cx="1083405" cy="812835"/>
            <a:chOff x="1868122" y="3219001"/>
            <a:chExt cx="1083405" cy="812835"/>
          </a:xfrm>
        </p:grpSpPr>
        <p:sp>
          <p:nvSpPr>
            <p:cNvPr id="26" name="Rectángulo 25"/>
            <p:cNvSpPr/>
            <p:nvPr/>
          </p:nvSpPr>
          <p:spPr>
            <a:xfrm>
              <a:off x="2337574" y="3442350"/>
              <a:ext cx="613953" cy="58948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a:t>2</a:t>
              </a:r>
            </a:p>
          </p:txBody>
        </p:sp>
        <p:cxnSp>
          <p:nvCxnSpPr>
            <p:cNvPr id="27" name="Conector recto 26"/>
            <p:cNvCxnSpPr/>
            <p:nvPr/>
          </p:nvCxnSpPr>
          <p:spPr>
            <a:xfrm flipH="1">
              <a:off x="1868122" y="3219001"/>
              <a:ext cx="430941" cy="71855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8" name="Grupo 27"/>
          <p:cNvGrpSpPr/>
          <p:nvPr/>
        </p:nvGrpSpPr>
        <p:grpSpPr>
          <a:xfrm>
            <a:off x="469991" y="1893888"/>
            <a:ext cx="2651760" cy="848210"/>
            <a:chOff x="548640" y="2928952"/>
            <a:chExt cx="2651760" cy="848210"/>
          </a:xfrm>
        </p:grpSpPr>
        <p:sp>
          <p:nvSpPr>
            <p:cNvPr id="29" name="Rectángulo 28"/>
            <p:cNvSpPr/>
            <p:nvPr/>
          </p:nvSpPr>
          <p:spPr>
            <a:xfrm>
              <a:off x="718457" y="3298284"/>
              <a:ext cx="2481943" cy="478878"/>
            </a:xfrm>
            <a:prstGeom prst="rect">
              <a:avLst/>
            </a:prstGeom>
          </p:spPr>
          <p:style>
            <a:lnRef idx="1">
              <a:schemeClr val="accent3"/>
            </a:lnRef>
            <a:fillRef idx="2">
              <a:schemeClr val="accent3"/>
            </a:fillRef>
            <a:effectRef idx="1">
              <a:schemeClr val="accent3"/>
            </a:effectRef>
            <a:fontRef idx="minor">
              <a:schemeClr val="dk1"/>
            </a:fontRef>
          </p:style>
          <p:txBody>
            <a:bodyPr lIns="0" tIns="0" rIns="0" bIns="0" rtlCol="0" anchor="t" anchorCtr="0">
              <a:normAutofit fontScale="92500" lnSpcReduction="10000"/>
            </a:bodyPr>
            <a:lstStyle/>
            <a:p>
              <a:pPr algn="just"/>
              <a:r>
                <a:rPr lang="es-MX" dirty="0" err="1"/>
                <a:t>Game</a:t>
              </a:r>
              <a:r>
                <a:rPr lang="es-MX" dirty="0"/>
                <a:t> video, </a:t>
              </a:r>
            </a:p>
            <a:p>
              <a:pPr algn="just"/>
              <a:r>
                <a:rPr lang="es-MX" dirty="0"/>
                <a:t>  </a:t>
              </a:r>
              <a:r>
                <a:rPr lang="es-MX" dirty="0" err="1"/>
                <a:t>review</a:t>
              </a:r>
              <a:r>
                <a:rPr lang="es-MX" dirty="0"/>
                <a:t>    </a:t>
              </a:r>
              <a:r>
                <a:rPr lang="es-MX" dirty="0" err="1"/>
                <a:t>game</a:t>
              </a:r>
              <a:r>
                <a:rPr lang="es-MX" dirty="0"/>
                <a:t>.</a:t>
              </a:r>
            </a:p>
          </p:txBody>
        </p:sp>
        <p:sp>
          <p:nvSpPr>
            <p:cNvPr id="30" name="CuadroTexto 29"/>
            <p:cNvSpPr txBox="1"/>
            <p:nvPr/>
          </p:nvSpPr>
          <p:spPr>
            <a:xfrm>
              <a:off x="548640" y="2928952"/>
              <a:ext cx="1653017" cy="369332"/>
            </a:xfrm>
            <a:prstGeom prst="rect">
              <a:avLst/>
            </a:prstGeom>
            <a:noFill/>
            <a:ln>
              <a:solidFill>
                <a:schemeClr val="bg2"/>
              </a:solidFill>
            </a:ln>
          </p:spPr>
          <p:txBody>
            <a:bodyPr wrap="none" rtlCol="0">
              <a:spAutoFit/>
            </a:bodyPr>
            <a:lstStyle/>
            <a:p>
              <a:r>
                <a:rPr lang="es-AR" dirty="0" err="1"/>
                <a:t>Docid</a:t>
              </a:r>
              <a:r>
                <a:rPr lang="es-AR" dirty="0"/>
                <a:t> 3 (d.txt)</a:t>
              </a:r>
              <a:endParaRPr lang="es-MX" dirty="0" err="1"/>
            </a:p>
          </p:txBody>
        </p:sp>
      </p:grpSp>
    </p:spTree>
    <p:extLst>
      <p:ext uri="{BB962C8B-B14F-4D97-AF65-F5344CB8AC3E}">
        <p14:creationId xmlns:p14="http://schemas.microsoft.com/office/powerpoint/2010/main" val="579206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xit" presetSubtype="4" fill="hold" grpId="0" nodeType="clickEffect">
                                  <p:stCondLst>
                                    <p:cond delay="0"/>
                                  </p:stCondLst>
                                  <p:childTnLst>
                                    <p:animEffect transition="out" filter="wipe(down)">
                                      <p:cBhvr>
                                        <p:cTn id="10" dur="500"/>
                                        <p:tgtEl>
                                          <p:spTgt spid="22"/>
                                        </p:tgtEl>
                                      </p:cBhvr>
                                    </p:animEffect>
                                    <p:set>
                                      <p:cBhvr>
                                        <p:cTn id="11" dur="1" fill="hold">
                                          <p:stCondLst>
                                            <p:cond delay="499"/>
                                          </p:stCondLst>
                                        </p:cTn>
                                        <p:tgtEl>
                                          <p:spTgt spid="22"/>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xit" presetSubtype="4" fill="hold" grpId="0" nodeType="clickEffect">
                                  <p:stCondLst>
                                    <p:cond delay="0"/>
                                  </p:stCondLst>
                                  <p:childTnLst>
                                    <p:animEffect transition="out" filter="wipe(down)">
                                      <p:cBhvr>
                                        <p:cTn id="19" dur="500"/>
                                        <p:tgtEl>
                                          <p:spTgt spid="24"/>
                                        </p:tgtEl>
                                      </p:cBhvr>
                                    </p:animEffect>
                                    <p:set>
                                      <p:cBhvr>
                                        <p:cTn id="20" dur="1" fill="hold">
                                          <p:stCondLst>
                                            <p:cond delay="499"/>
                                          </p:stCondLst>
                                        </p:cTn>
                                        <p:tgtEl>
                                          <p:spTgt spid="24"/>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2" presetClass="exit" presetSubtype="4" fill="hold" grpId="0" nodeType="clickEffect">
                                  <p:stCondLst>
                                    <p:cond delay="0"/>
                                  </p:stCondLst>
                                  <p:childTnLst>
                                    <p:animEffect transition="out" filter="wipe(down)">
                                      <p:cBhvr>
                                        <p:cTn id="24" dur="500"/>
                                        <p:tgtEl>
                                          <p:spTgt spid="23"/>
                                        </p:tgtEl>
                                      </p:cBhvr>
                                    </p:animEffect>
                                    <p:set>
                                      <p:cBhvr>
                                        <p:cTn id="25" dur="1" fill="hold">
                                          <p:stCondLst>
                                            <p:cond delay="4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AR" dirty="0"/>
          </a:p>
        </p:txBody>
      </p:sp>
      <p:sp>
        <p:nvSpPr>
          <p:cNvPr id="4" name="Marcador de número de diapositiva 3"/>
          <p:cNvSpPr>
            <a:spLocks noGrp="1"/>
          </p:cNvSpPr>
          <p:nvPr>
            <p:ph type="sldNum" sz="quarter" idx="12"/>
          </p:nvPr>
        </p:nvSpPr>
        <p:spPr/>
        <p:txBody>
          <a:bodyPr/>
          <a:lstStyle/>
          <a:p>
            <a:fld id="{401CF334-2D5C-4859-84A6-CA7E6E43FAEB}" type="slidenum">
              <a:rPr lang="en-US" smtClean="0"/>
              <a:t>129</a:t>
            </a:fld>
            <a:endParaRPr lang="en-US"/>
          </a:p>
        </p:txBody>
      </p:sp>
      <p:graphicFrame>
        <p:nvGraphicFramePr>
          <p:cNvPr id="16" name="Tabla 15"/>
          <p:cNvGraphicFramePr>
            <a:graphicFrameLocks noGrp="1"/>
          </p:cNvGraphicFramePr>
          <p:nvPr/>
        </p:nvGraphicFramePr>
        <p:xfrm>
          <a:off x="457200" y="2595243"/>
          <a:ext cx="7876902" cy="4007783"/>
        </p:xfrm>
        <a:graphic>
          <a:graphicData uri="http://schemas.openxmlformats.org/drawingml/2006/table">
            <a:tbl>
              <a:tblPr firstRow="1" bandRow="1">
                <a:tableStyleId>{8799B23B-EC83-4686-B30A-512413B5E67A}</a:tableStyleId>
              </a:tblPr>
              <a:tblGrid>
                <a:gridCol w="1469929">
                  <a:extLst>
                    <a:ext uri="{9D8B030D-6E8A-4147-A177-3AD203B41FA5}">
                      <a16:colId xmlns:a16="http://schemas.microsoft.com/office/drawing/2014/main" val="1990273210"/>
                    </a:ext>
                  </a:extLst>
                </a:gridCol>
                <a:gridCol w="1694964">
                  <a:extLst>
                    <a:ext uri="{9D8B030D-6E8A-4147-A177-3AD203B41FA5}">
                      <a16:colId xmlns:a16="http://schemas.microsoft.com/office/drawing/2014/main" val="3075027576"/>
                    </a:ext>
                  </a:extLst>
                </a:gridCol>
                <a:gridCol w="4712009">
                  <a:extLst>
                    <a:ext uri="{9D8B030D-6E8A-4147-A177-3AD203B41FA5}">
                      <a16:colId xmlns:a16="http://schemas.microsoft.com/office/drawing/2014/main" val="2336655999"/>
                    </a:ext>
                  </a:extLst>
                </a:gridCol>
              </a:tblGrid>
              <a:tr h="593708">
                <a:tc>
                  <a:txBody>
                    <a:bodyPr/>
                    <a:lstStyle/>
                    <a:p>
                      <a:r>
                        <a:rPr lang="es-AR" dirty="0" err="1"/>
                        <a:t>Value</a:t>
                      </a:r>
                      <a:r>
                        <a:rPr lang="es-AR" dirty="0"/>
                        <a:t> </a:t>
                      </a:r>
                      <a:r>
                        <a:rPr lang="es-AR" dirty="0" err="1"/>
                        <a:t>term</a:t>
                      </a:r>
                      <a:endParaRPr lang="es-AR" dirty="0"/>
                    </a:p>
                  </a:txBody>
                  <a:tcPr/>
                </a:tc>
                <a:tc>
                  <a:txBody>
                    <a:bodyPr/>
                    <a:lstStyle/>
                    <a:p>
                      <a:r>
                        <a:rPr lang="es-AR" dirty="0" err="1"/>
                        <a:t>Freq</a:t>
                      </a:r>
                      <a:r>
                        <a:rPr lang="es-AR" baseline="0" dirty="0"/>
                        <a:t> en </a:t>
                      </a:r>
                      <a:r>
                        <a:rPr lang="es-AR" baseline="0" dirty="0" err="1"/>
                        <a:t>docs</a:t>
                      </a:r>
                      <a:endParaRPr lang="es-AR" dirty="0"/>
                    </a:p>
                  </a:txBody>
                  <a:tcPr/>
                </a:tc>
                <a:tc>
                  <a:txBody>
                    <a:bodyPr/>
                    <a:lstStyle/>
                    <a:p>
                      <a:r>
                        <a:rPr lang="es-AR" dirty="0"/>
                        <a:t>[ </a:t>
                      </a:r>
                      <a:r>
                        <a:rPr lang="es-AR" dirty="0" err="1"/>
                        <a:t>doc</a:t>
                      </a:r>
                      <a:r>
                        <a:rPr lang="es-AR" baseline="0" dirty="0" err="1"/>
                        <a:t>id:freqs</a:t>
                      </a:r>
                      <a:r>
                        <a:rPr lang="es-AR" baseline="0" dirty="0"/>
                        <a:t> in </a:t>
                      </a:r>
                      <a:r>
                        <a:rPr lang="es-AR" baseline="0" dirty="0" err="1"/>
                        <a:t>docid</a:t>
                      </a:r>
                      <a:r>
                        <a:rPr lang="es-AR" baseline="0" dirty="0"/>
                        <a:t>:[positions in </a:t>
                      </a:r>
                      <a:r>
                        <a:rPr lang="es-AR" baseline="0" dirty="0" err="1"/>
                        <a:t>docid</a:t>
                      </a:r>
                      <a:r>
                        <a:rPr lang="es-AR" baseline="0" dirty="0"/>
                        <a:t>] ]</a:t>
                      </a:r>
                    </a:p>
                  </a:txBody>
                  <a:tcPr/>
                </a:tc>
                <a:extLst>
                  <a:ext uri="{0D108BD9-81ED-4DB2-BD59-A6C34878D82A}">
                    <a16:rowId xmlns:a16="http://schemas.microsoft.com/office/drawing/2014/main" val="1504432863"/>
                  </a:ext>
                </a:extLst>
              </a:tr>
              <a:tr h="1448363">
                <a:tc>
                  <a:txBody>
                    <a:bodyPr/>
                    <a:lstStyle/>
                    <a:p>
                      <a:r>
                        <a:rPr lang="es-AR" dirty="0" err="1"/>
                        <a:t>game</a:t>
                      </a:r>
                      <a:endParaRPr lang="es-AR" dirty="0"/>
                    </a:p>
                  </a:txBody>
                  <a:tcPr/>
                </a:tc>
                <a:tc>
                  <a:txBody>
                    <a:bodyPr/>
                    <a:lstStyle/>
                    <a:p>
                      <a:r>
                        <a:rPr lang="es-AR" dirty="0"/>
                        <a:t>2</a:t>
                      </a:r>
                    </a:p>
                  </a:txBody>
                  <a:tcPr/>
                </a:tc>
                <a:tc>
                  <a:txBody>
                    <a:bodyPr/>
                    <a:lstStyle/>
                    <a:p>
                      <a:endParaRPr lang="es-AR" dirty="0"/>
                    </a:p>
                  </a:txBody>
                  <a:tcPr/>
                </a:tc>
                <a:extLst>
                  <a:ext uri="{0D108BD9-81ED-4DB2-BD59-A6C34878D82A}">
                    <a16:rowId xmlns:a16="http://schemas.microsoft.com/office/drawing/2014/main" val="1622148274"/>
                  </a:ext>
                </a:extLst>
              </a:tr>
              <a:tr h="509452">
                <a:tc>
                  <a:txBody>
                    <a:bodyPr/>
                    <a:lstStyle/>
                    <a:p>
                      <a:r>
                        <a:rPr lang="es-AR" dirty="0" err="1"/>
                        <a:t>review</a:t>
                      </a:r>
                      <a:endParaRPr lang="es-AR" dirty="0"/>
                    </a:p>
                  </a:txBody>
                  <a:tcPr/>
                </a:tc>
                <a:tc>
                  <a:txBody>
                    <a:bodyPr/>
                    <a:lstStyle/>
                    <a:p>
                      <a:r>
                        <a:rPr lang="es-AR" dirty="0"/>
                        <a:t>1</a:t>
                      </a:r>
                    </a:p>
                  </a:txBody>
                  <a:tcPr/>
                </a:tc>
                <a:tc>
                  <a:txBody>
                    <a:bodyPr/>
                    <a:lstStyle/>
                    <a:p>
                      <a:endParaRPr lang="es-AR" dirty="0"/>
                    </a:p>
                  </a:txBody>
                  <a:tcPr/>
                </a:tc>
                <a:extLst>
                  <a:ext uri="{0D108BD9-81ED-4DB2-BD59-A6C34878D82A}">
                    <a16:rowId xmlns:a16="http://schemas.microsoft.com/office/drawing/2014/main" val="1872920063"/>
                  </a:ext>
                </a:extLst>
              </a:tr>
              <a:tr h="613955">
                <a:tc>
                  <a:txBody>
                    <a:bodyPr/>
                    <a:lstStyle/>
                    <a:p>
                      <a:r>
                        <a:rPr lang="es-AR" dirty="0"/>
                        <a:t>store</a:t>
                      </a:r>
                    </a:p>
                  </a:txBody>
                  <a:tcPr/>
                </a:tc>
                <a:tc>
                  <a:txBody>
                    <a:bodyPr/>
                    <a:lstStyle/>
                    <a:p>
                      <a:r>
                        <a:rPr lang="es-AR"/>
                        <a:t>1</a:t>
                      </a:r>
                      <a:endParaRPr lang="es-AR" dirty="0"/>
                    </a:p>
                  </a:txBody>
                  <a:tcPr/>
                </a:tc>
                <a:tc>
                  <a:txBody>
                    <a:bodyPr/>
                    <a:lstStyle/>
                    <a:p>
                      <a:endParaRPr lang="es-AR" dirty="0"/>
                    </a:p>
                  </a:txBody>
                  <a:tcPr/>
                </a:tc>
                <a:extLst>
                  <a:ext uri="{0D108BD9-81ED-4DB2-BD59-A6C34878D82A}">
                    <a16:rowId xmlns:a16="http://schemas.microsoft.com/office/drawing/2014/main" val="2414743901"/>
                  </a:ext>
                </a:extLst>
              </a:tr>
              <a:tr h="842305">
                <a:tc>
                  <a:txBody>
                    <a:bodyPr/>
                    <a:lstStyle/>
                    <a:p>
                      <a:r>
                        <a:rPr lang="es-AR" dirty="0"/>
                        <a:t>video</a:t>
                      </a:r>
                    </a:p>
                  </a:txBody>
                  <a:tcPr/>
                </a:tc>
                <a:tc>
                  <a:txBody>
                    <a:bodyPr/>
                    <a:lstStyle/>
                    <a:p>
                      <a:r>
                        <a:rPr lang="es-AR" dirty="0"/>
                        <a:t>2</a:t>
                      </a:r>
                    </a:p>
                  </a:txBody>
                  <a:tcPr/>
                </a:tc>
                <a:tc>
                  <a:txBody>
                    <a:bodyPr/>
                    <a:lstStyle/>
                    <a:p>
                      <a:endParaRPr lang="es-AR" dirty="0"/>
                    </a:p>
                  </a:txBody>
                  <a:tcPr/>
                </a:tc>
                <a:extLst>
                  <a:ext uri="{0D108BD9-81ED-4DB2-BD59-A6C34878D82A}">
                    <a16:rowId xmlns:a16="http://schemas.microsoft.com/office/drawing/2014/main" val="667949018"/>
                  </a:ext>
                </a:extLst>
              </a:tr>
            </a:tbl>
          </a:graphicData>
        </a:graphic>
      </p:graphicFrame>
      <p:graphicFrame>
        <p:nvGraphicFramePr>
          <p:cNvPr id="17" name="Tabla 16"/>
          <p:cNvGraphicFramePr>
            <a:graphicFrameLocks noGrp="1"/>
          </p:cNvGraphicFramePr>
          <p:nvPr/>
        </p:nvGraphicFramePr>
        <p:xfrm>
          <a:off x="3814621" y="5296151"/>
          <a:ext cx="4110179" cy="375783"/>
        </p:xfrm>
        <a:graphic>
          <a:graphicData uri="http://schemas.openxmlformats.org/drawingml/2006/table">
            <a:tbl>
              <a:tblPr firstRow="1" bandRow="1">
                <a:tableStyleId>{8799B23B-EC83-4686-B30A-512413B5E67A}</a:tableStyleId>
              </a:tblPr>
              <a:tblGrid>
                <a:gridCol w="658326">
                  <a:extLst>
                    <a:ext uri="{9D8B030D-6E8A-4147-A177-3AD203B41FA5}">
                      <a16:colId xmlns:a16="http://schemas.microsoft.com/office/drawing/2014/main" val="3416777542"/>
                    </a:ext>
                  </a:extLst>
                </a:gridCol>
                <a:gridCol w="710573">
                  <a:extLst>
                    <a:ext uri="{9D8B030D-6E8A-4147-A177-3AD203B41FA5}">
                      <a16:colId xmlns:a16="http://schemas.microsoft.com/office/drawing/2014/main" val="4175661753"/>
                    </a:ext>
                  </a:extLst>
                </a:gridCol>
                <a:gridCol w="1370640">
                  <a:extLst>
                    <a:ext uri="{9D8B030D-6E8A-4147-A177-3AD203B41FA5}">
                      <a16:colId xmlns:a16="http://schemas.microsoft.com/office/drawing/2014/main" val="4038247316"/>
                    </a:ext>
                  </a:extLst>
                </a:gridCol>
                <a:gridCol w="1370640">
                  <a:extLst>
                    <a:ext uri="{9D8B030D-6E8A-4147-A177-3AD203B41FA5}">
                      <a16:colId xmlns:a16="http://schemas.microsoft.com/office/drawing/2014/main" val="3291959949"/>
                    </a:ext>
                  </a:extLst>
                </a:gridCol>
              </a:tblGrid>
              <a:tr h="375783">
                <a:tc>
                  <a:txBody>
                    <a:bodyPr/>
                    <a:lstStyle/>
                    <a:p>
                      <a:r>
                        <a:rPr lang="es-AR" dirty="0"/>
                        <a:t>0</a:t>
                      </a:r>
                    </a:p>
                  </a:txBody>
                  <a:tcPr/>
                </a:tc>
                <a:tc>
                  <a:txBody>
                    <a:bodyPr/>
                    <a:lstStyle/>
                    <a:p>
                      <a:r>
                        <a:rPr lang="es-AR" dirty="0"/>
                        <a:t>1</a:t>
                      </a:r>
                    </a:p>
                  </a:txBody>
                  <a:tcPr/>
                </a:tc>
                <a:tc>
                  <a:txBody>
                    <a:bodyPr/>
                    <a:lstStyle/>
                    <a:p>
                      <a:r>
                        <a:rPr lang="es-AR" dirty="0"/>
                        <a:t>[0</a:t>
                      </a:r>
                      <a:r>
                        <a:rPr lang="es-AR" baseline="0" dirty="0"/>
                        <a:t>]</a:t>
                      </a:r>
                      <a:endParaRPr lang="es-AR" dirty="0"/>
                    </a:p>
                  </a:txBody>
                  <a:tcPr/>
                </a:tc>
                <a:tc>
                  <a:txBody>
                    <a:bodyPr/>
                    <a:lstStyle/>
                    <a:p>
                      <a:endParaRPr lang="es-AR" dirty="0"/>
                    </a:p>
                  </a:txBody>
                  <a:tcPr/>
                </a:tc>
                <a:extLst>
                  <a:ext uri="{0D108BD9-81ED-4DB2-BD59-A6C34878D82A}">
                    <a16:rowId xmlns:a16="http://schemas.microsoft.com/office/drawing/2014/main" val="3997086283"/>
                  </a:ext>
                </a:extLst>
              </a:tr>
            </a:tbl>
          </a:graphicData>
        </a:graphic>
      </p:graphicFrame>
      <p:graphicFrame>
        <p:nvGraphicFramePr>
          <p:cNvPr id="18" name="Tabla 17"/>
          <p:cNvGraphicFramePr>
            <a:graphicFrameLocks noGrp="1"/>
          </p:cNvGraphicFramePr>
          <p:nvPr/>
        </p:nvGraphicFramePr>
        <p:xfrm>
          <a:off x="3892995" y="3486125"/>
          <a:ext cx="4110179" cy="1112520"/>
        </p:xfrm>
        <a:graphic>
          <a:graphicData uri="http://schemas.openxmlformats.org/drawingml/2006/table">
            <a:tbl>
              <a:tblPr firstRow="1" bandRow="1">
                <a:tableStyleId>{8799B23B-EC83-4686-B30A-512413B5E67A}</a:tableStyleId>
              </a:tblPr>
              <a:tblGrid>
                <a:gridCol w="658326">
                  <a:extLst>
                    <a:ext uri="{9D8B030D-6E8A-4147-A177-3AD203B41FA5}">
                      <a16:colId xmlns:a16="http://schemas.microsoft.com/office/drawing/2014/main" val="3416777542"/>
                    </a:ext>
                  </a:extLst>
                </a:gridCol>
                <a:gridCol w="710573">
                  <a:extLst>
                    <a:ext uri="{9D8B030D-6E8A-4147-A177-3AD203B41FA5}">
                      <a16:colId xmlns:a16="http://schemas.microsoft.com/office/drawing/2014/main" val="4175661753"/>
                    </a:ext>
                  </a:extLst>
                </a:gridCol>
                <a:gridCol w="1370640">
                  <a:extLst>
                    <a:ext uri="{9D8B030D-6E8A-4147-A177-3AD203B41FA5}">
                      <a16:colId xmlns:a16="http://schemas.microsoft.com/office/drawing/2014/main" val="4038247316"/>
                    </a:ext>
                  </a:extLst>
                </a:gridCol>
                <a:gridCol w="1370640">
                  <a:extLst>
                    <a:ext uri="{9D8B030D-6E8A-4147-A177-3AD203B41FA5}">
                      <a16:colId xmlns:a16="http://schemas.microsoft.com/office/drawing/2014/main" val="2385743603"/>
                    </a:ext>
                  </a:extLst>
                </a:gridCol>
              </a:tblGrid>
              <a:tr h="370840">
                <a:tc>
                  <a:txBody>
                    <a:bodyPr/>
                    <a:lstStyle/>
                    <a:p>
                      <a:r>
                        <a:rPr lang="es-AR" dirty="0"/>
                        <a:t>0</a:t>
                      </a:r>
                    </a:p>
                  </a:txBody>
                  <a:tcPr/>
                </a:tc>
                <a:tc>
                  <a:txBody>
                    <a:bodyPr/>
                    <a:lstStyle/>
                    <a:p>
                      <a:r>
                        <a:rPr lang="es-AR" dirty="0"/>
                        <a:t>1</a:t>
                      </a:r>
                    </a:p>
                  </a:txBody>
                  <a:tcPr/>
                </a:tc>
                <a:tc>
                  <a:txBody>
                    <a:bodyPr/>
                    <a:lstStyle/>
                    <a:p>
                      <a:r>
                        <a:rPr lang="es-AR" baseline="0" dirty="0"/>
                        <a:t> </a:t>
                      </a:r>
                      <a:r>
                        <a:rPr lang="es-AR" dirty="0"/>
                        <a:t>[1</a:t>
                      </a:r>
                      <a:r>
                        <a:rPr lang="es-AR" baseline="0" dirty="0"/>
                        <a:t>]</a:t>
                      </a:r>
                      <a:endParaRPr lang="es-AR" dirty="0"/>
                    </a:p>
                  </a:txBody>
                  <a:tcPr/>
                </a:tc>
                <a:tc>
                  <a:txBody>
                    <a:bodyPr/>
                    <a:lstStyle/>
                    <a:p>
                      <a:endParaRPr lang="es-AR" dirty="0"/>
                    </a:p>
                  </a:txBody>
                  <a:tcPr/>
                </a:tc>
                <a:extLst>
                  <a:ext uri="{0D108BD9-81ED-4DB2-BD59-A6C34878D82A}">
                    <a16:rowId xmlns:a16="http://schemas.microsoft.com/office/drawing/2014/main" val="3997086283"/>
                  </a:ext>
                </a:extLst>
              </a:tr>
              <a:tr h="370840">
                <a:tc>
                  <a:txBody>
                    <a:bodyPr/>
                    <a:lstStyle/>
                    <a:p>
                      <a:r>
                        <a:rPr lang="es-AR" dirty="0"/>
                        <a:t>3</a:t>
                      </a:r>
                    </a:p>
                  </a:txBody>
                  <a:tcPr/>
                </a:tc>
                <a:tc>
                  <a:txBody>
                    <a:bodyPr/>
                    <a:lstStyle/>
                    <a:p>
                      <a:r>
                        <a:rPr lang="es-AR" dirty="0"/>
                        <a:t>2</a:t>
                      </a:r>
                    </a:p>
                  </a:txBody>
                  <a:tcPr/>
                </a:tc>
                <a:tc>
                  <a:txBody>
                    <a:bodyPr/>
                    <a:lstStyle/>
                    <a:p>
                      <a:r>
                        <a:rPr lang="es-AR" dirty="0"/>
                        <a:t>[0,</a:t>
                      </a:r>
                      <a:r>
                        <a:rPr lang="es-AR" baseline="0" dirty="0"/>
                        <a:t> 3]</a:t>
                      </a:r>
                      <a:endParaRPr lang="es-AR" dirty="0"/>
                    </a:p>
                  </a:txBody>
                  <a:tcPr/>
                </a:tc>
                <a:tc>
                  <a:txBody>
                    <a:bodyPr/>
                    <a:lstStyle/>
                    <a:p>
                      <a:endParaRPr lang="es-AR" dirty="0"/>
                    </a:p>
                  </a:txBody>
                  <a:tcPr/>
                </a:tc>
                <a:extLst>
                  <a:ext uri="{0D108BD9-81ED-4DB2-BD59-A6C34878D82A}">
                    <a16:rowId xmlns:a16="http://schemas.microsoft.com/office/drawing/2014/main" val="3606324910"/>
                  </a:ext>
                </a:extLst>
              </a:tr>
              <a:tr h="370840">
                <a:tc>
                  <a:txBody>
                    <a:bodyPr/>
                    <a:lstStyle/>
                    <a:p>
                      <a:r>
                        <a:rPr lang="es-AR" dirty="0"/>
                        <a:t>2</a:t>
                      </a:r>
                    </a:p>
                  </a:txBody>
                  <a:tcPr/>
                </a:tc>
                <a:tc>
                  <a:txBody>
                    <a:bodyPr/>
                    <a:lstStyle/>
                    <a:p>
                      <a:r>
                        <a:rPr lang="es-AR" dirty="0"/>
                        <a:t>1</a:t>
                      </a:r>
                    </a:p>
                  </a:txBody>
                  <a:tcPr/>
                </a:tc>
                <a:tc>
                  <a:txBody>
                    <a:bodyPr/>
                    <a:lstStyle/>
                    <a:p>
                      <a:r>
                        <a:rPr lang="es-AR" dirty="0"/>
                        <a:t>[0</a:t>
                      </a:r>
                      <a:r>
                        <a:rPr lang="es-AR" baseline="0" dirty="0"/>
                        <a:t>]</a:t>
                      </a:r>
                      <a:endParaRPr lang="es-AR" dirty="0"/>
                    </a:p>
                  </a:txBody>
                  <a:tcPr/>
                </a:tc>
                <a:tc>
                  <a:txBody>
                    <a:bodyPr/>
                    <a:lstStyle/>
                    <a:p>
                      <a:endParaRPr lang="es-AR" dirty="0"/>
                    </a:p>
                  </a:txBody>
                  <a:tcPr/>
                </a:tc>
                <a:extLst>
                  <a:ext uri="{0D108BD9-81ED-4DB2-BD59-A6C34878D82A}">
                    <a16:rowId xmlns:a16="http://schemas.microsoft.com/office/drawing/2014/main" val="2050025591"/>
                  </a:ext>
                </a:extLst>
              </a:tr>
            </a:tbl>
          </a:graphicData>
        </a:graphic>
      </p:graphicFrame>
      <p:graphicFrame>
        <p:nvGraphicFramePr>
          <p:cNvPr id="20" name="Tabla 19"/>
          <p:cNvGraphicFramePr>
            <a:graphicFrameLocks noGrp="1"/>
          </p:cNvGraphicFramePr>
          <p:nvPr/>
        </p:nvGraphicFramePr>
        <p:xfrm>
          <a:off x="3834215" y="5861346"/>
          <a:ext cx="4168959" cy="790892"/>
        </p:xfrm>
        <a:graphic>
          <a:graphicData uri="http://schemas.openxmlformats.org/drawingml/2006/table">
            <a:tbl>
              <a:tblPr firstRow="1" bandRow="1">
                <a:tableStyleId>{8799B23B-EC83-4686-B30A-512413B5E67A}</a:tableStyleId>
              </a:tblPr>
              <a:tblGrid>
                <a:gridCol w="682195">
                  <a:extLst>
                    <a:ext uri="{9D8B030D-6E8A-4147-A177-3AD203B41FA5}">
                      <a16:colId xmlns:a16="http://schemas.microsoft.com/office/drawing/2014/main" val="3416777542"/>
                    </a:ext>
                  </a:extLst>
                </a:gridCol>
                <a:gridCol w="736336">
                  <a:extLst>
                    <a:ext uri="{9D8B030D-6E8A-4147-A177-3AD203B41FA5}">
                      <a16:colId xmlns:a16="http://schemas.microsoft.com/office/drawing/2014/main" val="4175661753"/>
                    </a:ext>
                  </a:extLst>
                </a:gridCol>
                <a:gridCol w="1375214">
                  <a:extLst>
                    <a:ext uri="{9D8B030D-6E8A-4147-A177-3AD203B41FA5}">
                      <a16:colId xmlns:a16="http://schemas.microsoft.com/office/drawing/2014/main" val="4038247316"/>
                    </a:ext>
                  </a:extLst>
                </a:gridCol>
                <a:gridCol w="1375214">
                  <a:extLst>
                    <a:ext uri="{9D8B030D-6E8A-4147-A177-3AD203B41FA5}">
                      <a16:colId xmlns:a16="http://schemas.microsoft.com/office/drawing/2014/main" val="2252333859"/>
                    </a:ext>
                  </a:extLst>
                </a:gridCol>
              </a:tblGrid>
              <a:tr h="316548">
                <a:tc>
                  <a:txBody>
                    <a:bodyPr/>
                    <a:lstStyle/>
                    <a:p>
                      <a:r>
                        <a:rPr lang="es-AR" dirty="0"/>
                        <a:t>1</a:t>
                      </a:r>
                    </a:p>
                  </a:txBody>
                  <a:tcPr/>
                </a:tc>
                <a:tc>
                  <a:txBody>
                    <a:bodyPr/>
                    <a:lstStyle/>
                    <a:p>
                      <a:r>
                        <a:rPr lang="es-AR" dirty="0"/>
                        <a:t>1</a:t>
                      </a:r>
                    </a:p>
                  </a:txBody>
                  <a:tcPr/>
                </a:tc>
                <a:tc>
                  <a:txBody>
                    <a:bodyPr/>
                    <a:lstStyle/>
                    <a:p>
                      <a:r>
                        <a:rPr lang="es-AR" dirty="0"/>
                        <a:t>[0</a:t>
                      </a:r>
                      <a:r>
                        <a:rPr lang="es-AR" baseline="0" dirty="0"/>
                        <a:t>]</a:t>
                      </a:r>
                      <a:endParaRPr lang="es-AR" dirty="0"/>
                    </a:p>
                  </a:txBody>
                  <a:tcPr/>
                </a:tc>
                <a:tc>
                  <a:txBody>
                    <a:bodyPr/>
                    <a:lstStyle/>
                    <a:p>
                      <a:endParaRPr lang="es-AR" dirty="0"/>
                    </a:p>
                  </a:txBody>
                  <a:tcPr/>
                </a:tc>
                <a:extLst>
                  <a:ext uri="{0D108BD9-81ED-4DB2-BD59-A6C34878D82A}">
                    <a16:rowId xmlns:a16="http://schemas.microsoft.com/office/drawing/2014/main" val="3997086283"/>
                  </a:ext>
                </a:extLst>
              </a:tr>
              <a:tr h="425132">
                <a:tc>
                  <a:txBody>
                    <a:bodyPr/>
                    <a:lstStyle/>
                    <a:p>
                      <a:r>
                        <a:rPr lang="es-AR" dirty="0"/>
                        <a:t>3</a:t>
                      </a:r>
                    </a:p>
                  </a:txBody>
                  <a:tcPr/>
                </a:tc>
                <a:tc>
                  <a:txBody>
                    <a:bodyPr/>
                    <a:lstStyle/>
                    <a:p>
                      <a:r>
                        <a:rPr lang="es-AR"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[1</a:t>
                      </a:r>
                      <a:r>
                        <a:rPr lang="es-AR" baseline="0" dirty="0"/>
                        <a:t>]</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142890004"/>
                  </a:ext>
                </a:extLst>
              </a:tr>
            </a:tbl>
          </a:graphicData>
        </a:graphic>
      </p:graphicFrame>
      <p:graphicFrame>
        <p:nvGraphicFramePr>
          <p:cNvPr id="21" name="Tabla 20"/>
          <p:cNvGraphicFramePr>
            <a:graphicFrameLocks noGrp="1"/>
          </p:cNvGraphicFramePr>
          <p:nvPr/>
        </p:nvGraphicFramePr>
        <p:xfrm>
          <a:off x="3834215" y="4720837"/>
          <a:ext cx="4110179" cy="370840"/>
        </p:xfrm>
        <a:graphic>
          <a:graphicData uri="http://schemas.openxmlformats.org/drawingml/2006/table">
            <a:tbl>
              <a:tblPr firstRow="1" bandRow="1">
                <a:tableStyleId>{8799B23B-EC83-4686-B30A-512413B5E67A}</a:tableStyleId>
              </a:tblPr>
              <a:tblGrid>
                <a:gridCol w="658326">
                  <a:extLst>
                    <a:ext uri="{9D8B030D-6E8A-4147-A177-3AD203B41FA5}">
                      <a16:colId xmlns:a16="http://schemas.microsoft.com/office/drawing/2014/main" val="3416777542"/>
                    </a:ext>
                  </a:extLst>
                </a:gridCol>
                <a:gridCol w="710573">
                  <a:extLst>
                    <a:ext uri="{9D8B030D-6E8A-4147-A177-3AD203B41FA5}">
                      <a16:colId xmlns:a16="http://schemas.microsoft.com/office/drawing/2014/main" val="4175661753"/>
                    </a:ext>
                  </a:extLst>
                </a:gridCol>
                <a:gridCol w="1370640">
                  <a:extLst>
                    <a:ext uri="{9D8B030D-6E8A-4147-A177-3AD203B41FA5}">
                      <a16:colId xmlns:a16="http://schemas.microsoft.com/office/drawing/2014/main" val="4038247316"/>
                    </a:ext>
                  </a:extLst>
                </a:gridCol>
                <a:gridCol w="1370640">
                  <a:extLst>
                    <a:ext uri="{9D8B030D-6E8A-4147-A177-3AD203B41FA5}">
                      <a16:colId xmlns:a16="http://schemas.microsoft.com/office/drawing/2014/main" val="2974250676"/>
                    </a:ext>
                  </a:extLst>
                </a:gridCol>
              </a:tblGrid>
              <a:tr h="370840">
                <a:tc>
                  <a:txBody>
                    <a:bodyPr/>
                    <a:lstStyle/>
                    <a:p>
                      <a:r>
                        <a:rPr lang="es-AR" dirty="0"/>
                        <a:t>3</a:t>
                      </a:r>
                    </a:p>
                  </a:txBody>
                  <a:tcPr/>
                </a:tc>
                <a:tc>
                  <a:txBody>
                    <a:bodyPr/>
                    <a:lstStyle/>
                    <a:p>
                      <a:r>
                        <a:rPr lang="es-AR"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[2</a:t>
                      </a:r>
                      <a:r>
                        <a:rPr lang="es-AR" baseline="0" dirty="0"/>
                        <a:t>]</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3997086283"/>
                  </a:ext>
                </a:extLst>
              </a:tr>
            </a:tbl>
          </a:graphicData>
        </a:graphic>
      </p:graphicFrame>
      <p:grpSp>
        <p:nvGrpSpPr>
          <p:cNvPr id="14" name="Grupo 13"/>
          <p:cNvGrpSpPr/>
          <p:nvPr/>
        </p:nvGrpSpPr>
        <p:grpSpPr>
          <a:xfrm>
            <a:off x="457200" y="1847088"/>
            <a:ext cx="2731463" cy="748155"/>
            <a:chOff x="548640" y="2928952"/>
            <a:chExt cx="2731463" cy="748155"/>
          </a:xfrm>
        </p:grpSpPr>
        <p:sp>
          <p:nvSpPr>
            <p:cNvPr id="15" name="Rectángulo 14"/>
            <p:cNvSpPr/>
            <p:nvPr/>
          </p:nvSpPr>
          <p:spPr>
            <a:xfrm>
              <a:off x="693657" y="3298284"/>
              <a:ext cx="2586446" cy="378823"/>
            </a:xfrm>
            <a:prstGeom prst="rect">
              <a:avLst/>
            </a:prstGeom>
          </p:spPr>
          <p:style>
            <a:lnRef idx="1">
              <a:schemeClr val="accent3"/>
            </a:lnRef>
            <a:fillRef idx="2">
              <a:schemeClr val="accent3"/>
            </a:fillRef>
            <a:effectRef idx="1">
              <a:schemeClr val="accent3"/>
            </a:effectRef>
            <a:fontRef idx="minor">
              <a:schemeClr val="dk1"/>
            </a:fontRef>
          </p:style>
          <p:txBody>
            <a:bodyPr lIns="0" tIns="0" rIns="0" bIns="0" rtlCol="0" anchor="t" anchorCtr="0">
              <a:normAutofit/>
            </a:bodyPr>
            <a:lstStyle/>
            <a:p>
              <a:pPr algn="just"/>
              <a:r>
                <a:rPr lang="es-MX" dirty="0" err="1"/>
                <a:t>game</a:t>
              </a:r>
              <a:endParaRPr lang="es-MX" dirty="0"/>
            </a:p>
          </p:txBody>
        </p:sp>
        <p:sp>
          <p:nvSpPr>
            <p:cNvPr id="19" name="CuadroTexto 18"/>
            <p:cNvSpPr txBox="1"/>
            <p:nvPr/>
          </p:nvSpPr>
          <p:spPr>
            <a:xfrm>
              <a:off x="548640" y="2928952"/>
              <a:ext cx="1946616" cy="369332"/>
            </a:xfrm>
            <a:prstGeom prst="rect">
              <a:avLst/>
            </a:prstGeom>
            <a:noFill/>
            <a:ln>
              <a:solidFill>
                <a:schemeClr val="bg2"/>
              </a:solidFill>
            </a:ln>
          </p:spPr>
          <p:txBody>
            <a:bodyPr wrap="square" rtlCol="0">
              <a:spAutoFit/>
            </a:bodyPr>
            <a:lstStyle/>
            <a:p>
              <a:r>
                <a:rPr lang="es-AR" dirty="0" err="1"/>
                <a:t>Docid</a:t>
              </a:r>
              <a:r>
                <a:rPr lang="es-AR" dirty="0"/>
                <a:t> 2 (c.txt)</a:t>
              </a:r>
              <a:endParaRPr lang="es-MX" dirty="0" err="1"/>
            </a:p>
          </p:txBody>
        </p:sp>
      </p:grpSp>
      <p:sp>
        <p:nvSpPr>
          <p:cNvPr id="22" name="Rectángulo 21"/>
          <p:cNvSpPr/>
          <p:nvPr/>
        </p:nvSpPr>
        <p:spPr>
          <a:xfrm>
            <a:off x="3618411" y="4222936"/>
            <a:ext cx="5068389" cy="50079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a:p>
        </p:txBody>
      </p:sp>
      <p:grpSp>
        <p:nvGrpSpPr>
          <p:cNvPr id="23" name="Grupo 22"/>
          <p:cNvGrpSpPr/>
          <p:nvPr/>
        </p:nvGrpSpPr>
        <p:grpSpPr>
          <a:xfrm>
            <a:off x="1825104" y="3126849"/>
            <a:ext cx="1211889" cy="763040"/>
            <a:chOff x="1922588" y="3516541"/>
            <a:chExt cx="1211889" cy="763040"/>
          </a:xfrm>
        </p:grpSpPr>
        <p:sp>
          <p:nvSpPr>
            <p:cNvPr id="24" name="Rectángulo 23"/>
            <p:cNvSpPr/>
            <p:nvPr/>
          </p:nvSpPr>
          <p:spPr>
            <a:xfrm>
              <a:off x="2520524" y="3690095"/>
              <a:ext cx="613953" cy="58948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a:t>3</a:t>
              </a:r>
            </a:p>
          </p:txBody>
        </p:sp>
        <p:cxnSp>
          <p:nvCxnSpPr>
            <p:cNvPr id="25" name="Conector recto 24"/>
            <p:cNvCxnSpPr/>
            <p:nvPr/>
          </p:nvCxnSpPr>
          <p:spPr>
            <a:xfrm flipH="1">
              <a:off x="1922588" y="3516541"/>
              <a:ext cx="430941" cy="718552"/>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753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xit" presetSubtype="4" fill="hold" grpId="0" nodeType="clickEffect">
                                  <p:stCondLst>
                                    <p:cond delay="0"/>
                                  </p:stCondLst>
                                  <p:childTnLst>
                                    <p:animEffect transition="out" filter="wipe(down)">
                                      <p:cBhvr>
                                        <p:cTn id="10" dur="500"/>
                                        <p:tgtEl>
                                          <p:spTgt spid="22"/>
                                        </p:tgtEl>
                                      </p:cBhvr>
                                    </p:animEffect>
                                    <p:set>
                                      <p:cBhvr>
                                        <p:cTn id="11"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543800" y="6413502"/>
            <a:ext cx="1447800" cy="365125"/>
          </a:xfrm>
        </p:spPr>
        <p:txBody>
          <a:bodyPr/>
          <a:lstStyle/>
          <a:p>
            <a:fld id="{B6F15528-21DE-4FAA-801E-634DDDAF4B2B}" type="slidenum">
              <a:rPr lang="en-US" smtClean="0"/>
              <a:pPr/>
              <a:t>13</a:t>
            </a:fld>
            <a:endParaRPr lang="en-US" dirty="0"/>
          </a:p>
        </p:txBody>
      </p:sp>
      <p:sp>
        <p:nvSpPr>
          <p:cNvPr id="5" name="Title 4"/>
          <p:cNvSpPr>
            <a:spLocks noGrp="1"/>
          </p:cNvSpPr>
          <p:nvPr>
            <p:ph type="title"/>
          </p:nvPr>
        </p:nvSpPr>
        <p:spPr/>
        <p:txBody>
          <a:bodyPr/>
          <a:lstStyle/>
          <a:p>
            <a:r>
              <a:rPr lang="es-AR" dirty="0"/>
              <a:t>Data </a:t>
            </a:r>
            <a:r>
              <a:rPr lang="es-AR" dirty="0" err="1"/>
              <a:t>Quality</a:t>
            </a:r>
            <a:r>
              <a:rPr lang="es-AR" dirty="0"/>
              <a:t> - </a:t>
            </a:r>
            <a:r>
              <a:rPr lang="es-AR" dirty="0" err="1"/>
              <a:t>Matching</a:t>
            </a:r>
            <a:endParaRPr lang="es-AR" dirty="0"/>
          </a:p>
        </p:txBody>
      </p:sp>
      <p:sp>
        <p:nvSpPr>
          <p:cNvPr id="13" name="Content Placeholder 1"/>
          <p:cNvSpPr>
            <a:spLocks noGrp="1"/>
          </p:cNvSpPr>
          <p:nvPr>
            <p:ph idx="1"/>
          </p:nvPr>
        </p:nvSpPr>
        <p:spPr>
          <a:xfrm>
            <a:off x="457200" y="2337478"/>
            <a:ext cx="8229600" cy="558122"/>
          </a:xfrm>
        </p:spPr>
        <p:txBody>
          <a:bodyPr>
            <a:normAutofit fontScale="77500" lnSpcReduction="20000"/>
          </a:bodyPr>
          <a:lstStyle/>
          <a:p>
            <a:pPr marL="0" indent="0" algn="just">
              <a:buNone/>
            </a:pPr>
            <a:r>
              <a:rPr lang="es-AR" dirty="0"/>
              <a:t>El tópico de “búsqueda aproximada” fue estudiado ampliamente. </a:t>
            </a:r>
          </a:p>
          <a:p>
            <a:pPr marL="0" indent="0">
              <a:buNone/>
            </a:pPr>
            <a:endParaRPr lang="es-AR" dirty="0"/>
          </a:p>
        </p:txBody>
      </p:sp>
    </p:spTree>
    <p:extLst>
      <p:ext uri="{BB962C8B-B14F-4D97-AF65-F5344CB8AC3E}">
        <p14:creationId xmlns:p14="http://schemas.microsoft.com/office/powerpoint/2010/main" val="217747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AR" dirty="0"/>
          </a:p>
        </p:txBody>
      </p:sp>
      <p:sp>
        <p:nvSpPr>
          <p:cNvPr id="3" name="Marcador de contenido 2"/>
          <p:cNvSpPr>
            <a:spLocks noGrp="1"/>
          </p:cNvSpPr>
          <p:nvPr>
            <p:ph idx="1"/>
          </p:nvPr>
        </p:nvSpPr>
        <p:spPr/>
        <p:txBody>
          <a:bodyPr/>
          <a:lstStyle/>
          <a:p>
            <a:pPr marL="0" indent="0">
              <a:buNone/>
            </a:pPr>
            <a:r>
              <a:rPr lang="es-AR" dirty="0"/>
              <a:t>Es decir, en forma compacta el archivo invertido para el campo “</a:t>
            </a:r>
            <a:r>
              <a:rPr lang="es-AR" dirty="0" err="1"/>
              <a:t>content</a:t>
            </a:r>
            <a:r>
              <a:rPr lang="es-AR" dirty="0"/>
              <a:t>” tiene:</a:t>
            </a:r>
          </a:p>
        </p:txBody>
      </p:sp>
      <p:sp>
        <p:nvSpPr>
          <p:cNvPr id="4" name="Marcador de número de diapositiva 3"/>
          <p:cNvSpPr>
            <a:spLocks noGrp="1"/>
          </p:cNvSpPr>
          <p:nvPr>
            <p:ph type="sldNum" sz="quarter" idx="12"/>
          </p:nvPr>
        </p:nvSpPr>
        <p:spPr/>
        <p:txBody>
          <a:bodyPr/>
          <a:lstStyle/>
          <a:p>
            <a:fld id="{401CF334-2D5C-4859-84A6-CA7E6E43FAEB}" type="slidenum">
              <a:rPr lang="en-US" smtClean="0"/>
              <a:t>130</a:t>
            </a:fld>
            <a:endParaRPr lang="en-US"/>
          </a:p>
        </p:txBody>
      </p:sp>
      <p:sp>
        <p:nvSpPr>
          <p:cNvPr id="7" name="Marcador de número de diapositiva 3"/>
          <p:cNvSpPr txBox="1">
            <a:spLocks/>
          </p:cNvSpPr>
          <p:nvPr/>
        </p:nvSpPr>
        <p:spPr>
          <a:xfrm>
            <a:off x="7924800" y="6356352"/>
            <a:ext cx="762000" cy="365125"/>
          </a:xfrm>
          <a:prstGeom prst="rect">
            <a:avLst/>
          </a:prstGeom>
        </p:spPr>
        <p:txBody>
          <a:bodyPr vert="horz" lIns="0" tIns="0" rIns="0" bIns="0" anchor="b"/>
          <a:lstStyle>
            <a:defPPr>
              <a:defRPr lang="en-US"/>
            </a:defPPr>
            <a:lvl1pPr marL="0" algn="r" defTabSz="914400" rtl="0" eaLnBrk="1" latinLnBrk="0" hangingPunct="1">
              <a:defRPr kumimoji="0" sz="11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01CF334-2D5C-4859-84A6-CA7E6E43FAEB}" type="slidenum">
              <a:rPr lang="en-US" smtClean="0"/>
              <a:pPr/>
              <a:t>130</a:t>
            </a:fld>
            <a:endParaRPr lang="en-US"/>
          </a:p>
        </p:txBody>
      </p:sp>
      <p:graphicFrame>
        <p:nvGraphicFramePr>
          <p:cNvPr id="8" name="Tabla 7"/>
          <p:cNvGraphicFramePr>
            <a:graphicFrameLocks noGrp="1"/>
          </p:cNvGraphicFramePr>
          <p:nvPr/>
        </p:nvGraphicFramePr>
        <p:xfrm>
          <a:off x="457200" y="2765062"/>
          <a:ext cx="7876902" cy="3968593"/>
        </p:xfrm>
        <a:graphic>
          <a:graphicData uri="http://schemas.openxmlformats.org/drawingml/2006/table">
            <a:tbl>
              <a:tblPr firstRow="1" bandRow="1">
                <a:tableStyleId>{8799B23B-EC83-4686-B30A-512413B5E67A}</a:tableStyleId>
              </a:tblPr>
              <a:tblGrid>
                <a:gridCol w="1469929">
                  <a:extLst>
                    <a:ext uri="{9D8B030D-6E8A-4147-A177-3AD203B41FA5}">
                      <a16:colId xmlns:a16="http://schemas.microsoft.com/office/drawing/2014/main" val="1990273210"/>
                    </a:ext>
                  </a:extLst>
                </a:gridCol>
                <a:gridCol w="1694964">
                  <a:extLst>
                    <a:ext uri="{9D8B030D-6E8A-4147-A177-3AD203B41FA5}">
                      <a16:colId xmlns:a16="http://schemas.microsoft.com/office/drawing/2014/main" val="3075027576"/>
                    </a:ext>
                  </a:extLst>
                </a:gridCol>
                <a:gridCol w="4712009">
                  <a:extLst>
                    <a:ext uri="{9D8B030D-6E8A-4147-A177-3AD203B41FA5}">
                      <a16:colId xmlns:a16="http://schemas.microsoft.com/office/drawing/2014/main" val="2336655999"/>
                    </a:ext>
                  </a:extLst>
                </a:gridCol>
              </a:tblGrid>
              <a:tr h="593708">
                <a:tc>
                  <a:txBody>
                    <a:bodyPr/>
                    <a:lstStyle/>
                    <a:p>
                      <a:r>
                        <a:rPr lang="es-AR" dirty="0" err="1"/>
                        <a:t>Value</a:t>
                      </a:r>
                      <a:r>
                        <a:rPr lang="es-AR" dirty="0"/>
                        <a:t> </a:t>
                      </a:r>
                      <a:r>
                        <a:rPr lang="es-AR" dirty="0" err="1"/>
                        <a:t>term</a:t>
                      </a:r>
                      <a:endParaRPr lang="es-AR" dirty="0"/>
                    </a:p>
                  </a:txBody>
                  <a:tcPr/>
                </a:tc>
                <a:tc>
                  <a:txBody>
                    <a:bodyPr/>
                    <a:lstStyle/>
                    <a:p>
                      <a:r>
                        <a:rPr lang="es-AR" dirty="0" err="1"/>
                        <a:t>Freq</a:t>
                      </a:r>
                      <a:r>
                        <a:rPr lang="es-AR" baseline="0" dirty="0"/>
                        <a:t> en </a:t>
                      </a:r>
                      <a:r>
                        <a:rPr lang="es-AR" baseline="0" dirty="0" err="1"/>
                        <a:t>docs</a:t>
                      </a:r>
                      <a:endParaRPr lang="es-AR" dirty="0"/>
                    </a:p>
                  </a:txBody>
                  <a:tcPr/>
                </a:tc>
                <a:tc>
                  <a:txBody>
                    <a:bodyPr/>
                    <a:lstStyle/>
                    <a:p>
                      <a:r>
                        <a:rPr lang="es-AR" dirty="0"/>
                        <a:t>[ </a:t>
                      </a:r>
                      <a:r>
                        <a:rPr lang="es-AR" dirty="0" err="1"/>
                        <a:t>doc</a:t>
                      </a:r>
                      <a:r>
                        <a:rPr lang="es-AR" baseline="0" dirty="0" err="1"/>
                        <a:t>id:freqs</a:t>
                      </a:r>
                      <a:r>
                        <a:rPr lang="es-AR" baseline="0" dirty="0"/>
                        <a:t> in </a:t>
                      </a:r>
                      <a:r>
                        <a:rPr lang="es-AR" baseline="0" dirty="0" err="1"/>
                        <a:t>docid</a:t>
                      </a:r>
                      <a:r>
                        <a:rPr lang="es-AR" baseline="0" dirty="0"/>
                        <a:t>:[positions in </a:t>
                      </a:r>
                      <a:r>
                        <a:rPr lang="es-AR" baseline="0" dirty="0" err="1"/>
                        <a:t>docid</a:t>
                      </a:r>
                      <a:r>
                        <a:rPr lang="es-AR" baseline="0" dirty="0"/>
                        <a:t>] ]</a:t>
                      </a:r>
                    </a:p>
                  </a:txBody>
                  <a:tcPr/>
                </a:tc>
                <a:extLst>
                  <a:ext uri="{0D108BD9-81ED-4DB2-BD59-A6C34878D82A}">
                    <a16:rowId xmlns:a16="http://schemas.microsoft.com/office/drawing/2014/main" val="1504432863"/>
                  </a:ext>
                </a:extLst>
              </a:tr>
              <a:tr h="1409173">
                <a:tc>
                  <a:txBody>
                    <a:bodyPr/>
                    <a:lstStyle/>
                    <a:p>
                      <a:r>
                        <a:rPr lang="es-AR" dirty="0" err="1"/>
                        <a:t>game</a:t>
                      </a:r>
                      <a:endParaRPr lang="es-AR" dirty="0"/>
                    </a:p>
                  </a:txBody>
                  <a:tcPr/>
                </a:tc>
                <a:tc>
                  <a:txBody>
                    <a:bodyPr/>
                    <a:lstStyle/>
                    <a:p>
                      <a:r>
                        <a:rPr lang="es-AR" dirty="0"/>
                        <a:t>3</a:t>
                      </a:r>
                    </a:p>
                  </a:txBody>
                  <a:tcPr/>
                </a:tc>
                <a:tc>
                  <a:txBody>
                    <a:bodyPr/>
                    <a:lstStyle/>
                    <a:p>
                      <a:endParaRPr lang="es-AR" dirty="0"/>
                    </a:p>
                  </a:txBody>
                  <a:tcPr/>
                </a:tc>
                <a:extLst>
                  <a:ext uri="{0D108BD9-81ED-4DB2-BD59-A6C34878D82A}">
                    <a16:rowId xmlns:a16="http://schemas.microsoft.com/office/drawing/2014/main" val="1622148274"/>
                  </a:ext>
                </a:extLst>
              </a:tr>
              <a:tr h="509452">
                <a:tc>
                  <a:txBody>
                    <a:bodyPr/>
                    <a:lstStyle/>
                    <a:p>
                      <a:r>
                        <a:rPr lang="es-AR" dirty="0" err="1"/>
                        <a:t>review</a:t>
                      </a:r>
                      <a:endParaRPr lang="es-AR" dirty="0"/>
                    </a:p>
                  </a:txBody>
                  <a:tcPr/>
                </a:tc>
                <a:tc>
                  <a:txBody>
                    <a:bodyPr/>
                    <a:lstStyle/>
                    <a:p>
                      <a:r>
                        <a:rPr lang="es-AR" dirty="0"/>
                        <a:t>1</a:t>
                      </a:r>
                    </a:p>
                  </a:txBody>
                  <a:tcPr/>
                </a:tc>
                <a:tc>
                  <a:txBody>
                    <a:bodyPr/>
                    <a:lstStyle/>
                    <a:p>
                      <a:endParaRPr lang="es-AR" dirty="0"/>
                    </a:p>
                  </a:txBody>
                  <a:tcPr/>
                </a:tc>
                <a:extLst>
                  <a:ext uri="{0D108BD9-81ED-4DB2-BD59-A6C34878D82A}">
                    <a16:rowId xmlns:a16="http://schemas.microsoft.com/office/drawing/2014/main" val="1872920063"/>
                  </a:ext>
                </a:extLst>
              </a:tr>
              <a:tr h="613955">
                <a:tc>
                  <a:txBody>
                    <a:bodyPr/>
                    <a:lstStyle/>
                    <a:p>
                      <a:r>
                        <a:rPr lang="es-AR" dirty="0"/>
                        <a:t>store</a:t>
                      </a:r>
                    </a:p>
                  </a:txBody>
                  <a:tcPr/>
                </a:tc>
                <a:tc>
                  <a:txBody>
                    <a:bodyPr/>
                    <a:lstStyle/>
                    <a:p>
                      <a:r>
                        <a:rPr lang="es-AR"/>
                        <a:t>1</a:t>
                      </a:r>
                      <a:endParaRPr lang="es-AR" dirty="0"/>
                    </a:p>
                  </a:txBody>
                  <a:tcPr/>
                </a:tc>
                <a:tc>
                  <a:txBody>
                    <a:bodyPr/>
                    <a:lstStyle/>
                    <a:p>
                      <a:endParaRPr lang="es-AR" dirty="0"/>
                    </a:p>
                  </a:txBody>
                  <a:tcPr/>
                </a:tc>
                <a:extLst>
                  <a:ext uri="{0D108BD9-81ED-4DB2-BD59-A6C34878D82A}">
                    <a16:rowId xmlns:a16="http://schemas.microsoft.com/office/drawing/2014/main" val="2414743901"/>
                  </a:ext>
                </a:extLst>
              </a:tr>
              <a:tr h="842305">
                <a:tc>
                  <a:txBody>
                    <a:bodyPr/>
                    <a:lstStyle/>
                    <a:p>
                      <a:r>
                        <a:rPr lang="es-AR" dirty="0"/>
                        <a:t>video</a:t>
                      </a:r>
                    </a:p>
                  </a:txBody>
                  <a:tcPr/>
                </a:tc>
                <a:tc>
                  <a:txBody>
                    <a:bodyPr/>
                    <a:lstStyle/>
                    <a:p>
                      <a:r>
                        <a:rPr lang="es-AR" dirty="0"/>
                        <a:t>2</a:t>
                      </a:r>
                    </a:p>
                  </a:txBody>
                  <a:tcPr/>
                </a:tc>
                <a:tc>
                  <a:txBody>
                    <a:bodyPr/>
                    <a:lstStyle/>
                    <a:p>
                      <a:endParaRPr lang="es-AR" dirty="0"/>
                    </a:p>
                  </a:txBody>
                  <a:tcPr/>
                </a:tc>
                <a:extLst>
                  <a:ext uri="{0D108BD9-81ED-4DB2-BD59-A6C34878D82A}">
                    <a16:rowId xmlns:a16="http://schemas.microsoft.com/office/drawing/2014/main" val="667949018"/>
                  </a:ext>
                </a:extLst>
              </a:tr>
            </a:tbl>
          </a:graphicData>
        </a:graphic>
      </p:graphicFrame>
      <p:graphicFrame>
        <p:nvGraphicFramePr>
          <p:cNvPr id="9" name="Tabla 8"/>
          <p:cNvGraphicFramePr>
            <a:graphicFrameLocks noGrp="1"/>
          </p:cNvGraphicFramePr>
          <p:nvPr/>
        </p:nvGraphicFramePr>
        <p:xfrm>
          <a:off x="3814621" y="5434024"/>
          <a:ext cx="4110179" cy="375783"/>
        </p:xfrm>
        <a:graphic>
          <a:graphicData uri="http://schemas.openxmlformats.org/drawingml/2006/table">
            <a:tbl>
              <a:tblPr firstRow="1" bandRow="1">
                <a:tableStyleId>{8799B23B-EC83-4686-B30A-512413B5E67A}</a:tableStyleId>
              </a:tblPr>
              <a:tblGrid>
                <a:gridCol w="658326">
                  <a:extLst>
                    <a:ext uri="{9D8B030D-6E8A-4147-A177-3AD203B41FA5}">
                      <a16:colId xmlns:a16="http://schemas.microsoft.com/office/drawing/2014/main" val="3416777542"/>
                    </a:ext>
                  </a:extLst>
                </a:gridCol>
                <a:gridCol w="710573">
                  <a:extLst>
                    <a:ext uri="{9D8B030D-6E8A-4147-A177-3AD203B41FA5}">
                      <a16:colId xmlns:a16="http://schemas.microsoft.com/office/drawing/2014/main" val="4175661753"/>
                    </a:ext>
                  </a:extLst>
                </a:gridCol>
                <a:gridCol w="1370640">
                  <a:extLst>
                    <a:ext uri="{9D8B030D-6E8A-4147-A177-3AD203B41FA5}">
                      <a16:colId xmlns:a16="http://schemas.microsoft.com/office/drawing/2014/main" val="4038247316"/>
                    </a:ext>
                  </a:extLst>
                </a:gridCol>
                <a:gridCol w="1370640">
                  <a:extLst>
                    <a:ext uri="{9D8B030D-6E8A-4147-A177-3AD203B41FA5}">
                      <a16:colId xmlns:a16="http://schemas.microsoft.com/office/drawing/2014/main" val="481666974"/>
                    </a:ext>
                  </a:extLst>
                </a:gridCol>
              </a:tblGrid>
              <a:tr h="375783">
                <a:tc>
                  <a:txBody>
                    <a:bodyPr/>
                    <a:lstStyle/>
                    <a:p>
                      <a:r>
                        <a:rPr lang="es-AR" dirty="0"/>
                        <a:t>0</a:t>
                      </a:r>
                    </a:p>
                  </a:txBody>
                  <a:tcPr/>
                </a:tc>
                <a:tc>
                  <a:txBody>
                    <a:bodyPr/>
                    <a:lstStyle/>
                    <a:p>
                      <a:r>
                        <a:rPr lang="es-AR" dirty="0"/>
                        <a:t>1</a:t>
                      </a:r>
                    </a:p>
                  </a:txBody>
                  <a:tcPr/>
                </a:tc>
                <a:tc>
                  <a:txBody>
                    <a:bodyPr/>
                    <a:lstStyle/>
                    <a:p>
                      <a:r>
                        <a:rPr lang="es-AR" dirty="0"/>
                        <a:t>[0</a:t>
                      </a:r>
                      <a:r>
                        <a:rPr lang="es-AR" baseline="0" dirty="0"/>
                        <a:t>]</a:t>
                      </a:r>
                      <a:endParaRPr lang="es-AR" dirty="0"/>
                    </a:p>
                  </a:txBody>
                  <a:tcPr/>
                </a:tc>
                <a:tc>
                  <a:txBody>
                    <a:bodyPr/>
                    <a:lstStyle/>
                    <a:p>
                      <a:endParaRPr lang="es-AR" dirty="0"/>
                    </a:p>
                  </a:txBody>
                  <a:tcPr/>
                </a:tc>
                <a:extLst>
                  <a:ext uri="{0D108BD9-81ED-4DB2-BD59-A6C34878D82A}">
                    <a16:rowId xmlns:a16="http://schemas.microsoft.com/office/drawing/2014/main" val="3997086283"/>
                  </a:ext>
                </a:extLst>
              </a:tr>
            </a:tbl>
          </a:graphicData>
        </a:graphic>
      </p:graphicFrame>
      <p:graphicFrame>
        <p:nvGraphicFramePr>
          <p:cNvPr id="10" name="Tabla 9"/>
          <p:cNvGraphicFramePr>
            <a:graphicFrameLocks noGrp="1"/>
          </p:cNvGraphicFramePr>
          <p:nvPr/>
        </p:nvGraphicFramePr>
        <p:xfrm>
          <a:off x="3834215" y="3565069"/>
          <a:ext cx="4110179" cy="1112520"/>
        </p:xfrm>
        <a:graphic>
          <a:graphicData uri="http://schemas.openxmlformats.org/drawingml/2006/table">
            <a:tbl>
              <a:tblPr firstRow="1" bandRow="1">
                <a:tableStyleId>{8799B23B-EC83-4686-B30A-512413B5E67A}</a:tableStyleId>
              </a:tblPr>
              <a:tblGrid>
                <a:gridCol w="658326">
                  <a:extLst>
                    <a:ext uri="{9D8B030D-6E8A-4147-A177-3AD203B41FA5}">
                      <a16:colId xmlns:a16="http://schemas.microsoft.com/office/drawing/2014/main" val="3416777542"/>
                    </a:ext>
                  </a:extLst>
                </a:gridCol>
                <a:gridCol w="710573">
                  <a:extLst>
                    <a:ext uri="{9D8B030D-6E8A-4147-A177-3AD203B41FA5}">
                      <a16:colId xmlns:a16="http://schemas.microsoft.com/office/drawing/2014/main" val="4175661753"/>
                    </a:ext>
                  </a:extLst>
                </a:gridCol>
                <a:gridCol w="1370640">
                  <a:extLst>
                    <a:ext uri="{9D8B030D-6E8A-4147-A177-3AD203B41FA5}">
                      <a16:colId xmlns:a16="http://schemas.microsoft.com/office/drawing/2014/main" val="4038247316"/>
                    </a:ext>
                  </a:extLst>
                </a:gridCol>
                <a:gridCol w="1370640">
                  <a:extLst>
                    <a:ext uri="{9D8B030D-6E8A-4147-A177-3AD203B41FA5}">
                      <a16:colId xmlns:a16="http://schemas.microsoft.com/office/drawing/2014/main" val="1868660362"/>
                    </a:ext>
                  </a:extLst>
                </a:gridCol>
              </a:tblGrid>
              <a:tr h="370840">
                <a:tc>
                  <a:txBody>
                    <a:bodyPr/>
                    <a:lstStyle/>
                    <a:p>
                      <a:r>
                        <a:rPr lang="es-AR" dirty="0"/>
                        <a:t>0</a:t>
                      </a:r>
                    </a:p>
                  </a:txBody>
                  <a:tcPr/>
                </a:tc>
                <a:tc>
                  <a:txBody>
                    <a:bodyPr/>
                    <a:lstStyle/>
                    <a:p>
                      <a:r>
                        <a:rPr lang="es-AR" dirty="0"/>
                        <a:t>1</a:t>
                      </a:r>
                    </a:p>
                  </a:txBody>
                  <a:tcPr/>
                </a:tc>
                <a:tc>
                  <a:txBody>
                    <a:bodyPr/>
                    <a:lstStyle/>
                    <a:p>
                      <a:r>
                        <a:rPr lang="es-AR" baseline="0" dirty="0"/>
                        <a:t> </a:t>
                      </a:r>
                      <a:r>
                        <a:rPr lang="es-AR" dirty="0"/>
                        <a:t>[1</a:t>
                      </a:r>
                      <a:r>
                        <a:rPr lang="es-AR" baseline="0" dirty="0"/>
                        <a:t>]</a:t>
                      </a:r>
                      <a:endParaRPr lang="es-AR" dirty="0"/>
                    </a:p>
                  </a:txBody>
                  <a:tcPr/>
                </a:tc>
                <a:tc>
                  <a:txBody>
                    <a:bodyPr/>
                    <a:lstStyle/>
                    <a:p>
                      <a:endParaRPr lang="es-AR" dirty="0"/>
                    </a:p>
                  </a:txBody>
                  <a:tcPr/>
                </a:tc>
                <a:extLst>
                  <a:ext uri="{0D108BD9-81ED-4DB2-BD59-A6C34878D82A}">
                    <a16:rowId xmlns:a16="http://schemas.microsoft.com/office/drawing/2014/main" val="3997086283"/>
                  </a:ext>
                </a:extLst>
              </a:tr>
              <a:tr h="370840">
                <a:tc>
                  <a:txBody>
                    <a:bodyPr/>
                    <a:lstStyle/>
                    <a:p>
                      <a:r>
                        <a:rPr lang="es-AR" dirty="0"/>
                        <a:t>3</a:t>
                      </a:r>
                    </a:p>
                  </a:txBody>
                  <a:tcPr/>
                </a:tc>
                <a:tc>
                  <a:txBody>
                    <a:bodyPr/>
                    <a:lstStyle/>
                    <a:p>
                      <a:r>
                        <a:rPr lang="es-AR" dirty="0"/>
                        <a:t>2</a:t>
                      </a:r>
                    </a:p>
                  </a:txBody>
                  <a:tcPr/>
                </a:tc>
                <a:tc>
                  <a:txBody>
                    <a:bodyPr/>
                    <a:lstStyle/>
                    <a:p>
                      <a:r>
                        <a:rPr lang="es-AR" dirty="0"/>
                        <a:t>[0,</a:t>
                      </a:r>
                      <a:r>
                        <a:rPr lang="es-AR" baseline="0" dirty="0"/>
                        <a:t> 3]</a:t>
                      </a:r>
                      <a:endParaRPr lang="es-AR" dirty="0"/>
                    </a:p>
                  </a:txBody>
                  <a:tcPr/>
                </a:tc>
                <a:tc>
                  <a:txBody>
                    <a:bodyPr/>
                    <a:lstStyle/>
                    <a:p>
                      <a:endParaRPr lang="es-AR" dirty="0"/>
                    </a:p>
                  </a:txBody>
                  <a:tcPr/>
                </a:tc>
                <a:extLst>
                  <a:ext uri="{0D108BD9-81ED-4DB2-BD59-A6C34878D82A}">
                    <a16:rowId xmlns:a16="http://schemas.microsoft.com/office/drawing/2014/main" val="3606324910"/>
                  </a:ext>
                </a:extLst>
              </a:tr>
              <a:tr h="370840">
                <a:tc>
                  <a:txBody>
                    <a:bodyPr/>
                    <a:lstStyle/>
                    <a:p>
                      <a:r>
                        <a:rPr lang="es-AR" dirty="0"/>
                        <a:t>2</a:t>
                      </a:r>
                    </a:p>
                  </a:txBody>
                  <a:tcPr/>
                </a:tc>
                <a:tc>
                  <a:txBody>
                    <a:bodyPr/>
                    <a:lstStyle/>
                    <a:p>
                      <a:r>
                        <a:rPr lang="es-AR" dirty="0"/>
                        <a:t>1</a:t>
                      </a:r>
                    </a:p>
                  </a:txBody>
                  <a:tcPr/>
                </a:tc>
                <a:tc>
                  <a:txBody>
                    <a:bodyPr/>
                    <a:lstStyle/>
                    <a:p>
                      <a:r>
                        <a:rPr lang="es-AR" dirty="0"/>
                        <a:t>[0</a:t>
                      </a:r>
                      <a:r>
                        <a:rPr lang="es-AR" baseline="0" dirty="0"/>
                        <a:t>]</a:t>
                      </a:r>
                      <a:endParaRPr lang="es-AR" dirty="0"/>
                    </a:p>
                  </a:txBody>
                  <a:tcPr/>
                </a:tc>
                <a:tc>
                  <a:txBody>
                    <a:bodyPr/>
                    <a:lstStyle/>
                    <a:p>
                      <a:endParaRPr lang="es-AR" dirty="0"/>
                    </a:p>
                  </a:txBody>
                  <a:tcPr/>
                </a:tc>
                <a:extLst>
                  <a:ext uri="{0D108BD9-81ED-4DB2-BD59-A6C34878D82A}">
                    <a16:rowId xmlns:a16="http://schemas.microsoft.com/office/drawing/2014/main" val="2050025591"/>
                  </a:ext>
                </a:extLst>
              </a:tr>
            </a:tbl>
          </a:graphicData>
        </a:graphic>
      </p:graphicFrame>
      <p:graphicFrame>
        <p:nvGraphicFramePr>
          <p:cNvPr id="11" name="Tabla 10"/>
          <p:cNvGraphicFramePr>
            <a:graphicFrameLocks noGrp="1"/>
          </p:cNvGraphicFramePr>
          <p:nvPr/>
        </p:nvGraphicFramePr>
        <p:xfrm>
          <a:off x="3834215" y="5991976"/>
          <a:ext cx="4149367" cy="741680"/>
        </p:xfrm>
        <a:graphic>
          <a:graphicData uri="http://schemas.openxmlformats.org/drawingml/2006/table">
            <a:tbl>
              <a:tblPr firstRow="1" bandRow="1">
                <a:tableStyleId>{8799B23B-EC83-4686-B30A-512413B5E67A}</a:tableStyleId>
              </a:tblPr>
              <a:tblGrid>
                <a:gridCol w="678989">
                  <a:extLst>
                    <a:ext uri="{9D8B030D-6E8A-4147-A177-3AD203B41FA5}">
                      <a16:colId xmlns:a16="http://schemas.microsoft.com/office/drawing/2014/main" val="3416777542"/>
                    </a:ext>
                  </a:extLst>
                </a:gridCol>
                <a:gridCol w="732876">
                  <a:extLst>
                    <a:ext uri="{9D8B030D-6E8A-4147-A177-3AD203B41FA5}">
                      <a16:colId xmlns:a16="http://schemas.microsoft.com/office/drawing/2014/main" val="4175661753"/>
                    </a:ext>
                  </a:extLst>
                </a:gridCol>
                <a:gridCol w="1368751">
                  <a:extLst>
                    <a:ext uri="{9D8B030D-6E8A-4147-A177-3AD203B41FA5}">
                      <a16:colId xmlns:a16="http://schemas.microsoft.com/office/drawing/2014/main" val="4038247316"/>
                    </a:ext>
                  </a:extLst>
                </a:gridCol>
                <a:gridCol w="1368751">
                  <a:extLst>
                    <a:ext uri="{9D8B030D-6E8A-4147-A177-3AD203B41FA5}">
                      <a16:colId xmlns:a16="http://schemas.microsoft.com/office/drawing/2014/main" val="473892307"/>
                    </a:ext>
                  </a:extLst>
                </a:gridCol>
              </a:tblGrid>
              <a:tr h="370840">
                <a:tc>
                  <a:txBody>
                    <a:bodyPr/>
                    <a:lstStyle/>
                    <a:p>
                      <a:r>
                        <a:rPr lang="es-AR" dirty="0"/>
                        <a:t>1</a:t>
                      </a:r>
                    </a:p>
                  </a:txBody>
                  <a:tcPr/>
                </a:tc>
                <a:tc>
                  <a:txBody>
                    <a:bodyPr/>
                    <a:lstStyle/>
                    <a:p>
                      <a:r>
                        <a:rPr lang="es-AR" dirty="0"/>
                        <a:t>1</a:t>
                      </a:r>
                    </a:p>
                  </a:txBody>
                  <a:tcPr/>
                </a:tc>
                <a:tc>
                  <a:txBody>
                    <a:bodyPr/>
                    <a:lstStyle/>
                    <a:p>
                      <a:r>
                        <a:rPr lang="es-AR" dirty="0"/>
                        <a:t>[0</a:t>
                      </a:r>
                      <a:r>
                        <a:rPr lang="es-AR" baseline="0" dirty="0"/>
                        <a:t>]</a:t>
                      </a:r>
                      <a:endParaRPr lang="es-AR" dirty="0"/>
                    </a:p>
                  </a:txBody>
                  <a:tcPr/>
                </a:tc>
                <a:tc>
                  <a:txBody>
                    <a:bodyPr/>
                    <a:lstStyle/>
                    <a:p>
                      <a:endParaRPr lang="es-AR" dirty="0"/>
                    </a:p>
                  </a:txBody>
                  <a:tcPr/>
                </a:tc>
                <a:extLst>
                  <a:ext uri="{0D108BD9-81ED-4DB2-BD59-A6C34878D82A}">
                    <a16:rowId xmlns:a16="http://schemas.microsoft.com/office/drawing/2014/main" val="3997086283"/>
                  </a:ext>
                </a:extLst>
              </a:tr>
              <a:tr h="370840">
                <a:tc>
                  <a:txBody>
                    <a:bodyPr/>
                    <a:lstStyle/>
                    <a:p>
                      <a:r>
                        <a:rPr lang="es-AR" dirty="0"/>
                        <a:t>3</a:t>
                      </a:r>
                    </a:p>
                  </a:txBody>
                  <a:tcPr/>
                </a:tc>
                <a:tc>
                  <a:txBody>
                    <a:bodyPr/>
                    <a:lstStyle/>
                    <a:p>
                      <a:r>
                        <a:rPr lang="es-AR"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[1</a:t>
                      </a:r>
                      <a:r>
                        <a:rPr lang="es-AR" baseline="0" dirty="0"/>
                        <a:t>]</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142890004"/>
                  </a:ext>
                </a:extLst>
              </a:tr>
            </a:tbl>
          </a:graphicData>
        </a:graphic>
      </p:graphicFrame>
      <p:graphicFrame>
        <p:nvGraphicFramePr>
          <p:cNvPr id="12" name="Tabla 11"/>
          <p:cNvGraphicFramePr>
            <a:graphicFrameLocks noGrp="1"/>
          </p:cNvGraphicFramePr>
          <p:nvPr/>
        </p:nvGraphicFramePr>
        <p:xfrm>
          <a:off x="3814620" y="4852213"/>
          <a:ext cx="4110179" cy="365760"/>
        </p:xfrm>
        <a:graphic>
          <a:graphicData uri="http://schemas.openxmlformats.org/drawingml/2006/table">
            <a:tbl>
              <a:tblPr firstRow="1" bandRow="1">
                <a:tableStyleId>{8799B23B-EC83-4686-B30A-512413B5E67A}</a:tableStyleId>
              </a:tblPr>
              <a:tblGrid>
                <a:gridCol w="658326">
                  <a:extLst>
                    <a:ext uri="{9D8B030D-6E8A-4147-A177-3AD203B41FA5}">
                      <a16:colId xmlns:a16="http://schemas.microsoft.com/office/drawing/2014/main" val="3416777542"/>
                    </a:ext>
                  </a:extLst>
                </a:gridCol>
                <a:gridCol w="710573">
                  <a:extLst>
                    <a:ext uri="{9D8B030D-6E8A-4147-A177-3AD203B41FA5}">
                      <a16:colId xmlns:a16="http://schemas.microsoft.com/office/drawing/2014/main" val="4175661753"/>
                    </a:ext>
                  </a:extLst>
                </a:gridCol>
                <a:gridCol w="1370640">
                  <a:extLst>
                    <a:ext uri="{9D8B030D-6E8A-4147-A177-3AD203B41FA5}">
                      <a16:colId xmlns:a16="http://schemas.microsoft.com/office/drawing/2014/main" val="4038247316"/>
                    </a:ext>
                  </a:extLst>
                </a:gridCol>
                <a:gridCol w="1370640">
                  <a:extLst>
                    <a:ext uri="{9D8B030D-6E8A-4147-A177-3AD203B41FA5}">
                      <a16:colId xmlns:a16="http://schemas.microsoft.com/office/drawing/2014/main" val="3441718679"/>
                    </a:ext>
                  </a:extLst>
                </a:gridCol>
              </a:tblGrid>
              <a:tr h="321426">
                <a:tc>
                  <a:txBody>
                    <a:bodyPr/>
                    <a:lstStyle/>
                    <a:p>
                      <a:r>
                        <a:rPr lang="es-AR" dirty="0"/>
                        <a:t>3</a:t>
                      </a:r>
                    </a:p>
                  </a:txBody>
                  <a:tcPr/>
                </a:tc>
                <a:tc>
                  <a:txBody>
                    <a:bodyPr/>
                    <a:lstStyle/>
                    <a:p>
                      <a:r>
                        <a:rPr lang="es-AR"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[2</a:t>
                      </a:r>
                      <a:r>
                        <a:rPr lang="es-AR" baseline="0" dirty="0"/>
                        <a:t>]</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3997086283"/>
                  </a:ext>
                </a:extLst>
              </a:tr>
            </a:tbl>
          </a:graphicData>
        </a:graphic>
      </p:graphicFrame>
      <p:grpSp>
        <p:nvGrpSpPr>
          <p:cNvPr id="17" name="Grupo 16"/>
          <p:cNvGrpSpPr/>
          <p:nvPr/>
        </p:nvGrpSpPr>
        <p:grpSpPr>
          <a:xfrm>
            <a:off x="343737" y="-31908"/>
            <a:ext cx="2756263" cy="761268"/>
            <a:chOff x="548640" y="2928952"/>
            <a:chExt cx="2756263" cy="761268"/>
          </a:xfrm>
        </p:grpSpPr>
        <p:sp>
          <p:nvSpPr>
            <p:cNvPr id="18" name="Rectángulo 17"/>
            <p:cNvSpPr/>
            <p:nvPr/>
          </p:nvSpPr>
          <p:spPr>
            <a:xfrm>
              <a:off x="718457" y="3311397"/>
              <a:ext cx="2586446" cy="378823"/>
            </a:xfrm>
            <a:prstGeom prst="rect">
              <a:avLst/>
            </a:prstGeom>
          </p:spPr>
          <p:style>
            <a:lnRef idx="1">
              <a:schemeClr val="accent3"/>
            </a:lnRef>
            <a:fillRef idx="2">
              <a:schemeClr val="accent3"/>
            </a:fillRef>
            <a:effectRef idx="1">
              <a:schemeClr val="accent3"/>
            </a:effectRef>
            <a:fontRef idx="minor">
              <a:schemeClr val="dk1"/>
            </a:fontRef>
          </p:style>
          <p:txBody>
            <a:bodyPr lIns="0" tIns="0" rIns="0" bIns="0" rtlCol="0" anchor="t" anchorCtr="0">
              <a:normAutofit/>
            </a:bodyPr>
            <a:lstStyle/>
            <a:p>
              <a:pPr algn="just"/>
              <a:r>
                <a:rPr lang="es-MX" dirty="0"/>
                <a:t>store,, </a:t>
              </a:r>
              <a:r>
                <a:rPr lang="es-MX" dirty="0" err="1"/>
                <a:t>game</a:t>
              </a:r>
              <a:endParaRPr lang="es-MX" dirty="0"/>
            </a:p>
          </p:txBody>
        </p:sp>
        <p:sp>
          <p:nvSpPr>
            <p:cNvPr id="19" name="CuadroTexto 18"/>
            <p:cNvSpPr txBox="1"/>
            <p:nvPr/>
          </p:nvSpPr>
          <p:spPr>
            <a:xfrm>
              <a:off x="548640" y="2928952"/>
              <a:ext cx="1685077" cy="369332"/>
            </a:xfrm>
            <a:prstGeom prst="rect">
              <a:avLst/>
            </a:prstGeom>
            <a:noFill/>
            <a:ln>
              <a:solidFill>
                <a:schemeClr val="bg2"/>
              </a:solidFill>
            </a:ln>
          </p:spPr>
          <p:txBody>
            <a:bodyPr wrap="none" rtlCol="0">
              <a:spAutoFit/>
            </a:bodyPr>
            <a:lstStyle/>
            <a:p>
              <a:r>
                <a:rPr lang="es-AR" dirty="0" err="1"/>
                <a:t>Docid</a:t>
              </a:r>
              <a:r>
                <a:rPr lang="es-AR" dirty="0"/>
                <a:t> 0  (a.txt)</a:t>
              </a:r>
              <a:endParaRPr lang="es-MX" dirty="0" err="1"/>
            </a:p>
          </p:txBody>
        </p:sp>
      </p:grpSp>
      <p:grpSp>
        <p:nvGrpSpPr>
          <p:cNvPr id="20" name="Grupo 19"/>
          <p:cNvGrpSpPr/>
          <p:nvPr/>
        </p:nvGrpSpPr>
        <p:grpSpPr>
          <a:xfrm>
            <a:off x="5563608" y="15449"/>
            <a:ext cx="2746545" cy="748155"/>
            <a:chOff x="548640" y="2928952"/>
            <a:chExt cx="2746545" cy="748155"/>
          </a:xfrm>
        </p:grpSpPr>
        <p:sp>
          <p:nvSpPr>
            <p:cNvPr id="21" name="Rectángulo 20"/>
            <p:cNvSpPr/>
            <p:nvPr/>
          </p:nvSpPr>
          <p:spPr>
            <a:xfrm>
              <a:off x="708739" y="3298284"/>
              <a:ext cx="2586446" cy="378823"/>
            </a:xfrm>
            <a:prstGeom prst="rect">
              <a:avLst/>
            </a:prstGeom>
          </p:spPr>
          <p:style>
            <a:lnRef idx="1">
              <a:schemeClr val="accent3"/>
            </a:lnRef>
            <a:fillRef idx="2">
              <a:schemeClr val="accent3"/>
            </a:fillRef>
            <a:effectRef idx="1">
              <a:schemeClr val="accent3"/>
            </a:effectRef>
            <a:fontRef idx="minor">
              <a:schemeClr val="dk1"/>
            </a:fontRef>
          </p:style>
          <p:txBody>
            <a:bodyPr lIns="0" tIns="0" rIns="0" bIns="0" rtlCol="0" anchor="t" anchorCtr="0">
              <a:normAutofit/>
            </a:bodyPr>
            <a:lstStyle/>
            <a:p>
              <a:pPr algn="just"/>
              <a:r>
                <a:rPr lang="es-AR" dirty="0"/>
                <a:t>video</a:t>
              </a:r>
              <a:endParaRPr lang="es-MX" dirty="0"/>
            </a:p>
          </p:txBody>
        </p:sp>
        <p:sp>
          <p:nvSpPr>
            <p:cNvPr id="22" name="CuadroTexto 21"/>
            <p:cNvSpPr txBox="1"/>
            <p:nvPr/>
          </p:nvSpPr>
          <p:spPr>
            <a:xfrm>
              <a:off x="548640" y="2928952"/>
              <a:ext cx="1640193" cy="369332"/>
            </a:xfrm>
            <a:prstGeom prst="rect">
              <a:avLst/>
            </a:prstGeom>
            <a:noFill/>
            <a:ln>
              <a:solidFill>
                <a:schemeClr val="bg2"/>
              </a:solidFill>
            </a:ln>
          </p:spPr>
          <p:txBody>
            <a:bodyPr wrap="none" rtlCol="0">
              <a:spAutoFit/>
            </a:bodyPr>
            <a:lstStyle/>
            <a:p>
              <a:r>
                <a:rPr lang="es-AR" dirty="0" err="1"/>
                <a:t>Docid</a:t>
              </a:r>
              <a:r>
                <a:rPr lang="es-AR" dirty="0"/>
                <a:t> 1 (b.txt)</a:t>
              </a:r>
              <a:endParaRPr lang="es-MX" dirty="0" err="1"/>
            </a:p>
          </p:txBody>
        </p:sp>
      </p:grpSp>
      <p:grpSp>
        <p:nvGrpSpPr>
          <p:cNvPr id="23" name="Grupo 22"/>
          <p:cNvGrpSpPr/>
          <p:nvPr/>
        </p:nvGrpSpPr>
        <p:grpSpPr>
          <a:xfrm>
            <a:off x="5578690" y="1118957"/>
            <a:ext cx="2731463" cy="748155"/>
            <a:chOff x="548640" y="2928952"/>
            <a:chExt cx="2731463" cy="748155"/>
          </a:xfrm>
        </p:grpSpPr>
        <p:sp>
          <p:nvSpPr>
            <p:cNvPr id="24" name="Rectángulo 23"/>
            <p:cNvSpPr/>
            <p:nvPr/>
          </p:nvSpPr>
          <p:spPr>
            <a:xfrm>
              <a:off x="693657" y="3298284"/>
              <a:ext cx="2586446" cy="378823"/>
            </a:xfrm>
            <a:prstGeom prst="rect">
              <a:avLst/>
            </a:prstGeom>
          </p:spPr>
          <p:style>
            <a:lnRef idx="1">
              <a:schemeClr val="accent3"/>
            </a:lnRef>
            <a:fillRef idx="2">
              <a:schemeClr val="accent3"/>
            </a:fillRef>
            <a:effectRef idx="1">
              <a:schemeClr val="accent3"/>
            </a:effectRef>
            <a:fontRef idx="minor">
              <a:schemeClr val="dk1"/>
            </a:fontRef>
          </p:style>
          <p:txBody>
            <a:bodyPr lIns="0" tIns="0" rIns="0" bIns="0" rtlCol="0" anchor="t" anchorCtr="0">
              <a:normAutofit/>
            </a:bodyPr>
            <a:lstStyle/>
            <a:p>
              <a:pPr algn="just"/>
              <a:r>
                <a:rPr lang="es-MX" dirty="0" err="1"/>
                <a:t>game</a:t>
              </a:r>
              <a:endParaRPr lang="es-MX" dirty="0"/>
            </a:p>
          </p:txBody>
        </p:sp>
        <p:sp>
          <p:nvSpPr>
            <p:cNvPr id="25" name="CuadroTexto 24"/>
            <p:cNvSpPr txBox="1"/>
            <p:nvPr/>
          </p:nvSpPr>
          <p:spPr>
            <a:xfrm>
              <a:off x="548640" y="2928952"/>
              <a:ext cx="1946616" cy="369332"/>
            </a:xfrm>
            <a:prstGeom prst="rect">
              <a:avLst/>
            </a:prstGeom>
            <a:noFill/>
            <a:ln>
              <a:solidFill>
                <a:schemeClr val="bg2"/>
              </a:solidFill>
            </a:ln>
          </p:spPr>
          <p:txBody>
            <a:bodyPr wrap="square" rtlCol="0">
              <a:spAutoFit/>
            </a:bodyPr>
            <a:lstStyle/>
            <a:p>
              <a:r>
                <a:rPr lang="es-AR" dirty="0" err="1"/>
                <a:t>Docid</a:t>
              </a:r>
              <a:r>
                <a:rPr lang="es-AR" dirty="0"/>
                <a:t> 2 (c.txt)</a:t>
              </a:r>
              <a:endParaRPr lang="es-MX" dirty="0" err="1"/>
            </a:p>
          </p:txBody>
        </p:sp>
      </p:grpSp>
      <p:grpSp>
        <p:nvGrpSpPr>
          <p:cNvPr id="32" name="Grupo 31"/>
          <p:cNvGrpSpPr/>
          <p:nvPr/>
        </p:nvGrpSpPr>
        <p:grpSpPr>
          <a:xfrm>
            <a:off x="293677" y="1018902"/>
            <a:ext cx="2651760" cy="848210"/>
            <a:chOff x="548640" y="2928952"/>
            <a:chExt cx="2651760" cy="848210"/>
          </a:xfrm>
        </p:grpSpPr>
        <p:sp>
          <p:nvSpPr>
            <p:cNvPr id="33" name="Rectángulo 32"/>
            <p:cNvSpPr/>
            <p:nvPr/>
          </p:nvSpPr>
          <p:spPr>
            <a:xfrm>
              <a:off x="718457" y="3298284"/>
              <a:ext cx="2481943" cy="478878"/>
            </a:xfrm>
            <a:prstGeom prst="rect">
              <a:avLst/>
            </a:prstGeom>
          </p:spPr>
          <p:style>
            <a:lnRef idx="1">
              <a:schemeClr val="accent3"/>
            </a:lnRef>
            <a:fillRef idx="2">
              <a:schemeClr val="accent3"/>
            </a:fillRef>
            <a:effectRef idx="1">
              <a:schemeClr val="accent3"/>
            </a:effectRef>
            <a:fontRef idx="minor">
              <a:schemeClr val="dk1"/>
            </a:fontRef>
          </p:style>
          <p:txBody>
            <a:bodyPr lIns="0" tIns="0" rIns="0" bIns="0" rtlCol="0" anchor="t" anchorCtr="0">
              <a:normAutofit fontScale="92500" lnSpcReduction="10000"/>
            </a:bodyPr>
            <a:lstStyle/>
            <a:p>
              <a:pPr algn="just"/>
              <a:r>
                <a:rPr lang="es-MX" dirty="0" err="1"/>
                <a:t>Game</a:t>
              </a:r>
              <a:r>
                <a:rPr lang="es-MX" dirty="0"/>
                <a:t> video, </a:t>
              </a:r>
            </a:p>
            <a:p>
              <a:pPr algn="just"/>
              <a:r>
                <a:rPr lang="es-MX" dirty="0"/>
                <a:t>  </a:t>
              </a:r>
              <a:r>
                <a:rPr lang="es-MX" dirty="0" err="1"/>
                <a:t>review</a:t>
              </a:r>
              <a:r>
                <a:rPr lang="es-MX" dirty="0"/>
                <a:t>    </a:t>
              </a:r>
              <a:r>
                <a:rPr lang="es-MX" dirty="0" err="1"/>
                <a:t>game</a:t>
              </a:r>
              <a:r>
                <a:rPr lang="es-MX" dirty="0"/>
                <a:t>.</a:t>
              </a:r>
            </a:p>
          </p:txBody>
        </p:sp>
        <p:sp>
          <p:nvSpPr>
            <p:cNvPr id="34" name="CuadroTexto 33"/>
            <p:cNvSpPr txBox="1"/>
            <p:nvPr/>
          </p:nvSpPr>
          <p:spPr>
            <a:xfrm>
              <a:off x="548640" y="2928952"/>
              <a:ext cx="1653017" cy="369332"/>
            </a:xfrm>
            <a:prstGeom prst="rect">
              <a:avLst/>
            </a:prstGeom>
            <a:noFill/>
            <a:ln>
              <a:solidFill>
                <a:schemeClr val="bg2"/>
              </a:solidFill>
            </a:ln>
          </p:spPr>
          <p:txBody>
            <a:bodyPr wrap="none" rtlCol="0">
              <a:spAutoFit/>
            </a:bodyPr>
            <a:lstStyle/>
            <a:p>
              <a:r>
                <a:rPr lang="es-AR" dirty="0" err="1"/>
                <a:t>Docid</a:t>
              </a:r>
              <a:r>
                <a:rPr lang="es-AR" dirty="0"/>
                <a:t> 3 (d.txt)</a:t>
              </a:r>
              <a:endParaRPr lang="es-MX" dirty="0" err="1"/>
            </a:p>
          </p:txBody>
        </p:sp>
      </p:grpSp>
    </p:spTree>
    <p:extLst>
      <p:ext uri="{BB962C8B-B14F-4D97-AF65-F5344CB8AC3E}">
        <p14:creationId xmlns:p14="http://schemas.microsoft.com/office/powerpoint/2010/main" val="3828656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AR"/>
          </a:p>
        </p:txBody>
      </p:sp>
      <p:sp>
        <p:nvSpPr>
          <p:cNvPr id="3" name="Marcador de contenido 2"/>
          <p:cNvSpPr>
            <a:spLocks noGrp="1"/>
          </p:cNvSpPr>
          <p:nvPr>
            <p:ph idx="1"/>
          </p:nvPr>
        </p:nvSpPr>
        <p:spPr/>
        <p:txBody>
          <a:bodyPr>
            <a:noAutofit/>
          </a:bodyPr>
          <a:lstStyle/>
          <a:p>
            <a:pPr marL="0" indent="0" algn="just">
              <a:buNone/>
            </a:pPr>
            <a:r>
              <a:rPr lang="es-AR" sz="1600" b="1" i="1" dirty="0"/>
              <a:t>Ejemplo 3:</a:t>
            </a:r>
          </a:p>
          <a:p>
            <a:pPr marL="0" indent="0" algn="just">
              <a:buNone/>
            </a:pPr>
            <a:r>
              <a:rPr lang="es-AR" sz="1600" dirty="0"/>
              <a:t>Si lo indizo a nivel </a:t>
            </a:r>
            <a:r>
              <a:rPr lang="es-AR" sz="1600" b="1" dirty="0" err="1">
                <a:solidFill>
                  <a:srgbClr val="0070C0"/>
                </a:solidFill>
              </a:rPr>
              <a:t>IndexOptions</a:t>
            </a:r>
            <a:r>
              <a:rPr lang="es-AR" sz="1600" b="1" dirty="0">
                <a:solidFill>
                  <a:srgbClr val="0070C0"/>
                </a:solidFill>
              </a:rPr>
              <a:t>. DOCS_AND_FREQS_AND_POSITIONS_AND_OFFSETS </a:t>
            </a:r>
            <a:r>
              <a:rPr lang="es-AR" sz="1600" dirty="0">
                <a:solidFill>
                  <a:srgbClr val="0070C0"/>
                </a:solidFill>
              </a:rPr>
              <a:t>y </a:t>
            </a:r>
            <a:r>
              <a:rPr lang="es-AR" sz="1600" dirty="0" err="1">
                <a:solidFill>
                  <a:srgbClr val="0070C0"/>
                </a:solidFill>
              </a:rPr>
              <a:t>tokenizo</a:t>
            </a:r>
            <a:r>
              <a:rPr lang="es-AR" sz="1600" dirty="0">
                <a:solidFill>
                  <a:srgbClr val="0070C0"/>
                </a:solidFill>
              </a:rPr>
              <a:t> </a:t>
            </a:r>
            <a:r>
              <a:rPr lang="es-AR" sz="1600" dirty="0"/>
              <a:t>con los mismos documentos, cómo hubiera quedado el  índice archivo invertido?</a:t>
            </a:r>
          </a:p>
          <a:p>
            <a:pPr marL="0" indent="0" algn="just">
              <a:buNone/>
            </a:pPr>
            <a:endParaRPr lang="es-AR" sz="1600" dirty="0"/>
          </a:p>
          <a:p>
            <a:pPr marL="0" indent="0" algn="just">
              <a:buNone/>
            </a:pPr>
            <a:r>
              <a:rPr lang="es-AR" sz="1600" dirty="0"/>
              <a:t>La lista de </a:t>
            </a:r>
            <a:r>
              <a:rPr lang="es-AR" sz="1600" dirty="0" err="1"/>
              <a:t>offsets</a:t>
            </a:r>
            <a:r>
              <a:rPr lang="es-AR" sz="1600" dirty="0"/>
              <a:t> de cada término tiene el formato de intervalo [</a:t>
            </a:r>
            <a:r>
              <a:rPr lang="es-AR" sz="1600" dirty="0" err="1"/>
              <a:t>startOffset</a:t>
            </a:r>
            <a:r>
              <a:rPr lang="es-AR" sz="1600" dirty="0"/>
              <a:t>, </a:t>
            </a:r>
            <a:r>
              <a:rPr lang="es-AR" sz="1600" dirty="0" err="1"/>
              <a:t>endOffset</a:t>
            </a:r>
            <a:r>
              <a:rPr lang="es-AR" sz="1600" dirty="0"/>
              <a:t>) </a:t>
            </a:r>
          </a:p>
          <a:p>
            <a:pPr marL="0" indent="0" algn="just">
              <a:buNone/>
            </a:pPr>
            <a:r>
              <a:rPr lang="es-AR" sz="1600" dirty="0"/>
              <a:t>¿NO se puede calcular conociendo el término (y su longitud) y el ordinal que ocupa??</a:t>
            </a:r>
          </a:p>
          <a:p>
            <a:pPr marL="0" indent="0" algn="just">
              <a:buNone/>
            </a:pPr>
            <a:r>
              <a:rPr lang="es-AR" sz="1600" dirty="0" err="1"/>
              <a:t>Rta</a:t>
            </a:r>
            <a:r>
              <a:rPr lang="es-AR" sz="1600" dirty="0"/>
              <a:t>: no</a:t>
            </a:r>
          </a:p>
          <a:p>
            <a:pPr marL="0" indent="0">
              <a:buNone/>
            </a:pPr>
            <a:endParaRPr lang="es-AR" sz="1600" dirty="0"/>
          </a:p>
          <a:p>
            <a:pPr marL="0" indent="0">
              <a:buNone/>
            </a:pPr>
            <a:r>
              <a:rPr lang="es-AR" sz="1600" dirty="0"/>
              <a:t>Solo mostramos como queda el </a:t>
            </a:r>
            <a:r>
              <a:rPr lang="es-AR" sz="1600" dirty="0" err="1"/>
              <a:t>token</a:t>
            </a:r>
            <a:r>
              <a:rPr lang="es-AR" sz="1600" dirty="0"/>
              <a:t> </a:t>
            </a:r>
            <a:r>
              <a:rPr lang="es-AR" sz="1600" dirty="0" err="1"/>
              <a:t>game</a:t>
            </a:r>
            <a:r>
              <a:rPr lang="es-AR" sz="1600" dirty="0"/>
              <a:t>. (Completen Uds. Todo lo demás)</a:t>
            </a:r>
          </a:p>
        </p:txBody>
      </p:sp>
      <p:sp>
        <p:nvSpPr>
          <p:cNvPr id="4" name="Marcador de número de diapositiva 3"/>
          <p:cNvSpPr>
            <a:spLocks noGrp="1"/>
          </p:cNvSpPr>
          <p:nvPr>
            <p:ph type="sldNum" sz="quarter" idx="12"/>
          </p:nvPr>
        </p:nvSpPr>
        <p:spPr/>
        <p:txBody>
          <a:bodyPr/>
          <a:lstStyle/>
          <a:p>
            <a:fld id="{401CF334-2D5C-4859-84A6-CA7E6E43FAEB}" type="slidenum">
              <a:rPr lang="en-US" smtClean="0"/>
              <a:t>131</a:t>
            </a:fld>
            <a:endParaRPr lang="en-US"/>
          </a:p>
        </p:txBody>
      </p:sp>
    </p:spTree>
    <p:extLst>
      <p:ext uri="{BB962C8B-B14F-4D97-AF65-F5344CB8AC3E}">
        <p14:creationId xmlns:p14="http://schemas.microsoft.com/office/powerpoint/2010/main" val="2769740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arn(inVertical)">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barn(inVertical)">
                                      <p:cBhvr>
                                        <p:cTn id="1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AR"/>
          </a:p>
        </p:txBody>
      </p:sp>
      <p:graphicFrame>
        <p:nvGraphicFramePr>
          <p:cNvPr id="19" name="Marcador de contenido 18"/>
          <p:cNvGraphicFramePr>
            <a:graphicFrameLocks noGrp="1"/>
          </p:cNvGraphicFramePr>
          <p:nvPr>
            <p:ph idx="1"/>
          </p:nvPr>
        </p:nvGraphicFramePr>
        <p:xfrm>
          <a:off x="3590680" y="2777762"/>
          <a:ext cx="3976020" cy="370840"/>
        </p:xfrm>
        <a:graphic>
          <a:graphicData uri="http://schemas.openxmlformats.org/drawingml/2006/table">
            <a:tbl>
              <a:tblPr firstRow="1" bandRow="1">
                <a:tableStyleId>{8799B23B-EC83-4686-B30A-512413B5E67A}</a:tableStyleId>
              </a:tblPr>
              <a:tblGrid>
                <a:gridCol w="331335">
                  <a:extLst>
                    <a:ext uri="{9D8B030D-6E8A-4147-A177-3AD203B41FA5}">
                      <a16:colId xmlns:a16="http://schemas.microsoft.com/office/drawing/2014/main" val="2974615455"/>
                    </a:ext>
                  </a:extLst>
                </a:gridCol>
                <a:gridCol w="331335">
                  <a:extLst>
                    <a:ext uri="{9D8B030D-6E8A-4147-A177-3AD203B41FA5}">
                      <a16:colId xmlns:a16="http://schemas.microsoft.com/office/drawing/2014/main" val="3077689575"/>
                    </a:ext>
                  </a:extLst>
                </a:gridCol>
                <a:gridCol w="331335">
                  <a:extLst>
                    <a:ext uri="{9D8B030D-6E8A-4147-A177-3AD203B41FA5}">
                      <a16:colId xmlns:a16="http://schemas.microsoft.com/office/drawing/2014/main" val="1308170081"/>
                    </a:ext>
                  </a:extLst>
                </a:gridCol>
                <a:gridCol w="331335">
                  <a:extLst>
                    <a:ext uri="{9D8B030D-6E8A-4147-A177-3AD203B41FA5}">
                      <a16:colId xmlns:a16="http://schemas.microsoft.com/office/drawing/2014/main" val="1264851481"/>
                    </a:ext>
                  </a:extLst>
                </a:gridCol>
                <a:gridCol w="331335">
                  <a:extLst>
                    <a:ext uri="{9D8B030D-6E8A-4147-A177-3AD203B41FA5}">
                      <a16:colId xmlns:a16="http://schemas.microsoft.com/office/drawing/2014/main" val="3796910947"/>
                    </a:ext>
                  </a:extLst>
                </a:gridCol>
                <a:gridCol w="331335">
                  <a:extLst>
                    <a:ext uri="{9D8B030D-6E8A-4147-A177-3AD203B41FA5}">
                      <a16:colId xmlns:a16="http://schemas.microsoft.com/office/drawing/2014/main" val="1015389678"/>
                    </a:ext>
                  </a:extLst>
                </a:gridCol>
                <a:gridCol w="331335">
                  <a:extLst>
                    <a:ext uri="{9D8B030D-6E8A-4147-A177-3AD203B41FA5}">
                      <a16:colId xmlns:a16="http://schemas.microsoft.com/office/drawing/2014/main" val="419172743"/>
                    </a:ext>
                  </a:extLst>
                </a:gridCol>
                <a:gridCol w="331335">
                  <a:extLst>
                    <a:ext uri="{9D8B030D-6E8A-4147-A177-3AD203B41FA5}">
                      <a16:colId xmlns:a16="http://schemas.microsoft.com/office/drawing/2014/main" val="304831190"/>
                    </a:ext>
                  </a:extLst>
                </a:gridCol>
                <a:gridCol w="331335">
                  <a:extLst>
                    <a:ext uri="{9D8B030D-6E8A-4147-A177-3AD203B41FA5}">
                      <a16:colId xmlns:a16="http://schemas.microsoft.com/office/drawing/2014/main" val="3027363948"/>
                    </a:ext>
                  </a:extLst>
                </a:gridCol>
                <a:gridCol w="331335">
                  <a:extLst>
                    <a:ext uri="{9D8B030D-6E8A-4147-A177-3AD203B41FA5}">
                      <a16:colId xmlns:a16="http://schemas.microsoft.com/office/drawing/2014/main" val="4088896985"/>
                    </a:ext>
                  </a:extLst>
                </a:gridCol>
                <a:gridCol w="331335">
                  <a:extLst>
                    <a:ext uri="{9D8B030D-6E8A-4147-A177-3AD203B41FA5}">
                      <a16:colId xmlns:a16="http://schemas.microsoft.com/office/drawing/2014/main" val="247791715"/>
                    </a:ext>
                  </a:extLst>
                </a:gridCol>
                <a:gridCol w="331335">
                  <a:extLst>
                    <a:ext uri="{9D8B030D-6E8A-4147-A177-3AD203B41FA5}">
                      <a16:colId xmlns:a16="http://schemas.microsoft.com/office/drawing/2014/main" val="3367537278"/>
                    </a:ext>
                  </a:extLst>
                </a:gridCol>
              </a:tblGrid>
              <a:tr h="370840">
                <a:tc>
                  <a:txBody>
                    <a:bodyPr/>
                    <a:lstStyle/>
                    <a:p>
                      <a:r>
                        <a:rPr lang="es-AR" dirty="0"/>
                        <a:t>s</a:t>
                      </a:r>
                    </a:p>
                  </a:txBody>
                  <a:tcPr/>
                </a:tc>
                <a:tc>
                  <a:txBody>
                    <a:bodyPr/>
                    <a:lstStyle/>
                    <a:p>
                      <a:r>
                        <a:rPr lang="es-AR" dirty="0"/>
                        <a:t>t</a:t>
                      </a:r>
                    </a:p>
                  </a:txBody>
                  <a:tcPr/>
                </a:tc>
                <a:tc>
                  <a:txBody>
                    <a:bodyPr/>
                    <a:lstStyle/>
                    <a:p>
                      <a:r>
                        <a:rPr lang="es-AR" dirty="0"/>
                        <a:t>o</a:t>
                      </a:r>
                    </a:p>
                  </a:txBody>
                  <a:tcPr/>
                </a:tc>
                <a:tc>
                  <a:txBody>
                    <a:bodyPr/>
                    <a:lstStyle/>
                    <a:p>
                      <a:r>
                        <a:rPr lang="es-AR" dirty="0"/>
                        <a:t>r</a:t>
                      </a:r>
                    </a:p>
                  </a:txBody>
                  <a:tcPr/>
                </a:tc>
                <a:tc>
                  <a:txBody>
                    <a:bodyPr/>
                    <a:lstStyle/>
                    <a:p>
                      <a:r>
                        <a:rPr lang="es-AR" dirty="0"/>
                        <a:t>e</a:t>
                      </a:r>
                    </a:p>
                  </a:txBody>
                  <a:tcPr/>
                </a:tc>
                <a:tc>
                  <a:txBody>
                    <a:bodyPr/>
                    <a:lstStyle/>
                    <a:p>
                      <a:r>
                        <a:rPr lang="es-AR" dirty="0"/>
                        <a:t>,</a:t>
                      </a:r>
                    </a:p>
                  </a:txBody>
                  <a:tcPr/>
                </a:tc>
                <a:tc>
                  <a:txBody>
                    <a:bodyPr/>
                    <a:lstStyle/>
                    <a:p>
                      <a:r>
                        <a:rPr lang="es-AR" dirty="0"/>
                        <a:t>,</a:t>
                      </a:r>
                    </a:p>
                  </a:txBody>
                  <a:tcPr/>
                </a:tc>
                <a:tc>
                  <a:txBody>
                    <a:bodyPr/>
                    <a:lstStyle/>
                    <a:p>
                      <a:endParaRPr lang="es-AR" dirty="0"/>
                    </a:p>
                  </a:txBody>
                  <a:tcPr/>
                </a:tc>
                <a:tc>
                  <a:txBody>
                    <a:bodyPr/>
                    <a:lstStyle/>
                    <a:p>
                      <a:r>
                        <a:rPr lang="es-AR" dirty="0"/>
                        <a:t>g</a:t>
                      </a:r>
                    </a:p>
                  </a:txBody>
                  <a:tcPr/>
                </a:tc>
                <a:tc>
                  <a:txBody>
                    <a:bodyPr/>
                    <a:lstStyle/>
                    <a:p>
                      <a:r>
                        <a:rPr lang="es-AR" dirty="0"/>
                        <a:t>a</a:t>
                      </a:r>
                    </a:p>
                  </a:txBody>
                  <a:tcPr/>
                </a:tc>
                <a:tc>
                  <a:txBody>
                    <a:bodyPr/>
                    <a:lstStyle/>
                    <a:p>
                      <a:r>
                        <a:rPr lang="es-AR" dirty="0"/>
                        <a:t>m</a:t>
                      </a:r>
                    </a:p>
                  </a:txBody>
                  <a:tcPr/>
                </a:tc>
                <a:tc>
                  <a:txBody>
                    <a:bodyPr/>
                    <a:lstStyle/>
                    <a:p>
                      <a:r>
                        <a:rPr lang="es-AR" dirty="0"/>
                        <a:t>e</a:t>
                      </a:r>
                    </a:p>
                  </a:txBody>
                  <a:tcPr/>
                </a:tc>
                <a:extLst>
                  <a:ext uri="{0D108BD9-81ED-4DB2-BD59-A6C34878D82A}">
                    <a16:rowId xmlns:a16="http://schemas.microsoft.com/office/drawing/2014/main" val="850987797"/>
                  </a:ext>
                </a:extLst>
              </a:tr>
            </a:tbl>
          </a:graphicData>
        </a:graphic>
      </p:graphicFrame>
      <p:sp>
        <p:nvSpPr>
          <p:cNvPr id="4" name="Marcador de número de diapositiva 3"/>
          <p:cNvSpPr>
            <a:spLocks noGrp="1"/>
          </p:cNvSpPr>
          <p:nvPr>
            <p:ph type="sldNum" sz="quarter" idx="12"/>
          </p:nvPr>
        </p:nvSpPr>
        <p:spPr/>
        <p:txBody>
          <a:bodyPr/>
          <a:lstStyle/>
          <a:p>
            <a:fld id="{401CF334-2D5C-4859-84A6-CA7E6E43FAEB}" type="slidenum">
              <a:rPr lang="en-US" smtClean="0"/>
              <a:t>132</a:t>
            </a:fld>
            <a:endParaRPr lang="en-US"/>
          </a:p>
        </p:txBody>
      </p:sp>
      <p:graphicFrame>
        <p:nvGraphicFramePr>
          <p:cNvPr id="5" name="Tabla 4"/>
          <p:cNvGraphicFramePr>
            <a:graphicFrameLocks noGrp="1"/>
          </p:cNvGraphicFramePr>
          <p:nvPr/>
        </p:nvGraphicFramePr>
        <p:xfrm>
          <a:off x="69403" y="3861246"/>
          <a:ext cx="8957031" cy="2199640"/>
        </p:xfrm>
        <a:graphic>
          <a:graphicData uri="http://schemas.openxmlformats.org/drawingml/2006/table">
            <a:tbl>
              <a:tblPr firstRow="1" bandRow="1">
                <a:tableStyleId>{8799B23B-EC83-4686-B30A-512413B5E67A}</a:tableStyleId>
              </a:tblPr>
              <a:tblGrid>
                <a:gridCol w="1421409">
                  <a:extLst>
                    <a:ext uri="{9D8B030D-6E8A-4147-A177-3AD203B41FA5}">
                      <a16:colId xmlns:a16="http://schemas.microsoft.com/office/drawing/2014/main" val="1990273210"/>
                    </a:ext>
                  </a:extLst>
                </a:gridCol>
                <a:gridCol w="1500582">
                  <a:extLst>
                    <a:ext uri="{9D8B030D-6E8A-4147-A177-3AD203B41FA5}">
                      <a16:colId xmlns:a16="http://schemas.microsoft.com/office/drawing/2014/main" val="3075027576"/>
                    </a:ext>
                  </a:extLst>
                </a:gridCol>
                <a:gridCol w="6035040">
                  <a:extLst>
                    <a:ext uri="{9D8B030D-6E8A-4147-A177-3AD203B41FA5}">
                      <a16:colId xmlns:a16="http://schemas.microsoft.com/office/drawing/2014/main" val="2336655999"/>
                    </a:ext>
                  </a:extLst>
                </a:gridCol>
              </a:tblGrid>
              <a:tr h="370840">
                <a:tc>
                  <a:txBody>
                    <a:bodyPr/>
                    <a:lstStyle/>
                    <a:p>
                      <a:r>
                        <a:rPr lang="es-AR" dirty="0" err="1"/>
                        <a:t>Value</a:t>
                      </a:r>
                      <a:r>
                        <a:rPr lang="es-AR" dirty="0"/>
                        <a:t> </a:t>
                      </a:r>
                      <a:r>
                        <a:rPr lang="es-AR" dirty="0" err="1"/>
                        <a:t>term</a:t>
                      </a:r>
                      <a:endParaRPr lang="es-AR" dirty="0"/>
                    </a:p>
                  </a:txBody>
                  <a:tcPr/>
                </a:tc>
                <a:tc>
                  <a:txBody>
                    <a:bodyPr/>
                    <a:lstStyle/>
                    <a:p>
                      <a:r>
                        <a:rPr lang="es-AR" dirty="0" err="1"/>
                        <a:t>Freq</a:t>
                      </a:r>
                      <a:r>
                        <a:rPr lang="es-AR" baseline="0" dirty="0"/>
                        <a:t> en </a:t>
                      </a:r>
                      <a:r>
                        <a:rPr lang="es-AR" baseline="0" dirty="0" err="1"/>
                        <a:t>docs</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 </a:t>
                      </a:r>
                      <a:r>
                        <a:rPr lang="es-AR" dirty="0" err="1"/>
                        <a:t>doc</a:t>
                      </a:r>
                      <a:r>
                        <a:rPr lang="es-AR" baseline="0" dirty="0" err="1"/>
                        <a:t>id:freqs</a:t>
                      </a:r>
                      <a:r>
                        <a:rPr lang="es-AR" baseline="0" dirty="0"/>
                        <a:t> in </a:t>
                      </a:r>
                      <a:r>
                        <a:rPr lang="es-AR" baseline="0" dirty="0" err="1"/>
                        <a:t>docid</a:t>
                      </a:r>
                      <a:r>
                        <a:rPr lang="es-AR" baseline="0" dirty="0"/>
                        <a:t>:[positions in </a:t>
                      </a:r>
                      <a:r>
                        <a:rPr lang="es-AR" baseline="0" dirty="0" err="1"/>
                        <a:t>docid</a:t>
                      </a:r>
                      <a:r>
                        <a:rPr lang="es-AR" baseline="0" dirty="0"/>
                        <a:t>]</a:t>
                      </a:r>
                      <a:r>
                        <a:rPr lang="es-AR" baseline="0" dirty="0">
                          <a:solidFill>
                            <a:srgbClr val="FF0000"/>
                          </a:solidFill>
                        </a:rPr>
                        <a:t>:[</a:t>
                      </a:r>
                      <a:r>
                        <a:rPr lang="es-AR" baseline="0" dirty="0" err="1">
                          <a:solidFill>
                            <a:srgbClr val="FF0000"/>
                          </a:solidFill>
                        </a:rPr>
                        <a:t>startOffsets</a:t>
                      </a:r>
                      <a:r>
                        <a:rPr lang="es-AR" baseline="0" dirty="0">
                          <a:solidFill>
                            <a:srgbClr val="FF0000"/>
                          </a:solidFill>
                        </a:rPr>
                        <a:t> - </a:t>
                      </a:r>
                      <a:r>
                        <a:rPr lang="es-AR" baseline="0" dirty="0" err="1">
                          <a:solidFill>
                            <a:srgbClr val="FF0000"/>
                          </a:solidFill>
                        </a:rPr>
                        <a:t>endOffsets</a:t>
                      </a:r>
                      <a:r>
                        <a:rPr lang="es-AR" baseline="0" dirty="0">
                          <a:solidFill>
                            <a:srgbClr val="FF0000"/>
                          </a:solidFill>
                        </a:rPr>
                        <a:t> in </a:t>
                      </a:r>
                      <a:r>
                        <a:rPr lang="es-AR" baseline="0" dirty="0" err="1">
                          <a:solidFill>
                            <a:srgbClr val="FF0000"/>
                          </a:solidFill>
                        </a:rPr>
                        <a:t>docid</a:t>
                      </a:r>
                      <a:r>
                        <a:rPr lang="es-AR" baseline="0" dirty="0">
                          <a:solidFill>
                            <a:srgbClr val="FF0000"/>
                          </a:solidFill>
                        </a:rPr>
                        <a:t>] </a:t>
                      </a:r>
                      <a:r>
                        <a:rPr lang="es-AR" baseline="0" dirty="0"/>
                        <a:t>]</a:t>
                      </a:r>
                      <a:endParaRPr lang="es-AR" dirty="0">
                        <a:solidFill>
                          <a:srgbClr val="FF0000"/>
                        </a:solidFill>
                      </a:endParaRPr>
                    </a:p>
                  </a:txBody>
                  <a:tcPr/>
                </a:tc>
                <a:extLst>
                  <a:ext uri="{0D108BD9-81ED-4DB2-BD59-A6C34878D82A}">
                    <a16:rowId xmlns:a16="http://schemas.microsoft.com/office/drawing/2014/main" val="1504432863"/>
                  </a:ext>
                </a:extLst>
              </a:tr>
              <a:tr h="370840">
                <a:tc>
                  <a:txBody>
                    <a:bodyPr/>
                    <a:lstStyle/>
                    <a:p>
                      <a:r>
                        <a:rPr lang="es-AR" dirty="0" err="1"/>
                        <a:t>game</a:t>
                      </a:r>
                      <a:endParaRPr lang="es-AR" dirty="0"/>
                    </a:p>
                  </a:txBody>
                  <a:tcPr/>
                </a:tc>
                <a:tc>
                  <a:txBody>
                    <a:bodyPr/>
                    <a:lstStyle/>
                    <a:p>
                      <a:r>
                        <a:rPr lang="es-AR"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p>
                      <a:endParaRPr lang="es-AR" dirty="0"/>
                    </a:p>
                    <a:p>
                      <a:endParaRPr lang="es-AR" dirty="0"/>
                    </a:p>
                    <a:p>
                      <a:endParaRPr lang="es-AR" dirty="0"/>
                    </a:p>
                  </a:txBody>
                  <a:tcPr/>
                </a:tc>
                <a:extLst>
                  <a:ext uri="{0D108BD9-81ED-4DB2-BD59-A6C34878D82A}">
                    <a16:rowId xmlns:a16="http://schemas.microsoft.com/office/drawing/2014/main" val="1622148274"/>
                  </a:ext>
                </a:extLst>
              </a:tr>
              <a:tr h="370840">
                <a:tc>
                  <a:txBody>
                    <a:bodyPr/>
                    <a:lstStyle/>
                    <a:p>
                      <a:r>
                        <a:rPr lang="es-AR" dirty="0" err="1"/>
                        <a:t>Etc</a:t>
                      </a:r>
                      <a:r>
                        <a:rPr lang="es-AR" dirty="0"/>
                        <a:t> </a:t>
                      </a:r>
                      <a:r>
                        <a:rPr lang="es-AR" dirty="0" err="1"/>
                        <a:t>etc</a:t>
                      </a:r>
                      <a:r>
                        <a:rPr lang="es-AR" dirty="0"/>
                        <a:t> </a:t>
                      </a:r>
                      <a:r>
                        <a:rPr lang="es-AR" dirty="0" err="1"/>
                        <a:t>etc</a:t>
                      </a:r>
                      <a:endParaRPr lang="es-AR" dirty="0"/>
                    </a:p>
                  </a:txBody>
                  <a:tcPr/>
                </a:tc>
                <a:tc>
                  <a:txBody>
                    <a:bodyPr/>
                    <a:lstStyle/>
                    <a:p>
                      <a:endParaRPr lang="es-AR"/>
                    </a:p>
                  </a:txBody>
                  <a:tcPr/>
                </a:tc>
                <a:tc>
                  <a:txBody>
                    <a:bodyPr/>
                    <a:lstStyle/>
                    <a:p>
                      <a:endParaRPr lang="es-AR" dirty="0"/>
                    </a:p>
                  </a:txBody>
                  <a:tcPr/>
                </a:tc>
                <a:extLst>
                  <a:ext uri="{0D108BD9-81ED-4DB2-BD59-A6C34878D82A}">
                    <a16:rowId xmlns:a16="http://schemas.microsoft.com/office/drawing/2014/main" val="2414743901"/>
                  </a:ext>
                </a:extLst>
              </a:tr>
            </a:tbl>
          </a:graphicData>
        </a:graphic>
      </p:graphicFrame>
      <p:graphicFrame>
        <p:nvGraphicFramePr>
          <p:cNvPr id="6" name="Tabla 5"/>
          <p:cNvGraphicFramePr>
            <a:graphicFrameLocks noGrp="1"/>
          </p:cNvGraphicFramePr>
          <p:nvPr/>
        </p:nvGraphicFramePr>
        <p:xfrm>
          <a:off x="3168009" y="4539839"/>
          <a:ext cx="5427350" cy="1112520"/>
        </p:xfrm>
        <a:graphic>
          <a:graphicData uri="http://schemas.openxmlformats.org/drawingml/2006/table">
            <a:tbl>
              <a:tblPr firstRow="1" bandRow="1">
                <a:tableStyleId>{8799B23B-EC83-4686-B30A-512413B5E67A}</a:tableStyleId>
              </a:tblPr>
              <a:tblGrid>
                <a:gridCol w="869297">
                  <a:extLst>
                    <a:ext uri="{9D8B030D-6E8A-4147-A177-3AD203B41FA5}">
                      <a16:colId xmlns:a16="http://schemas.microsoft.com/office/drawing/2014/main" val="3416777542"/>
                    </a:ext>
                  </a:extLst>
                </a:gridCol>
                <a:gridCol w="938287">
                  <a:extLst>
                    <a:ext uri="{9D8B030D-6E8A-4147-A177-3AD203B41FA5}">
                      <a16:colId xmlns:a16="http://schemas.microsoft.com/office/drawing/2014/main" val="4175661753"/>
                    </a:ext>
                  </a:extLst>
                </a:gridCol>
                <a:gridCol w="1046384">
                  <a:extLst>
                    <a:ext uri="{9D8B030D-6E8A-4147-A177-3AD203B41FA5}">
                      <a16:colId xmlns:a16="http://schemas.microsoft.com/office/drawing/2014/main" val="4038247316"/>
                    </a:ext>
                  </a:extLst>
                </a:gridCol>
                <a:gridCol w="2573382">
                  <a:extLst>
                    <a:ext uri="{9D8B030D-6E8A-4147-A177-3AD203B41FA5}">
                      <a16:colId xmlns:a16="http://schemas.microsoft.com/office/drawing/2014/main" val="2757781392"/>
                    </a:ext>
                  </a:extLst>
                </a:gridCol>
              </a:tblGrid>
              <a:tr h="370840">
                <a:tc>
                  <a:txBody>
                    <a:bodyPr/>
                    <a:lstStyle/>
                    <a:p>
                      <a:r>
                        <a:rPr lang="es-AR" dirty="0"/>
                        <a:t>0</a:t>
                      </a:r>
                    </a:p>
                  </a:txBody>
                  <a:tcPr/>
                </a:tc>
                <a:tc>
                  <a:txBody>
                    <a:bodyPr/>
                    <a:lstStyle/>
                    <a:p>
                      <a:r>
                        <a:rPr lang="es-AR" dirty="0"/>
                        <a:t>1</a:t>
                      </a:r>
                    </a:p>
                  </a:txBody>
                  <a:tcPr/>
                </a:tc>
                <a:tc>
                  <a:txBody>
                    <a:bodyPr/>
                    <a:lstStyle/>
                    <a:p>
                      <a:r>
                        <a:rPr lang="es-AR" baseline="0" dirty="0"/>
                        <a:t> </a:t>
                      </a:r>
                      <a:r>
                        <a:rPr lang="es-AR" dirty="0"/>
                        <a:t>[1</a:t>
                      </a:r>
                      <a:r>
                        <a:rPr lang="es-AR" baseline="0" dirty="0"/>
                        <a:t>]</a:t>
                      </a:r>
                      <a:endParaRPr lang="es-AR" dirty="0"/>
                    </a:p>
                  </a:txBody>
                  <a:tcPr/>
                </a:tc>
                <a:tc>
                  <a:txBody>
                    <a:bodyPr/>
                    <a:lstStyle/>
                    <a:p>
                      <a:r>
                        <a:rPr lang="es-AR" dirty="0"/>
                        <a:t>[  [8-12)  </a:t>
                      </a:r>
                      <a:r>
                        <a:rPr lang="es-AR" baseline="0" dirty="0"/>
                        <a:t>]</a:t>
                      </a:r>
                      <a:endParaRPr lang="es-AR" dirty="0"/>
                    </a:p>
                  </a:txBody>
                  <a:tcPr/>
                </a:tc>
                <a:extLst>
                  <a:ext uri="{0D108BD9-81ED-4DB2-BD59-A6C34878D82A}">
                    <a16:rowId xmlns:a16="http://schemas.microsoft.com/office/drawing/2014/main" val="3997086283"/>
                  </a:ext>
                </a:extLst>
              </a:tr>
              <a:tr h="370840">
                <a:tc>
                  <a:txBody>
                    <a:bodyPr/>
                    <a:lstStyle/>
                    <a:p>
                      <a:r>
                        <a:rPr lang="es-AR" dirty="0"/>
                        <a:t>3</a:t>
                      </a:r>
                    </a:p>
                  </a:txBody>
                  <a:tcPr/>
                </a:tc>
                <a:tc>
                  <a:txBody>
                    <a:bodyPr/>
                    <a:lstStyle/>
                    <a:p>
                      <a:r>
                        <a:rPr lang="es-AR" dirty="0"/>
                        <a:t>2</a:t>
                      </a:r>
                    </a:p>
                  </a:txBody>
                  <a:tcPr/>
                </a:tc>
                <a:tc>
                  <a:txBody>
                    <a:bodyPr/>
                    <a:lstStyle/>
                    <a:p>
                      <a:r>
                        <a:rPr lang="es-AR" dirty="0"/>
                        <a:t>[0,</a:t>
                      </a:r>
                      <a:r>
                        <a:rPr lang="es-AR" baseline="0" dirty="0"/>
                        <a:t> 3]</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  [0-4),</a:t>
                      </a:r>
                      <a:r>
                        <a:rPr lang="es-AR" baseline="0" dirty="0"/>
                        <a:t> </a:t>
                      </a:r>
                      <a:r>
                        <a:rPr lang="es-AR" dirty="0"/>
                        <a:t>[</a:t>
                      </a:r>
                      <a:r>
                        <a:rPr lang="es-AR" baseline="0" dirty="0"/>
                        <a:t>23-27) ]</a:t>
                      </a:r>
                      <a:endParaRPr lang="es-AR" dirty="0"/>
                    </a:p>
                  </a:txBody>
                  <a:tcPr/>
                </a:tc>
                <a:extLst>
                  <a:ext uri="{0D108BD9-81ED-4DB2-BD59-A6C34878D82A}">
                    <a16:rowId xmlns:a16="http://schemas.microsoft.com/office/drawing/2014/main" val="3606324910"/>
                  </a:ext>
                </a:extLst>
              </a:tr>
              <a:tr h="370840">
                <a:tc>
                  <a:txBody>
                    <a:bodyPr/>
                    <a:lstStyle/>
                    <a:p>
                      <a:r>
                        <a:rPr lang="es-AR" dirty="0"/>
                        <a:t>2</a:t>
                      </a:r>
                    </a:p>
                  </a:txBody>
                  <a:tcPr/>
                </a:tc>
                <a:tc>
                  <a:txBody>
                    <a:bodyPr/>
                    <a:lstStyle/>
                    <a:p>
                      <a:r>
                        <a:rPr lang="es-AR" dirty="0"/>
                        <a:t>1</a:t>
                      </a:r>
                    </a:p>
                  </a:txBody>
                  <a:tcPr/>
                </a:tc>
                <a:tc>
                  <a:txBody>
                    <a:bodyPr/>
                    <a:lstStyle/>
                    <a:p>
                      <a:r>
                        <a:rPr lang="es-AR" dirty="0"/>
                        <a:t>[0</a:t>
                      </a:r>
                      <a:r>
                        <a:rPr lang="es-AR" baseline="0" dirty="0"/>
                        <a:t>]</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  [0, 4) </a:t>
                      </a:r>
                      <a:r>
                        <a:rPr lang="es-AR" baseline="0" dirty="0"/>
                        <a:t>]</a:t>
                      </a:r>
                      <a:endParaRPr lang="es-AR" dirty="0"/>
                    </a:p>
                  </a:txBody>
                  <a:tcPr/>
                </a:tc>
                <a:extLst>
                  <a:ext uri="{0D108BD9-81ED-4DB2-BD59-A6C34878D82A}">
                    <a16:rowId xmlns:a16="http://schemas.microsoft.com/office/drawing/2014/main" val="2050025591"/>
                  </a:ext>
                </a:extLst>
              </a:tr>
            </a:tbl>
          </a:graphicData>
        </a:graphic>
      </p:graphicFrame>
      <p:grpSp>
        <p:nvGrpSpPr>
          <p:cNvPr id="7" name="Grupo 6"/>
          <p:cNvGrpSpPr/>
          <p:nvPr/>
        </p:nvGrpSpPr>
        <p:grpSpPr>
          <a:xfrm>
            <a:off x="343737" y="-31908"/>
            <a:ext cx="2756263" cy="761268"/>
            <a:chOff x="548640" y="2928952"/>
            <a:chExt cx="2756263" cy="761268"/>
          </a:xfrm>
        </p:grpSpPr>
        <p:sp>
          <p:nvSpPr>
            <p:cNvPr id="8" name="Rectángulo 7"/>
            <p:cNvSpPr/>
            <p:nvPr/>
          </p:nvSpPr>
          <p:spPr>
            <a:xfrm>
              <a:off x="718457" y="3311397"/>
              <a:ext cx="2586446" cy="378823"/>
            </a:xfrm>
            <a:prstGeom prst="rect">
              <a:avLst/>
            </a:prstGeom>
          </p:spPr>
          <p:style>
            <a:lnRef idx="1">
              <a:schemeClr val="accent3"/>
            </a:lnRef>
            <a:fillRef idx="2">
              <a:schemeClr val="accent3"/>
            </a:fillRef>
            <a:effectRef idx="1">
              <a:schemeClr val="accent3"/>
            </a:effectRef>
            <a:fontRef idx="minor">
              <a:schemeClr val="dk1"/>
            </a:fontRef>
          </p:style>
          <p:txBody>
            <a:bodyPr lIns="0" tIns="0" rIns="0" bIns="0" rtlCol="0" anchor="t" anchorCtr="0">
              <a:normAutofit/>
            </a:bodyPr>
            <a:lstStyle/>
            <a:p>
              <a:pPr algn="just"/>
              <a:r>
                <a:rPr lang="es-MX" dirty="0"/>
                <a:t>store,, </a:t>
              </a:r>
              <a:r>
                <a:rPr lang="es-MX" dirty="0" err="1"/>
                <a:t>game</a:t>
              </a:r>
              <a:endParaRPr lang="es-MX" dirty="0"/>
            </a:p>
          </p:txBody>
        </p:sp>
        <p:sp>
          <p:nvSpPr>
            <p:cNvPr id="9" name="CuadroTexto 8"/>
            <p:cNvSpPr txBox="1"/>
            <p:nvPr/>
          </p:nvSpPr>
          <p:spPr>
            <a:xfrm>
              <a:off x="548640" y="2928952"/>
              <a:ext cx="1685077" cy="369332"/>
            </a:xfrm>
            <a:prstGeom prst="rect">
              <a:avLst/>
            </a:prstGeom>
            <a:noFill/>
            <a:ln>
              <a:solidFill>
                <a:schemeClr val="bg2"/>
              </a:solidFill>
            </a:ln>
          </p:spPr>
          <p:txBody>
            <a:bodyPr wrap="none" rtlCol="0">
              <a:spAutoFit/>
            </a:bodyPr>
            <a:lstStyle/>
            <a:p>
              <a:r>
                <a:rPr lang="es-AR" dirty="0" err="1"/>
                <a:t>Docid</a:t>
              </a:r>
              <a:r>
                <a:rPr lang="es-AR" dirty="0"/>
                <a:t> 0  (a.txt)</a:t>
              </a:r>
              <a:endParaRPr lang="es-MX" dirty="0" err="1"/>
            </a:p>
          </p:txBody>
        </p:sp>
      </p:grpSp>
      <p:grpSp>
        <p:nvGrpSpPr>
          <p:cNvPr id="10" name="Grupo 9"/>
          <p:cNvGrpSpPr/>
          <p:nvPr/>
        </p:nvGrpSpPr>
        <p:grpSpPr>
          <a:xfrm>
            <a:off x="5563608" y="15449"/>
            <a:ext cx="2746545" cy="748155"/>
            <a:chOff x="548640" y="2928952"/>
            <a:chExt cx="2746545" cy="748155"/>
          </a:xfrm>
        </p:grpSpPr>
        <p:sp>
          <p:nvSpPr>
            <p:cNvPr id="11" name="Rectángulo 10"/>
            <p:cNvSpPr/>
            <p:nvPr/>
          </p:nvSpPr>
          <p:spPr>
            <a:xfrm>
              <a:off x="708739" y="3298284"/>
              <a:ext cx="2586446" cy="378823"/>
            </a:xfrm>
            <a:prstGeom prst="rect">
              <a:avLst/>
            </a:prstGeom>
          </p:spPr>
          <p:style>
            <a:lnRef idx="1">
              <a:schemeClr val="accent3"/>
            </a:lnRef>
            <a:fillRef idx="2">
              <a:schemeClr val="accent3"/>
            </a:fillRef>
            <a:effectRef idx="1">
              <a:schemeClr val="accent3"/>
            </a:effectRef>
            <a:fontRef idx="minor">
              <a:schemeClr val="dk1"/>
            </a:fontRef>
          </p:style>
          <p:txBody>
            <a:bodyPr lIns="0" tIns="0" rIns="0" bIns="0" rtlCol="0" anchor="t" anchorCtr="0">
              <a:normAutofit/>
            </a:bodyPr>
            <a:lstStyle/>
            <a:p>
              <a:pPr algn="just"/>
              <a:r>
                <a:rPr lang="es-AR" dirty="0"/>
                <a:t>video</a:t>
              </a:r>
              <a:endParaRPr lang="es-MX" dirty="0"/>
            </a:p>
          </p:txBody>
        </p:sp>
        <p:sp>
          <p:nvSpPr>
            <p:cNvPr id="12" name="CuadroTexto 11"/>
            <p:cNvSpPr txBox="1"/>
            <p:nvPr/>
          </p:nvSpPr>
          <p:spPr>
            <a:xfrm>
              <a:off x="548640" y="2928952"/>
              <a:ext cx="1640193" cy="369332"/>
            </a:xfrm>
            <a:prstGeom prst="rect">
              <a:avLst/>
            </a:prstGeom>
            <a:noFill/>
            <a:ln>
              <a:solidFill>
                <a:schemeClr val="bg2"/>
              </a:solidFill>
            </a:ln>
          </p:spPr>
          <p:txBody>
            <a:bodyPr wrap="none" rtlCol="0">
              <a:spAutoFit/>
            </a:bodyPr>
            <a:lstStyle/>
            <a:p>
              <a:r>
                <a:rPr lang="es-AR" dirty="0" err="1"/>
                <a:t>Docid</a:t>
              </a:r>
              <a:r>
                <a:rPr lang="es-AR" dirty="0"/>
                <a:t> 1 (b.txt)</a:t>
              </a:r>
              <a:endParaRPr lang="es-MX" dirty="0" err="1"/>
            </a:p>
          </p:txBody>
        </p:sp>
      </p:grpSp>
      <p:grpSp>
        <p:nvGrpSpPr>
          <p:cNvPr id="13" name="Grupo 12"/>
          <p:cNvGrpSpPr/>
          <p:nvPr/>
        </p:nvGrpSpPr>
        <p:grpSpPr>
          <a:xfrm>
            <a:off x="5578690" y="1118957"/>
            <a:ext cx="2731463" cy="748155"/>
            <a:chOff x="548640" y="2928952"/>
            <a:chExt cx="2731463" cy="748155"/>
          </a:xfrm>
        </p:grpSpPr>
        <p:sp>
          <p:nvSpPr>
            <p:cNvPr id="14" name="Rectángulo 13"/>
            <p:cNvSpPr/>
            <p:nvPr/>
          </p:nvSpPr>
          <p:spPr>
            <a:xfrm>
              <a:off x="693657" y="3298284"/>
              <a:ext cx="2586446" cy="378823"/>
            </a:xfrm>
            <a:prstGeom prst="rect">
              <a:avLst/>
            </a:prstGeom>
          </p:spPr>
          <p:style>
            <a:lnRef idx="1">
              <a:schemeClr val="accent3"/>
            </a:lnRef>
            <a:fillRef idx="2">
              <a:schemeClr val="accent3"/>
            </a:fillRef>
            <a:effectRef idx="1">
              <a:schemeClr val="accent3"/>
            </a:effectRef>
            <a:fontRef idx="minor">
              <a:schemeClr val="dk1"/>
            </a:fontRef>
          </p:style>
          <p:txBody>
            <a:bodyPr lIns="0" tIns="0" rIns="0" bIns="0" rtlCol="0" anchor="t" anchorCtr="0">
              <a:normAutofit/>
            </a:bodyPr>
            <a:lstStyle/>
            <a:p>
              <a:pPr algn="just"/>
              <a:r>
                <a:rPr lang="es-MX" dirty="0" err="1"/>
                <a:t>game</a:t>
              </a:r>
              <a:endParaRPr lang="es-MX" dirty="0"/>
            </a:p>
          </p:txBody>
        </p:sp>
        <p:sp>
          <p:nvSpPr>
            <p:cNvPr id="15" name="CuadroTexto 14"/>
            <p:cNvSpPr txBox="1"/>
            <p:nvPr/>
          </p:nvSpPr>
          <p:spPr>
            <a:xfrm>
              <a:off x="548640" y="2928952"/>
              <a:ext cx="1946616" cy="369332"/>
            </a:xfrm>
            <a:prstGeom prst="rect">
              <a:avLst/>
            </a:prstGeom>
            <a:noFill/>
            <a:ln>
              <a:solidFill>
                <a:schemeClr val="bg2"/>
              </a:solidFill>
            </a:ln>
          </p:spPr>
          <p:txBody>
            <a:bodyPr wrap="square" rtlCol="0">
              <a:spAutoFit/>
            </a:bodyPr>
            <a:lstStyle/>
            <a:p>
              <a:r>
                <a:rPr lang="es-AR" dirty="0" err="1"/>
                <a:t>Docid</a:t>
              </a:r>
              <a:r>
                <a:rPr lang="es-AR" dirty="0"/>
                <a:t> 2 (c.txt)</a:t>
              </a:r>
              <a:endParaRPr lang="es-MX" dirty="0" err="1"/>
            </a:p>
          </p:txBody>
        </p:sp>
      </p:grpSp>
      <p:sp>
        <p:nvSpPr>
          <p:cNvPr id="20" name="Rectángulo 19"/>
          <p:cNvSpPr/>
          <p:nvPr/>
        </p:nvSpPr>
        <p:spPr>
          <a:xfrm>
            <a:off x="6038193" y="4539838"/>
            <a:ext cx="2648607" cy="34348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a:p>
        </p:txBody>
      </p:sp>
      <p:cxnSp>
        <p:nvCxnSpPr>
          <p:cNvPr id="22" name="Conector recto de flecha 21"/>
          <p:cNvCxnSpPr/>
          <p:nvPr/>
        </p:nvCxnSpPr>
        <p:spPr>
          <a:xfrm>
            <a:off x="4966962" y="3175582"/>
            <a:ext cx="1513490" cy="1303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ángulo 22"/>
          <p:cNvSpPr/>
          <p:nvPr/>
        </p:nvSpPr>
        <p:spPr>
          <a:xfrm>
            <a:off x="5992472" y="4943956"/>
            <a:ext cx="2648607" cy="34348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a:p>
        </p:txBody>
      </p:sp>
      <p:sp>
        <p:nvSpPr>
          <p:cNvPr id="24" name="Rectángulo 23"/>
          <p:cNvSpPr/>
          <p:nvPr/>
        </p:nvSpPr>
        <p:spPr>
          <a:xfrm>
            <a:off x="5992472" y="5308870"/>
            <a:ext cx="2648607" cy="34348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a:p>
        </p:txBody>
      </p:sp>
      <p:grpSp>
        <p:nvGrpSpPr>
          <p:cNvPr id="25" name="Grupo 24"/>
          <p:cNvGrpSpPr/>
          <p:nvPr/>
        </p:nvGrpSpPr>
        <p:grpSpPr>
          <a:xfrm>
            <a:off x="293677" y="1018902"/>
            <a:ext cx="2651760" cy="848210"/>
            <a:chOff x="548640" y="2928952"/>
            <a:chExt cx="2651760" cy="848210"/>
          </a:xfrm>
        </p:grpSpPr>
        <p:sp>
          <p:nvSpPr>
            <p:cNvPr id="26" name="Rectángulo 25"/>
            <p:cNvSpPr/>
            <p:nvPr/>
          </p:nvSpPr>
          <p:spPr>
            <a:xfrm>
              <a:off x="718457" y="3298284"/>
              <a:ext cx="2481943" cy="478878"/>
            </a:xfrm>
            <a:prstGeom prst="rect">
              <a:avLst/>
            </a:prstGeom>
          </p:spPr>
          <p:style>
            <a:lnRef idx="1">
              <a:schemeClr val="accent3"/>
            </a:lnRef>
            <a:fillRef idx="2">
              <a:schemeClr val="accent3"/>
            </a:fillRef>
            <a:effectRef idx="1">
              <a:schemeClr val="accent3"/>
            </a:effectRef>
            <a:fontRef idx="minor">
              <a:schemeClr val="dk1"/>
            </a:fontRef>
          </p:style>
          <p:txBody>
            <a:bodyPr lIns="0" tIns="0" rIns="0" bIns="0" rtlCol="0" anchor="t" anchorCtr="0">
              <a:normAutofit fontScale="92500" lnSpcReduction="10000"/>
            </a:bodyPr>
            <a:lstStyle/>
            <a:p>
              <a:pPr algn="just"/>
              <a:r>
                <a:rPr lang="es-MX" dirty="0" err="1"/>
                <a:t>Game</a:t>
              </a:r>
              <a:r>
                <a:rPr lang="es-MX" dirty="0"/>
                <a:t> video, </a:t>
              </a:r>
            </a:p>
            <a:p>
              <a:pPr algn="just"/>
              <a:r>
                <a:rPr lang="es-MX" dirty="0"/>
                <a:t>  </a:t>
              </a:r>
              <a:r>
                <a:rPr lang="es-MX" dirty="0" err="1"/>
                <a:t>review</a:t>
              </a:r>
              <a:r>
                <a:rPr lang="es-MX" dirty="0"/>
                <a:t>    </a:t>
              </a:r>
              <a:r>
                <a:rPr lang="es-MX" dirty="0" err="1"/>
                <a:t>game</a:t>
              </a:r>
              <a:r>
                <a:rPr lang="es-MX" dirty="0"/>
                <a:t>.</a:t>
              </a:r>
            </a:p>
          </p:txBody>
        </p:sp>
        <p:sp>
          <p:nvSpPr>
            <p:cNvPr id="27" name="CuadroTexto 26"/>
            <p:cNvSpPr txBox="1"/>
            <p:nvPr/>
          </p:nvSpPr>
          <p:spPr>
            <a:xfrm>
              <a:off x="548640" y="2928952"/>
              <a:ext cx="1653017" cy="369332"/>
            </a:xfrm>
            <a:prstGeom prst="rect">
              <a:avLst/>
            </a:prstGeom>
            <a:noFill/>
            <a:ln>
              <a:solidFill>
                <a:schemeClr val="bg2"/>
              </a:solidFill>
            </a:ln>
          </p:spPr>
          <p:txBody>
            <a:bodyPr wrap="none" rtlCol="0">
              <a:spAutoFit/>
            </a:bodyPr>
            <a:lstStyle/>
            <a:p>
              <a:r>
                <a:rPr lang="es-AR" dirty="0" err="1"/>
                <a:t>Docid</a:t>
              </a:r>
              <a:r>
                <a:rPr lang="es-AR" dirty="0"/>
                <a:t> 3 (d.txt)</a:t>
              </a:r>
              <a:endParaRPr lang="es-MX" dirty="0" err="1"/>
            </a:p>
          </p:txBody>
        </p:sp>
      </p:grpSp>
    </p:spTree>
    <p:extLst>
      <p:ext uri="{BB962C8B-B14F-4D97-AF65-F5344CB8AC3E}">
        <p14:creationId xmlns:p14="http://schemas.microsoft.com/office/powerpoint/2010/main" val="820681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20"/>
                                        </p:tgtEl>
                                      </p:cBhvr>
                                    </p:animEffect>
                                    <p:set>
                                      <p:cBhvr>
                                        <p:cTn id="7"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AR"/>
          </a:p>
        </p:txBody>
      </p:sp>
      <p:sp>
        <p:nvSpPr>
          <p:cNvPr id="4" name="Marcador de número de diapositiva 3"/>
          <p:cNvSpPr>
            <a:spLocks noGrp="1"/>
          </p:cNvSpPr>
          <p:nvPr>
            <p:ph type="sldNum" sz="quarter" idx="12"/>
          </p:nvPr>
        </p:nvSpPr>
        <p:spPr/>
        <p:txBody>
          <a:bodyPr/>
          <a:lstStyle/>
          <a:p>
            <a:fld id="{401CF334-2D5C-4859-84A6-CA7E6E43FAEB}" type="slidenum">
              <a:rPr lang="en-US" smtClean="0"/>
              <a:t>133</a:t>
            </a:fld>
            <a:endParaRPr lang="en-US"/>
          </a:p>
        </p:txBody>
      </p:sp>
      <p:graphicFrame>
        <p:nvGraphicFramePr>
          <p:cNvPr id="5" name="Tabla 4"/>
          <p:cNvGraphicFramePr>
            <a:graphicFrameLocks noGrp="1"/>
          </p:cNvGraphicFramePr>
          <p:nvPr/>
        </p:nvGraphicFramePr>
        <p:xfrm>
          <a:off x="69403" y="3861246"/>
          <a:ext cx="8957031" cy="2199640"/>
        </p:xfrm>
        <a:graphic>
          <a:graphicData uri="http://schemas.openxmlformats.org/drawingml/2006/table">
            <a:tbl>
              <a:tblPr firstRow="1" bandRow="1">
                <a:tableStyleId>{8799B23B-EC83-4686-B30A-512413B5E67A}</a:tableStyleId>
              </a:tblPr>
              <a:tblGrid>
                <a:gridCol w="1421409">
                  <a:extLst>
                    <a:ext uri="{9D8B030D-6E8A-4147-A177-3AD203B41FA5}">
                      <a16:colId xmlns:a16="http://schemas.microsoft.com/office/drawing/2014/main" val="1990273210"/>
                    </a:ext>
                  </a:extLst>
                </a:gridCol>
                <a:gridCol w="1500582">
                  <a:extLst>
                    <a:ext uri="{9D8B030D-6E8A-4147-A177-3AD203B41FA5}">
                      <a16:colId xmlns:a16="http://schemas.microsoft.com/office/drawing/2014/main" val="3075027576"/>
                    </a:ext>
                  </a:extLst>
                </a:gridCol>
                <a:gridCol w="6035040">
                  <a:extLst>
                    <a:ext uri="{9D8B030D-6E8A-4147-A177-3AD203B41FA5}">
                      <a16:colId xmlns:a16="http://schemas.microsoft.com/office/drawing/2014/main" val="2336655999"/>
                    </a:ext>
                  </a:extLst>
                </a:gridCol>
              </a:tblGrid>
              <a:tr h="370840">
                <a:tc>
                  <a:txBody>
                    <a:bodyPr/>
                    <a:lstStyle/>
                    <a:p>
                      <a:r>
                        <a:rPr lang="es-AR" dirty="0" err="1"/>
                        <a:t>Value</a:t>
                      </a:r>
                      <a:r>
                        <a:rPr lang="es-AR" dirty="0"/>
                        <a:t> </a:t>
                      </a:r>
                      <a:r>
                        <a:rPr lang="es-AR" dirty="0" err="1"/>
                        <a:t>term</a:t>
                      </a:r>
                      <a:endParaRPr lang="es-AR" dirty="0"/>
                    </a:p>
                  </a:txBody>
                  <a:tcPr/>
                </a:tc>
                <a:tc>
                  <a:txBody>
                    <a:bodyPr/>
                    <a:lstStyle/>
                    <a:p>
                      <a:r>
                        <a:rPr lang="es-AR" dirty="0" err="1"/>
                        <a:t>Freq</a:t>
                      </a:r>
                      <a:r>
                        <a:rPr lang="es-AR" baseline="0" dirty="0"/>
                        <a:t> en </a:t>
                      </a:r>
                      <a:r>
                        <a:rPr lang="es-AR" baseline="0" dirty="0" err="1"/>
                        <a:t>docs</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 </a:t>
                      </a:r>
                      <a:r>
                        <a:rPr lang="es-AR" dirty="0" err="1"/>
                        <a:t>doc</a:t>
                      </a:r>
                      <a:r>
                        <a:rPr lang="es-AR" baseline="0" dirty="0" err="1"/>
                        <a:t>id:freqs</a:t>
                      </a:r>
                      <a:r>
                        <a:rPr lang="es-AR" baseline="0" dirty="0"/>
                        <a:t> in </a:t>
                      </a:r>
                      <a:r>
                        <a:rPr lang="es-AR" baseline="0" dirty="0" err="1"/>
                        <a:t>docid</a:t>
                      </a:r>
                      <a:r>
                        <a:rPr lang="es-AR" baseline="0" dirty="0"/>
                        <a:t>:[positions in </a:t>
                      </a:r>
                      <a:r>
                        <a:rPr lang="es-AR" baseline="0" dirty="0" err="1"/>
                        <a:t>docid</a:t>
                      </a:r>
                      <a:r>
                        <a:rPr lang="es-AR" baseline="0" dirty="0"/>
                        <a:t>]</a:t>
                      </a:r>
                      <a:r>
                        <a:rPr lang="es-AR" baseline="0" dirty="0">
                          <a:solidFill>
                            <a:srgbClr val="FF0000"/>
                          </a:solidFill>
                        </a:rPr>
                        <a:t>:[</a:t>
                      </a:r>
                      <a:r>
                        <a:rPr lang="es-AR" baseline="0" dirty="0" err="1">
                          <a:solidFill>
                            <a:srgbClr val="FF0000"/>
                          </a:solidFill>
                        </a:rPr>
                        <a:t>startOffsets</a:t>
                      </a:r>
                      <a:r>
                        <a:rPr lang="es-AR" baseline="0" dirty="0">
                          <a:solidFill>
                            <a:srgbClr val="FF0000"/>
                          </a:solidFill>
                        </a:rPr>
                        <a:t> - </a:t>
                      </a:r>
                      <a:r>
                        <a:rPr lang="es-AR" baseline="0" dirty="0" err="1">
                          <a:solidFill>
                            <a:srgbClr val="FF0000"/>
                          </a:solidFill>
                        </a:rPr>
                        <a:t>endOffsets</a:t>
                      </a:r>
                      <a:r>
                        <a:rPr lang="es-AR" baseline="0" dirty="0">
                          <a:solidFill>
                            <a:srgbClr val="FF0000"/>
                          </a:solidFill>
                        </a:rPr>
                        <a:t> in </a:t>
                      </a:r>
                      <a:r>
                        <a:rPr lang="es-AR" baseline="0" dirty="0" err="1">
                          <a:solidFill>
                            <a:srgbClr val="FF0000"/>
                          </a:solidFill>
                        </a:rPr>
                        <a:t>docid</a:t>
                      </a:r>
                      <a:r>
                        <a:rPr lang="es-AR" baseline="0" dirty="0">
                          <a:solidFill>
                            <a:srgbClr val="FF0000"/>
                          </a:solidFill>
                        </a:rPr>
                        <a:t>] </a:t>
                      </a:r>
                      <a:r>
                        <a:rPr lang="es-AR" baseline="0" dirty="0"/>
                        <a:t>]</a:t>
                      </a:r>
                      <a:endParaRPr lang="es-AR" dirty="0">
                        <a:solidFill>
                          <a:srgbClr val="FF0000"/>
                        </a:solidFill>
                      </a:endParaRPr>
                    </a:p>
                  </a:txBody>
                  <a:tcPr/>
                </a:tc>
                <a:extLst>
                  <a:ext uri="{0D108BD9-81ED-4DB2-BD59-A6C34878D82A}">
                    <a16:rowId xmlns:a16="http://schemas.microsoft.com/office/drawing/2014/main" val="1504432863"/>
                  </a:ext>
                </a:extLst>
              </a:tr>
              <a:tr h="370840">
                <a:tc>
                  <a:txBody>
                    <a:bodyPr/>
                    <a:lstStyle/>
                    <a:p>
                      <a:r>
                        <a:rPr lang="es-AR" dirty="0" err="1"/>
                        <a:t>game</a:t>
                      </a:r>
                      <a:endParaRPr lang="es-AR" dirty="0"/>
                    </a:p>
                  </a:txBody>
                  <a:tcPr/>
                </a:tc>
                <a:tc>
                  <a:txBody>
                    <a:bodyPr/>
                    <a:lstStyle/>
                    <a:p>
                      <a:r>
                        <a:rPr lang="es-AR"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p>
                      <a:endParaRPr lang="es-AR" dirty="0"/>
                    </a:p>
                    <a:p>
                      <a:endParaRPr lang="es-AR" dirty="0"/>
                    </a:p>
                    <a:p>
                      <a:endParaRPr lang="es-AR" dirty="0"/>
                    </a:p>
                  </a:txBody>
                  <a:tcPr/>
                </a:tc>
                <a:extLst>
                  <a:ext uri="{0D108BD9-81ED-4DB2-BD59-A6C34878D82A}">
                    <a16:rowId xmlns:a16="http://schemas.microsoft.com/office/drawing/2014/main" val="1622148274"/>
                  </a:ext>
                </a:extLst>
              </a:tr>
              <a:tr h="370840">
                <a:tc>
                  <a:txBody>
                    <a:bodyPr/>
                    <a:lstStyle/>
                    <a:p>
                      <a:r>
                        <a:rPr lang="es-AR" dirty="0" err="1"/>
                        <a:t>Etc</a:t>
                      </a:r>
                      <a:r>
                        <a:rPr lang="es-AR" dirty="0"/>
                        <a:t> </a:t>
                      </a:r>
                      <a:r>
                        <a:rPr lang="es-AR" dirty="0" err="1"/>
                        <a:t>etc</a:t>
                      </a:r>
                      <a:r>
                        <a:rPr lang="es-AR" dirty="0"/>
                        <a:t> </a:t>
                      </a:r>
                      <a:r>
                        <a:rPr lang="es-AR" dirty="0" err="1"/>
                        <a:t>etc</a:t>
                      </a:r>
                      <a:endParaRPr lang="es-AR" dirty="0"/>
                    </a:p>
                  </a:txBody>
                  <a:tcPr/>
                </a:tc>
                <a:tc>
                  <a:txBody>
                    <a:bodyPr/>
                    <a:lstStyle/>
                    <a:p>
                      <a:endParaRPr lang="es-AR"/>
                    </a:p>
                  </a:txBody>
                  <a:tcPr/>
                </a:tc>
                <a:tc>
                  <a:txBody>
                    <a:bodyPr/>
                    <a:lstStyle/>
                    <a:p>
                      <a:endParaRPr lang="es-AR" dirty="0"/>
                    </a:p>
                  </a:txBody>
                  <a:tcPr/>
                </a:tc>
                <a:extLst>
                  <a:ext uri="{0D108BD9-81ED-4DB2-BD59-A6C34878D82A}">
                    <a16:rowId xmlns:a16="http://schemas.microsoft.com/office/drawing/2014/main" val="2414743901"/>
                  </a:ext>
                </a:extLst>
              </a:tr>
            </a:tbl>
          </a:graphicData>
        </a:graphic>
      </p:graphicFrame>
      <p:graphicFrame>
        <p:nvGraphicFramePr>
          <p:cNvPr id="6" name="Tabla 5"/>
          <p:cNvGraphicFramePr>
            <a:graphicFrameLocks noGrp="1"/>
          </p:cNvGraphicFramePr>
          <p:nvPr/>
        </p:nvGraphicFramePr>
        <p:xfrm>
          <a:off x="3168009" y="4539839"/>
          <a:ext cx="5427350" cy="1112520"/>
        </p:xfrm>
        <a:graphic>
          <a:graphicData uri="http://schemas.openxmlformats.org/drawingml/2006/table">
            <a:tbl>
              <a:tblPr firstRow="1" bandRow="1">
                <a:tableStyleId>{8799B23B-EC83-4686-B30A-512413B5E67A}</a:tableStyleId>
              </a:tblPr>
              <a:tblGrid>
                <a:gridCol w="869297">
                  <a:extLst>
                    <a:ext uri="{9D8B030D-6E8A-4147-A177-3AD203B41FA5}">
                      <a16:colId xmlns:a16="http://schemas.microsoft.com/office/drawing/2014/main" val="3416777542"/>
                    </a:ext>
                  </a:extLst>
                </a:gridCol>
                <a:gridCol w="938287">
                  <a:extLst>
                    <a:ext uri="{9D8B030D-6E8A-4147-A177-3AD203B41FA5}">
                      <a16:colId xmlns:a16="http://schemas.microsoft.com/office/drawing/2014/main" val="4175661753"/>
                    </a:ext>
                  </a:extLst>
                </a:gridCol>
                <a:gridCol w="1046384">
                  <a:extLst>
                    <a:ext uri="{9D8B030D-6E8A-4147-A177-3AD203B41FA5}">
                      <a16:colId xmlns:a16="http://schemas.microsoft.com/office/drawing/2014/main" val="4038247316"/>
                    </a:ext>
                  </a:extLst>
                </a:gridCol>
                <a:gridCol w="2573382">
                  <a:extLst>
                    <a:ext uri="{9D8B030D-6E8A-4147-A177-3AD203B41FA5}">
                      <a16:colId xmlns:a16="http://schemas.microsoft.com/office/drawing/2014/main" val="2757781392"/>
                    </a:ext>
                  </a:extLst>
                </a:gridCol>
              </a:tblGrid>
              <a:tr h="370840">
                <a:tc>
                  <a:txBody>
                    <a:bodyPr/>
                    <a:lstStyle/>
                    <a:p>
                      <a:r>
                        <a:rPr lang="es-AR" dirty="0"/>
                        <a:t>0</a:t>
                      </a:r>
                    </a:p>
                  </a:txBody>
                  <a:tcPr/>
                </a:tc>
                <a:tc>
                  <a:txBody>
                    <a:bodyPr/>
                    <a:lstStyle/>
                    <a:p>
                      <a:r>
                        <a:rPr lang="es-AR" dirty="0"/>
                        <a:t>1</a:t>
                      </a:r>
                    </a:p>
                  </a:txBody>
                  <a:tcPr/>
                </a:tc>
                <a:tc>
                  <a:txBody>
                    <a:bodyPr/>
                    <a:lstStyle/>
                    <a:p>
                      <a:r>
                        <a:rPr lang="es-AR" baseline="0" dirty="0"/>
                        <a:t> </a:t>
                      </a:r>
                      <a:r>
                        <a:rPr lang="es-AR" dirty="0"/>
                        <a:t>[1</a:t>
                      </a:r>
                      <a:r>
                        <a:rPr lang="es-AR" baseline="0" dirty="0"/>
                        <a:t>]</a:t>
                      </a:r>
                      <a:endParaRPr lang="es-AR" dirty="0"/>
                    </a:p>
                  </a:txBody>
                  <a:tcPr/>
                </a:tc>
                <a:tc>
                  <a:txBody>
                    <a:bodyPr/>
                    <a:lstStyle/>
                    <a:p>
                      <a:r>
                        <a:rPr lang="es-AR" dirty="0"/>
                        <a:t>[  [8-12)  </a:t>
                      </a:r>
                      <a:r>
                        <a:rPr lang="es-AR" baseline="0" dirty="0"/>
                        <a:t>]</a:t>
                      </a:r>
                      <a:endParaRPr lang="es-AR" dirty="0"/>
                    </a:p>
                  </a:txBody>
                  <a:tcPr/>
                </a:tc>
                <a:extLst>
                  <a:ext uri="{0D108BD9-81ED-4DB2-BD59-A6C34878D82A}">
                    <a16:rowId xmlns:a16="http://schemas.microsoft.com/office/drawing/2014/main" val="3997086283"/>
                  </a:ext>
                </a:extLst>
              </a:tr>
              <a:tr h="370840">
                <a:tc>
                  <a:txBody>
                    <a:bodyPr/>
                    <a:lstStyle/>
                    <a:p>
                      <a:r>
                        <a:rPr lang="es-AR" dirty="0"/>
                        <a:t>3</a:t>
                      </a:r>
                    </a:p>
                  </a:txBody>
                  <a:tcPr/>
                </a:tc>
                <a:tc>
                  <a:txBody>
                    <a:bodyPr/>
                    <a:lstStyle/>
                    <a:p>
                      <a:r>
                        <a:rPr lang="es-AR" dirty="0"/>
                        <a:t>2</a:t>
                      </a:r>
                    </a:p>
                  </a:txBody>
                  <a:tcPr/>
                </a:tc>
                <a:tc>
                  <a:txBody>
                    <a:bodyPr/>
                    <a:lstStyle/>
                    <a:p>
                      <a:r>
                        <a:rPr lang="es-AR" dirty="0"/>
                        <a:t>[0,</a:t>
                      </a:r>
                      <a:r>
                        <a:rPr lang="es-AR" baseline="0" dirty="0"/>
                        <a:t> 3]</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  [0-4),</a:t>
                      </a:r>
                      <a:r>
                        <a:rPr lang="es-AR" baseline="0" dirty="0"/>
                        <a:t> </a:t>
                      </a:r>
                      <a:r>
                        <a:rPr lang="es-AR" dirty="0"/>
                        <a:t>[</a:t>
                      </a:r>
                      <a:r>
                        <a:rPr lang="es-AR" baseline="0" dirty="0"/>
                        <a:t>23-27) ]</a:t>
                      </a:r>
                      <a:endParaRPr lang="es-AR" dirty="0"/>
                    </a:p>
                  </a:txBody>
                  <a:tcPr/>
                </a:tc>
                <a:extLst>
                  <a:ext uri="{0D108BD9-81ED-4DB2-BD59-A6C34878D82A}">
                    <a16:rowId xmlns:a16="http://schemas.microsoft.com/office/drawing/2014/main" val="3606324910"/>
                  </a:ext>
                </a:extLst>
              </a:tr>
              <a:tr h="370840">
                <a:tc>
                  <a:txBody>
                    <a:bodyPr/>
                    <a:lstStyle/>
                    <a:p>
                      <a:r>
                        <a:rPr lang="es-AR" dirty="0"/>
                        <a:t>2</a:t>
                      </a:r>
                    </a:p>
                  </a:txBody>
                  <a:tcPr/>
                </a:tc>
                <a:tc>
                  <a:txBody>
                    <a:bodyPr/>
                    <a:lstStyle/>
                    <a:p>
                      <a:r>
                        <a:rPr lang="es-AR" dirty="0"/>
                        <a:t>1</a:t>
                      </a:r>
                    </a:p>
                  </a:txBody>
                  <a:tcPr/>
                </a:tc>
                <a:tc>
                  <a:txBody>
                    <a:bodyPr/>
                    <a:lstStyle/>
                    <a:p>
                      <a:r>
                        <a:rPr lang="es-AR" dirty="0"/>
                        <a:t>[0</a:t>
                      </a:r>
                      <a:r>
                        <a:rPr lang="es-AR" baseline="0" dirty="0"/>
                        <a:t>]</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  [0, 4) </a:t>
                      </a:r>
                      <a:r>
                        <a:rPr lang="es-AR" baseline="0" dirty="0"/>
                        <a:t>]</a:t>
                      </a:r>
                      <a:endParaRPr lang="es-AR" dirty="0"/>
                    </a:p>
                  </a:txBody>
                  <a:tcPr/>
                </a:tc>
                <a:extLst>
                  <a:ext uri="{0D108BD9-81ED-4DB2-BD59-A6C34878D82A}">
                    <a16:rowId xmlns:a16="http://schemas.microsoft.com/office/drawing/2014/main" val="2050025591"/>
                  </a:ext>
                </a:extLst>
              </a:tr>
            </a:tbl>
          </a:graphicData>
        </a:graphic>
      </p:graphicFrame>
      <p:grpSp>
        <p:nvGrpSpPr>
          <p:cNvPr id="7" name="Grupo 6"/>
          <p:cNvGrpSpPr/>
          <p:nvPr/>
        </p:nvGrpSpPr>
        <p:grpSpPr>
          <a:xfrm>
            <a:off x="343737" y="-31908"/>
            <a:ext cx="2756263" cy="761268"/>
            <a:chOff x="548640" y="2928952"/>
            <a:chExt cx="2756263" cy="761268"/>
          </a:xfrm>
        </p:grpSpPr>
        <p:sp>
          <p:nvSpPr>
            <p:cNvPr id="8" name="Rectángulo 7"/>
            <p:cNvSpPr/>
            <p:nvPr/>
          </p:nvSpPr>
          <p:spPr>
            <a:xfrm>
              <a:off x="718457" y="3311397"/>
              <a:ext cx="2586446" cy="378823"/>
            </a:xfrm>
            <a:prstGeom prst="rect">
              <a:avLst/>
            </a:prstGeom>
          </p:spPr>
          <p:style>
            <a:lnRef idx="1">
              <a:schemeClr val="accent3"/>
            </a:lnRef>
            <a:fillRef idx="2">
              <a:schemeClr val="accent3"/>
            </a:fillRef>
            <a:effectRef idx="1">
              <a:schemeClr val="accent3"/>
            </a:effectRef>
            <a:fontRef idx="minor">
              <a:schemeClr val="dk1"/>
            </a:fontRef>
          </p:style>
          <p:txBody>
            <a:bodyPr lIns="0" tIns="0" rIns="0" bIns="0" rtlCol="0" anchor="t" anchorCtr="0">
              <a:normAutofit/>
            </a:bodyPr>
            <a:lstStyle/>
            <a:p>
              <a:pPr algn="just"/>
              <a:r>
                <a:rPr lang="es-MX" dirty="0"/>
                <a:t>store,, </a:t>
              </a:r>
              <a:r>
                <a:rPr lang="es-MX" dirty="0" err="1"/>
                <a:t>game</a:t>
              </a:r>
              <a:endParaRPr lang="es-MX" dirty="0"/>
            </a:p>
          </p:txBody>
        </p:sp>
        <p:sp>
          <p:nvSpPr>
            <p:cNvPr id="9" name="CuadroTexto 8"/>
            <p:cNvSpPr txBox="1"/>
            <p:nvPr/>
          </p:nvSpPr>
          <p:spPr>
            <a:xfrm>
              <a:off x="548640" y="2928952"/>
              <a:ext cx="1685077" cy="369332"/>
            </a:xfrm>
            <a:prstGeom prst="rect">
              <a:avLst/>
            </a:prstGeom>
            <a:noFill/>
            <a:ln>
              <a:solidFill>
                <a:schemeClr val="bg2"/>
              </a:solidFill>
            </a:ln>
          </p:spPr>
          <p:txBody>
            <a:bodyPr wrap="none" rtlCol="0">
              <a:spAutoFit/>
            </a:bodyPr>
            <a:lstStyle/>
            <a:p>
              <a:r>
                <a:rPr lang="es-AR" dirty="0" err="1"/>
                <a:t>Docid</a:t>
              </a:r>
              <a:r>
                <a:rPr lang="es-AR" dirty="0"/>
                <a:t> 0  (a.txt)</a:t>
              </a:r>
              <a:endParaRPr lang="es-MX" dirty="0" err="1"/>
            </a:p>
          </p:txBody>
        </p:sp>
      </p:grpSp>
      <p:grpSp>
        <p:nvGrpSpPr>
          <p:cNvPr id="10" name="Grupo 9"/>
          <p:cNvGrpSpPr/>
          <p:nvPr/>
        </p:nvGrpSpPr>
        <p:grpSpPr>
          <a:xfrm>
            <a:off x="5563608" y="15449"/>
            <a:ext cx="2746545" cy="748155"/>
            <a:chOff x="548640" y="2928952"/>
            <a:chExt cx="2746545" cy="748155"/>
          </a:xfrm>
        </p:grpSpPr>
        <p:sp>
          <p:nvSpPr>
            <p:cNvPr id="11" name="Rectángulo 10"/>
            <p:cNvSpPr/>
            <p:nvPr/>
          </p:nvSpPr>
          <p:spPr>
            <a:xfrm>
              <a:off x="708739" y="3298284"/>
              <a:ext cx="2586446" cy="378823"/>
            </a:xfrm>
            <a:prstGeom prst="rect">
              <a:avLst/>
            </a:prstGeom>
          </p:spPr>
          <p:style>
            <a:lnRef idx="1">
              <a:schemeClr val="accent3"/>
            </a:lnRef>
            <a:fillRef idx="2">
              <a:schemeClr val="accent3"/>
            </a:fillRef>
            <a:effectRef idx="1">
              <a:schemeClr val="accent3"/>
            </a:effectRef>
            <a:fontRef idx="minor">
              <a:schemeClr val="dk1"/>
            </a:fontRef>
          </p:style>
          <p:txBody>
            <a:bodyPr lIns="0" tIns="0" rIns="0" bIns="0" rtlCol="0" anchor="t" anchorCtr="0">
              <a:normAutofit/>
            </a:bodyPr>
            <a:lstStyle/>
            <a:p>
              <a:pPr algn="just"/>
              <a:r>
                <a:rPr lang="es-AR" dirty="0"/>
                <a:t>video</a:t>
              </a:r>
              <a:endParaRPr lang="es-MX" dirty="0"/>
            </a:p>
          </p:txBody>
        </p:sp>
        <p:sp>
          <p:nvSpPr>
            <p:cNvPr id="12" name="CuadroTexto 11"/>
            <p:cNvSpPr txBox="1"/>
            <p:nvPr/>
          </p:nvSpPr>
          <p:spPr>
            <a:xfrm>
              <a:off x="548640" y="2928952"/>
              <a:ext cx="1640193" cy="369332"/>
            </a:xfrm>
            <a:prstGeom prst="rect">
              <a:avLst/>
            </a:prstGeom>
            <a:noFill/>
            <a:ln>
              <a:solidFill>
                <a:schemeClr val="bg2"/>
              </a:solidFill>
            </a:ln>
          </p:spPr>
          <p:txBody>
            <a:bodyPr wrap="none" rtlCol="0">
              <a:spAutoFit/>
            </a:bodyPr>
            <a:lstStyle/>
            <a:p>
              <a:r>
                <a:rPr lang="es-AR" dirty="0" err="1"/>
                <a:t>Docid</a:t>
              </a:r>
              <a:r>
                <a:rPr lang="es-AR" dirty="0"/>
                <a:t> 1 (b.txt)</a:t>
              </a:r>
              <a:endParaRPr lang="es-MX" dirty="0" err="1"/>
            </a:p>
          </p:txBody>
        </p:sp>
      </p:grpSp>
      <p:grpSp>
        <p:nvGrpSpPr>
          <p:cNvPr id="13" name="Grupo 12"/>
          <p:cNvGrpSpPr/>
          <p:nvPr/>
        </p:nvGrpSpPr>
        <p:grpSpPr>
          <a:xfrm>
            <a:off x="5578690" y="1118957"/>
            <a:ext cx="2731463" cy="748155"/>
            <a:chOff x="548640" y="2928952"/>
            <a:chExt cx="2731463" cy="748155"/>
          </a:xfrm>
        </p:grpSpPr>
        <p:sp>
          <p:nvSpPr>
            <p:cNvPr id="14" name="Rectángulo 13"/>
            <p:cNvSpPr/>
            <p:nvPr/>
          </p:nvSpPr>
          <p:spPr>
            <a:xfrm>
              <a:off x="693657" y="3298284"/>
              <a:ext cx="2586446" cy="378823"/>
            </a:xfrm>
            <a:prstGeom prst="rect">
              <a:avLst/>
            </a:prstGeom>
          </p:spPr>
          <p:style>
            <a:lnRef idx="1">
              <a:schemeClr val="accent3"/>
            </a:lnRef>
            <a:fillRef idx="2">
              <a:schemeClr val="accent3"/>
            </a:fillRef>
            <a:effectRef idx="1">
              <a:schemeClr val="accent3"/>
            </a:effectRef>
            <a:fontRef idx="minor">
              <a:schemeClr val="dk1"/>
            </a:fontRef>
          </p:style>
          <p:txBody>
            <a:bodyPr lIns="0" tIns="0" rIns="0" bIns="0" rtlCol="0" anchor="t" anchorCtr="0">
              <a:normAutofit/>
            </a:bodyPr>
            <a:lstStyle/>
            <a:p>
              <a:pPr algn="just"/>
              <a:r>
                <a:rPr lang="es-MX" dirty="0" err="1"/>
                <a:t>game</a:t>
              </a:r>
              <a:endParaRPr lang="es-MX" dirty="0"/>
            </a:p>
          </p:txBody>
        </p:sp>
        <p:sp>
          <p:nvSpPr>
            <p:cNvPr id="15" name="CuadroTexto 14"/>
            <p:cNvSpPr txBox="1"/>
            <p:nvPr/>
          </p:nvSpPr>
          <p:spPr>
            <a:xfrm>
              <a:off x="548640" y="2928952"/>
              <a:ext cx="1946616" cy="369332"/>
            </a:xfrm>
            <a:prstGeom prst="rect">
              <a:avLst/>
            </a:prstGeom>
            <a:noFill/>
            <a:ln>
              <a:solidFill>
                <a:schemeClr val="bg2"/>
              </a:solidFill>
            </a:ln>
          </p:spPr>
          <p:txBody>
            <a:bodyPr wrap="square" rtlCol="0">
              <a:spAutoFit/>
            </a:bodyPr>
            <a:lstStyle/>
            <a:p>
              <a:r>
                <a:rPr lang="es-AR" dirty="0" err="1"/>
                <a:t>Docid</a:t>
              </a:r>
              <a:r>
                <a:rPr lang="es-AR" dirty="0"/>
                <a:t> 2 (c.txt)</a:t>
              </a:r>
              <a:endParaRPr lang="es-MX" dirty="0" err="1"/>
            </a:p>
          </p:txBody>
        </p:sp>
      </p:grpSp>
      <p:sp>
        <p:nvSpPr>
          <p:cNvPr id="23" name="Rectángulo 22"/>
          <p:cNvSpPr/>
          <p:nvPr/>
        </p:nvSpPr>
        <p:spPr>
          <a:xfrm>
            <a:off x="5992472" y="4955042"/>
            <a:ext cx="2648607" cy="34348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a:p>
        </p:txBody>
      </p:sp>
      <p:sp>
        <p:nvSpPr>
          <p:cNvPr id="24" name="Rectángulo 23"/>
          <p:cNvSpPr/>
          <p:nvPr/>
        </p:nvSpPr>
        <p:spPr>
          <a:xfrm>
            <a:off x="5992472" y="5308870"/>
            <a:ext cx="2648607" cy="34348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a:p>
        </p:txBody>
      </p:sp>
      <p:graphicFrame>
        <p:nvGraphicFramePr>
          <p:cNvPr id="25" name="Marcador de contenido 18"/>
          <p:cNvGraphicFramePr>
            <a:graphicFrameLocks noGrp="1"/>
          </p:cNvGraphicFramePr>
          <p:nvPr>
            <p:ph idx="1"/>
          </p:nvPr>
        </p:nvGraphicFramePr>
        <p:xfrm>
          <a:off x="571888" y="2372678"/>
          <a:ext cx="5151818" cy="370840"/>
        </p:xfrm>
        <a:graphic>
          <a:graphicData uri="http://schemas.openxmlformats.org/drawingml/2006/table">
            <a:tbl>
              <a:tblPr firstRow="1" bandRow="1">
                <a:tableStyleId>{8799B23B-EC83-4686-B30A-512413B5E67A}</a:tableStyleId>
              </a:tblPr>
              <a:tblGrid>
                <a:gridCol w="367987">
                  <a:extLst>
                    <a:ext uri="{9D8B030D-6E8A-4147-A177-3AD203B41FA5}">
                      <a16:colId xmlns:a16="http://schemas.microsoft.com/office/drawing/2014/main" val="2974615455"/>
                    </a:ext>
                  </a:extLst>
                </a:gridCol>
                <a:gridCol w="367987">
                  <a:extLst>
                    <a:ext uri="{9D8B030D-6E8A-4147-A177-3AD203B41FA5}">
                      <a16:colId xmlns:a16="http://schemas.microsoft.com/office/drawing/2014/main" val="3077689575"/>
                    </a:ext>
                  </a:extLst>
                </a:gridCol>
                <a:gridCol w="367987">
                  <a:extLst>
                    <a:ext uri="{9D8B030D-6E8A-4147-A177-3AD203B41FA5}">
                      <a16:colId xmlns:a16="http://schemas.microsoft.com/office/drawing/2014/main" val="1308170081"/>
                    </a:ext>
                  </a:extLst>
                </a:gridCol>
                <a:gridCol w="367987">
                  <a:extLst>
                    <a:ext uri="{9D8B030D-6E8A-4147-A177-3AD203B41FA5}">
                      <a16:colId xmlns:a16="http://schemas.microsoft.com/office/drawing/2014/main" val="1264851481"/>
                    </a:ext>
                  </a:extLst>
                </a:gridCol>
                <a:gridCol w="367987">
                  <a:extLst>
                    <a:ext uri="{9D8B030D-6E8A-4147-A177-3AD203B41FA5}">
                      <a16:colId xmlns:a16="http://schemas.microsoft.com/office/drawing/2014/main" val="3796910947"/>
                    </a:ext>
                  </a:extLst>
                </a:gridCol>
                <a:gridCol w="367987">
                  <a:extLst>
                    <a:ext uri="{9D8B030D-6E8A-4147-A177-3AD203B41FA5}">
                      <a16:colId xmlns:a16="http://schemas.microsoft.com/office/drawing/2014/main" val="1015389678"/>
                    </a:ext>
                  </a:extLst>
                </a:gridCol>
                <a:gridCol w="367987">
                  <a:extLst>
                    <a:ext uri="{9D8B030D-6E8A-4147-A177-3AD203B41FA5}">
                      <a16:colId xmlns:a16="http://schemas.microsoft.com/office/drawing/2014/main" val="419172743"/>
                    </a:ext>
                  </a:extLst>
                </a:gridCol>
                <a:gridCol w="367987">
                  <a:extLst>
                    <a:ext uri="{9D8B030D-6E8A-4147-A177-3AD203B41FA5}">
                      <a16:colId xmlns:a16="http://schemas.microsoft.com/office/drawing/2014/main" val="304831190"/>
                    </a:ext>
                  </a:extLst>
                </a:gridCol>
                <a:gridCol w="367987">
                  <a:extLst>
                    <a:ext uri="{9D8B030D-6E8A-4147-A177-3AD203B41FA5}">
                      <a16:colId xmlns:a16="http://schemas.microsoft.com/office/drawing/2014/main" val="3027363948"/>
                    </a:ext>
                  </a:extLst>
                </a:gridCol>
                <a:gridCol w="367987">
                  <a:extLst>
                    <a:ext uri="{9D8B030D-6E8A-4147-A177-3AD203B41FA5}">
                      <a16:colId xmlns:a16="http://schemas.microsoft.com/office/drawing/2014/main" val="4088896985"/>
                    </a:ext>
                  </a:extLst>
                </a:gridCol>
                <a:gridCol w="367987">
                  <a:extLst>
                    <a:ext uri="{9D8B030D-6E8A-4147-A177-3AD203B41FA5}">
                      <a16:colId xmlns:a16="http://schemas.microsoft.com/office/drawing/2014/main" val="247791715"/>
                    </a:ext>
                  </a:extLst>
                </a:gridCol>
                <a:gridCol w="367987">
                  <a:extLst>
                    <a:ext uri="{9D8B030D-6E8A-4147-A177-3AD203B41FA5}">
                      <a16:colId xmlns:a16="http://schemas.microsoft.com/office/drawing/2014/main" val="3367537278"/>
                    </a:ext>
                  </a:extLst>
                </a:gridCol>
                <a:gridCol w="367987">
                  <a:extLst>
                    <a:ext uri="{9D8B030D-6E8A-4147-A177-3AD203B41FA5}">
                      <a16:colId xmlns:a16="http://schemas.microsoft.com/office/drawing/2014/main" val="4242601598"/>
                    </a:ext>
                  </a:extLst>
                </a:gridCol>
                <a:gridCol w="367987">
                  <a:extLst>
                    <a:ext uri="{9D8B030D-6E8A-4147-A177-3AD203B41FA5}">
                      <a16:colId xmlns:a16="http://schemas.microsoft.com/office/drawing/2014/main" val="1091385449"/>
                    </a:ext>
                  </a:extLst>
                </a:gridCol>
              </a:tblGrid>
              <a:tr h="370840">
                <a:tc>
                  <a:txBody>
                    <a:bodyPr/>
                    <a:lstStyle/>
                    <a:p>
                      <a:r>
                        <a:rPr lang="es-AR" dirty="0"/>
                        <a:t>G</a:t>
                      </a:r>
                    </a:p>
                  </a:txBody>
                  <a:tcPr/>
                </a:tc>
                <a:tc>
                  <a:txBody>
                    <a:bodyPr/>
                    <a:lstStyle/>
                    <a:p>
                      <a:r>
                        <a:rPr lang="es-AR" dirty="0"/>
                        <a:t>a</a:t>
                      </a:r>
                    </a:p>
                  </a:txBody>
                  <a:tcPr/>
                </a:tc>
                <a:tc>
                  <a:txBody>
                    <a:bodyPr/>
                    <a:lstStyle/>
                    <a:p>
                      <a:r>
                        <a:rPr lang="es-AR" dirty="0"/>
                        <a:t>m</a:t>
                      </a:r>
                    </a:p>
                  </a:txBody>
                  <a:tcPr/>
                </a:tc>
                <a:tc>
                  <a:txBody>
                    <a:bodyPr/>
                    <a:lstStyle/>
                    <a:p>
                      <a:r>
                        <a:rPr lang="es-AR" dirty="0"/>
                        <a:t>e</a:t>
                      </a:r>
                    </a:p>
                  </a:txBody>
                  <a:tcPr/>
                </a:tc>
                <a:tc>
                  <a:txBody>
                    <a:bodyPr/>
                    <a:lstStyle/>
                    <a:p>
                      <a:endParaRPr lang="es-AR" dirty="0"/>
                    </a:p>
                  </a:txBody>
                  <a:tcPr/>
                </a:tc>
                <a:tc>
                  <a:txBody>
                    <a:bodyPr/>
                    <a:lstStyle/>
                    <a:p>
                      <a:r>
                        <a:rPr lang="es-AR" dirty="0"/>
                        <a:t>v</a:t>
                      </a:r>
                    </a:p>
                  </a:txBody>
                  <a:tcPr/>
                </a:tc>
                <a:tc>
                  <a:txBody>
                    <a:bodyPr/>
                    <a:lstStyle/>
                    <a:p>
                      <a:r>
                        <a:rPr lang="es-AR" dirty="0"/>
                        <a:t>i</a:t>
                      </a:r>
                    </a:p>
                  </a:txBody>
                  <a:tcPr/>
                </a:tc>
                <a:tc>
                  <a:txBody>
                    <a:bodyPr/>
                    <a:lstStyle/>
                    <a:p>
                      <a:r>
                        <a:rPr lang="es-AR" dirty="0"/>
                        <a:t>d</a:t>
                      </a:r>
                    </a:p>
                  </a:txBody>
                  <a:tcPr/>
                </a:tc>
                <a:tc>
                  <a:txBody>
                    <a:bodyPr/>
                    <a:lstStyle/>
                    <a:p>
                      <a:r>
                        <a:rPr lang="es-AR" dirty="0"/>
                        <a:t>e</a:t>
                      </a:r>
                    </a:p>
                  </a:txBody>
                  <a:tcPr/>
                </a:tc>
                <a:tc>
                  <a:txBody>
                    <a:bodyPr/>
                    <a:lstStyle/>
                    <a:p>
                      <a:r>
                        <a:rPr lang="es-AR" dirty="0"/>
                        <a:t>o</a:t>
                      </a:r>
                    </a:p>
                  </a:txBody>
                  <a:tcPr/>
                </a:tc>
                <a:tc>
                  <a:txBody>
                    <a:bodyPr/>
                    <a:lstStyle/>
                    <a:p>
                      <a:r>
                        <a:rPr lang="es-AR" dirty="0"/>
                        <a:t>,</a:t>
                      </a:r>
                    </a:p>
                  </a:txBody>
                  <a:tcPr/>
                </a:tc>
                <a:tc>
                  <a:txBody>
                    <a:bodyPr/>
                    <a:lstStyle/>
                    <a:p>
                      <a:endParaRPr lang="es-AR" dirty="0"/>
                    </a:p>
                  </a:txBody>
                  <a:tcPr/>
                </a:tc>
                <a:tc>
                  <a:txBody>
                    <a:bodyPr/>
                    <a:lstStyle/>
                    <a:p>
                      <a:r>
                        <a:rPr lang="es-AR" sz="1600" dirty="0"/>
                        <a:t>\r</a:t>
                      </a:r>
                    </a:p>
                  </a:txBody>
                  <a:tcPr/>
                </a:tc>
                <a:tc>
                  <a:txBody>
                    <a:bodyPr/>
                    <a:lstStyle/>
                    <a:p>
                      <a:r>
                        <a:rPr lang="es-AR" sz="1600" dirty="0"/>
                        <a:t>\n</a:t>
                      </a:r>
                    </a:p>
                  </a:txBody>
                  <a:tcPr/>
                </a:tc>
                <a:extLst>
                  <a:ext uri="{0D108BD9-81ED-4DB2-BD59-A6C34878D82A}">
                    <a16:rowId xmlns:a16="http://schemas.microsoft.com/office/drawing/2014/main" val="850987797"/>
                  </a:ext>
                </a:extLst>
              </a:tr>
            </a:tbl>
          </a:graphicData>
        </a:graphic>
      </p:graphicFrame>
      <p:cxnSp>
        <p:nvCxnSpPr>
          <p:cNvPr id="26" name="Conector recto de flecha 25"/>
          <p:cNvCxnSpPr/>
          <p:nvPr/>
        </p:nvCxnSpPr>
        <p:spPr>
          <a:xfrm>
            <a:off x="4966962" y="3175582"/>
            <a:ext cx="1307714" cy="18851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7" name="Marcador de contenido 18"/>
          <p:cNvGraphicFramePr>
            <a:graphicFrameLocks/>
          </p:cNvGraphicFramePr>
          <p:nvPr/>
        </p:nvGraphicFramePr>
        <p:xfrm>
          <a:off x="571887" y="2723494"/>
          <a:ext cx="5151818" cy="370840"/>
        </p:xfrm>
        <a:graphic>
          <a:graphicData uri="http://schemas.openxmlformats.org/drawingml/2006/table">
            <a:tbl>
              <a:tblPr firstRow="1" bandRow="1">
                <a:tableStyleId>{8799B23B-EC83-4686-B30A-512413B5E67A}</a:tableStyleId>
              </a:tblPr>
              <a:tblGrid>
                <a:gridCol w="370001">
                  <a:extLst>
                    <a:ext uri="{9D8B030D-6E8A-4147-A177-3AD203B41FA5}">
                      <a16:colId xmlns:a16="http://schemas.microsoft.com/office/drawing/2014/main" val="2974615455"/>
                    </a:ext>
                  </a:extLst>
                </a:gridCol>
                <a:gridCol w="344549">
                  <a:extLst>
                    <a:ext uri="{9D8B030D-6E8A-4147-A177-3AD203B41FA5}">
                      <a16:colId xmlns:a16="http://schemas.microsoft.com/office/drawing/2014/main" val="3077689575"/>
                    </a:ext>
                  </a:extLst>
                </a:gridCol>
                <a:gridCol w="353803">
                  <a:extLst>
                    <a:ext uri="{9D8B030D-6E8A-4147-A177-3AD203B41FA5}">
                      <a16:colId xmlns:a16="http://schemas.microsoft.com/office/drawing/2014/main" val="1308170081"/>
                    </a:ext>
                  </a:extLst>
                </a:gridCol>
                <a:gridCol w="398027">
                  <a:extLst>
                    <a:ext uri="{9D8B030D-6E8A-4147-A177-3AD203B41FA5}">
                      <a16:colId xmlns:a16="http://schemas.microsoft.com/office/drawing/2014/main" val="1264851481"/>
                    </a:ext>
                  </a:extLst>
                </a:gridCol>
                <a:gridCol w="353803">
                  <a:extLst>
                    <a:ext uri="{9D8B030D-6E8A-4147-A177-3AD203B41FA5}">
                      <a16:colId xmlns:a16="http://schemas.microsoft.com/office/drawing/2014/main" val="3796910947"/>
                    </a:ext>
                  </a:extLst>
                </a:gridCol>
                <a:gridCol w="368543">
                  <a:extLst>
                    <a:ext uri="{9D8B030D-6E8A-4147-A177-3AD203B41FA5}">
                      <a16:colId xmlns:a16="http://schemas.microsoft.com/office/drawing/2014/main" val="1015389678"/>
                    </a:ext>
                  </a:extLst>
                </a:gridCol>
                <a:gridCol w="339061">
                  <a:extLst>
                    <a:ext uri="{9D8B030D-6E8A-4147-A177-3AD203B41FA5}">
                      <a16:colId xmlns:a16="http://schemas.microsoft.com/office/drawing/2014/main" val="419172743"/>
                    </a:ext>
                  </a:extLst>
                </a:gridCol>
                <a:gridCol w="368543">
                  <a:extLst>
                    <a:ext uri="{9D8B030D-6E8A-4147-A177-3AD203B41FA5}">
                      <a16:colId xmlns:a16="http://schemas.microsoft.com/office/drawing/2014/main" val="304831190"/>
                    </a:ext>
                  </a:extLst>
                </a:gridCol>
                <a:gridCol w="368544">
                  <a:extLst>
                    <a:ext uri="{9D8B030D-6E8A-4147-A177-3AD203B41FA5}">
                      <a16:colId xmlns:a16="http://schemas.microsoft.com/office/drawing/2014/main" val="3027363948"/>
                    </a:ext>
                  </a:extLst>
                </a:gridCol>
                <a:gridCol w="368543">
                  <a:extLst>
                    <a:ext uri="{9D8B030D-6E8A-4147-A177-3AD203B41FA5}">
                      <a16:colId xmlns:a16="http://schemas.microsoft.com/office/drawing/2014/main" val="4088896985"/>
                    </a:ext>
                  </a:extLst>
                </a:gridCol>
                <a:gridCol w="368543">
                  <a:extLst>
                    <a:ext uri="{9D8B030D-6E8A-4147-A177-3AD203B41FA5}">
                      <a16:colId xmlns:a16="http://schemas.microsoft.com/office/drawing/2014/main" val="3948745777"/>
                    </a:ext>
                  </a:extLst>
                </a:gridCol>
                <a:gridCol w="353803">
                  <a:extLst>
                    <a:ext uri="{9D8B030D-6E8A-4147-A177-3AD203B41FA5}">
                      <a16:colId xmlns:a16="http://schemas.microsoft.com/office/drawing/2014/main" val="3546897642"/>
                    </a:ext>
                  </a:extLst>
                </a:gridCol>
                <a:gridCol w="398027">
                  <a:extLst>
                    <a:ext uri="{9D8B030D-6E8A-4147-A177-3AD203B41FA5}">
                      <a16:colId xmlns:a16="http://schemas.microsoft.com/office/drawing/2014/main" val="1573752589"/>
                    </a:ext>
                  </a:extLst>
                </a:gridCol>
                <a:gridCol w="398028">
                  <a:extLst>
                    <a:ext uri="{9D8B030D-6E8A-4147-A177-3AD203B41FA5}">
                      <a16:colId xmlns:a16="http://schemas.microsoft.com/office/drawing/2014/main" val="247791715"/>
                    </a:ext>
                  </a:extLst>
                </a:gridCol>
              </a:tblGrid>
              <a:tr h="370840">
                <a:tc>
                  <a:txBody>
                    <a:bodyPr/>
                    <a:lstStyle/>
                    <a:p>
                      <a:r>
                        <a:rPr lang="es-AR" dirty="0"/>
                        <a:t>r</a:t>
                      </a:r>
                    </a:p>
                  </a:txBody>
                  <a:tcPr/>
                </a:tc>
                <a:tc>
                  <a:txBody>
                    <a:bodyPr/>
                    <a:lstStyle/>
                    <a:p>
                      <a:r>
                        <a:rPr lang="es-AR" dirty="0"/>
                        <a:t>e</a:t>
                      </a:r>
                    </a:p>
                  </a:txBody>
                  <a:tcPr/>
                </a:tc>
                <a:tc>
                  <a:txBody>
                    <a:bodyPr/>
                    <a:lstStyle/>
                    <a:p>
                      <a:r>
                        <a:rPr lang="es-AR" dirty="0"/>
                        <a:t>v</a:t>
                      </a:r>
                    </a:p>
                  </a:txBody>
                  <a:tcPr/>
                </a:tc>
                <a:tc>
                  <a:txBody>
                    <a:bodyPr/>
                    <a:lstStyle/>
                    <a:p>
                      <a:r>
                        <a:rPr lang="es-AR" dirty="0"/>
                        <a:t>i</a:t>
                      </a:r>
                    </a:p>
                  </a:txBody>
                  <a:tcPr/>
                </a:tc>
                <a:tc>
                  <a:txBody>
                    <a:bodyPr/>
                    <a:lstStyle/>
                    <a:p>
                      <a:r>
                        <a:rPr lang="es-AR" dirty="0"/>
                        <a:t>e</a:t>
                      </a:r>
                    </a:p>
                  </a:txBody>
                  <a:tcPr/>
                </a:tc>
                <a:tc>
                  <a:txBody>
                    <a:bodyPr/>
                    <a:lstStyle/>
                    <a:p>
                      <a:r>
                        <a:rPr lang="es-AR" dirty="0"/>
                        <a:t>w</a:t>
                      </a:r>
                    </a:p>
                  </a:txBody>
                  <a:tcPr/>
                </a:tc>
                <a:tc>
                  <a:txBody>
                    <a:bodyPr/>
                    <a:lstStyle/>
                    <a:p>
                      <a:endParaRPr lang="es-AR" dirty="0"/>
                    </a:p>
                  </a:txBody>
                  <a:tcPr/>
                </a:tc>
                <a:tc>
                  <a:txBody>
                    <a:bodyPr/>
                    <a:lstStyle/>
                    <a:p>
                      <a:endParaRPr lang="es-AR" dirty="0"/>
                    </a:p>
                  </a:txBody>
                  <a:tcPr/>
                </a:tc>
                <a:tc>
                  <a:txBody>
                    <a:bodyPr/>
                    <a:lstStyle/>
                    <a:p>
                      <a:endParaRPr lang="es-AR" dirty="0"/>
                    </a:p>
                  </a:txBody>
                  <a:tcPr/>
                </a:tc>
                <a:tc>
                  <a:txBody>
                    <a:bodyPr/>
                    <a:lstStyle/>
                    <a:p>
                      <a:r>
                        <a:rPr lang="es-AR" dirty="0"/>
                        <a:t>g</a:t>
                      </a:r>
                    </a:p>
                  </a:txBody>
                  <a:tcPr/>
                </a:tc>
                <a:tc>
                  <a:txBody>
                    <a:bodyPr/>
                    <a:lstStyle/>
                    <a:p>
                      <a:r>
                        <a:rPr lang="es-AR" dirty="0"/>
                        <a:t>a</a:t>
                      </a:r>
                    </a:p>
                  </a:txBody>
                  <a:tcPr/>
                </a:tc>
                <a:tc>
                  <a:txBody>
                    <a:bodyPr/>
                    <a:lstStyle/>
                    <a:p>
                      <a:r>
                        <a:rPr lang="es-AR" dirty="0"/>
                        <a:t>m</a:t>
                      </a:r>
                    </a:p>
                  </a:txBody>
                  <a:tcPr/>
                </a:tc>
                <a:tc>
                  <a:txBody>
                    <a:bodyPr/>
                    <a:lstStyle/>
                    <a:p>
                      <a:r>
                        <a:rPr lang="es-AR" dirty="0"/>
                        <a:t>e</a:t>
                      </a:r>
                    </a:p>
                  </a:txBody>
                  <a:tcPr/>
                </a:tc>
                <a:tc>
                  <a:txBody>
                    <a:bodyPr/>
                    <a:lstStyle/>
                    <a:p>
                      <a:r>
                        <a:rPr lang="es-AR" dirty="0"/>
                        <a:t>.</a:t>
                      </a:r>
                    </a:p>
                  </a:txBody>
                  <a:tcPr/>
                </a:tc>
                <a:extLst>
                  <a:ext uri="{0D108BD9-81ED-4DB2-BD59-A6C34878D82A}">
                    <a16:rowId xmlns:a16="http://schemas.microsoft.com/office/drawing/2014/main" val="850987797"/>
                  </a:ext>
                </a:extLst>
              </a:tr>
            </a:tbl>
          </a:graphicData>
        </a:graphic>
      </p:graphicFrame>
      <p:grpSp>
        <p:nvGrpSpPr>
          <p:cNvPr id="28" name="Grupo 27"/>
          <p:cNvGrpSpPr/>
          <p:nvPr/>
        </p:nvGrpSpPr>
        <p:grpSpPr>
          <a:xfrm>
            <a:off x="293677" y="1018902"/>
            <a:ext cx="2651760" cy="848210"/>
            <a:chOff x="548640" y="2928952"/>
            <a:chExt cx="2651760" cy="848210"/>
          </a:xfrm>
        </p:grpSpPr>
        <p:sp>
          <p:nvSpPr>
            <p:cNvPr id="29" name="Rectángulo 28"/>
            <p:cNvSpPr/>
            <p:nvPr/>
          </p:nvSpPr>
          <p:spPr>
            <a:xfrm>
              <a:off x="718457" y="3298284"/>
              <a:ext cx="2481943" cy="478878"/>
            </a:xfrm>
            <a:prstGeom prst="rect">
              <a:avLst/>
            </a:prstGeom>
          </p:spPr>
          <p:style>
            <a:lnRef idx="1">
              <a:schemeClr val="accent3"/>
            </a:lnRef>
            <a:fillRef idx="2">
              <a:schemeClr val="accent3"/>
            </a:fillRef>
            <a:effectRef idx="1">
              <a:schemeClr val="accent3"/>
            </a:effectRef>
            <a:fontRef idx="minor">
              <a:schemeClr val="dk1"/>
            </a:fontRef>
          </p:style>
          <p:txBody>
            <a:bodyPr lIns="0" tIns="0" rIns="0" bIns="0" rtlCol="0" anchor="t" anchorCtr="0">
              <a:normAutofit fontScale="92500" lnSpcReduction="10000"/>
            </a:bodyPr>
            <a:lstStyle/>
            <a:p>
              <a:pPr algn="just"/>
              <a:r>
                <a:rPr lang="es-MX" dirty="0" err="1"/>
                <a:t>Game</a:t>
              </a:r>
              <a:r>
                <a:rPr lang="es-MX" dirty="0"/>
                <a:t> video, </a:t>
              </a:r>
            </a:p>
            <a:p>
              <a:pPr algn="just"/>
              <a:r>
                <a:rPr lang="es-MX" dirty="0"/>
                <a:t>  </a:t>
              </a:r>
              <a:r>
                <a:rPr lang="es-MX" dirty="0" err="1"/>
                <a:t>review</a:t>
              </a:r>
              <a:r>
                <a:rPr lang="es-MX" dirty="0"/>
                <a:t>    </a:t>
              </a:r>
              <a:r>
                <a:rPr lang="es-MX" dirty="0" err="1"/>
                <a:t>game</a:t>
              </a:r>
              <a:r>
                <a:rPr lang="es-MX" dirty="0"/>
                <a:t>.</a:t>
              </a:r>
            </a:p>
          </p:txBody>
        </p:sp>
        <p:sp>
          <p:nvSpPr>
            <p:cNvPr id="30" name="CuadroTexto 29"/>
            <p:cNvSpPr txBox="1"/>
            <p:nvPr/>
          </p:nvSpPr>
          <p:spPr>
            <a:xfrm>
              <a:off x="548640" y="2928952"/>
              <a:ext cx="1653017" cy="369332"/>
            </a:xfrm>
            <a:prstGeom prst="rect">
              <a:avLst/>
            </a:prstGeom>
            <a:noFill/>
            <a:ln>
              <a:solidFill>
                <a:schemeClr val="bg2"/>
              </a:solidFill>
            </a:ln>
          </p:spPr>
          <p:txBody>
            <a:bodyPr wrap="none" rtlCol="0">
              <a:spAutoFit/>
            </a:bodyPr>
            <a:lstStyle/>
            <a:p>
              <a:r>
                <a:rPr lang="es-AR" dirty="0" err="1"/>
                <a:t>Docid</a:t>
              </a:r>
              <a:r>
                <a:rPr lang="es-AR" dirty="0"/>
                <a:t> 3 (d.txt)</a:t>
              </a:r>
              <a:endParaRPr lang="es-MX" dirty="0" err="1"/>
            </a:p>
          </p:txBody>
        </p:sp>
      </p:grpSp>
    </p:spTree>
    <p:extLst>
      <p:ext uri="{BB962C8B-B14F-4D97-AF65-F5344CB8AC3E}">
        <p14:creationId xmlns:p14="http://schemas.microsoft.com/office/powerpoint/2010/main" val="3863482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grpId="0" nodeType="clickEffect">
                                  <p:stCondLst>
                                    <p:cond delay="0"/>
                                  </p:stCondLst>
                                  <p:childTnLst>
                                    <p:animEffect transition="out" filter="barn(inVertical)">
                                      <p:cBhvr>
                                        <p:cTn id="6" dur="500"/>
                                        <p:tgtEl>
                                          <p:spTgt spid="23"/>
                                        </p:tgtEl>
                                      </p:cBhvr>
                                    </p:animEffect>
                                    <p:set>
                                      <p:cBhvr>
                                        <p:cTn id="7" dur="1" fill="hold">
                                          <p:stCondLst>
                                            <p:cond delay="4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AR"/>
          </a:p>
        </p:txBody>
      </p:sp>
      <p:sp>
        <p:nvSpPr>
          <p:cNvPr id="4" name="Marcador de número de diapositiva 3"/>
          <p:cNvSpPr>
            <a:spLocks noGrp="1"/>
          </p:cNvSpPr>
          <p:nvPr>
            <p:ph type="sldNum" sz="quarter" idx="12"/>
          </p:nvPr>
        </p:nvSpPr>
        <p:spPr/>
        <p:txBody>
          <a:bodyPr/>
          <a:lstStyle/>
          <a:p>
            <a:fld id="{401CF334-2D5C-4859-84A6-CA7E6E43FAEB}" type="slidenum">
              <a:rPr lang="en-US" smtClean="0"/>
              <a:t>134</a:t>
            </a:fld>
            <a:endParaRPr lang="en-US"/>
          </a:p>
        </p:txBody>
      </p:sp>
      <p:graphicFrame>
        <p:nvGraphicFramePr>
          <p:cNvPr id="5" name="Tabla 4"/>
          <p:cNvGraphicFramePr>
            <a:graphicFrameLocks noGrp="1"/>
          </p:cNvGraphicFramePr>
          <p:nvPr/>
        </p:nvGraphicFramePr>
        <p:xfrm>
          <a:off x="69403" y="3861246"/>
          <a:ext cx="8957031" cy="2199640"/>
        </p:xfrm>
        <a:graphic>
          <a:graphicData uri="http://schemas.openxmlformats.org/drawingml/2006/table">
            <a:tbl>
              <a:tblPr firstRow="1" bandRow="1">
                <a:tableStyleId>{8799B23B-EC83-4686-B30A-512413B5E67A}</a:tableStyleId>
              </a:tblPr>
              <a:tblGrid>
                <a:gridCol w="1421409">
                  <a:extLst>
                    <a:ext uri="{9D8B030D-6E8A-4147-A177-3AD203B41FA5}">
                      <a16:colId xmlns:a16="http://schemas.microsoft.com/office/drawing/2014/main" val="1990273210"/>
                    </a:ext>
                  </a:extLst>
                </a:gridCol>
                <a:gridCol w="1500582">
                  <a:extLst>
                    <a:ext uri="{9D8B030D-6E8A-4147-A177-3AD203B41FA5}">
                      <a16:colId xmlns:a16="http://schemas.microsoft.com/office/drawing/2014/main" val="3075027576"/>
                    </a:ext>
                  </a:extLst>
                </a:gridCol>
                <a:gridCol w="6035040">
                  <a:extLst>
                    <a:ext uri="{9D8B030D-6E8A-4147-A177-3AD203B41FA5}">
                      <a16:colId xmlns:a16="http://schemas.microsoft.com/office/drawing/2014/main" val="2336655999"/>
                    </a:ext>
                  </a:extLst>
                </a:gridCol>
              </a:tblGrid>
              <a:tr h="370840">
                <a:tc>
                  <a:txBody>
                    <a:bodyPr/>
                    <a:lstStyle/>
                    <a:p>
                      <a:r>
                        <a:rPr lang="es-AR" dirty="0" err="1"/>
                        <a:t>Value</a:t>
                      </a:r>
                      <a:r>
                        <a:rPr lang="es-AR" dirty="0"/>
                        <a:t> </a:t>
                      </a:r>
                      <a:r>
                        <a:rPr lang="es-AR" dirty="0" err="1"/>
                        <a:t>term</a:t>
                      </a:r>
                      <a:endParaRPr lang="es-AR" dirty="0"/>
                    </a:p>
                  </a:txBody>
                  <a:tcPr/>
                </a:tc>
                <a:tc>
                  <a:txBody>
                    <a:bodyPr/>
                    <a:lstStyle/>
                    <a:p>
                      <a:r>
                        <a:rPr lang="es-AR" dirty="0" err="1"/>
                        <a:t>Freq</a:t>
                      </a:r>
                      <a:r>
                        <a:rPr lang="es-AR" baseline="0" dirty="0"/>
                        <a:t> en </a:t>
                      </a:r>
                      <a:r>
                        <a:rPr lang="es-AR" baseline="0" dirty="0" err="1"/>
                        <a:t>docs</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 </a:t>
                      </a:r>
                      <a:r>
                        <a:rPr lang="es-AR" dirty="0" err="1"/>
                        <a:t>doc</a:t>
                      </a:r>
                      <a:r>
                        <a:rPr lang="es-AR" baseline="0" dirty="0" err="1"/>
                        <a:t>id:freqs</a:t>
                      </a:r>
                      <a:r>
                        <a:rPr lang="es-AR" baseline="0" dirty="0"/>
                        <a:t> in </a:t>
                      </a:r>
                      <a:r>
                        <a:rPr lang="es-AR" baseline="0" dirty="0" err="1"/>
                        <a:t>docid</a:t>
                      </a:r>
                      <a:r>
                        <a:rPr lang="es-AR" baseline="0" dirty="0"/>
                        <a:t>:[positions in </a:t>
                      </a:r>
                      <a:r>
                        <a:rPr lang="es-AR" baseline="0" dirty="0" err="1"/>
                        <a:t>docid</a:t>
                      </a:r>
                      <a:r>
                        <a:rPr lang="es-AR" baseline="0" dirty="0"/>
                        <a:t>]</a:t>
                      </a:r>
                      <a:r>
                        <a:rPr lang="es-AR" baseline="0" dirty="0">
                          <a:solidFill>
                            <a:srgbClr val="FF0000"/>
                          </a:solidFill>
                        </a:rPr>
                        <a:t>:[</a:t>
                      </a:r>
                      <a:r>
                        <a:rPr lang="es-AR" baseline="0" dirty="0" err="1">
                          <a:solidFill>
                            <a:srgbClr val="FF0000"/>
                          </a:solidFill>
                        </a:rPr>
                        <a:t>startOffsets</a:t>
                      </a:r>
                      <a:r>
                        <a:rPr lang="es-AR" baseline="0" dirty="0">
                          <a:solidFill>
                            <a:srgbClr val="FF0000"/>
                          </a:solidFill>
                        </a:rPr>
                        <a:t> - </a:t>
                      </a:r>
                      <a:r>
                        <a:rPr lang="es-AR" baseline="0" dirty="0" err="1">
                          <a:solidFill>
                            <a:srgbClr val="FF0000"/>
                          </a:solidFill>
                        </a:rPr>
                        <a:t>endOffsets</a:t>
                      </a:r>
                      <a:r>
                        <a:rPr lang="es-AR" baseline="0" dirty="0">
                          <a:solidFill>
                            <a:srgbClr val="FF0000"/>
                          </a:solidFill>
                        </a:rPr>
                        <a:t> in </a:t>
                      </a:r>
                      <a:r>
                        <a:rPr lang="es-AR" baseline="0" dirty="0" err="1">
                          <a:solidFill>
                            <a:srgbClr val="FF0000"/>
                          </a:solidFill>
                        </a:rPr>
                        <a:t>docid</a:t>
                      </a:r>
                      <a:r>
                        <a:rPr lang="es-AR" baseline="0" dirty="0">
                          <a:solidFill>
                            <a:srgbClr val="FF0000"/>
                          </a:solidFill>
                        </a:rPr>
                        <a:t>] </a:t>
                      </a:r>
                      <a:r>
                        <a:rPr lang="es-AR" baseline="0" dirty="0"/>
                        <a:t>]</a:t>
                      </a:r>
                      <a:endParaRPr lang="es-AR" dirty="0">
                        <a:solidFill>
                          <a:srgbClr val="FF0000"/>
                        </a:solidFill>
                      </a:endParaRPr>
                    </a:p>
                  </a:txBody>
                  <a:tcPr/>
                </a:tc>
                <a:extLst>
                  <a:ext uri="{0D108BD9-81ED-4DB2-BD59-A6C34878D82A}">
                    <a16:rowId xmlns:a16="http://schemas.microsoft.com/office/drawing/2014/main" val="1504432863"/>
                  </a:ext>
                </a:extLst>
              </a:tr>
              <a:tr h="370840">
                <a:tc>
                  <a:txBody>
                    <a:bodyPr/>
                    <a:lstStyle/>
                    <a:p>
                      <a:r>
                        <a:rPr lang="es-AR" dirty="0" err="1"/>
                        <a:t>game</a:t>
                      </a:r>
                      <a:endParaRPr lang="es-AR" dirty="0"/>
                    </a:p>
                  </a:txBody>
                  <a:tcPr/>
                </a:tc>
                <a:tc>
                  <a:txBody>
                    <a:bodyPr/>
                    <a:lstStyle/>
                    <a:p>
                      <a:r>
                        <a:rPr lang="es-AR"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p>
                      <a:endParaRPr lang="es-AR" dirty="0"/>
                    </a:p>
                    <a:p>
                      <a:endParaRPr lang="es-AR" dirty="0"/>
                    </a:p>
                    <a:p>
                      <a:endParaRPr lang="es-AR" dirty="0"/>
                    </a:p>
                  </a:txBody>
                  <a:tcPr/>
                </a:tc>
                <a:extLst>
                  <a:ext uri="{0D108BD9-81ED-4DB2-BD59-A6C34878D82A}">
                    <a16:rowId xmlns:a16="http://schemas.microsoft.com/office/drawing/2014/main" val="1622148274"/>
                  </a:ext>
                </a:extLst>
              </a:tr>
              <a:tr h="370840">
                <a:tc>
                  <a:txBody>
                    <a:bodyPr/>
                    <a:lstStyle/>
                    <a:p>
                      <a:r>
                        <a:rPr lang="es-AR" dirty="0" err="1"/>
                        <a:t>Etc</a:t>
                      </a:r>
                      <a:r>
                        <a:rPr lang="es-AR" dirty="0"/>
                        <a:t> </a:t>
                      </a:r>
                      <a:r>
                        <a:rPr lang="es-AR" dirty="0" err="1"/>
                        <a:t>etc</a:t>
                      </a:r>
                      <a:r>
                        <a:rPr lang="es-AR" dirty="0"/>
                        <a:t> </a:t>
                      </a:r>
                      <a:r>
                        <a:rPr lang="es-AR" dirty="0" err="1"/>
                        <a:t>etc</a:t>
                      </a:r>
                      <a:endParaRPr lang="es-AR" dirty="0"/>
                    </a:p>
                  </a:txBody>
                  <a:tcPr/>
                </a:tc>
                <a:tc>
                  <a:txBody>
                    <a:bodyPr/>
                    <a:lstStyle/>
                    <a:p>
                      <a:endParaRPr lang="es-AR"/>
                    </a:p>
                  </a:txBody>
                  <a:tcPr/>
                </a:tc>
                <a:tc>
                  <a:txBody>
                    <a:bodyPr/>
                    <a:lstStyle/>
                    <a:p>
                      <a:endParaRPr lang="es-AR" dirty="0"/>
                    </a:p>
                  </a:txBody>
                  <a:tcPr/>
                </a:tc>
                <a:extLst>
                  <a:ext uri="{0D108BD9-81ED-4DB2-BD59-A6C34878D82A}">
                    <a16:rowId xmlns:a16="http://schemas.microsoft.com/office/drawing/2014/main" val="2414743901"/>
                  </a:ext>
                </a:extLst>
              </a:tr>
            </a:tbl>
          </a:graphicData>
        </a:graphic>
      </p:graphicFrame>
      <p:graphicFrame>
        <p:nvGraphicFramePr>
          <p:cNvPr id="6" name="Tabla 5"/>
          <p:cNvGraphicFramePr>
            <a:graphicFrameLocks noGrp="1"/>
          </p:cNvGraphicFramePr>
          <p:nvPr/>
        </p:nvGraphicFramePr>
        <p:xfrm>
          <a:off x="3168009" y="4539839"/>
          <a:ext cx="5427350" cy="1112520"/>
        </p:xfrm>
        <a:graphic>
          <a:graphicData uri="http://schemas.openxmlformats.org/drawingml/2006/table">
            <a:tbl>
              <a:tblPr firstRow="1" bandRow="1">
                <a:tableStyleId>{8799B23B-EC83-4686-B30A-512413B5E67A}</a:tableStyleId>
              </a:tblPr>
              <a:tblGrid>
                <a:gridCol w="869297">
                  <a:extLst>
                    <a:ext uri="{9D8B030D-6E8A-4147-A177-3AD203B41FA5}">
                      <a16:colId xmlns:a16="http://schemas.microsoft.com/office/drawing/2014/main" val="3416777542"/>
                    </a:ext>
                  </a:extLst>
                </a:gridCol>
                <a:gridCol w="938287">
                  <a:extLst>
                    <a:ext uri="{9D8B030D-6E8A-4147-A177-3AD203B41FA5}">
                      <a16:colId xmlns:a16="http://schemas.microsoft.com/office/drawing/2014/main" val="4175661753"/>
                    </a:ext>
                  </a:extLst>
                </a:gridCol>
                <a:gridCol w="1046384">
                  <a:extLst>
                    <a:ext uri="{9D8B030D-6E8A-4147-A177-3AD203B41FA5}">
                      <a16:colId xmlns:a16="http://schemas.microsoft.com/office/drawing/2014/main" val="4038247316"/>
                    </a:ext>
                  </a:extLst>
                </a:gridCol>
                <a:gridCol w="2573382">
                  <a:extLst>
                    <a:ext uri="{9D8B030D-6E8A-4147-A177-3AD203B41FA5}">
                      <a16:colId xmlns:a16="http://schemas.microsoft.com/office/drawing/2014/main" val="2757781392"/>
                    </a:ext>
                  </a:extLst>
                </a:gridCol>
              </a:tblGrid>
              <a:tr h="370840">
                <a:tc>
                  <a:txBody>
                    <a:bodyPr/>
                    <a:lstStyle/>
                    <a:p>
                      <a:r>
                        <a:rPr lang="es-AR" dirty="0"/>
                        <a:t>0</a:t>
                      </a:r>
                    </a:p>
                  </a:txBody>
                  <a:tcPr/>
                </a:tc>
                <a:tc>
                  <a:txBody>
                    <a:bodyPr/>
                    <a:lstStyle/>
                    <a:p>
                      <a:r>
                        <a:rPr lang="es-AR" dirty="0"/>
                        <a:t>1</a:t>
                      </a:r>
                    </a:p>
                  </a:txBody>
                  <a:tcPr/>
                </a:tc>
                <a:tc>
                  <a:txBody>
                    <a:bodyPr/>
                    <a:lstStyle/>
                    <a:p>
                      <a:r>
                        <a:rPr lang="es-AR" baseline="0" dirty="0"/>
                        <a:t> </a:t>
                      </a:r>
                      <a:r>
                        <a:rPr lang="es-AR" dirty="0"/>
                        <a:t>[1</a:t>
                      </a:r>
                      <a:r>
                        <a:rPr lang="es-AR" baseline="0" dirty="0"/>
                        <a:t>]</a:t>
                      </a:r>
                      <a:endParaRPr lang="es-AR" dirty="0"/>
                    </a:p>
                  </a:txBody>
                  <a:tcPr/>
                </a:tc>
                <a:tc>
                  <a:txBody>
                    <a:bodyPr/>
                    <a:lstStyle/>
                    <a:p>
                      <a:r>
                        <a:rPr lang="es-AR" dirty="0"/>
                        <a:t>[  [8-12)  </a:t>
                      </a:r>
                      <a:r>
                        <a:rPr lang="es-AR" baseline="0" dirty="0"/>
                        <a:t>]</a:t>
                      </a:r>
                      <a:endParaRPr lang="es-AR" dirty="0"/>
                    </a:p>
                  </a:txBody>
                  <a:tcPr/>
                </a:tc>
                <a:extLst>
                  <a:ext uri="{0D108BD9-81ED-4DB2-BD59-A6C34878D82A}">
                    <a16:rowId xmlns:a16="http://schemas.microsoft.com/office/drawing/2014/main" val="3997086283"/>
                  </a:ext>
                </a:extLst>
              </a:tr>
              <a:tr h="370840">
                <a:tc>
                  <a:txBody>
                    <a:bodyPr/>
                    <a:lstStyle/>
                    <a:p>
                      <a:r>
                        <a:rPr lang="es-AR" dirty="0"/>
                        <a:t>3</a:t>
                      </a:r>
                    </a:p>
                  </a:txBody>
                  <a:tcPr/>
                </a:tc>
                <a:tc>
                  <a:txBody>
                    <a:bodyPr/>
                    <a:lstStyle/>
                    <a:p>
                      <a:r>
                        <a:rPr lang="es-AR" dirty="0"/>
                        <a:t>2</a:t>
                      </a:r>
                    </a:p>
                  </a:txBody>
                  <a:tcPr/>
                </a:tc>
                <a:tc>
                  <a:txBody>
                    <a:bodyPr/>
                    <a:lstStyle/>
                    <a:p>
                      <a:r>
                        <a:rPr lang="es-AR" dirty="0"/>
                        <a:t>[0,</a:t>
                      </a:r>
                      <a:r>
                        <a:rPr lang="es-AR" baseline="0" dirty="0"/>
                        <a:t> 3]</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  [0-4),</a:t>
                      </a:r>
                      <a:r>
                        <a:rPr lang="es-AR" baseline="0" dirty="0"/>
                        <a:t> </a:t>
                      </a:r>
                      <a:r>
                        <a:rPr lang="es-AR" dirty="0"/>
                        <a:t>[</a:t>
                      </a:r>
                      <a:r>
                        <a:rPr lang="es-AR" baseline="0" dirty="0"/>
                        <a:t>23-27) ]</a:t>
                      </a:r>
                      <a:endParaRPr lang="es-AR" dirty="0"/>
                    </a:p>
                  </a:txBody>
                  <a:tcPr/>
                </a:tc>
                <a:extLst>
                  <a:ext uri="{0D108BD9-81ED-4DB2-BD59-A6C34878D82A}">
                    <a16:rowId xmlns:a16="http://schemas.microsoft.com/office/drawing/2014/main" val="3606324910"/>
                  </a:ext>
                </a:extLst>
              </a:tr>
              <a:tr h="370840">
                <a:tc>
                  <a:txBody>
                    <a:bodyPr/>
                    <a:lstStyle/>
                    <a:p>
                      <a:r>
                        <a:rPr lang="es-AR" dirty="0"/>
                        <a:t>2</a:t>
                      </a:r>
                    </a:p>
                  </a:txBody>
                  <a:tcPr/>
                </a:tc>
                <a:tc>
                  <a:txBody>
                    <a:bodyPr/>
                    <a:lstStyle/>
                    <a:p>
                      <a:r>
                        <a:rPr lang="es-AR" dirty="0"/>
                        <a:t>1</a:t>
                      </a:r>
                    </a:p>
                  </a:txBody>
                  <a:tcPr/>
                </a:tc>
                <a:tc>
                  <a:txBody>
                    <a:bodyPr/>
                    <a:lstStyle/>
                    <a:p>
                      <a:r>
                        <a:rPr lang="es-AR" dirty="0"/>
                        <a:t>[0</a:t>
                      </a:r>
                      <a:r>
                        <a:rPr lang="es-AR" baseline="0" dirty="0"/>
                        <a:t>]</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  [0, 4) </a:t>
                      </a:r>
                      <a:r>
                        <a:rPr lang="es-AR" baseline="0" dirty="0"/>
                        <a:t>]</a:t>
                      </a:r>
                      <a:endParaRPr lang="es-AR" dirty="0"/>
                    </a:p>
                  </a:txBody>
                  <a:tcPr/>
                </a:tc>
                <a:extLst>
                  <a:ext uri="{0D108BD9-81ED-4DB2-BD59-A6C34878D82A}">
                    <a16:rowId xmlns:a16="http://schemas.microsoft.com/office/drawing/2014/main" val="2050025591"/>
                  </a:ext>
                </a:extLst>
              </a:tr>
            </a:tbl>
          </a:graphicData>
        </a:graphic>
      </p:graphicFrame>
      <p:grpSp>
        <p:nvGrpSpPr>
          <p:cNvPr id="7" name="Grupo 6"/>
          <p:cNvGrpSpPr/>
          <p:nvPr/>
        </p:nvGrpSpPr>
        <p:grpSpPr>
          <a:xfrm>
            <a:off x="343737" y="-31908"/>
            <a:ext cx="2756263" cy="761268"/>
            <a:chOff x="548640" y="2928952"/>
            <a:chExt cx="2756263" cy="761268"/>
          </a:xfrm>
        </p:grpSpPr>
        <p:sp>
          <p:nvSpPr>
            <p:cNvPr id="8" name="Rectángulo 7"/>
            <p:cNvSpPr/>
            <p:nvPr/>
          </p:nvSpPr>
          <p:spPr>
            <a:xfrm>
              <a:off x="718457" y="3311397"/>
              <a:ext cx="2586446" cy="378823"/>
            </a:xfrm>
            <a:prstGeom prst="rect">
              <a:avLst/>
            </a:prstGeom>
          </p:spPr>
          <p:style>
            <a:lnRef idx="1">
              <a:schemeClr val="accent3"/>
            </a:lnRef>
            <a:fillRef idx="2">
              <a:schemeClr val="accent3"/>
            </a:fillRef>
            <a:effectRef idx="1">
              <a:schemeClr val="accent3"/>
            </a:effectRef>
            <a:fontRef idx="minor">
              <a:schemeClr val="dk1"/>
            </a:fontRef>
          </p:style>
          <p:txBody>
            <a:bodyPr lIns="0" tIns="0" rIns="0" bIns="0" rtlCol="0" anchor="t" anchorCtr="0">
              <a:normAutofit/>
            </a:bodyPr>
            <a:lstStyle/>
            <a:p>
              <a:pPr algn="just"/>
              <a:r>
                <a:rPr lang="es-MX" dirty="0"/>
                <a:t>store,, </a:t>
              </a:r>
              <a:r>
                <a:rPr lang="es-MX" dirty="0" err="1"/>
                <a:t>game</a:t>
              </a:r>
              <a:endParaRPr lang="es-MX" dirty="0"/>
            </a:p>
          </p:txBody>
        </p:sp>
        <p:sp>
          <p:nvSpPr>
            <p:cNvPr id="9" name="CuadroTexto 8"/>
            <p:cNvSpPr txBox="1"/>
            <p:nvPr/>
          </p:nvSpPr>
          <p:spPr>
            <a:xfrm>
              <a:off x="548640" y="2928952"/>
              <a:ext cx="1685077" cy="369332"/>
            </a:xfrm>
            <a:prstGeom prst="rect">
              <a:avLst/>
            </a:prstGeom>
            <a:noFill/>
            <a:ln>
              <a:solidFill>
                <a:schemeClr val="bg2"/>
              </a:solidFill>
            </a:ln>
          </p:spPr>
          <p:txBody>
            <a:bodyPr wrap="none" rtlCol="0">
              <a:spAutoFit/>
            </a:bodyPr>
            <a:lstStyle/>
            <a:p>
              <a:r>
                <a:rPr lang="es-AR" dirty="0" err="1"/>
                <a:t>Docid</a:t>
              </a:r>
              <a:r>
                <a:rPr lang="es-AR" dirty="0"/>
                <a:t> 0  (a.txt)</a:t>
              </a:r>
              <a:endParaRPr lang="es-MX" dirty="0" err="1"/>
            </a:p>
          </p:txBody>
        </p:sp>
      </p:grpSp>
      <p:grpSp>
        <p:nvGrpSpPr>
          <p:cNvPr id="10" name="Grupo 9"/>
          <p:cNvGrpSpPr/>
          <p:nvPr/>
        </p:nvGrpSpPr>
        <p:grpSpPr>
          <a:xfrm>
            <a:off x="5563608" y="15449"/>
            <a:ext cx="2746545" cy="748155"/>
            <a:chOff x="548640" y="2928952"/>
            <a:chExt cx="2746545" cy="748155"/>
          </a:xfrm>
        </p:grpSpPr>
        <p:sp>
          <p:nvSpPr>
            <p:cNvPr id="11" name="Rectángulo 10"/>
            <p:cNvSpPr/>
            <p:nvPr/>
          </p:nvSpPr>
          <p:spPr>
            <a:xfrm>
              <a:off x="708739" y="3298284"/>
              <a:ext cx="2586446" cy="378823"/>
            </a:xfrm>
            <a:prstGeom prst="rect">
              <a:avLst/>
            </a:prstGeom>
          </p:spPr>
          <p:style>
            <a:lnRef idx="1">
              <a:schemeClr val="accent3"/>
            </a:lnRef>
            <a:fillRef idx="2">
              <a:schemeClr val="accent3"/>
            </a:fillRef>
            <a:effectRef idx="1">
              <a:schemeClr val="accent3"/>
            </a:effectRef>
            <a:fontRef idx="minor">
              <a:schemeClr val="dk1"/>
            </a:fontRef>
          </p:style>
          <p:txBody>
            <a:bodyPr lIns="0" tIns="0" rIns="0" bIns="0" rtlCol="0" anchor="t" anchorCtr="0">
              <a:normAutofit/>
            </a:bodyPr>
            <a:lstStyle/>
            <a:p>
              <a:pPr algn="just"/>
              <a:r>
                <a:rPr lang="es-AR" dirty="0"/>
                <a:t>video</a:t>
              </a:r>
              <a:endParaRPr lang="es-MX" dirty="0"/>
            </a:p>
          </p:txBody>
        </p:sp>
        <p:sp>
          <p:nvSpPr>
            <p:cNvPr id="12" name="CuadroTexto 11"/>
            <p:cNvSpPr txBox="1"/>
            <p:nvPr/>
          </p:nvSpPr>
          <p:spPr>
            <a:xfrm>
              <a:off x="548640" y="2928952"/>
              <a:ext cx="1640193" cy="369332"/>
            </a:xfrm>
            <a:prstGeom prst="rect">
              <a:avLst/>
            </a:prstGeom>
            <a:noFill/>
            <a:ln>
              <a:solidFill>
                <a:schemeClr val="bg2"/>
              </a:solidFill>
            </a:ln>
          </p:spPr>
          <p:txBody>
            <a:bodyPr wrap="none" rtlCol="0">
              <a:spAutoFit/>
            </a:bodyPr>
            <a:lstStyle/>
            <a:p>
              <a:r>
                <a:rPr lang="es-AR" dirty="0" err="1"/>
                <a:t>Docid</a:t>
              </a:r>
              <a:r>
                <a:rPr lang="es-AR" dirty="0"/>
                <a:t> 1 (b.txt)</a:t>
              </a:r>
              <a:endParaRPr lang="es-MX" dirty="0" err="1"/>
            </a:p>
          </p:txBody>
        </p:sp>
      </p:grpSp>
      <p:grpSp>
        <p:nvGrpSpPr>
          <p:cNvPr id="13" name="Grupo 12"/>
          <p:cNvGrpSpPr/>
          <p:nvPr/>
        </p:nvGrpSpPr>
        <p:grpSpPr>
          <a:xfrm>
            <a:off x="5578690" y="1118957"/>
            <a:ext cx="2731463" cy="748155"/>
            <a:chOff x="548640" y="2928952"/>
            <a:chExt cx="2731463" cy="748155"/>
          </a:xfrm>
        </p:grpSpPr>
        <p:sp>
          <p:nvSpPr>
            <p:cNvPr id="14" name="Rectángulo 13"/>
            <p:cNvSpPr/>
            <p:nvPr/>
          </p:nvSpPr>
          <p:spPr>
            <a:xfrm>
              <a:off x="693657" y="3298284"/>
              <a:ext cx="2586446" cy="378823"/>
            </a:xfrm>
            <a:prstGeom prst="rect">
              <a:avLst/>
            </a:prstGeom>
          </p:spPr>
          <p:style>
            <a:lnRef idx="1">
              <a:schemeClr val="accent3"/>
            </a:lnRef>
            <a:fillRef idx="2">
              <a:schemeClr val="accent3"/>
            </a:fillRef>
            <a:effectRef idx="1">
              <a:schemeClr val="accent3"/>
            </a:effectRef>
            <a:fontRef idx="minor">
              <a:schemeClr val="dk1"/>
            </a:fontRef>
          </p:style>
          <p:txBody>
            <a:bodyPr lIns="0" tIns="0" rIns="0" bIns="0" rtlCol="0" anchor="t" anchorCtr="0">
              <a:normAutofit/>
            </a:bodyPr>
            <a:lstStyle/>
            <a:p>
              <a:pPr algn="just"/>
              <a:r>
                <a:rPr lang="es-MX" dirty="0" err="1"/>
                <a:t>game</a:t>
              </a:r>
              <a:endParaRPr lang="es-MX" dirty="0"/>
            </a:p>
          </p:txBody>
        </p:sp>
        <p:sp>
          <p:nvSpPr>
            <p:cNvPr id="15" name="CuadroTexto 14"/>
            <p:cNvSpPr txBox="1"/>
            <p:nvPr/>
          </p:nvSpPr>
          <p:spPr>
            <a:xfrm>
              <a:off x="548640" y="2928952"/>
              <a:ext cx="1946616" cy="369332"/>
            </a:xfrm>
            <a:prstGeom prst="rect">
              <a:avLst/>
            </a:prstGeom>
            <a:noFill/>
            <a:ln>
              <a:solidFill>
                <a:schemeClr val="bg2"/>
              </a:solidFill>
            </a:ln>
          </p:spPr>
          <p:txBody>
            <a:bodyPr wrap="square" rtlCol="0">
              <a:spAutoFit/>
            </a:bodyPr>
            <a:lstStyle/>
            <a:p>
              <a:r>
                <a:rPr lang="es-AR" dirty="0" err="1"/>
                <a:t>Docid</a:t>
              </a:r>
              <a:r>
                <a:rPr lang="es-AR" dirty="0"/>
                <a:t> 2 (c.txt)</a:t>
              </a:r>
              <a:endParaRPr lang="es-MX" dirty="0" err="1"/>
            </a:p>
          </p:txBody>
        </p:sp>
      </p:grpSp>
      <p:sp>
        <p:nvSpPr>
          <p:cNvPr id="24" name="Rectángulo 23"/>
          <p:cNvSpPr/>
          <p:nvPr/>
        </p:nvSpPr>
        <p:spPr>
          <a:xfrm>
            <a:off x="6013277" y="5294923"/>
            <a:ext cx="2648607" cy="343489"/>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a:p>
        </p:txBody>
      </p:sp>
      <p:graphicFrame>
        <p:nvGraphicFramePr>
          <p:cNvPr id="26" name="Marcador de contenido 18"/>
          <p:cNvGraphicFramePr>
            <a:graphicFrameLocks noGrp="1"/>
          </p:cNvGraphicFramePr>
          <p:nvPr>
            <p:ph idx="1"/>
          </p:nvPr>
        </p:nvGraphicFramePr>
        <p:xfrm>
          <a:off x="2846867" y="2952201"/>
          <a:ext cx="1325340" cy="370840"/>
        </p:xfrm>
        <a:graphic>
          <a:graphicData uri="http://schemas.openxmlformats.org/drawingml/2006/table">
            <a:tbl>
              <a:tblPr firstRow="1" bandRow="1">
                <a:tableStyleId>{8799B23B-EC83-4686-B30A-512413B5E67A}</a:tableStyleId>
              </a:tblPr>
              <a:tblGrid>
                <a:gridCol w="331335">
                  <a:extLst>
                    <a:ext uri="{9D8B030D-6E8A-4147-A177-3AD203B41FA5}">
                      <a16:colId xmlns:a16="http://schemas.microsoft.com/office/drawing/2014/main" val="3027363948"/>
                    </a:ext>
                  </a:extLst>
                </a:gridCol>
                <a:gridCol w="331335">
                  <a:extLst>
                    <a:ext uri="{9D8B030D-6E8A-4147-A177-3AD203B41FA5}">
                      <a16:colId xmlns:a16="http://schemas.microsoft.com/office/drawing/2014/main" val="4088896985"/>
                    </a:ext>
                  </a:extLst>
                </a:gridCol>
                <a:gridCol w="331335">
                  <a:extLst>
                    <a:ext uri="{9D8B030D-6E8A-4147-A177-3AD203B41FA5}">
                      <a16:colId xmlns:a16="http://schemas.microsoft.com/office/drawing/2014/main" val="247791715"/>
                    </a:ext>
                  </a:extLst>
                </a:gridCol>
                <a:gridCol w="331335">
                  <a:extLst>
                    <a:ext uri="{9D8B030D-6E8A-4147-A177-3AD203B41FA5}">
                      <a16:colId xmlns:a16="http://schemas.microsoft.com/office/drawing/2014/main" val="3367537278"/>
                    </a:ext>
                  </a:extLst>
                </a:gridCol>
              </a:tblGrid>
              <a:tr h="370840">
                <a:tc>
                  <a:txBody>
                    <a:bodyPr/>
                    <a:lstStyle/>
                    <a:p>
                      <a:r>
                        <a:rPr lang="es-AR" dirty="0"/>
                        <a:t>g</a:t>
                      </a:r>
                    </a:p>
                  </a:txBody>
                  <a:tcPr/>
                </a:tc>
                <a:tc>
                  <a:txBody>
                    <a:bodyPr/>
                    <a:lstStyle/>
                    <a:p>
                      <a:r>
                        <a:rPr lang="es-AR" dirty="0"/>
                        <a:t>a</a:t>
                      </a:r>
                    </a:p>
                  </a:txBody>
                  <a:tcPr/>
                </a:tc>
                <a:tc>
                  <a:txBody>
                    <a:bodyPr/>
                    <a:lstStyle/>
                    <a:p>
                      <a:r>
                        <a:rPr lang="es-AR" dirty="0"/>
                        <a:t>m</a:t>
                      </a:r>
                    </a:p>
                  </a:txBody>
                  <a:tcPr/>
                </a:tc>
                <a:tc>
                  <a:txBody>
                    <a:bodyPr/>
                    <a:lstStyle/>
                    <a:p>
                      <a:r>
                        <a:rPr lang="es-AR" dirty="0"/>
                        <a:t>e</a:t>
                      </a:r>
                    </a:p>
                  </a:txBody>
                  <a:tcPr/>
                </a:tc>
                <a:extLst>
                  <a:ext uri="{0D108BD9-81ED-4DB2-BD59-A6C34878D82A}">
                    <a16:rowId xmlns:a16="http://schemas.microsoft.com/office/drawing/2014/main" val="850987797"/>
                  </a:ext>
                </a:extLst>
              </a:tr>
            </a:tbl>
          </a:graphicData>
        </a:graphic>
      </p:graphicFrame>
      <p:cxnSp>
        <p:nvCxnSpPr>
          <p:cNvPr id="27" name="Conector recto de flecha 26"/>
          <p:cNvCxnSpPr/>
          <p:nvPr/>
        </p:nvCxnSpPr>
        <p:spPr>
          <a:xfrm>
            <a:off x="4223149" y="3350021"/>
            <a:ext cx="2112337" cy="2084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9" name="Grupo 28"/>
          <p:cNvGrpSpPr/>
          <p:nvPr/>
        </p:nvGrpSpPr>
        <p:grpSpPr>
          <a:xfrm>
            <a:off x="293677" y="1018902"/>
            <a:ext cx="2651760" cy="848210"/>
            <a:chOff x="548640" y="2928952"/>
            <a:chExt cx="2651760" cy="848210"/>
          </a:xfrm>
        </p:grpSpPr>
        <p:sp>
          <p:nvSpPr>
            <p:cNvPr id="30" name="Rectángulo 29"/>
            <p:cNvSpPr/>
            <p:nvPr/>
          </p:nvSpPr>
          <p:spPr>
            <a:xfrm>
              <a:off x="718457" y="3298284"/>
              <a:ext cx="2481943" cy="478878"/>
            </a:xfrm>
            <a:prstGeom prst="rect">
              <a:avLst/>
            </a:prstGeom>
          </p:spPr>
          <p:style>
            <a:lnRef idx="1">
              <a:schemeClr val="accent3"/>
            </a:lnRef>
            <a:fillRef idx="2">
              <a:schemeClr val="accent3"/>
            </a:fillRef>
            <a:effectRef idx="1">
              <a:schemeClr val="accent3"/>
            </a:effectRef>
            <a:fontRef idx="minor">
              <a:schemeClr val="dk1"/>
            </a:fontRef>
          </p:style>
          <p:txBody>
            <a:bodyPr lIns="0" tIns="0" rIns="0" bIns="0" rtlCol="0" anchor="t" anchorCtr="0">
              <a:normAutofit fontScale="92500" lnSpcReduction="10000"/>
            </a:bodyPr>
            <a:lstStyle/>
            <a:p>
              <a:pPr algn="just"/>
              <a:r>
                <a:rPr lang="es-MX" dirty="0" err="1"/>
                <a:t>Game</a:t>
              </a:r>
              <a:r>
                <a:rPr lang="es-MX" dirty="0"/>
                <a:t> video, </a:t>
              </a:r>
            </a:p>
            <a:p>
              <a:pPr algn="just"/>
              <a:r>
                <a:rPr lang="es-MX" dirty="0"/>
                <a:t>  </a:t>
              </a:r>
              <a:r>
                <a:rPr lang="es-MX" dirty="0" err="1"/>
                <a:t>review</a:t>
              </a:r>
              <a:r>
                <a:rPr lang="es-MX" dirty="0"/>
                <a:t>    </a:t>
              </a:r>
              <a:r>
                <a:rPr lang="es-MX" dirty="0" err="1"/>
                <a:t>game</a:t>
              </a:r>
              <a:r>
                <a:rPr lang="es-MX" dirty="0"/>
                <a:t>.</a:t>
              </a:r>
            </a:p>
          </p:txBody>
        </p:sp>
        <p:sp>
          <p:nvSpPr>
            <p:cNvPr id="31" name="CuadroTexto 30"/>
            <p:cNvSpPr txBox="1"/>
            <p:nvPr/>
          </p:nvSpPr>
          <p:spPr>
            <a:xfrm>
              <a:off x="548640" y="2928952"/>
              <a:ext cx="1653017" cy="369332"/>
            </a:xfrm>
            <a:prstGeom prst="rect">
              <a:avLst/>
            </a:prstGeom>
            <a:noFill/>
            <a:ln>
              <a:solidFill>
                <a:schemeClr val="bg2"/>
              </a:solidFill>
            </a:ln>
          </p:spPr>
          <p:txBody>
            <a:bodyPr wrap="none" rtlCol="0">
              <a:spAutoFit/>
            </a:bodyPr>
            <a:lstStyle/>
            <a:p>
              <a:r>
                <a:rPr lang="es-AR" dirty="0" err="1"/>
                <a:t>Docid</a:t>
              </a:r>
              <a:r>
                <a:rPr lang="es-AR" dirty="0"/>
                <a:t> 3 (d.txt)</a:t>
              </a:r>
              <a:endParaRPr lang="es-MX" dirty="0" err="1"/>
            </a:p>
          </p:txBody>
        </p:sp>
      </p:grpSp>
    </p:spTree>
    <p:extLst>
      <p:ext uri="{BB962C8B-B14F-4D97-AF65-F5344CB8AC3E}">
        <p14:creationId xmlns:p14="http://schemas.microsoft.com/office/powerpoint/2010/main" val="349937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24"/>
                                        </p:tgtEl>
                                      </p:cBhvr>
                                    </p:animEffect>
                                    <p:set>
                                      <p:cBhvr>
                                        <p:cTn id="7" dur="1" fill="hold">
                                          <p:stCondLst>
                                            <p:cond delay="499"/>
                                          </p:stCondLst>
                                        </p:cTn>
                                        <p:tgtEl>
                                          <p:spTgt spid="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AR"/>
          </a:p>
        </p:txBody>
      </p:sp>
      <p:sp>
        <p:nvSpPr>
          <p:cNvPr id="4" name="Marcador de número de diapositiva 3"/>
          <p:cNvSpPr>
            <a:spLocks noGrp="1"/>
          </p:cNvSpPr>
          <p:nvPr>
            <p:ph type="sldNum" sz="quarter" idx="12"/>
          </p:nvPr>
        </p:nvSpPr>
        <p:spPr/>
        <p:txBody>
          <a:bodyPr/>
          <a:lstStyle/>
          <a:p>
            <a:fld id="{401CF334-2D5C-4859-84A6-CA7E6E43FAEB}" type="slidenum">
              <a:rPr lang="en-US" smtClean="0"/>
              <a:t>135</a:t>
            </a:fld>
            <a:endParaRPr lang="en-US"/>
          </a:p>
        </p:txBody>
      </p:sp>
      <p:graphicFrame>
        <p:nvGraphicFramePr>
          <p:cNvPr id="5" name="Tabla 4"/>
          <p:cNvGraphicFramePr>
            <a:graphicFrameLocks noGrp="1"/>
          </p:cNvGraphicFramePr>
          <p:nvPr/>
        </p:nvGraphicFramePr>
        <p:xfrm>
          <a:off x="69403" y="3861246"/>
          <a:ext cx="8957031" cy="2199640"/>
        </p:xfrm>
        <a:graphic>
          <a:graphicData uri="http://schemas.openxmlformats.org/drawingml/2006/table">
            <a:tbl>
              <a:tblPr firstRow="1" bandRow="1">
                <a:tableStyleId>{8799B23B-EC83-4686-B30A-512413B5E67A}</a:tableStyleId>
              </a:tblPr>
              <a:tblGrid>
                <a:gridCol w="1421409">
                  <a:extLst>
                    <a:ext uri="{9D8B030D-6E8A-4147-A177-3AD203B41FA5}">
                      <a16:colId xmlns:a16="http://schemas.microsoft.com/office/drawing/2014/main" val="1990273210"/>
                    </a:ext>
                  </a:extLst>
                </a:gridCol>
                <a:gridCol w="1500582">
                  <a:extLst>
                    <a:ext uri="{9D8B030D-6E8A-4147-A177-3AD203B41FA5}">
                      <a16:colId xmlns:a16="http://schemas.microsoft.com/office/drawing/2014/main" val="3075027576"/>
                    </a:ext>
                  </a:extLst>
                </a:gridCol>
                <a:gridCol w="6035040">
                  <a:extLst>
                    <a:ext uri="{9D8B030D-6E8A-4147-A177-3AD203B41FA5}">
                      <a16:colId xmlns:a16="http://schemas.microsoft.com/office/drawing/2014/main" val="2336655999"/>
                    </a:ext>
                  </a:extLst>
                </a:gridCol>
              </a:tblGrid>
              <a:tr h="370840">
                <a:tc>
                  <a:txBody>
                    <a:bodyPr/>
                    <a:lstStyle/>
                    <a:p>
                      <a:r>
                        <a:rPr lang="es-AR" dirty="0" err="1"/>
                        <a:t>Value</a:t>
                      </a:r>
                      <a:r>
                        <a:rPr lang="es-AR" dirty="0"/>
                        <a:t> </a:t>
                      </a:r>
                      <a:r>
                        <a:rPr lang="es-AR" dirty="0" err="1"/>
                        <a:t>term</a:t>
                      </a:r>
                      <a:endParaRPr lang="es-AR" dirty="0"/>
                    </a:p>
                  </a:txBody>
                  <a:tcPr/>
                </a:tc>
                <a:tc>
                  <a:txBody>
                    <a:bodyPr/>
                    <a:lstStyle/>
                    <a:p>
                      <a:r>
                        <a:rPr lang="es-AR" dirty="0" err="1"/>
                        <a:t>Freq</a:t>
                      </a:r>
                      <a:r>
                        <a:rPr lang="es-AR" baseline="0" dirty="0"/>
                        <a:t> en </a:t>
                      </a:r>
                      <a:r>
                        <a:rPr lang="es-AR" baseline="0" dirty="0" err="1"/>
                        <a:t>docs</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 </a:t>
                      </a:r>
                      <a:r>
                        <a:rPr lang="es-AR" dirty="0" err="1"/>
                        <a:t>doc</a:t>
                      </a:r>
                      <a:r>
                        <a:rPr lang="es-AR" baseline="0" dirty="0" err="1"/>
                        <a:t>id:freqs</a:t>
                      </a:r>
                      <a:r>
                        <a:rPr lang="es-AR" baseline="0" dirty="0"/>
                        <a:t> in </a:t>
                      </a:r>
                      <a:r>
                        <a:rPr lang="es-AR" baseline="0" dirty="0" err="1"/>
                        <a:t>docid</a:t>
                      </a:r>
                      <a:r>
                        <a:rPr lang="es-AR" baseline="0" dirty="0"/>
                        <a:t>:[positions in </a:t>
                      </a:r>
                      <a:r>
                        <a:rPr lang="es-AR" baseline="0" dirty="0" err="1"/>
                        <a:t>docid</a:t>
                      </a:r>
                      <a:r>
                        <a:rPr lang="es-AR" baseline="0" dirty="0"/>
                        <a:t>]</a:t>
                      </a:r>
                      <a:r>
                        <a:rPr lang="es-AR" baseline="0" dirty="0">
                          <a:solidFill>
                            <a:srgbClr val="FF0000"/>
                          </a:solidFill>
                        </a:rPr>
                        <a:t>:[</a:t>
                      </a:r>
                      <a:r>
                        <a:rPr lang="es-AR" baseline="0" dirty="0" err="1">
                          <a:solidFill>
                            <a:srgbClr val="FF0000"/>
                          </a:solidFill>
                        </a:rPr>
                        <a:t>startOffsets</a:t>
                      </a:r>
                      <a:r>
                        <a:rPr lang="es-AR" baseline="0" dirty="0">
                          <a:solidFill>
                            <a:srgbClr val="FF0000"/>
                          </a:solidFill>
                        </a:rPr>
                        <a:t> - </a:t>
                      </a:r>
                      <a:r>
                        <a:rPr lang="es-AR" baseline="0" dirty="0" err="1">
                          <a:solidFill>
                            <a:srgbClr val="FF0000"/>
                          </a:solidFill>
                        </a:rPr>
                        <a:t>endOffsets</a:t>
                      </a:r>
                      <a:r>
                        <a:rPr lang="es-AR" baseline="0" dirty="0">
                          <a:solidFill>
                            <a:srgbClr val="FF0000"/>
                          </a:solidFill>
                        </a:rPr>
                        <a:t> in </a:t>
                      </a:r>
                      <a:r>
                        <a:rPr lang="es-AR" baseline="0" dirty="0" err="1">
                          <a:solidFill>
                            <a:srgbClr val="FF0000"/>
                          </a:solidFill>
                        </a:rPr>
                        <a:t>docid</a:t>
                      </a:r>
                      <a:r>
                        <a:rPr lang="es-AR" baseline="0" dirty="0">
                          <a:solidFill>
                            <a:srgbClr val="FF0000"/>
                          </a:solidFill>
                        </a:rPr>
                        <a:t>] </a:t>
                      </a:r>
                      <a:r>
                        <a:rPr lang="es-AR" baseline="0" dirty="0"/>
                        <a:t>]</a:t>
                      </a:r>
                      <a:endParaRPr lang="es-AR" dirty="0">
                        <a:solidFill>
                          <a:srgbClr val="FF0000"/>
                        </a:solidFill>
                      </a:endParaRPr>
                    </a:p>
                  </a:txBody>
                  <a:tcPr/>
                </a:tc>
                <a:extLst>
                  <a:ext uri="{0D108BD9-81ED-4DB2-BD59-A6C34878D82A}">
                    <a16:rowId xmlns:a16="http://schemas.microsoft.com/office/drawing/2014/main" val="1504432863"/>
                  </a:ext>
                </a:extLst>
              </a:tr>
              <a:tr h="370840">
                <a:tc>
                  <a:txBody>
                    <a:bodyPr/>
                    <a:lstStyle/>
                    <a:p>
                      <a:r>
                        <a:rPr lang="es-AR" dirty="0" err="1"/>
                        <a:t>game</a:t>
                      </a:r>
                      <a:endParaRPr lang="es-AR" dirty="0"/>
                    </a:p>
                  </a:txBody>
                  <a:tcPr/>
                </a:tc>
                <a:tc>
                  <a:txBody>
                    <a:bodyPr/>
                    <a:lstStyle/>
                    <a:p>
                      <a:r>
                        <a:rPr lang="es-AR"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p>
                      <a:endParaRPr lang="es-AR" dirty="0"/>
                    </a:p>
                    <a:p>
                      <a:endParaRPr lang="es-AR" dirty="0"/>
                    </a:p>
                    <a:p>
                      <a:endParaRPr lang="es-AR" dirty="0"/>
                    </a:p>
                  </a:txBody>
                  <a:tcPr/>
                </a:tc>
                <a:extLst>
                  <a:ext uri="{0D108BD9-81ED-4DB2-BD59-A6C34878D82A}">
                    <a16:rowId xmlns:a16="http://schemas.microsoft.com/office/drawing/2014/main" val="1622148274"/>
                  </a:ext>
                </a:extLst>
              </a:tr>
              <a:tr h="370840">
                <a:tc>
                  <a:txBody>
                    <a:bodyPr/>
                    <a:lstStyle/>
                    <a:p>
                      <a:r>
                        <a:rPr lang="es-AR" dirty="0" err="1"/>
                        <a:t>Etc</a:t>
                      </a:r>
                      <a:r>
                        <a:rPr lang="es-AR" dirty="0"/>
                        <a:t> </a:t>
                      </a:r>
                      <a:r>
                        <a:rPr lang="es-AR" dirty="0" err="1"/>
                        <a:t>etc</a:t>
                      </a:r>
                      <a:r>
                        <a:rPr lang="es-AR" dirty="0"/>
                        <a:t> </a:t>
                      </a:r>
                      <a:r>
                        <a:rPr lang="es-AR" dirty="0" err="1"/>
                        <a:t>etc</a:t>
                      </a:r>
                      <a:endParaRPr lang="es-AR" dirty="0"/>
                    </a:p>
                  </a:txBody>
                  <a:tcPr/>
                </a:tc>
                <a:tc>
                  <a:txBody>
                    <a:bodyPr/>
                    <a:lstStyle/>
                    <a:p>
                      <a:endParaRPr lang="es-AR"/>
                    </a:p>
                  </a:txBody>
                  <a:tcPr/>
                </a:tc>
                <a:tc>
                  <a:txBody>
                    <a:bodyPr/>
                    <a:lstStyle/>
                    <a:p>
                      <a:endParaRPr lang="es-AR" dirty="0"/>
                    </a:p>
                  </a:txBody>
                  <a:tcPr/>
                </a:tc>
                <a:extLst>
                  <a:ext uri="{0D108BD9-81ED-4DB2-BD59-A6C34878D82A}">
                    <a16:rowId xmlns:a16="http://schemas.microsoft.com/office/drawing/2014/main" val="2414743901"/>
                  </a:ext>
                </a:extLst>
              </a:tr>
            </a:tbl>
          </a:graphicData>
        </a:graphic>
      </p:graphicFrame>
      <p:graphicFrame>
        <p:nvGraphicFramePr>
          <p:cNvPr id="6" name="Tabla 5"/>
          <p:cNvGraphicFramePr>
            <a:graphicFrameLocks noGrp="1"/>
          </p:cNvGraphicFramePr>
          <p:nvPr/>
        </p:nvGraphicFramePr>
        <p:xfrm>
          <a:off x="3168009" y="4539839"/>
          <a:ext cx="5427350" cy="1112520"/>
        </p:xfrm>
        <a:graphic>
          <a:graphicData uri="http://schemas.openxmlformats.org/drawingml/2006/table">
            <a:tbl>
              <a:tblPr firstRow="1" bandRow="1">
                <a:tableStyleId>{8799B23B-EC83-4686-B30A-512413B5E67A}</a:tableStyleId>
              </a:tblPr>
              <a:tblGrid>
                <a:gridCol w="869297">
                  <a:extLst>
                    <a:ext uri="{9D8B030D-6E8A-4147-A177-3AD203B41FA5}">
                      <a16:colId xmlns:a16="http://schemas.microsoft.com/office/drawing/2014/main" val="3416777542"/>
                    </a:ext>
                  </a:extLst>
                </a:gridCol>
                <a:gridCol w="938287">
                  <a:extLst>
                    <a:ext uri="{9D8B030D-6E8A-4147-A177-3AD203B41FA5}">
                      <a16:colId xmlns:a16="http://schemas.microsoft.com/office/drawing/2014/main" val="4175661753"/>
                    </a:ext>
                  </a:extLst>
                </a:gridCol>
                <a:gridCol w="1046384">
                  <a:extLst>
                    <a:ext uri="{9D8B030D-6E8A-4147-A177-3AD203B41FA5}">
                      <a16:colId xmlns:a16="http://schemas.microsoft.com/office/drawing/2014/main" val="4038247316"/>
                    </a:ext>
                  </a:extLst>
                </a:gridCol>
                <a:gridCol w="2573382">
                  <a:extLst>
                    <a:ext uri="{9D8B030D-6E8A-4147-A177-3AD203B41FA5}">
                      <a16:colId xmlns:a16="http://schemas.microsoft.com/office/drawing/2014/main" val="2757781392"/>
                    </a:ext>
                  </a:extLst>
                </a:gridCol>
              </a:tblGrid>
              <a:tr h="370840">
                <a:tc>
                  <a:txBody>
                    <a:bodyPr/>
                    <a:lstStyle/>
                    <a:p>
                      <a:r>
                        <a:rPr lang="es-AR" dirty="0"/>
                        <a:t>0</a:t>
                      </a:r>
                    </a:p>
                  </a:txBody>
                  <a:tcPr/>
                </a:tc>
                <a:tc>
                  <a:txBody>
                    <a:bodyPr/>
                    <a:lstStyle/>
                    <a:p>
                      <a:r>
                        <a:rPr lang="es-AR" dirty="0"/>
                        <a:t>1</a:t>
                      </a:r>
                    </a:p>
                  </a:txBody>
                  <a:tcPr/>
                </a:tc>
                <a:tc>
                  <a:txBody>
                    <a:bodyPr/>
                    <a:lstStyle/>
                    <a:p>
                      <a:r>
                        <a:rPr lang="es-AR" baseline="0" dirty="0"/>
                        <a:t> </a:t>
                      </a:r>
                      <a:r>
                        <a:rPr lang="es-AR" dirty="0"/>
                        <a:t>[1</a:t>
                      </a:r>
                      <a:r>
                        <a:rPr lang="es-AR" baseline="0" dirty="0"/>
                        <a:t>]</a:t>
                      </a:r>
                      <a:endParaRPr lang="es-AR" dirty="0"/>
                    </a:p>
                  </a:txBody>
                  <a:tcPr/>
                </a:tc>
                <a:tc>
                  <a:txBody>
                    <a:bodyPr/>
                    <a:lstStyle/>
                    <a:p>
                      <a:r>
                        <a:rPr lang="es-AR" dirty="0"/>
                        <a:t>[  [8-12)  </a:t>
                      </a:r>
                      <a:r>
                        <a:rPr lang="es-AR" baseline="0" dirty="0"/>
                        <a:t>]</a:t>
                      </a:r>
                      <a:endParaRPr lang="es-AR" dirty="0"/>
                    </a:p>
                  </a:txBody>
                  <a:tcPr/>
                </a:tc>
                <a:extLst>
                  <a:ext uri="{0D108BD9-81ED-4DB2-BD59-A6C34878D82A}">
                    <a16:rowId xmlns:a16="http://schemas.microsoft.com/office/drawing/2014/main" val="3997086283"/>
                  </a:ext>
                </a:extLst>
              </a:tr>
              <a:tr h="370840">
                <a:tc>
                  <a:txBody>
                    <a:bodyPr/>
                    <a:lstStyle/>
                    <a:p>
                      <a:r>
                        <a:rPr lang="es-AR" dirty="0"/>
                        <a:t>3</a:t>
                      </a:r>
                    </a:p>
                  </a:txBody>
                  <a:tcPr/>
                </a:tc>
                <a:tc>
                  <a:txBody>
                    <a:bodyPr/>
                    <a:lstStyle/>
                    <a:p>
                      <a:r>
                        <a:rPr lang="es-AR" dirty="0"/>
                        <a:t>2</a:t>
                      </a:r>
                    </a:p>
                  </a:txBody>
                  <a:tcPr/>
                </a:tc>
                <a:tc>
                  <a:txBody>
                    <a:bodyPr/>
                    <a:lstStyle/>
                    <a:p>
                      <a:r>
                        <a:rPr lang="es-AR" dirty="0"/>
                        <a:t>[0,</a:t>
                      </a:r>
                      <a:r>
                        <a:rPr lang="es-AR" baseline="0" dirty="0"/>
                        <a:t> 3]</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  [0-4),</a:t>
                      </a:r>
                      <a:r>
                        <a:rPr lang="es-AR" baseline="0" dirty="0"/>
                        <a:t> </a:t>
                      </a:r>
                      <a:r>
                        <a:rPr lang="es-AR" dirty="0"/>
                        <a:t>[</a:t>
                      </a:r>
                      <a:r>
                        <a:rPr lang="es-AR" baseline="0" dirty="0"/>
                        <a:t>23-27) ]</a:t>
                      </a:r>
                      <a:endParaRPr lang="es-AR" dirty="0"/>
                    </a:p>
                  </a:txBody>
                  <a:tcPr/>
                </a:tc>
                <a:extLst>
                  <a:ext uri="{0D108BD9-81ED-4DB2-BD59-A6C34878D82A}">
                    <a16:rowId xmlns:a16="http://schemas.microsoft.com/office/drawing/2014/main" val="3606324910"/>
                  </a:ext>
                </a:extLst>
              </a:tr>
              <a:tr h="370840">
                <a:tc>
                  <a:txBody>
                    <a:bodyPr/>
                    <a:lstStyle/>
                    <a:p>
                      <a:r>
                        <a:rPr lang="es-AR" dirty="0"/>
                        <a:t>2</a:t>
                      </a:r>
                    </a:p>
                  </a:txBody>
                  <a:tcPr/>
                </a:tc>
                <a:tc>
                  <a:txBody>
                    <a:bodyPr/>
                    <a:lstStyle/>
                    <a:p>
                      <a:r>
                        <a:rPr lang="es-AR" dirty="0"/>
                        <a:t>1</a:t>
                      </a:r>
                    </a:p>
                  </a:txBody>
                  <a:tcPr/>
                </a:tc>
                <a:tc>
                  <a:txBody>
                    <a:bodyPr/>
                    <a:lstStyle/>
                    <a:p>
                      <a:r>
                        <a:rPr lang="es-AR" dirty="0"/>
                        <a:t>[0</a:t>
                      </a:r>
                      <a:r>
                        <a:rPr lang="es-AR" baseline="0" dirty="0"/>
                        <a:t>]</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  [0, 4) </a:t>
                      </a:r>
                      <a:r>
                        <a:rPr lang="es-AR" baseline="0" dirty="0"/>
                        <a:t>]</a:t>
                      </a:r>
                      <a:endParaRPr lang="es-AR" dirty="0"/>
                    </a:p>
                  </a:txBody>
                  <a:tcPr/>
                </a:tc>
                <a:extLst>
                  <a:ext uri="{0D108BD9-81ED-4DB2-BD59-A6C34878D82A}">
                    <a16:rowId xmlns:a16="http://schemas.microsoft.com/office/drawing/2014/main" val="2050025591"/>
                  </a:ext>
                </a:extLst>
              </a:tr>
            </a:tbl>
          </a:graphicData>
        </a:graphic>
      </p:graphicFrame>
      <p:grpSp>
        <p:nvGrpSpPr>
          <p:cNvPr id="7" name="Grupo 6"/>
          <p:cNvGrpSpPr/>
          <p:nvPr/>
        </p:nvGrpSpPr>
        <p:grpSpPr>
          <a:xfrm>
            <a:off x="343737" y="-31908"/>
            <a:ext cx="2756263" cy="761268"/>
            <a:chOff x="548640" y="2928952"/>
            <a:chExt cx="2756263" cy="761268"/>
          </a:xfrm>
        </p:grpSpPr>
        <p:sp>
          <p:nvSpPr>
            <p:cNvPr id="8" name="Rectángulo 7"/>
            <p:cNvSpPr/>
            <p:nvPr/>
          </p:nvSpPr>
          <p:spPr>
            <a:xfrm>
              <a:off x="718457" y="3311397"/>
              <a:ext cx="2586446" cy="378823"/>
            </a:xfrm>
            <a:prstGeom prst="rect">
              <a:avLst/>
            </a:prstGeom>
          </p:spPr>
          <p:style>
            <a:lnRef idx="1">
              <a:schemeClr val="accent3"/>
            </a:lnRef>
            <a:fillRef idx="2">
              <a:schemeClr val="accent3"/>
            </a:fillRef>
            <a:effectRef idx="1">
              <a:schemeClr val="accent3"/>
            </a:effectRef>
            <a:fontRef idx="minor">
              <a:schemeClr val="dk1"/>
            </a:fontRef>
          </p:style>
          <p:txBody>
            <a:bodyPr lIns="0" tIns="0" rIns="0" bIns="0" rtlCol="0" anchor="t" anchorCtr="0">
              <a:normAutofit/>
            </a:bodyPr>
            <a:lstStyle/>
            <a:p>
              <a:pPr algn="just"/>
              <a:r>
                <a:rPr lang="es-MX" dirty="0"/>
                <a:t>store,, </a:t>
              </a:r>
              <a:r>
                <a:rPr lang="es-MX" dirty="0" err="1"/>
                <a:t>game</a:t>
              </a:r>
              <a:endParaRPr lang="es-MX" dirty="0"/>
            </a:p>
          </p:txBody>
        </p:sp>
        <p:sp>
          <p:nvSpPr>
            <p:cNvPr id="9" name="CuadroTexto 8"/>
            <p:cNvSpPr txBox="1"/>
            <p:nvPr/>
          </p:nvSpPr>
          <p:spPr>
            <a:xfrm>
              <a:off x="548640" y="2928952"/>
              <a:ext cx="1685077" cy="369332"/>
            </a:xfrm>
            <a:prstGeom prst="rect">
              <a:avLst/>
            </a:prstGeom>
            <a:noFill/>
            <a:ln>
              <a:solidFill>
                <a:schemeClr val="bg2"/>
              </a:solidFill>
            </a:ln>
          </p:spPr>
          <p:txBody>
            <a:bodyPr wrap="none" rtlCol="0">
              <a:spAutoFit/>
            </a:bodyPr>
            <a:lstStyle/>
            <a:p>
              <a:r>
                <a:rPr lang="es-AR" dirty="0" err="1"/>
                <a:t>Docid</a:t>
              </a:r>
              <a:r>
                <a:rPr lang="es-AR" dirty="0"/>
                <a:t> 0  (a.txt)</a:t>
              </a:r>
              <a:endParaRPr lang="es-MX" dirty="0" err="1"/>
            </a:p>
          </p:txBody>
        </p:sp>
      </p:grpSp>
      <p:grpSp>
        <p:nvGrpSpPr>
          <p:cNvPr id="10" name="Grupo 9"/>
          <p:cNvGrpSpPr/>
          <p:nvPr/>
        </p:nvGrpSpPr>
        <p:grpSpPr>
          <a:xfrm>
            <a:off x="5563608" y="15449"/>
            <a:ext cx="2746545" cy="748155"/>
            <a:chOff x="548640" y="2928952"/>
            <a:chExt cx="2746545" cy="748155"/>
          </a:xfrm>
        </p:grpSpPr>
        <p:sp>
          <p:nvSpPr>
            <p:cNvPr id="11" name="Rectángulo 10"/>
            <p:cNvSpPr/>
            <p:nvPr/>
          </p:nvSpPr>
          <p:spPr>
            <a:xfrm>
              <a:off x="708739" y="3298284"/>
              <a:ext cx="2586446" cy="378823"/>
            </a:xfrm>
            <a:prstGeom prst="rect">
              <a:avLst/>
            </a:prstGeom>
          </p:spPr>
          <p:style>
            <a:lnRef idx="1">
              <a:schemeClr val="accent3"/>
            </a:lnRef>
            <a:fillRef idx="2">
              <a:schemeClr val="accent3"/>
            </a:fillRef>
            <a:effectRef idx="1">
              <a:schemeClr val="accent3"/>
            </a:effectRef>
            <a:fontRef idx="minor">
              <a:schemeClr val="dk1"/>
            </a:fontRef>
          </p:style>
          <p:txBody>
            <a:bodyPr lIns="0" tIns="0" rIns="0" bIns="0" rtlCol="0" anchor="t" anchorCtr="0">
              <a:normAutofit/>
            </a:bodyPr>
            <a:lstStyle/>
            <a:p>
              <a:pPr algn="just"/>
              <a:r>
                <a:rPr lang="es-AR" dirty="0"/>
                <a:t>video</a:t>
              </a:r>
              <a:endParaRPr lang="es-MX" dirty="0"/>
            </a:p>
          </p:txBody>
        </p:sp>
        <p:sp>
          <p:nvSpPr>
            <p:cNvPr id="12" name="CuadroTexto 11"/>
            <p:cNvSpPr txBox="1"/>
            <p:nvPr/>
          </p:nvSpPr>
          <p:spPr>
            <a:xfrm>
              <a:off x="548640" y="2928952"/>
              <a:ext cx="1640193" cy="369332"/>
            </a:xfrm>
            <a:prstGeom prst="rect">
              <a:avLst/>
            </a:prstGeom>
            <a:noFill/>
            <a:ln>
              <a:solidFill>
                <a:schemeClr val="bg2"/>
              </a:solidFill>
            </a:ln>
          </p:spPr>
          <p:txBody>
            <a:bodyPr wrap="none" rtlCol="0">
              <a:spAutoFit/>
            </a:bodyPr>
            <a:lstStyle/>
            <a:p>
              <a:r>
                <a:rPr lang="es-AR" dirty="0" err="1"/>
                <a:t>Docid</a:t>
              </a:r>
              <a:r>
                <a:rPr lang="es-AR" dirty="0"/>
                <a:t> 1 (b.txt)</a:t>
              </a:r>
              <a:endParaRPr lang="es-MX" dirty="0" err="1"/>
            </a:p>
          </p:txBody>
        </p:sp>
      </p:grpSp>
      <p:grpSp>
        <p:nvGrpSpPr>
          <p:cNvPr id="13" name="Grupo 12"/>
          <p:cNvGrpSpPr/>
          <p:nvPr/>
        </p:nvGrpSpPr>
        <p:grpSpPr>
          <a:xfrm>
            <a:off x="5578690" y="1118957"/>
            <a:ext cx="2731463" cy="748155"/>
            <a:chOff x="548640" y="2928952"/>
            <a:chExt cx="2731463" cy="748155"/>
          </a:xfrm>
        </p:grpSpPr>
        <p:sp>
          <p:nvSpPr>
            <p:cNvPr id="14" name="Rectángulo 13"/>
            <p:cNvSpPr/>
            <p:nvPr/>
          </p:nvSpPr>
          <p:spPr>
            <a:xfrm>
              <a:off x="693657" y="3298284"/>
              <a:ext cx="2586446" cy="378823"/>
            </a:xfrm>
            <a:prstGeom prst="rect">
              <a:avLst/>
            </a:prstGeom>
          </p:spPr>
          <p:style>
            <a:lnRef idx="1">
              <a:schemeClr val="accent3"/>
            </a:lnRef>
            <a:fillRef idx="2">
              <a:schemeClr val="accent3"/>
            </a:fillRef>
            <a:effectRef idx="1">
              <a:schemeClr val="accent3"/>
            </a:effectRef>
            <a:fontRef idx="minor">
              <a:schemeClr val="dk1"/>
            </a:fontRef>
          </p:style>
          <p:txBody>
            <a:bodyPr lIns="0" tIns="0" rIns="0" bIns="0" rtlCol="0" anchor="t" anchorCtr="0">
              <a:normAutofit/>
            </a:bodyPr>
            <a:lstStyle/>
            <a:p>
              <a:pPr algn="just"/>
              <a:r>
                <a:rPr lang="es-MX" dirty="0" err="1"/>
                <a:t>game</a:t>
              </a:r>
              <a:endParaRPr lang="es-MX" dirty="0"/>
            </a:p>
          </p:txBody>
        </p:sp>
        <p:sp>
          <p:nvSpPr>
            <p:cNvPr id="15" name="CuadroTexto 14"/>
            <p:cNvSpPr txBox="1"/>
            <p:nvPr/>
          </p:nvSpPr>
          <p:spPr>
            <a:xfrm>
              <a:off x="548640" y="2928952"/>
              <a:ext cx="1946616" cy="369332"/>
            </a:xfrm>
            <a:prstGeom prst="rect">
              <a:avLst/>
            </a:prstGeom>
            <a:noFill/>
            <a:ln>
              <a:solidFill>
                <a:schemeClr val="bg2"/>
              </a:solidFill>
            </a:ln>
          </p:spPr>
          <p:txBody>
            <a:bodyPr wrap="square" rtlCol="0">
              <a:spAutoFit/>
            </a:bodyPr>
            <a:lstStyle/>
            <a:p>
              <a:r>
                <a:rPr lang="es-AR" dirty="0" err="1"/>
                <a:t>Docid</a:t>
              </a:r>
              <a:r>
                <a:rPr lang="es-AR" dirty="0"/>
                <a:t> 2 (c.txt)</a:t>
              </a:r>
              <a:endParaRPr lang="es-MX" dirty="0" err="1"/>
            </a:p>
          </p:txBody>
        </p:sp>
      </p:grpSp>
      <p:grpSp>
        <p:nvGrpSpPr>
          <p:cNvPr id="16" name="Grupo 15"/>
          <p:cNvGrpSpPr/>
          <p:nvPr/>
        </p:nvGrpSpPr>
        <p:grpSpPr>
          <a:xfrm>
            <a:off x="293677" y="1018902"/>
            <a:ext cx="2651760" cy="848210"/>
            <a:chOff x="548640" y="2928952"/>
            <a:chExt cx="2651760" cy="848210"/>
          </a:xfrm>
        </p:grpSpPr>
        <p:sp>
          <p:nvSpPr>
            <p:cNvPr id="17" name="Rectángulo 16"/>
            <p:cNvSpPr/>
            <p:nvPr/>
          </p:nvSpPr>
          <p:spPr>
            <a:xfrm>
              <a:off x="718457" y="3298284"/>
              <a:ext cx="2481943" cy="478878"/>
            </a:xfrm>
            <a:prstGeom prst="rect">
              <a:avLst/>
            </a:prstGeom>
          </p:spPr>
          <p:style>
            <a:lnRef idx="1">
              <a:schemeClr val="accent3"/>
            </a:lnRef>
            <a:fillRef idx="2">
              <a:schemeClr val="accent3"/>
            </a:fillRef>
            <a:effectRef idx="1">
              <a:schemeClr val="accent3"/>
            </a:effectRef>
            <a:fontRef idx="minor">
              <a:schemeClr val="dk1"/>
            </a:fontRef>
          </p:style>
          <p:txBody>
            <a:bodyPr lIns="0" tIns="0" rIns="0" bIns="0" rtlCol="0" anchor="t" anchorCtr="0">
              <a:normAutofit fontScale="92500" lnSpcReduction="10000"/>
            </a:bodyPr>
            <a:lstStyle/>
            <a:p>
              <a:pPr algn="just"/>
              <a:r>
                <a:rPr lang="es-MX" dirty="0" err="1"/>
                <a:t>Game</a:t>
              </a:r>
              <a:r>
                <a:rPr lang="es-MX" dirty="0"/>
                <a:t> video, </a:t>
              </a:r>
            </a:p>
            <a:p>
              <a:pPr algn="just"/>
              <a:r>
                <a:rPr lang="es-MX" dirty="0"/>
                <a:t>  </a:t>
              </a:r>
              <a:r>
                <a:rPr lang="es-MX" dirty="0" err="1"/>
                <a:t>review</a:t>
              </a:r>
              <a:r>
                <a:rPr lang="es-MX" dirty="0"/>
                <a:t>    </a:t>
              </a:r>
              <a:r>
                <a:rPr lang="es-MX" dirty="0" err="1"/>
                <a:t>game</a:t>
              </a:r>
              <a:r>
                <a:rPr lang="es-MX" dirty="0"/>
                <a:t>.</a:t>
              </a:r>
            </a:p>
          </p:txBody>
        </p:sp>
        <p:sp>
          <p:nvSpPr>
            <p:cNvPr id="18" name="CuadroTexto 17"/>
            <p:cNvSpPr txBox="1"/>
            <p:nvPr/>
          </p:nvSpPr>
          <p:spPr>
            <a:xfrm>
              <a:off x="548640" y="2928952"/>
              <a:ext cx="1653017" cy="369332"/>
            </a:xfrm>
            <a:prstGeom prst="rect">
              <a:avLst/>
            </a:prstGeom>
            <a:noFill/>
            <a:ln>
              <a:solidFill>
                <a:schemeClr val="bg2"/>
              </a:solidFill>
            </a:ln>
          </p:spPr>
          <p:txBody>
            <a:bodyPr wrap="none" rtlCol="0">
              <a:spAutoFit/>
            </a:bodyPr>
            <a:lstStyle/>
            <a:p>
              <a:r>
                <a:rPr lang="es-AR" dirty="0" err="1"/>
                <a:t>Docid</a:t>
              </a:r>
              <a:r>
                <a:rPr lang="es-AR" dirty="0"/>
                <a:t> 3 (d.txt)</a:t>
              </a:r>
              <a:endParaRPr lang="es-MX" dirty="0" err="1"/>
            </a:p>
          </p:txBody>
        </p:sp>
      </p:grpSp>
    </p:spTree>
    <p:extLst>
      <p:ext uri="{BB962C8B-B14F-4D97-AF65-F5344CB8AC3E}">
        <p14:creationId xmlns:p14="http://schemas.microsoft.com/office/powerpoint/2010/main" val="2316759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AR"/>
          </a:p>
        </p:txBody>
      </p:sp>
      <p:sp>
        <p:nvSpPr>
          <p:cNvPr id="3" name="Marcador de contenido 2"/>
          <p:cNvSpPr>
            <a:spLocks noGrp="1"/>
          </p:cNvSpPr>
          <p:nvPr>
            <p:ph idx="1"/>
          </p:nvPr>
        </p:nvSpPr>
        <p:spPr/>
        <p:txBody>
          <a:bodyPr>
            <a:noAutofit/>
          </a:bodyPr>
          <a:lstStyle/>
          <a:p>
            <a:pPr marL="0" indent="0" algn="just">
              <a:buNone/>
            </a:pPr>
            <a:r>
              <a:rPr lang="es-AR" sz="1600" b="1" i="1" dirty="0"/>
              <a:t>Ejemplo 4:</a:t>
            </a:r>
          </a:p>
          <a:p>
            <a:pPr marL="0" indent="0" algn="just">
              <a:buNone/>
            </a:pPr>
            <a:r>
              <a:rPr lang="es-AR" sz="1600" dirty="0"/>
              <a:t>¿ Qué se hubiera guardado en </a:t>
            </a:r>
            <a:r>
              <a:rPr lang="es-AR" sz="1600" dirty="0" err="1"/>
              <a:t>Lucene</a:t>
            </a:r>
            <a:r>
              <a:rPr lang="es-AR" sz="1600" dirty="0"/>
              <a:t> si hubiéramos solicitado (más allá del índice y sus configuración)  : </a:t>
            </a:r>
            <a:r>
              <a:rPr lang="es-AR" sz="1600" dirty="0" err="1">
                <a:solidFill>
                  <a:srgbClr val="FF0000"/>
                </a:solidFill>
              </a:rPr>
              <a:t>aField.setStored</a:t>
            </a:r>
            <a:r>
              <a:rPr lang="es-AR" sz="1600" dirty="0">
                <a:solidFill>
                  <a:srgbClr val="FF0000"/>
                </a:solidFill>
              </a:rPr>
              <a:t>( yes   </a:t>
            </a:r>
            <a:r>
              <a:rPr lang="es-AR" sz="1600" b="1" dirty="0">
                <a:solidFill>
                  <a:srgbClr val="FF0000"/>
                </a:solidFill>
              </a:rPr>
              <a:t>);   </a:t>
            </a:r>
            <a:r>
              <a:rPr lang="es-AR" sz="1600" b="1" dirty="0"/>
              <a:t> ?</a:t>
            </a:r>
          </a:p>
          <a:p>
            <a:pPr marL="0" indent="0" algn="just">
              <a:buNone/>
            </a:pPr>
            <a:endParaRPr lang="es-AR" sz="1600" dirty="0">
              <a:solidFill>
                <a:srgbClr val="0070C0"/>
              </a:solidFill>
            </a:endParaRPr>
          </a:p>
          <a:p>
            <a:pPr marL="0" indent="0">
              <a:buNone/>
            </a:pPr>
            <a:endParaRPr lang="es-AR" sz="1600" dirty="0"/>
          </a:p>
          <a:p>
            <a:pPr marL="0" indent="0">
              <a:buNone/>
            </a:pPr>
            <a:r>
              <a:rPr lang="es-AR" sz="1600" dirty="0"/>
              <a:t>// itero creando documentos que van a </a:t>
            </a:r>
            <a:r>
              <a:rPr lang="es-AR" sz="1600" dirty="0" err="1"/>
              <a:t>Lucene</a:t>
            </a:r>
            <a:endParaRPr lang="es-AR" sz="1600" dirty="0"/>
          </a:p>
          <a:p>
            <a:pPr marL="0" indent="0">
              <a:buNone/>
            </a:pPr>
            <a:r>
              <a:rPr lang="es-AR" sz="1600" dirty="0" err="1"/>
              <a:t>for</a:t>
            </a:r>
            <a:r>
              <a:rPr lang="es-AR" sz="1600" dirty="0"/>
              <a:t>(  …  )  {</a:t>
            </a:r>
          </a:p>
          <a:p>
            <a:pPr marL="0" indent="0">
              <a:buNone/>
            </a:pPr>
            <a:r>
              <a:rPr lang="es-AR" sz="1600" dirty="0"/>
              <a:t>	</a:t>
            </a:r>
            <a:r>
              <a:rPr lang="es-AR" sz="1600" dirty="0" err="1"/>
              <a:t>Document</a:t>
            </a:r>
            <a:r>
              <a:rPr lang="es-AR" sz="1600" dirty="0"/>
              <a:t> </a:t>
            </a:r>
            <a:r>
              <a:rPr lang="es-AR" sz="1600" dirty="0" err="1"/>
              <a:t>aDoc</a:t>
            </a:r>
            <a:r>
              <a:rPr lang="es-AR" sz="1600" dirty="0"/>
              <a:t> = </a:t>
            </a:r>
            <a:r>
              <a:rPr lang="es-AR" sz="1600" b="1" dirty="0"/>
              <a:t>new </a:t>
            </a:r>
            <a:r>
              <a:rPr lang="es-AR" sz="1600" b="1" dirty="0" err="1"/>
              <a:t>Document</a:t>
            </a:r>
            <a:r>
              <a:rPr lang="es-AR" sz="1600" b="1" dirty="0"/>
              <a:t>();</a:t>
            </a:r>
          </a:p>
          <a:p>
            <a:pPr marL="0" indent="0">
              <a:buNone/>
            </a:pPr>
            <a:endParaRPr lang="es-AR" sz="1600" dirty="0"/>
          </a:p>
          <a:p>
            <a:pPr marL="0" indent="0">
              <a:buNone/>
            </a:pPr>
            <a:r>
              <a:rPr lang="es-AR" sz="1600" dirty="0"/>
              <a:t>	</a:t>
            </a:r>
            <a:r>
              <a:rPr lang="es-AR" sz="1600" dirty="0" err="1"/>
              <a:t>String</a:t>
            </a:r>
            <a:r>
              <a:rPr lang="es-AR" sz="1600" dirty="0"/>
              <a:t> </a:t>
            </a:r>
            <a:r>
              <a:rPr lang="es-AR" sz="1600" dirty="0" err="1"/>
              <a:t>text</a:t>
            </a:r>
            <a:r>
              <a:rPr lang="es-AR" sz="1600" dirty="0"/>
              <a:t>= “</a:t>
            </a:r>
            <a:r>
              <a:rPr lang="es-AR" sz="1600" dirty="0" err="1"/>
              <a:t>bla</a:t>
            </a:r>
            <a:r>
              <a:rPr lang="es-AR" sz="1600" dirty="0"/>
              <a:t> </a:t>
            </a:r>
            <a:r>
              <a:rPr lang="es-AR" sz="1600" dirty="0" err="1"/>
              <a:t>bla</a:t>
            </a:r>
            <a:r>
              <a:rPr lang="es-AR" sz="1600" dirty="0"/>
              <a:t> </a:t>
            </a:r>
            <a:r>
              <a:rPr lang="es-AR" sz="1600" dirty="0" err="1"/>
              <a:t>bla</a:t>
            </a:r>
            <a:r>
              <a:rPr lang="es-AR" sz="1600" dirty="0"/>
              <a:t>”;</a:t>
            </a:r>
          </a:p>
          <a:p>
            <a:pPr marL="0" indent="0">
              <a:buNone/>
            </a:pPr>
            <a:endParaRPr lang="es-AR" sz="1600" dirty="0"/>
          </a:p>
          <a:p>
            <a:pPr marL="0" indent="0">
              <a:buNone/>
            </a:pPr>
            <a:r>
              <a:rPr lang="es-AR" sz="1600" dirty="0"/>
              <a:t>	</a:t>
            </a:r>
            <a:r>
              <a:rPr lang="es-AR" sz="1600" dirty="0" err="1"/>
              <a:t>FieldType</a:t>
            </a:r>
            <a:r>
              <a:rPr lang="es-AR" sz="1600" dirty="0"/>
              <a:t> </a:t>
            </a:r>
            <a:r>
              <a:rPr lang="es-AR" sz="1600" dirty="0" err="1"/>
              <a:t>fieldD</a:t>
            </a:r>
            <a:r>
              <a:rPr lang="es-AR" sz="1600" dirty="0"/>
              <a:t> = </a:t>
            </a:r>
            <a:r>
              <a:rPr lang="es-AR" sz="1600" b="1" dirty="0"/>
              <a:t>new </a:t>
            </a:r>
            <a:r>
              <a:rPr lang="es-AR" sz="1600" b="1" dirty="0" err="1"/>
              <a:t>FieldType</a:t>
            </a:r>
            <a:r>
              <a:rPr lang="es-AR" sz="1600" b="1" dirty="0"/>
              <a:t>();</a:t>
            </a:r>
          </a:p>
          <a:p>
            <a:pPr marL="0" indent="0">
              <a:buNone/>
            </a:pPr>
            <a:r>
              <a:rPr lang="es-AR" sz="1600" b="1" dirty="0"/>
              <a:t>	</a:t>
            </a:r>
            <a:r>
              <a:rPr lang="es-AR" sz="1600" b="1" dirty="0" err="1"/>
              <a:t>fieldD</a:t>
            </a:r>
            <a:r>
              <a:rPr lang="es-AR" sz="1600" dirty="0" err="1"/>
              <a:t>.setStored</a:t>
            </a:r>
            <a:r>
              <a:rPr lang="es-AR" sz="1600" dirty="0"/>
              <a:t>(</a:t>
            </a:r>
            <a:r>
              <a:rPr lang="es-AR" sz="1600" b="1" dirty="0"/>
              <a:t>false);</a:t>
            </a:r>
          </a:p>
          <a:p>
            <a:pPr marL="0" indent="0">
              <a:buNone/>
            </a:pPr>
            <a:r>
              <a:rPr lang="es-AR" sz="1600" dirty="0"/>
              <a:t>	</a:t>
            </a:r>
            <a:r>
              <a:rPr lang="es-AR" sz="1600" dirty="0" err="1"/>
              <a:t>fieldD.setIndexOptions</a:t>
            </a:r>
            <a:r>
              <a:rPr lang="es-AR" sz="1600" dirty="0"/>
              <a:t>(</a:t>
            </a:r>
            <a:r>
              <a:rPr lang="es-AR" sz="1600" dirty="0" err="1">
                <a:solidFill>
                  <a:srgbClr val="0070C0"/>
                </a:solidFill>
              </a:rPr>
              <a:t>IndexOptions.</a:t>
            </a:r>
            <a:r>
              <a:rPr lang="es-AR" sz="1600" b="1" i="1" dirty="0" err="1">
                <a:solidFill>
                  <a:srgbClr val="0070C0"/>
                </a:solidFill>
              </a:rPr>
              <a:t>DOCS</a:t>
            </a:r>
            <a:r>
              <a:rPr lang="es-AR" sz="1600" b="1" i="1" dirty="0"/>
              <a:t>);</a:t>
            </a:r>
          </a:p>
          <a:p>
            <a:pPr marL="0" indent="0">
              <a:buNone/>
            </a:pPr>
            <a:r>
              <a:rPr lang="es-AR" sz="1600" dirty="0"/>
              <a:t>	</a:t>
            </a:r>
            <a:r>
              <a:rPr lang="es-AR" sz="1600" dirty="0" err="1">
                <a:solidFill>
                  <a:srgbClr val="FF0000"/>
                </a:solidFill>
              </a:rPr>
              <a:t>aField.setStored</a:t>
            </a:r>
            <a:r>
              <a:rPr lang="es-AR" sz="1600" dirty="0">
                <a:solidFill>
                  <a:srgbClr val="FF0000"/>
                </a:solidFill>
              </a:rPr>
              <a:t>( yes   </a:t>
            </a:r>
            <a:r>
              <a:rPr lang="es-AR" sz="1600" b="1" dirty="0">
                <a:solidFill>
                  <a:srgbClr val="FF0000"/>
                </a:solidFill>
              </a:rPr>
              <a:t>);    </a:t>
            </a:r>
          </a:p>
          <a:p>
            <a:pPr marL="0" indent="0">
              <a:buNone/>
            </a:pPr>
            <a:r>
              <a:rPr lang="en-US" sz="1600" dirty="0"/>
              <a:t>	</a:t>
            </a:r>
            <a:r>
              <a:rPr lang="en-US" sz="1600" dirty="0" err="1"/>
              <a:t>aDoc.add</a:t>
            </a:r>
            <a:r>
              <a:rPr lang="en-US" sz="1600" dirty="0"/>
              <a:t>(</a:t>
            </a:r>
            <a:r>
              <a:rPr lang="en-US" sz="1600" b="1" dirty="0">
                <a:solidFill>
                  <a:schemeClr val="accent6"/>
                </a:solidFill>
              </a:rPr>
              <a:t>new Field</a:t>
            </a:r>
            <a:r>
              <a:rPr lang="en-US" sz="1600" b="1" dirty="0"/>
              <a:t>("</a:t>
            </a:r>
            <a:r>
              <a:rPr lang="en-US" sz="1600" b="1" dirty="0">
                <a:solidFill>
                  <a:schemeClr val="accent6"/>
                </a:solidFill>
              </a:rPr>
              <a:t>content</a:t>
            </a:r>
            <a:r>
              <a:rPr lang="en-US" sz="1600" b="1" dirty="0"/>
              <a:t>", text, </a:t>
            </a:r>
            <a:r>
              <a:rPr lang="en-US" sz="1600" b="1" dirty="0">
                <a:solidFill>
                  <a:srgbClr val="FF0000"/>
                </a:solidFill>
              </a:rPr>
              <a:t> </a:t>
            </a:r>
            <a:r>
              <a:rPr lang="en-US" sz="1600" b="1" dirty="0" err="1"/>
              <a:t>fieldD</a:t>
            </a:r>
            <a:r>
              <a:rPr lang="en-US" sz="1600" b="1" i="1" dirty="0"/>
              <a:t> ) );</a:t>
            </a:r>
          </a:p>
          <a:p>
            <a:pPr marL="0" indent="0">
              <a:buNone/>
            </a:pPr>
            <a:r>
              <a:rPr lang="en-US" sz="1600" dirty="0"/>
              <a:t>	….</a:t>
            </a:r>
          </a:p>
          <a:p>
            <a:pPr marL="0" indent="0">
              <a:buNone/>
            </a:pPr>
            <a:r>
              <a:rPr lang="en-US" sz="1600" dirty="0"/>
              <a:t>}</a:t>
            </a:r>
          </a:p>
        </p:txBody>
      </p:sp>
      <p:sp>
        <p:nvSpPr>
          <p:cNvPr id="4" name="Marcador de número de diapositiva 3"/>
          <p:cNvSpPr>
            <a:spLocks noGrp="1"/>
          </p:cNvSpPr>
          <p:nvPr>
            <p:ph type="sldNum" sz="quarter" idx="12"/>
          </p:nvPr>
        </p:nvSpPr>
        <p:spPr/>
        <p:txBody>
          <a:bodyPr/>
          <a:lstStyle/>
          <a:p>
            <a:fld id="{401CF334-2D5C-4859-84A6-CA7E6E43FAEB}" type="slidenum">
              <a:rPr lang="en-US" smtClean="0"/>
              <a:t>136</a:t>
            </a:fld>
            <a:endParaRPr lang="en-US"/>
          </a:p>
        </p:txBody>
      </p:sp>
    </p:spTree>
    <p:extLst>
      <p:ext uri="{BB962C8B-B14F-4D97-AF65-F5344CB8AC3E}">
        <p14:creationId xmlns:p14="http://schemas.microsoft.com/office/powerpoint/2010/main" val="4037432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AR"/>
          </a:p>
        </p:txBody>
      </p:sp>
      <p:sp>
        <p:nvSpPr>
          <p:cNvPr id="3" name="Marcador de contenido 2"/>
          <p:cNvSpPr>
            <a:spLocks noGrp="1"/>
          </p:cNvSpPr>
          <p:nvPr>
            <p:ph idx="1"/>
          </p:nvPr>
        </p:nvSpPr>
        <p:spPr/>
        <p:txBody>
          <a:bodyPr/>
          <a:lstStyle/>
          <a:p>
            <a:pPr marL="0" indent="0">
              <a:buNone/>
            </a:pPr>
            <a:r>
              <a:rPr lang="es-AR" dirty="0" err="1"/>
              <a:t>Rta</a:t>
            </a:r>
            <a:r>
              <a:rPr lang="es-AR" dirty="0"/>
              <a:t>: fuera del archivo invertido se almacena literal la información en formato tradicional (no invertido)</a:t>
            </a:r>
          </a:p>
          <a:p>
            <a:pPr marL="0" indent="0">
              <a:buNone/>
            </a:pPr>
            <a:endParaRPr lang="es-AR" dirty="0"/>
          </a:p>
        </p:txBody>
      </p:sp>
      <p:sp>
        <p:nvSpPr>
          <p:cNvPr id="4" name="Marcador de número de diapositiva 3"/>
          <p:cNvSpPr>
            <a:spLocks noGrp="1"/>
          </p:cNvSpPr>
          <p:nvPr>
            <p:ph type="sldNum" sz="quarter" idx="12"/>
          </p:nvPr>
        </p:nvSpPr>
        <p:spPr/>
        <p:txBody>
          <a:bodyPr/>
          <a:lstStyle/>
          <a:p>
            <a:fld id="{401CF334-2D5C-4859-84A6-CA7E6E43FAEB}" type="slidenum">
              <a:rPr lang="en-US" smtClean="0"/>
              <a:t>137</a:t>
            </a:fld>
            <a:endParaRPr lang="en-US"/>
          </a:p>
        </p:txBody>
      </p:sp>
      <p:grpSp>
        <p:nvGrpSpPr>
          <p:cNvPr id="5" name="Grupo 4"/>
          <p:cNvGrpSpPr/>
          <p:nvPr/>
        </p:nvGrpSpPr>
        <p:grpSpPr>
          <a:xfrm>
            <a:off x="555499" y="2890634"/>
            <a:ext cx="2756263" cy="761268"/>
            <a:chOff x="548640" y="2928952"/>
            <a:chExt cx="2756263" cy="761268"/>
          </a:xfrm>
        </p:grpSpPr>
        <p:sp>
          <p:nvSpPr>
            <p:cNvPr id="6" name="Rectángulo 5"/>
            <p:cNvSpPr/>
            <p:nvPr/>
          </p:nvSpPr>
          <p:spPr>
            <a:xfrm>
              <a:off x="718457" y="3311397"/>
              <a:ext cx="2586446" cy="378823"/>
            </a:xfrm>
            <a:prstGeom prst="rect">
              <a:avLst/>
            </a:prstGeom>
          </p:spPr>
          <p:style>
            <a:lnRef idx="1">
              <a:schemeClr val="accent3"/>
            </a:lnRef>
            <a:fillRef idx="2">
              <a:schemeClr val="accent3"/>
            </a:fillRef>
            <a:effectRef idx="1">
              <a:schemeClr val="accent3"/>
            </a:effectRef>
            <a:fontRef idx="minor">
              <a:schemeClr val="dk1"/>
            </a:fontRef>
          </p:style>
          <p:txBody>
            <a:bodyPr lIns="0" tIns="0" rIns="0" bIns="0" rtlCol="0" anchor="t" anchorCtr="0">
              <a:normAutofit/>
            </a:bodyPr>
            <a:lstStyle/>
            <a:p>
              <a:pPr algn="just"/>
              <a:r>
                <a:rPr lang="es-MX" dirty="0"/>
                <a:t>store,, </a:t>
              </a:r>
              <a:r>
                <a:rPr lang="es-MX" dirty="0" err="1"/>
                <a:t>game</a:t>
              </a:r>
              <a:endParaRPr lang="es-MX" dirty="0"/>
            </a:p>
          </p:txBody>
        </p:sp>
        <p:sp>
          <p:nvSpPr>
            <p:cNvPr id="7" name="CuadroTexto 6"/>
            <p:cNvSpPr txBox="1"/>
            <p:nvPr/>
          </p:nvSpPr>
          <p:spPr>
            <a:xfrm>
              <a:off x="548640" y="2928952"/>
              <a:ext cx="1685077" cy="369332"/>
            </a:xfrm>
            <a:prstGeom prst="rect">
              <a:avLst/>
            </a:prstGeom>
            <a:noFill/>
            <a:ln>
              <a:solidFill>
                <a:schemeClr val="bg2"/>
              </a:solidFill>
            </a:ln>
          </p:spPr>
          <p:txBody>
            <a:bodyPr wrap="none" rtlCol="0">
              <a:spAutoFit/>
            </a:bodyPr>
            <a:lstStyle/>
            <a:p>
              <a:r>
                <a:rPr lang="es-AR" dirty="0" err="1"/>
                <a:t>Docid</a:t>
              </a:r>
              <a:r>
                <a:rPr lang="es-AR" dirty="0"/>
                <a:t> 0  (a.txt)</a:t>
              </a:r>
              <a:endParaRPr lang="es-MX" dirty="0" err="1"/>
            </a:p>
          </p:txBody>
        </p:sp>
      </p:grpSp>
      <p:graphicFrame>
        <p:nvGraphicFramePr>
          <p:cNvPr id="17" name="Tabla 16"/>
          <p:cNvGraphicFramePr>
            <a:graphicFrameLocks noGrp="1"/>
          </p:cNvGraphicFramePr>
          <p:nvPr/>
        </p:nvGraphicFramePr>
        <p:xfrm>
          <a:off x="69403" y="3861246"/>
          <a:ext cx="8957031" cy="1371600"/>
        </p:xfrm>
        <a:graphic>
          <a:graphicData uri="http://schemas.openxmlformats.org/drawingml/2006/table">
            <a:tbl>
              <a:tblPr firstRow="1" bandRow="1">
                <a:tableStyleId>{8799B23B-EC83-4686-B30A-512413B5E67A}</a:tableStyleId>
              </a:tblPr>
              <a:tblGrid>
                <a:gridCol w="1421409">
                  <a:extLst>
                    <a:ext uri="{9D8B030D-6E8A-4147-A177-3AD203B41FA5}">
                      <a16:colId xmlns:a16="http://schemas.microsoft.com/office/drawing/2014/main" val="1990273210"/>
                    </a:ext>
                  </a:extLst>
                </a:gridCol>
                <a:gridCol w="2388857">
                  <a:extLst>
                    <a:ext uri="{9D8B030D-6E8A-4147-A177-3AD203B41FA5}">
                      <a16:colId xmlns:a16="http://schemas.microsoft.com/office/drawing/2014/main" val="3075027576"/>
                    </a:ext>
                  </a:extLst>
                </a:gridCol>
                <a:gridCol w="5146765">
                  <a:extLst>
                    <a:ext uri="{9D8B030D-6E8A-4147-A177-3AD203B41FA5}">
                      <a16:colId xmlns:a16="http://schemas.microsoft.com/office/drawing/2014/main" val="2336655999"/>
                    </a:ext>
                  </a:extLst>
                </a:gridCol>
              </a:tblGrid>
              <a:tr h="358057">
                <a:tc>
                  <a:txBody>
                    <a:bodyPr/>
                    <a:lstStyle/>
                    <a:p>
                      <a:r>
                        <a:rPr lang="es-AR" dirty="0" err="1"/>
                        <a:t>Doc</a:t>
                      </a:r>
                      <a:r>
                        <a:rPr lang="es-AR" baseline="0" dirty="0"/>
                        <a:t> Id</a:t>
                      </a:r>
                      <a:endParaRPr lang="es-AR" dirty="0"/>
                    </a:p>
                  </a:txBody>
                  <a:tcPr/>
                </a:tc>
                <a:tc>
                  <a:txBody>
                    <a:bodyPr/>
                    <a:lstStyle/>
                    <a:p>
                      <a:r>
                        <a:rPr lang="es-AR" dirty="0"/>
                        <a:t>Field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solidFill>
                          <a:srgbClr val="FF0000"/>
                        </a:solidFill>
                      </a:endParaRPr>
                    </a:p>
                  </a:txBody>
                  <a:tcPr/>
                </a:tc>
                <a:extLst>
                  <a:ext uri="{0D108BD9-81ED-4DB2-BD59-A6C34878D82A}">
                    <a16:rowId xmlns:a16="http://schemas.microsoft.com/office/drawing/2014/main" val="1504432863"/>
                  </a:ext>
                </a:extLst>
              </a:tr>
              <a:tr h="384183">
                <a:tc>
                  <a:txBody>
                    <a:bodyPr/>
                    <a:lstStyle/>
                    <a:p>
                      <a:r>
                        <a:rPr lang="es-AR" dirty="0"/>
                        <a: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err="1"/>
                        <a:t>content</a:t>
                      </a:r>
                      <a:endParaRPr lang="es-A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a:t>store,, </a:t>
                      </a:r>
                      <a:r>
                        <a:rPr lang="es-MX" dirty="0" err="1"/>
                        <a:t>game</a:t>
                      </a:r>
                      <a:endParaRPr lang="es-AR" dirty="0"/>
                    </a:p>
                    <a:p>
                      <a:endParaRPr lang="es-AR" dirty="0"/>
                    </a:p>
                  </a:txBody>
                  <a:tcPr/>
                </a:tc>
                <a:extLst>
                  <a:ext uri="{0D108BD9-81ED-4DB2-BD59-A6C34878D82A}">
                    <a16:rowId xmlns:a16="http://schemas.microsoft.com/office/drawing/2014/main" val="1622148274"/>
                  </a:ext>
                </a:extLst>
              </a:tr>
              <a:tr h="269540">
                <a:tc>
                  <a:txBody>
                    <a:bodyPr/>
                    <a:lstStyle/>
                    <a:p>
                      <a:r>
                        <a:rPr lang="es-AR" dirty="0" err="1"/>
                        <a:t>Etc</a:t>
                      </a:r>
                      <a:r>
                        <a:rPr lang="es-AR" dirty="0"/>
                        <a:t> </a:t>
                      </a:r>
                      <a:r>
                        <a:rPr lang="es-AR" dirty="0" err="1"/>
                        <a:t>etc</a:t>
                      </a:r>
                      <a:r>
                        <a:rPr lang="es-AR" dirty="0"/>
                        <a:t> </a:t>
                      </a:r>
                      <a:r>
                        <a:rPr lang="es-AR" dirty="0" err="1"/>
                        <a:t>etc</a:t>
                      </a:r>
                      <a:endParaRPr lang="es-AR" dirty="0"/>
                    </a:p>
                  </a:txBody>
                  <a:tcPr/>
                </a:tc>
                <a:tc>
                  <a:txBody>
                    <a:bodyPr/>
                    <a:lstStyle/>
                    <a:p>
                      <a:endParaRPr lang="es-AR" dirty="0"/>
                    </a:p>
                  </a:txBody>
                  <a:tcPr/>
                </a:tc>
                <a:tc>
                  <a:txBody>
                    <a:bodyPr/>
                    <a:lstStyle/>
                    <a:p>
                      <a:endParaRPr lang="es-AR" dirty="0"/>
                    </a:p>
                  </a:txBody>
                  <a:tcPr/>
                </a:tc>
                <a:extLst>
                  <a:ext uri="{0D108BD9-81ED-4DB2-BD59-A6C34878D82A}">
                    <a16:rowId xmlns:a16="http://schemas.microsoft.com/office/drawing/2014/main" val="2414743901"/>
                  </a:ext>
                </a:extLst>
              </a:tr>
            </a:tbl>
          </a:graphicData>
        </a:graphic>
      </p:graphicFrame>
    </p:spTree>
    <p:extLst>
      <p:ext uri="{BB962C8B-B14F-4D97-AF65-F5344CB8AC3E}">
        <p14:creationId xmlns:p14="http://schemas.microsoft.com/office/powerpoint/2010/main" val="2157533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AR"/>
          </a:p>
        </p:txBody>
      </p:sp>
      <p:sp>
        <p:nvSpPr>
          <p:cNvPr id="3" name="Marcador de contenido 2"/>
          <p:cNvSpPr>
            <a:spLocks noGrp="1"/>
          </p:cNvSpPr>
          <p:nvPr>
            <p:ph idx="1"/>
          </p:nvPr>
        </p:nvSpPr>
        <p:spPr/>
        <p:txBody>
          <a:bodyPr>
            <a:normAutofit lnSpcReduction="10000"/>
          </a:bodyPr>
          <a:lstStyle/>
          <a:p>
            <a:pPr marL="0" indent="0" algn="just">
              <a:buNone/>
            </a:pPr>
            <a:r>
              <a:rPr lang="es-AR" dirty="0"/>
              <a:t>Resumiendo: la base de la indexación corresponde a definir </a:t>
            </a:r>
            <a:r>
              <a:rPr lang="es-AR" dirty="0" err="1"/>
              <a:t>fields</a:t>
            </a:r>
            <a:r>
              <a:rPr lang="es-AR" dirty="0"/>
              <a:t> con cierta características =&gt; configurable</a:t>
            </a:r>
          </a:p>
          <a:p>
            <a:pPr marL="0" indent="0" algn="just">
              <a:buNone/>
            </a:pPr>
            <a:endParaRPr lang="es-AR" dirty="0"/>
          </a:p>
          <a:p>
            <a:pPr marL="0" indent="0" algn="just">
              <a:buNone/>
            </a:pPr>
            <a:r>
              <a:rPr lang="es-AR" dirty="0" err="1"/>
              <a:t>Lucene</a:t>
            </a:r>
            <a:r>
              <a:rPr lang="es-AR" dirty="0"/>
              <a:t> viene equipado con un Field muy especial que corresponden a cierta configuración/combinación muy usada. Muchas veces es suficiente y en vez de generar un </a:t>
            </a:r>
            <a:r>
              <a:rPr lang="es-AR" dirty="0" err="1"/>
              <a:t>field</a:t>
            </a:r>
            <a:r>
              <a:rPr lang="es-AR" dirty="0"/>
              <a:t> y asociarles todas sus características podemos usarlo (como si fueran un </a:t>
            </a:r>
            <a:r>
              <a:rPr lang="es-AR" dirty="0" err="1"/>
              <a:t>shortcut</a:t>
            </a:r>
            <a:r>
              <a:rPr lang="es-AR" dirty="0"/>
              <a:t> a cierta configuración).</a:t>
            </a:r>
          </a:p>
          <a:p>
            <a:pPr marL="0" indent="0" algn="just">
              <a:buNone/>
            </a:pPr>
            <a:endParaRPr lang="es-AR" dirty="0"/>
          </a:p>
          <a:p>
            <a:pPr marL="0" indent="0" algn="just">
              <a:buNone/>
            </a:pPr>
            <a:r>
              <a:rPr lang="es-AR" dirty="0"/>
              <a:t>¿Cuál es el </a:t>
            </a:r>
            <a:r>
              <a:rPr lang="es-AR" dirty="0" err="1"/>
              <a:t>field</a:t>
            </a:r>
            <a:r>
              <a:rPr lang="es-AR" dirty="0"/>
              <a:t> predefinido?</a:t>
            </a:r>
          </a:p>
        </p:txBody>
      </p:sp>
      <p:sp>
        <p:nvSpPr>
          <p:cNvPr id="4" name="Marcador de número de diapositiva 3"/>
          <p:cNvSpPr>
            <a:spLocks noGrp="1"/>
          </p:cNvSpPr>
          <p:nvPr>
            <p:ph type="sldNum" sz="quarter" idx="12"/>
          </p:nvPr>
        </p:nvSpPr>
        <p:spPr/>
        <p:txBody>
          <a:bodyPr/>
          <a:lstStyle/>
          <a:p>
            <a:fld id="{401CF334-2D5C-4859-84A6-CA7E6E43FAEB}" type="slidenum">
              <a:rPr lang="en-US" smtClean="0"/>
              <a:t>138</a:t>
            </a:fld>
            <a:endParaRPr lang="en-US"/>
          </a:p>
        </p:txBody>
      </p:sp>
    </p:spTree>
    <p:extLst>
      <p:ext uri="{BB962C8B-B14F-4D97-AF65-F5344CB8AC3E}">
        <p14:creationId xmlns:p14="http://schemas.microsoft.com/office/powerpoint/2010/main" val="1088797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AR"/>
          </a:p>
        </p:txBody>
      </p:sp>
      <p:sp>
        <p:nvSpPr>
          <p:cNvPr id="3" name="Marcador de contenido 2"/>
          <p:cNvSpPr>
            <a:spLocks noGrp="1"/>
          </p:cNvSpPr>
          <p:nvPr>
            <p:ph idx="1"/>
          </p:nvPr>
        </p:nvSpPr>
        <p:spPr/>
        <p:txBody>
          <a:bodyPr>
            <a:normAutofit fontScale="77500" lnSpcReduction="20000"/>
          </a:bodyPr>
          <a:lstStyle/>
          <a:p>
            <a:pPr algn="just"/>
            <a:r>
              <a:rPr lang="es-AR" b="1" dirty="0" err="1"/>
              <a:t>TextField</a:t>
            </a:r>
            <a:r>
              <a:rPr lang="es-AR" dirty="0"/>
              <a:t>: Maneja tipo de datos texto. Se indexa y por default se </a:t>
            </a:r>
            <a:r>
              <a:rPr lang="es-AR" dirty="0" err="1"/>
              <a:t>tokenizada</a:t>
            </a:r>
            <a:r>
              <a:rPr lang="es-AR" dirty="0"/>
              <a:t> (se pasa a minúscula, se separa por signos de puntuación)=&gt; </a:t>
            </a:r>
            <a:r>
              <a:rPr lang="es-AR" dirty="0">
                <a:solidFill>
                  <a:srgbClr val="0070C0"/>
                </a:solidFill>
              </a:rPr>
              <a:t>Es como usar </a:t>
            </a:r>
            <a:r>
              <a:rPr lang="es-AR" dirty="0" err="1">
                <a:solidFill>
                  <a:srgbClr val="0070C0"/>
                </a:solidFill>
              </a:rPr>
              <a:t>IndexOptions.DOCS_AND_FREQS_POSITIONS</a:t>
            </a:r>
            <a:endParaRPr lang="es-AR" dirty="0">
              <a:solidFill>
                <a:srgbClr val="0070C0"/>
              </a:solidFill>
            </a:endParaRPr>
          </a:p>
          <a:p>
            <a:pPr marL="0" indent="0" algn="just">
              <a:buNone/>
            </a:pPr>
            <a:r>
              <a:rPr lang="es-AR" dirty="0"/>
              <a:t> </a:t>
            </a:r>
            <a:endParaRPr lang="es-AR" dirty="0">
              <a:solidFill>
                <a:srgbClr val="0070C0"/>
              </a:solidFill>
            </a:endParaRPr>
          </a:p>
          <a:p>
            <a:pPr marL="0" indent="0">
              <a:buNone/>
            </a:pPr>
            <a:r>
              <a:rPr lang="es-AR" dirty="0"/>
              <a:t> </a:t>
            </a:r>
          </a:p>
          <a:p>
            <a:pPr marL="0" indent="0" algn="just">
              <a:buNone/>
            </a:pPr>
            <a:r>
              <a:rPr lang="es-AR" dirty="0"/>
              <a:t>Como muchas veces este tipo de campos no se lee desde un </a:t>
            </a:r>
            <a:r>
              <a:rPr lang="es-AR" dirty="0" err="1"/>
              <a:t>string</a:t>
            </a:r>
            <a:r>
              <a:rPr lang="es-AR" dirty="0"/>
              <a:t> (de pocos caracteres) sino que se lo indiza desde un “</a:t>
            </a:r>
            <a:r>
              <a:rPr lang="es-AR" dirty="0" err="1"/>
              <a:t>stream</a:t>
            </a:r>
            <a:r>
              <a:rPr lang="es-AR" dirty="0"/>
              <a:t>” (archivo grande), </a:t>
            </a:r>
            <a:r>
              <a:rPr lang="es-AR" dirty="0" err="1"/>
              <a:t>Lucene</a:t>
            </a:r>
            <a:r>
              <a:rPr lang="es-AR" dirty="0"/>
              <a:t> solo ofrece: almacenarlo él por fuera del índice si no proviene de un </a:t>
            </a:r>
            <a:r>
              <a:rPr lang="es-AR" dirty="0" err="1"/>
              <a:t>stream</a:t>
            </a:r>
            <a:r>
              <a:rPr lang="es-AR" dirty="0"/>
              <a:t>. Caso contrario estaría triplicado el espacio: en el </a:t>
            </a:r>
            <a:r>
              <a:rPr lang="es-AR" dirty="0" err="1"/>
              <a:t>stream</a:t>
            </a:r>
            <a:r>
              <a:rPr lang="es-AR" dirty="0"/>
              <a:t> (file </a:t>
            </a:r>
            <a:r>
              <a:rPr lang="es-AR" dirty="0" err="1"/>
              <a:t>system</a:t>
            </a:r>
            <a:r>
              <a:rPr lang="es-AR" dirty="0"/>
              <a:t>), en el índice (para buscar) y además otra vez literal fuera del archivo invertido. Demasiado!</a:t>
            </a:r>
          </a:p>
          <a:p>
            <a:pPr marL="0" indent="0" algn="just">
              <a:buNone/>
            </a:pPr>
            <a:r>
              <a:rPr lang="es-AR" dirty="0"/>
              <a:t>  Es decir, la opción de almacenar solo ser podrá hacer si no viene de un </a:t>
            </a:r>
            <a:r>
              <a:rPr lang="es-AR" dirty="0" err="1"/>
              <a:t>stream</a:t>
            </a:r>
            <a:r>
              <a:rPr lang="es-AR" dirty="0"/>
              <a:t>.</a:t>
            </a:r>
          </a:p>
        </p:txBody>
      </p:sp>
      <p:sp>
        <p:nvSpPr>
          <p:cNvPr id="4" name="Marcador de número de diapositiva 3"/>
          <p:cNvSpPr>
            <a:spLocks noGrp="1"/>
          </p:cNvSpPr>
          <p:nvPr>
            <p:ph type="sldNum" sz="quarter" idx="12"/>
          </p:nvPr>
        </p:nvSpPr>
        <p:spPr/>
        <p:txBody>
          <a:bodyPr/>
          <a:lstStyle/>
          <a:p>
            <a:fld id="{401CF334-2D5C-4859-84A6-CA7E6E43FAEB}" type="slidenum">
              <a:rPr lang="en-US" smtClean="0"/>
              <a:t>139</a:t>
            </a:fld>
            <a:endParaRPr lang="en-US"/>
          </a:p>
        </p:txBody>
      </p:sp>
    </p:spTree>
    <p:extLst>
      <p:ext uri="{BB962C8B-B14F-4D97-AF65-F5344CB8AC3E}">
        <p14:creationId xmlns:p14="http://schemas.microsoft.com/office/powerpoint/2010/main" val="1597846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543800" y="6413502"/>
            <a:ext cx="1447800" cy="365125"/>
          </a:xfrm>
        </p:spPr>
        <p:txBody>
          <a:bodyPr/>
          <a:lstStyle/>
          <a:p>
            <a:fld id="{B6F15528-21DE-4FAA-801E-634DDDAF4B2B}" type="slidenum">
              <a:rPr lang="en-US" smtClean="0"/>
              <a:pPr/>
              <a:t>14</a:t>
            </a:fld>
            <a:endParaRPr lang="en-US" dirty="0"/>
          </a:p>
        </p:txBody>
      </p:sp>
      <p:sp>
        <p:nvSpPr>
          <p:cNvPr id="5" name="Title 4"/>
          <p:cNvSpPr>
            <a:spLocks noGrp="1"/>
          </p:cNvSpPr>
          <p:nvPr>
            <p:ph type="title"/>
          </p:nvPr>
        </p:nvSpPr>
        <p:spPr/>
        <p:txBody>
          <a:bodyPr/>
          <a:lstStyle/>
          <a:p>
            <a:r>
              <a:rPr lang="es-AR" dirty="0"/>
              <a:t>Data </a:t>
            </a:r>
            <a:r>
              <a:rPr lang="es-AR" dirty="0" err="1"/>
              <a:t>Quality</a:t>
            </a:r>
            <a:r>
              <a:rPr lang="es-AR" dirty="0"/>
              <a:t> - </a:t>
            </a:r>
            <a:r>
              <a:rPr lang="es-AR" dirty="0" err="1"/>
              <a:t>Matching</a:t>
            </a:r>
            <a:endParaRPr lang="es-AR" dirty="0"/>
          </a:p>
        </p:txBody>
      </p:sp>
      <p:sp>
        <p:nvSpPr>
          <p:cNvPr id="14" name="Content Placeholder 1"/>
          <p:cNvSpPr>
            <a:spLocks noGrp="1"/>
          </p:cNvSpPr>
          <p:nvPr>
            <p:ph idx="1"/>
          </p:nvPr>
        </p:nvSpPr>
        <p:spPr>
          <a:xfrm>
            <a:off x="591203" y="5167789"/>
            <a:ext cx="8229600" cy="1024006"/>
          </a:xfrm>
        </p:spPr>
        <p:txBody>
          <a:bodyPr>
            <a:normAutofit/>
          </a:bodyPr>
          <a:lstStyle/>
          <a:p>
            <a:pPr marL="0" indent="0" algn="just">
              <a:buNone/>
            </a:pPr>
            <a:r>
              <a:rPr lang="es-AR" sz="1800" dirty="0"/>
              <a:t>Los buscadores usan alguna estrategia, en el caso de que la búsqueda lanzada no sea reconocida en el “corpus” que poseen sobre búsquedas y documentos indizados. </a:t>
            </a:r>
          </a:p>
          <a:p>
            <a:pPr marL="0" indent="0" algn="just">
              <a:buNone/>
            </a:pPr>
            <a:endParaRPr lang="es-AR" dirty="0"/>
          </a:p>
        </p:txBody>
      </p:sp>
      <p:pic>
        <p:nvPicPr>
          <p:cNvPr id="7" name="Picture 6" descr="google-chrome-google.com"/>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4214" y="1945306"/>
            <a:ext cx="3230409" cy="2177295"/>
          </a:xfrm>
          <a:prstGeom prst="rect">
            <a:avLst/>
          </a:prstGeom>
        </p:spPr>
      </p:pic>
      <p:pic>
        <p:nvPicPr>
          <p:cNvPr id="10" name="Picture 9" descr="Is Yahoo experimenting with a new layout? The screenshot sent in by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4023" y="2478996"/>
            <a:ext cx="2743200" cy="2467086"/>
          </a:xfrm>
          <a:prstGeom prst="rect">
            <a:avLst/>
          </a:prstGeom>
        </p:spPr>
      </p:pic>
    </p:spTree>
    <p:extLst>
      <p:ext uri="{BB962C8B-B14F-4D97-AF65-F5344CB8AC3E}">
        <p14:creationId xmlns:p14="http://schemas.microsoft.com/office/powerpoint/2010/main" val="3202835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AR"/>
          </a:p>
        </p:txBody>
      </p:sp>
      <p:sp>
        <p:nvSpPr>
          <p:cNvPr id="3" name="Marcador de contenido 2"/>
          <p:cNvSpPr>
            <a:spLocks noGrp="1"/>
          </p:cNvSpPr>
          <p:nvPr>
            <p:ph idx="1"/>
          </p:nvPr>
        </p:nvSpPr>
        <p:spPr/>
        <p:txBody>
          <a:bodyPr>
            <a:normAutofit fontScale="85000" lnSpcReduction="10000"/>
          </a:bodyPr>
          <a:lstStyle/>
          <a:p>
            <a:pPr marL="0" indent="0">
              <a:buNone/>
            </a:pPr>
            <a:r>
              <a:rPr lang="es-AR" dirty="0"/>
              <a:t>Usar un </a:t>
            </a:r>
            <a:r>
              <a:rPr lang="es-AR" dirty="0" err="1"/>
              <a:t>TextField</a:t>
            </a:r>
            <a:r>
              <a:rPr lang="es-AR" dirty="0"/>
              <a:t> es como usar todo esto:</a:t>
            </a:r>
          </a:p>
          <a:p>
            <a:pPr marL="0" indent="0">
              <a:buNone/>
            </a:pPr>
            <a:r>
              <a:rPr lang="es-AR" sz="1600" dirty="0" err="1"/>
              <a:t>FieldType</a:t>
            </a:r>
            <a:r>
              <a:rPr lang="es-AR" sz="1600" dirty="0"/>
              <a:t> </a:t>
            </a:r>
            <a:r>
              <a:rPr lang="es-AR" sz="1600" dirty="0" err="1"/>
              <a:t>fieldD</a:t>
            </a:r>
            <a:r>
              <a:rPr lang="es-AR" sz="1600" dirty="0"/>
              <a:t> = </a:t>
            </a:r>
            <a:r>
              <a:rPr lang="es-AR" sz="1600" b="1" dirty="0"/>
              <a:t>new </a:t>
            </a:r>
            <a:r>
              <a:rPr lang="es-AR" sz="1600" b="1" dirty="0" err="1"/>
              <a:t>FieldType</a:t>
            </a:r>
            <a:r>
              <a:rPr lang="es-AR" sz="1600" b="1" dirty="0"/>
              <a:t>();</a:t>
            </a:r>
          </a:p>
          <a:p>
            <a:pPr marL="0" indent="0">
              <a:buNone/>
            </a:pPr>
            <a:r>
              <a:rPr lang="es-AR" sz="1600" b="1" dirty="0" err="1"/>
              <a:t>fieldD</a:t>
            </a:r>
            <a:r>
              <a:rPr lang="es-AR" sz="1600" dirty="0" err="1"/>
              <a:t>.setStored</a:t>
            </a:r>
            <a:r>
              <a:rPr lang="es-AR" sz="1600" dirty="0"/>
              <a:t>(</a:t>
            </a:r>
            <a:r>
              <a:rPr lang="es-AR" sz="1600" b="1" dirty="0"/>
              <a:t> ??  );  // DEPENDE DE DONDE VENGA LA FUENTE</a:t>
            </a:r>
          </a:p>
          <a:p>
            <a:pPr marL="0" indent="0">
              <a:buNone/>
            </a:pPr>
            <a:r>
              <a:rPr lang="es-AR" sz="1600" dirty="0" err="1"/>
              <a:t>fieldD.setIndexOptions</a:t>
            </a:r>
            <a:r>
              <a:rPr lang="es-AR" sz="1600" dirty="0"/>
              <a:t>(</a:t>
            </a:r>
            <a:r>
              <a:rPr lang="es-AR" sz="1600" dirty="0" err="1">
                <a:solidFill>
                  <a:srgbClr val="0070C0"/>
                </a:solidFill>
              </a:rPr>
              <a:t>IndexOptions</a:t>
            </a:r>
            <a:r>
              <a:rPr lang="es-AR" sz="1600" dirty="0">
                <a:solidFill>
                  <a:srgbClr val="0070C0"/>
                </a:solidFill>
              </a:rPr>
              <a:t>.</a:t>
            </a:r>
            <a:r>
              <a:rPr lang="es-AR" sz="1600" b="1" dirty="0">
                <a:solidFill>
                  <a:srgbClr val="0070C0"/>
                </a:solidFill>
              </a:rPr>
              <a:t> DOCS_AND_FREQS_AND_POSITIONS</a:t>
            </a:r>
            <a:r>
              <a:rPr lang="es-AR" sz="1600" b="1" i="1" dirty="0"/>
              <a:t>);  // SIN OFFSET</a:t>
            </a:r>
          </a:p>
          <a:p>
            <a:pPr marL="0" indent="0">
              <a:buNone/>
            </a:pPr>
            <a:r>
              <a:rPr lang="en-US" sz="1600" dirty="0" err="1"/>
              <a:t>aDoc.add</a:t>
            </a:r>
            <a:r>
              <a:rPr lang="en-US" sz="1600" dirty="0"/>
              <a:t>(</a:t>
            </a:r>
            <a:r>
              <a:rPr lang="en-US" sz="1600" b="1" dirty="0">
                <a:solidFill>
                  <a:schemeClr val="accent6"/>
                </a:solidFill>
              </a:rPr>
              <a:t>new Field</a:t>
            </a:r>
            <a:r>
              <a:rPr lang="en-US" sz="1600" b="1" dirty="0"/>
              <a:t>("</a:t>
            </a:r>
            <a:r>
              <a:rPr lang="en-US" sz="1600" b="1" dirty="0">
                <a:solidFill>
                  <a:schemeClr val="accent6"/>
                </a:solidFill>
              </a:rPr>
              <a:t>content</a:t>
            </a:r>
            <a:r>
              <a:rPr lang="en-US" sz="1600" b="1" dirty="0"/>
              <a:t>", text, </a:t>
            </a:r>
            <a:r>
              <a:rPr lang="en-US" sz="1600" b="1" dirty="0">
                <a:solidFill>
                  <a:srgbClr val="FF0000"/>
                </a:solidFill>
              </a:rPr>
              <a:t> </a:t>
            </a:r>
            <a:r>
              <a:rPr lang="en-US" sz="1600" b="1" dirty="0" err="1"/>
              <a:t>fieldD</a:t>
            </a:r>
            <a:r>
              <a:rPr lang="en-US" sz="1600" b="1" i="1" dirty="0"/>
              <a:t> ) );</a:t>
            </a:r>
          </a:p>
          <a:p>
            <a:pPr marL="0" indent="0">
              <a:buNone/>
            </a:pPr>
            <a:endParaRPr lang="es-AR" sz="1600" b="1" i="1" dirty="0"/>
          </a:p>
          <a:p>
            <a:pPr marL="0" indent="0">
              <a:buNone/>
            </a:pPr>
            <a:endParaRPr lang="es-AR" sz="1600" b="1" i="1" dirty="0"/>
          </a:p>
          <a:p>
            <a:pPr marL="0" indent="0">
              <a:buNone/>
            </a:pPr>
            <a:endParaRPr lang="es-AR" sz="1600" b="1" i="1" dirty="0"/>
          </a:p>
          <a:p>
            <a:pPr marL="0" indent="0">
              <a:buNone/>
            </a:pPr>
            <a:r>
              <a:rPr lang="es-AR" sz="1600" b="1" i="1" dirty="0"/>
              <a:t>Pero solo una sentencia creo esa configuración</a:t>
            </a:r>
          </a:p>
          <a:p>
            <a:pPr marL="0" indent="0">
              <a:buNone/>
            </a:pPr>
            <a:r>
              <a:rPr lang="es-AR" sz="1600" dirty="0" err="1"/>
              <a:t>String</a:t>
            </a:r>
            <a:r>
              <a:rPr lang="es-AR" sz="1600" dirty="0"/>
              <a:t> </a:t>
            </a:r>
            <a:r>
              <a:rPr lang="es-AR" sz="1600" dirty="0" err="1"/>
              <a:t>text</a:t>
            </a:r>
            <a:r>
              <a:rPr lang="es-AR" sz="1600" dirty="0"/>
              <a:t>=“</a:t>
            </a:r>
            <a:r>
              <a:rPr lang="es-AR" sz="1600" dirty="0" err="1"/>
              <a:t>bla</a:t>
            </a:r>
            <a:r>
              <a:rPr lang="es-AR" sz="1600" dirty="0"/>
              <a:t> </a:t>
            </a:r>
            <a:r>
              <a:rPr lang="es-AR" sz="1600" dirty="0" err="1"/>
              <a:t>bla</a:t>
            </a:r>
            <a:r>
              <a:rPr lang="es-AR" sz="1600" dirty="0"/>
              <a:t> </a:t>
            </a:r>
            <a:r>
              <a:rPr lang="es-AR" sz="1600" dirty="0" err="1"/>
              <a:t>bla</a:t>
            </a:r>
            <a:r>
              <a:rPr lang="es-AR" sz="1600" dirty="0"/>
              <a:t>”;</a:t>
            </a:r>
          </a:p>
          <a:p>
            <a:pPr marL="0" indent="0">
              <a:buNone/>
            </a:pPr>
            <a:r>
              <a:rPr lang="en-US" sz="1600" dirty="0" err="1"/>
              <a:t>aDoc.add</a:t>
            </a:r>
            <a:r>
              <a:rPr lang="en-US" sz="1600" dirty="0"/>
              <a:t>(</a:t>
            </a:r>
            <a:r>
              <a:rPr lang="en-US" sz="1600" b="1" dirty="0">
                <a:solidFill>
                  <a:schemeClr val="accent6"/>
                </a:solidFill>
              </a:rPr>
              <a:t>new </a:t>
            </a:r>
            <a:r>
              <a:rPr lang="en-US" sz="1600" b="1" dirty="0" err="1">
                <a:solidFill>
                  <a:schemeClr val="accent6"/>
                </a:solidFill>
              </a:rPr>
              <a:t>TextField</a:t>
            </a:r>
            <a:r>
              <a:rPr lang="en-US" sz="1600" b="1" dirty="0"/>
              <a:t>("</a:t>
            </a:r>
            <a:r>
              <a:rPr lang="en-US" sz="1600" b="1" dirty="0">
                <a:solidFill>
                  <a:schemeClr val="accent6"/>
                </a:solidFill>
              </a:rPr>
              <a:t>content</a:t>
            </a:r>
            <a:r>
              <a:rPr lang="en-US" sz="1600" b="1" dirty="0"/>
              <a:t>", text, </a:t>
            </a:r>
            <a:r>
              <a:rPr lang="es-AR" sz="1900" dirty="0" err="1"/>
              <a:t>Field.Store.</a:t>
            </a:r>
            <a:r>
              <a:rPr lang="es-AR" sz="1900" b="1" dirty="0" err="1"/>
              <a:t>NO</a:t>
            </a:r>
            <a:r>
              <a:rPr lang="en-US" sz="1600" b="1" i="1" dirty="0"/>
              <a:t> ) );</a:t>
            </a:r>
          </a:p>
          <a:p>
            <a:pPr marL="0" indent="0">
              <a:buNone/>
            </a:pPr>
            <a:r>
              <a:rPr lang="es-AR" sz="1600" b="1" i="1" dirty="0"/>
              <a:t>O bien</a:t>
            </a:r>
          </a:p>
          <a:p>
            <a:pPr marL="0" indent="0">
              <a:buNone/>
            </a:pPr>
            <a:r>
              <a:rPr lang="en-US" sz="1900" dirty="0" err="1"/>
              <a:t>aDoc.add</a:t>
            </a:r>
            <a:r>
              <a:rPr lang="en-US" sz="1900" dirty="0"/>
              <a:t>(</a:t>
            </a:r>
            <a:r>
              <a:rPr lang="en-US" sz="1900" b="1" dirty="0">
                <a:solidFill>
                  <a:schemeClr val="accent6"/>
                </a:solidFill>
              </a:rPr>
              <a:t>new </a:t>
            </a:r>
            <a:r>
              <a:rPr lang="en-US" sz="1900" b="1" dirty="0" err="1">
                <a:solidFill>
                  <a:schemeClr val="accent6"/>
                </a:solidFill>
              </a:rPr>
              <a:t>TextField</a:t>
            </a:r>
            <a:r>
              <a:rPr lang="en-US" sz="1900" b="1" dirty="0"/>
              <a:t>("</a:t>
            </a:r>
            <a:r>
              <a:rPr lang="en-US" sz="1900" b="1" dirty="0">
                <a:solidFill>
                  <a:schemeClr val="accent6"/>
                </a:solidFill>
              </a:rPr>
              <a:t>content</a:t>
            </a:r>
            <a:r>
              <a:rPr lang="en-US" sz="1900" b="1" dirty="0"/>
              <a:t>", text, </a:t>
            </a:r>
            <a:r>
              <a:rPr lang="es-AR" sz="1900" dirty="0" err="1"/>
              <a:t>Field.Store.</a:t>
            </a:r>
            <a:r>
              <a:rPr lang="es-AR" sz="1900" b="1" i="1" dirty="0" err="1"/>
              <a:t>YES</a:t>
            </a:r>
            <a:r>
              <a:rPr lang="en-US" sz="1900" b="1" i="1" dirty="0"/>
              <a:t> ) );</a:t>
            </a:r>
          </a:p>
          <a:p>
            <a:pPr marL="0" indent="0">
              <a:buNone/>
            </a:pPr>
            <a:endParaRPr lang="en-US" sz="1900" b="1" i="1" dirty="0"/>
          </a:p>
          <a:p>
            <a:pPr marL="0" indent="0">
              <a:buNone/>
            </a:pPr>
            <a:r>
              <a:rPr lang="en-US" sz="1900" b="1" i="1" dirty="0"/>
              <a:t>O </a:t>
            </a:r>
            <a:r>
              <a:rPr lang="en-US" sz="1900" b="1" i="1" dirty="0" err="1"/>
              <a:t>bien</a:t>
            </a:r>
            <a:r>
              <a:rPr lang="en-US" sz="1900" b="1" i="1" dirty="0"/>
              <a:t> </a:t>
            </a:r>
            <a:r>
              <a:rPr lang="en-US" sz="1900" b="1" i="1" dirty="0" err="1"/>
              <a:t>si</a:t>
            </a:r>
            <a:r>
              <a:rPr lang="en-US" sz="1900" b="1" i="1" dirty="0"/>
              <a:t> </a:t>
            </a:r>
            <a:r>
              <a:rPr lang="en-US" sz="1900" b="1" i="1" dirty="0" err="1"/>
              <a:t>tengo</a:t>
            </a:r>
            <a:r>
              <a:rPr lang="en-US" sz="1900" b="1" i="1" dirty="0"/>
              <a:t> un reader </a:t>
            </a:r>
            <a:r>
              <a:rPr lang="en-US" sz="1900" b="1" i="1" dirty="0" err="1"/>
              <a:t>sobre</a:t>
            </a:r>
            <a:r>
              <a:rPr lang="en-US" sz="1900" b="1" i="1" dirty="0"/>
              <a:t> un </a:t>
            </a:r>
            <a:r>
              <a:rPr lang="en-US" sz="1900" b="1" i="1" dirty="0" err="1"/>
              <a:t>archivo</a:t>
            </a:r>
            <a:r>
              <a:rPr lang="en-US" sz="1900" b="1" i="1" dirty="0"/>
              <a:t>:</a:t>
            </a:r>
          </a:p>
          <a:p>
            <a:pPr marL="0" indent="0">
              <a:buNone/>
            </a:pPr>
            <a:endParaRPr lang="en-US" sz="1900" b="1" i="1" dirty="0"/>
          </a:p>
          <a:p>
            <a:pPr marL="0" indent="0">
              <a:buNone/>
            </a:pPr>
            <a:r>
              <a:rPr lang="en-US" sz="1900" dirty="0" err="1"/>
              <a:t>aDoc.add</a:t>
            </a:r>
            <a:r>
              <a:rPr lang="en-US" sz="1900" dirty="0"/>
              <a:t>(</a:t>
            </a:r>
            <a:r>
              <a:rPr lang="en-US" sz="1900" b="1" dirty="0">
                <a:solidFill>
                  <a:schemeClr val="accent6"/>
                </a:solidFill>
              </a:rPr>
              <a:t>new </a:t>
            </a:r>
            <a:r>
              <a:rPr lang="en-US" sz="1900" b="1" dirty="0" err="1">
                <a:solidFill>
                  <a:schemeClr val="accent6"/>
                </a:solidFill>
              </a:rPr>
              <a:t>TextField</a:t>
            </a:r>
            <a:r>
              <a:rPr lang="en-US" sz="1900" b="1" dirty="0"/>
              <a:t>("</a:t>
            </a:r>
            <a:r>
              <a:rPr lang="en-US" sz="1900" b="1" dirty="0">
                <a:solidFill>
                  <a:schemeClr val="accent6"/>
                </a:solidFill>
              </a:rPr>
              <a:t>content</a:t>
            </a:r>
            <a:r>
              <a:rPr lang="en-US" sz="1900" b="1" dirty="0"/>
              <a:t>", </a:t>
            </a:r>
            <a:r>
              <a:rPr lang="es-AR" sz="1900" b="1" dirty="0"/>
              <a:t> </a:t>
            </a:r>
            <a:r>
              <a:rPr lang="es-AR" sz="1900" b="1" dirty="0" err="1"/>
              <a:t>aReader</a:t>
            </a:r>
            <a:r>
              <a:rPr lang="en-US" sz="1900" b="1" i="1" dirty="0"/>
              <a:t>) );</a:t>
            </a:r>
          </a:p>
          <a:p>
            <a:pPr marL="0" indent="0">
              <a:buNone/>
            </a:pPr>
            <a:endParaRPr lang="en-US" sz="1900" b="1" i="1" dirty="0"/>
          </a:p>
          <a:p>
            <a:pPr marL="0" indent="0">
              <a:buNone/>
            </a:pPr>
            <a:endParaRPr lang="es-AR" sz="1600" b="1" i="1" dirty="0"/>
          </a:p>
          <a:p>
            <a:pPr marL="0" indent="0">
              <a:buNone/>
            </a:pPr>
            <a:endParaRPr lang="es-AR" sz="1600" b="1" i="1" dirty="0"/>
          </a:p>
          <a:p>
            <a:pPr marL="0" indent="0">
              <a:buNone/>
            </a:pPr>
            <a:endParaRPr lang="es-AR" dirty="0"/>
          </a:p>
        </p:txBody>
      </p:sp>
      <p:sp>
        <p:nvSpPr>
          <p:cNvPr id="4" name="Marcador de número de diapositiva 3"/>
          <p:cNvSpPr>
            <a:spLocks noGrp="1"/>
          </p:cNvSpPr>
          <p:nvPr>
            <p:ph type="sldNum" sz="quarter" idx="12"/>
          </p:nvPr>
        </p:nvSpPr>
        <p:spPr/>
        <p:txBody>
          <a:bodyPr/>
          <a:lstStyle/>
          <a:p>
            <a:fld id="{401CF334-2D5C-4859-84A6-CA7E6E43FAEB}" type="slidenum">
              <a:rPr lang="en-US" smtClean="0"/>
              <a:t>140</a:t>
            </a:fld>
            <a:endParaRPr lang="en-US"/>
          </a:p>
        </p:txBody>
      </p:sp>
      <p:sp>
        <p:nvSpPr>
          <p:cNvPr id="5" name="Llamada rectangular 4"/>
          <p:cNvSpPr/>
          <p:nvPr/>
        </p:nvSpPr>
        <p:spPr>
          <a:xfrm>
            <a:off x="5458097" y="5350285"/>
            <a:ext cx="2743200" cy="646386"/>
          </a:xfrm>
          <a:prstGeom prst="wedgeRectCallout">
            <a:avLst>
              <a:gd name="adj1" fmla="val -59519"/>
              <a:gd name="adj2" fmla="val -78963"/>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a:solidFill>
                  <a:srgbClr val="0070C0"/>
                </a:solidFill>
              </a:rPr>
              <a:t>Como </a:t>
            </a:r>
            <a:r>
              <a:rPr lang="es-AR" dirty="0" err="1">
                <a:solidFill>
                  <a:srgbClr val="0070C0"/>
                </a:solidFill>
              </a:rPr>
              <a:t>setStored</a:t>
            </a:r>
            <a:r>
              <a:rPr lang="es-AR" dirty="0">
                <a:solidFill>
                  <a:srgbClr val="0070C0"/>
                </a:solidFill>
              </a:rPr>
              <a:t>(true)</a:t>
            </a:r>
            <a:endParaRPr lang="es-AR" dirty="0"/>
          </a:p>
        </p:txBody>
      </p:sp>
      <p:sp>
        <p:nvSpPr>
          <p:cNvPr id="6" name="Llamada rectangular 5"/>
          <p:cNvSpPr/>
          <p:nvPr/>
        </p:nvSpPr>
        <p:spPr>
          <a:xfrm>
            <a:off x="4672149" y="3322319"/>
            <a:ext cx="2743200" cy="646386"/>
          </a:xfrm>
          <a:prstGeom prst="wedgeRectCallout">
            <a:avLst>
              <a:gd name="adj1" fmla="val -58090"/>
              <a:gd name="adj2" fmla="val 52396"/>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a:solidFill>
                  <a:srgbClr val="0070C0"/>
                </a:solidFill>
              </a:rPr>
              <a:t>Como </a:t>
            </a:r>
            <a:r>
              <a:rPr lang="es-AR" dirty="0" err="1">
                <a:solidFill>
                  <a:srgbClr val="0070C0"/>
                </a:solidFill>
              </a:rPr>
              <a:t>setStored</a:t>
            </a:r>
            <a:r>
              <a:rPr lang="es-AR" dirty="0">
                <a:solidFill>
                  <a:srgbClr val="0070C0"/>
                </a:solidFill>
              </a:rPr>
              <a:t>(false)</a:t>
            </a:r>
            <a:endParaRPr lang="es-AR" dirty="0"/>
          </a:p>
        </p:txBody>
      </p:sp>
    </p:spTree>
    <p:extLst>
      <p:ext uri="{BB962C8B-B14F-4D97-AF65-F5344CB8AC3E}">
        <p14:creationId xmlns:p14="http://schemas.microsoft.com/office/powerpoint/2010/main" val="680988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barn(inVertical)">
                                      <p:cBhvr>
                                        <p:cTn id="7" dur="500"/>
                                        <p:tgtEl>
                                          <p:spTgt spid="3">
                                            <p:txEl>
                                              <p:pRg st="8" end="8"/>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9" end="9"/>
                                            </p:txEl>
                                          </p:spTgt>
                                        </p:tgtEl>
                                        <p:attrNameLst>
                                          <p:attrName>style.visibility</p:attrName>
                                        </p:attrNameLst>
                                      </p:cBhvr>
                                      <p:to>
                                        <p:strVal val="visible"/>
                                      </p:to>
                                    </p:set>
                                    <p:animEffect transition="in" filter="barn(inVertical)">
                                      <p:cBhvr>
                                        <p:cTn id="10" dur="500"/>
                                        <p:tgtEl>
                                          <p:spTgt spid="3">
                                            <p:txEl>
                                              <p:pRg st="9" end="9"/>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animEffect transition="in" filter="barn(inVertical)">
                                      <p:cBhvr>
                                        <p:cTn id="13" dur="500"/>
                                        <p:tgtEl>
                                          <p:spTgt spid="3">
                                            <p:txEl>
                                              <p:pRg st="10" end="10"/>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11" end="11"/>
                                            </p:txEl>
                                          </p:spTgt>
                                        </p:tgtEl>
                                        <p:attrNameLst>
                                          <p:attrName>style.visibility</p:attrName>
                                        </p:attrNameLst>
                                      </p:cBhvr>
                                      <p:to>
                                        <p:strVal val="visible"/>
                                      </p:to>
                                    </p:set>
                                    <p:animEffect transition="in" filter="barn(inVertical)">
                                      <p:cBhvr>
                                        <p:cTn id="16" dur="500"/>
                                        <p:tgtEl>
                                          <p:spTgt spid="3">
                                            <p:txEl>
                                              <p:pRg st="11" end="11"/>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animEffect transition="in" filter="barn(inVertical)">
                                      <p:cBhvr>
                                        <p:cTn id="19" dur="500"/>
                                        <p:tgtEl>
                                          <p:spTgt spid="3">
                                            <p:txEl>
                                              <p:pRg st="12" end="1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barn(inVertical)">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barn(inVertical)">
                                      <p:cBhvr>
                                        <p:cTn id="29" dur="500"/>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3">
                                            <p:txEl>
                                              <p:pRg st="14" end="14"/>
                                            </p:txEl>
                                          </p:spTgt>
                                        </p:tgtEl>
                                        <p:attrNameLst>
                                          <p:attrName>style.visibility</p:attrName>
                                        </p:attrNameLst>
                                      </p:cBhvr>
                                      <p:to>
                                        <p:strVal val="visible"/>
                                      </p:to>
                                    </p:set>
                                    <p:animEffect transition="in" filter="barn(inVertical)">
                                      <p:cBhvr>
                                        <p:cTn id="34" dur="500"/>
                                        <p:tgtEl>
                                          <p:spTgt spid="3">
                                            <p:txEl>
                                              <p:pRg st="14" end="14"/>
                                            </p:txEl>
                                          </p:spTgt>
                                        </p:tgtEl>
                                      </p:cBhvr>
                                    </p:animEffect>
                                  </p:childTnLst>
                                </p:cTn>
                              </p:par>
                              <p:par>
                                <p:cTn id="35" presetID="16" presetClass="entr" presetSubtype="21" fill="hold" nodeType="withEffect">
                                  <p:stCondLst>
                                    <p:cond delay="0"/>
                                  </p:stCondLst>
                                  <p:childTnLst>
                                    <p:set>
                                      <p:cBhvr>
                                        <p:cTn id="36" dur="1" fill="hold">
                                          <p:stCondLst>
                                            <p:cond delay="0"/>
                                          </p:stCondLst>
                                        </p:cTn>
                                        <p:tgtEl>
                                          <p:spTgt spid="3">
                                            <p:txEl>
                                              <p:pRg st="16" end="16"/>
                                            </p:txEl>
                                          </p:spTgt>
                                        </p:tgtEl>
                                        <p:attrNameLst>
                                          <p:attrName>style.visibility</p:attrName>
                                        </p:attrNameLst>
                                      </p:cBhvr>
                                      <p:to>
                                        <p:strVal val="visible"/>
                                      </p:to>
                                    </p:set>
                                    <p:animEffect transition="in" filter="barn(inVertical)">
                                      <p:cBhvr>
                                        <p:cTn id="37" dur="500"/>
                                        <p:tgtEl>
                                          <p:spTgt spid="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AR"/>
          </a:p>
        </p:txBody>
      </p:sp>
      <p:sp>
        <p:nvSpPr>
          <p:cNvPr id="3" name="Marcador de contenido 2"/>
          <p:cNvSpPr>
            <a:spLocks noGrp="1"/>
          </p:cNvSpPr>
          <p:nvPr>
            <p:ph idx="1"/>
          </p:nvPr>
        </p:nvSpPr>
        <p:spPr/>
        <p:txBody>
          <a:bodyPr>
            <a:noAutofit/>
          </a:bodyPr>
          <a:lstStyle/>
          <a:p>
            <a:pPr marL="0" indent="0" algn="just">
              <a:buNone/>
            </a:pPr>
            <a:r>
              <a:rPr lang="es-AR" sz="1600" b="1" i="1" dirty="0"/>
              <a:t>Ejemplo 5:</a:t>
            </a:r>
          </a:p>
          <a:p>
            <a:pPr marL="0" indent="0" algn="just">
              <a:buNone/>
            </a:pPr>
            <a:r>
              <a:rPr lang="es-AR" sz="1600" dirty="0"/>
              <a:t>¿ Qué se hubiera guardado en </a:t>
            </a:r>
            <a:r>
              <a:rPr lang="es-AR" sz="1600" dirty="0" err="1"/>
              <a:t>Lucene</a:t>
            </a:r>
            <a:r>
              <a:rPr lang="es-AR" sz="1600" dirty="0"/>
              <a:t> si hubiéramos solicitado el siguiente código completando </a:t>
            </a:r>
            <a:r>
              <a:rPr lang="es-AR" sz="1600" dirty="0" err="1"/>
              <a:t>text</a:t>
            </a:r>
            <a:r>
              <a:rPr lang="es-AR" sz="1600" dirty="0"/>
              <a:t> desde los 4 archivos anteriores?</a:t>
            </a:r>
          </a:p>
          <a:p>
            <a:pPr marL="0" indent="0" algn="just">
              <a:buNone/>
            </a:pPr>
            <a:endParaRPr lang="es-AR" sz="1600" dirty="0">
              <a:solidFill>
                <a:srgbClr val="0070C0"/>
              </a:solidFill>
            </a:endParaRPr>
          </a:p>
          <a:p>
            <a:pPr marL="0" indent="0">
              <a:buNone/>
            </a:pPr>
            <a:endParaRPr lang="es-AR" sz="1600" dirty="0"/>
          </a:p>
          <a:p>
            <a:pPr marL="0" indent="0">
              <a:buNone/>
            </a:pPr>
            <a:r>
              <a:rPr lang="es-AR" sz="1600" dirty="0"/>
              <a:t>// itero creando documentos que van a </a:t>
            </a:r>
            <a:r>
              <a:rPr lang="es-AR" sz="1600" dirty="0" err="1"/>
              <a:t>Lucene</a:t>
            </a:r>
            <a:endParaRPr lang="es-AR" sz="1600" dirty="0"/>
          </a:p>
          <a:p>
            <a:pPr marL="0" indent="0">
              <a:buNone/>
            </a:pPr>
            <a:r>
              <a:rPr lang="es-AR" sz="1600" dirty="0" err="1"/>
              <a:t>for</a:t>
            </a:r>
            <a:r>
              <a:rPr lang="es-AR" sz="1600" dirty="0"/>
              <a:t>(  …  )  {</a:t>
            </a:r>
          </a:p>
          <a:p>
            <a:pPr marL="0" indent="0">
              <a:buNone/>
            </a:pPr>
            <a:r>
              <a:rPr lang="es-AR" sz="1600" dirty="0"/>
              <a:t>	</a:t>
            </a:r>
            <a:r>
              <a:rPr lang="es-AR" sz="1600" dirty="0" err="1"/>
              <a:t>Document</a:t>
            </a:r>
            <a:r>
              <a:rPr lang="es-AR" sz="1600" dirty="0"/>
              <a:t> </a:t>
            </a:r>
            <a:r>
              <a:rPr lang="es-AR" sz="1600" dirty="0" err="1"/>
              <a:t>aDoc</a:t>
            </a:r>
            <a:r>
              <a:rPr lang="es-AR" sz="1600" dirty="0"/>
              <a:t> = </a:t>
            </a:r>
            <a:r>
              <a:rPr lang="es-AR" sz="1600" b="1" dirty="0"/>
              <a:t>new </a:t>
            </a:r>
            <a:r>
              <a:rPr lang="es-AR" sz="1600" b="1" dirty="0" err="1"/>
              <a:t>Document</a:t>
            </a:r>
            <a:r>
              <a:rPr lang="es-AR" sz="1600" b="1" dirty="0"/>
              <a:t>();</a:t>
            </a:r>
          </a:p>
          <a:p>
            <a:pPr marL="0" indent="0">
              <a:buNone/>
            </a:pPr>
            <a:endParaRPr lang="es-AR" sz="1600" dirty="0"/>
          </a:p>
          <a:p>
            <a:pPr marL="0" indent="0">
              <a:buNone/>
            </a:pPr>
            <a:r>
              <a:rPr lang="es-AR" sz="1600" dirty="0"/>
              <a:t>	</a:t>
            </a:r>
            <a:r>
              <a:rPr lang="es-AR" sz="1600" dirty="0" err="1"/>
              <a:t>String</a:t>
            </a:r>
            <a:r>
              <a:rPr lang="es-AR" sz="1600" dirty="0"/>
              <a:t> </a:t>
            </a:r>
            <a:r>
              <a:rPr lang="es-AR" sz="1600" dirty="0" err="1"/>
              <a:t>text</a:t>
            </a:r>
            <a:r>
              <a:rPr lang="es-AR" sz="1600" dirty="0"/>
              <a:t>= “…”;</a:t>
            </a:r>
          </a:p>
          <a:p>
            <a:pPr marL="0" indent="0">
              <a:buNone/>
            </a:pPr>
            <a:endParaRPr lang="es-AR" sz="1600" dirty="0"/>
          </a:p>
          <a:p>
            <a:pPr marL="0" indent="0">
              <a:buNone/>
            </a:pPr>
            <a:r>
              <a:rPr lang="es-AR" sz="1600" dirty="0"/>
              <a:t>	</a:t>
            </a:r>
            <a:r>
              <a:rPr lang="en-US" sz="1600" dirty="0" err="1"/>
              <a:t>aDoc.add</a:t>
            </a:r>
            <a:r>
              <a:rPr lang="en-US" sz="1600" dirty="0"/>
              <a:t>(</a:t>
            </a:r>
            <a:r>
              <a:rPr lang="en-US" sz="1600" b="1" dirty="0">
                <a:solidFill>
                  <a:schemeClr val="accent6"/>
                </a:solidFill>
              </a:rPr>
              <a:t>new </a:t>
            </a:r>
            <a:r>
              <a:rPr lang="en-US" sz="1600" b="1" dirty="0" err="1">
                <a:solidFill>
                  <a:schemeClr val="accent6"/>
                </a:solidFill>
              </a:rPr>
              <a:t>TextField</a:t>
            </a:r>
            <a:r>
              <a:rPr lang="en-US" sz="1600" b="1" dirty="0"/>
              <a:t>("</a:t>
            </a:r>
            <a:r>
              <a:rPr lang="en-US" sz="1600" b="1" dirty="0">
                <a:solidFill>
                  <a:schemeClr val="accent6"/>
                </a:solidFill>
              </a:rPr>
              <a:t>content</a:t>
            </a:r>
            <a:r>
              <a:rPr lang="en-US" sz="1600" b="1" dirty="0"/>
              <a:t>", text, </a:t>
            </a:r>
            <a:r>
              <a:rPr lang="es-AR" sz="1600" dirty="0" err="1"/>
              <a:t>Field.Store.</a:t>
            </a:r>
            <a:r>
              <a:rPr lang="es-AR" sz="1600" b="1" i="1" dirty="0" err="1"/>
              <a:t>NO</a:t>
            </a:r>
            <a:r>
              <a:rPr lang="en-US" sz="1600" b="1" i="1" dirty="0"/>
              <a:t> ) );</a:t>
            </a:r>
          </a:p>
          <a:p>
            <a:pPr marL="0" indent="0">
              <a:buNone/>
            </a:pPr>
            <a:r>
              <a:rPr lang="en-US" sz="1600" dirty="0"/>
              <a:t>	….</a:t>
            </a:r>
          </a:p>
          <a:p>
            <a:pPr marL="0" indent="0">
              <a:buNone/>
            </a:pPr>
            <a:r>
              <a:rPr lang="en-US" sz="1600" dirty="0"/>
              <a:t>}</a:t>
            </a:r>
          </a:p>
          <a:p>
            <a:pPr marL="0" indent="0">
              <a:buNone/>
            </a:pPr>
            <a:endParaRPr lang="en-US" sz="1600" dirty="0"/>
          </a:p>
          <a:p>
            <a:pPr marL="0" indent="0">
              <a:buNone/>
            </a:pPr>
            <a:r>
              <a:rPr lang="en-US" sz="1600" dirty="0" err="1"/>
              <a:t>Rta</a:t>
            </a:r>
            <a:r>
              <a:rPr lang="en-US" sz="1600" dirty="0"/>
              <a:t>: lo </a:t>
            </a:r>
            <a:r>
              <a:rPr lang="en-US" sz="1600" dirty="0" err="1"/>
              <a:t>mismo</a:t>
            </a:r>
            <a:r>
              <a:rPr lang="en-US" sz="1600" dirty="0"/>
              <a:t> que </a:t>
            </a:r>
            <a:r>
              <a:rPr lang="en-US" sz="1600" dirty="0" err="1"/>
              <a:t>hicimos</a:t>
            </a:r>
            <a:r>
              <a:rPr lang="en-US" sz="1600" dirty="0"/>
              <a:t> </a:t>
            </a:r>
            <a:r>
              <a:rPr lang="en-US" sz="1600" dirty="0" err="1"/>
              <a:t>en</a:t>
            </a:r>
            <a:r>
              <a:rPr lang="en-US" sz="1600" dirty="0"/>
              <a:t> </a:t>
            </a:r>
            <a:r>
              <a:rPr lang="en-US" sz="1600" dirty="0" err="1"/>
              <a:t>ejemplo</a:t>
            </a:r>
            <a:r>
              <a:rPr lang="en-US" sz="1600" dirty="0"/>
              <a:t> 2. </a:t>
            </a:r>
            <a:r>
              <a:rPr lang="en-US" sz="1600" dirty="0" err="1"/>
              <a:t>Es</a:t>
            </a:r>
            <a:r>
              <a:rPr lang="en-US" sz="1600" dirty="0"/>
              <a:t> </a:t>
            </a:r>
            <a:r>
              <a:rPr lang="en-US" sz="1600" dirty="0" err="1"/>
              <a:t>decir</a:t>
            </a:r>
            <a:r>
              <a:rPr lang="en-US" sz="1600" dirty="0"/>
              <a:t>:</a:t>
            </a:r>
          </a:p>
        </p:txBody>
      </p:sp>
      <p:sp>
        <p:nvSpPr>
          <p:cNvPr id="4" name="Marcador de número de diapositiva 3"/>
          <p:cNvSpPr>
            <a:spLocks noGrp="1"/>
          </p:cNvSpPr>
          <p:nvPr>
            <p:ph type="sldNum" sz="quarter" idx="12"/>
          </p:nvPr>
        </p:nvSpPr>
        <p:spPr/>
        <p:txBody>
          <a:bodyPr/>
          <a:lstStyle/>
          <a:p>
            <a:fld id="{401CF334-2D5C-4859-84A6-CA7E6E43FAEB}" type="slidenum">
              <a:rPr lang="en-US" smtClean="0"/>
              <a:t>141</a:t>
            </a:fld>
            <a:endParaRPr lang="en-US"/>
          </a:p>
        </p:txBody>
      </p:sp>
    </p:spTree>
    <p:extLst>
      <p:ext uri="{BB962C8B-B14F-4D97-AF65-F5344CB8AC3E}">
        <p14:creationId xmlns:p14="http://schemas.microsoft.com/office/powerpoint/2010/main" val="2094140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AR"/>
          </a:p>
        </p:txBody>
      </p:sp>
      <p:sp>
        <p:nvSpPr>
          <p:cNvPr id="3" name="Marcador de contenido 2"/>
          <p:cNvSpPr>
            <a:spLocks noGrp="1"/>
          </p:cNvSpPr>
          <p:nvPr>
            <p:ph idx="1"/>
          </p:nvPr>
        </p:nvSpPr>
        <p:spPr/>
        <p:txBody>
          <a:bodyPr/>
          <a:lstStyle/>
          <a:p>
            <a:pPr marL="0" indent="0">
              <a:buNone/>
            </a:pPr>
            <a:r>
              <a:rPr lang="es-AR" dirty="0"/>
              <a:t>Es decir, en forma compacta el archivo invertido para el campo “</a:t>
            </a:r>
            <a:r>
              <a:rPr lang="es-AR" dirty="0" err="1"/>
              <a:t>content</a:t>
            </a:r>
            <a:r>
              <a:rPr lang="es-AR" dirty="0"/>
              <a:t>” tiene:</a:t>
            </a:r>
          </a:p>
        </p:txBody>
      </p:sp>
      <p:sp>
        <p:nvSpPr>
          <p:cNvPr id="4" name="Marcador de número de diapositiva 3"/>
          <p:cNvSpPr>
            <a:spLocks noGrp="1"/>
          </p:cNvSpPr>
          <p:nvPr>
            <p:ph type="sldNum" sz="quarter" idx="12"/>
          </p:nvPr>
        </p:nvSpPr>
        <p:spPr/>
        <p:txBody>
          <a:bodyPr/>
          <a:lstStyle/>
          <a:p>
            <a:fld id="{401CF334-2D5C-4859-84A6-CA7E6E43FAEB}" type="slidenum">
              <a:rPr lang="en-US" smtClean="0"/>
              <a:t>142</a:t>
            </a:fld>
            <a:endParaRPr lang="en-US"/>
          </a:p>
        </p:txBody>
      </p:sp>
      <p:sp>
        <p:nvSpPr>
          <p:cNvPr id="7" name="Marcador de número de diapositiva 3"/>
          <p:cNvSpPr txBox="1">
            <a:spLocks/>
          </p:cNvSpPr>
          <p:nvPr/>
        </p:nvSpPr>
        <p:spPr>
          <a:xfrm>
            <a:off x="7924800" y="6356352"/>
            <a:ext cx="762000" cy="365125"/>
          </a:xfrm>
          <a:prstGeom prst="rect">
            <a:avLst/>
          </a:prstGeom>
        </p:spPr>
        <p:txBody>
          <a:bodyPr vert="horz" lIns="0" tIns="0" rIns="0" bIns="0" anchor="b"/>
          <a:lstStyle>
            <a:defPPr>
              <a:defRPr lang="en-US"/>
            </a:defPPr>
            <a:lvl1pPr marL="0" algn="r" defTabSz="914400" rtl="0" eaLnBrk="1" latinLnBrk="0" hangingPunct="1">
              <a:defRPr kumimoji="0" sz="11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01CF334-2D5C-4859-84A6-CA7E6E43FAEB}" type="slidenum">
              <a:rPr lang="en-US" smtClean="0"/>
              <a:pPr/>
              <a:t>142</a:t>
            </a:fld>
            <a:endParaRPr lang="en-US"/>
          </a:p>
        </p:txBody>
      </p:sp>
      <p:graphicFrame>
        <p:nvGraphicFramePr>
          <p:cNvPr id="8" name="Tabla 7"/>
          <p:cNvGraphicFramePr>
            <a:graphicFrameLocks noGrp="1"/>
          </p:cNvGraphicFramePr>
          <p:nvPr/>
        </p:nvGraphicFramePr>
        <p:xfrm>
          <a:off x="457200" y="2765062"/>
          <a:ext cx="7876902" cy="3968593"/>
        </p:xfrm>
        <a:graphic>
          <a:graphicData uri="http://schemas.openxmlformats.org/drawingml/2006/table">
            <a:tbl>
              <a:tblPr firstRow="1" bandRow="1">
                <a:tableStyleId>{8799B23B-EC83-4686-B30A-512413B5E67A}</a:tableStyleId>
              </a:tblPr>
              <a:tblGrid>
                <a:gridCol w="1469929">
                  <a:extLst>
                    <a:ext uri="{9D8B030D-6E8A-4147-A177-3AD203B41FA5}">
                      <a16:colId xmlns:a16="http://schemas.microsoft.com/office/drawing/2014/main" val="1990273210"/>
                    </a:ext>
                  </a:extLst>
                </a:gridCol>
                <a:gridCol w="1694964">
                  <a:extLst>
                    <a:ext uri="{9D8B030D-6E8A-4147-A177-3AD203B41FA5}">
                      <a16:colId xmlns:a16="http://schemas.microsoft.com/office/drawing/2014/main" val="3075027576"/>
                    </a:ext>
                  </a:extLst>
                </a:gridCol>
                <a:gridCol w="4712009">
                  <a:extLst>
                    <a:ext uri="{9D8B030D-6E8A-4147-A177-3AD203B41FA5}">
                      <a16:colId xmlns:a16="http://schemas.microsoft.com/office/drawing/2014/main" val="2336655999"/>
                    </a:ext>
                  </a:extLst>
                </a:gridCol>
              </a:tblGrid>
              <a:tr h="593708">
                <a:tc>
                  <a:txBody>
                    <a:bodyPr/>
                    <a:lstStyle/>
                    <a:p>
                      <a:r>
                        <a:rPr lang="es-AR" dirty="0" err="1"/>
                        <a:t>Value</a:t>
                      </a:r>
                      <a:r>
                        <a:rPr lang="es-AR" dirty="0"/>
                        <a:t> </a:t>
                      </a:r>
                      <a:r>
                        <a:rPr lang="es-AR" dirty="0" err="1"/>
                        <a:t>term</a:t>
                      </a:r>
                      <a:endParaRPr lang="es-AR" dirty="0"/>
                    </a:p>
                  </a:txBody>
                  <a:tcPr/>
                </a:tc>
                <a:tc>
                  <a:txBody>
                    <a:bodyPr/>
                    <a:lstStyle/>
                    <a:p>
                      <a:r>
                        <a:rPr lang="es-AR" dirty="0" err="1"/>
                        <a:t>Freq</a:t>
                      </a:r>
                      <a:r>
                        <a:rPr lang="es-AR" baseline="0" dirty="0"/>
                        <a:t> en </a:t>
                      </a:r>
                      <a:r>
                        <a:rPr lang="es-AR" baseline="0" dirty="0" err="1"/>
                        <a:t>docs</a:t>
                      </a:r>
                      <a:endParaRPr lang="es-AR" dirty="0"/>
                    </a:p>
                  </a:txBody>
                  <a:tcPr/>
                </a:tc>
                <a:tc>
                  <a:txBody>
                    <a:bodyPr/>
                    <a:lstStyle/>
                    <a:p>
                      <a:r>
                        <a:rPr lang="es-AR" dirty="0"/>
                        <a:t>[ </a:t>
                      </a:r>
                      <a:r>
                        <a:rPr lang="es-AR" dirty="0" err="1"/>
                        <a:t>doc</a:t>
                      </a:r>
                      <a:r>
                        <a:rPr lang="es-AR" baseline="0" dirty="0" err="1"/>
                        <a:t>id:freqs</a:t>
                      </a:r>
                      <a:r>
                        <a:rPr lang="es-AR" baseline="0" dirty="0"/>
                        <a:t> in </a:t>
                      </a:r>
                      <a:r>
                        <a:rPr lang="es-AR" baseline="0" dirty="0" err="1"/>
                        <a:t>docid</a:t>
                      </a:r>
                      <a:r>
                        <a:rPr lang="es-AR" baseline="0" dirty="0"/>
                        <a:t>:[positions in </a:t>
                      </a:r>
                      <a:r>
                        <a:rPr lang="es-AR" baseline="0" dirty="0" err="1"/>
                        <a:t>docid</a:t>
                      </a:r>
                      <a:r>
                        <a:rPr lang="es-AR" baseline="0" dirty="0"/>
                        <a:t>] ]</a:t>
                      </a:r>
                    </a:p>
                  </a:txBody>
                  <a:tcPr/>
                </a:tc>
                <a:extLst>
                  <a:ext uri="{0D108BD9-81ED-4DB2-BD59-A6C34878D82A}">
                    <a16:rowId xmlns:a16="http://schemas.microsoft.com/office/drawing/2014/main" val="1504432863"/>
                  </a:ext>
                </a:extLst>
              </a:tr>
              <a:tr h="1409173">
                <a:tc>
                  <a:txBody>
                    <a:bodyPr/>
                    <a:lstStyle/>
                    <a:p>
                      <a:r>
                        <a:rPr lang="es-AR" dirty="0" err="1"/>
                        <a:t>game</a:t>
                      </a:r>
                      <a:endParaRPr lang="es-AR" dirty="0"/>
                    </a:p>
                  </a:txBody>
                  <a:tcPr/>
                </a:tc>
                <a:tc>
                  <a:txBody>
                    <a:bodyPr/>
                    <a:lstStyle/>
                    <a:p>
                      <a:r>
                        <a:rPr lang="es-AR" dirty="0"/>
                        <a:t>3</a:t>
                      </a:r>
                    </a:p>
                  </a:txBody>
                  <a:tcPr/>
                </a:tc>
                <a:tc>
                  <a:txBody>
                    <a:bodyPr/>
                    <a:lstStyle/>
                    <a:p>
                      <a:endParaRPr lang="es-AR" dirty="0"/>
                    </a:p>
                  </a:txBody>
                  <a:tcPr/>
                </a:tc>
                <a:extLst>
                  <a:ext uri="{0D108BD9-81ED-4DB2-BD59-A6C34878D82A}">
                    <a16:rowId xmlns:a16="http://schemas.microsoft.com/office/drawing/2014/main" val="1622148274"/>
                  </a:ext>
                </a:extLst>
              </a:tr>
              <a:tr h="509452">
                <a:tc>
                  <a:txBody>
                    <a:bodyPr/>
                    <a:lstStyle/>
                    <a:p>
                      <a:r>
                        <a:rPr lang="es-AR" dirty="0" err="1"/>
                        <a:t>review</a:t>
                      </a:r>
                      <a:endParaRPr lang="es-AR" dirty="0"/>
                    </a:p>
                  </a:txBody>
                  <a:tcPr/>
                </a:tc>
                <a:tc>
                  <a:txBody>
                    <a:bodyPr/>
                    <a:lstStyle/>
                    <a:p>
                      <a:r>
                        <a:rPr lang="es-AR" dirty="0"/>
                        <a:t>1</a:t>
                      </a:r>
                    </a:p>
                  </a:txBody>
                  <a:tcPr/>
                </a:tc>
                <a:tc>
                  <a:txBody>
                    <a:bodyPr/>
                    <a:lstStyle/>
                    <a:p>
                      <a:endParaRPr lang="es-AR" dirty="0"/>
                    </a:p>
                  </a:txBody>
                  <a:tcPr/>
                </a:tc>
                <a:extLst>
                  <a:ext uri="{0D108BD9-81ED-4DB2-BD59-A6C34878D82A}">
                    <a16:rowId xmlns:a16="http://schemas.microsoft.com/office/drawing/2014/main" val="1872920063"/>
                  </a:ext>
                </a:extLst>
              </a:tr>
              <a:tr h="613955">
                <a:tc>
                  <a:txBody>
                    <a:bodyPr/>
                    <a:lstStyle/>
                    <a:p>
                      <a:r>
                        <a:rPr lang="es-AR" dirty="0"/>
                        <a:t>store</a:t>
                      </a:r>
                    </a:p>
                  </a:txBody>
                  <a:tcPr/>
                </a:tc>
                <a:tc>
                  <a:txBody>
                    <a:bodyPr/>
                    <a:lstStyle/>
                    <a:p>
                      <a:r>
                        <a:rPr lang="es-AR"/>
                        <a:t>1</a:t>
                      </a:r>
                      <a:endParaRPr lang="es-AR" dirty="0"/>
                    </a:p>
                  </a:txBody>
                  <a:tcPr/>
                </a:tc>
                <a:tc>
                  <a:txBody>
                    <a:bodyPr/>
                    <a:lstStyle/>
                    <a:p>
                      <a:endParaRPr lang="es-AR" dirty="0"/>
                    </a:p>
                  </a:txBody>
                  <a:tcPr/>
                </a:tc>
                <a:extLst>
                  <a:ext uri="{0D108BD9-81ED-4DB2-BD59-A6C34878D82A}">
                    <a16:rowId xmlns:a16="http://schemas.microsoft.com/office/drawing/2014/main" val="2414743901"/>
                  </a:ext>
                </a:extLst>
              </a:tr>
              <a:tr h="842305">
                <a:tc>
                  <a:txBody>
                    <a:bodyPr/>
                    <a:lstStyle/>
                    <a:p>
                      <a:r>
                        <a:rPr lang="es-AR" dirty="0"/>
                        <a:t>video</a:t>
                      </a:r>
                    </a:p>
                  </a:txBody>
                  <a:tcPr/>
                </a:tc>
                <a:tc>
                  <a:txBody>
                    <a:bodyPr/>
                    <a:lstStyle/>
                    <a:p>
                      <a:r>
                        <a:rPr lang="es-AR" dirty="0"/>
                        <a:t>2</a:t>
                      </a:r>
                    </a:p>
                  </a:txBody>
                  <a:tcPr/>
                </a:tc>
                <a:tc>
                  <a:txBody>
                    <a:bodyPr/>
                    <a:lstStyle/>
                    <a:p>
                      <a:endParaRPr lang="es-AR" dirty="0"/>
                    </a:p>
                  </a:txBody>
                  <a:tcPr/>
                </a:tc>
                <a:extLst>
                  <a:ext uri="{0D108BD9-81ED-4DB2-BD59-A6C34878D82A}">
                    <a16:rowId xmlns:a16="http://schemas.microsoft.com/office/drawing/2014/main" val="667949018"/>
                  </a:ext>
                </a:extLst>
              </a:tr>
            </a:tbl>
          </a:graphicData>
        </a:graphic>
      </p:graphicFrame>
      <p:graphicFrame>
        <p:nvGraphicFramePr>
          <p:cNvPr id="9" name="Tabla 8"/>
          <p:cNvGraphicFramePr>
            <a:graphicFrameLocks noGrp="1"/>
          </p:cNvGraphicFramePr>
          <p:nvPr/>
        </p:nvGraphicFramePr>
        <p:xfrm>
          <a:off x="3814621" y="5434024"/>
          <a:ext cx="4110179" cy="375783"/>
        </p:xfrm>
        <a:graphic>
          <a:graphicData uri="http://schemas.openxmlformats.org/drawingml/2006/table">
            <a:tbl>
              <a:tblPr firstRow="1" bandRow="1">
                <a:tableStyleId>{8799B23B-EC83-4686-B30A-512413B5E67A}</a:tableStyleId>
              </a:tblPr>
              <a:tblGrid>
                <a:gridCol w="658326">
                  <a:extLst>
                    <a:ext uri="{9D8B030D-6E8A-4147-A177-3AD203B41FA5}">
                      <a16:colId xmlns:a16="http://schemas.microsoft.com/office/drawing/2014/main" val="3416777542"/>
                    </a:ext>
                  </a:extLst>
                </a:gridCol>
                <a:gridCol w="710573">
                  <a:extLst>
                    <a:ext uri="{9D8B030D-6E8A-4147-A177-3AD203B41FA5}">
                      <a16:colId xmlns:a16="http://schemas.microsoft.com/office/drawing/2014/main" val="4175661753"/>
                    </a:ext>
                  </a:extLst>
                </a:gridCol>
                <a:gridCol w="1370640">
                  <a:extLst>
                    <a:ext uri="{9D8B030D-6E8A-4147-A177-3AD203B41FA5}">
                      <a16:colId xmlns:a16="http://schemas.microsoft.com/office/drawing/2014/main" val="4038247316"/>
                    </a:ext>
                  </a:extLst>
                </a:gridCol>
                <a:gridCol w="1370640">
                  <a:extLst>
                    <a:ext uri="{9D8B030D-6E8A-4147-A177-3AD203B41FA5}">
                      <a16:colId xmlns:a16="http://schemas.microsoft.com/office/drawing/2014/main" val="481666974"/>
                    </a:ext>
                  </a:extLst>
                </a:gridCol>
              </a:tblGrid>
              <a:tr h="375783">
                <a:tc>
                  <a:txBody>
                    <a:bodyPr/>
                    <a:lstStyle/>
                    <a:p>
                      <a:r>
                        <a:rPr lang="es-AR" dirty="0"/>
                        <a:t>0</a:t>
                      </a:r>
                    </a:p>
                  </a:txBody>
                  <a:tcPr/>
                </a:tc>
                <a:tc>
                  <a:txBody>
                    <a:bodyPr/>
                    <a:lstStyle/>
                    <a:p>
                      <a:r>
                        <a:rPr lang="es-AR" dirty="0"/>
                        <a:t>1</a:t>
                      </a:r>
                    </a:p>
                  </a:txBody>
                  <a:tcPr/>
                </a:tc>
                <a:tc>
                  <a:txBody>
                    <a:bodyPr/>
                    <a:lstStyle/>
                    <a:p>
                      <a:r>
                        <a:rPr lang="es-AR" dirty="0"/>
                        <a:t>[0</a:t>
                      </a:r>
                      <a:r>
                        <a:rPr lang="es-AR" baseline="0" dirty="0"/>
                        <a:t>]</a:t>
                      </a:r>
                      <a:endParaRPr lang="es-AR" dirty="0"/>
                    </a:p>
                  </a:txBody>
                  <a:tcPr/>
                </a:tc>
                <a:tc>
                  <a:txBody>
                    <a:bodyPr/>
                    <a:lstStyle/>
                    <a:p>
                      <a:endParaRPr lang="es-AR" dirty="0"/>
                    </a:p>
                  </a:txBody>
                  <a:tcPr/>
                </a:tc>
                <a:extLst>
                  <a:ext uri="{0D108BD9-81ED-4DB2-BD59-A6C34878D82A}">
                    <a16:rowId xmlns:a16="http://schemas.microsoft.com/office/drawing/2014/main" val="3997086283"/>
                  </a:ext>
                </a:extLst>
              </a:tr>
            </a:tbl>
          </a:graphicData>
        </a:graphic>
      </p:graphicFrame>
      <p:graphicFrame>
        <p:nvGraphicFramePr>
          <p:cNvPr id="10" name="Tabla 9"/>
          <p:cNvGraphicFramePr>
            <a:graphicFrameLocks noGrp="1"/>
          </p:cNvGraphicFramePr>
          <p:nvPr/>
        </p:nvGraphicFramePr>
        <p:xfrm>
          <a:off x="3834215" y="3565069"/>
          <a:ext cx="4110179" cy="1112520"/>
        </p:xfrm>
        <a:graphic>
          <a:graphicData uri="http://schemas.openxmlformats.org/drawingml/2006/table">
            <a:tbl>
              <a:tblPr firstRow="1" bandRow="1">
                <a:tableStyleId>{8799B23B-EC83-4686-B30A-512413B5E67A}</a:tableStyleId>
              </a:tblPr>
              <a:tblGrid>
                <a:gridCol w="658326">
                  <a:extLst>
                    <a:ext uri="{9D8B030D-6E8A-4147-A177-3AD203B41FA5}">
                      <a16:colId xmlns:a16="http://schemas.microsoft.com/office/drawing/2014/main" val="3416777542"/>
                    </a:ext>
                  </a:extLst>
                </a:gridCol>
                <a:gridCol w="710573">
                  <a:extLst>
                    <a:ext uri="{9D8B030D-6E8A-4147-A177-3AD203B41FA5}">
                      <a16:colId xmlns:a16="http://schemas.microsoft.com/office/drawing/2014/main" val="4175661753"/>
                    </a:ext>
                  </a:extLst>
                </a:gridCol>
                <a:gridCol w="1370640">
                  <a:extLst>
                    <a:ext uri="{9D8B030D-6E8A-4147-A177-3AD203B41FA5}">
                      <a16:colId xmlns:a16="http://schemas.microsoft.com/office/drawing/2014/main" val="4038247316"/>
                    </a:ext>
                  </a:extLst>
                </a:gridCol>
                <a:gridCol w="1370640">
                  <a:extLst>
                    <a:ext uri="{9D8B030D-6E8A-4147-A177-3AD203B41FA5}">
                      <a16:colId xmlns:a16="http://schemas.microsoft.com/office/drawing/2014/main" val="1868660362"/>
                    </a:ext>
                  </a:extLst>
                </a:gridCol>
              </a:tblGrid>
              <a:tr h="370840">
                <a:tc>
                  <a:txBody>
                    <a:bodyPr/>
                    <a:lstStyle/>
                    <a:p>
                      <a:r>
                        <a:rPr lang="es-AR" dirty="0"/>
                        <a:t>0</a:t>
                      </a:r>
                    </a:p>
                  </a:txBody>
                  <a:tcPr/>
                </a:tc>
                <a:tc>
                  <a:txBody>
                    <a:bodyPr/>
                    <a:lstStyle/>
                    <a:p>
                      <a:r>
                        <a:rPr lang="es-AR" dirty="0"/>
                        <a:t>1</a:t>
                      </a:r>
                    </a:p>
                  </a:txBody>
                  <a:tcPr/>
                </a:tc>
                <a:tc>
                  <a:txBody>
                    <a:bodyPr/>
                    <a:lstStyle/>
                    <a:p>
                      <a:r>
                        <a:rPr lang="es-AR" baseline="0" dirty="0"/>
                        <a:t> </a:t>
                      </a:r>
                      <a:r>
                        <a:rPr lang="es-AR" dirty="0"/>
                        <a:t>[1</a:t>
                      </a:r>
                      <a:r>
                        <a:rPr lang="es-AR" baseline="0" dirty="0"/>
                        <a:t>]</a:t>
                      </a:r>
                      <a:endParaRPr lang="es-AR" dirty="0"/>
                    </a:p>
                  </a:txBody>
                  <a:tcPr/>
                </a:tc>
                <a:tc>
                  <a:txBody>
                    <a:bodyPr/>
                    <a:lstStyle/>
                    <a:p>
                      <a:endParaRPr lang="es-AR" dirty="0"/>
                    </a:p>
                  </a:txBody>
                  <a:tcPr/>
                </a:tc>
                <a:extLst>
                  <a:ext uri="{0D108BD9-81ED-4DB2-BD59-A6C34878D82A}">
                    <a16:rowId xmlns:a16="http://schemas.microsoft.com/office/drawing/2014/main" val="3997086283"/>
                  </a:ext>
                </a:extLst>
              </a:tr>
              <a:tr h="370840">
                <a:tc>
                  <a:txBody>
                    <a:bodyPr/>
                    <a:lstStyle/>
                    <a:p>
                      <a:r>
                        <a:rPr lang="es-AR" dirty="0"/>
                        <a:t>3</a:t>
                      </a:r>
                    </a:p>
                  </a:txBody>
                  <a:tcPr/>
                </a:tc>
                <a:tc>
                  <a:txBody>
                    <a:bodyPr/>
                    <a:lstStyle/>
                    <a:p>
                      <a:r>
                        <a:rPr lang="es-AR" dirty="0"/>
                        <a:t>2</a:t>
                      </a:r>
                    </a:p>
                  </a:txBody>
                  <a:tcPr/>
                </a:tc>
                <a:tc>
                  <a:txBody>
                    <a:bodyPr/>
                    <a:lstStyle/>
                    <a:p>
                      <a:r>
                        <a:rPr lang="es-AR" dirty="0"/>
                        <a:t>[0,</a:t>
                      </a:r>
                      <a:r>
                        <a:rPr lang="es-AR" baseline="0" dirty="0"/>
                        <a:t> 3]</a:t>
                      </a:r>
                      <a:endParaRPr lang="es-AR" dirty="0"/>
                    </a:p>
                  </a:txBody>
                  <a:tcPr/>
                </a:tc>
                <a:tc>
                  <a:txBody>
                    <a:bodyPr/>
                    <a:lstStyle/>
                    <a:p>
                      <a:endParaRPr lang="es-AR" dirty="0"/>
                    </a:p>
                  </a:txBody>
                  <a:tcPr/>
                </a:tc>
                <a:extLst>
                  <a:ext uri="{0D108BD9-81ED-4DB2-BD59-A6C34878D82A}">
                    <a16:rowId xmlns:a16="http://schemas.microsoft.com/office/drawing/2014/main" val="3606324910"/>
                  </a:ext>
                </a:extLst>
              </a:tr>
              <a:tr h="370840">
                <a:tc>
                  <a:txBody>
                    <a:bodyPr/>
                    <a:lstStyle/>
                    <a:p>
                      <a:r>
                        <a:rPr lang="es-AR" dirty="0"/>
                        <a:t>2</a:t>
                      </a:r>
                    </a:p>
                  </a:txBody>
                  <a:tcPr/>
                </a:tc>
                <a:tc>
                  <a:txBody>
                    <a:bodyPr/>
                    <a:lstStyle/>
                    <a:p>
                      <a:r>
                        <a:rPr lang="es-AR" dirty="0"/>
                        <a:t>1</a:t>
                      </a:r>
                    </a:p>
                  </a:txBody>
                  <a:tcPr/>
                </a:tc>
                <a:tc>
                  <a:txBody>
                    <a:bodyPr/>
                    <a:lstStyle/>
                    <a:p>
                      <a:r>
                        <a:rPr lang="es-AR" dirty="0"/>
                        <a:t>[0</a:t>
                      </a:r>
                      <a:r>
                        <a:rPr lang="es-AR" baseline="0" dirty="0"/>
                        <a:t>]</a:t>
                      </a:r>
                      <a:endParaRPr lang="es-AR" dirty="0"/>
                    </a:p>
                  </a:txBody>
                  <a:tcPr/>
                </a:tc>
                <a:tc>
                  <a:txBody>
                    <a:bodyPr/>
                    <a:lstStyle/>
                    <a:p>
                      <a:endParaRPr lang="es-AR" dirty="0"/>
                    </a:p>
                  </a:txBody>
                  <a:tcPr/>
                </a:tc>
                <a:extLst>
                  <a:ext uri="{0D108BD9-81ED-4DB2-BD59-A6C34878D82A}">
                    <a16:rowId xmlns:a16="http://schemas.microsoft.com/office/drawing/2014/main" val="2050025591"/>
                  </a:ext>
                </a:extLst>
              </a:tr>
            </a:tbl>
          </a:graphicData>
        </a:graphic>
      </p:graphicFrame>
      <p:graphicFrame>
        <p:nvGraphicFramePr>
          <p:cNvPr id="11" name="Tabla 10"/>
          <p:cNvGraphicFramePr>
            <a:graphicFrameLocks noGrp="1"/>
          </p:cNvGraphicFramePr>
          <p:nvPr/>
        </p:nvGraphicFramePr>
        <p:xfrm>
          <a:off x="3834215" y="5991976"/>
          <a:ext cx="4149367" cy="741680"/>
        </p:xfrm>
        <a:graphic>
          <a:graphicData uri="http://schemas.openxmlformats.org/drawingml/2006/table">
            <a:tbl>
              <a:tblPr firstRow="1" bandRow="1">
                <a:tableStyleId>{8799B23B-EC83-4686-B30A-512413B5E67A}</a:tableStyleId>
              </a:tblPr>
              <a:tblGrid>
                <a:gridCol w="678989">
                  <a:extLst>
                    <a:ext uri="{9D8B030D-6E8A-4147-A177-3AD203B41FA5}">
                      <a16:colId xmlns:a16="http://schemas.microsoft.com/office/drawing/2014/main" val="3416777542"/>
                    </a:ext>
                  </a:extLst>
                </a:gridCol>
                <a:gridCol w="732876">
                  <a:extLst>
                    <a:ext uri="{9D8B030D-6E8A-4147-A177-3AD203B41FA5}">
                      <a16:colId xmlns:a16="http://schemas.microsoft.com/office/drawing/2014/main" val="4175661753"/>
                    </a:ext>
                  </a:extLst>
                </a:gridCol>
                <a:gridCol w="1368751">
                  <a:extLst>
                    <a:ext uri="{9D8B030D-6E8A-4147-A177-3AD203B41FA5}">
                      <a16:colId xmlns:a16="http://schemas.microsoft.com/office/drawing/2014/main" val="4038247316"/>
                    </a:ext>
                  </a:extLst>
                </a:gridCol>
                <a:gridCol w="1368751">
                  <a:extLst>
                    <a:ext uri="{9D8B030D-6E8A-4147-A177-3AD203B41FA5}">
                      <a16:colId xmlns:a16="http://schemas.microsoft.com/office/drawing/2014/main" val="473892307"/>
                    </a:ext>
                  </a:extLst>
                </a:gridCol>
              </a:tblGrid>
              <a:tr h="370840">
                <a:tc>
                  <a:txBody>
                    <a:bodyPr/>
                    <a:lstStyle/>
                    <a:p>
                      <a:r>
                        <a:rPr lang="es-AR" dirty="0"/>
                        <a:t>1</a:t>
                      </a:r>
                    </a:p>
                  </a:txBody>
                  <a:tcPr/>
                </a:tc>
                <a:tc>
                  <a:txBody>
                    <a:bodyPr/>
                    <a:lstStyle/>
                    <a:p>
                      <a:r>
                        <a:rPr lang="es-AR" dirty="0"/>
                        <a:t>1</a:t>
                      </a:r>
                    </a:p>
                  </a:txBody>
                  <a:tcPr/>
                </a:tc>
                <a:tc>
                  <a:txBody>
                    <a:bodyPr/>
                    <a:lstStyle/>
                    <a:p>
                      <a:r>
                        <a:rPr lang="es-AR" dirty="0"/>
                        <a:t>[0</a:t>
                      </a:r>
                      <a:r>
                        <a:rPr lang="es-AR" baseline="0" dirty="0"/>
                        <a:t>]</a:t>
                      </a:r>
                      <a:endParaRPr lang="es-AR" dirty="0"/>
                    </a:p>
                  </a:txBody>
                  <a:tcPr/>
                </a:tc>
                <a:tc>
                  <a:txBody>
                    <a:bodyPr/>
                    <a:lstStyle/>
                    <a:p>
                      <a:endParaRPr lang="es-AR" dirty="0"/>
                    </a:p>
                  </a:txBody>
                  <a:tcPr/>
                </a:tc>
                <a:extLst>
                  <a:ext uri="{0D108BD9-81ED-4DB2-BD59-A6C34878D82A}">
                    <a16:rowId xmlns:a16="http://schemas.microsoft.com/office/drawing/2014/main" val="3997086283"/>
                  </a:ext>
                </a:extLst>
              </a:tr>
              <a:tr h="370840">
                <a:tc>
                  <a:txBody>
                    <a:bodyPr/>
                    <a:lstStyle/>
                    <a:p>
                      <a:r>
                        <a:rPr lang="es-AR" dirty="0"/>
                        <a:t>3</a:t>
                      </a:r>
                    </a:p>
                  </a:txBody>
                  <a:tcPr/>
                </a:tc>
                <a:tc>
                  <a:txBody>
                    <a:bodyPr/>
                    <a:lstStyle/>
                    <a:p>
                      <a:r>
                        <a:rPr lang="es-AR"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[1</a:t>
                      </a:r>
                      <a:r>
                        <a:rPr lang="es-AR" baseline="0" dirty="0"/>
                        <a:t>]</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142890004"/>
                  </a:ext>
                </a:extLst>
              </a:tr>
            </a:tbl>
          </a:graphicData>
        </a:graphic>
      </p:graphicFrame>
      <p:graphicFrame>
        <p:nvGraphicFramePr>
          <p:cNvPr id="12" name="Tabla 11"/>
          <p:cNvGraphicFramePr>
            <a:graphicFrameLocks noGrp="1"/>
          </p:cNvGraphicFramePr>
          <p:nvPr/>
        </p:nvGraphicFramePr>
        <p:xfrm>
          <a:off x="3814620" y="4852213"/>
          <a:ext cx="4110179" cy="365760"/>
        </p:xfrm>
        <a:graphic>
          <a:graphicData uri="http://schemas.openxmlformats.org/drawingml/2006/table">
            <a:tbl>
              <a:tblPr firstRow="1" bandRow="1">
                <a:tableStyleId>{8799B23B-EC83-4686-B30A-512413B5E67A}</a:tableStyleId>
              </a:tblPr>
              <a:tblGrid>
                <a:gridCol w="658326">
                  <a:extLst>
                    <a:ext uri="{9D8B030D-6E8A-4147-A177-3AD203B41FA5}">
                      <a16:colId xmlns:a16="http://schemas.microsoft.com/office/drawing/2014/main" val="3416777542"/>
                    </a:ext>
                  </a:extLst>
                </a:gridCol>
                <a:gridCol w="710573">
                  <a:extLst>
                    <a:ext uri="{9D8B030D-6E8A-4147-A177-3AD203B41FA5}">
                      <a16:colId xmlns:a16="http://schemas.microsoft.com/office/drawing/2014/main" val="4175661753"/>
                    </a:ext>
                  </a:extLst>
                </a:gridCol>
                <a:gridCol w="1370640">
                  <a:extLst>
                    <a:ext uri="{9D8B030D-6E8A-4147-A177-3AD203B41FA5}">
                      <a16:colId xmlns:a16="http://schemas.microsoft.com/office/drawing/2014/main" val="4038247316"/>
                    </a:ext>
                  </a:extLst>
                </a:gridCol>
                <a:gridCol w="1370640">
                  <a:extLst>
                    <a:ext uri="{9D8B030D-6E8A-4147-A177-3AD203B41FA5}">
                      <a16:colId xmlns:a16="http://schemas.microsoft.com/office/drawing/2014/main" val="3441718679"/>
                    </a:ext>
                  </a:extLst>
                </a:gridCol>
              </a:tblGrid>
              <a:tr h="321426">
                <a:tc>
                  <a:txBody>
                    <a:bodyPr/>
                    <a:lstStyle/>
                    <a:p>
                      <a:r>
                        <a:rPr lang="es-AR" dirty="0"/>
                        <a:t>3</a:t>
                      </a:r>
                    </a:p>
                  </a:txBody>
                  <a:tcPr/>
                </a:tc>
                <a:tc>
                  <a:txBody>
                    <a:bodyPr/>
                    <a:lstStyle/>
                    <a:p>
                      <a:r>
                        <a:rPr lang="es-AR"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dirty="0"/>
                        <a:t>[2</a:t>
                      </a:r>
                      <a:r>
                        <a:rPr lang="es-AR" baseline="0" dirty="0"/>
                        <a:t>]</a:t>
                      </a:r>
                      <a:endParaRPr lang="es-A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AR" dirty="0"/>
                    </a:p>
                  </a:txBody>
                  <a:tcPr/>
                </a:tc>
                <a:extLst>
                  <a:ext uri="{0D108BD9-81ED-4DB2-BD59-A6C34878D82A}">
                    <a16:rowId xmlns:a16="http://schemas.microsoft.com/office/drawing/2014/main" val="3997086283"/>
                  </a:ext>
                </a:extLst>
              </a:tr>
            </a:tbl>
          </a:graphicData>
        </a:graphic>
      </p:graphicFrame>
      <p:grpSp>
        <p:nvGrpSpPr>
          <p:cNvPr id="17" name="Grupo 16"/>
          <p:cNvGrpSpPr/>
          <p:nvPr/>
        </p:nvGrpSpPr>
        <p:grpSpPr>
          <a:xfrm>
            <a:off x="343737" y="-31908"/>
            <a:ext cx="2756263" cy="761268"/>
            <a:chOff x="548640" y="2928952"/>
            <a:chExt cx="2756263" cy="761268"/>
          </a:xfrm>
        </p:grpSpPr>
        <p:sp>
          <p:nvSpPr>
            <p:cNvPr id="18" name="Rectángulo 17"/>
            <p:cNvSpPr/>
            <p:nvPr/>
          </p:nvSpPr>
          <p:spPr>
            <a:xfrm>
              <a:off x="718457" y="3311397"/>
              <a:ext cx="2586446" cy="378823"/>
            </a:xfrm>
            <a:prstGeom prst="rect">
              <a:avLst/>
            </a:prstGeom>
          </p:spPr>
          <p:style>
            <a:lnRef idx="1">
              <a:schemeClr val="accent3"/>
            </a:lnRef>
            <a:fillRef idx="2">
              <a:schemeClr val="accent3"/>
            </a:fillRef>
            <a:effectRef idx="1">
              <a:schemeClr val="accent3"/>
            </a:effectRef>
            <a:fontRef idx="minor">
              <a:schemeClr val="dk1"/>
            </a:fontRef>
          </p:style>
          <p:txBody>
            <a:bodyPr lIns="0" tIns="0" rIns="0" bIns="0" rtlCol="0" anchor="t" anchorCtr="0">
              <a:normAutofit/>
            </a:bodyPr>
            <a:lstStyle/>
            <a:p>
              <a:pPr algn="just"/>
              <a:r>
                <a:rPr lang="es-MX" dirty="0"/>
                <a:t>store,, </a:t>
              </a:r>
              <a:r>
                <a:rPr lang="es-MX" dirty="0" err="1"/>
                <a:t>game</a:t>
              </a:r>
              <a:endParaRPr lang="es-MX" dirty="0"/>
            </a:p>
          </p:txBody>
        </p:sp>
        <p:sp>
          <p:nvSpPr>
            <p:cNvPr id="19" name="CuadroTexto 18"/>
            <p:cNvSpPr txBox="1"/>
            <p:nvPr/>
          </p:nvSpPr>
          <p:spPr>
            <a:xfrm>
              <a:off x="548640" y="2928952"/>
              <a:ext cx="1685077" cy="369332"/>
            </a:xfrm>
            <a:prstGeom prst="rect">
              <a:avLst/>
            </a:prstGeom>
            <a:noFill/>
            <a:ln>
              <a:solidFill>
                <a:schemeClr val="bg2"/>
              </a:solidFill>
            </a:ln>
          </p:spPr>
          <p:txBody>
            <a:bodyPr wrap="none" rtlCol="0">
              <a:spAutoFit/>
            </a:bodyPr>
            <a:lstStyle/>
            <a:p>
              <a:r>
                <a:rPr lang="es-AR" dirty="0" err="1"/>
                <a:t>Docid</a:t>
              </a:r>
              <a:r>
                <a:rPr lang="es-AR" dirty="0"/>
                <a:t> 0  (a.txt)</a:t>
              </a:r>
              <a:endParaRPr lang="es-MX" dirty="0" err="1"/>
            </a:p>
          </p:txBody>
        </p:sp>
      </p:grpSp>
      <p:grpSp>
        <p:nvGrpSpPr>
          <p:cNvPr id="20" name="Grupo 19"/>
          <p:cNvGrpSpPr/>
          <p:nvPr/>
        </p:nvGrpSpPr>
        <p:grpSpPr>
          <a:xfrm>
            <a:off x="5563608" y="15449"/>
            <a:ext cx="2746545" cy="748155"/>
            <a:chOff x="548640" y="2928952"/>
            <a:chExt cx="2746545" cy="748155"/>
          </a:xfrm>
        </p:grpSpPr>
        <p:sp>
          <p:nvSpPr>
            <p:cNvPr id="21" name="Rectángulo 20"/>
            <p:cNvSpPr/>
            <p:nvPr/>
          </p:nvSpPr>
          <p:spPr>
            <a:xfrm>
              <a:off x="708739" y="3298284"/>
              <a:ext cx="2586446" cy="378823"/>
            </a:xfrm>
            <a:prstGeom prst="rect">
              <a:avLst/>
            </a:prstGeom>
          </p:spPr>
          <p:style>
            <a:lnRef idx="1">
              <a:schemeClr val="accent3"/>
            </a:lnRef>
            <a:fillRef idx="2">
              <a:schemeClr val="accent3"/>
            </a:fillRef>
            <a:effectRef idx="1">
              <a:schemeClr val="accent3"/>
            </a:effectRef>
            <a:fontRef idx="minor">
              <a:schemeClr val="dk1"/>
            </a:fontRef>
          </p:style>
          <p:txBody>
            <a:bodyPr lIns="0" tIns="0" rIns="0" bIns="0" rtlCol="0" anchor="t" anchorCtr="0">
              <a:normAutofit/>
            </a:bodyPr>
            <a:lstStyle/>
            <a:p>
              <a:pPr algn="just"/>
              <a:r>
                <a:rPr lang="es-AR" dirty="0"/>
                <a:t>video</a:t>
              </a:r>
              <a:endParaRPr lang="es-MX" dirty="0"/>
            </a:p>
          </p:txBody>
        </p:sp>
        <p:sp>
          <p:nvSpPr>
            <p:cNvPr id="22" name="CuadroTexto 21"/>
            <p:cNvSpPr txBox="1"/>
            <p:nvPr/>
          </p:nvSpPr>
          <p:spPr>
            <a:xfrm>
              <a:off x="548640" y="2928952"/>
              <a:ext cx="1640193" cy="369332"/>
            </a:xfrm>
            <a:prstGeom prst="rect">
              <a:avLst/>
            </a:prstGeom>
            <a:noFill/>
            <a:ln>
              <a:solidFill>
                <a:schemeClr val="bg2"/>
              </a:solidFill>
            </a:ln>
          </p:spPr>
          <p:txBody>
            <a:bodyPr wrap="none" rtlCol="0">
              <a:spAutoFit/>
            </a:bodyPr>
            <a:lstStyle/>
            <a:p>
              <a:r>
                <a:rPr lang="es-AR" dirty="0" err="1"/>
                <a:t>Docid</a:t>
              </a:r>
              <a:r>
                <a:rPr lang="es-AR" dirty="0"/>
                <a:t> 1 (b.txt)</a:t>
              </a:r>
              <a:endParaRPr lang="es-MX" dirty="0" err="1"/>
            </a:p>
          </p:txBody>
        </p:sp>
      </p:grpSp>
      <p:grpSp>
        <p:nvGrpSpPr>
          <p:cNvPr id="23" name="Grupo 22"/>
          <p:cNvGrpSpPr/>
          <p:nvPr/>
        </p:nvGrpSpPr>
        <p:grpSpPr>
          <a:xfrm>
            <a:off x="5578690" y="1118957"/>
            <a:ext cx="2731463" cy="748155"/>
            <a:chOff x="548640" y="2928952"/>
            <a:chExt cx="2731463" cy="748155"/>
          </a:xfrm>
        </p:grpSpPr>
        <p:sp>
          <p:nvSpPr>
            <p:cNvPr id="24" name="Rectángulo 23"/>
            <p:cNvSpPr/>
            <p:nvPr/>
          </p:nvSpPr>
          <p:spPr>
            <a:xfrm>
              <a:off x="693657" y="3298284"/>
              <a:ext cx="2586446" cy="378823"/>
            </a:xfrm>
            <a:prstGeom prst="rect">
              <a:avLst/>
            </a:prstGeom>
          </p:spPr>
          <p:style>
            <a:lnRef idx="1">
              <a:schemeClr val="accent3"/>
            </a:lnRef>
            <a:fillRef idx="2">
              <a:schemeClr val="accent3"/>
            </a:fillRef>
            <a:effectRef idx="1">
              <a:schemeClr val="accent3"/>
            </a:effectRef>
            <a:fontRef idx="minor">
              <a:schemeClr val="dk1"/>
            </a:fontRef>
          </p:style>
          <p:txBody>
            <a:bodyPr lIns="0" tIns="0" rIns="0" bIns="0" rtlCol="0" anchor="t" anchorCtr="0">
              <a:normAutofit/>
            </a:bodyPr>
            <a:lstStyle/>
            <a:p>
              <a:pPr algn="just"/>
              <a:r>
                <a:rPr lang="es-MX" dirty="0" err="1"/>
                <a:t>game</a:t>
              </a:r>
              <a:endParaRPr lang="es-MX" dirty="0"/>
            </a:p>
          </p:txBody>
        </p:sp>
        <p:sp>
          <p:nvSpPr>
            <p:cNvPr id="25" name="CuadroTexto 24"/>
            <p:cNvSpPr txBox="1"/>
            <p:nvPr/>
          </p:nvSpPr>
          <p:spPr>
            <a:xfrm>
              <a:off x="548640" y="2928952"/>
              <a:ext cx="1946616" cy="369332"/>
            </a:xfrm>
            <a:prstGeom prst="rect">
              <a:avLst/>
            </a:prstGeom>
            <a:noFill/>
            <a:ln>
              <a:solidFill>
                <a:schemeClr val="bg2"/>
              </a:solidFill>
            </a:ln>
          </p:spPr>
          <p:txBody>
            <a:bodyPr wrap="square" rtlCol="0">
              <a:spAutoFit/>
            </a:bodyPr>
            <a:lstStyle/>
            <a:p>
              <a:r>
                <a:rPr lang="es-AR" dirty="0" err="1"/>
                <a:t>Docid</a:t>
              </a:r>
              <a:r>
                <a:rPr lang="es-AR" dirty="0"/>
                <a:t> 2 (c.txt)</a:t>
              </a:r>
              <a:endParaRPr lang="es-MX" dirty="0" err="1"/>
            </a:p>
          </p:txBody>
        </p:sp>
      </p:grpSp>
      <p:grpSp>
        <p:nvGrpSpPr>
          <p:cNvPr id="26" name="Grupo 25"/>
          <p:cNvGrpSpPr/>
          <p:nvPr/>
        </p:nvGrpSpPr>
        <p:grpSpPr>
          <a:xfrm>
            <a:off x="293677" y="1018902"/>
            <a:ext cx="2651760" cy="848210"/>
            <a:chOff x="548640" y="2928952"/>
            <a:chExt cx="2651760" cy="848210"/>
          </a:xfrm>
        </p:grpSpPr>
        <p:sp>
          <p:nvSpPr>
            <p:cNvPr id="27" name="Rectángulo 26"/>
            <p:cNvSpPr/>
            <p:nvPr/>
          </p:nvSpPr>
          <p:spPr>
            <a:xfrm>
              <a:off x="718457" y="3298284"/>
              <a:ext cx="2481943" cy="478878"/>
            </a:xfrm>
            <a:prstGeom prst="rect">
              <a:avLst/>
            </a:prstGeom>
          </p:spPr>
          <p:style>
            <a:lnRef idx="1">
              <a:schemeClr val="accent3"/>
            </a:lnRef>
            <a:fillRef idx="2">
              <a:schemeClr val="accent3"/>
            </a:fillRef>
            <a:effectRef idx="1">
              <a:schemeClr val="accent3"/>
            </a:effectRef>
            <a:fontRef idx="minor">
              <a:schemeClr val="dk1"/>
            </a:fontRef>
          </p:style>
          <p:txBody>
            <a:bodyPr lIns="0" tIns="0" rIns="0" bIns="0" rtlCol="0" anchor="t" anchorCtr="0">
              <a:normAutofit fontScale="92500" lnSpcReduction="10000"/>
            </a:bodyPr>
            <a:lstStyle/>
            <a:p>
              <a:pPr algn="just"/>
              <a:r>
                <a:rPr lang="es-MX" dirty="0" err="1"/>
                <a:t>Game</a:t>
              </a:r>
              <a:r>
                <a:rPr lang="es-MX" dirty="0"/>
                <a:t> video, </a:t>
              </a:r>
            </a:p>
            <a:p>
              <a:pPr algn="just"/>
              <a:r>
                <a:rPr lang="es-MX" dirty="0"/>
                <a:t>  </a:t>
              </a:r>
              <a:r>
                <a:rPr lang="es-MX" dirty="0" err="1"/>
                <a:t>review</a:t>
              </a:r>
              <a:r>
                <a:rPr lang="es-MX" dirty="0"/>
                <a:t>    </a:t>
              </a:r>
              <a:r>
                <a:rPr lang="es-MX" dirty="0" err="1"/>
                <a:t>game</a:t>
              </a:r>
              <a:r>
                <a:rPr lang="es-MX" dirty="0"/>
                <a:t>.</a:t>
              </a:r>
            </a:p>
          </p:txBody>
        </p:sp>
        <p:sp>
          <p:nvSpPr>
            <p:cNvPr id="28" name="CuadroTexto 27"/>
            <p:cNvSpPr txBox="1"/>
            <p:nvPr/>
          </p:nvSpPr>
          <p:spPr>
            <a:xfrm>
              <a:off x="548640" y="2928952"/>
              <a:ext cx="1653017" cy="369332"/>
            </a:xfrm>
            <a:prstGeom prst="rect">
              <a:avLst/>
            </a:prstGeom>
            <a:noFill/>
            <a:ln>
              <a:solidFill>
                <a:schemeClr val="bg2"/>
              </a:solidFill>
            </a:ln>
          </p:spPr>
          <p:txBody>
            <a:bodyPr wrap="none" rtlCol="0">
              <a:spAutoFit/>
            </a:bodyPr>
            <a:lstStyle/>
            <a:p>
              <a:r>
                <a:rPr lang="es-AR" dirty="0" err="1"/>
                <a:t>Docid</a:t>
              </a:r>
              <a:r>
                <a:rPr lang="es-AR" dirty="0"/>
                <a:t> 3 (d.txt)</a:t>
              </a:r>
              <a:endParaRPr lang="es-MX" dirty="0" err="1"/>
            </a:p>
          </p:txBody>
        </p:sp>
      </p:grpSp>
    </p:spTree>
    <p:extLst>
      <p:ext uri="{BB962C8B-B14F-4D97-AF65-F5344CB8AC3E}">
        <p14:creationId xmlns:p14="http://schemas.microsoft.com/office/powerpoint/2010/main" val="3471509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err="1"/>
              <a:t>Lucene</a:t>
            </a:r>
            <a:endParaRPr lang="es-AR" dirty="0"/>
          </a:p>
        </p:txBody>
      </p:sp>
      <p:sp>
        <p:nvSpPr>
          <p:cNvPr id="3" name="Marcador de contenido 2"/>
          <p:cNvSpPr>
            <a:spLocks noGrp="1"/>
          </p:cNvSpPr>
          <p:nvPr>
            <p:ph idx="1"/>
          </p:nvPr>
        </p:nvSpPr>
        <p:spPr/>
        <p:txBody>
          <a:bodyPr>
            <a:normAutofit lnSpcReduction="10000"/>
          </a:bodyPr>
          <a:lstStyle/>
          <a:p>
            <a:r>
              <a:rPr lang="es-AR" i="1" dirty="0">
                <a:solidFill>
                  <a:srgbClr val="00B050"/>
                </a:solidFill>
              </a:rPr>
              <a:t>Concepto de documento, campos.</a:t>
            </a:r>
          </a:p>
          <a:p>
            <a:r>
              <a:rPr lang="es-AR" i="1" dirty="0">
                <a:solidFill>
                  <a:srgbClr val="00B050"/>
                </a:solidFill>
              </a:rPr>
              <a:t>Almacenamiento en </a:t>
            </a:r>
            <a:r>
              <a:rPr lang="es-AR" i="1" dirty="0" err="1">
                <a:solidFill>
                  <a:srgbClr val="00B050"/>
                </a:solidFill>
              </a:rPr>
              <a:t>Lucene</a:t>
            </a:r>
            <a:r>
              <a:rPr lang="es-AR" i="1" dirty="0">
                <a:solidFill>
                  <a:srgbClr val="00B050"/>
                </a:solidFill>
              </a:rPr>
              <a:t>: en el índice y fuera del índice</a:t>
            </a:r>
          </a:p>
          <a:p>
            <a:r>
              <a:rPr lang="es-AR" dirty="0">
                <a:solidFill>
                  <a:srgbClr val="00B050"/>
                </a:solidFill>
              </a:rPr>
              <a:t>Aplicaciones</a:t>
            </a:r>
          </a:p>
          <a:p>
            <a:pPr lvl="1"/>
            <a:r>
              <a:rPr lang="es-AR" dirty="0" err="1"/>
              <a:t>IndexBuilder</a:t>
            </a:r>
            <a:r>
              <a:rPr lang="es-AR" dirty="0"/>
              <a:t>  (creación de los documentos)</a:t>
            </a:r>
          </a:p>
          <a:p>
            <a:pPr lvl="1"/>
            <a:r>
              <a:rPr lang="es-AR" dirty="0" err="1"/>
              <a:t>TheSearcher</a:t>
            </a:r>
            <a:r>
              <a:rPr lang="es-AR" dirty="0"/>
              <a:t> (búsqueda de documentos)</a:t>
            </a:r>
          </a:p>
          <a:p>
            <a:r>
              <a:rPr lang="es-AR" dirty="0" err="1"/>
              <a:t>Query</a:t>
            </a:r>
            <a:r>
              <a:rPr lang="es-AR" dirty="0"/>
              <a:t>:</a:t>
            </a:r>
          </a:p>
          <a:p>
            <a:pPr lvl="1"/>
            <a:r>
              <a:rPr lang="es-AR" dirty="0"/>
              <a:t>API</a:t>
            </a:r>
          </a:p>
          <a:p>
            <a:pPr lvl="1"/>
            <a:r>
              <a:rPr lang="es-AR" dirty="0" err="1"/>
              <a:t>QueryBuilder</a:t>
            </a:r>
            <a:endParaRPr lang="es-AR" dirty="0"/>
          </a:p>
          <a:p>
            <a:r>
              <a:rPr lang="es-AR" dirty="0"/>
              <a:t>Formas de separar en </a:t>
            </a:r>
            <a:r>
              <a:rPr lang="es-AR" dirty="0" err="1"/>
              <a:t>tokens</a:t>
            </a:r>
            <a:endParaRPr lang="es-AR" dirty="0"/>
          </a:p>
          <a:p>
            <a:r>
              <a:rPr lang="es-AR" dirty="0"/>
              <a:t>Ranking de documentos</a:t>
            </a:r>
          </a:p>
          <a:p>
            <a:endParaRPr lang="es-AR" dirty="0"/>
          </a:p>
          <a:p>
            <a:endParaRPr lang="es-AR" dirty="0"/>
          </a:p>
          <a:p>
            <a:pPr lvl="1"/>
            <a:endParaRPr lang="es-AR" dirty="0"/>
          </a:p>
        </p:txBody>
      </p:sp>
      <p:sp>
        <p:nvSpPr>
          <p:cNvPr id="4" name="Marcador de número de diapositiva 3"/>
          <p:cNvSpPr>
            <a:spLocks noGrp="1"/>
          </p:cNvSpPr>
          <p:nvPr>
            <p:ph type="sldNum" sz="quarter" idx="12"/>
          </p:nvPr>
        </p:nvSpPr>
        <p:spPr/>
        <p:txBody>
          <a:bodyPr/>
          <a:lstStyle/>
          <a:p>
            <a:fld id="{401CF334-2D5C-4859-84A6-CA7E6E43FAEB}" type="slidenum">
              <a:rPr lang="en-US" smtClean="0"/>
              <a:t>143</a:t>
            </a:fld>
            <a:endParaRPr lang="en-US"/>
          </a:p>
        </p:txBody>
      </p:sp>
    </p:spTree>
    <p:extLst>
      <p:ext uri="{BB962C8B-B14F-4D97-AF65-F5344CB8AC3E}">
        <p14:creationId xmlns:p14="http://schemas.microsoft.com/office/powerpoint/2010/main" val="1144609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AR"/>
          </a:p>
        </p:txBody>
      </p:sp>
      <p:sp>
        <p:nvSpPr>
          <p:cNvPr id="3" name="Marcador de contenido 2"/>
          <p:cNvSpPr>
            <a:spLocks noGrp="1"/>
          </p:cNvSpPr>
          <p:nvPr>
            <p:ph idx="1"/>
          </p:nvPr>
        </p:nvSpPr>
        <p:spPr/>
        <p:txBody>
          <a:bodyPr>
            <a:normAutofit/>
          </a:bodyPr>
          <a:lstStyle/>
          <a:p>
            <a:pPr marL="0" indent="0" algn="just">
              <a:buNone/>
            </a:pPr>
            <a:r>
              <a:rPr lang="es-AR" dirty="0"/>
              <a:t>Las 2 aplicaciones independientes que precisamos realizar con </a:t>
            </a:r>
            <a:r>
              <a:rPr lang="es-AR" dirty="0" err="1"/>
              <a:t>Lucene</a:t>
            </a:r>
            <a:r>
              <a:rPr lang="es-AR" dirty="0"/>
              <a:t> son: </a:t>
            </a:r>
            <a:r>
              <a:rPr lang="es-AR" dirty="0" err="1"/>
              <a:t>IndexerBuilder</a:t>
            </a:r>
            <a:r>
              <a:rPr lang="es-AR" dirty="0"/>
              <a:t> y </a:t>
            </a:r>
            <a:r>
              <a:rPr lang="es-AR" dirty="0" err="1"/>
              <a:t>Searcher</a:t>
            </a:r>
            <a:endParaRPr lang="es-AR" dirty="0"/>
          </a:p>
          <a:p>
            <a:pPr marL="0" indent="0" algn="just">
              <a:buNone/>
            </a:pPr>
            <a:endParaRPr lang="es-AR" dirty="0"/>
          </a:p>
        </p:txBody>
      </p:sp>
      <p:sp>
        <p:nvSpPr>
          <p:cNvPr id="4" name="Marcador de número de diapositiva 3"/>
          <p:cNvSpPr>
            <a:spLocks noGrp="1"/>
          </p:cNvSpPr>
          <p:nvPr>
            <p:ph type="sldNum" sz="quarter" idx="12"/>
          </p:nvPr>
        </p:nvSpPr>
        <p:spPr/>
        <p:txBody>
          <a:bodyPr/>
          <a:lstStyle/>
          <a:p>
            <a:fld id="{401CF334-2D5C-4859-84A6-CA7E6E43FAEB}" type="slidenum">
              <a:rPr lang="en-US" smtClean="0"/>
              <a:t>144</a:t>
            </a:fld>
            <a:endParaRPr lang="en-US"/>
          </a:p>
        </p:txBody>
      </p:sp>
    </p:spTree>
    <p:extLst>
      <p:ext uri="{BB962C8B-B14F-4D97-AF65-F5344CB8AC3E}">
        <p14:creationId xmlns:p14="http://schemas.microsoft.com/office/powerpoint/2010/main" val="2445303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err="1"/>
              <a:t>Lucene</a:t>
            </a:r>
            <a:endParaRPr lang="es-AR" dirty="0"/>
          </a:p>
        </p:txBody>
      </p:sp>
      <p:sp>
        <p:nvSpPr>
          <p:cNvPr id="3" name="Marcador de contenido 2"/>
          <p:cNvSpPr>
            <a:spLocks noGrp="1"/>
          </p:cNvSpPr>
          <p:nvPr>
            <p:ph idx="1"/>
          </p:nvPr>
        </p:nvSpPr>
        <p:spPr/>
        <p:txBody>
          <a:bodyPr>
            <a:normAutofit lnSpcReduction="10000"/>
          </a:bodyPr>
          <a:lstStyle/>
          <a:p>
            <a:r>
              <a:rPr lang="es-AR" i="1" dirty="0">
                <a:solidFill>
                  <a:srgbClr val="00B050"/>
                </a:solidFill>
              </a:rPr>
              <a:t>Concepto de documento, campos.</a:t>
            </a:r>
          </a:p>
          <a:p>
            <a:r>
              <a:rPr lang="es-AR" i="1" dirty="0">
                <a:solidFill>
                  <a:srgbClr val="00B050"/>
                </a:solidFill>
              </a:rPr>
              <a:t>Almacenamiento en </a:t>
            </a:r>
            <a:r>
              <a:rPr lang="es-AR" i="1" dirty="0" err="1">
                <a:solidFill>
                  <a:srgbClr val="00B050"/>
                </a:solidFill>
              </a:rPr>
              <a:t>Lucene</a:t>
            </a:r>
            <a:r>
              <a:rPr lang="es-AR" i="1" dirty="0">
                <a:solidFill>
                  <a:srgbClr val="00B050"/>
                </a:solidFill>
              </a:rPr>
              <a:t>: en el índice y fuera del índice</a:t>
            </a:r>
          </a:p>
          <a:p>
            <a:r>
              <a:rPr lang="es-AR" i="1" dirty="0">
                <a:solidFill>
                  <a:srgbClr val="00B050"/>
                </a:solidFill>
              </a:rPr>
              <a:t>Aplicaciones</a:t>
            </a:r>
          </a:p>
          <a:p>
            <a:pPr lvl="1"/>
            <a:r>
              <a:rPr lang="es-AR" dirty="0" err="1">
                <a:solidFill>
                  <a:srgbClr val="00B050"/>
                </a:solidFill>
              </a:rPr>
              <a:t>IndexBuilder</a:t>
            </a:r>
            <a:r>
              <a:rPr lang="es-AR" dirty="0">
                <a:solidFill>
                  <a:srgbClr val="00B050"/>
                </a:solidFill>
              </a:rPr>
              <a:t>  (creación de los documentos)</a:t>
            </a:r>
          </a:p>
          <a:p>
            <a:pPr lvl="1"/>
            <a:r>
              <a:rPr lang="es-AR" dirty="0" err="1"/>
              <a:t>TheSearcher</a:t>
            </a:r>
            <a:r>
              <a:rPr lang="es-AR" dirty="0"/>
              <a:t> (búsqueda de documentos)</a:t>
            </a:r>
          </a:p>
          <a:p>
            <a:r>
              <a:rPr lang="es-AR" dirty="0" err="1"/>
              <a:t>Query</a:t>
            </a:r>
            <a:r>
              <a:rPr lang="es-AR" dirty="0"/>
              <a:t>:</a:t>
            </a:r>
          </a:p>
          <a:p>
            <a:pPr lvl="1"/>
            <a:r>
              <a:rPr lang="es-AR" dirty="0"/>
              <a:t>API</a:t>
            </a:r>
          </a:p>
          <a:p>
            <a:pPr lvl="1"/>
            <a:r>
              <a:rPr lang="es-AR" dirty="0" err="1"/>
              <a:t>QueryBuilder</a:t>
            </a:r>
            <a:endParaRPr lang="es-AR" dirty="0"/>
          </a:p>
          <a:p>
            <a:r>
              <a:rPr lang="es-AR" dirty="0"/>
              <a:t>Formas de separar en </a:t>
            </a:r>
            <a:r>
              <a:rPr lang="es-AR" dirty="0" err="1"/>
              <a:t>tokens</a:t>
            </a:r>
            <a:endParaRPr lang="es-AR" dirty="0"/>
          </a:p>
          <a:p>
            <a:r>
              <a:rPr lang="es-AR" dirty="0"/>
              <a:t>Ranking de documentos</a:t>
            </a:r>
          </a:p>
          <a:p>
            <a:endParaRPr lang="es-AR" dirty="0"/>
          </a:p>
          <a:p>
            <a:endParaRPr lang="es-AR" dirty="0"/>
          </a:p>
          <a:p>
            <a:pPr lvl="1"/>
            <a:endParaRPr lang="es-AR" dirty="0"/>
          </a:p>
        </p:txBody>
      </p:sp>
      <p:sp>
        <p:nvSpPr>
          <p:cNvPr id="4" name="Marcador de número de diapositiva 3"/>
          <p:cNvSpPr>
            <a:spLocks noGrp="1"/>
          </p:cNvSpPr>
          <p:nvPr>
            <p:ph type="sldNum" sz="quarter" idx="12"/>
          </p:nvPr>
        </p:nvSpPr>
        <p:spPr/>
        <p:txBody>
          <a:bodyPr/>
          <a:lstStyle/>
          <a:p>
            <a:fld id="{401CF334-2D5C-4859-84A6-CA7E6E43FAEB}" type="slidenum">
              <a:rPr lang="en-US" smtClean="0"/>
              <a:t>145</a:t>
            </a:fld>
            <a:endParaRPr lang="en-US"/>
          </a:p>
        </p:txBody>
      </p:sp>
    </p:spTree>
    <p:extLst>
      <p:ext uri="{BB962C8B-B14F-4D97-AF65-F5344CB8AC3E}">
        <p14:creationId xmlns:p14="http://schemas.microsoft.com/office/powerpoint/2010/main" val="2730737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AR" dirty="0"/>
          </a:p>
        </p:txBody>
      </p:sp>
      <p:sp>
        <p:nvSpPr>
          <p:cNvPr id="3" name="Marcador de contenido 2"/>
          <p:cNvSpPr>
            <a:spLocks noGrp="1"/>
          </p:cNvSpPr>
          <p:nvPr>
            <p:ph idx="1"/>
          </p:nvPr>
        </p:nvSpPr>
        <p:spPr/>
        <p:txBody>
          <a:bodyPr/>
          <a:lstStyle/>
          <a:p>
            <a:pPr marL="514350" indent="-514350">
              <a:buFont typeface="+mj-lt"/>
              <a:buAutoNum type="arabicPeriod"/>
            </a:pPr>
            <a:r>
              <a:rPr lang="es-AR" dirty="0" err="1">
                <a:solidFill>
                  <a:srgbClr val="0070C0"/>
                </a:solidFill>
              </a:rPr>
              <a:t>IndexBuilder</a:t>
            </a:r>
            <a:endParaRPr lang="es-AR" dirty="0">
              <a:solidFill>
                <a:srgbClr val="0070C0"/>
              </a:solidFill>
            </a:endParaRPr>
          </a:p>
          <a:p>
            <a:pPr marL="0" indent="0" algn="just">
              <a:buNone/>
            </a:pPr>
            <a:r>
              <a:rPr lang="es-AR" sz="2800" dirty="0"/>
              <a:t>Aplicación que se encarga de generar el índice a partir de un conjunto de documentos </a:t>
            </a:r>
            <a:r>
              <a:rPr lang="es-AR" sz="2800" dirty="0" err="1"/>
              <a:t>Lucene</a:t>
            </a:r>
            <a:r>
              <a:rPr lang="es-AR" sz="2800" dirty="0"/>
              <a:t> y lo deja almacenado en cierto directorio que le indiquemos para tal efecto.</a:t>
            </a:r>
          </a:p>
          <a:p>
            <a:pPr marL="0" indent="0" algn="just">
              <a:buNone/>
            </a:pPr>
            <a:endParaRPr lang="es-AR" dirty="0"/>
          </a:p>
        </p:txBody>
      </p:sp>
      <p:sp>
        <p:nvSpPr>
          <p:cNvPr id="4" name="Marcador de número de diapositiva 3"/>
          <p:cNvSpPr>
            <a:spLocks noGrp="1"/>
          </p:cNvSpPr>
          <p:nvPr>
            <p:ph type="sldNum" sz="quarter" idx="12"/>
          </p:nvPr>
        </p:nvSpPr>
        <p:spPr/>
        <p:txBody>
          <a:bodyPr/>
          <a:lstStyle/>
          <a:p>
            <a:fld id="{401CF334-2D5C-4859-84A6-CA7E6E43FAEB}" type="slidenum">
              <a:rPr lang="en-US" smtClean="0"/>
              <a:t>146</a:t>
            </a:fld>
            <a:endParaRPr lang="en-US"/>
          </a:p>
        </p:txBody>
      </p:sp>
      <p:sp>
        <p:nvSpPr>
          <p:cNvPr id="5" name="Documento 4"/>
          <p:cNvSpPr/>
          <p:nvPr/>
        </p:nvSpPr>
        <p:spPr>
          <a:xfrm>
            <a:off x="1214844" y="4428309"/>
            <a:ext cx="1110343" cy="391886"/>
          </a:xfrm>
          <a:prstGeom prst="flowChartDocumen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a:t>doc1</a:t>
            </a:r>
          </a:p>
        </p:txBody>
      </p:sp>
      <p:sp>
        <p:nvSpPr>
          <p:cNvPr id="6" name="Documento 5"/>
          <p:cNvSpPr/>
          <p:nvPr/>
        </p:nvSpPr>
        <p:spPr>
          <a:xfrm>
            <a:off x="1471746" y="4774257"/>
            <a:ext cx="1110343" cy="391886"/>
          </a:xfrm>
          <a:prstGeom prst="flowChartDocumen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a:t>doc2</a:t>
            </a:r>
          </a:p>
        </p:txBody>
      </p:sp>
      <p:sp>
        <p:nvSpPr>
          <p:cNvPr id="7" name="Documento 6"/>
          <p:cNvSpPr/>
          <p:nvPr/>
        </p:nvSpPr>
        <p:spPr>
          <a:xfrm>
            <a:off x="1728648" y="5120205"/>
            <a:ext cx="1110343" cy="391886"/>
          </a:xfrm>
          <a:prstGeom prst="flowChartDocumen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err="1"/>
              <a:t>docN</a:t>
            </a:r>
            <a:endParaRPr lang="es-AR" dirty="0"/>
          </a:p>
        </p:txBody>
      </p:sp>
      <p:sp>
        <p:nvSpPr>
          <p:cNvPr id="8" name="Flecha derecha 7"/>
          <p:cNvSpPr/>
          <p:nvPr/>
        </p:nvSpPr>
        <p:spPr>
          <a:xfrm>
            <a:off x="3095893" y="4545875"/>
            <a:ext cx="2181497" cy="979279"/>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err="1"/>
              <a:t>IndexBuilder</a:t>
            </a:r>
            <a:endParaRPr lang="es-AR" dirty="0"/>
          </a:p>
        </p:txBody>
      </p:sp>
      <p:pic>
        <p:nvPicPr>
          <p:cNvPr id="9" name="Imagen 8" descr="Gears colorful icon, isolated on white background. Cartoon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17470" y="5316148"/>
            <a:ext cx="623751" cy="623751"/>
          </a:xfrm>
          <a:prstGeom prst="rect">
            <a:avLst/>
          </a:prstGeom>
        </p:spPr>
      </p:pic>
      <p:sp>
        <p:nvSpPr>
          <p:cNvPr id="10" name="Disco magnético 9"/>
          <p:cNvSpPr/>
          <p:nvPr/>
        </p:nvSpPr>
        <p:spPr>
          <a:xfrm>
            <a:off x="5625731" y="4428309"/>
            <a:ext cx="2564680" cy="1083782"/>
          </a:xfrm>
          <a:prstGeom prst="flowChartMagneticDisk">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err="1"/>
              <a:t>Lucene</a:t>
            </a:r>
            <a:endParaRPr lang="es-AR" dirty="0"/>
          </a:p>
          <a:p>
            <a:pPr algn="ctr"/>
            <a:r>
              <a:rPr lang="es-AR" dirty="0" err="1"/>
              <a:t>Indice</a:t>
            </a:r>
            <a:r>
              <a:rPr lang="es-AR" dirty="0"/>
              <a:t> y </a:t>
            </a:r>
            <a:r>
              <a:rPr lang="es-AR" dirty="0" err="1"/>
              <a:t>StoreFields</a:t>
            </a:r>
            <a:endParaRPr lang="es-AR" dirty="0"/>
          </a:p>
        </p:txBody>
      </p:sp>
    </p:spTree>
    <p:extLst>
      <p:ext uri="{BB962C8B-B14F-4D97-AF65-F5344CB8AC3E}">
        <p14:creationId xmlns:p14="http://schemas.microsoft.com/office/powerpoint/2010/main" val="1186400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AR" dirty="0"/>
          </a:p>
        </p:txBody>
      </p:sp>
      <p:sp>
        <p:nvSpPr>
          <p:cNvPr id="3" name="Marcador de contenido 2"/>
          <p:cNvSpPr>
            <a:spLocks noGrp="1"/>
          </p:cNvSpPr>
          <p:nvPr>
            <p:ph idx="1"/>
          </p:nvPr>
        </p:nvSpPr>
        <p:spPr/>
        <p:txBody>
          <a:bodyPr/>
          <a:lstStyle/>
          <a:p>
            <a:pPr marL="514350" indent="-514350">
              <a:buFont typeface="+mj-lt"/>
              <a:buAutoNum type="arabicPeriod"/>
            </a:pPr>
            <a:r>
              <a:rPr lang="es-AR" dirty="0" err="1">
                <a:solidFill>
                  <a:srgbClr val="0070C0"/>
                </a:solidFill>
              </a:rPr>
              <a:t>IndexBuilder</a:t>
            </a:r>
            <a:r>
              <a:rPr lang="es-AR" dirty="0">
                <a:solidFill>
                  <a:srgbClr val="0070C0"/>
                </a:solidFill>
              </a:rPr>
              <a:t> (continuación)</a:t>
            </a:r>
          </a:p>
          <a:p>
            <a:pPr marL="0" indent="0" algn="just">
              <a:buNone/>
            </a:pPr>
            <a:r>
              <a:rPr lang="es-AR" sz="2400" dirty="0"/>
              <a:t>Típicamente, algunos de los datos de los documentos se toman de algún archivo de disco (</a:t>
            </a:r>
            <a:r>
              <a:rPr lang="es-AR" sz="2400" dirty="0" err="1"/>
              <a:t>txt</a:t>
            </a:r>
            <a:r>
              <a:rPr lang="es-AR" sz="2400" dirty="0"/>
              <a:t>, </a:t>
            </a:r>
            <a:r>
              <a:rPr lang="es-AR" sz="2400" dirty="0" err="1"/>
              <a:t>pdf</a:t>
            </a:r>
            <a:r>
              <a:rPr lang="es-AR" sz="2400" dirty="0"/>
              <a:t>, </a:t>
            </a:r>
            <a:r>
              <a:rPr lang="es-AR" sz="2400" dirty="0" err="1"/>
              <a:t>doc</a:t>
            </a:r>
            <a:r>
              <a:rPr lang="es-AR" sz="2400" dirty="0"/>
              <a:t>), aunque podrían crearse </a:t>
            </a:r>
            <a:r>
              <a:rPr lang="es-AR" sz="2400" dirty="0" err="1"/>
              <a:t>from</a:t>
            </a:r>
            <a:r>
              <a:rPr lang="es-AR" sz="2400" dirty="0"/>
              <a:t> </a:t>
            </a:r>
            <a:r>
              <a:rPr lang="es-AR" sz="2400" dirty="0" err="1"/>
              <a:t>scratch</a:t>
            </a:r>
            <a:r>
              <a:rPr lang="es-AR" sz="2400" dirty="0"/>
              <a:t> (desde un </a:t>
            </a:r>
            <a:r>
              <a:rPr lang="es-AR" sz="2400" dirty="0" err="1"/>
              <a:t>String</a:t>
            </a:r>
            <a:r>
              <a:rPr lang="es-AR" sz="2400" dirty="0"/>
              <a:t>). Si seguimos esa estrategia, le debemos indicar uno/varios directorio/s dónde residen los documentos físicos.</a:t>
            </a:r>
          </a:p>
          <a:p>
            <a:pPr marL="0" indent="0" algn="just">
              <a:buNone/>
            </a:pPr>
            <a:endParaRPr lang="es-AR" dirty="0"/>
          </a:p>
        </p:txBody>
      </p:sp>
      <p:sp>
        <p:nvSpPr>
          <p:cNvPr id="4" name="Marcador de número de diapositiva 3"/>
          <p:cNvSpPr>
            <a:spLocks noGrp="1"/>
          </p:cNvSpPr>
          <p:nvPr>
            <p:ph type="sldNum" sz="quarter" idx="12"/>
          </p:nvPr>
        </p:nvSpPr>
        <p:spPr/>
        <p:txBody>
          <a:bodyPr/>
          <a:lstStyle/>
          <a:p>
            <a:fld id="{401CF334-2D5C-4859-84A6-CA7E6E43FAEB}" type="slidenum">
              <a:rPr lang="en-US" smtClean="0"/>
              <a:t>147</a:t>
            </a:fld>
            <a:endParaRPr lang="en-US"/>
          </a:p>
        </p:txBody>
      </p:sp>
      <p:sp>
        <p:nvSpPr>
          <p:cNvPr id="5" name="Documento 4"/>
          <p:cNvSpPr/>
          <p:nvPr/>
        </p:nvSpPr>
        <p:spPr>
          <a:xfrm>
            <a:off x="1214844" y="4428309"/>
            <a:ext cx="1110343" cy="391886"/>
          </a:xfrm>
          <a:prstGeom prst="flowChartDocumen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a:t>doc1</a:t>
            </a:r>
          </a:p>
        </p:txBody>
      </p:sp>
      <p:sp>
        <p:nvSpPr>
          <p:cNvPr id="6" name="Documento 5"/>
          <p:cNvSpPr/>
          <p:nvPr/>
        </p:nvSpPr>
        <p:spPr>
          <a:xfrm>
            <a:off x="1471746" y="4774257"/>
            <a:ext cx="1110343" cy="391886"/>
          </a:xfrm>
          <a:prstGeom prst="flowChartDocumen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a:t>doc2</a:t>
            </a:r>
          </a:p>
        </p:txBody>
      </p:sp>
      <p:sp>
        <p:nvSpPr>
          <p:cNvPr id="7" name="Documento 6"/>
          <p:cNvSpPr/>
          <p:nvPr/>
        </p:nvSpPr>
        <p:spPr>
          <a:xfrm>
            <a:off x="1728648" y="5120205"/>
            <a:ext cx="1110343" cy="391886"/>
          </a:xfrm>
          <a:prstGeom prst="flowChartDocumen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err="1"/>
              <a:t>docN</a:t>
            </a:r>
            <a:endParaRPr lang="es-AR" dirty="0"/>
          </a:p>
        </p:txBody>
      </p:sp>
      <p:sp>
        <p:nvSpPr>
          <p:cNvPr id="8" name="Flecha derecha 7"/>
          <p:cNvSpPr/>
          <p:nvPr/>
        </p:nvSpPr>
        <p:spPr>
          <a:xfrm>
            <a:off x="3095893" y="4545875"/>
            <a:ext cx="2181497" cy="979279"/>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err="1"/>
              <a:t>IndexBuilder</a:t>
            </a:r>
            <a:endParaRPr lang="es-AR" dirty="0"/>
          </a:p>
        </p:txBody>
      </p:sp>
      <p:pic>
        <p:nvPicPr>
          <p:cNvPr id="9" name="Imagen 8" descr="Gears colorful icon, isolated on white background. Cartoon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17470" y="5316148"/>
            <a:ext cx="623751" cy="623751"/>
          </a:xfrm>
          <a:prstGeom prst="rect">
            <a:avLst/>
          </a:prstGeom>
        </p:spPr>
      </p:pic>
      <p:sp>
        <p:nvSpPr>
          <p:cNvPr id="10" name="Disco magnético 9"/>
          <p:cNvSpPr/>
          <p:nvPr/>
        </p:nvSpPr>
        <p:spPr>
          <a:xfrm>
            <a:off x="5625731" y="4428309"/>
            <a:ext cx="2564680" cy="1083782"/>
          </a:xfrm>
          <a:prstGeom prst="flowChartMagneticDisk">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err="1"/>
              <a:t>Lucene</a:t>
            </a:r>
            <a:endParaRPr lang="es-AR" dirty="0"/>
          </a:p>
          <a:p>
            <a:pPr algn="ctr"/>
            <a:r>
              <a:rPr lang="es-AR" dirty="0" err="1"/>
              <a:t>Indice</a:t>
            </a:r>
            <a:r>
              <a:rPr lang="es-AR" dirty="0"/>
              <a:t> y </a:t>
            </a:r>
            <a:r>
              <a:rPr lang="es-AR" dirty="0" err="1"/>
              <a:t>StoreFields</a:t>
            </a:r>
            <a:endParaRPr lang="es-AR" dirty="0"/>
          </a:p>
        </p:txBody>
      </p:sp>
    </p:spTree>
    <p:extLst>
      <p:ext uri="{BB962C8B-B14F-4D97-AF65-F5344CB8AC3E}">
        <p14:creationId xmlns:p14="http://schemas.microsoft.com/office/powerpoint/2010/main" val="1597949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AR" dirty="0"/>
          </a:p>
        </p:txBody>
      </p:sp>
      <p:sp>
        <p:nvSpPr>
          <p:cNvPr id="3" name="Marcador de contenido 2"/>
          <p:cNvSpPr>
            <a:spLocks noGrp="1"/>
          </p:cNvSpPr>
          <p:nvPr>
            <p:ph idx="1"/>
          </p:nvPr>
        </p:nvSpPr>
        <p:spPr/>
        <p:txBody>
          <a:bodyPr/>
          <a:lstStyle/>
          <a:p>
            <a:pPr marL="514350" indent="-514350">
              <a:buFont typeface="+mj-lt"/>
              <a:buAutoNum type="arabicPeriod"/>
            </a:pPr>
            <a:r>
              <a:rPr lang="es-AR" dirty="0" err="1">
                <a:solidFill>
                  <a:srgbClr val="0070C0"/>
                </a:solidFill>
              </a:rPr>
              <a:t>IndexBuilder</a:t>
            </a:r>
            <a:r>
              <a:rPr lang="es-AR" dirty="0">
                <a:solidFill>
                  <a:srgbClr val="0070C0"/>
                </a:solidFill>
              </a:rPr>
              <a:t> (continuación)</a:t>
            </a:r>
          </a:p>
          <a:p>
            <a:pPr marL="0" indent="0" algn="just">
              <a:buNone/>
            </a:pPr>
            <a:r>
              <a:rPr lang="es-AR" sz="2400" dirty="0"/>
              <a:t>Es nuestra responsabilidad mantener el índice actualizado, es decir, re ejecutar si queremos agregar documentos, o re generar el índice si los documentos en disco fueron modificados.</a:t>
            </a:r>
          </a:p>
          <a:p>
            <a:pPr marL="0" indent="0" algn="just">
              <a:buNone/>
            </a:pPr>
            <a:endParaRPr lang="es-AR" sz="2400" dirty="0"/>
          </a:p>
          <a:p>
            <a:pPr marL="0" indent="0" algn="just">
              <a:buNone/>
            </a:pPr>
            <a:endParaRPr lang="es-AR" dirty="0"/>
          </a:p>
        </p:txBody>
      </p:sp>
      <p:sp>
        <p:nvSpPr>
          <p:cNvPr id="4" name="Marcador de número de diapositiva 3"/>
          <p:cNvSpPr>
            <a:spLocks noGrp="1"/>
          </p:cNvSpPr>
          <p:nvPr>
            <p:ph type="sldNum" sz="quarter" idx="12"/>
          </p:nvPr>
        </p:nvSpPr>
        <p:spPr/>
        <p:txBody>
          <a:bodyPr/>
          <a:lstStyle/>
          <a:p>
            <a:fld id="{401CF334-2D5C-4859-84A6-CA7E6E43FAEB}" type="slidenum">
              <a:rPr lang="en-US" smtClean="0"/>
              <a:t>148</a:t>
            </a:fld>
            <a:endParaRPr lang="en-US"/>
          </a:p>
        </p:txBody>
      </p:sp>
      <p:sp>
        <p:nvSpPr>
          <p:cNvPr id="5" name="Documento 4"/>
          <p:cNvSpPr/>
          <p:nvPr/>
        </p:nvSpPr>
        <p:spPr>
          <a:xfrm>
            <a:off x="1214844" y="4428309"/>
            <a:ext cx="1110343" cy="391886"/>
          </a:xfrm>
          <a:prstGeom prst="flowChartDocumen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a:t>doc1</a:t>
            </a:r>
          </a:p>
        </p:txBody>
      </p:sp>
      <p:sp>
        <p:nvSpPr>
          <p:cNvPr id="6" name="Documento 5"/>
          <p:cNvSpPr/>
          <p:nvPr/>
        </p:nvSpPr>
        <p:spPr>
          <a:xfrm>
            <a:off x="1471746" y="4774257"/>
            <a:ext cx="1110343" cy="391886"/>
          </a:xfrm>
          <a:prstGeom prst="flowChartDocumen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a:t>doc2</a:t>
            </a:r>
          </a:p>
        </p:txBody>
      </p:sp>
      <p:sp>
        <p:nvSpPr>
          <p:cNvPr id="7" name="Documento 6"/>
          <p:cNvSpPr/>
          <p:nvPr/>
        </p:nvSpPr>
        <p:spPr>
          <a:xfrm>
            <a:off x="1728648" y="5120205"/>
            <a:ext cx="1110343" cy="391886"/>
          </a:xfrm>
          <a:prstGeom prst="flowChartDocumen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err="1"/>
              <a:t>docN</a:t>
            </a:r>
            <a:endParaRPr lang="es-AR" dirty="0"/>
          </a:p>
        </p:txBody>
      </p:sp>
      <p:sp>
        <p:nvSpPr>
          <p:cNvPr id="8" name="Flecha derecha 7"/>
          <p:cNvSpPr/>
          <p:nvPr/>
        </p:nvSpPr>
        <p:spPr>
          <a:xfrm>
            <a:off x="3095893" y="4545875"/>
            <a:ext cx="2181497" cy="979279"/>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err="1"/>
              <a:t>IndexBuilder</a:t>
            </a:r>
            <a:endParaRPr lang="es-AR" dirty="0"/>
          </a:p>
        </p:txBody>
      </p:sp>
      <p:pic>
        <p:nvPicPr>
          <p:cNvPr id="9" name="Imagen 8" descr="Gears colorful icon, isolated on white background. Cartoon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17470" y="5316148"/>
            <a:ext cx="623751" cy="623751"/>
          </a:xfrm>
          <a:prstGeom prst="rect">
            <a:avLst/>
          </a:prstGeom>
        </p:spPr>
      </p:pic>
      <p:sp>
        <p:nvSpPr>
          <p:cNvPr id="10" name="Disco magnético 9"/>
          <p:cNvSpPr/>
          <p:nvPr/>
        </p:nvSpPr>
        <p:spPr>
          <a:xfrm>
            <a:off x="5625731" y="4428309"/>
            <a:ext cx="2564680" cy="1083782"/>
          </a:xfrm>
          <a:prstGeom prst="flowChartMagneticDisk">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err="1"/>
              <a:t>Lucene</a:t>
            </a:r>
            <a:endParaRPr lang="es-AR" dirty="0"/>
          </a:p>
          <a:p>
            <a:pPr algn="ctr"/>
            <a:r>
              <a:rPr lang="es-AR" dirty="0" err="1"/>
              <a:t>Indice</a:t>
            </a:r>
            <a:r>
              <a:rPr lang="es-AR" dirty="0"/>
              <a:t> y </a:t>
            </a:r>
            <a:r>
              <a:rPr lang="es-AR" dirty="0" err="1"/>
              <a:t>StoreFields</a:t>
            </a:r>
            <a:endParaRPr lang="es-AR" dirty="0"/>
          </a:p>
        </p:txBody>
      </p:sp>
    </p:spTree>
    <p:extLst>
      <p:ext uri="{BB962C8B-B14F-4D97-AF65-F5344CB8AC3E}">
        <p14:creationId xmlns:p14="http://schemas.microsoft.com/office/powerpoint/2010/main" val="171687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err="1"/>
              <a:t>Lucene</a:t>
            </a:r>
            <a:endParaRPr lang="es-AR" dirty="0"/>
          </a:p>
        </p:txBody>
      </p:sp>
      <p:sp>
        <p:nvSpPr>
          <p:cNvPr id="3" name="Marcador de contenido 2"/>
          <p:cNvSpPr>
            <a:spLocks noGrp="1"/>
          </p:cNvSpPr>
          <p:nvPr>
            <p:ph idx="1"/>
          </p:nvPr>
        </p:nvSpPr>
        <p:spPr/>
        <p:txBody>
          <a:bodyPr>
            <a:normAutofit lnSpcReduction="10000"/>
          </a:bodyPr>
          <a:lstStyle/>
          <a:p>
            <a:r>
              <a:rPr lang="es-AR" i="1" dirty="0">
                <a:solidFill>
                  <a:srgbClr val="00B050"/>
                </a:solidFill>
              </a:rPr>
              <a:t>Concepto de documento, campos.</a:t>
            </a:r>
          </a:p>
          <a:p>
            <a:r>
              <a:rPr lang="es-AR" i="1" dirty="0">
                <a:solidFill>
                  <a:srgbClr val="00B050"/>
                </a:solidFill>
              </a:rPr>
              <a:t>Almacenamiento en </a:t>
            </a:r>
            <a:r>
              <a:rPr lang="es-AR" i="1" dirty="0" err="1">
                <a:solidFill>
                  <a:srgbClr val="00B050"/>
                </a:solidFill>
              </a:rPr>
              <a:t>Lucene</a:t>
            </a:r>
            <a:r>
              <a:rPr lang="es-AR" i="1" dirty="0">
                <a:solidFill>
                  <a:srgbClr val="00B050"/>
                </a:solidFill>
              </a:rPr>
              <a:t>: en el índice y fuera del índice</a:t>
            </a:r>
          </a:p>
          <a:p>
            <a:r>
              <a:rPr lang="es-AR" i="1" dirty="0">
                <a:solidFill>
                  <a:srgbClr val="00B050"/>
                </a:solidFill>
              </a:rPr>
              <a:t>Aplicaciones</a:t>
            </a:r>
          </a:p>
          <a:p>
            <a:pPr lvl="1"/>
            <a:r>
              <a:rPr lang="es-AR" i="1" dirty="0" err="1">
                <a:solidFill>
                  <a:srgbClr val="00B050"/>
                </a:solidFill>
              </a:rPr>
              <a:t>IndexBuilder</a:t>
            </a:r>
            <a:r>
              <a:rPr lang="es-AR" i="1" dirty="0">
                <a:solidFill>
                  <a:srgbClr val="00B050"/>
                </a:solidFill>
              </a:rPr>
              <a:t>  (creación de los documentos)</a:t>
            </a:r>
          </a:p>
          <a:p>
            <a:pPr lvl="1"/>
            <a:r>
              <a:rPr lang="es-AR" dirty="0" err="1">
                <a:solidFill>
                  <a:srgbClr val="00B050"/>
                </a:solidFill>
              </a:rPr>
              <a:t>TheSearcher</a:t>
            </a:r>
            <a:r>
              <a:rPr lang="es-AR" dirty="0">
                <a:solidFill>
                  <a:srgbClr val="00B050"/>
                </a:solidFill>
              </a:rPr>
              <a:t> (búsqueda de documentos)</a:t>
            </a:r>
          </a:p>
          <a:p>
            <a:r>
              <a:rPr lang="es-AR" dirty="0" err="1"/>
              <a:t>Query</a:t>
            </a:r>
            <a:r>
              <a:rPr lang="es-AR" dirty="0"/>
              <a:t>:</a:t>
            </a:r>
          </a:p>
          <a:p>
            <a:pPr lvl="1"/>
            <a:r>
              <a:rPr lang="es-AR" dirty="0"/>
              <a:t>API</a:t>
            </a:r>
          </a:p>
          <a:p>
            <a:pPr lvl="1"/>
            <a:r>
              <a:rPr lang="es-AR" dirty="0" err="1"/>
              <a:t>QueryBuilder</a:t>
            </a:r>
            <a:endParaRPr lang="es-AR" dirty="0"/>
          </a:p>
          <a:p>
            <a:r>
              <a:rPr lang="es-AR" dirty="0"/>
              <a:t>Formas de separar en </a:t>
            </a:r>
            <a:r>
              <a:rPr lang="es-AR" dirty="0" err="1"/>
              <a:t>tokens</a:t>
            </a:r>
            <a:endParaRPr lang="es-AR" dirty="0"/>
          </a:p>
          <a:p>
            <a:r>
              <a:rPr lang="es-AR" dirty="0"/>
              <a:t>Ranking de documentos</a:t>
            </a:r>
          </a:p>
          <a:p>
            <a:endParaRPr lang="es-AR" dirty="0"/>
          </a:p>
          <a:p>
            <a:endParaRPr lang="es-AR" dirty="0"/>
          </a:p>
          <a:p>
            <a:pPr lvl="1"/>
            <a:endParaRPr lang="es-AR" dirty="0"/>
          </a:p>
        </p:txBody>
      </p:sp>
      <p:sp>
        <p:nvSpPr>
          <p:cNvPr id="4" name="Marcador de número de diapositiva 3"/>
          <p:cNvSpPr>
            <a:spLocks noGrp="1"/>
          </p:cNvSpPr>
          <p:nvPr>
            <p:ph type="sldNum" sz="quarter" idx="12"/>
          </p:nvPr>
        </p:nvSpPr>
        <p:spPr/>
        <p:txBody>
          <a:bodyPr/>
          <a:lstStyle/>
          <a:p>
            <a:fld id="{401CF334-2D5C-4859-84A6-CA7E6E43FAEB}" type="slidenum">
              <a:rPr lang="en-US" smtClean="0"/>
              <a:t>149</a:t>
            </a:fld>
            <a:endParaRPr lang="en-US"/>
          </a:p>
        </p:txBody>
      </p:sp>
    </p:spTree>
    <p:extLst>
      <p:ext uri="{BB962C8B-B14F-4D97-AF65-F5344CB8AC3E}">
        <p14:creationId xmlns:p14="http://schemas.microsoft.com/office/powerpoint/2010/main" val="886393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543800" y="6413502"/>
            <a:ext cx="1447800" cy="365125"/>
          </a:xfrm>
        </p:spPr>
        <p:txBody>
          <a:bodyPr/>
          <a:lstStyle/>
          <a:p>
            <a:fld id="{B6F15528-21DE-4FAA-801E-634DDDAF4B2B}" type="slidenum">
              <a:rPr lang="en-US" smtClean="0"/>
              <a:pPr/>
              <a:t>15</a:t>
            </a:fld>
            <a:endParaRPr lang="en-US" dirty="0"/>
          </a:p>
        </p:txBody>
      </p:sp>
      <p:sp>
        <p:nvSpPr>
          <p:cNvPr id="5" name="Title 4"/>
          <p:cNvSpPr>
            <a:spLocks noGrp="1"/>
          </p:cNvSpPr>
          <p:nvPr>
            <p:ph type="title"/>
          </p:nvPr>
        </p:nvSpPr>
        <p:spPr/>
        <p:txBody>
          <a:bodyPr/>
          <a:lstStyle/>
          <a:p>
            <a:r>
              <a:rPr lang="es-AR" dirty="0"/>
              <a:t>Data </a:t>
            </a:r>
            <a:r>
              <a:rPr lang="es-AR" dirty="0" err="1"/>
              <a:t>Quality</a:t>
            </a:r>
            <a:r>
              <a:rPr lang="es-AR" dirty="0"/>
              <a:t> - </a:t>
            </a:r>
            <a:r>
              <a:rPr lang="es-AR" dirty="0" err="1"/>
              <a:t>Matching</a:t>
            </a:r>
            <a:endParaRPr lang="es-AR" dirty="0"/>
          </a:p>
        </p:txBody>
      </p:sp>
      <p:sp>
        <p:nvSpPr>
          <p:cNvPr id="14" name="Content Placeholder 1"/>
          <p:cNvSpPr>
            <a:spLocks noGrp="1"/>
          </p:cNvSpPr>
          <p:nvPr>
            <p:ph idx="1"/>
          </p:nvPr>
        </p:nvSpPr>
        <p:spPr>
          <a:xfrm>
            <a:off x="228600" y="2090056"/>
            <a:ext cx="8610600" cy="3548743"/>
          </a:xfrm>
        </p:spPr>
        <p:txBody>
          <a:bodyPr>
            <a:normAutofit/>
          </a:bodyPr>
          <a:lstStyle/>
          <a:p>
            <a:pPr marL="0" indent="0" algn="just">
              <a:buNone/>
            </a:pPr>
            <a:r>
              <a:rPr lang="es-AR" sz="1600" dirty="0">
                <a:latin typeface="Comic Sans MS" panose="030F0702030302020204" pitchFamily="66" charset="0"/>
              </a:rPr>
              <a:t>Las estrategias pueden ser muy variadas  (combinaciones de una o más de estas):</a:t>
            </a:r>
          </a:p>
          <a:p>
            <a:pPr marL="0" indent="0" algn="just">
              <a:buNone/>
            </a:pPr>
            <a:endParaRPr lang="es-AR" sz="1600" dirty="0">
              <a:latin typeface="Comic Sans MS" panose="030F0702030302020204" pitchFamily="66" charset="0"/>
            </a:endParaRPr>
          </a:p>
          <a:p>
            <a:pPr algn="just"/>
            <a:r>
              <a:rPr lang="es-AR" sz="1600" dirty="0">
                <a:latin typeface="Comic Sans MS" panose="030F0702030302020204" pitchFamily="66" charset="0"/>
              </a:rPr>
              <a:t>Buscar las palabras y si las palabras no están en el corpus de los documentos indizados, encontrar las que mayor similitud posean y  sugerirlas.</a:t>
            </a:r>
          </a:p>
          <a:p>
            <a:pPr marL="457200" indent="-457200" algn="just">
              <a:buAutoNum type="arabicParenR"/>
            </a:pPr>
            <a:endParaRPr lang="es-AR" dirty="0">
              <a:latin typeface="Comic Sans MS" panose="030F0702030302020204" pitchFamily="66" charset="0"/>
            </a:endParaRPr>
          </a:p>
        </p:txBody>
      </p:sp>
      <p:pic>
        <p:nvPicPr>
          <p:cNvPr id="6" name="Picture 5" descr="Logos Browser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1406" y="4364839"/>
            <a:ext cx="2057400" cy="2057400"/>
          </a:xfrm>
          <a:prstGeom prst="rect">
            <a:avLst/>
          </a:prstGeom>
        </p:spPr>
      </p:pic>
      <p:sp>
        <p:nvSpPr>
          <p:cNvPr id="7" name="Flowchart: Magnetic Disk 6"/>
          <p:cNvSpPr/>
          <p:nvPr/>
        </p:nvSpPr>
        <p:spPr>
          <a:xfrm>
            <a:off x="5333001" y="3657480"/>
            <a:ext cx="3200400" cy="2020902"/>
          </a:xfrm>
          <a:prstGeom prst="flowChartMagneticDisk">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AR" dirty="0">
                <a:solidFill>
                  <a:schemeClr val="tx1"/>
                </a:solidFill>
                <a:latin typeface="Comic Sans MS" panose="030F0702030302020204" pitchFamily="66" charset="0"/>
              </a:rPr>
              <a:t>Distancia(</a:t>
            </a:r>
            <a:r>
              <a:rPr lang="es-AR" dirty="0" err="1">
                <a:solidFill>
                  <a:schemeClr val="tx1"/>
                </a:solidFill>
                <a:latin typeface="Comic Sans MS" panose="030F0702030302020204" pitchFamily="66" charset="0"/>
              </a:rPr>
              <a:t>heigth</a:t>
            </a:r>
            <a:r>
              <a:rPr lang="es-AR" dirty="0">
                <a:solidFill>
                  <a:schemeClr val="tx1"/>
                </a:solidFill>
                <a:latin typeface="Comic Sans MS" panose="030F0702030302020204" pitchFamily="66" charset="0"/>
              </a:rPr>
              <a:t>, </a:t>
            </a:r>
            <a:r>
              <a:rPr lang="es-AR" dirty="0" err="1">
                <a:solidFill>
                  <a:schemeClr val="tx1"/>
                </a:solidFill>
                <a:latin typeface="Comic Sans MS" panose="030F0702030302020204" pitchFamily="66" charset="0"/>
              </a:rPr>
              <a:t>hey</a:t>
            </a:r>
            <a:r>
              <a:rPr lang="es-AR" dirty="0">
                <a:solidFill>
                  <a:schemeClr val="tx1"/>
                </a:solidFill>
                <a:latin typeface="Comic Sans MS" panose="030F0702030302020204" pitchFamily="66" charset="0"/>
              </a:rPr>
              <a:t>)= 5</a:t>
            </a:r>
          </a:p>
          <a:p>
            <a:pPr algn="ctr"/>
            <a:r>
              <a:rPr lang="es-AR" dirty="0">
                <a:solidFill>
                  <a:schemeClr val="tx1"/>
                </a:solidFill>
                <a:latin typeface="Comic Sans MS" panose="030F0702030302020204" pitchFamily="66" charset="0"/>
              </a:rPr>
              <a:t>Distancia(</a:t>
            </a:r>
            <a:r>
              <a:rPr lang="es-AR" dirty="0" err="1">
                <a:solidFill>
                  <a:schemeClr val="tx1"/>
                </a:solidFill>
                <a:latin typeface="Comic Sans MS" panose="030F0702030302020204" pitchFamily="66" charset="0"/>
              </a:rPr>
              <a:t>heigth</a:t>
            </a:r>
            <a:r>
              <a:rPr lang="es-AR" dirty="0">
                <a:solidFill>
                  <a:schemeClr val="tx1"/>
                </a:solidFill>
                <a:latin typeface="Comic Sans MS" panose="030F0702030302020204" pitchFamily="66" charset="0"/>
              </a:rPr>
              <a:t>, </a:t>
            </a:r>
            <a:r>
              <a:rPr lang="es-AR" dirty="0" err="1">
                <a:solidFill>
                  <a:schemeClr val="tx1"/>
                </a:solidFill>
                <a:latin typeface="Comic Sans MS" panose="030F0702030302020204" pitchFamily="66" charset="0"/>
              </a:rPr>
              <a:t>height</a:t>
            </a:r>
            <a:r>
              <a:rPr lang="es-AR" dirty="0">
                <a:solidFill>
                  <a:schemeClr val="tx1"/>
                </a:solidFill>
                <a:latin typeface="Comic Sans MS" panose="030F0702030302020204" pitchFamily="66" charset="0"/>
              </a:rPr>
              <a:t>) = 1</a:t>
            </a:r>
          </a:p>
          <a:p>
            <a:pPr algn="ctr"/>
            <a:r>
              <a:rPr lang="es-AR" dirty="0">
                <a:solidFill>
                  <a:schemeClr val="tx1"/>
                </a:solidFill>
                <a:latin typeface="Comic Sans MS" panose="030F0702030302020204" pitchFamily="66" charset="0"/>
              </a:rPr>
              <a:t>Distancia(</a:t>
            </a:r>
            <a:r>
              <a:rPr lang="es-AR" dirty="0" err="1">
                <a:solidFill>
                  <a:schemeClr val="tx1"/>
                </a:solidFill>
                <a:latin typeface="Comic Sans MS" panose="030F0702030302020204" pitchFamily="66" charset="0"/>
              </a:rPr>
              <a:t>heigth</a:t>
            </a:r>
            <a:r>
              <a:rPr lang="es-AR" dirty="0">
                <a:solidFill>
                  <a:schemeClr val="tx1"/>
                </a:solidFill>
                <a:latin typeface="Comic Sans MS" panose="030F0702030302020204" pitchFamily="66" charset="0"/>
              </a:rPr>
              <a:t>, </a:t>
            </a:r>
            <a:r>
              <a:rPr lang="es-AR" dirty="0" err="1">
                <a:solidFill>
                  <a:schemeClr val="tx1"/>
                </a:solidFill>
                <a:latin typeface="Comic Sans MS" panose="030F0702030302020204" pitchFamily="66" charset="0"/>
              </a:rPr>
              <a:t>eight</a:t>
            </a:r>
            <a:r>
              <a:rPr lang="es-AR" dirty="0">
                <a:solidFill>
                  <a:schemeClr val="tx1"/>
                </a:solidFill>
                <a:latin typeface="Comic Sans MS" panose="030F0702030302020204" pitchFamily="66" charset="0"/>
              </a:rPr>
              <a:t>) = 2</a:t>
            </a:r>
          </a:p>
          <a:p>
            <a:pPr algn="ctr"/>
            <a:r>
              <a:rPr lang="es-AR" dirty="0">
                <a:solidFill>
                  <a:schemeClr val="tx1"/>
                </a:solidFill>
                <a:latin typeface="Comic Sans MS" panose="030F0702030302020204" pitchFamily="66" charset="0"/>
              </a:rPr>
              <a:t>…</a:t>
            </a:r>
          </a:p>
        </p:txBody>
      </p:sp>
      <p:sp>
        <p:nvSpPr>
          <p:cNvPr id="9" name="Curved Down Arrow 8"/>
          <p:cNvSpPr/>
          <p:nvPr/>
        </p:nvSpPr>
        <p:spPr>
          <a:xfrm rot="20282264">
            <a:off x="1789530" y="3842513"/>
            <a:ext cx="3429000" cy="1044652"/>
          </a:xfrm>
          <a:prstGeom prst="curvedDownArrow">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AR" dirty="0" err="1">
                <a:solidFill>
                  <a:schemeClr val="tx1"/>
                </a:solidFill>
                <a:latin typeface="Comic Sans MS" panose="030F0702030302020204" pitchFamily="66" charset="0"/>
              </a:rPr>
              <a:t>Search</a:t>
            </a:r>
            <a:endParaRPr lang="es-AR" dirty="0">
              <a:solidFill>
                <a:schemeClr val="tx1"/>
              </a:solidFill>
              <a:latin typeface="Comic Sans MS" panose="030F0702030302020204" pitchFamily="66" charset="0"/>
            </a:endParaRPr>
          </a:p>
          <a:p>
            <a:pPr algn="ctr"/>
            <a:r>
              <a:rPr lang="es-AR" dirty="0">
                <a:solidFill>
                  <a:schemeClr val="tx1"/>
                </a:solidFill>
                <a:latin typeface="Comic Sans MS" panose="030F0702030302020204" pitchFamily="66" charset="0"/>
              </a:rPr>
              <a:t>“</a:t>
            </a:r>
            <a:r>
              <a:rPr lang="es-AR" dirty="0" err="1">
                <a:solidFill>
                  <a:schemeClr val="tx1"/>
                </a:solidFill>
                <a:latin typeface="Comic Sans MS" panose="030F0702030302020204" pitchFamily="66" charset="0"/>
              </a:rPr>
              <a:t>heigth</a:t>
            </a:r>
            <a:r>
              <a:rPr lang="es-AR" dirty="0">
                <a:solidFill>
                  <a:schemeClr val="tx1"/>
                </a:solidFill>
                <a:latin typeface="Comic Sans MS" panose="030F0702030302020204" pitchFamily="66" charset="0"/>
              </a:rPr>
              <a:t>”</a:t>
            </a:r>
          </a:p>
        </p:txBody>
      </p:sp>
      <p:grpSp>
        <p:nvGrpSpPr>
          <p:cNvPr id="13" name="Group 12"/>
          <p:cNvGrpSpPr/>
          <p:nvPr/>
        </p:nvGrpSpPr>
        <p:grpSpPr>
          <a:xfrm>
            <a:off x="2462841" y="4931873"/>
            <a:ext cx="3629396" cy="1529411"/>
            <a:chOff x="2711035" y="4152063"/>
            <a:chExt cx="3629396" cy="1529411"/>
          </a:xfrm>
        </p:grpSpPr>
        <p:sp>
          <p:nvSpPr>
            <p:cNvPr id="11" name="Curved Left Arrow 10"/>
            <p:cNvSpPr/>
            <p:nvPr/>
          </p:nvSpPr>
          <p:spPr>
            <a:xfrm rot="4357157">
              <a:off x="3616404" y="3644203"/>
              <a:ext cx="1131902" cy="2942639"/>
            </a:xfrm>
            <a:prstGeom prst="curvedLeftArrow">
              <a:avLst>
                <a:gd name="adj1" fmla="val 18493"/>
                <a:gd name="adj2" fmla="val 50000"/>
                <a:gd name="adj3" fmla="val 25000"/>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cene3d>
                <a:camera prst="orthographicFront">
                  <a:rot lat="0" lon="0" rev="5400000"/>
                </a:camera>
                <a:lightRig rig="threePt" dir="t"/>
              </a:scene3d>
            </a:bodyPr>
            <a:lstStyle/>
            <a:p>
              <a:pPr algn="just"/>
              <a:endParaRPr lang="es-AR" dirty="0">
                <a:solidFill>
                  <a:schemeClr val="tx1"/>
                </a:solidFill>
                <a:latin typeface="Comic Sans MS" panose="030F0702030302020204" pitchFamily="66" charset="0"/>
              </a:endParaRPr>
            </a:p>
          </p:txBody>
        </p:sp>
        <p:sp>
          <p:nvSpPr>
            <p:cNvPr id="12" name="TextBox 11"/>
            <p:cNvSpPr txBox="1"/>
            <p:nvPr/>
          </p:nvSpPr>
          <p:spPr>
            <a:xfrm rot="20397747">
              <a:off x="3539626" y="4152063"/>
              <a:ext cx="2800805" cy="923330"/>
            </a:xfrm>
            <a:prstGeom prst="rect">
              <a:avLst/>
            </a:prstGeom>
            <a:noFill/>
          </p:spPr>
          <p:txBody>
            <a:bodyPr wrap="square" rtlCol="0">
              <a:spAutoFit/>
            </a:bodyPr>
            <a:lstStyle/>
            <a:p>
              <a:r>
                <a:rPr lang="es-AR" dirty="0" err="1"/>
                <a:t>Did</a:t>
              </a:r>
              <a:r>
                <a:rPr lang="es-AR" dirty="0"/>
                <a:t> </a:t>
              </a:r>
              <a:r>
                <a:rPr lang="es-AR" dirty="0" err="1"/>
                <a:t>you</a:t>
              </a:r>
              <a:r>
                <a:rPr lang="es-AR" dirty="0"/>
                <a:t> mean</a:t>
              </a:r>
            </a:p>
            <a:p>
              <a:r>
                <a:rPr lang="es-AR" dirty="0" err="1"/>
                <a:t>Height</a:t>
              </a:r>
              <a:endParaRPr lang="es-AR" dirty="0"/>
            </a:p>
            <a:p>
              <a:r>
                <a:rPr lang="es-AR" dirty="0" err="1"/>
                <a:t>Eight</a:t>
              </a:r>
              <a:r>
                <a:rPr lang="es-AR" dirty="0"/>
                <a:t>?</a:t>
              </a:r>
            </a:p>
          </p:txBody>
        </p:sp>
      </p:grpSp>
    </p:spTree>
    <p:extLst>
      <p:ext uri="{BB962C8B-B14F-4D97-AF65-F5344CB8AC3E}">
        <p14:creationId xmlns:p14="http://schemas.microsoft.com/office/powerpoint/2010/main" val="3236519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xEl>
                                              <p:pRg st="2" end="2"/>
                                            </p:txEl>
                                          </p:spTgt>
                                        </p:tgtEl>
                                        <p:attrNameLst>
                                          <p:attrName>style.visibility</p:attrName>
                                        </p:attrNameLst>
                                      </p:cBhvr>
                                      <p:to>
                                        <p:strVal val="visible"/>
                                      </p:to>
                                    </p:set>
                                    <p:animEffect transition="in" filter="barn(inVertical)">
                                      <p:cBhvr>
                                        <p:cTn id="7" dur="500"/>
                                        <p:tgtEl>
                                          <p:spTgt spid="1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arn(inVertical)">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arn(inVertical)">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arn(inVertical)">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P spid="7" grpId="0" animBg="1"/>
      <p:bldP spid="9" grpId="0" animBg="1"/>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AR" dirty="0"/>
          </a:p>
        </p:txBody>
      </p:sp>
      <p:sp>
        <p:nvSpPr>
          <p:cNvPr id="3" name="Marcador de contenido 2"/>
          <p:cNvSpPr>
            <a:spLocks noGrp="1"/>
          </p:cNvSpPr>
          <p:nvPr>
            <p:ph idx="1"/>
          </p:nvPr>
        </p:nvSpPr>
        <p:spPr/>
        <p:txBody>
          <a:bodyPr>
            <a:normAutofit/>
          </a:bodyPr>
          <a:lstStyle/>
          <a:p>
            <a:pPr marL="514350" indent="-514350">
              <a:buFont typeface="+mj-lt"/>
              <a:buAutoNum type="arabicPeriod" startAt="2"/>
            </a:pPr>
            <a:r>
              <a:rPr lang="es-AR" dirty="0" err="1">
                <a:solidFill>
                  <a:srgbClr val="0070C0"/>
                </a:solidFill>
              </a:rPr>
              <a:t>TheSearcher</a:t>
            </a:r>
            <a:endParaRPr lang="es-AR" dirty="0">
              <a:solidFill>
                <a:srgbClr val="0070C0"/>
              </a:solidFill>
            </a:endParaRPr>
          </a:p>
          <a:p>
            <a:pPr marL="0" indent="0" algn="just">
              <a:buNone/>
            </a:pPr>
            <a:r>
              <a:rPr lang="es-AR" sz="2800" dirty="0"/>
              <a:t>Aplicación que se encarga de aceptar consultas y utiliza el índice construido para retornar los documentos (</a:t>
            </a:r>
            <a:r>
              <a:rPr lang="es-AR" sz="2800" dirty="0" err="1"/>
              <a:t>ids</a:t>
            </a:r>
            <a:r>
              <a:rPr lang="es-AR" sz="2800" dirty="0"/>
              <a:t>) que “</a:t>
            </a:r>
            <a:r>
              <a:rPr lang="es-AR" sz="2800" dirty="0" err="1"/>
              <a:t>matchearon</a:t>
            </a:r>
            <a:r>
              <a:rPr lang="es-AR" sz="2800" dirty="0"/>
              <a:t>” la consulta </a:t>
            </a:r>
            <a:r>
              <a:rPr lang="es-AR" sz="2800" dirty="0" err="1"/>
              <a:t>rankeados</a:t>
            </a:r>
            <a:r>
              <a:rPr lang="es-AR" sz="2800" dirty="0"/>
              <a:t> en cierto orden.</a:t>
            </a:r>
            <a:endParaRPr lang="es-AR" dirty="0"/>
          </a:p>
        </p:txBody>
      </p:sp>
      <p:sp>
        <p:nvSpPr>
          <p:cNvPr id="4" name="Marcador de número de diapositiva 3"/>
          <p:cNvSpPr>
            <a:spLocks noGrp="1"/>
          </p:cNvSpPr>
          <p:nvPr>
            <p:ph type="sldNum" sz="quarter" idx="12"/>
          </p:nvPr>
        </p:nvSpPr>
        <p:spPr/>
        <p:txBody>
          <a:bodyPr/>
          <a:lstStyle/>
          <a:p>
            <a:fld id="{401CF334-2D5C-4859-84A6-CA7E6E43FAEB}" type="slidenum">
              <a:rPr lang="en-US" smtClean="0"/>
              <a:t>150</a:t>
            </a:fld>
            <a:endParaRPr lang="en-US"/>
          </a:p>
        </p:txBody>
      </p:sp>
    </p:spTree>
    <p:extLst>
      <p:ext uri="{BB962C8B-B14F-4D97-AF65-F5344CB8AC3E}">
        <p14:creationId xmlns:p14="http://schemas.microsoft.com/office/powerpoint/2010/main" val="3869659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Proceso de búsqueda</a:t>
            </a:r>
          </a:p>
        </p:txBody>
      </p:sp>
      <p:pic>
        <p:nvPicPr>
          <p:cNvPr id="5" name="Marcador de contenido 4" descr="File:Emoji u1f4bb.svg - Wikipedia"/>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09375" y="2525594"/>
            <a:ext cx="1397884" cy="1397884"/>
          </a:xfrm>
        </p:spPr>
      </p:pic>
      <p:sp>
        <p:nvSpPr>
          <p:cNvPr id="4" name="Marcador de número de diapositiva 3"/>
          <p:cNvSpPr>
            <a:spLocks noGrp="1"/>
          </p:cNvSpPr>
          <p:nvPr>
            <p:ph type="sldNum" sz="quarter" idx="12"/>
          </p:nvPr>
        </p:nvSpPr>
        <p:spPr/>
        <p:txBody>
          <a:bodyPr/>
          <a:lstStyle/>
          <a:p>
            <a:fld id="{401CF334-2D5C-4859-84A6-CA7E6E43FAEB}" type="slidenum">
              <a:rPr lang="en-US" smtClean="0"/>
              <a:t>151</a:t>
            </a:fld>
            <a:endParaRPr lang="en-US"/>
          </a:p>
        </p:txBody>
      </p:sp>
      <p:sp>
        <p:nvSpPr>
          <p:cNvPr id="6" name="CuadroTexto 5"/>
          <p:cNvSpPr txBox="1"/>
          <p:nvPr/>
        </p:nvSpPr>
        <p:spPr>
          <a:xfrm>
            <a:off x="422109" y="3923478"/>
            <a:ext cx="2372415" cy="1200329"/>
          </a:xfrm>
          <a:prstGeom prst="rect">
            <a:avLst/>
          </a:prstGeom>
          <a:noFill/>
          <a:ln>
            <a:solidFill>
              <a:schemeClr val="bg2"/>
            </a:solidFill>
          </a:ln>
        </p:spPr>
        <p:txBody>
          <a:bodyPr wrap="square" rtlCol="0">
            <a:spAutoFit/>
          </a:bodyPr>
          <a:lstStyle/>
          <a:p>
            <a:pPr algn="ctr"/>
            <a:r>
              <a:rPr lang="es-AR" dirty="0"/>
              <a:t>El usuario expresa </a:t>
            </a:r>
          </a:p>
          <a:p>
            <a:pPr algn="ctr"/>
            <a:r>
              <a:rPr lang="es-AR" dirty="0"/>
              <a:t>una consulta </a:t>
            </a:r>
            <a:r>
              <a:rPr lang="es-AR" dirty="0" err="1"/>
              <a:t>Lucene</a:t>
            </a:r>
            <a:endParaRPr lang="es-AR" dirty="0"/>
          </a:p>
          <a:p>
            <a:pPr algn="ctr"/>
            <a:r>
              <a:rPr lang="es-AR" dirty="0"/>
              <a:t> (</a:t>
            </a:r>
            <a:r>
              <a:rPr lang="es-AR" dirty="0" err="1"/>
              <a:t>query</a:t>
            </a:r>
            <a:r>
              <a:rPr lang="es-AR" dirty="0"/>
              <a:t>)</a:t>
            </a:r>
          </a:p>
          <a:p>
            <a:pPr algn="ctr"/>
            <a:endParaRPr lang="es-AR" dirty="0" err="1"/>
          </a:p>
        </p:txBody>
      </p:sp>
      <p:pic>
        <p:nvPicPr>
          <p:cNvPr id="7" name="Imagen 6" descr="Script para respaldar las bases de datos de un servidor MySQL"/>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4942" y="2079011"/>
            <a:ext cx="1333500" cy="2352675"/>
          </a:xfrm>
          <a:prstGeom prst="rect">
            <a:avLst/>
          </a:prstGeom>
        </p:spPr>
      </p:pic>
      <p:sp>
        <p:nvSpPr>
          <p:cNvPr id="9" name="Flecha curvada hacia la izquierda 8"/>
          <p:cNvSpPr/>
          <p:nvPr/>
        </p:nvSpPr>
        <p:spPr>
          <a:xfrm rot="16200000">
            <a:off x="2339633" y="1790985"/>
            <a:ext cx="1003820" cy="1579869"/>
          </a:xfrm>
          <a:prstGeom prst="curvedLeftArrow">
            <a:avLst>
              <a:gd name="adj1" fmla="val 25000"/>
              <a:gd name="adj2" fmla="val 52043"/>
              <a:gd name="adj3" fmla="val 2500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a:solidFill>
                <a:schemeClr val="tx1"/>
              </a:solidFill>
            </a:endParaRPr>
          </a:p>
        </p:txBody>
      </p:sp>
      <p:sp>
        <p:nvSpPr>
          <p:cNvPr id="10" name="CuadroTexto 9"/>
          <p:cNvSpPr txBox="1"/>
          <p:nvPr/>
        </p:nvSpPr>
        <p:spPr>
          <a:xfrm>
            <a:off x="3186170" y="1876270"/>
            <a:ext cx="1580882" cy="369332"/>
          </a:xfrm>
          <a:prstGeom prst="rect">
            <a:avLst/>
          </a:prstGeom>
          <a:noFill/>
          <a:ln>
            <a:solidFill>
              <a:schemeClr val="bg2"/>
            </a:solidFill>
          </a:ln>
        </p:spPr>
        <p:txBody>
          <a:bodyPr wrap="none" rtlCol="0">
            <a:spAutoFit/>
          </a:bodyPr>
          <a:lstStyle/>
          <a:p>
            <a:r>
              <a:rPr lang="es-AR" dirty="0" err="1"/>
              <a:t>Lucene</a:t>
            </a:r>
            <a:r>
              <a:rPr lang="es-AR" dirty="0"/>
              <a:t> </a:t>
            </a:r>
            <a:r>
              <a:rPr lang="es-AR" dirty="0" err="1"/>
              <a:t>query</a:t>
            </a:r>
            <a:endParaRPr lang="es-AR" dirty="0"/>
          </a:p>
        </p:txBody>
      </p:sp>
      <p:sp>
        <p:nvSpPr>
          <p:cNvPr id="11" name="Flecha curvada hacia la derecha 10"/>
          <p:cNvSpPr/>
          <p:nvPr/>
        </p:nvSpPr>
        <p:spPr>
          <a:xfrm rot="5400000" flipH="1">
            <a:off x="2446435" y="4301355"/>
            <a:ext cx="927891" cy="1442192"/>
          </a:xfrm>
          <a:prstGeom prst="curved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a:solidFill>
                <a:schemeClr val="tx1"/>
              </a:solidFill>
            </a:endParaRPr>
          </a:p>
        </p:txBody>
      </p:sp>
      <p:sp>
        <p:nvSpPr>
          <p:cNvPr id="12" name="CuadroTexto 11"/>
          <p:cNvSpPr txBox="1"/>
          <p:nvPr/>
        </p:nvSpPr>
        <p:spPr>
          <a:xfrm>
            <a:off x="1976601" y="5574942"/>
            <a:ext cx="3309752" cy="923330"/>
          </a:xfrm>
          <a:prstGeom prst="rect">
            <a:avLst/>
          </a:prstGeom>
          <a:noFill/>
          <a:ln>
            <a:solidFill>
              <a:schemeClr val="bg2"/>
            </a:solidFill>
          </a:ln>
        </p:spPr>
        <p:txBody>
          <a:bodyPr wrap="none" rtlCol="0">
            <a:spAutoFit/>
          </a:bodyPr>
          <a:lstStyle/>
          <a:p>
            <a:pPr algn="just"/>
            <a:r>
              <a:rPr lang="es-AR" dirty="0"/>
              <a:t>Le devuelve la lista de </a:t>
            </a:r>
            <a:r>
              <a:rPr lang="es-AR" dirty="0" err="1"/>
              <a:t>doc</a:t>
            </a:r>
            <a:r>
              <a:rPr lang="es-AR" dirty="0"/>
              <a:t> </a:t>
            </a:r>
            <a:r>
              <a:rPr lang="es-AR" dirty="0" err="1"/>
              <a:t>ids</a:t>
            </a:r>
            <a:r>
              <a:rPr lang="es-AR" dirty="0"/>
              <a:t> </a:t>
            </a:r>
          </a:p>
          <a:p>
            <a:pPr algn="just"/>
            <a:r>
              <a:rPr lang="es-AR" dirty="0"/>
              <a:t>que </a:t>
            </a:r>
            <a:r>
              <a:rPr lang="es-AR" dirty="0" err="1"/>
              <a:t>matchearon</a:t>
            </a:r>
            <a:r>
              <a:rPr lang="es-AR" dirty="0"/>
              <a:t> su </a:t>
            </a:r>
            <a:r>
              <a:rPr lang="es-AR" dirty="0" err="1"/>
              <a:t>query</a:t>
            </a:r>
            <a:r>
              <a:rPr lang="es-AR" dirty="0"/>
              <a:t> </a:t>
            </a:r>
          </a:p>
          <a:p>
            <a:pPr algn="just"/>
            <a:r>
              <a:rPr lang="es-AR" dirty="0"/>
              <a:t>en cierto orden (ranking)</a:t>
            </a:r>
          </a:p>
        </p:txBody>
      </p:sp>
      <p:sp>
        <p:nvSpPr>
          <p:cNvPr id="13" name="Flecha derecha 12"/>
          <p:cNvSpPr/>
          <p:nvPr/>
        </p:nvSpPr>
        <p:spPr>
          <a:xfrm>
            <a:off x="3010958" y="3119988"/>
            <a:ext cx="2995735" cy="979279"/>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err="1"/>
              <a:t>TheSearcher</a:t>
            </a:r>
            <a:endParaRPr lang="es-AR" dirty="0"/>
          </a:p>
        </p:txBody>
      </p:sp>
      <p:pic>
        <p:nvPicPr>
          <p:cNvPr id="14" name="Imagen 13" descr="Gears colorful icon, isolated on white background. Cartoon ..."/>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58102" y="4155354"/>
            <a:ext cx="623751" cy="623751"/>
          </a:xfrm>
          <a:prstGeom prst="rect">
            <a:avLst/>
          </a:prstGeom>
        </p:spPr>
      </p:pic>
      <p:sp>
        <p:nvSpPr>
          <p:cNvPr id="15" name="Disco magnético 14"/>
          <p:cNvSpPr/>
          <p:nvPr/>
        </p:nvSpPr>
        <p:spPr>
          <a:xfrm>
            <a:off x="6006693" y="4382978"/>
            <a:ext cx="2564680" cy="1083782"/>
          </a:xfrm>
          <a:prstGeom prst="flowChartMagneticDisk">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err="1"/>
              <a:t>Lucene</a:t>
            </a:r>
            <a:r>
              <a:rPr lang="es-AR" dirty="0"/>
              <a:t> consulta </a:t>
            </a:r>
            <a:r>
              <a:rPr lang="es-AR" dirty="0" err="1"/>
              <a:t>Indice</a:t>
            </a:r>
            <a:r>
              <a:rPr lang="es-AR" dirty="0"/>
              <a:t>.</a:t>
            </a:r>
          </a:p>
        </p:txBody>
      </p:sp>
    </p:spTree>
    <p:extLst>
      <p:ext uri="{BB962C8B-B14F-4D97-AF65-F5344CB8AC3E}">
        <p14:creationId xmlns:p14="http://schemas.microsoft.com/office/powerpoint/2010/main" val="1288801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arn(inVertical)">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arn(inVertical)">
                                      <p:cBhvr>
                                        <p:cTn id="20" dur="500"/>
                                        <p:tgtEl>
                                          <p:spTgt spid="12"/>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arn(inVertical)">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1" grpId="0" animBg="1"/>
      <p:bldP spid="12" grpId="0" animBg="1"/>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AR" sz="4000" dirty="0"/>
              <a:t>Proceso de búsqueda mejorado</a:t>
            </a:r>
          </a:p>
        </p:txBody>
      </p:sp>
      <p:pic>
        <p:nvPicPr>
          <p:cNvPr id="5" name="Marcador de contenido 4" descr="File:Emoji u1f4bb.svg - Wikipedia"/>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09375" y="2551720"/>
            <a:ext cx="1397884" cy="1397884"/>
          </a:xfrm>
        </p:spPr>
      </p:pic>
      <p:sp>
        <p:nvSpPr>
          <p:cNvPr id="4" name="Marcador de número de diapositiva 3"/>
          <p:cNvSpPr>
            <a:spLocks noGrp="1"/>
          </p:cNvSpPr>
          <p:nvPr>
            <p:ph type="sldNum" sz="quarter" idx="12"/>
          </p:nvPr>
        </p:nvSpPr>
        <p:spPr/>
        <p:txBody>
          <a:bodyPr/>
          <a:lstStyle/>
          <a:p>
            <a:fld id="{401CF334-2D5C-4859-84A6-CA7E6E43FAEB}" type="slidenum">
              <a:rPr lang="en-US" smtClean="0"/>
              <a:t>152</a:t>
            </a:fld>
            <a:endParaRPr lang="en-US"/>
          </a:p>
        </p:txBody>
      </p:sp>
      <p:sp>
        <p:nvSpPr>
          <p:cNvPr id="6" name="CuadroTexto 5"/>
          <p:cNvSpPr txBox="1"/>
          <p:nvPr/>
        </p:nvSpPr>
        <p:spPr>
          <a:xfrm>
            <a:off x="422109" y="3949604"/>
            <a:ext cx="2372415" cy="923330"/>
          </a:xfrm>
          <a:prstGeom prst="rect">
            <a:avLst/>
          </a:prstGeom>
          <a:noFill/>
          <a:ln>
            <a:solidFill>
              <a:schemeClr val="bg2"/>
            </a:solidFill>
          </a:ln>
        </p:spPr>
        <p:txBody>
          <a:bodyPr wrap="square" rtlCol="0">
            <a:spAutoFit/>
          </a:bodyPr>
          <a:lstStyle/>
          <a:p>
            <a:pPr algn="ctr"/>
            <a:r>
              <a:rPr lang="es-AR" dirty="0"/>
              <a:t>El usuario expresa </a:t>
            </a:r>
          </a:p>
          <a:p>
            <a:pPr algn="ctr"/>
            <a:r>
              <a:rPr lang="es-AR" dirty="0"/>
              <a:t>una consulta (</a:t>
            </a:r>
            <a:r>
              <a:rPr lang="es-AR" dirty="0" err="1"/>
              <a:t>query</a:t>
            </a:r>
            <a:r>
              <a:rPr lang="es-AR" dirty="0"/>
              <a:t>)</a:t>
            </a:r>
          </a:p>
          <a:p>
            <a:pPr algn="ctr"/>
            <a:endParaRPr lang="es-AR" dirty="0" err="1"/>
          </a:p>
        </p:txBody>
      </p:sp>
      <p:pic>
        <p:nvPicPr>
          <p:cNvPr id="7" name="Imagen 6" descr="Script para respaldar las bases de datos de un servidor MySQL"/>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4942" y="2105137"/>
            <a:ext cx="1333500" cy="2352675"/>
          </a:xfrm>
          <a:prstGeom prst="rect">
            <a:avLst/>
          </a:prstGeom>
        </p:spPr>
      </p:pic>
      <p:sp>
        <p:nvSpPr>
          <p:cNvPr id="9" name="Flecha curvada hacia la izquierda 8"/>
          <p:cNvSpPr/>
          <p:nvPr/>
        </p:nvSpPr>
        <p:spPr>
          <a:xfrm rot="16200000">
            <a:off x="2339633" y="1817111"/>
            <a:ext cx="1003820" cy="1579869"/>
          </a:xfrm>
          <a:prstGeom prst="curvedLeftArrow">
            <a:avLst>
              <a:gd name="adj1" fmla="val 25000"/>
              <a:gd name="adj2" fmla="val 52043"/>
              <a:gd name="adj3" fmla="val 2500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a:solidFill>
                <a:schemeClr val="tx1"/>
              </a:solidFill>
            </a:endParaRPr>
          </a:p>
        </p:txBody>
      </p:sp>
      <p:sp>
        <p:nvSpPr>
          <p:cNvPr id="10" name="CuadroTexto 9"/>
          <p:cNvSpPr txBox="1"/>
          <p:nvPr/>
        </p:nvSpPr>
        <p:spPr>
          <a:xfrm>
            <a:off x="1732333" y="1804904"/>
            <a:ext cx="784189" cy="369332"/>
          </a:xfrm>
          <a:prstGeom prst="rect">
            <a:avLst/>
          </a:prstGeom>
          <a:noFill/>
          <a:ln>
            <a:solidFill>
              <a:schemeClr val="bg2"/>
            </a:solidFill>
          </a:ln>
        </p:spPr>
        <p:txBody>
          <a:bodyPr wrap="none" rtlCol="0">
            <a:spAutoFit/>
          </a:bodyPr>
          <a:lstStyle/>
          <a:p>
            <a:r>
              <a:rPr lang="es-AR" dirty="0" err="1"/>
              <a:t>query</a:t>
            </a:r>
            <a:endParaRPr lang="es-AR" dirty="0"/>
          </a:p>
        </p:txBody>
      </p:sp>
      <p:sp>
        <p:nvSpPr>
          <p:cNvPr id="11" name="Flecha curvada hacia la derecha 10"/>
          <p:cNvSpPr/>
          <p:nvPr/>
        </p:nvSpPr>
        <p:spPr>
          <a:xfrm rot="5400000" flipH="1">
            <a:off x="4754106" y="4256748"/>
            <a:ext cx="927891" cy="1442192"/>
          </a:xfrm>
          <a:prstGeom prst="curved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a:solidFill>
                <a:schemeClr val="tx1"/>
              </a:solidFill>
            </a:endParaRPr>
          </a:p>
        </p:txBody>
      </p:sp>
      <p:sp>
        <p:nvSpPr>
          <p:cNvPr id="12" name="CuadroTexto 11"/>
          <p:cNvSpPr txBox="1"/>
          <p:nvPr/>
        </p:nvSpPr>
        <p:spPr>
          <a:xfrm>
            <a:off x="4284272" y="5530335"/>
            <a:ext cx="3309752" cy="923330"/>
          </a:xfrm>
          <a:prstGeom prst="rect">
            <a:avLst/>
          </a:prstGeom>
          <a:noFill/>
          <a:ln>
            <a:solidFill>
              <a:schemeClr val="bg2"/>
            </a:solidFill>
          </a:ln>
        </p:spPr>
        <p:txBody>
          <a:bodyPr wrap="none" rtlCol="0">
            <a:spAutoFit/>
          </a:bodyPr>
          <a:lstStyle/>
          <a:p>
            <a:pPr algn="just"/>
            <a:r>
              <a:rPr lang="es-AR" dirty="0"/>
              <a:t>Le devuelve la lista de </a:t>
            </a:r>
            <a:r>
              <a:rPr lang="es-AR" dirty="0" err="1"/>
              <a:t>doc</a:t>
            </a:r>
            <a:r>
              <a:rPr lang="es-AR" dirty="0"/>
              <a:t> </a:t>
            </a:r>
            <a:r>
              <a:rPr lang="es-AR" dirty="0" err="1"/>
              <a:t>ids</a:t>
            </a:r>
            <a:r>
              <a:rPr lang="es-AR" dirty="0"/>
              <a:t> </a:t>
            </a:r>
          </a:p>
          <a:p>
            <a:pPr algn="just"/>
            <a:r>
              <a:rPr lang="es-AR" dirty="0"/>
              <a:t>que </a:t>
            </a:r>
            <a:r>
              <a:rPr lang="es-AR" dirty="0" err="1"/>
              <a:t>matchearon</a:t>
            </a:r>
            <a:r>
              <a:rPr lang="es-AR" dirty="0"/>
              <a:t> su </a:t>
            </a:r>
            <a:r>
              <a:rPr lang="es-AR" dirty="0" err="1"/>
              <a:t>query</a:t>
            </a:r>
            <a:r>
              <a:rPr lang="es-AR" dirty="0"/>
              <a:t> </a:t>
            </a:r>
          </a:p>
          <a:p>
            <a:pPr algn="just"/>
            <a:r>
              <a:rPr lang="es-AR" dirty="0"/>
              <a:t>en cierto orden (ranking)</a:t>
            </a:r>
          </a:p>
        </p:txBody>
      </p:sp>
      <p:sp>
        <p:nvSpPr>
          <p:cNvPr id="13" name="Flecha derecha 12"/>
          <p:cNvSpPr/>
          <p:nvPr/>
        </p:nvSpPr>
        <p:spPr>
          <a:xfrm>
            <a:off x="3010958" y="3146114"/>
            <a:ext cx="2995735" cy="979279"/>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err="1"/>
              <a:t>TheSearcher</a:t>
            </a:r>
            <a:endParaRPr lang="es-AR" dirty="0"/>
          </a:p>
        </p:txBody>
      </p:sp>
      <p:pic>
        <p:nvPicPr>
          <p:cNvPr id="14" name="Imagen 13" descr="Gears colorful icon, isolated on white background. Cartoon ..."/>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58102" y="4181480"/>
            <a:ext cx="623751" cy="623751"/>
          </a:xfrm>
          <a:prstGeom prst="rect">
            <a:avLst/>
          </a:prstGeom>
        </p:spPr>
      </p:pic>
      <p:sp>
        <p:nvSpPr>
          <p:cNvPr id="15" name="Disco magnético 14"/>
          <p:cNvSpPr/>
          <p:nvPr/>
        </p:nvSpPr>
        <p:spPr>
          <a:xfrm>
            <a:off x="6006693" y="4409104"/>
            <a:ext cx="2564680" cy="1083782"/>
          </a:xfrm>
          <a:prstGeom prst="flowChartMagneticDisk">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err="1"/>
              <a:t>Lucene</a:t>
            </a:r>
            <a:r>
              <a:rPr lang="es-AR" dirty="0"/>
              <a:t> consulta </a:t>
            </a:r>
            <a:r>
              <a:rPr lang="es-AR" dirty="0" err="1"/>
              <a:t>Indice</a:t>
            </a:r>
            <a:r>
              <a:rPr lang="es-AR" dirty="0"/>
              <a:t>.</a:t>
            </a:r>
          </a:p>
        </p:txBody>
      </p:sp>
      <p:sp>
        <p:nvSpPr>
          <p:cNvPr id="16" name="Flecha curvada hacia la izquierda 15"/>
          <p:cNvSpPr/>
          <p:nvPr/>
        </p:nvSpPr>
        <p:spPr>
          <a:xfrm rot="16200000">
            <a:off x="4548373" y="1835691"/>
            <a:ext cx="1003820" cy="1579869"/>
          </a:xfrm>
          <a:prstGeom prst="curvedLeftArrow">
            <a:avLst>
              <a:gd name="adj1" fmla="val 25000"/>
              <a:gd name="adj2" fmla="val 52043"/>
              <a:gd name="adj3" fmla="val 2500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a:solidFill>
                <a:schemeClr val="tx1"/>
              </a:solidFill>
            </a:endParaRPr>
          </a:p>
        </p:txBody>
      </p:sp>
      <p:sp>
        <p:nvSpPr>
          <p:cNvPr id="17" name="CuadroTexto 16"/>
          <p:cNvSpPr txBox="1"/>
          <p:nvPr/>
        </p:nvSpPr>
        <p:spPr>
          <a:xfrm>
            <a:off x="5050283" y="1805549"/>
            <a:ext cx="1580882" cy="369332"/>
          </a:xfrm>
          <a:prstGeom prst="rect">
            <a:avLst/>
          </a:prstGeom>
          <a:noFill/>
          <a:ln>
            <a:solidFill>
              <a:schemeClr val="bg2"/>
            </a:solidFill>
          </a:ln>
        </p:spPr>
        <p:txBody>
          <a:bodyPr wrap="none" rtlCol="0">
            <a:spAutoFit/>
          </a:bodyPr>
          <a:lstStyle/>
          <a:p>
            <a:r>
              <a:rPr lang="es-AR" dirty="0" err="1"/>
              <a:t>Lucene</a:t>
            </a:r>
            <a:r>
              <a:rPr lang="es-AR" dirty="0"/>
              <a:t> </a:t>
            </a:r>
            <a:r>
              <a:rPr lang="es-AR" dirty="0" err="1"/>
              <a:t>query</a:t>
            </a:r>
            <a:endParaRPr lang="es-AR" dirty="0"/>
          </a:p>
        </p:txBody>
      </p:sp>
      <p:sp>
        <p:nvSpPr>
          <p:cNvPr id="18" name="Flecha curvada hacia la derecha 17"/>
          <p:cNvSpPr/>
          <p:nvPr/>
        </p:nvSpPr>
        <p:spPr>
          <a:xfrm rot="5400000" flipH="1">
            <a:off x="1984892" y="3802205"/>
            <a:ext cx="927891" cy="2416631"/>
          </a:xfrm>
          <a:prstGeom prst="curved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a:solidFill>
                <a:schemeClr val="tx1"/>
              </a:solidFill>
            </a:endParaRPr>
          </a:p>
        </p:txBody>
      </p:sp>
      <p:sp>
        <p:nvSpPr>
          <p:cNvPr id="19" name="CuadroTexto 18"/>
          <p:cNvSpPr txBox="1"/>
          <p:nvPr/>
        </p:nvSpPr>
        <p:spPr>
          <a:xfrm>
            <a:off x="985083" y="5563013"/>
            <a:ext cx="2968413" cy="1200329"/>
          </a:xfrm>
          <a:prstGeom prst="rect">
            <a:avLst/>
          </a:prstGeom>
          <a:noFill/>
          <a:ln>
            <a:solidFill>
              <a:schemeClr val="bg2"/>
            </a:solidFill>
          </a:ln>
        </p:spPr>
        <p:txBody>
          <a:bodyPr wrap="square" rtlCol="0">
            <a:spAutoFit/>
          </a:bodyPr>
          <a:lstStyle/>
          <a:p>
            <a:pPr algn="ctr"/>
            <a:r>
              <a:rPr lang="es-AR" dirty="0"/>
              <a:t>Muestro otros campos almacenados de los </a:t>
            </a:r>
            <a:r>
              <a:rPr lang="es-AR" dirty="0" err="1"/>
              <a:t>docs</a:t>
            </a:r>
            <a:r>
              <a:rPr lang="es-AR" dirty="0"/>
              <a:t>,</a:t>
            </a:r>
          </a:p>
          <a:p>
            <a:pPr algn="ctr"/>
            <a:r>
              <a:rPr lang="es-AR" dirty="0"/>
              <a:t>Genero </a:t>
            </a:r>
            <a:r>
              <a:rPr lang="es-AR" dirty="0" err="1"/>
              <a:t>hyperlinks</a:t>
            </a:r>
            <a:r>
              <a:rPr lang="es-AR" dirty="0"/>
              <a:t> para abrir documentos, </a:t>
            </a:r>
            <a:r>
              <a:rPr lang="es-AR" dirty="0" err="1"/>
              <a:t>etc</a:t>
            </a:r>
            <a:endParaRPr lang="es-AR" dirty="0"/>
          </a:p>
        </p:txBody>
      </p:sp>
    </p:spTree>
    <p:extLst>
      <p:ext uri="{BB962C8B-B14F-4D97-AF65-F5344CB8AC3E}">
        <p14:creationId xmlns:p14="http://schemas.microsoft.com/office/powerpoint/2010/main" val="3324443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arn(inVertical)">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barn(inVertical)">
                                      <p:cBhvr>
                                        <p:cTn id="20" dur="500"/>
                                        <p:tgtEl>
                                          <p:spTgt spid="16"/>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barn(inVertical)">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barn(inVertical)">
                                      <p:cBhvr>
                                        <p:cTn id="28" dur="500"/>
                                        <p:tgtEl>
                                          <p:spTgt spid="12"/>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barn(inVertical)">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barn(inVertical)">
                                      <p:cBhvr>
                                        <p:cTn id="36" dur="500"/>
                                        <p:tgtEl>
                                          <p:spTgt spid="19"/>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barn(inVertical)">
                                      <p:cBhvr>
                                        <p:cTn id="3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1" grpId="0" animBg="1"/>
      <p:bldP spid="12" grpId="0" animBg="1"/>
      <p:bldP spid="16" grpId="0" animBg="1"/>
      <p:bldP spid="17" grpId="0" animBg="1"/>
      <p:bldP spid="18" grpId="0" animBg="1"/>
      <p:bldP spid="19" grpId="0" animBg="1"/>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
          <p:cNvSpPr txBox="1">
            <a:spLocks noGrp="1"/>
          </p:cNvSpPr>
          <p:nvPr>
            <p:ph type="ctrTitle"/>
          </p:nvPr>
        </p:nvSpPr>
        <p:spPr>
          <a:xfrm>
            <a:off x="533400" y="1371600"/>
            <a:ext cx="7851648" cy="1828800"/>
          </a:xfrm>
          <a:prstGeom prst="rect">
            <a:avLst/>
          </a:prstGeom>
          <a:noFill/>
          <a:ln>
            <a:noFill/>
          </a:ln>
        </p:spPr>
        <p:txBody>
          <a:bodyPr spcFirstLastPara="1" wrap="square" lIns="0" tIns="0" rIns="18275" bIns="0" anchor="b" anchorCtr="0">
            <a:normAutofit/>
          </a:bodyPr>
          <a:lstStyle/>
          <a:p>
            <a:pPr marL="0" lvl="0" indent="0" algn="r" rtl="0">
              <a:spcBef>
                <a:spcPts val="0"/>
              </a:spcBef>
              <a:spcAft>
                <a:spcPts val="0"/>
              </a:spcAft>
              <a:buClr>
                <a:schemeClr val="dk2"/>
              </a:buClr>
              <a:buSzPts val="5600"/>
              <a:buFont typeface="Century Gothic"/>
              <a:buNone/>
            </a:pPr>
            <a:r>
              <a:rPr lang="es-AR"/>
              <a:t>Estructura de Datos y Algoritmos</a:t>
            </a:r>
            <a:endParaRPr/>
          </a:p>
        </p:txBody>
      </p:sp>
      <p:sp>
        <p:nvSpPr>
          <p:cNvPr id="112" name="Google Shape;112;p1"/>
          <p:cNvSpPr txBox="1">
            <a:spLocks noGrp="1"/>
          </p:cNvSpPr>
          <p:nvPr>
            <p:ph type="subTitle" idx="1"/>
          </p:nvPr>
        </p:nvSpPr>
        <p:spPr>
          <a:xfrm>
            <a:off x="533400" y="3228536"/>
            <a:ext cx="7854696" cy="1752600"/>
          </a:xfrm>
          <a:prstGeom prst="rect">
            <a:avLst/>
          </a:prstGeom>
          <a:noFill/>
          <a:ln>
            <a:noFill/>
          </a:ln>
        </p:spPr>
        <p:txBody>
          <a:bodyPr spcFirstLastPara="1" wrap="square" lIns="0" tIns="45700" rIns="18275" bIns="45700" anchor="t" anchorCtr="0">
            <a:normAutofit/>
          </a:bodyPr>
          <a:lstStyle/>
          <a:p>
            <a:pPr marL="0" marR="45720" lvl="0" indent="0" algn="r" rtl="0">
              <a:spcBef>
                <a:spcPts val="0"/>
              </a:spcBef>
              <a:spcAft>
                <a:spcPts val="0"/>
              </a:spcAft>
              <a:buSzPts val="3420"/>
              <a:buNone/>
            </a:pPr>
            <a:r>
              <a:rPr lang="es-AR" sz="3600">
                <a:solidFill>
                  <a:schemeClr val="dk2"/>
                </a:solidFill>
              </a:rPr>
              <a:t>ITBA     2024-Q1</a:t>
            </a:r>
            <a:endParaRPr sz="3600" dirty="0">
              <a:solidFill>
                <a:schemeClr val="dk2"/>
              </a:solidFill>
            </a:endParaRPr>
          </a:p>
        </p:txBody>
      </p:sp>
      <p:sp>
        <p:nvSpPr>
          <p:cNvPr id="113" name="Google Shape;113;p1"/>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153</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
          <p:cNvSpPr txBox="1">
            <a:spLocks noGrp="1"/>
          </p:cNvSpPr>
          <p:nvPr>
            <p:ph type="title"/>
          </p:nvPr>
        </p:nvSpPr>
        <p:spPr>
          <a:xfrm>
            <a:off x="163900" y="648109"/>
            <a:ext cx="4045200" cy="2085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2"/>
              </a:buClr>
              <a:buSzPts val="4200"/>
              <a:buFont typeface="Century Gothic"/>
              <a:buNone/>
            </a:pPr>
            <a:r>
              <a:rPr lang="es-AR"/>
              <a:t>TP 2-C </a:t>
            </a:r>
            <a:br>
              <a:rPr lang="es-AR"/>
            </a:br>
            <a:r>
              <a:rPr lang="es-AR"/>
              <a:t>Ejer 2</a:t>
            </a:r>
            <a:endParaRPr/>
          </a:p>
        </p:txBody>
      </p:sp>
      <p:sp>
        <p:nvSpPr>
          <p:cNvPr id="119" name="Google Shape;119;p2"/>
          <p:cNvSpPr txBox="1">
            <a:spLocks noGrp="1"/>
          </p:cNvSpPr>
          <p:nvPr>
            <p:ph type="subTitle" idx="1"/>
          </p:nvPr>
        </p:nvSpPr>
        <p:spPr>
          <a:xfrm>
            <a:off x="339390" y="2805312"/>
            <a:ext cx="4045200" cy="1692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100"/>
              <a:buNone/>
            </a:pPr>
            <a:endParaRPr>
              <a:solidFill>
                <a:srgbClr val="00B050"/>
              </a:solidFill>
            </a:endParaRPr>
          </a:p>
        </p:txBody>
      </p:sp>
      <p:sp>
        <p:nvSpPr>
          <p:cNvPr id="120" name="Google Shape;120;p2"/>
          <p:cNvSpPr txBox="1">
            <a:spLocks noGrp="1"/>
          </p:cNvSpPr>
          <p:nvPr>
            <p:ph type="body" idx="2"/>
          </p:nvPr>
        </p:nvSpPr>
        <p:spPr>
          <a:xfrm>
            <a:off x="4939500" y="965600"/>
            <a:ext cx="3837000" cy="4926900"/>
          </a:xfrm>
          <a:prstGeom prst="rect">
            <a:avLst/>
          </a:prstGeom>
          <a:solidFill>
            <a:srgbClr val="D9E188"/>
          </a:solidFill>
          <a:ln>
            <a:noFill/>
          </a:ln>
        </p:spPr>
        <p:txBody>
          <a:bodyPr spcFirstLastPara="1" wrap="square" lIns="91425" tIns="91425" rIns="91425" bIns="91425" anchor="ctr" anchorCtr="0">
            <a:noAutofit/>
          </a:bodyPr>
          <a:lstStyle/>
          <a:p>
            <a:pPr marL="0" lvl="0" indent="0" algn="just" rtl="0">
              <a:spcBef>
                <a:spcPts val="0"/>
              </a:spcBef>
              <a:spcAft>
                <a:spcPts val="0"/>
              </a:spcAft>
              <a:buSzPts val="1800"/>
              <a:buNone/>
            </a:pPr>
            <a:r>
              <a:rPr lang="es-AR" sz="1800">
                <a:solidFill>
                  <a:schemeClr val="dk1"/>
                </a:solidFill>
              </a:rPr>
              <a:t>Crear un nuevo proyecto Maven para incorporar ambos procesos.</a:t>
            </a:r>
            <a:endParaRPr sz="1800">
              <a:solidFill>
                <a:schemeClr val="dk1"/>
              </a:solidFill>
            </a:endParaRPr>
          </a:p>
          <a:p>
            <a:pPr marL="0" lvl="0" indent="0" algn="just" rtl="0">
              <a:spcBef>
                <a:spcPts val="0"/>
              </a:spcBef>
              <a:spcAft>
                <a:spcPts val="0"/>
              </a:spcAft>
              <a:buSzPts val="1800"/>
              <a:buNone/>
            </a:pPr>
            <a:endParaRPr sz="1800" b="1">
              <a:solidFill>
                <a:schemeClr val="dk1"/>
              </a:solidFill>
              <a:latin typeface="Consolas"/>
              <a:ea typeface="Consolas"/>
              <a:cs typeface="Consolas"/>
              <a:sym typeface="Consolas"/>
            </a:endParaRPr>
          </a:p>
        </p:txBody>
      </p:sp>
      <p:sp>
        <p:nvSpPr>
          <p:cNvPr id="121" name="Google Shape;121;p2"/>
          <p:cNvSpPr txBox="1">
            <a:spLocks noGrp="1"/>
          </p:cNvSpPr>
          <p:nvPr>
            <p:ph type="sldNum" idx="4294967295"/>
          </p:nvPr>
        </p:nvSpPr>
        <p:spPr>
          <a:xfrm>
            <a:off x="8460431" y="6201587"/>
            <a:ext cx="548700" cy="52470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s-AR" sz="1000" b="0" i="0" u="none" strike="noStrike" cap="none">
                <a:solidFill>
                  <a:srgbClr val="FFFFFF"/>
                </a:solidFill>
                <a:latin typeface="Roboto"/>
                <a:ea typeface="Roboto"/>
                <a:cs typeface="Roboto"/>
                <a:sym typeface="Roboto"/>
              </a:rPr>
              <a:t>154</a:t>
            </a:fld>
            <a:endParaRPr sz="1000" b="0" i="0" u="none" strike="noStrike" cap="none">
              <a:solidFill>
                <a:srgbClr val="FFFFFF"/>
              </a:solidFill>
              <a:latin typeface="Roboto"/>
              <a:ea typeface="Roboto"/>
              <a:cs typeface="Roboto"/>
              <a:sym typeface="Roboto"/>
            </a:endParaRPr>
          </a:p>
        </p:txBody>
      </p:sp>
      <p:pic>
        <p:nvPicPr>
          <p:cNvPr id="122" name="Google Shape;122;p2" descr="File:Notepad icon.svg"/>
          <p:cNvPicPr preferRelativeResize="0"/>
          <p:nvPr/>
        </p:nvPicPr>
        <p:blipFill rotWithShape="1">
          <a:blip r:embed="rId3">
            <a:alphaModFix/>
          </a:blip>
          <a:srcRect/>
          <a:stretch/>
        </p:blipFill>
        <p:spPr>
          <a:xfrm>
            <a:off x="1881248" y="4746614"/>
            <a:ext cx="1145886" cy="1145886"/>
          </a:xfrm>
          <a:prstGeom prst="rect">
            <a:avLst/>
          </a:prstGeom>
          <a:noFill/>
          <a:ln>
            <a:noFill/>
          </a:ln>
        </p:spPr>
      </p:pic>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3"/>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p>
            <a:pPr marL="0" lvl="0" indent="0" algn="l" rtl="0">
              <a:spcBef>
                <a:spcPts val="0"/>
              </a:spcBef>
              <a:spcAft>
                <a:spcPts val="0"/>
              </a:spcAft>
              <a:buClr>
                <a:schemeClr val="dk2"/>
              </a:buClr>
              <a:buSzPts val="4500"/>
              <a:buFont typeface="Century Gothic"/>
              <a:buNone/>
            </a:pPr>
            <a:r>
              <a:rPr lang="es-AR" sz="2800"/>
              <a:t>Agregar dependencias de Lucene al pom.xml</a:t>
            </a:r>
            <a:endParaRPr sz="2800"/>
          </a:p>
        </p:txBody>
      </p:sp>
      <p:sp>
        <p:nvSpPr>
          <p:cNvPr id="128" name="Google Shape;128;p3"/>
          <p:cNvSpPr txBox="1">
            <a:spLocks noGrp="1"/>
          </p:cNvSpPr>
          <p:nvPr>
            <p:ph type="body" idx="1"/>
          </p:nvPr>
        </p:nvSpPr>
        <p:spPr>
          <a:xfrm>
            <a:off x="457200" y="1907168"/>
            <a:ext cx="8229600" cy="4389000"/>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spcBef>
                <a:spcPts val="0"/>
              </a:spcBef>
              <a:spcAft>
                <a:spcPts val="0"/>
              </a:spcAft>
              <a:buSzPct val="95000"/>
              <a:buNone/>
            </a:pPr>
            <a:endParaRPr b="1" dirty="0"/>
          </a:p>
          <a:p>
            <a:pPr marL="0" lvl="0" indent="0" algn="l" rtl="0">
              <a:spcBef>
                <a:spcPts val="481"/>
              </a:spcBef>
              <a:spcAft>
                <a:spcPts val="0"/>
              </a:spcAft>
              <a:buSzPct val="95000"/>
              <a:buNone/>
            </a:pPr>
            <a:r>
              <a:rPr lang="es-AR" b="1" dirty="0"/>
              <a:t>&lt;</a:t>
            </a:r>
            <a:r>
              <a:rPr lang="es-AR" b="1" dirty="0" err="1"/>
              <a:t>dependency</a:t>
            </a:r>
            <a:r>
              <a:rPr lang="es-AR" b="1" dirty="0"/>
              <a:t>&gt;</a:t>
            </a:r>
            <a:endParaRPr dirty="0"/>
          </a:p>
          <a:p>
            <a:pPr marL="0" lvl="0" indent="0" algn="l" rtl="0">
              <a:spcBef>
                <a:spcPts val="481"/>
              </a:spcBef>
              <a:spcAft>
                <a:spcPts val="0"/>
              </a:spcAft>
              <a:buSzPct val="95000"/>
              <a:buNone/>
            </a:pPr>
            <a:r>
              <a:rPr lang="es-AR" b="1" dirty="0"/>
              <a:t>            &lt;</a:t>
            </a:r>
            <a:r>
              <a:rPr lang="es-AR" b="1" dirty="0" err="1"/>
              <a:t>groupId</a:t>
            </a:r>
            <a:r>
              <a:rPr lang="es-AR" b="1" dirty="0"/>
              <a:t>&gt;</a:t>
            </a:r>
            <a:r>
              <a:rPr lang="es-AR" b="1" dirty="0" err="1"/>
              <a:t>org.apache.lucene</a:t>
            </a:r>
            <a:r>
              <a:rPr lang="es-AR" b="1" dirty="0"/>
              <a:t>&lt;/</a:t>
            </a:r>
            <a:r>
              <a:rPr lang="es-AR" b="1" dirty="0" err="1"/>
              <a:t>groupId</a:t>
            </a:r>
            <a:r>
              <a:rPr lang="es-AR" b="1" dirty="0"/>
              <a:t>&gt;</a:t>
            </a:r>
            <a:endParaRPr dirty="0"/>
          </a:p>
          <a:p>
            <a:pPr marL="0" lvl="0" indent="0" algn="l" rtl="0">
              <a:spcBef>
                <a:spcPts val="481"/>
              </a:spcBef>
              <a:spcAft>
                <a:spcPts val="0"/>
              </a:spcAft>
              <a:buSzPct val="95000"/>
              <a:buNone/>
            </a:pPr>
            <a:r>
              <a:rPr lang="es-AR" b="1" dirty="0"/>
              <a:t>            &lt;</a:t>
            </a:r>
            <a:r>
              <a:rPr lang="es-AR" b="1" dirty="0" err="1"/>
              <a:t>artifactId</a:t>
            </a:r>
            <a:r>
              <a:rPr lang="es-AR" b="1" dirty="0"/>
              <a:t>&gt;</a:t>
            </a:r>
            <a:r>
              <a:rPr lang="es-AR" b="1" dirty="0" err="1">
                <a:solidFill>
                  <a:srgbClr val="00B0F0"/>
                </a:solidFill>
              </a:rPr>
              <a:t>lucene-core</a:t>
            </a:r>
            <a:r>
              <a:rPr lang="es-AR" b="1" dirty="0"/>
              <a:t>&lt;/</a:t>
            </a:r>
            <a:r>
              <a:rPr lang="es-AR" b="1" dirty="0" err="1"/>
              <a:t>artifactId</a:t>
            </a:r>
            <a:r>
              <a:rPr lang="es-AR" b="1" dirty="0"/>
              <a:t>&gt;</a:t>
            </a:r>
            <a:endParaRPr dirty="0"/>
          </a:p>
          <a:p>
            <a:pPr marL="0" lvl="0" indent="0" algn="l" rtl="0">
              <a:spcBef>
                <a:spcPts val="481"/>
              </a:spcBef>
              <a:spcAft>
                <a:spcPts val="0"/>
              </a:spcAft>
              <a:buSzPct val="95000"/>
              <a:buNone/>
            </a:pPr>
            <a:r>
              <a:rPr lang="es-AR" b="1" dirty="0"/>
              <a:t>            &lt;</a:t>
            </a:r>
            <a:r>
              <a:rPr lang="es-AR" b="1" dirty="0" err="1"/>
              <a:t>version</a:t>
            </a:r>
            <a:r>
              <a:rPr lang="es-AR" b="1" dirty="0"/>
              <a:t>&gt;7.4.0&lt;/</a:t>
            </a:r>
            <a:r>
              <a:rPr lang="es-AR" b="1" dirty="0" err="1"/>
              <a:t>version</a:t>
            </a:r>
            <a:r>
              <a:rPr lang="es-AR" b="1" dirty="0"/>
              <a:t>&gt;</a:t>
            </a:r>
            <a:endParaRPr dirty="0"/>
          </a:p>
          <a:p>
            <a:pPr marL="0" lvl="0" indent="0" algn="l" rtl="0">
              <a:spcBef>
                <a:spcPts val="481"/>
              </a:spcBef>
              <a:spcAft>
                <a:spcPts val="0"/>
              </a:spcAft>
              <a:buSzPct val="95000"/>
              <a:buNone/>
            </a:pPr>
            <a:r>
              <a:rPr lang="es-AR" b="1" dirty="0"/>
              <a:t>&lt;/</a:t>
            </a:r>
            <a:r>
              <a:rPr lang="es-AR" b="1" dirty="0" err="1"/>
              <a:t>dependency</a:t>
            </a:r>
            <a:r>
              <a:rPr lang="es-AR" b="1" dirty="0"/>
              <a:t>&gt;</a:t>
            </a:r>
            <a:endParaRPr dirty="0"/>
          </a:p>
          <a:p>
            <a:pPr marL="0" lvl="0" indent="0" algn="l" rtl="0">
              <a:spcBef>
                <a:spcPts val="481"/>
              </a:spcBef>
              <a:spcAft>
                <a:spcPts val="0"/>
              </a:spcAft>
              <a:buSzPct val="95000"/>
              <a:buNone/>
            </a:pPr>
            <a:r>
              <a:rPr lang="es-AR" b="1" dirty="0"/>
              <a:t>&lt;</a:t>
            </a:r>
            <a:r>
              <a:rPr lang="es-AR" b="1" dirty="0" err="1"/>
              <a:t>dependency</a:t>
            </a:r>
            <a:r>
              <a:rPr lang="es-AR" b="1" dirty="0"/>
              <a:t>&gt;</a:t>
            </a:r>
            <a:endParaRPr dirty="0"/>
          </a:p>
          <a:p>
            <a:pPr marL="0" lvl="0" indent="0" algn="l" rtl="0">
              <a:spcBef>
                <a:spcPts val="481"/>
              </a:spcBef>
              <a:spcAft>
                <a:spcPts val="0"/>
              </a:spcAft>
              <a:buSzPct val="95000"/>
              <a:buNone/>
            </a:pPr>
            <a:r>
              <a:rPr lang="es-AR" b="1" dirty="0"/>
              <a:t>            &lt;</a:t>
            </a:r>
            <a:r>
              <a:rPr lang="es-AR" b="1" dirty="0" err="1"/>
              <a:t>groupId</a:t>
            </a:r>
            <a:r>
              <a:rPr lang="es-AR" b="1" dirty="0"/>
              <a:t>&gt;</a:t>
            </a:r>
            <a:r>
              <a:rPr lang="es-AR" b="1" dirty="0" err="1"/>
              <a:t>org.apache.lucene</a:t>
            </a:r>
            <a:r>
              <a:rPr lang="es-AR" b="1" dirty="0"/>
              <a:t>&lt;/</a:t>
            </a:r>
            <a:r>
              <a:rPr lang="es-AR" b="1" dirty="0" err="1"/>
              <a:t>groupId</a:t>
            </a:r>
            <a:r>
              <a:rPr lang="es-AR" b="1" dirty="0"/>
              <a:t>&gt;</a:t>
            </a:r>
            <a:endParaRPr dirty="0"/>
          </a:p>
          <a:p>
            <a:pPr marL="0" lvl="0" indent="0" algn="l" rtl="0">
              <a:spcBef>
                <a:spcPts val="481"/>
              </a:spcBef>
              <a:spcAft>
                <a:spcPts val="0"/>
              </a:spcAft>
              <a:buSzPct val="95000"/>
              <a:buNone/>
            </a:pPr>
            <a:r>
              <a:rPr lang="es-AR" b="1" dirty="0"/>
              <a:t>            &lt;</a:t>
            </a:r>
            <a:r>
              <a:rPr lang="es-AR" b="1" dirty="0" err="1"/>
              <a:t>artifactId</a:t>
            </a:r>
            <a:r>
              <a:rPr lang="es-AR" b="1" dirty="0"/>
              <a:t>&gt;</a:t>
            </a:r>
            <a:r>
              <a:rPr lang="es-AR" b="1" dirty="0" err="1">
                <a:solidFill>
                  <a:srgbClr val="00B0F0"/>
                </a:solidFill>
              </a:rPr>
              <a:t>lucene-analyzers-common</a:t>
            </a:r>
            <a:r>
              <a:rPr lang="es-AR" b="1" dirty="0"/>
              <a:t>&lt;/</a:t>
            </a:r>
            <a:r>
              <a:rPr lang="es-AR" b="1" dirty="0" err="1"/>
              <a:t>artifactId</a:t>
            </a:r>
            <a:r>
              <a:rPr lang="es-AR" b="1" dirty="0"/>
              <a:t>&gt;</a:t>
            </a:r>
            <a:endParaRPr dirty="0"/>
          </a:p>
          <a:p>
            <a:pPr marL="0" lvl="0" indent="0" algn="l" rtl="0">
              <a:spcBef>
                <a:spcPts val="481"/>
              </a:spcBef>
              <a:spcAft>
                <a:spcPts val="0"/>
              </a:spcAft>
              <a:buSzPct val="95000"/>
              <a:buNone/>
            </a:pPr>
            <a:r>
              <a:rPr lang="es-AR" b="1" dirty="0"/>
              <a:t>            &lt;</a:t>
            </a:r>
            <a:r>
              <a:rPr lang="es-AR" b="1" dirty="0" err="1"/>
              <a:t>version</a:t>
            </a:r>
            <a:r>
              <a:rPr lang="es-AR" b="1" dirty="0"/>
              <a:t>&gt;7.4.0&lt;/</a:t>
            </a:r>
            <a:r>
              <a:rPr lang="es-AR" b="1" dirty="0" err="1"/>
              <a:t>version</a:t>
            </a:r>
            <a:r>
              <a:rPr lang="es-AR" b="1" dirty="0"/>
              <a:t>&gt;</a:t>
            </a:r>
            <a:endParaRPr dirty="0"/>
          </a:p>
          <a:p>
            <a:pPr marL="0" lvl="0" indent="0" algn="l" rtl="0">
              <a:spcBef>
                <a:spcPts val="481"/>
              </a:spcBef>
              <a:spcAft>
                <a:spcPts val="0"/>
              </a:spcAft>
              <a:buSzPct val="95000"/>
              <a:buNone/>
            </a:pPr>
            <a:r>
              <a:rPr lang="es-AR" b="1" dirty="0"/>
              <a:t>&lt;/</a:t>
            </a:r>
            <a:r>
              <a:rPr lang="es-AR" b="1" dirty="0" err="1"/>
              <a:t>dependency</a:t>
            </a:r>
            <a:r>
              <a:rPr lang="es-AR" b="1" dirty="0"/>
              <a:t>&gt;</a:t>
            </a:r>
            <a:endParaRPr dirty="0"/>
          </a:p>
        </p:txBody>
      </p:sp>
      <p:sp>
        <p:nvSpPr>
          <p:cNvPr id="129" name="Google Shape;129;p3"/>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155</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g222437ab43e_0_1"/>
          <p:cNvSpPr txBox="1">
            <a:spLocks noGrp="1"/>
          </p:cNvSpPr>
          <p:nvPr>
            <p:ph type="title"/>
          </p:nvPr>
        </p:nvSpPr>
        <p:spPr>
          <a:xfrm>
            <a:off x="457200" y="1999530"/>
            <a:ext cx="8229600" cy="4002600"/>
          </a:xfrm>
          <a:prstGeom prst="rect">
            <a:avLst/>
          </a:prstGeom>
          <a:noFill/>
          <a:ln>
            <a:noFill/>
          </a:ln>
        </p:spPr>
        <p:txBody>
          <a:bodyPr spcFirstLastPara="1" wrap="square" lIns="0" tIns="45700" rIns="0" bIns="0" anchor="b" anchorCtr="0">
            <a:noAutofit/>
          </a:bodyPr>
          <a:lstStyle/>
          <a:p>
            <a:pPr marL="457200" lvl="0" indent="-406400" algn="l" rtl="0">
              <a:spcBef>
                <a:spcPts val="0"/>
              </a:spcBef>
              <a:spcAft>
                <a:spcPts val="0"/>
              </a:spcAft>
              <a:buSzPts val="2800"/>
              <a:buChar char="●"/>
            </a:pPr>
            <a:r>
              <a:rPr lang="es-AR" sz="2800"/>
              <a:t>Crear directorio </a:t>
            </a:r>
            <a:r>
              <a:rPr lang="es-AR" sz="2800" b="1"/>
              <a:t>lucene</a:t>
            </a:r>
            <a:endParaRPr sz="2800" b="1"/>
          </a:p>
          <a:p>
            <a:pPr marL="457200" lvl="0" indent="0" algn="l" rtl="0">
              <a:spcBef>
                <a:spcPts val="0"/>
              </a:spcBef>
              <a:spcAft>
                <a:spcPts val="0"/>
              </a:spcAft>
              <a:buNone/>
            </a:pPr>
            <a:endParaRPr sz="2800" b="1"/>
          </a:p>
          <a:p>
            <a:pPr marL="457200" lvl="0" indent="-406400" algn="l" rtl="0">
              <a:spcBef>
                <a:spcPts val="0"/>
              </a:spcBef>
              <a:spcAft>
                <a:spcPts val="0"/>
              </a:spcAft>
              <a:buSzPts val="2800"/>
              <a:buChar char="●"/>
            </a:pPr>
            <a:r>
              <a:rPr lang="es-AR" sz="2800"/>
              <a:t>Crear directorio </a:t>
            </a:r>
            <a:r>
              <a:rPr lang="es-AR" sz="2800" b="1"/>
              <a:t>docs</a:t>
            </a:r>
            <a:r>
              <a:rPr lang="es-AR" sz="2800"/>
              <a:t> dentro de lucene</a:t>
            </a:r>
            <a:endParaRPr sz="2800"/>
          </a:p>
          <a:p>
            <a:pPr marL="457200" lvl="0" indent="0" algn="l" rtl="0">
              <a:spcBef>
                <a:spcPts val="0"/>
              </a:spcBef>
              <a:spcAft>
                <a:spcPts val="0"/>
              </a:spcAft>
              <a:buNone/>
            </a:pPr>
            <a:endParaRPr sz="2800"/>
          </a:p>
          <a:p>
            <a:pPr marL="457200" lvl="0" indent="-406400" algn="l" rtl="0">
              <a:spcBef>
                <a:spcPts val="0"/>
              </a:spcBef>
              <a:spcAft>
                <a:spcPts val="0"/>
              </a:spcAft>
              <a:buSzPts val="2800"/>
              <a:buChar char="●"/>
            </a:pPr>
            <a:r>
              <a:rPr lang="es-AR" sz="2800"/>
              <a:t>Bajar de campus los archivos</a:t>
            </a:r>
            <a:endParaRPr sz="2800"/>
          </a:p>
          <a:p>
            <a:pPr marL="0" lvl="0" indent="0" algn="l" rtl="0">
              <a:spcBef>
                <a:spcPts val="0"/>
              </a:spcBef>
              <a:spcAft>
                <a:spcPts val="0"/>
              </a:spcAft>
              <a:buNone/>
            </a:pPr>
            <a:r>
              <a:rPr lang="es-AR" sz="2800"/>
              <a:t>                a.txt</a:t>
            </a:r>
            <a:endParaRPr sz="2800"/>
          </a:p>
          <a:p>
            <a:pPr marL="0" lvl="0" indent="0" algn="l" rtl="0">
              <a:spcBef>
                <a:spcPts val="0"/>
              </a:spcBef>
              <a:spcAft>
                <a:spcPts val="0"/>
              </a:spcAft>
              <a:buNone/>
            </a:pPr>
            <a:r>
              <a:rPr lang="es-AR" sz="2800"/>
              <a:t>                b.txt</a:t>
            </a:r>
            <a:endParaRPr sz="2800"/>
          </a:p>
          <a:p>
            <a:pPr marL="0" lvl="0" indent="0" algn="l" rtl="0">
              <a:spcBef>
                <a:spcPts val="0"/>
              </a:spcBef>
              <a:spcAft>
                <a:spcPts val="0"/>
              </a:spcAft>
              <a:buNone/>
            </a:pPr>
            <a:r>
              <a:rPr lang="es-AR" sz="2800"/>
              <a:t>                c.txt</a:t>
            </a:r>
            <a:endParaRPr sz="2800"/>
          </a:p>
          <a:p>
            <a:pPr marL="0" lvl="0" indent="0" algn="l" rtl="0">
              <a:spcBef>
                <a:spcPts val="0"/>
              </a:spcBef>
              <a:spcAft>
                <a:spcPts val="0"/>
              </a:spcAft>
              <a:buNone/>
            </a:pPr>
            <a:r>
              <a:rPr lang="es-AR" sz="2800"/>
              <a:t>                d.txt </a:t>
            </a:r>
            <a:endParaRPr sz="2800"/>
          </a:p>
          <a:p>
            <a:pPr marL="0" lvl="0" indent="0" algn="l" rtl="0">
              <a:spcBef>
                <a:spcPts val="0"/>
              </a:spcBef>
              <a:spcAft>
                <a:spcPts val="0"/>
              </a:spcAft>
              <a:buNone/>
            </a:pPr>
            <a:r>
              <a:rPr lang="es-AR" sz="2800"/>
              <a:t>y dejarlos en el directorio </a:t>
            </a:r>
            <a:r>
              <a:rPr lang="es-AR" sz="2800" b="1"/>
              <a:t>docs</a:t>
            </a:r>
            <a:endParaRPr sz="2800" b="1"/>
          </a:p>
        </p:txBody>
      </p:sp>
      <p:sp>
        <p:nvSpPr>
          <p:cNvPr id="135" name="Google Shape;135;g222437ab43e_0_1"/>
          <p:cNvSpPr txBox="1">
            <a:spLocks noGrp="1"/>
          </p:cNvSpPr>
          <p:nvPr>
            <p:ph type="sldNum" idx="12"/>
          </p:nvPr>
        </p:nvSpPr>
        <p:spPr>
          <a:xfrm>
            <a:off x="7924800" y="6356352"/>
            <a:ext cx="762000" cy="36510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156</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4"/>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lnSpcReduction="10000"/>
          </a:bodyPr>
          <a:lstStyle/>
          <a:p>
            <a:pPr marL="0" lvl="0" indent="0" algn="just" rtl="0">
              <a:spcBef>
                <a:spcPts val="0"/>
              </a:spcBef>
              <a:spcAft>
                <a:spcPts val="0"/>
              </a:spcAft>
              <a:buSzPct val="95000"/>
              <a:buNone/>
            </a:pPr>
            <a:r>
              <a:rPr lang="es-AR"/>
              <a:t>	Para no tener sueltos en el file system a los documentos a indexar (docs) y a los archivos que genera el índice, se ha decidido mantener a ambos en un directorio prefijo común. En “docs” guardaríamos los documentos (txt, pdf, a indexar). En “index” los archivos del índice. </a:t>
            </a:r>
            <a:endParaRPr/>
          </a:p>
          <a:p>
            <a:pPr marL="0" lvl="0" indent="0" algn="just" rtl="0">
              <a:spcBef>
                <a:spcPts val="481"/>
              </a:spcBef>
              <a:spcAft>
                <a:spcPts val="0"/>
              </a:spcAft>
              <a:buSzPct val="95000"/>
              <a:buNone/>
            </a:pPr>
            <a:endParaRPr/>
          </a:p>
          <a:p>
            <a:pPr marL="0" lvl="0" indent="0" algn="just" rtl="0">
              <a:spcBef>
                <a:spcPts val="481"/>
              </a:spcBef>
              <a:spcAft>
                <a:spcPts val="0"/>
              </a:spcAft>
              <a:buSzPct val="95000"/>
              <a:buNone/>
            </a:pPr>
            <a:r>
              <a:rPr lang="es-AR"/>
              <a:t>Ej Windows:   </a:t>
            </a:r>
            <a:r>
              <a:rPr lang="es-AR">
                <a:solidFill>
                  <a:srgbClr val="0070C0"/>
                </a:solidFill>
              </a:rPr>
              <a:t>c:/lucene/</a:t>
            </a:r>
            <a:r>
              <a:rPr lang="es-AR"/>
              <a:t>docs  y  </a:t>
            </a:r>
            <a:r>
              <a:rPr lang="es-AR">
                <a:solidFill>
                  <a:srgbClr val="0070C0"/>
                </a:solidFill>
              </a:rPr>
              <a:t>c:/lucene/</a:t>
            </a:r>
            <a:r>
              <a:rPr lang="es-AR"/>
              <a:t>index </a:t>
            </a:r>
            <a:endParaRPr/>
          </a:p>
          <a:p>
            <a:pPr marL="0" lvl="0" indent="0" algn="just" rtl="0">
              <a:spcBef>
                <a:spcPts val="481"/>
              </a:spcBef>
              <a:spcAft>
                <a:spcPts val="0"/>
              </a:spcAft>
              <a:buSzPct val="95000"/>
              <a:buNone/>
            </a:pPr>
            <a:endParaRPr/>
          </a:p>
          <a:p>
            <a:pPr marL="0" lvl="0" indent="0" algn="just" rtl="0">
              <a:spcBef>
                <a:spcPts val="481"/>
              </a:spcBef>
              <a:spcAft>
                <a:spcPts val="0"/>
              </a:spcAft>
              <a:buSzPct val="95000"/>
              <a:buNone/>
            </a:pPr>
            <a:r>
              <a:rPr lang="es-AR"/>
              <a:t>Ej: Linux/Mac	</a:t>
            </a:r>
            <a:endParaRPr/>
          </a:p>
          <a:p>
            <a:pPr marL="0" lvl="0" indent="0" algn="just" rtl="0">
              <a:spcBef>
                <a:spcPts val="481"/>
              </a:spcBef>
              <a:spcAft>
                <a:spcPts val="0"/>
              </a:spcAft>
              <a:buSzPct val="95000"/>
              <a:buNone/>
            </a:pPr>
            <a:r>
              <a:rPr lang="es-AR"/>
              <a:t>		</a:t>
            </a:r>
            <a:r>
              <a:rPr lang="es-AR">
                <a:solidFill>
                  <a:srgbClr val="0070C0"/>
                </a:solidFill>
              </a:rPr>
              <a:t>/var/lucene/</a:t>
            </a:r>
            <a:r>
              <a:rPr lang="es-AR"/>
              <a:t>docs  y  </a:t>
            </a:r>
            <a:r>
              <a:rPr lang="es-AR">
                <a:solidFill>
                  <a:srgbClr val="0070C0"/>
                </a:solidFill>
              </a:rPr>
              <a:t>/var/lucene/</a:t>
            </a:r>
            <a:r>
              <a:rPr lang="es-AR"/>
              <a:t>index</a:t>
            </a:r>
            <a:endParaRPr/>
          </a:p>
        </p:txBody>
      </p:sp>
      <p:sp>
        <p:nvSpPr>
          <p:cNvPr id="141" name="Google Shape;141;p4"/>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157</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5"/>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SzPts val="2280"/>
              <a:buNone/>
            </a:pPr>
            <a:r>
              <a:rPr lang="es-AR" sz="2400"/>
              <a:t>Además, para no “cablear” dicho prefijo en el código Java, vamos a utilizar un archivo de configuración donde vamos a setear en la propiedad </a:t>
            </a:r>
            <a:r>
              <a:rPr lang="es-AR" sz="2400">
                <a:solidFill>
                  <a:srgbClr val="0070C0"/>
                </a:solidFill>
              </a:rPr>
              <a:t>prefixDir</a:t>
            </a:r>
            <a:r>
              <a:rPr lang="es-AR" sz="2400"/>
              <a:t> el valor prefijo que deseemos. El archivo de configuración que estará en resources se llamará </a:t>
            </a:r>
            <a:r>
              <a:rPr lang="es-AR" sz="2400">
                <a:solidFill>
                  <a:srgbClr val="0070C0"/>
                </a:solidFill>
              </a:rPr>
              <a:t>config.txt</a:t>
            </a:r>
            <a:endParaRPr/>
          </a:p>
          <a:p>
            <a:pPr marL="0" lvl="0" indent="0" algn="just" rtl="0">
              <a:spcBef>
                <a:spcPts val="480"/>
              </a:spcBef>
              <a:spcAft>
                <a:spcPts val="0"/>
              </a:spcAft>
              <a:buSzPts val="2280"/>
              <a:buNone/>
            </a:pPr>
            <a:endParaRPr sz="2400">
              <a:solidFill>
                <a:srgbClr val="0070C0"/>
              </a:solidFill>
            </a:endParaRPr>
          </a:p>
          <a:p>
            <a:pPr marL="0" lvl="0" indent="0" algn="just" rtl="0">
              <a:spcBef>
                <a:spcPts val="480"/>
              </a:spcBef>
              <a:spcAft>
                <a:spcPts val="0"/>
              </a:spcAft>
              <a:buSzPts val="2280"/>
              <a:buNone/>
            </a:pPr>
            <a:r>
              <a:rPr lang="es-AR" sz="2400"/>
              <a:t>Agregar al proyecto mvn el archivo </a:t>
            </a:r>
            <a:r>
              <a:rPr lang="es-AR" sz="2400" b="1">
                <a:solidFill>
                  <a:srgbClr val="00B0F0"/>
                </a:solidFill>
              </a:rPr>
              <a:t>config.txt</a:t>
            </a:r>
            <a:r>
              <a:rPr lang="es-AR" sz="2400" b="1"/>
              <a:t> y setear  </a:t>
            </a:r>
            <a:r>
              <a:rPr lang="es-AR" sz="2400" b="1">
                <a:solidFill>
                  <a:srgbClr val="00B0F0"/>
                </a:solidFill>
              </a:rPr>
              <a:t>prefixDir</a:t>
            </a:r>
            <a:r>
              <a:rPr lang="es-AR" sz="2400" b="1"/>
              <a:t> con el valor deseado</a:t>
            </a:r>
            <a:endParaRPr/>
          </a:p>
          <a:p>
            <a:pPr marL="0" lvl="0" indent="0" algn="just" rtl="0">
              <a:spcBef>
                <a:spcPts val="520"/>
              </a:spcBef>
              <a:spcAft>
                <a:spcPts val="0"/>
              </a:spcAft>
              <a:buSzPts val="2470"/>
              <a:buNone/>
            </a:pPr>
            <a:endParaRPr>
              <a:solidFill>
                <a:srgbClr val="0070C0"/>
              </a:solidFill>
            </a:endParaRPr>
          </a:p>
          <a:p>
            <a:pPr marL="0" lvl="0" indent="0" algn="just" rtl="0">
              <a:spcBef>
                <a:spcPts val="520"/>
              </a:spcBef>
              <a:spcAft>
                <a:spcPts val="0"/>
              </a:spcAft>
              <a:buSzPts val="2470"/>
              <a:buNone/>
            </a:pPr>
            <a:endParaRPr/>
          </a:p>
          <a:p>
            <a:pPr marL="0" lvl="0" indent="0" algn="l" rtl="0">
              <a:spcBef>
                <a:spcPts val="520"/>
              </a:spcBef>
              <a:spcAft>
                <a:spcPts val="0"/>
              </a:spcAft>
              <a:buSzPts val="2470"/>
              <a:buNone/>
            </a:pPr>
            <a:endParaRPr/>
          </a:p>
          <a:p>
            <a:pPr marL="0" lvl="0" indent="0" algn="l" rtl="0">
              <a:spcBef>
                <a:spcPts val="520"/>
              </a:spcBef>
              <a:spcAft>
                <a:spcPts val="0"/>
              </a:spcAft>
              <a:buSzPts val="2470"/>
              <a:buNone/>
            </a:pPr>
            <a:endParaRPr/>
          </a:p>
        </p:txBody>
      </p:sp>
      <p:sp>
        <p:nvSpPr>
          <p:cNvPr id="147" name="Google Shape;147;p5"/>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158</a:t>
            </a:fld>
            <a:endParaRPr/>
          </a:p>
        </p:txBody>
      </p:sp>
      <p:pic>
        <p:nvPicPr>
          <p:cNvPr id="148" name="Google Shape;148;p5"/>
          <p:cNvPicPr preferRelativeResize="0"/>
          <p:nvPr/>
        </p:nvPicPr>
        <p:blipFill rotWithShape="1">
          <a:blip r:embed="rId3">
            <a:alphaModFix/>
          </a:blip>
          <a:srcRect/>
          <a:stretch/>
        </p:blipFill>
        <p:spPr>
          <a:xfrm>
            <a:off x="5160781" y="5381896"/>
            <a:ext cx="2509436" cy="796835"/>
          </a:xfrm>
          <a:prstGeom prst="rect">
            <a:avLst/>
          </a:prstGeom>
          <a:noFill/>
          <a:ln>
            <a:noFill/>
          </a:ln>
        </p:spPr>
      </p:pic>
      <p:pic>
        <p:nvPicPr>
          <p:cNvPr id="149" name="Google Shape;149;p5"/>
          <p:cNvPicPr preferRelativeResize="0"/>
          <p:nvPr/>
        </p:nvPicPr>
        <p:blipFill rotWithShape="1">
          <a:blip r:embed="rId4">
            <a:alphaModFix/>
          </a:blip>
          <a:srcRect/>
          <a:stretch/>
        </p:blipFill>
        <p:spPr>
          <a:xfrm>
            <a:off x="901337" y="5381896"/>
            <a:ext cx="3910519" cy="638175"/>
          </a:xfrm>
          <a:prstGeom prst="rect">
            <a:avLst/>
          </a:prstGeom>
          <a:noFill/>
          <a:ln>
            <a:noFill/>
          </a:ln>
        </p:spPr>
      </p:pic>
      <p:sp>
        <p:nvSpPr>
          <p:cNvPr id="150" name="Google Shape;150;p5"/>
          <p:cNvSpPr txBox="1">
            <a:spLocks noGrp="1"/>
          </p:cNvSpPr>
          <p:nvPr>
            <p:ph type="title"/>
          </p:nvPr>
        </p:nvSpPr>
        <p:spPr>
          <a:xfrm>
            <a:off x="457200" y="323088"/>
            <a:ext cx="8229600" cy="1143000"/>
          </a:xfrm>
          <a:prstGeom prst="rect">
            <a:avLst/>
          </a:prstGeom>
          <a:noFill/>
          <a:ln>
            <a:noFill/>
          </a:ln>
        </p:spPr>
        <p:txBody>
          <a:bodyPr spcFirstLastPara="1" wrap="square" lIns="0" tIns="45700" rIns="0" bIns="0" anchor="b" anchorCtr="0">
            <a:noAutofit/>
          </a:bodyPr>
          <a:lstStyle/>
          <a:p>
            <a:pPr marL="0" lvl="0" indent="0" algn="l" rtl="0">
              <a:spcBef>
                <a:spcPts val="0"/>
              </a:spcBef>
              <a:spcAft>
                <a:spcPts val="0"/>
              </a:spcAft>
              <a:buClr>
                <a:schemeClr val="dk2"/>
              </a:buClr>
              <a:buSzPts val="4500"/>
              <a:buFont typeface="Century Gothic"/>
              <a:buNone/>
            </a:pPr>
            <a:r>
              <a:rPr lang="es-AR" sz="2800"/>
              <a:t>Crear archivo </a:t>
            </a:r>
            <a:r>
              <a:rPr lang="es-AR" sz="2800" b="1"/>
              <a:t>config.txt</a:t>
            </a:r>
            <a:r>
              <a:rPr lang="es-AR" sz="2800"/>
              <a:t> en resources</a:t>
            </a:r>
            <a:endParaRPr sz="280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6"/>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156" name="Google Shape;156;p6"/>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spcBef>
                <a:spcPts val="0"/>
              </a:spcBef>
              <a:spcAft>
                <a:spcPts val="0"/>
              </a:spcAft>
              <a:buSzPct val="95000"/>
              <a:buNone/>
            </a:pPr>
            <a:r>
              <a:rPr lang="es-AR"/>
              <a:t>Bajar de Campus  </a:t>
            </a:r>
            <a:r>
              <a:rPr lang="es-AR">
                <a:solidFill>
                  <a:srgbClr val="0070C0"/>
                </a:solidFill>
              </a:rPr>
              <a:t>Utils.java</a:t>
            </a:r>
            <a:r>
              <a:rPr lang="es-AR"/>
              <a:t> y agregarla en el proyecto</a:t>
            </a:r>
            <a:endParaRPr/>
          </a:p>
          <a:p>
            <a:pPr marL="0" lvl="0" indent="0" algn="l" rtl="0">
              <a:spcBef>
                <a:spcPts val="481"/>
              </a:spcBef>
              <a:spcAft>
                <a:spcPts val="0"/>
              </a:spcAft>
              <a:buSzPct val="95000"/>
              <a:buNone/>
            </a:pPr>
            <a:endParaRPr/>
          </a:p>
          <a:p>
            <a:pPr marL="0" lvl="0" indent="0" algn="l" rtl="0">
              <a:spcBef>
                <a:spcPts val="481"/>
              </a:spcBef>
              <a:spcAft>
                <a:spcPts val="0"/>
              </a:spcAft>
              <a:buSzPct val="95000"/>
              <a:buNone/>
            </a:pPr>
            <a:r>
              <a:rPr lang="es-AR"/>
              <a:t>Probar que la clase con alguna de las 3 opciones está OK.  Configurar el archivo config.txt en resources.</a:t>
            </a:r>
            <a:endParaRPr/>
          </a:p>
          <a:p>
            <a:pPr marL="0" lvl="0" indent="0" algn="l" rtl="0">
              <a:spcBef>
                <a:spcPts val="481"/>
              </a:spcBef>
              <a:spcAft>
                <a:spcPts val="0"/>
              </a:spcAft>
              <a:buSzPct val="95000"/>
              <a:buNone/>
            </a:pPr>
            <a:endParaRPr/>
          </a:p>
          <a:p>
            <a:pPr marL="0" lvl="0" indent="0" algn="l" rtl="0">
              <a:spcBef>
                <a:spcPts val="481"/>
              </a:spcBef>
              <a:spcAft>
                <a:spcPts val="0"/>
              </a:spcAft>
              <a:buSzPct val="95000"/>
              <a:buNone/>
            </a:pPr>
            <a:r>
              <a:rPr lang="es-AR"/>
              <a:t>Aclaración de la API</a:t>
            </a:r>
            <a:endParaRPr/>
          </a:p>
          <a:p>
            <a:pPr marL="274320" lvl="0" indent="-274320" algn="just" rtl="0">
              <a:spcBef>
                <a:spcPts val="481"/>
              </a:spcBef>
              <a:spcAft>
                <a:spcPts val="0"/>
              </a:spcAft>
              <a:buSzPct val="95000"/>
              <a:buChar char="⚫"/>
            </a:pPr>
            <a:r>
              <a:rPr lang="es-AR"/>
              <a:t>String Utils.</a:t>
            </a:r>
            <a:r>
              <a:rPr lang="es-AR" i="1"/>
              <a:t>getPrefixDir()</a:t>
            </a:r>
            <a:endParaRPr/>
          </a:p>
          <a:p>
            <a:pPr marL="274320" lvl="0" indent="-274320" algn="just" rtl="0">
              <a:spcBef>
                <a:spcPts val="481"/>
              </a:spcBef>
              <a:spcAft>
                <a:spcPts val="0"/>
              </a:spcAft>
              <a:buSzPct val="95000"/>
              <a:buChar char="⚫"/>
            </a:pPr>
            <a:r>
              <a:rPr lang="es-AR"/>
              <a:t> List&lt;String&gt;  Utils.</a:t>
            </a:r>
            <a:r>
              <a:rPr lang="es-AR" i="1"/>
              <a:t>listFilesAbsolutePath("c:/tmp", Arrays.asList("txt", "pdf")</a:t>
            </a:r>
            <a:endParaRPr/>
          </a:p>
          <a:p>
            <a:pPr marL="274320" lvl="0" indent="-274320" algn="just" rtl="0">
              <a:spcBef>
                <a:spcPts val="481"/>
              </a:spcBef>
              <a:spcAft>
                <a:spcPts val="0"/>
              </a:spcAft>
              <a:buSzPct val="95000"/>
              <a:buChar char="⚫"/>
            </a:pPr>
            <a:r>
              <a:rPr lang="es-AR"/>
              <a:t> List&lt;String&gt;  Utils.</a:t>
            </a:r>
            <a:r>
              <a:rPr lang="es-AR" i="1"/>
              <a:t>listFilesRelativePath("docs", Arrays.asList("txt", "pdf")</a:t>
            </a:r>
            <a:endParaRPr i="1"/>
          </a:p>
          <a:p>
            <a:pPr marL="274320" lvl="0" indent="-129238" algn="l" rtl="0">
              <a:spcBef>
                <a:spcPts val="481"/>
              </a:spcBef>
              <a:spcAft>
                <a:spcPts val="0"/>
              </a:spcAft>
              <a:buSzPct val="95000"/>
              <a:buNone/>
            </a:pPr>
            <a:endParaRPr/>
          </a:p>
          <a:p>
            <a:pPr marL="0" lvl="0" indent="0" algn="l" rtl="0">
              <a:spcBef>
                <a:spcPts val="481"/>
              </a:spcBef>
              <a:spcAft>
                <a:spcPts val="0"/>
              </a:spcAft>
              <a:buSzPct val="95000"/>
              <a:buNone/>
            </a:pPr>
            <a:endParaRPr/>
          </a:p>
        </p:txBody>
      </p:sp>
      <p:sp>
        <p:nvSpPr>
          <p:cNvPr id="157" name="Google Shape;157;p6"/>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159</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543800" y="6413502"/>
            <a:ext cx="1447800" cy="365125"/>
          </a:xfrm>
        </p:spPr>
        <p:txBody>
          <a:bodyPr/>
          <a:lstStyle/>
          <a:p>
            <a:fld id="{B6F15528-21DE-4FAA-801E-634DDDAF4B2B}" type="slidenum">
              <a:rPr lang="en-US" smtClean="0"/>
              <a:pPr/>
              <a:t>16</a:t>
            </a:fld>
            <a:endParaRPr lang="en-US" dirty="0"/>
          </a:p>
        </p:txBody>
      </p:sp>
      <p:sp>
        <p:nvSpPr>
          <p:cNvPr id="5" name="Title 4"/>
          <p:cNvSpPr>
            <a:spLocks noGrp="1"/>
          </p:cNvSpPr>
          <p:nvPr>
            <p:ph type="title"/>
          </p:nvPr>
        </p:nvSpPr>
        <p:spPr/>
        <p:txBody>
          <a:bodyPr/>
          <a:lstStyle/>
          <a:p>
            <a:r>
              <a:rPr lang="es-AR" dirty="0"/>
              <a:t>Data </a:t>
            </a:r>
            <a:r>
              <a:rPr lang="es-AR" dirty="0" err="1"/>
              <a:t>Quality</a:t>
            </a:r>
            <a:r>
              <a:rPr lang="es-AR" dirty="0"/>
              <a:t> - </a:t>
            </a:r>
            <a:r>
              <a:rPr lang="es-AR" dirty="0" err="1"/>
              <a:t>Matching</a:t>
            </a:r>
            <a:endParaRPr lang="es-AR" dirty="0"/>
          </a:p>
        </p:txBody>
      </p:sp>
      <p:sp>
        <p:nvSpPr>
          <p:cNvPr id="14" name="Content Placeholder 1"/>
          <p:cNvSpPr>
            <a:spLocks noGrp="1"/>
          </p:cNvSpPr>
          <p:nvPr>
            <p:ph idx="1"/>
          </p:nvPr>
        </p:nvSpPr>
        <p:spPr>
          <a:xfrm>
            <a:off x="228600" y="2003482"/>
            <a:ext cx="8763000" cy="4349870"/>
          </a:xfrm>
        </p:spPr>
        <p:txBody>
          <a:bodyPr>
            <a:normAutofit/>
          </a:bodyPr>
          <a:lstStyle/>
          <a:p>
            <a:pPr marL="0" indent="0" algn="just">
              <a:buNone/>
            </a:pPr>
            <a:r>
              <a:rPr lang="es-AR" sz="1600" dirty="0">
                <a:latin typeface="Comic Sans MS" panose="030F0702030302020204" pitchFamily="66" charset="0"/>
              </a:rPr>
              <a:t>Las estrategias pueden ser muy variadas  (combinaciones de una o más de estas):</a:t>
            </a:r>
          </a:p>
          <a:p>
            <a:pPr marL="0" indent="0" algn="just">
              <a:buNone/>
            </a:pPr>
            <a:endParaRPr lang="es-AR" sz="1600" dirty="0">
              <a:latin typeface="Comic Sans MS" panose="030F0702030302020204" pitchFamily="66" charset="0"/>
            </a:endParaRPr>
          </a:p>
          <a:p>
            <a:pPr algn="just"/>
            <a:r>
              <a:rPr lang="es-AR" sz="1600" dirty="0">
                <a:latin typeface="Comic Sans MS" panose="030F0702030302020204" pitchFamily="66" charset="0"/>
              </a:rPr>
              <a:t>Tomar el idioma que tiene configurado el browser para saber en qué corpus buscar las palabras usadas. Hay reglas conocidas por el idioma en cuestión. Ejemplo, en inglés HT con TH: </a:t>
            </a:r>
            <a:r>
              <a:rPr lang="es-AR" sz="1600" dirty="0" err="1">
                <a:latin typeface="Comic Sans MS" panose="030F0702030302020204" pitchFamily="66" charset="0"/>
              </a:rPr>
              <a:t>heig</a:t>
            </a:r>
            <a:r>
              <a:rPr lang="es-AR" sz="1600" b="1" dirty="0" err="1">
                <a:latin typeface="Comic Sans MS" panose="030F0702030302020204" pitchFamily="66" charset="0"/>
              </a:rPr>
              <a:t>ht</a:t>
            </a:r>
            <a:r>
              <a:rPr lang="es-AR" sz="1600" dirty="0">
                <a:latin typeface="Comic Sans MS" panose="030F0702030302020204" pitchFamily="66" charset="0"/>
              </a:rPr>
              <a:t> vs  </a:t>
            </a:r>
            <a:r>
              <a:rPr lang="es-AR" sz="1600" dirty="0" err="1">
                <a:latin typeface="Comic Sans MS" panose="030F0702030302020204" pitchFamily="66" charset="0"/>
              </a:rPr>
              <a:t>wid</a:t>
            </a:r>
            <a:r>
              <a:rPr lang="es-AR" sz="1600" b="1" dirty="0" err="1">
                <a:latin typeface="Comic Sans MS" panose="030F0702030302020204" pitchFamily="66" charset="0"/>
              </a:rPr>
              <a:t>th</a:t>
            </a:r>
            <a:r>
              <a:rPr lang="es-AR" sz="1600" dirty="0">
                <a:latin typeface="Comic Sans MS" panose="030F0702030302020204" pitchFamily="66" charset="0"/>
              </a:rPr>
              <a:t>, </a:t>
            </a:r>
            <a:r>
              <a:rPr lang="es-AR" sz="1600" dirty="0" err="1">
                <a:latin typeface="Comic Sans MS" panose="030F0702030302020204" pitchFamily="66" charset="0"/>
              </a:rPr>
              <a:t>leng</a:t>
            </a:r>
            <a:r>
              <a:rPr lang="es-AR" sz="1600" b="1" dirty="0" err="1">
                <a:latin typeface="Comic Sans MS" panose="030F0702030302020204" pitchFamily="66" charset="0"/>
              </a:rPr>
              <a:t>th</a:t>
            </a:r>
            <a:r>
              <a:rPr lang="es-AR" sz="1600" dirty="0">
                <a:latin typeface="Comic Sans MS" panose="030F0702030302020204" pitchFamily="66" charset="0"/>
              </a:rPr>
              <a:t>.</a:t>
            </a:r>
          </a:p>
          <a:p>
            <a:pPr marL="457200" indent="-457200" algn="just">
              <a:buAutoNum type="arabicParenR"/>
            </a:pPr>
            <a:endParaRPr lang="es-AR" dirty="0">
              <a:latin typeface="Comic Sans MS" panose="030F0702030302020204" pitchFamily="66" charset="0"/>
            </a:endParaRPr>
          </a:p>
          <a:p>
            <a:pPr marL="0" indent="0" algn="just">
              <a:buNone/>
            </a:pPr>
            <a:endParaRPr lang="es-AR" dirty="0">
              <a:latin typeface="Comic Sans MS" panose="030F0702030302020204" pitchFamily="66" charset="0"/>
            </a:endParaRPr>
          </a:p>
          <a:p>
            <a:pPr marL="0" indent="0" algn="just">
              <a:buNone/>
            </a:pPr>
            <a:endParaRPr lang="es-AR" dirty="0">
              <a:latin typeface="Comic Sans MS" panose="030F0702030302020204" pitchFamily="66" charset="0"/>
            </a:endParaRPr>
          </a:p>
        </p:txBody>
      </p:sp>
      <p:pic>
        <p:nvPicPr>
          <p:cNvPr id="2" name="Picture 1" descr="Logos Browser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2663" y="4394926"/>
            <a:ext cx="1818890" cy="1818890"/>
          </a:xfrm>
          <a:prstGeom prst="rect">
            <a:avLst/>
          </a:prstGeom>
        </p:spPr>
      </p:pic>
      <p:grpSp>
        <p:nvGrpSpPr>
          <p:cNvPr id="18" name="Group 17"/>
          <p:cNvGrpSpPr/>
          <p:nvPr/>
        </p:nvGrpSpPr>
        <p:grpSpPr>
          <a:xfrm>
            <a:off x="5651863" y="3719127"/>
            <a:ext cx="2930434" cy="2537981"/>
            <a:chOff x="5638800" y="2909230"/>
            <a:chExt cx="3314700" cy="3150485"/>
          </a:xfrm>
        </p:grpSpPr>
        <p:sp>
          <p:nvSpPr>
            <p:cNvPr id="6" name="Flowchart: Magnetic Disk 5"/>
            <p:cNvSpPr/>
            <p:nvPr/>
          </p:nvSpPr>
          <p:spPr>
            <a:xfrm>
              <a:off x="5638800" y="2923584"/>
              <a:ext cx="2140026" cy="1044652"/>
            </a:xfrm>
            <a:prstGeom prst="flowChartMagneticDisk">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AR" dirty="0" err="1">
                  <a:solidFill>
                    <a:schemeClr val="tx1"/>
                  </a:solidFill>
                  <a:latin typeface="Comic Sans MS" panose="030F0702030302020204" pitchFamily="66" charset="0"/>
                </a:rPr>
                <a:t>heigth</a:t>
              </a:r>
              <a:r>
                <a:rPr lang="es-AR" dirty="0">
                  <a:solidFill>
                    <a:schemeClr val="tx1"/>
                  </a:solidFill>
                  <a:latin typeface="Comic Sans MS" panose="030F0702030302020204" pitchFamily="66" charset="0"/>
                </a:rPr>
                <a:t>=</a:t>
              </a:r>
              <a:r>
                <a:rPr lang="es-AR" dirty="0" err="1">
                  <a:solidFill>
                    <a:schemeClr val="tx1"/>
                  </a:solidFill>
                  <a:latin typeface="Comic Sans MS" panose="030F0702030302020204" pitchFamily="66" charset="0"/>
                </a:rPr>
                <a:t>height</a:t>
              </a:r>
              <a:endParaRPr lang="es-AR" dirty="0">
                <a:solidFill>
                  <a:schemeClr val="tx1"/>
                </a:solidFill>
                <a:latin typeface="Comic Sans MS" panose="030F0702030302020204" pitchFamily="66" charset="0"/>
              </a:endParaRPr>
            </a:p>
            <a:p>
              <a:pPr algn="ctr"/>
              <a:r>
                <a:rPr lang="es-AR" dirty="0">
                  <a:solidFill>
                    <a:schemeClr val="tx1"/>
                  </a:solidFill>
                  <a:latin typeface="Comic Sans MS" panose="030F0702030302020204" pitchFamily="66" charset="0"/>
                </a:rPr>
                <a:t>…</a:t>
              </a:r>
            </a:p>
          </p:txBody>
        </p:sp>
        <p:sp>
          <p:nvSpPr>
            <p:cNvPr id="11" name="Flowchart: Magnetic Disk 10"/>
            <p:cNvSpPr/>
            <p:nvPr/>
          </p:nvSpPr>
          <p:spPr>
            <a:xfrm>
              <a:off x="6486524" y="4172674"/>
              <a:ext cx="1666875" cy="856525"/>
            </a:xfrm>
            <a:prstGeom prst="flowChartMagneticDisk">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AR" dirty="0">
                  <a:solidFill>
                    <a:schemeClr val="tx1"/>
                  </a:solidFill>
                  <a:latin typeface="Comic Sans MS" panose="030F0702030302020204" pitchFamily="66" charset="0"/>
                </a:rPr>
                <a:t>Reglas…</a:t>
              </a:r>
            </a:p>
          </p:txBody>
        </p:sp>
        <p:sp>
          <p:nvSpPr>
            <p:cNvPr id="12" name="Flowchart: Magnetic Disk 11"/>
            <p:cNvSpPr/>
            <p:nvPr/>
          </p:nvSpPr>
          <p:spPr>
            <a:xfrm>
              <a:off x="7353300" y="5221515"/>
              <a:ext cx="1600200" cy="838200"/>
            </a:xfrm>
            <a:prstGeom prst="flowChartMagneticDisk">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AR" dirty="0">
                  <a:solidFill>
                    <a:schemeClr val="tx1"/>
                  </a:solidFill>
                  <a:latin typeface="Comic Sans MS" panose="030F0702030302020204" pitchFamily="66" charset="0"/>
                </a:rPr>
                <a:t>Reglas…</a:t>
              </a:r>
            </a:p>
          </p:txBody>
        </p:sp>
        <p:sp>
          <p:nvSpPr>
            <p:cNvPr id="9" name="TextBox 8"/>
            <p:cNvSpPr txBox="1"/>
            <p:nvPr/>
          </p:nvSpPr>
          <p:spPr>
            <a:xfrm>
              <a:off x="6238875" y="2909230"/>
              <a:ext cx="609600" cy="369332"/>
            </a:xfrm>
            <a:prstGeom prst="rect">
              <a:avLst/>
            </a:prstGeom>
            <a:noFill/>
          </p:spPr>
          <p:txBody>
            <a:bodyPr wrap="square" rtlCol="0">
              <a:spAutoFit/>
            </a:bodyPr>
            <a:lstStyle/>
            <a:p>
              <a:r>
                <a:rPr lang="es-AR" dirty="0">
                  <a:latin typeface="Comic Sans MS" panose="030F0702030302020204" pitchFamily="66" charset="0"/>
                </a:rPr>
                <a:t>EN</a:t>
              </a:r>
            </a:p>
          </p:txBody>
        </p:sp>
        <p:sp>
          <p:nvSpPr>
            <p:cNvPr id="15" name="TextBox 14"/>
            <p:cNvSpPr txBox="1"/>
            <p:nvPr/>
          </p:nvSpPr>
          <p:spPr>
            <a:xfrm>
              <a:off x="7029450" y="4191622"/>
              <a:ext cx="609600" cy="369332"/>
            </a:xfrm>
            <a:prstGeom prst="rect">
              <a:avLst/>
            </a:prstGeom>
            <a:noFill/>
          </p:spPr>
          <p:txBody>
            <a:bodyPr wrap="square" rtlCol="0">
              <a:spAutoFit/>
            </a:bodyPr>
            <a:lstStyle/>
            <a:p>
              <a:r>
                <a:rPr lang="es-AR" dirty="0">
                  <a:latin typeface="Comic Sans MS" panose="030F0702030302020204" pitchFamily="66" charset="0"/>
                </a:rPr>
                <a:t>SP</a:t>
              </a:r>
            </a:p>
          </p:txBody>
        </p:sp>
        <p:sp>
          <p:nvSpPr>
            <p:cNvPr id="16" name="TextBox 15"/>
            <p:cNvSpPr txBox="1"/>
            <p:nvPr/>
          </p:nvSpPr>
          <p:spPr>
            <a:xfrm>
              <a:off x="7848599" y="5180960"/>
              <a:ext cx="609600" cy="369332"/>
            </a:xfrm>
            <a:prstGeom prst="rect">
              <a:avLst/>
            </a:prstGeom>
            <a:noFill/>
          </p:spPr>
          <p:txBody>
            <a:bodyPr wrap="square" rtlCol="0">
              <a:spAutoFit/>
            </a:bodyPr>
            <a:lstStyle/>
            <a:p>
              <a:r>
                <a:rPr lang="es-AR" dirty="0">
                  <a:latin typeface="Comic Sans MS" panose="030F0702030302020204" pitchFamily="66" charset="0"/>
                </a:rPr>
                <a:t>CH</a:t>
              </a:r>
            </a:p>
          </p:txBody>
        </p:sp>
      </p:grpSp>
      <p:sp>
        <p:nvSpPr>
          <p:cNvPr id="13" name="Curved Down Arrow 12"/>
          <p:cNvSpPr/>
          <p:nvPr/>
        </p:nvSpPr>
        <p:spPr>
          <a:xfrm rot="20282264">
            <a:off x="2027232" y="3954305"/>
            <a:ext cx="3031483" cy="841554"/>
          </a:xfrm>
          <a:prstGeom prst="curvedDownArrow">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AR" dirty="0">
                <a:solidFill>
                  <a:schemeClr val="tx1"/>
                </a:solidFill>
                <a:latin typeface="Comic Sans MS" panose="030F0702030302020204" pitchFamily="66" charset="0"/>
              </a:rPr>
              <a:t>Browser EN</a:t>
            </a:r>
          </a:p>
        </p:txBody>
      </p:sp>
      <p:grpSp>
        <p:nvGrpSpPr>
          <p:cNvPr id="19" name="Group 18"/>
          <p:cNvGrpSpPr/>
          <p:nvPr/>
        </p:nvGrpSpPr>
        <p:grpSpPr>
          <a:xfrm>
            <a:off x="2724098" y="5100459"/>
            <a:ext cx="3208648" cy="1120497"/>
            <a:chOff x="2711035" y="4290562"/>
            <a:chExt cx="3629396" cy="1390912"/>
          </a:xfrm>
        </p:grpSpPr>
        <p:sp>
          <p:nvSpPr>
            <p:cNvPr id="20" name="Curved Left Arrow 19"/>
            <p:cNvSpPr/>
            <p:nvPr/>
          </p:nvSpPr>
          <p:spPr>
            <a:xfrm rot="4357157">
              <a:off x="3616404" y="3644203"/>
              <a:ext cx="1131902" cy="2942639"/>
            </a:xfrm>
            <a:prstGeom prst="curvedLeftArrow">
              <a:avLst>
                <a:gd name="adj1" fmla="val 18493"/>
                <a:gd name="adj2" fmla="val 50000"/>
                <a:gd name="adj3" fmla="val 25000"/>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scene3d>
                <a:camera prst="orthographicFront">
                  <a:rot lat="0" lon="0" rev="5400000"/>
                </a:camera>
                <a:lightRig rig="threePt" dir="t"/>
              </a:scene3d>
            </a:bodyPr>
            <a:lstStyle/>
            <a:p>
              <a:pPr algn="just"/>
              <a:endParaRPr lang="es-AR" dirty="0">
                <a:solidFill>
                  <a:schemeClr val="tx1"/>
                </a:solidFill>
                <a:latin typeface="Comic Sans MS" panose="030F0702030302020204" pitchFamily="66" charset="0"/>
              </a:endParaRPr>
            </a:p>
          </p:txBody>
        </p:sp>
        <p:sp>
          <p:nvSpPr>
            <p:cNvPr id="21" name="TextBox 20"/>
            <p:cNvSpPr txBox="1"/>
            <p:nvPr/>
          </p:nvSpPr>
          <p:spPr>
            <a:xfrm rot="20397747">
              <a:off x="3539626" y="4290562"/>
              <a:ext cx="2800805" cy="646331"/>
            </a:xfrm>
            <a:prstGeom prst="rect">
              <a:avLst/>
            </a:prstGeom>
            <a:noFill/>
          </p:spPr>
          <p:txBody>
            <a:bodyPr wrap="square" rtlCol="0">
              <a:spAutoFit/>
            </a:bodyPr>
            <a:lstStyle/>
            <a:p>
              <a:r>
                <a:rPr lang="es-AR" dirty="0" err="1"/>
                <a:t>Did</a:t>
              </a:r>
              <a:r>
                <a:rPr lang="es-AR" dirty="0"/>
                <a:t> </a:t>
              </a:r>
              <a:r>
                <a:rPr lang="es-AR" dirty="0" err="1"/>
                <a:t>you</a:t>
              </a:r>
              <a:r>
                <a:rPr lang="es-AR" dirty="0"/>
                <a:t> mean</a:t>
              </a:r>
            </a:p>
            <a:p>
              <a:r>
                <a:rPr lang="es-AR" dirty="0" err="1"/>
                <a:t>Height</a:t>
              </a:r>
              <a:r>
                <a:rPr lang="es-AR" dirty="0"/>
                <a:t>?</a:t>
              </a:r>
            </a:p>
          </p:txBody>
        </p:sp>
      </p:grpSp>
      <p:sp>
        <p:nvSpPr>
          <p:cNvPr id="22" name="Curved Down Arrow 21"/>
          <p:cNvSpPr/>
          <p:nvPr/>
        </p:nvSpPr>
        <p:spPr>
          <a:xfrm rot="20282264">
            <a:off x="2258899" y="4212512"/>
            <a:ext cx="3031483" cy="841554"/>
          </a:xfrm>
          <a:prstGeom prst="curvedDownArrow">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AR" dirty="0" err="1">
                <a:solidFill>
                  <a:schemeClr val="tx1"/>
                </a:solidFill>
                <a:latin typeface="Comic Sans MS" panose="030F0702030302020204" pitchFamily="66" charset="0"/>
              </a:rPr>
              <a:t>Search</a:t>
            </a:r>
            <a:endParaRPr lang="es-AR" dirty="0">
              <a:solidFill>
                <a:schemeClr val="tx1"/>
              </a:solidFill>
              <a:latin typeface="Comic Sans MS" panose="030F0702030302020204" pitchFamily="66" charset="0"/>
            </a:endParaRPr>
          </a:p>
          <a:p>
            <a:pPr algn="ctr"/>
            <a:r>
              <a:rPr lang="es-AR" dirty="0">
                <a:solidFill>
                  <a:schemeClr val="tx1"/>
                </a:solidFill>
                <a:latin typeface="Comic Sans MS" panose="030F0702030302020204" pitchFamily="66" charset="0"/>
              </a:rPr>
              <a:t>“</a:t>
            </a:r>
            <a:r>
              <a:rPr lang="es-AR" dirty="0" err="1">
                <a:solidFill>
                  <a:schemeClr val="tx1"/>
                </a:solidFill>
                <a:latin typeface="Comic Sans MS" panose="030F0702030302020204" pitchFamily="66" charset="0"/>
              </a:rPr>
              <a:t>heigth</a:t>
            </a:r>
            <a:r>
              <a:rPr lang="es-AR" dirty="0">
                <a:solidFill>
                  <a:schemeClr val="tx1"/>
                </a:solidFill>
                <a:latin typeface="Comic Sans MS" panose="030F0702030302020204" pitchFamily="66" charset="0"/>
              </a:rPr>
              <a:t>”</a:t>
            </a:r>
          </a:p>
        </p:txBody>
      </p:sp>
    </p:spTree>
    <p:extLst>
      <p:ext uri="{BB962C8B-B14F-4D97-AF65-F5344CB8AC3E}">
        <p14:creationId xmlns:p14="http://schemas.microsoft.com/office/powerpoint/2010/main" val="1326556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xEl>
                                              <p:pRg st="2" end="2"/>
                                            </p:txEl>
                                          </p:spTgt>
                                        </p:tgtEl>
                                        <p:attrNameLst>
                                          <p:attrName>style.visibility</p:attrName>
                                        </p:attrNameLst>
                                      </p:cBhvr>
                                      <p:to>
                                        <p:strVal val="visible"/>
                                      </p:to>
                                    </p:set>
                                    <p:animEffect transition="in" filter="barn(inVertical)">
                                      <p:cBhvr>
                                        <p:cTn id="7" dur="500"/>
                                        <p:tgtEl>
                                          <p:spTgt spid="1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arn(inVertical)">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barn(inVertical)">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arn(inVertical)">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barn(inVertical)">
                                      <p:cBhvr>
                                        <p:cTn id="3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P spid="13" grpId="0" animBg="1"/>
      <p:bldP spid="22" grpId="0" animBg="1"/>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7"/>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163" name="Google Shape;163;p7"/>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lnSpcReduction="10000"/>
          </a:bodyPr>
          <a:lstStyle/>
          <a:p>
            <a:pPr marL="0" lvl="0" indent="0" algn="just" rtl="0">
              <a:spcBef>
                <a:spcPts val="0"/>
              </a:spcBef>
              <a:spcAft>
                <a:spcPts val="0"/>
              </a:spcAft>
              <a:buSzPts val="2470"/>
              <a:buNone/>
            </a:pPr>
            <a:r>
              <a:rPr lang="es-AR"/>
              <a:t>Nuestro primeros documentos Lucene van a estar formados por 2 campos:</a:t>
            </a:r>
            <a:endParaRPr/>
          </a:p>
          <a:p>
            <a:pPr marL="274320" lvl="0" indent="-274320" algn="just" rtl="0">
              <a:spcBef>
                <a:spcPts val="520"/>
              </a:spcBef>
              <a:spcAft>
                <a:spcPts val="0"/>
              </a:spcAft>
              <a:buSzPts val="2470"/>
              <a:buChar char="⚫"/>
            </a:pPr>
            <a:r>
              <a:rPr lang="es-AR">
                <a:solidFill>
                  <a:srgbClr val="00B050"/>
                </a:solidFill>
              </a:rPr>
              <a:t>TextField</a:t>
            </a:r>
            <a:r>
              <a:rPr lang="es-AR"/>
              <a:t> =&gt; “</a:t>
            </a:r>
            <a:r>
              <a:rPr lang="es-AR">
                <a:solidFill>
                  <a:srgbClr val="00B050"/>
                </a:solidFill>
              </a:rPr>
              <a:t>content</a:t>
            </a:r>
            <a:r>
              <a:rPr lang="es-AR"/>
              <a:t>” que contiene el contenido de los archivos txt que le digamos.</a:t>
            </a:r>
            <a:endParaRPr/>
          </a:p>
          <a:p>
            <a:pPr marL="274320" lvl="0" indent="-274320" algn="just" rtl="0">
              <a:spcBef>
                <a:spcPts val="520"/>
              </a:spcBef>
              <a:spcAft>
                <a:spcPts val="0"/>
              </a:spcAft>
              <a:buSzPts val="2470"/>
              <a:buChar char="⚫"/>
            </a:pPr>
            <a:r>
              <a:rPr lang="es-AR">
                <a:solidFill>
                  <a:srgbClr val="00B050"/>
                </a:solidFill>
              </a:rPr>
              <a:t>FieldType</a:t>
            </a:r>
            <a:r>
              <a:rPr lang="es-AR"/>
              <a:t> =&gt; “</a:t>
            </a:r>
            <a:r>
              <a:rPr lang="es-AR">
                <a:solidFill>
                  <a:srgbClr val="00B050"/>
                </a:solidFill>
              </a:rPr>
              <a:t>path</a:t>
            </a:r>
            <a:r>
              <a:rPr lang="es-AR"/>
              <a:t>” que contiene el lugar físico  donde están los archivos txt. No se busca en ellos, solo se lo quiere almacenar en Lucene. Idea: si consulto y Lucene me da matching quiero saber no solo que hubo X cant de documentos que matchearon sino cuáles son. Si conozco su path, podría desarrollar un front end que los muestre.</a:t>
            </a:r>
            <a:endParaRPr/>
          </a:p>
          <a:p>
            <a:pPr marL="0" lvl="0" indent="0" algn="l" rtl="0">
              <a:spcBef>
                <a:spcPts val="520"/>
              </a:spcBef>
              <a:spcAft>
                <a:spcPts val="0"/>
              </a:spcAft>
              <a:buSzPts val="2470"/>
              <a:buNone/>
            </a:pPr>
            <a:endParaRPr/>
          </a:p>
          <a:p>
            <a:pPr marL="0" lvl="0" indent="0" algn="l" rtl="0">
              <a:spcBef>
                <a:spcPts val="520"/>
              </a:spcBef>
              <a:spcAft>
                <a:spcPts val="0"/>
              </a:spcAft>
              <a:buSzPts val="2470"/>
              <a:buNone/>
            </a:pPr>
            <a:endParaRPr/>
          </a:p>
          <a:p>
            <a:pPr marL="0" lvl="0" indent="0" algn="l" rtl="0">
              <a:spcBef>
                <a:spcPts val="520"/>
              </a:spcBef>
              <a:spcAft>
                <a:spcPts val="0"/>
              </a:spcAft>
              <a:buSzPts val="2470"/>
              <a:buNone/>
            </a:pPr>
            <a:endParaRPr/>
          </a:p>
        </p:txBody>
      </p:sp>
      <p:sp>
        <p:nvSpPr>
          <p:cNvPr id="164" name="Google Shape;164;p7"/>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160</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pic>
        <p:nvPicPr>
          <p:cNvPr id="169" name="Google Shape;169;p8"/>
          <p:cNvPicPr preferRelativeResize="0"/>
          <p:nvPr/>
        </p:nvPicPr>
        <p:blipFill>
          <a:blip r:embed="rId3">
            <a:alphaModFix/>
          </a:blip>
          <a:stretch>
            <a:fillRect/>
          </a:stretch>
        </p:blipFill>
        <p:spPr>
          <a:xfrm>
            <a:off x="2838450" y="4576763"/>
            <a:ext cx="3771900" cy="1666875"/>
          </a:xfrm>
          <a:prstGeom prst="rect">
            <a:avLst/>
          </a:prstGeom>
          <a:noFill/>
          <a:ln>
            <a:noFill/>
          </a:ln>
        </p:spPr>
      </p:pic>
      <p:sp>
        <p:nvSpPr>
          <p:cNvPr id="170" name="Google Shape;170;p8"/>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171" name="Google Shape;171;p8"/>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SzPts val="2470"/>
              <a:buNone/>
            </a:pPr>
            <a:r>
              <a:rPr lang="es-AR"/>
              <a:t>Bajar de Campus los  4 archivos txt y colocarlos en el subdirectorio </a:t>
            </a:r>
            <a:r>
              <a:rPr lang="es-AR">
                <a:solidFill>
                  <a:srgbClr val="0070C0"/>
                </a:solidFill>
              </a:rPr>
              <a:t>docs</a:t>
            </a:r>
            <a:r>
              <a:rPr lang="es-AR"/>
              <a:t>. Bajar de Campus el archivo </a:t>
            </a:r>
            <a:r>
              <a:rPr lang="es-AR">
                <a:solidFill>
                  <a:srgbClr val="0070C0"/>
                </a:solidFill>
              </a:rPr>
              <a:t>IndexBuilder</a:t>
            </a:r>
            <a:r>
              <a:rPr lang="es-AR"/>
              <a:t>.java</a:t>
            </a:r>
            <a:endParaRPr/>
          </a:p>
          <a:p>
            <a:pPr marL="0" lvl="0" indent="0" algn="just" rtl="0">
              <a:spcBef>
                <a:spcPts val="520"/>
              </a:spcBef>
              <a:spcAft>
                <a:spcPts val="0"/>
              </a:spcAft>
              <a:buSzPts val="2470"/>
              <a:buNone/>
            </a:pPr>
            <a:r>
              <a:rPr lang="es-AR"/>
              <a:t>Importarlo, ejecutarlo y verificar que se genera el índice.</a:t>
            </a:r>
            <a:endParaRPr/>
          </a:p>
          <a:p>
            <a:pPr marL="0" lvl="0" indent="0" algn="l" rtl="0">
              <a:spcBef>
                <a:spcPts val="520"/>
              </a:spcBef>
              <a:spcAft>
                <a:spcPts val="0"/>
              </a:spcAft>
              <a:buSzPts val="2470"/>
              <a:buNone/>
            </a:pPr>
            <a:endParaRPr/>
          </a:p>
          <a:p>
            <a:pPr marL="0" lvl="0" indent="0" algn="l" rtl="0">
              <a:spcBef>
                <a:spcPts val="520"/>
              </a:spcBef>
              <a:spcAft>
                <a:spcPts val="0"/>
              </a:spcAft>
              <a:buSzPts val="2470"/>
              <a:buNone/>
            </a:pPr>
            <a:endParaRPr/>
          </a:p>
          <a:p>
            <a:pPr marL="0" lvl="0" indent="0" algn="l" rtl="0">
              <a:spcBef>
                <a:spcPts val="520"/>
              </a:spcBef>
              <a:spcAft>
                <a:spcPts val="0"/>
              </a:spcAft>
              <a:buSzPts val="2470"/>
              <a:buNone/>
            </a:pPr>
            <a:endParaRPr/>
          </a:p>
        </p:txBody>
      </p:sp>
      <p:sp>
        <p:nvSpPr>
          <p:cNvPr id="172" name="Google Shape;172;p8"/>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161</a:t>
            </a:fld>
            <a:endParaRPr/>
          </a:p>
        </p:txBody>
      </p:sp>
      <p:cxnSp>
        <p:nvCxnSpPr>
          <p:cNvPr id="173" name="Google Shape;173;p8"/>
          <p:cNvCxnSpPr/>
          <p:nvPr/>
        </p:nvCxnSpPr>
        <p:spPr>
          <a:xfrm rot="10800000" flipH="1">
            <a:off x="4185300" y="4368925"/>
            <a:ext cx="2026500" cy="961800"/>
          </a:xfrm>
          <a:prstGeom prst="straightConnector1">
            <a:avLst/>
          </a:prstGeom>
          <a:noFill/>
          <a:ln w="28575" cap="flat" cmpd="sng">
            <a:solidFill>
              <a:srgbClr val="CC0000"/>
            </a:solidFill>
            <a:prstDash val="solid"/>
            <a:round/>
            <a:headEnd type="triangle" w="med" len="med"/>
            <a:tailEnd type="none" w="med" len="med"/>
          </a:ln>
        </p:spPr>
      </p:cxnSp>
      <p:sp>
        <p:nvSpPr>
          <p:cNvPr id="174" name="Google Shape;174;p8"/>
          <p:cNvSpPr txBox="1"/>
          <p:nvPr/>
        </p:nvSpPr>
        <p:spPr>
          <a:xfrm>
            <a:off x="6194400" y="4138450"/>
            <a:ext cx="1967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AR">
                <a:latin typeface="Palatino Linotype"/>
                <a:ea typeface="Palatino Linotype"/>
                <a:cs typeface="Palatino Linotype"/>
                <a:sym typeface="Palatino Linotype"/>
              </a:rPr>
              <a:t>No olvidar el package</a:t>
            </a:r>
            <a:endParaRPr>
              <a:latin typeface="Palatino Linotype"/>
              <a:ea typeface="Palatino Linotype"/>
              <a:cs typeface="Palatino Linotype"/>
              <a:sym typeface="Palatino Linotype"/>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9"/>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r>
              <a:rPr lang="es-AR"/>
              <a:t>Lucene</a:t>
            </a:r>
            <a:endParaRPr/>
          </a:p>
        </p:txBody>
      </p:sp>
      <p:sp>
        <p:nvSpPr>
          <p:cNvPr id="180" name="Google Shape;180;p9"/>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lnSpcReduction="10000"/>
          </a:bodyPr>
          <a:lstStyle/>
          <a:p>
            <a:pPr marL="274320" lvl="0" indent="-274320" algn="l" rtl="0">
              <a:spcBef>
                <a:spcPts val="0"/>
              </a:spcBef>
              <a:spcAft>
                <a:spcPts val="0"/>
              </a:spcAft>
              <a:buSzPts val="2470"/>
              <a:buChar char="⚫"/>
            </a:pPr>
            <a:r>
              <a:rPr lang="es-AR" i="1">
                <a:solidFill>
                  <a:srgbClr val="00B050"/>
                </a:solidFill>
              </a:rPr>
              <a:t>Concepto de documento, campos.</a:t>
            </a:r>
            <a:endParaRPr/>
          </a:p>
          <a:p>
            <a:pPr marL="274320" lvl="0" indent="-274320" algn="l" rtl="0">
              <a:spcBef>
                <a:spcPts val="520"/>
              </a:spcBef>
              <a:spcAft>
                <a:spcPts val="0"/>
              </a:spcAft>
              <a:buSzPts val="2470"/>
              <a:buChar char="⚫"/>
            </a:pPr>
            <a:r>
              <a:rPr lang="es-AR" i="1">
                <a:solidFill>
                  <a:srgbClr val="00B050"/>
                </a:solidFill>
              </a:rPr>
              <a:t>Almacenamiento en Lucene: en el índice y fuera del índice</a:t>
            </a:r>
            <a:endParaRPr/>
          </a:p>
          <a:p>
            <a:pPr marL="274320" lvl="0" indent="-274320" algn="l" rtl="0">
              <a:spcBef>
                <a:spcPts val="520"/>
              </a:spcBef>
              <a:spcAft>
                <a:spcPts val="0"/>
              </a:spcAft>
              <a:buSzPts val="2470"/>
              <a:buChar char="⚫"/>
            </a:pPr>
            <a:r>
              <a:rPr lang="es-AR" i="1">
                <a:solidFill>
                  <a:srgbClr val="00B050"/>
                </a:solidFill>
              </a:rPr>
              <a:t>Aplicaciones</a:t>
            </a:r>
            <a:endParaRPr/>
          </a:p>
          <a:p>
            <a:pPr marL="640080" lvl="1" indent="-246888" algn="l" rtl="0">
              <a:spcBef>
                <a:spcPts val="480"/>
              </a:spcBef>
              <a:spcAft>
                <a:spcPts val="0"/>
              </a:spcAft>
              <a:buSzPts val="2040"/>
              <a:buChar char="⚫"/>
            </a:pPr>
            <a:r>
              <a:rPr lang="es-AR" i="1">
                <a:solidFill>
                  <a:srgbClr val="00B050"/>
                </a:solidFill>
              </a:rPr>
              <a:t>IndexBuilder  (creación de los documentos)</a:t>
            </a:r>
            <a:endParaRPr/>
          </a:p>
          <a:p>
            <a:pPr marL="640080" lvl="1" indent="-246888" algn="l" rtl="0">
              <a:spcBef>
                <a:spcPts val="480"/>
              </a:spcBef>
              <a:spcAft>
                <a:spcPts val="0"/>
              </a:spcAft>
              <a:buSzPts val="2040"/>
              <a:buChar char="⚫"/>
            </a:pPr>
            <a:r>
              <a:rPr lang="es-AR" i="1">
                <a:solidFill>
                  <a:srgbClr val="00B050"/>
                </a:solidFill>
              </a:rPr>
              <a:t>TheSearcher (búsqueda de documentos)</a:t>
            </a:r>
            <a:endParaRPr/>
          </a:p>
          <a:p>
            <a:pPr marL="274320" lvl="0" indent="-274320" algn="l" rtl="0">
              <a:spcBef>
                <a:spcPts val="520"/>
              </a:spcBef>
              <a:spcAft>
                <a:spcPts val="0"/>
              </a:spcAft>
              <a:buSzPts val="2470"/>
              <a:buChar char="⚫"/>
            </a:pPr>
            <a:r>
              <a:rPr lang="es-AR">
                <a:solidFill>
                  <a:srgbClr val="00B050"/>
                </a:solidFill>
              </a:rPr>
              <a:t>Query:</a:t>
            </a:r>
            <a:endParaRPr/>
          </a:p>
          <a:p>
            <a:pPr marL="640080" lvl="1" indent="-246888" algn="l" rtl="0">
              <a:spcBef>
                <a:spcPts val="480"/>
              </a:spcBef>
              <a:spcAft>
                <a:spcPts val="0"/>
              </a:spcAft>
              <a:buSzPts val="2040"/>
              <a:buChar char="⚫"/>
            </a:pPr>
            <a:r>
              <a:rPr lang="es-AR"/>
              <a:t>API</a:t>
            </a:r>
            <a:endParaRPr/>
          </a:p>
          <a:p>
            <a:pPr marL="640080" lvl="1" indent="-246888" algn="l" rtl="0">
              <a:spcBef>
                <a:spcPts val="480"/>
              </a:spcBef>
              <a:spcAft>
                <a:spcPts val="0"/>
              </a:spcAft>
              <a:buSzPts val="2040"/>
              <a:buChar char="⚫"/>
            </a:pPr>
            <a:r>
              <a:rPr lang="es-AR"/>
              <a:t>QueryBuilder</a:t>
            </a:r>
            <a:endParaRPr/>
          </a:p>
          <a:p>
            <a:pPr marL="274320" lvl="0" indent="-274320" algn="l" rtl="0">
              <a:spcBef>
                <a:spcPts val="520"/>
              </a:spcBef>
              <a:spcAft>
                <a:spcPts val="0"/>
              </a:spcAft>
              <a:buSzPts val="2470"/>
              <a:buChar char="⚫"/>
            </a:pPr>
            <a:r>
              <a:rPr lang="es-AR"/>
              <a:t>Formas de separar en tokens</a:t>
            </a:r>
            <a:endParaRPr/>
          </a:p>
          <a:p>
            <a:pPr marL="274320" lvl="0" indent="-274320" algn="l" rtl="0">
              <a:spcBef>
                <a:spcPts val="520"/>
              </a:spcBef>
              <a:spcAft>
                <a:spcPts val="0"/>
              </a:spcAft>
              <a:buSzPts val="2470"/>
              <a:buChar char="⚫"/>
            </a:pPr>
            <a:r>
              <a:rPr lang="es-AR"/>
              <a:t>Ranking de documentos</a:t>
            </a:r>
            <a:endParaRPr/>
          </a:p>
          <a:p>
            <a:pPr marL="274320" lvl="0" indent="-117475" algn="l" rtl="0">
              <a:spcBef>
                <a:spcPts val="520"/>
              </a:spcBef>
              <a:spcAft>
                <a:spcPts val="0"/>
              </a:spcAft>
              <a:buSzPts val="2470"/>
              <a:buNone/>
            </a:pPr>
            <a:endParaRPr/>
          </a:p>
          <a:p>
            <a:pPr marL="274320" lvl="0" indent="-117475" algn="l" rtl="0">
              <a:spcBef>
                <a:spcPts val="520"/>
              </a:spcBef>
              <a:spcAft>
                <a:spcPts val="0"/>
              </a:spcAft>
              <a:buSzPts val="2470"/>
              <a:buNone/>
            </a:pPr>
            <a:endParaRPr/>
          </a:p>
          <a:p>
            <a:pPr marL="640080" lvl="1" indent="-117348" algn="l" rtl="0">
              <a:spcBef>
                <a:spcPts val="480"/>
              </a:spcBef>
              <a:spcAft>
                <a:spcPts val="0"/>
              </a:spcAft>
              <a:buSzPts val="2040"/>
              <a:buNone/>
            </a:pPr>
            <a:endParaRPr/>
          </a:p>
        </p:txBody>
      </p:sp>
      <p:sp>
        <p:nvSpPr>
          <p:cNvPr id="181" name="Google Shape;181;p9"/>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162</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0"/>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187" name="Google Shape;187;p10"/>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SzPts val="2470"/>
              <a:buNone/>
            </a:pPr>
            <a:r>
              <a:rPr lang="es-AR"/>
              <a:t>Ya estaríamos en condiciones de escribir consultas al índice. Un término es la unidad básica que puede buscarse en un índice. </a:t>
            </a:r>
            <a:endParaRPr/>
          </a:p>
          <a:p>
            <a:pPr marL="0" lvl="0" indent="0" algn="l" rtl="0">
              <a:spcBef>
                <a:spcPts val="520"/>
              </a:spcBef>
              <a:spcAft>
                <a:spcPts val="0"/>
              </a:spcAft>
              <a:buSzPts val="2470"/>
              <a:buNone/>
            </a:pPr>
            <a:endParaRPr/>
          </a:p>
          <a:p>
            <a:pPr marL="0" lvl="0" indent="0" algn="l" rtl="0">
              <a:spcBef>
                <a:spcPts val="520"/>
              </a:spcBef>
              <a:spcAft>
                <a:spcPts val="0"/>
              </a:spcAft>
              <a:buSzPts val="2470"/>
              <a:buNone/>
            </a:pPr>
            <a:endParaRPr/>
          </a:p>
          <a:p>
            <a:pPr marL="0" lvl="0" indent="0" algn="just" rtl="0">
              <a:spcBef>
                <a:spcPts val="520"/>
              </a:spcBef>
              <a:spcAft>
                <a:spcPts val="0"/>
              </a:spcAft>
              <a:buSzPts val="2470"/>
              <a:buNone/>
            </a:pPr>
            <a:r>
              <a:rPr lang="es-AR"/>
              <a:t>El lenguaje para escribir consultas en Lucene tiene 2 formatos:</a:t>
            </a:r>
            <a:endParaRPr/>
          </a:p>
          <a:p>
            <a:pPr marL="274320" lvl="0" indent="-274320" algn="l" rtl="0">
              <a:spcBef>
                <a:spcPts val="520"/>
              </a:spcBef>
              <a:spcAft>
                <a:spcPts val="0"/>
              </a:spcAft>
              <a:buSzPts val="2470"/>
              <a:buChar char="⚫"/>
            </a:pPr>
            <a:r>
              <a:rPr lang="es-AR"/>
              <a:t>API Query</a:t>
            </a:r>
            <a:endParaRPr/>
          </a:p>
          <a:p>
            <a:pPr marL="274320" lvl="0" indent="-274320" algn="l" rtl="0">
              <a:spcBef>
                <a:spcPts val="520"/>
              </a:spcBef>
              <a:spcAft>
                <a:spcPts val="0"/>
              </a:spcAft>
              <a:buSzPts val="2470"/>
              <a:buChar char="⚫"/>
            </a:pPr>
            <a:r>
              <a:rPr lang="es-AR"/>
              <a:t>Query builder (menos programática)</a:t>
            </a:r>
            <a:endParaRPr/>
          </a:p>
        </p:txBody>
      </p:sp>
      <p:sp>
        <p:nvSpPr>
          <p:cNvPr id="188" name="Google Shape;188;p10"/>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163</a:t>
            </a:fld>
            <a:endParaRPr/>
          </a:p>
        </p:txBody>
      </p:sp>
      <p:sp>
        <p:nvSpPr>
          <p:cNvPr id="189" name="Google Shape;189;p10"/>
          <p:cNvSpPr/>
          <p:nvPr/>
        </p:nvSpPr>
        <p:spPr>
          <a:xfrm>
            <a:off x="3082835" y="3204754"/>
            <a:ext cx="5603965" cy="925286"/>
          </a:xfrm>
          <a:prstGeom prst="roundRect">
            <a:avLst>
              <a:gd name="adj" fmla="val 16667"/>
            </a:avLst>
          </a:prstGeom>
          <a:gradFill>
            <a:gsLst>
              <a:gs pos="0">
                <a:srgbClr val="DCE5A3"/>
              </a:gs>
              <a:gs pos="50000">
                <a:srgbClr val="D6E095"/>
              </a:gs>
              <a:gs pos="100000">
                <a:srgbClr val="D4DF81"/>
              </a:gs>
            </a:gsLst>
            <a:lin ang="5400000" scaled="0"/>
          </a:gradFill>
          <a:ln w="9525" cap="flat" cmpd="sng">
            <a:solidFill>
              <a:schemeClr val="accent3"/>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s-AR" sz="1800">
                <a:solidFill>
                  <a:schemeClr val="dk1"/>
                </a:solidFill>
                <a:latin typeface="Palatino Linotype"/>
                <a:ea typeface="Palatino Linotype"/>
                <a:cs typeface="Palatino Linotype"/>
                <a:sym typeface="Palatino Linotype"/>
              </a:rPr>
              <a:t>Un </a:t>
            </a:r>
            <a:r>
              <a:rPr lang="es-AR" sz="1800" b="1" i="1">
                <a:solidFill>
                  <a:schemeClr val="dk1"/>
                </a:solidFill>
                <a:latin typeface="Palatino Linotype"/>
                <a:ea typeface="Palatino Linotype"/>
                <a:cs typeface="Palatino Linotype"/>
                <a:sym typeface="Palatino Linotype"/>
              </a:rPr>
              <a:t>Término Lucene </a:t>
            </a:r>
            <a:r>
              <a:rPr lang="es-AR" sz="1800">
                <a:solidFill>
                  <a:schemeClr val="dk1"/>
                </a:solidFill>
                <a:latin typeface="Palatino Linotype"/>
                <a:ea typeface="Palatino Linotype"/>
                <a:cs typeface="Palatino Linotype"/>
                <a:sym typeface="Palatino Linotype"/>
              </a:rPr>
              <a:t>es una secuencia de bytes  (podrían interpretarse como String, números, etc) asociada a cierto campo. </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1"/>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r>
              <a:rPr lang="es-AR"/>
              <a:t>Lucene</a:t>
            </a:r>
            <a:endParaRPr/>
          </a:p>
        </p:txBody>
      </p:sp>
      <p:sp>
        <p:nvSpPr>
          <p:cNvPr id="195" name="Google Shape;195;p11"/>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lnSpcReduction="10000"/>
          </a:bodyPr>
          <a:lstStyle/>
          <a:p>
            <a:pPr marL="274320" lvl="0" indent="-274320" algn="l" rtl="0">
              <a:spcBef>
                <a:spcPts val="0"/>
              </a:spcBef>
              <a:spcAft>
                <a:spcPts val="0"/>
              </a:spcAft>
              <a:buSzPts val="2470"/>
              <a:buChar char="⚫"/>
            </a:pPr>
            <a:r>
              <a:rPr lang="es-AR" i="1">
                <a:solidFill>
                  <a:srgbClr val="00B050"/>
                </a:solidFill>
              </a:rPr>
              <a:t>Concepto de documento, campos.</a:t>
            </a:r>
            <a:endParaRPr/>
          </a:p>
          <a:p>
            <a:pPr marL="274320" lvl="0" indent="-274320" algn="l" rtl="0">
              <a:spcBef>
                <a:spcPts val="520"/>
              </a:spcBef>
              <a:spcAft>
                <a:spcPts val="0"/>
              </a:spcAft>
              <a:buSzPts val="2470"/>
              <a:buChar char="⚫"/>
            </a:pPr>
            <a:r>
              <a:rPr lang="es-AR" i="1">
                <a:solidFill>
                  <a:srgbClr val="00B050"/>
                </a:solidFill>
              </a:rPr>
              <a:t>Almacenamiento en Lucene: en el índice y fuera del índice</a:t>
            </a:r>
            <a:endParaRPr/>
          </a:p>
          <a:p>
            <a:pPr marL="274320" lvl="0" indent="-274320" algn="l" rtl="0">
              <a:spcBef>
                <a:spcPts val="520"/>
              </a:spcBef>
              <a:spcAft>
                <a:spcPts val="0"/>
              </a:spcAft>
              <a:buSzPts val="2470"/>
              <a:buChar char="⚫"/>
            </a:pPr>
            <a:r>
              <a:rPr lang="es-AR" i="1">
                <a:solidFill>
                  <a:srgbClr val="00B050"/>
                </a:solidFill>
              </a:rPr>
              <a:t>Aplicaciones</a:t>
            </a:r>
            <a:endParaRPr/>
          </a:p>
          <a:p>
            <a:pPr marL="640080" lvl="1" indent="-246888" algn="l" rtl="0">
              <a:spcBef>
                <a:spcPts val="480"/>
              </a:spcBef>
              <a:spcAft>
                <a:spcPts val="0"/>
              </a:spcAft>
              <a:buSzPts val="2040"/>
              <a:buChar char="⚫"/>
            </a:pPr>
            <a:r>
              <a:rPr lang="es-AR" i="1">
                <a:solidFill>
                  <a:srgbClr val="00B050"/>
                </a:solidFill>
              </a:rPr>
              <a:t>IndexBuilder  (creación de los documentos)</a:t>
            </a:r>
            <a:endParaRPr/>
          </a:p>
          <a:p>
            <a:pPr marL="640080" lvl="1" indent="-246888" algn="l" rtl="0">
              <a:spcBef>
                <a:spcPts val="480"/>
              </a:spcBef>
              <a:spcAft>
                <a:spcPts val="0"/>
              </a:spcAft>
              <a:buSzPts val="2040"/>
              <a:buChar char="⚫"/>
            </a:pPr>
            <a:r>
              <a:rPr lang="es-AR" i="1">
                <a:solidFill>
                  <a:srgbClr val="00B050"/>
                </a:solidFill>
              </a:rPr>
              <a:t>TheSearcher (búsqueda de documentos)</a:t>
            </a:r>
            <a:endParaRPr/>
          </a:p>
          <a:p>
            <a:pPr marL="274320" lvl="0" indent="-274320" algn="l" rtl="0">
              <a:spcBef>
                <a:spcPts val="520"/>
              </a:spcBef>
              <a:spcAft>
                <a:spcPts val="0"/>
              </a:spcAft>
              <a:buSzPts val="2470"/>
              <a:buChar char="⚫"/>
            </a:pPr>
            <a:r>
              <a:rPr lang="es-AR" i="1">
                <a:solidFill>
                  <a:srgbClr val="00B050"/>
                </a:solidFill>
              </a:rPr>
              <a:t>Query:</a:t>
            </a:r>
            <a:endParaRPr/>
          </a:p>
          <a:p>
            <a:pPr marL="640080" lvl="1" indent="-246888" algn="l" rtl="0">
              <a:spcBef>
                <a:spcPts val="480"/>
              </a:spcBef>
              <a:spcAft>
                <a:spcPts val="0"/>
              </a:spcAft>
              <a:buSzPts val="2040"/>
              <a:buChar char="⚫"/>
            </a:pPr>
            <a:r>
              <a:rPr lang="es-AR">
                <a:solidFill>
                  <a:srgbClr val="00B050"/>
                </a:solidFill>
              </a:rPr>
              <a:t>API</a:t>
            </a:r>
            <a:endParaRPr/>
          </a:p>
          <a:p>
            <a:pPr marL="640080" lvl="1" indent="-246888" algn="l" rtl="0">
              <a:spcBef>
                <a:spcPts val="480"/>
              </a:spcBef>
              <a:spcAft>
                <a:spcPts val="0"/>
              </a:spcAft>
              <a:buSzPts val="2040"/>
              <a:buChar char="⚫"/>
            </a:pPr>
            <a:r>
              <a:rPr lang="es-AR"/>
              <a:t>QueryBuilder</a:t>
            </a:r>
            <a:endParaRPr/>
          </a:p>
          <a:p>
            <a:pPr marL="274320" lvl="0" indent="-274320" algn="l" rtl="0">
              <a:spcBef>
                <a:spcPts val="520"/>
              </a:spcBef>
              <a:spcAft>
                <a:spcPts val="0"/>
              </a:spcAft>
              <a:buSzPts val="2470"/>
              <a:buChar char="⚫"/>
            </a:pPr>
            <a:r>
              <a:rPr lang="es-AR"/>
              <a:t>Formas de separar en tokens</a:t>
            </a:r>
            <a:endParaRPr/>
          </a:p>
          <a:p>
            <a:pPr marL="274320" lvl="0" indent="-274320" algn="l" rtl="0">
              <a:spcBef>
                <a:spcPts val="520"/>
              </a:spcBef>
              <a:spcAft>
                <a:spcPts val="0"/>
              </a:spcAft>
              <a:buSzPts val="2470"/>
              <a:buChar char="⚫"/>
            </a:pPr>
            <a:r>
              <a:rPr lang="es-AR"/>
              <a:t>Ranking de documentos</a:t>
            </a:r>
            <a:endParaRPr/>
          </a:p>
          <a:p>
            <a:pPr marL="274320" lvl="0" indent="-117475" algn="l" rtl="0">
              <a:spcBef>
                <a:spcPts val="520"/>
              </a:spcBef>
              <a:spcAft>
                <a:spcPts val="0"/>
              </a:spcAft>
              <a:buSzPts val="2470"/>
              <a:buNone/>
            </a:pPr>
            <a:endParaRPr/>
          </a:p>
          <a:p>
            <a:pPr marL="274320" lvl="0" indent="-117475" algn="l" rtl="0">
              <a:spcBef>
                <a:spcPts val="520"/>
              </a:spcBef>
              <a:spcAft>
                <a:spcPts val="0"/>
              </a:spcAft>
              <a:buSzPts val="2470"/>
              <a:buNone/>
            </a:pPr>
            <a:endParaRPr/>
          </a:p>
          <a:p>
            <a:pPr marL="640080" lvl="1" indent="-117348" algn="l" rtl="0">
              <a:spcBef>
                <a:spcPts val="480"/>
              </a:spcBef>
              <a:spcAft>
                <a:spcPts val="0"/>
              </a:spcAft>
              <a:buSzPts val="2040"/>
              <a:buNone/>
            </a:pPr>
            <a:endParaRPr/>
          </a:p>
        </p:txBody>
      </p:sp>
      <p:sp>
        <p:nvSpPr>
          <p:cNvPr id="196" name="Google Shape;196;p11"/>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164</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2"/>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202" name="Google Shape;202;p12"/>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fontScale="92500"/>
          </a:bodyPr>
          <a:lstStyle/>
          <a:p>
            <a:pPr marL="0" lvl="0" indent="0" algn="l" rtl="0">
              <a:spcBef>
                <a:spcPts val="0"/>
              </a:spcBef>
              <a:spcAft>
                <a:spcPts val="0"/>
              </a:spcAft>
              <a:buSzPct val="95000"/>
              <a:buNone/>
            </a:pPr>
            <a:r>
              <a:rPr lang="es-AR" b="1" i="1"/>
              <a:t>API para las queries</a:t>
            </a:r>
            <a:endParaRPr b="1" i="1"/>
          </a:p>
          <a:p>
            <a:pPr marL="274320" lvl="0" indent="-129238" algn="l" rtl="0">
              <a:spcBef>
                <a:spcPts val="481"/>
              </a:spcBef>
              <a:spcAft>
                <a:spcPts val="0"/>
              </a:spcAft>
              <a:buSzPct val="95000"/>
              <a:buNone/>
            </a:pPr>
            <a:endParaRPr b="1" i="1"/>
          </a:p>
          <a:p>
            <a:pPr marL="0" lvl="0" indent="0" algn="l" rtl="0">
              <a:spcBef>
                <a:spcPts val="481"/>
              </a:spcBef>
              <a:spcAft>
                <a:spcPts val="0"/>
              </a:spcAft>
              <a:buSzPct val="95000"/>
              <a:buNone/>
            </a:pPr>
            <a:r>
              <a:rPr lang="es-AR"/>
              <a:t>1.1 	TermQuery: busca un solo término</a:t>
            </a:r>
            <a:endParaRPr/>
          </a:p>
          <a:p>
            <a:pPr marL="0" lvl="0" indent="0" algn="l" rtl="0">
              <a:spcBef>
                <a:spcPts val="481"/>
              </a:spcBef>
              <a:spcAft>
                <a:spcPts val="0"/>
              </a:spcAft>
              <a:buSzPct val="95000"/>
              <a:buNone/>
            </a:pPr>
            <a:r>
              <a:rPr lang="es-AR"/>
              <a:t>1.2 	PrefixQuery: busca por prefijo</a:t>
            </a:r>
            <a:endParaRPr/>
          </a:p>
          <a:p>
            <a:pPr marL="0" lvl="0" indent="0" algn="l" rtl="0">
              <a:spcBef>
                <a:spcPts val="481"/>
              </a:spcBef>
              <a:spcAft>
                <a:spcPts val="0"/>
              </a:spcAft>
              <a:buSzPct val="95000"/>
              <a:buNone/>
            </a:pPr>
            <a:r>
              <a:rPr lang="es-AR"/>
              <a:t>1.3 	TermRangeQuery: busca por rangos</a:t>
            </a:r>
            <a:endParaRPr/>
          </a:p>
          <a:p>
            <a:pPr marL="0" lvl="0" indent="0" algn="l" rtl="0">
              <a:spcBef>
                <a:spcPts val="481"/>
              </a:spcBef>
              <a:spcAft>
                <a:spcPts val="0"/>
              </a:spcAft>
              <a:buSzPct val="95000"/>
              <a:buNone/>
            </a:pPr>
            <a:r>
              <a:rPr lang="es-AR"/>
              <a:t>1.4 	PhraseQuery</a:t>
            </a:r>
            <a:endParaRPr/>
          </a:p>
          <a:p>
            <a:pPr marL="0" lvl="0" indent="0" algn="l" rtl="0">
              <a:spcBef>
                <a:spcPts val="481"/>
              </a:spcBef>
              <a:spcAft>
                <a:spcPts val="0"/>
              </a:spcAft>
              <a:buSzPct val="95000"/>
              <a:buNone/>
            </a:pPr>
            <a:r>
              <a:rPr lang="es-AR"/>
              <a:t>1.5 	 WildcardQuery</a:t>
            </a:r>
            <a:endParaRPr/>
          </a:p>
          <a:p>
            <a:pPr marL="0" lvl="0" indent="0" algn="l" rtl="0">
              <a:spcBef>
                <a:spcPts val="481"/>
              </a:spcBef>
              <a:spcAft>
                <a:spcPts val="0"/>
              </a:spcAft>
              <a:buSzPct val="95000"/>
              <a:buNone/>
            </a:pPr>
            <a:r>
              <a:rPr lang="es-AR"/>
              <a:t>1.6 	FuzzyQuery // Damerau-Levenshtein con MaxEdit 2</a:t>
            </a:r>
            <a:endParaRPr/>
          </a:p>
          <a:p>
            <a:pPr marL="0" lvl="0" indent="0" algn="l" rtl="0">
              <a:spcBef>
                <a:spcPts val="481"/>
              </a:spcBef>
              <a:spcAft>
                <a:spcPts val="0"/>
              </a:spcAft>
              <a:buSzPct val="95000"/>
              <a:buNone/>
            </a:pPr>
            <a:r>
              <a:rPr lang="es-AR"/>
              <a:t>1.7 	BooleanQuery</a:t>
            </a:r>
            <a:endParaRPr/>
          </a:p>
          <a:p>
            <a:pPr marL="0" lvl="0" indent="0" algn="l" rtl="0">
              <a:spcBef>
                <a:spcPts val="481"/>
              </a:spcBef>
              <a:spcAft>
                <a:spcPts val="0"/>
              </a:spcAft>
              <a:buSzPct val="95000"/>
              <a:buNone/>
            </a:pPr>
            <a:r>
              <a:rPr lang="es-AR" b="1" i="1"/>
              <a:t>Etc., etc.,  etc.</a:t>
            </a:r>
            <a:endParaRPr/>
          </a:p>
          <a:p>
            <a:pPr marL="0" lvl="0" indent="0" algn="l" rtl="0">
              <a:spcBef>
                <a:spcPts val="481"/>
              </a:spcBef>
              <a:spcAft>
                <a:spcPts val="0"/>
              </a:spcAft>
              <a:buSzPct val="95000"/>
              <a:buNone/>
            </a:pPr>
            <a:endParaRPr b="1" i="1"/>
          </a:p>
        </p:txBody>
      </p:sp>
      <p:sp>
        <p:nvSpPr>
          <p:cNvPr id="203" name="Google Shape;203;p12"/>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165</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3"/>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209" name="Google Shape;209;p13"/>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fontScale="92500"/>
          </a:bodyPr>
          <a:lstStyle/>
          <a:p>
            <a:pPr marL="514350" lvl="0" indent="-514350" algn="l" rtl="0">
              <a:spcBef>
                <a:spcPts val="0"/>
              </a:spcBef>
              <a:spcAft>
                <a:spcPts val="0"/>
              </a:spcAft>
              <a:buSzPct val="95000"/>
              <a:buFont typeface="Century Gothic"/>
              <a:buAutoNum type="arabicPeriod"/>
            </a:pPr>
            <a:r>
              <a:rPr lang="es-AR" b="1" i="1"/>
              <a:t>API para las queries</a:t>
            </a:r>
            <a:endParaRPr b="1" i="1"/>
          </a:p>
          <a:p>
            <a:pPr marL="274320" lvl="0" indent="-129238" algn="l" rtl="0">
              <a:spcBef>
                <a:spcPts val="481"/>
              </a:spcBef>
              <a:spcAft>
                <a:spcPts val="0"/>
              </a:spcAft>
              <a:buSzPct val="95000"/>
              <a:buNone/>
            </a:pPr>
            <a:endParaRPr b="1" i="1"/>
          </a:p>
          <a:p>
            <a:pPr marL="0" lvl="0" indent="0" algn="l" rtl="0">
              <a:spcBef>
                <a:spcPts val="481"/>
              </a:spcBef>
              <a:spcAft>
                <a:spcPts val="0"/>
              </a:spcAft>
              <a:buSzPct val="95000"/>
              <a:buNone/>
            </a:pPr>
            <a:r>
              <a:rPr lang="es-AR" b="1" i="1">
                <a:solidFill>
                  <a:srgbClr val="00B050"/>
                </a:solidFill>
              </a:rPr>
              <a:t>1.1 	TermQuery: busca un solo término</a:t>
            </a:r>
            <a:endParaRPr/>
          </a:p>
          <a:p>
            <a:pPr marL="0" lvl="0" indent="0" algn="l" rtl="0">
              <a:spcBef>
                <a:spcPts val="481"/>
              </a:spcBef>
              <a:spcAft>
                <a:spcPts val="0"/>
              </a:spcAft>
              <a:buSzPct val="95000"/>
              <a:buNone/>
            </a:pPr>
            <a:r>
              <a:rPr lang="es-AR"/>
              <a:t>1.2 	PrefixQuery: busca por prefijo</a:t>
            </a:r>
            <a:endParaRPr/>
          </a:p>
          <a:p>
            <a:pPr marL="0" lvl="0" indent="0" algn="l" rtl="0">
              <a:spcBef>
                <a:spcPts val="481"/>
              </a:spcBef>
              <a:spcAft>
                <a:spcPts val="0"/>
              </a:spcAft>
              <a:buSzPct val="95000"/>
              <a:buNone/>
            </a:pPr>
            <a:r>
              <a:rPr lang="es-AR"/>
              <a:t>1.3 	TermRangeQuery: busca por rangos</a:t>
            </a:r>
            <a:endParaRPr/>
          </a:p>
          <a:p>
            <a:pPr marL="0" lvl="0" indent="0" algn="l" rtl="0">
              <a:spcBef>
                <a:spcPts val="481"/>
              </a:spcBef>
              <a:spcAft>
                <a:spcPts val="0"/>
              </a:spcAft>
              <a:buSzPct val="95000"/>
              <a:buNone/>
            </a:pPr>
            <a:r>
              <a:rPr lang="es-AR"/>
              <a:t>1.4 	PhraseQuery</a:t>
            </a:r>
            <a:endParaRPr/>
          </a:p>
          <a:p>
            <a:pPr marL="0" lvl="0" indent="0" algn="l" rtl="0">
              <a:spcBef>
                <a:spcPts val="481"/>
              </a:spcBef>
              <a:spcAft>
                <a:spcPts val="0"/>
              </a:spcAft>
              <a:buSzPct val="95000"/>
              <a:buNone/>
            </a:pPr>
            <a:r>
              <a:rPr lang="es-AR"/>
              <a:t>1.5 	 WildcardQuery</a:t>
            </a:r>
            <a:endParaRPr/>
          </a:p>
          <a:p>
            <a:pPr marL="0" lvl="0" indent="0" algn="l" rtl="0">
              <a:spcBef>
                <a:spcPts val="481"/>
              </a:spcBef>
              <a:spcAft>
                <a:spcPts val="0"/>
              </a:spcAft>
              <a:buSzPct val="95000"/>
              <a:buNone/>
            </a:pPr>
            <a:r>
              <a:rPr lang="es-AR"/>
              <a:t>1.6 	FuzzyQuery // Damerau-Levenshtein con MaxEdit 2</a:t>
            </a:r>
            <a:endParaRPr/>
          </a:p>
          <a:p>
            <a:pPr marL="0" lvl="0" indent="0" algn="l" rtl="0">
              <a:spcBef>
                <a:spcPts val="481"/>
              </a:spcBef>
              <a:spcAft>
                <a:spcPts val="0"/>
              </a:spcAft>
              <a:buSzPct val="95000"/>
              <a:buNone/>
            </a:pPr>
            <a:r>
              <a:rPr lang="es-AR"/>
              <a:t>1.7 	BooleanQuery</a:t>
            </a:r>
            <a:endParaRPr/>
          </a:p>
          <a:p>
            <a:pPr marL="0" lvl="0" indent="0" algn="l" rtl="0">
              <a:spcBef>
                <a:spcPts val="481"/>
              </a:spcBef>
              <a:spcAft>
                <a:spcPts val="0"/>
              </a:spcAft>
              <a:buSzPct val="95000"/>
              <a:buNone/>
            </a:pPr>
            <a:r>
              <a:rPr lang="es-AR" b="1" i="1"/>
              <a:t>Etc., etc.,  etc.</a:t>
            </a:r>
            <a:endParaRPr/>
          </a:p>
          <a:p>
            <a:pPr marL="0" lvl="0" indent="0" algn="l" rtl="0">
              <a:spcBef>
                <a:spcPts val="481"/>
              </a:spcBef>
              <a:spcAft>
                <a:spcPts val="0"/>
              </a:spcAft>
              <a:buSzPct val="95000"/>
              <a:buNone/>
            </a:pPr>
            <a:endParaRPr b="1" i="1"/>
          </a:p>
        </p:txBody>
      </p:sp>
      <p:sp>
        <p:nvSpPr>
          <p:cNvPr id="210" name="Google Shape;210;p13"/>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166</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4"/>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216" name="Google Shape;216;p14"/>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SzPts val="2470"/>
              <a:buNone/>
            </a:pPr>
            <a:r>
              <a:rPr lang="es-AR"/>
              <a:t>	Haremos un búsqueda por </a:t>
            </a:r>
            <a:r>
              <a:rPr lang="es-AR">
                <a:solidFill>
                  <a:srgbClr val="0070C0"/>
                </a:solidFill>
              </a:rPr>
              <a:t>TermQuer</a:t>
            </a:r>
            <a:r>
              <a:rPr lang="es-AR"/>
              <a:t>y en la colección indizada. </a:t>
            </a:r>
            <a:endParaRPr/>
          </a:p>
          <a:p>
            <a:pPr marL="0" lvl="0" indent="0" algn="just" rtl="0">
              <a:spcBef>
                <a:spcPts val="520"/>
              </a:spcBef>
              <a:spcAft>
                <a:spcPts val="0"/>
              </a:spcAft>
              <a:buSzPts val="2470"/>
              <a:buNone/>
            </a:pPr>
            <a:r>
              <a:rPr lang="es-AR"/>
              <a:t>	Lo buscamos en el field indexado,  o sea Content.</a:t>
            </a:r>
            <a:endParaRPr/>
          </a:p>
          <a:p>
            <a:pPr marL="0" lvl="0" indent="0" algn="just" rtl="0">
              <a:spcBef>
                <a:spcPts val="520"/>
              </a:spcBef>
              <a:spcAft>
                <a:spcPts val="0"/>
              </a:spcAft>
              <a:buSzPts val="2470"/>
              <a:buNone/>
            </a:pPr>
            <a:endParaRPr/>
          </a:p>
          <a:p>
            <a:pPr marL="0" lvl="0" indent="0" algn="just" rtl="0">
              <a:spcBef>
                <a:spcPts val="520"/>
              </a:spcBef>
              <a:spcAft>
                <a:spcPts val="0"/>
              </a:spcAft>
              <a:buSzPts val="2470"/>
              <a:buNone/>
            </a:pPr>
            <a:r>
              <a:rPr lang="es-AR"/>
              <a:t>	Bajar de Campus al archivo </a:t>
            </a:r>
            <a:r>
              <a:rPr lang="es-AR">
                <a:solidFill>
                  <a:srgbClr val="0070C0"/>
                </a:solidFill>
              </a:rPr>
              <a:t>TheSearcher.java</a:t>
            </a:r>
            <a:r>
              <a:rPr lang="es-AR"/>
              <a:t> e incorporarlo al proyecto. Ejecutarlo. </a:t>
            </a:r>
            <a:endParaRPr/>
          </a:p>
          <a:p>
            <a:pPr marL="0" lvl="0" indent="0" algn="just" rtl="0">
              <a:spcBef>
                <a:spcPts val="520"/>
              </a:spcBef>
              <a:spcAft>
                <a:spcPts val="0"/>
              </a:spcAft>
              <a:buSzPts val="2470"/>
              <a:buNone/>
            </a:pPr>
            <a:r>
              <a:rPr lang="es-AR"/>
              <a:t>	Explicar el resultado.</a:t>
            </a:r>
            <a:endParaRPr/>
          </a:p>
          <a:p>
            <a:pPr marL="0" lvl="0" indent="0" algn="l" rtl="0">
              <a:spcBef>
                <a:spcPts val="520"/>
              </a:spcBef>
              <a:spcAft>
                <a:spcPts val="0"/>
              </a:spcAft>
              <a:buSzPts val="2470"/>
              <a:buNone/>
            </a:pPr>
            <a:endParaRPr/>
          </a:p>
        </p:txBody>
      </p:sp>
      <p:sp>
        <p:nvSpPr>
          <p:cNvPr id="217" name="Google Shape;217;p14"/>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167</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5"/>
          <p:cNvSpPr txBox="1">
            <a:spLocks noGrp="1"/>
          </p:cNvSpPr>
          <p:nvPr>
            <p:ph type="title"/>
          </p:nvPr>
        </p:nvSpPr>
        <p:spPr>
          <a:xfrm>
            <a:off x="163900" y="648109"/>
            <a:ext cx="4045200" cy="2085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2"/>
              </a:buClr>
              <a:buSzPts val="4200"/>
              <a:buFont typeface="Century Gothic"/>
              <a:buNone/>
            </a:pPr>
            <a:r>
              <a:rPr lang="es-AR"/>
              <a:t>TP 2-C </a:t>
            </a:r>
            <a:br>
              <a:rPr lang="es-AR"/>
            </a:br>
            <a:r>
              <a:rPr lang="es-AR"/>
              <a:t>Ejer 3.1</a:t>
            </a:r>
            <a:endParaRPr/>
          </a:p>
        </p:txBody>
      </p:sp>
      <p:sp>
        <p:nvSpPr>
          <p:cNvPr id="223" name="Google Shape;223;p15"/>
          <p:cNvSpPr txBox="1">
            <a:spLocks noGrp="1"/>
          </p:cNvSpPr>
          <p:nvPr>
            <p:ph type="subTitle" idx="1"/>
          </p:nvPr>
        </p:nvSpPr>
        <p:spPr>
          <a:xfrm>
            <a:off x="339390" y="2805312"/>
            <a:ext cx="4045200" cy="1692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100"/>
              <a:buNone/>
            </a:pPr>
            <a:r>
              <a:rPr lang="es-AR"/>
              <a:t>=&gt;TermQuery</a:t>
            </a:r>
            <a:endParaRPr/>
          </a:p>
        </p:txBody>
      </p:sp>
      <p:sp>
        <p:nvSpPr>
          <p:cNvPr id="224" name="Google Shape;224;p15"/>
          <p:cNvSpPr txBox="1">
            <a:spLocks noGrp="1"/>
          </p:cNvSpPr>
          <p:nvPr>
            <p:ph type="body" idx="2"/>
          </p:nvPr>
        </p:nvSpPr>
        <p:spPr>
          <a:xfrm>
            <a:off x="4939500" y="965600"/>
            <a:ext cx="3837000" cy="4926900"/>
          </a:xfrm>
          <a:prstGeom prst="rect">
            <a:avLst/>
          </a:prstGeom>
          <a:solidFill>
            <a:srgbClr val="D9E188"/>
          </a:solidFill>
          <a:ln>
            <a:noFill/>
          </a:ln>
        </p:spPr>
        <p:txBody>
          <a:bodyPr spcFirstLastPara="1" wrap="square" lIns="91425" tIns="91425" rIns="91425" bIns="91425" anchor="ctr" anchorCtr="0">
            <a:noAutofit/>
          </a:bodyPr>
          <a:lstStyle/>
          <a:p>
            <a:pPr marL="0" lvl="0" indent="0" algn="just" rtl="0">
              <a:spcBef>
                <a:spcPts val="0"/>
              </a:spcBef>
              <a:spcAft>
                <a:spcPts val="0"/>
              </a:spcAft>
              <a:buSzPts val="1800"/>
              <a:buNone/>
            </a:pPr>
            <a:r>
              <a:rPr lang="es-AR">
                <a:solidFill>
                  <a:schemeClr val="dk1"/>
                </a:solidFill>
              </a:rPr>
              <a:t>Term myTerm = </a:t>
            </a:r>
            <a:r>
              <a:rPr lang="es-AR" b="1">
                <a:solidFill>
                  <a:schemeClr val="dk1"/>
                </a:solidFill>
              </a:rPr>
              <a:t>new Term(fieldName, queryStr);</a:t>
            </a:r>
            <a:endParaRPr sz="1800" b="1">
              <a:solidFill>
                <a:schemeClr val="dk1"/>
              </a:solidFill>
              <a:latin typeface="Consolas"/>
              <a:ea typeface="Consolas"/>
              <a:cs typeface="Consolas"/>
              <a:sym typeface="Consolas"/>
            </a:endParaRPr>
          </a:p>
        </p:txBody>
      </p:sp>
      <p:sp>
        <p:nvSpPr>
          <p:cNvPr id="225" name="Google Shape;225;p15"/>
          <p:cNvSpPr txBox="1">
            <a:spLocks noGrp="1"/>
          </p:cNvSpPr>
          <p:nvPr>
            <p:ph type="sldNum" idx="4294967295"/>
          </p:nvPr>
        </p:nvSpPr>
        <p:spPr>
          <a:xfrm>
            <a:off x="8460431" y="6201587"/>
            <a:ext cx="548700" cy="52470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s-AR" sz="1000" b="0" i="0" u="none" strike="noStrike" cap="none">
                <a:solidFill>
                  <a:srgbClr val="FFFFFF"/>
                </a:solidFill>
                <a:latin typeface="Roboto"/>
                <a:ea typeface="Roboto"/>
                <a:cs typeface="Roboto"/>
                <a:sym typeface="Roboto"/>
              </a:rPr>
              <a:t>168</a:t>
            </a:fld>
            <a:endParaRPr sz="1000" b="0" i="0" u="none" strike="noStrike" cap="none">
              <a:solidFill>
                <a:srgbClr val="FFFFFF"/>
              </a:solidFill>
              <a:latin typeface="Roboto"/>
              <a:ea typeface="Roboto"/>
              <a:cs typeface="Roboto"/>
              <a:sym typeface="Roboto"/>
            </a:endParaRPr>
          </a:p>
        </p:txBody>
      </p:sp>
      <p:pic>
        <p:nvPicPr>
          <p:cNvPr id="226" name="Google Shape;226;p15" descr="File:Notepad icon.svg"/>
          <p:cNvPicPr preferRelativeResize="0"/>
          <p:nvPr/>
        </p:nvPicPr>
        <p:blipFill rotWithShape="1">
          <a:blip r:embed="rId3">
            <a:alphaModFix/>
          </a:blip>
          <a:srcRect/>
          <a:stretch/>
        </p:blipFill>
        <p:spPr>
          <a:xfrm>
            <a:off x="1881248" y="4746614"/>
            <a:ext cx="1145886" cy="1145886"/>
          </a:xfrm>
          <a:prstGeom prst="rect">
            <a:avLst/>
          </a:prstGeom>
          <a:noFill/>
          <a:ln>
            <a:noFill/>
          </a:ln>
        </p:spPr>
      </p:pic>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16"/>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232" name="Google Shape;232;p16"/>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spcBef>
                <a:spcPts val="0"/>
              </a:spcBef>
              <a:spcAft>
                <a:spcPts val="0"/>
              </a:spcAft>
              <a:buSzPct val="95000"/>
              <a:buNone/>
            </a:pPr>
            <a:r>
              <a:rPr lang="es-AR" dirty="0"/>
              <a:t>	Realizar los siguiente cambios, re ejecutar  y explicar el resultado</a:t>
            </a:r>
            <a:endParaRPr dirty="0"/>
          </a:p>
          <a:p>
            <a:pPr marL="514350" lvl="0" indent="-514350" algn="l" rtl="0">
              <a:spcBef>
                <a:spcPts val="481"/>
              </a:spcBef>
              <a:spcAft>
                <a:spcPts val="0"/>
              </a:spcAft>
              <a:buSzPct val="95000"/>
              <a:buFont typeface="+mj-lt"/>
              <a:buAutoNum type="alphaLcParenR"/>
            </a:pPr>
            <a:r>
              <a:rPr lang="es-AR" dirty="0"/>
              <a:t>Cambiar   </a:t>
            </a:r>
            <a:r>
              <a:rPr lang="es-AR" dirty="0" err="1"/>
              <a:t>queryStr</a:t>
            </a:r>
            <a:r>
              <a:rPr lang="es-AR" dirty="0"/>
              <a:t>= “</a:t>
            </a:r>
            <a:r>
              <a:rPr lang="es-AR" dirty="0" err="1"/>
              <a:t>Game</a:t>
            </a:r>
            <a:r>
              <a:rPr lang="es-AR" dirty="0"/>
              <a:t>";</a:t>
            </a:r>
            <a:endParaRPr dirty="0"/>
          </a:p>
          <a:p>
            <a:pPr marL="659432" lvl="0" indent="-514350" algn="l" rtl="0">
              <a:spcBef>
                <a:spcPts val="481"/>
              </a:spcBef>
              <a:spcAft>
                <a:spcPts val="0"/>
              </a:spcAft>
              <a:buSzPct val="95000"/>
              <a:buFont typeface="+mj-lt"/>
              <a:buAutoNum type="alphaLcParenR"/>
            </a:pPr>
            <a:endParaRPr dirty="0"/>
          </a:p>
          <a:p>
            <a:pPr marL="514350" lvl="0" indent="-514350" algn="l" rtl="0">
              <a:spcBef>
                <a:spcPts val="481"/>
              </a:spcBef>
              <a:spcAft>
                <a:spcPts val="0"/>
              </a:spcAft>
              <a:buSzPct val="95000"/>
              <a:buFont typeface="+mj-lt"/>
              <a:buAutoNum type="alphaLcParenR"/>
            </a:pPr>
            <a:r>
              <a:rPr lang="es-AR" dirty="0"/>
              <a:t>Cambiar   </a:t>
            </a:r>
            <a:r>
              <a:rPr lang="es-AR" dirty="0" err="1"/>
              <a:t>queryStr</a:t>
            </a:r>
            <a:r>
              <a:rPr lang="es-AR" dirty="0"/>
              <a:t>= “</a:t>
            </a:r>
            <a:r>
              <a:rPr lang="es-AR" dirty="0" err="1"/>
              <a:t>ga</a:t>
            </a:r>
            <a:r>
              <a:rPr lang="es-AR" dirty="0"/>
              <a:t>";</a:t>
            </a:r>
            <a:endParaRPr dirty="0"/>
          </a:p>
          <a:p>
            <a:pPr marL="659432" lvl="0" indent="-514350" algn="l" rtl="0">
              <a:spcBef>
                <a:spcPts val="481"/>
              </a:spcBef>
              <a:spcAft>
                <a:spcPts val="0"/>
              </a:spcAft>
              <a:buSzPct val="95000"/>
              <a:buFont typeface="+mj-lt"/>
              <a:buAutoNum type="alphaLcParenR"/>
            </a:pPr>
            <a:endParaRPr dirty="0"/>
          </a:p>
          <a:p>
            <a:pPr marL="514350" lvl="0" indent="-514350" algn="l" rtl="0">
              <a:spcBef>
                <a:spcPts val="481"/>
              </a:spcBef>
              <a:spcAft>
                <a:spcPts val="0"/>
              </a:spcAft>
              <a:buSzPct val="95000"/>
              <a:buFont typeface="+mj-lt"/>
              <a:buAutoNum type="alphaLcParenR"/>
            </a:pPr>
            <a:r>
              <a:rPr lang="es-AR" dirty="0"/>
              <a:t> Volver a colocar   </a:t>
            </a:r>
            <a:r>
              <a:rPr lang="es-AR" dirty="0" err="1"/>
              <a:t>queryStr</a:t>
            </a:r>
            <a:r>
              <a:rPr lang="es-AR" dirty="0"/>
              <a:t>= “</a:t>
            </a:r>
            <a:r>
              <a:rPr lang="es-AR" dirty="0" err="1"/>
              <a:t>game</a:t>
            </a:r>
            <a:r>
              <a:rPr lang="es-AR" dirty="0"/>
              <a:t>";   y cambiar por el otro campo:  </a:t>
            </a:r>
            <a:r>
              <a:rPr lang="es-AR" dirty="0" err="1"/>
              <a:t>fieldName</a:t>
            </a:r>
            <a:r>
              <a:rPr lang="es-AR" dirty="0"/>
              <a:t> = “</a:t>
            </a:r>
            <a:r>
              <a:rPr lang="es-AR" dirty="0" err="1"/>
              <a:t>path</a:t>
            </a:r>
            <a:r>
              <a:rPr lang="es-AR" dirty="0"/>
              <a:t>"; </a:t>
            </a:r>
            <a:endParaRPr dirty="0"/>
          </a:p>
          <a:p>
            <a:pPr marL="0" lvl="0" indent="0" algn="l" rtl="0">
              <a:spcBef>
                <a:spcPts val="481"/>
              </a:spcBef>
              <a:spcAft>
                <a:spcPts val="0"/>
              </a:spcAft>
              <a:buSzPct val="95000"/>
              <a:buNone/>
            </a:pPr>
            <a:endParaRPr dirty="0"/>
          </a:p>
          <a:p>
            <a:pPr marL="0" lvl="0" indent="0" algn="l" rtl="0">
              <a:spcBef>
                <a:spcPts val="481"/>
              </a:spcBef>
              <a:spcAft>
                <a:spcPts val="0"/>
              </a:spcAft>
              <a:buSzPct val="95000"/>
              <a:buNone/>
            </a:pPr>
            <a:r>
              <a:rPr lang="es-AR" dirty="0"/>
              <a:t>Al terminar asegurarse que </a:t>
            </a:r>
            <a:r>
              <a:rPr lang="es-AR" dirty="0" err="1"/>
              <a:t>queryStr</a:t>
            </a:r>
            <a:r>
              <a:rPr lang="es-AR" dirty="0"/>
              <a:t>= “</a:t>
            </a:r>
            <a:r>
              <a:rPr lang="es-AR" dirty="0" err="1"/>
              <a:t>game</a:t>
            </a:r>
            <a:r>
              <a:rPr lang="es-AR" dirty="0"/>
              <a:t>";  y </a:t>
            </a:r>
            <a:r>
              <a:rPr lang="es-AR" dirty="0" err="1"/>
              <a:t>fieldName</a:t>
            </a:r>
            <a:r>
              <a:rPr lang="es-AR" dirty="0"/>
              <a:t> = “</a:t>
            </a:r>
            <a:r>
              <a:rPr lang="es-AR" dirty="0" err="1"/>
              <a:t>content</a:t>
            </a:r>
            <a:r>
              <a:rPr lang="es-AR" dirty="0"/>
              <a:t>";</a:t>
            </a:r>
            <a:endParaRPr dirty="0"/>
          </a:p>
          <a:p>
            <a:pPr marL="0" lvl="0" indent="0" algn="l" rtl="0">
              <a:spcBef>
                <a:spcPts val="481"/>
              </a:spcBef>
              <a:spcAft>
                <a:spcPts val="0"/>
              </a:spcAft>
              <a:buSzPct val="95000"/>
              <a:buNone/>
            </a:pPr>
            <a:endParaRPr dirty="0"/>
          </a:p>
          <a:p>
            <a:pPr marL="514350" lvl="0" indent="-369268" algn="l" rtl="0">
              <a:spcBef>
                <a:spcPts val="481"/>
              </a:spcBef>
              <a:spcAft>
                <a:spcPts val="0"/>
              </a:spcAft>
              <a:buSzPct val="95000"/>
              <a:buNone/>
            </a:pPr>
            <a:endParaRPr dirty="0"/>
          </a:p>
        </p:txBody>
      </p:sp>
      <p:sp>
        <p:nvSpPr>
          <p:cNvPr id="233" name="Google Shape;233;p16"/>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169</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7543800" y="6413502"/>
            <a:ext cx="1447800" cy="365125"/>
          </a:xfrm>
        </p:spPr>
        <p:txBody>
          <a:bodyPr/>
          <a:lstStyle/>
          <a:p>
            <a:fld id="{B6F15528-21DE-4FAA-801E-634DDDAF4B2B}" type="slidenum">
              <a:rPr lang="en-US" smtClean="0"/>
              <a:pPr/>
              <a:t>17</a:t>
            </a:fld>
            <a:endParaRPr lang="en-US" dirty="0"/>
          </a:p>
        </p:txBody>
      </p:sp>
      <p:sp>
        <p:nvSpPr>
          <p:cNvPr id="5" name="Title 4"/>
          <p:cNvSpPr>
            <a:spLocks noGrp="1"/>
          </p:cNvSpPr>
          <p:nvPr>
            <p:ph type="title"/>
          </p:nvPr>
        </p:nvSpPr>
        <p:spPr/>
        <p:txBody>
          <a:bodyPr/>
          <a:lstStyle/>
          <a:p>
            <a:r>
              <a:rPr lang="es-AR" dirty="0"/>
              <a:t>Data </a:t>
            </a:r>
            <a:r>
              <a:rPr lang="es-AR" dirty="0" err="1"/>
              <a:t>Quality</a:t>
            </a:r>
            <a:r>
              <a:rPr lang="es-AR" dirty="0"/>
              <a:t> - </a:t>
            </a:r>
            <a:r>
              <a:rPr lang="es-AR" dirty="0" err="1"/>
              <a:t>Matching</a:t>
            </a:r>
            <a:endParaRPr lang="es-AR" dirty="0"/>
          </a:p>
        </p:txBody>
      </p:sp>
      <p:sp>
        <p:nvSpPr>
          <p:cNvPr id="14" name="Content Placeholder 1"/>
          <p:cNvSpPr>
            <a:spLocks noGrp="1"/>
          </p:cNvSpPr>
          <p:nvPr>
            <p:ph idx="1"/>
          </p:nvPr>
        </p:nvSpPr>
        <p:spPr>
          <a:xfrm>
            <a:off x="228600" y="1865230"/>
            <a:ext cx="8610600" cy="3773569"/>
          </a:xfrm>
        </p:spPr>
        <p:txBody>
          <a:bodyPr>
            <a:normAutofit/>
          </a:bodyPr>
          <a:lstStyle/>
          <a:p>
            <a:pPr marL="0" indent="0" algn="just">
              <a:buNone/>
            </a:pPr>
            <a:r>
              <a:rPr lang="es-AR" sz="1600" dirty="0">
                <a:latin typeface="Comic Sans MS" panose="030F0702030302020204" pitchFamily="66" charset="0"/>
              </a:rPr>
              <a:t>Las estrategias pueden ser muy variadas  (combinaciones de una o más de estas):</a:t>
            </a:r>
          </a:p>
          <a:p>
            <a:pPr marL="0" indent="0" algn="just">
              <a:buNone/>
            </a:pPr>
            <a:endParaRPr lang="es-AR" sz="1600" dirty="0">
              <a:latin typeface="Comic Sans MS" panose="030F0702030302020204" pitchFamily="66" charset="0"/>
            </a:endParaRPr>
          </a:p>
          <a:p>
            <a:pPr algn="just"/>
            <a:r>
              <a:rPr lang="es-AR" sz="1600" dirty="0">
                <a:latin typeface="Comic Sans MS" panose="030F0702030302020204" pitchFamily="66" charset="0"/>
              </a:rPr>
              <a:t>Sabiendo que los usuarios buscan palabras y cuando fue un error de </a:t>
            </a:r>
            <a:r>
              <a:rPr lang="es-AR" sz="1600" dirty="0" err="1">
                <a:latin typeface="Comic Sans MS" panose="030F0702030302020204" pitchFamily="66" charset="0"/>
              </a:rPr>
              <a:t>typo</a:t>
            </a:r>
            <a:r>
              <a:rPr lang="es-AR" sz="1600" dirty="0">
                <a:latin typeface="Comic Sans MS" panose="030F0702030302020204" pitchFamily="66" charset="0"/>
              </a:rPr>
              <a:t>/ortografía/etc., no cliquean nada del resultado e intentan realizar inmediatamente la búsqueda arreglada, almacenan esas búsquedas erróneas con la que arrojó resultados navegados. Es decir, hay un MATCHING entre errores viejos y soluciones que los mismos usuarios hicieron. Si esos errores son frecuentes, tendrán solución rápida.</a:t>
            </a:r>
          </a:p>
          <a:p>
            <a:pPr marL="457200" indent="-457200" algn="just">
              <a:buAutoNum type="arabicParenR"/>
            </a:pPr>
            <a:endParaRPr lang="es-AR" dirty="0">
              <a:latin typeface="Comic Sans MS" panose="030F0702030302020204" pitchFamily="66" charset="0"/>
            </a:endParaRPr>
          </a:p>
          <a:p>
            <a:pPr marL="0" indent="0" algn="just">
              <a:buNone/>
            </a:pPr>
            <a:endParaRPr lang="es-AR" dirty="0">
              <a:latin typeface="Comic Sans MS" panose="030F0702030302020204" pitchFamily="66" charset="0"/>
            </a:endParaRPr>
          </a:p>
        </p:txBody>
      </p:sp>
      <p:pic>
        <p:nvPicPr>
          <p:cNvPr id="6" name="Picture 5" descr="Logos Browser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 y="4277809"/>
            <a:ext cx="2057400" cy="2057400"/>
          </a:xfrm>
          <a:prstGeom prst="rect">
            <a:avLst/>
          </a:prstGeom>
        </p:spPr>
      </p:pic>
      <p:sp>
        <p:nvSpPr>
          <p:cNvPr id="7" name="Curved Down Arrow 6"/>
          <p:cNvSpPr/>
          <p:nvPr/>
        </p:nvSpPr>
        <p:spPr>
          <a:xfrm rot="20282264">
            <a:off x="1961524" y="4067037"/>
            <a:ext cx="3429000" cy="1044652"/>
          </a:xfrm>
          <a:prstGeom prst="curvedDownArrow">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AR" dirty="0" err="1">
                <a:solidFill>
                  <a:schemeClr val="tx1"/>
                </a:solidFill>
                <a:latin typeface="Comic Sans MS" panose="030F0702030302020204" pitchFamily="66" charset="0"/>
              </a:rPr>
              <a:t>Search</a:t>
            </a:r>
            <a:endParaRPr lang="es-AR" dirty="0">
              <a:solidFill>
                <a:schemeClr val="tx1"/>
              </a:solidFill>
              <a:latin typeface="Comic Sans MS" panose="030F0702030302020204" pitchFamily="66" charset="0"/>
            </a:endParaRPr>
          </a:p>
          <a:p>
            <a:pPr algn="ctr"/>
            <a:r>
              <a:rPr lang="es-AR" dirty="0">
                <a:solidFill>
                  <a:schemeClr val="tx1"/>
                </a:solidFill>
                <a:latin typeface="Comic Sans MS" panose="030F0702030302020204" pitchFamily="66" charset="0"/>
              </a:rPr>
              <a:t>“</a:t>
            </a:r>
            <a:r>
              <a:rPr lang="es-AR" dirty="0" err="1">
                <a:solidFill>
                  <a:schemeClr val="tx1"/>
                </a:solidFill>
                <a:latin typeface="Comic Sans MS" panose="030F0702030302020204" pitchFamily="66" charset="0"/>
              </a:rPr>
              <a:t>heigth</a:t>
            </a:r>
            <a:r>
              <a:rPr lang="es-AR" dirty="0">
                <a:solidFill>
                  <a:schemeClr val="tx1"/>
                </a:solidFill>
                <a:latin typeface="Comic Sans MS" panose="030F0702030302020204" pitchFamily="66" charset="0"/>
              </a:rPr>
              <a:t>”</a:t>
            </a:r>
          </a:p>
        </p:txBody>
      </p:sp>
      <p:sp>
        <p:nvSpPr>
          <p:cNvPr id="8" name="Curved Down Arrow 7"/>
          <p:cNvSpPr/>
          <p:nvPr/>
        </p:nvSpPr>
        <p:spPr>
          <a:xfrm rot="20282264">
            <a:off x="2538296" y="4546814"/>
            <a:ext cx="3429000" cy="1044652"/>
          </a:xfrm>
          <a:prstGeom prst="curvedDownArrow">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AR" dirty="0" err="1">
                <a:solidFill>
                  <a:schemeClr val="tx1"/>
                </a:solidFill>
                <a:latin typeface="Comic Sans MS" panose="030F0702030302020204" pitchFamily="66" charset="0"/>
              </a:rPr>
              <a:t>Search</a:t>
            </a:r>
            <a:endParaRPr lang="es-AR" dirty="0">
              <a:solidFill>
                <a:schemeClr val="tx1"/>
              </a:solidFill>
              <a:latin typeface="Comic Sans MS" panose="030F0702030302020204" pitchFamily="66" charset="0"/>
            </a:endParaRPr>
          </a:p>
          <a:p>
            <a:pPr algn="ctr"/>
            <a:r>
              <a:rPr lang="es-AR" dirty="0">
                <a:solidFill>
                  <a:schemeClr val="tx1"/>
                </a:solidFill>
                <a:latin typeface="Comic Sans MS" panose="030F0702030302020204" pitchFamily="66" charset="0"/>
              </a:rPr>
              <a:t>“</a:t>
            </a:r>
            <a:r>
              <a:rPr lang="es-AR" dirty="0" err="1">
                <a:solidFill>
                  <a:schemeClr val="tx1"/>
                </a:solidFill>
                <a:latin typeface="Comic Sans MS" panose="030F0702030302020204" pitchFamily="66" charset="0"/>
              </a:rPr>
              <a:t>height</a:t>
            </a:r>
            <a:r>
              <a:rPr lang="es-AR" dirty="0">
                <a:solidFill>
                  <a:schemeClr val="tx1"/>
                </a:solidFill>
                <a:latin typeface="Comic Sans MS" panose="030F0702030302020204" pitchFamily="66" charset="0"/>
              </a:rPr>
              <a:t>”</a:t>
            </a:r>
          </a:p>
        </p:txBody>
      </p:sp>
      <p:sp>
        <p:nvSpPr>
          <p:cNvPr id="10" name="Flowchart: Magnetic Disk 9"/>
          <p:cNvSpPr/>
          <p:nvPr/>
        </p:nvSpPr>
        <p:spPr>
          <a:xfrm>
            <a:off x="6486524" y="4172674"/>
            <a:ext cx="1971676" cy="1484269"/>
          </a:xfrm>
          <a:prstGeom prst="flowChartMagneticDisk">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AR" dirty="0">
                <a:solidFill>
                  <a:schemeClr val="tx1"/>
                </a:solidFill>
                <a:latin typeface="Comic Sans MS" panose="030F0702030302020204" pitchFamily="66" charset="0"/>
              </a:rPr>
              <a:t>New regla</a:t>
            </a:r>
          </a:p>
          <a:p>
            <a:pPr algn="ctr"/>
            <a:r>
              <a:rPr lang="es-AR" dirty="0" err="1">
                <a:solidFill>
                  <a:schemeClr val="tx1"/>
                </a:solidFill>
                <a:latin typeface="Comic Sans MS" panose="030F0702030302020204" pitchFamily="66" charset="0"/>
              </a:rPr>
              <a:t>Heigth</a:t>
            </a:r>
            <a:r>
              <a:rPr lang="es-AR" dirty="0">
                <a:solidFill>
                  <a:schemeClr val="tx1"/>
                </a:solidFill>
                <a:latin typeface="Comic Sans MS" panose="030F0702030302020204" pitchFamily="66" charset="0"/>
              </a:rPr>
              <a:t>=</a:t>
            </a:r>
            <a:r>
              <a:rPr lang="es-AR" dirty="0" err="1">
                <a:solidFill>
                  <a:schemeClr val="tx1"/>
                </a:solidFill>
                <a:latin typeface="Comic Sans MS" panose="030F0702030302020204" pitchFamily="66" charset="0"/>
              </a:rPr>
              <a:t>height</a:t>
            </a:r>
            <a:endParaRPr lang="es-AR" dirty="0">
              <a:solidFill>
                <a:schemeClr val="tx1"/>
              </a:solidFill>
              <a:latin typeface="Comic Sans MS" panose="030F0702030302020204" pitchFamily="66" charset="0"/>
            </a:endParaRPr>
          </a:p>
        </p:txBody>
      </p:sp>
    </p:spTree>
    <p:extLst>
      <p:ext uri="{BB962C8B-B14F-4D97-AF65-F5344CB8AC3E}">
        <p14:creationId xmlns:p14="http://schemas.microsoft.com/office/powerpoint/2010/main" val="3986487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
                                            <p:txEl>
                                              <p:pRg st="2" end="2"/>
                                            </p:txEl>
                                          </p:spTgt>
                                        </p:tgtEl>
                                        <p:attrNameLst>
                                          <p:attrName>style.visibility</p:attrName>
                                        </p:attrNameLst>
                                      </p:cBhvr>
                                      <p:to>
                                        <p:strVal val="visible"/>
                                      </p:to>
                                    </p:set>
                                    <p:animEffect transition="in" filter="barn(inVertical)">
                                      <p:cBhvr>
                                        <p:cTn id="7" dur="500"/>
                                        <p:tgtEl>
                                          <p:spTgt spid="1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arn(inVertical)">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P spid="7" grpId="0" animBg="1"/>
      <p:bldP spid="8" grpId="0" animBg="1"/>
      <p:bldP spid="10" grpId="0" animBg="1"/>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17"/>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239" name="Google Shape;239;p17"/>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470"/>
              <a:buNone/>
            </a:pPr>
            <a:r>
              <a:rPr lang="es-AR"/>
              <a:t>Como se observa en el código, se obtiene los docIDs relevantes y ordenados por un ranking.</a:t>
            </a:r>
            <a:endParaRPr/>
          </a:p>
          <a:p>
            <a:pPr marL="0" lvl="0" indent="0" algn="l" rtl="0">
              <a:spcBef>
                <a:spcPts val="520"/>
              </a:spcBef>
              <a:spcAft>
                <a:spcPts val="0"/>
              </a:spcAft>
              <a:buSzPts val="2470"/>
              <a:buNone/>
            </a:pPr>
            <a:endParaRPr/>
          </a:p>
          <a:p>
            <a:pPr marL="0" lvl="0" indent="0" algn="l" rtl="0">
              <a:spcBef>
                <a:spcPts val="520"/>
              </a:spcBef>
              <a:spcAft>
                <a:spcPts val="0"/>
              </a:spcAft>
              <a:buSzPts val="2470"/>
              <a:buNone/>
            </a:pPr>
            <a:r>
              <a:rPr lang="es-AR"/>
              <a:t>Iterando por dichos docID se puede mostrar al usuario los “stored fields” que se guardaron en Lucene (aunque no formen parte del índice) para indicarle qué documentos matchearon la consulta.</a:t>
            </a:r>
            <a:endParaRPr/>
          </a:p>
          <a:p>
            <a:pPr marL="0" lvl="0" indent="0" algn="l" rtl="0">
              <a:spcBef>
                <a:spcPts val="520"/>
              </a:spcBef>
              <a:spcAft>
                <a:spcPts val="0"/>
              </a:spcAft>
              <a:buSzPts val="2470"/>
              <a:buNone/>
            </a:pPr>
            <a:endParaRPr/>
          </a:p>
        </p:txBody>
      </p:sp>
      <p:sp>
        <p:nvSpPr>
          <p:cNvPr id="240" name="Google Shape;240;p17"/>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170</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8"/>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246" name="Google Shape;246;p18"/>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900"/>
              <a:buNone/>
            </a:pPr>
            <a:r>
              <a:rPr lang="es-AR" sz="2000" b="1"/>
              <a:t>for (ScoreDoc aD : orderedDocs) {</a:t>
            </a:r>
            <a:endParaRPr/>
          </a:p>
          <a:p>
            <a:pPr marL="0" lvl="0" indent="0" algn="l" rtl="0">
              <a:spcBef>
                <a:spcPts val="400"/>
              </a:spcBef>
              <a:spcAft>
                <a:spcPts val="0"/>
              </a:spcAft>
              <a:buSzPts val="1900"/>
              <a:buNone/>
            </a:pPr>
            <a:r>
              <a:rPr lang="es-AR" sz="2000"/>
              <a:t>…</a:t>
            </a:r>
            <a:endParaRPr sz="2000"/>
          </a:p>
          <a:p>
            <a:pPr marL="0" lvl="0" indent="0" algn="l" rtl="0">
              <a:spcBef>
                <a:spcPts val="400"/>
              </a:spcBef>
              <a:spcAft>
                <a:spcPts val="0"/>
              </a:spcAft>
              <a:buSzPts val="1900"/>
              <a:buNone/>
            </a:pPr>
            <a:r>
              <a:rPr lang="es-AR" sz="2000"/>
              <a:t>	// print info about finding</a:t>
            </a:r>
            <a:endParaRPr sz="2000"/>
          </a:p>
          <a:p>
            <a:pPr marL="0" lvl="0" indent="0" algn="l" rtl="0">
              <a:spcBef>
                <a:spcPts val="400"/>
              </a:spcBef>
              <a:spcAft>
                <a:spcPts val="0"/>
              </a:spcAft>
              <a:buSzPts val="1900"/>
              <a:buNone/>
            </a:pPr>
            <a:r>
              <a:rPr lang="es-AR" sz="2000" b="1"/>
              <a:t>	int docID= aD.doc;</a:t>
            </a:r>
            <a:endParaRPr/>
          </a:p>
          <a:p>
            <a:pPr marL="0" lvl="0" indent="0" algn="l" rtl="0">
              <a:spcBef>
                <a:spcPts val="400"/>
              </a:spcBef>
              <a:spcAft>
                <a:spcPts val="0"/>
              </a:spcAft>
              <a:buSzPts val="1900"/>
              <a:buNone/>
            </a:pPr>
            <a:endParaRPr sz="2000" b="1"/>
          </a:p>
          <a:p>
            <a:pPr marL="0" lvl="0" indent="0" algn="l" rtl="0">
              <a:spcBef>
                <a:spcPts val="400"/>
              </a:spcBef>
              <a:spcAft>
                <a:spcPts val="0"/>
              </a:spcAft>
              <a:buSzPts val="1900"/>
              <a:buNone/>
            </a:pPr>
            <a:r>
              <a:rPr lang="es-AR" sz="2000"/>
              <a:t>	// obtain the stored fields</a:t>
            </a:r>
            <a:endParaRPr sz="2000"/>
          </a:p>
          <a:p>
            <a:pPr marL="0" lvl="0" indent="0" algn="l" rtl="0">
              <a:spcBef>
                <a:spcPts val="400"/>
              </a:spcBef>
              <a:spcAft>
                <a:spcPts val="0"/>
              </a:spcAft>
              <a:buSzPts val="1900"/>
              <a:buNone/>
            </a:pPr>
            <a:r>
              <a:rPr lang="es-AR" sz="2000"/>
              <a:t>	Document aDoc = searcher.doc(docID);</a:t>
            </a:r>
            <a:endParaRPr/>
          </a:p>
          <a:p>
            <a:pPr marL="0" lvl="0" indent="0" algn="l" rtl="0">
              <a:spcBef>
                <a:spcPts val="400"/>
              </a:spcBef>
              <a:spcAft>
                <a:spcPts val="0"/>
              </a:spcAft>
              <a:buSzPts val="1900"/>
              <a:buNone/>
            </a:pPr>
            <a:endParaRPr sz="2000"/>
          </a:p>
          <a:p>
            <a:pPr marL="0" lvl="0" indent="0" algn="l" rtl="0">
              <a:spcBef>
                <a:spcPts val="400"/>
              </a:spcBef>
              <a:spcAft>
                <a:spcPts val="0"/>
              </a:spcAft>
              <a:buSzPts val="1900"/>
              <a:buNone/>
            </a:pPr>
            <a:r>
              <a:rPr lang="es-AR" sz="2000"/>
              <a:t>	System.</a:t>
            </a:r>
            <a:r>
              <a:rPr lang="es-AR" sz="2000" b="1" i="1"/>
              <a:t>out.println("stored fields: " + aDoc);</a:t>
            </a:r>
            <a:endParaRPr/>
          </a:p>
          <a:p>
            <a:pPr marL="0" lvl="0" indent="0" algn="l" rtl="0">
              <a:spcBef>
                <a:spcPts val="400"/>
              </a:spcBef>
              <a:spcAft>
                <a:spcPts val="0"/>
              </a:spcAft>
              <a:buSzPts val="1900"/>
              <a:buNone/>
            </a:pPr>
            <a:r>
              <a:rPr lang="es-AR" sz="2000" b="1" i="1"/>
              <a:t>…</a:t>
            </a:r>
            <a:endParaRPr/>
          </a:p>
          <a:p>
            <a:pPr marL="0" lvl="0" indent="0" algn="l" rtl="0">
              <a:spcBef>
                <a:spcPts val="400"/>
              </a:spcBef>
              <a:spcAft>
                <a:spcPts val="0"/>
              </a:spcAft>
              <a:buSzPts val="1900"/>
              <a:buNone/>
            </a:pPr>
            <a:endParaRPr sz="2000" b="1" i="1"/>
          </a:p>
          <a:p>
            <a:pPr marL="0" lvl="0" indent="0" algn="l" rtl="0">
              <a:spcBef>
                <a:spcPts val="400"/>
              </a:spcBef>
              <a:spcAft>
                <a:spcPts val="0"/>
              </a:spcAft>
              <a:buSzPts val="1900"/>
              <a:buNone/>
            </a:pPr>
            <a:endParaRPr sz="2000" b="1" i="1"/>
          </a:p>
        </p:txBody>
      </p:sp>
      <p:sp>
        <p:nvSpPr>
          <p:cNvPr id="247" name="Google Shape;247;p18"/>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171</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19"/>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253" name="Google Shape;253;p19"/>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fontScale="62500" lnSpcReduction="20000"/>
          </a:bodyPr>
          <a:lstStyle/>
          <a:p>
            <a:pPr marL="0" lvl="0" indent="0" algn="l" rtl="0">
              <a:spcBef>
                <a:spcPts val="0"/>
              </a:spcBef>
              <a:spcAft>
                <a:spcPts val="0"/>
              </a:spcAft>
              <a:buSzPct val="95000"/>
              <a:buNone/>
            </a:pPr>
            <a:r>
              <a:rPr lang="es-AR" sz="2800" b="1" i="1"/>
              <a:t>Pero también puedo invocar un método para obtener los stored fields de interés. </a:t>
            </a:r>
            <a:endParaRPr sz="2800" b="1" i="1"/>
          </a:p>
          <a:p>
            <a:pPr marL="0" lvl="0" indent="0" algn="l" rtl="0">
              <a:spcBef>
                <a:spcPts val="350"/>
              </a:spcBef>
              <a:spcAft>
                <a:spcPts val="0"/>
              </a:spcAft>
              <a:buSzPct val="95000"/>
              <a:buNone/>
            </a:pPr>
            <a:endParaRPr sz="2800" b="1" i="1"/>
          </a:p>
          <a:p>
            <a:pPr marL="0" lvl="0" indent="0" algn="l" rtl="0">
              <a:spcBef>
                <a:spcPts val="350"/>
              </a:spcBef>
              <a:spcAft>
                <a:spcPts val="0"/>
              </a:spcAft>
              <a:buSzPct val="95000"/>
              <a:buNone/>
            </a:pPr>
            <a:endParaRPr sz="2800" b="1" i="1"/>
          </a:p>
          <a:p>
            <a:pPr marL="0" lvl="0" indent="0" algn="l" rtl="0">
              <a:spcBef>
                <a:spcPts val="350"/>
              </a:spcBef>
              <a:spcAft>
                <a:spcPts val="0"/>
              </a:spcAft>
              <a:buSzPct val="95000"/>
              <a:buNone/>
            </a:pPr>
            <a:endParaRPr sz="2800" b="1" i="1"/>
          </a:p>
          <a:p>
            <a:pPr marL="0" lvl="0" indent="0" algn="l" rtl="0">
              <a:spcBef>
                <a:spcPts val="350"/>
              </a:spcBef>
              <a:spcAft>
                <a:spcPts val="0"/>
              </a:spcAft>
              <a:buSzPct val="95000"/>
              <a:buNone/>
            </a:pPr>
            <a:r>
              <a:rPr lang="es-AR" sz="2800" b="1"/>
              <a:t>for (ScoreDoc aD : orderedDocs) {</a:t>
            </a:r>
            <a:endParaRPr/>
          </a:p>
          <a:p>
            <a:pPr marL="0" lvl="0" indent="0" algn="l" rtl="0">
              <a:spcBef>
                <a:spcPts val="350"/>
              </a:spcBef>
              <a:spcAft>
                <a:spcPts val="0"/>
              </a:spcAft>
              <a:buSzPct val="95000"/>
              <a:buNone/>
            </a:pPr>
            <a:r>
              <a:rPr lang="es-AR" sz="2800"/>
              <a:t>…</a:t>
            </a:r>
            <a:endParaRPr/>
          </a:p>
          <a:p>
            <a:pPr marL="0" lvl="0" indent="0" algn="l" rtl="0">
              <a:spcBef>
                <a:spcPts val="350"/>
              </a:spcBef>
              <a:spcAft>
                <a:spcPts val="0"/>
              </a:spcAft>
              <a:buSzPct val="95000"/>
              <a:buNone/>
            </a:pPr>
            <a:r>
              <a:rPr lang="es-AR" sz="2800"/>
              <a:t>	// print info about finding</a:t>
            </a:r>
            <a:endParaRPr sz="2800"/>
          </a:p>
          <a:p>
            <a:pPr marL="0" lvl="0" indent="0" algn="l" rtl="0">
              <a:spcBef>
                <a:spcPts val="350"/>
              </a:spcBef>
              <a:spcAft>
                <a:spcPts val="0"/>
              </a:spcAft>
              <a:buSzPct val="95000"/>
              <a:buNone/>
            </a:pPr>
            <a:r>
              <a:rPr lang="es-AR" sz="2800" b="1"/>
              <a:t>	int docID= aD.doc;</a:t>
            </a:r>
            <a:endParaRPr/>
          </a:p>
          <a:p>
            <a:pPr marL="0" lvl="0" indent="0" algn="l" rtl="0">
              <a:spcBef>
                <a:spcPts val="350"/>
              </a:spcBef>
              <a:spcAft>
                <a:spcPts val="0"/>
              </a:spcAft>
              <a:buSzPct val="95000"/>
              <a:buNone/>
            </a:pPr>
            <a:endParaRPr sz="2800" b="1"/>
          </a:p>
          <a:p>
            <a:pPr marL="0" lvl="0" indent="0" algn="l" rtl="0">
              <a:spcBef>
                <a:spcPts val="350"/>
              </a:spcBef>
              <a:spcAft>
                <a:spcPts val="0"/>
              </a:spcAft>
              <a:buSzPct val="95000"/>
              <a:buNone/>
            </a:pPr>
            <a:r>
              <a:rPr lang="es-AR" sz="2800"/>
              <a:t>	// obtain the stored fields</a:t>
            </a:r>
            <a:endParaRPr sz="2800"/>
          </a:p>
          <a:p>
            <a:pPr marL="0" lvl="0" indent="0" algn="l" rtl="0">
              <a:spcBef>
                <a:spcPts val="350"/>
              </a:spcBef>
              <a:spcAft>
                <a:spcPts val="0"/>
              </a:spcAft>
              <a:buSzPct val="95000"/>
              <a:buNone/>
            </a:pPr>
            <a:r>
              <a:rPr lang="es-AR" sz="2800"/>
              <a:t>	Document aDoc = searcher.doc(docID);</a:t>
            </a:r>
            <a:endParaRPr/>
          </a:p>
          <a:p>
            <a:pPr marL="0" lvl="0" indent="0" algn="l" rtl="0">
              <a:spcBef>
                <a:spcPts val="350"/>
              </a:spcBef>
              <a:spcAft>
                <a:spcPts val="0"/>
              </a:spcAft>
              <a:buSzPct val="95000"/>
              <a:buNone/>
            </a:pPr>
            <a:endParaRPr sz="2800"/>
          </a:p>
          <a:p>
            <a:pPr marL="0" lvl="0" indent="0" algn="l" rtl="0">
              <a:spcBef>
                <a:spcPts val="350"/>
              </a:spcBef>
              <a:spcAft>
                <a:spcPts val="0"/>
              </a:spcAft>
              <a:buSzPct val="95000"/>
              <a:buNone/>
            </a:pPr>
            <a:r>
              <a:rPr lang="es-AR" sz="2800"/>
              <a:t>	</a:t>
            </a:r>
            <a:r>
              <a:rPr lang="es-AR"/>
              <a:t>System.</a:t>
            </a:r>
            <a:r>
              <a:rPr lang="es-AR" b="1" i="1"/>
              <a:t>out.println(aDoc.get("path"));</a:t>
            </a:r>
            <a:endParaRPr/>
          </a:p>
          <a:p>
            <a:pPr marL="0" lvl="0" indent="0" algn="l" rtl="0">
              <a:spcBef>
                <a:spcPts val="325"/>
              </a:spcBef>
              <a:spcAft>
                <a:spcPts val="0"/>
              </a:spcAft>
              <a:buSzPct val="95000"/>
              <a:buNone/>
            </a:pPr>
            <a:r>
              <a:rPr lang="es-AR"/>
              <a:t>	System.</a:t>
            </a:r>
            <a:r>
              <a:rPr lang="es-AR" b="1" i="1"/>
              <a:t>out.println(aDoc.get("content"));</a:t>
            </a:r>
            <a:endParaRPr/>
          </a:p>
          <a:p>
            <a:pPr marL="0" lvl="0" indent="0" algn="l" rtl="0">
              <a:spcBef>
                <a:spcPts val="350"/>
              </a:spcBef>
              <a:spcAft>
                <a:spcPts val="0"/>
              </a:spcAft>
              <a:buSzPct val="95000"/>
              <a:buNone/>
            </a:pPr>
            <a:r>
              <a:rPr lang="es-AR" sz="2800" b="1" i="1"/>
              <a:t>…</a:t>
            </a:r>
            <a:endParaRPr sz="2800" b="1" i="1"/>
          </a:p>
          <a:p>
            <a:pPr marL="0" lvl="0" indent="0" algn="l" rtl="0">
              <a:spcBef>
                <a:spcPts val="350"/>
              </a:spcBef>
              <a:spcAft>
                <a:spcPts val="0"/>
              </a:spcAft>
              <a:buSzPct val="95000"/>
              <a:buNone/>
            </a:pPr>
            <a:endParaRPr sz="2800" b="1" i="1"/>
          </a:p>
          <a:p>
            <a:pPr marL="0" lvl="0" indent="0" algn="l" rtl="0">
              <a:spcBef>
                <a:spcPts val="325"/>
              </a:spcBef>
              <a:spcAft>
                <a:spcPts val="0"/>
              </a:spcAft>
              <a:buSzPct val="95000"/>
              <a:buNone/>
            </a:pPr>
            <a:endParaRPr/>
          </a:p>
        </p:txBody>
      </p:sp>
      <p:sp>
        <p:nvSpPr>
          <p:cNvPr id="254" name="Google Shape;254;p19"/>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172</a:t>
            </a:fld>
            <a:endParaRPr/>
          </a:p>
        </p:txBody>
      </p:sp>
      <p:sp>
        <p:nvSpPr>
          <p:cNvPr id="255" name="Google Shape;255;p19"/>
          <p:cNvSpPr/>
          <p:nvPr/>
        </p:nvSpPr>
        <p:spPr>
          <a:xfrm>
            <a:off x="2416630" y="1935480"/>
            <a:ext cx="6466114" cy="1277984"/>
          </a:xfrm>
          <a:prstGeom prst="flowChartProcess">
            <a:avLst/>
          </a:prstGeom>
          <a:gradFill>
            <a:gsLst>
              <a:gs pos="0">
                <a:srgbClr val="DCE5A3"/>
              </a:gs>
              <a:gs pos="50000">
                <a:srgbClr val="D6E095"/>
              </a:gs>
              <a:gs pos="100000">
                <a:srgbClr val="D4DF81"/>
              </a:gs>
            </a:gsLst>
            <a:lin ang="5400012" scaled="0"/>
          </a:grad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s-AR" sz="1400">
                <a:solidFill>
                  <a:schemeClr val="dk1"/>
                </a:solidFill>
                <a:latin typeface="Palatino Linotype"/>
                <a:ea typeface="Palatino Linotype"/>
                <a:cs typeface="Palatino Linotype"/>
                <a:sym typeface="Palatino Linotype"/>
              </a:rPr>
              <a:t>C:\dropbox\2021Q1\Unidad02\lucene\docs\b.txt</a:t>
            </a:r>
            <a:endParaRPr sz="1400">
              <a:solidFill>
                <a:schemeClr val="dk1"/>
              </a:solidFill>
              <a:latin typeface="Palatino Linotype"/>
              <a:ea typeface="Palatino Linotype"/>
              <a:cs typeface="Palatino Linotype"/>
              <a:sym typeface="Palatino Linotype"/>
            </a:endParaRPr>
          </a:p>
          <a:p>
            <a:pPr marL="0" marR="0" lvl="0" indent="0" algn="l" rtl="0">
              <a:spcBef>
                <a:spcPts val="0"/>
              </a:spcBef>
              <a:spcAft>
                <a:spcPts val="0"/>
              </a:spcAft>
              <a:buNone/>
            </a:pPr>
            <a:r>
              <a:rPr lang="es-AR" sz="1400">
                <a:solidFill>
                  <a:srgbClr val="FF0000"/>
                </a:solidFill>
                <a:latin typeface="Palatino Linotype"/>
                <a:ea typeface="Palatino Linotype"/>
                <a:cs typeface="Palatino Linotype"/>
                <a:sym typeface="Palatino Linotype"/>
              </a:rPr>
              <a:t>null</a:t>
            </a:r>
            <a:endParaRPr sz="1400">
              <a:solidFill>
                <a:srgbClr val="FF0000"/>
              </a:solidFill>
              <a:latin typeface="Palatino Linotype"/>
              <a:ea typeface="Palatino Linotype"/>
              <a:cs typeface="Palatino Linotype"/>
              <a:sym typeface="Palatino Linotype"/>
            </a:endParaRPr>
          </a:p>
          <a:p>
            <a:pPr marL="0" marR="0" lvl="0" indent="0" algn="ctr" rtl="0">
              <a:spcBef>
                <a:spcPts val="0"/>
              </a:spcBef>
              <a:spcAft>
                <a:spcPts val="0"/>
              </a:spcAft>
              <a:buNone/>
            </a:pPr>
            <a:endParaRPr sz="1800">
              <a:solidFill>
                <a:schemeClr val="dk1"/>
              </a:solidFill>
              <a:latin typeface="Palatino Linotype"/>
              <a:ea typeface="Palatino Linotype"/>
              <a:cs typeface="Palatino Linotype"/>
              <a:sym typeface="Palatino Linotype"/>
            </a:endParaRPr>
          </a:p>
          <a:p>
            <a:pPr marL="0" marR="0" lvl="0" indent="0" algn="ctr" rtl="0">
              <a:spcBef>
                <a:spcPts val="0"/>
              </a:spcBef>
              <a:spcAft>
                <a:spcPts val="0"/>
              </a:spcAft>
              <a:buNone/>
            </a:pPr>
            <a:r>
              <a:rPr lang="es-AR" sz="1800">
                <a:solidFill>
                  <a:schemeClr val="dk1"/>
                </a:solidFill>
                <a:latin typeface="Palatino Linotype"/>
                <a:ea typeface="Palatino Linotype"/>
                <a:cs typeface="Palatino Linotype"/>
                <a:sym typeface="Palatino Linotype"/>
              </a:rPr>
              <a:t>¿por qué null en el segundo?</a:t>
            </a:r>
            <a:endParaRPr sz="1800">
              <a:solidFill>
                <a:schemeClr val="dk1"/>
              </a:solidFill>
              <a:latin typeface="Palatino Linotype"/>
              <a:ea typeface="Palatino Linotype"/>
              <a:cs typeface="Palatino Linotype"/>
              <a:sym typeface="Palatino Linotype"/>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5"/>
                                        </p:tgtEl>
                                        <p:attrNameLst>
                                          <p:attrName>style.visibility</p:attrName>
                                        </p:attrNameLst>
                                      </p:cBhvr>
                                      <p:to>
                                        <p:strVal val="visible"/>
                                      </p:to>
                                    </p:set>
                                    <p:animEffect transition="in" filter="fade">
                                      <p:cBhvr>
                                        <p:cTn id="7" dur="500"/>
                                        <p:tgtEl>
                                          <p:spTgt spid="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0"/>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261" name="Google Shape;261;p20"/>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fontScale="92500"/>
          </a:bodyPr>
          <a:lstStyle/>
          <a:p>
            <a:pPr marL="514350" lvl="0" indent="-514350" algn="l" rtl="0">
              <a:spcBef>
                <a:spcPts val="0"/>
              </a:spcBef>
              <a:spcAft>
                <a:spcPts val="0"/>
              </a:spcAft>
              <a:buSzPct val="95000"/>
              <a:buFont typeface="Century Gothic"/>
              <a:buAutoNum type="arabicPeriod"/>
            </a:pPr>
            <a:r>
              <a:rPr lang="es-AR" b="1" i="1"/>
              <a:t>API para las queries</a:t>
            </a:r>
            <a:endParaRPr b="1" i="1"/>
          </a:p>
          <a:p>
            <a:pPr marL="274320" lvl="0" indent="-129238" algn="l" rtl="0">
              <a:spcBef>
                <a:spcPts val="481"/>
              </a:spcBef>
              <a:spcAft>
                <a:spcPts val="0"/>
              </a:spcAft>
              <a:buSzPct val="95000"/>
              <a:buNone/>
            </a:pPr>
            <a:endParaRPr b="1" i="1"/>
          </a:p>
          <a:p>
            <a:pPr marL="0" lvl="0" indent="0" algn="l" rtl="0">
              <a:spcBef>
                <a:spcPts val="481"/>
              </a:spcBef>
              <a:spcAft>
                <a:spcPts val="0"/>
              </a:spcAft>
              <a:buSzPct val="95000"/>
              <a:buNone/>
            </a:pPr>
            <a:r>
              <a:rPr lang="es-AR" b="1" i="1"/>
              <a:t>1.1 	TermQuery: busca un solo término</a:t>
            </a:r>
            <a:endParaRPr/>
          </a:p>
          <a:p>
            <a:pPr marL="0" lvl="0" indent="0" algn="l" rtl="0">
              <a:spcBef>
                <a:spcPts val="481"/>
              </a:spcBef>
              <a:spcAft>
                <a:spcPts val="0"/>
              </a:spcAft>
              <a:buSzPct val="95000"/>
              <a:buNone/>
            </a:pPr>
            <a:r>
              <a:rPr lang="es-AR" b="1" i="1"/>
              <a:t>1.2 	</a:t>
            </a:r>
            <a:r>
              <a:rPr lang="es-AR" b="1" i="1">
                <a:solidFill>
                  <a:srgbClr val="00B050"/>
                </a:solidFill>
              </a:rPr>
              <a:t>PrefixQuery: busca por prefijo</a:t>
            </a:r>
            <a:endParaRPr/>
          </a:p>
          <a:p>
            <a:pPr marL="0" lvl="0" indent="0" algn="l" rtl="0">
              <a:spcBef>
                <a:spcPts val="481"/>
              </a:spcBef>
              <a:spcAft>
                <a:spcPts val="0"/>
              </a:spcAft>
              <a:buSzPct val="95000"/>
              <a:buNone/>
            </a:pPr>
            <a:r>
              <a:rPr lang="es-AR"/>
              <a:t>1.3 	TermRangeQuery: busca por rangos</a:t>
            </a:r>
            <a:endParaRPr/>
          </a:p>
          <a:p>
            <a:pPr marL="0" lvl="0" indent="0" algn="l" rtl="0">
              <a:spcBef>
                <a:spcPts val="481"/>
              </a:spcBef>
              <a:spcAft>
                <a:spcPts val="0"/>
              </a:spcAft>
              <a:buSzPct val="95000"/>
              <a:buNone/>
            </a:pPr>
            <a:r>
              <a:rPr lang="es-AR"/>
              <a:t>1.4 	PhraseQuery: busca secuencia</a:t>
            </a:r>
            <a:endParaRPr/>
          </a:p>
          <a:p>
            <a:pPr marL="0" lvl="0" indent="0" algn="l" rtl="0">
              <a:spcBef>
                <a:spcPts val="481"/>
              </a:spcBef>
              <a:spcAft>
                <a:spcPts val="0"/>
              </a:spcAft>
              <a:buSzPct val="95000"/>
              <a:buNone/>
            </a:pPr>
            <a:r>
              <a:rPr lang="es-AR"/>
              <a:t>1.5 	 WildcardQuery</a:t>
            </a:r>
            <a:endParaRPr/>
          </a:p>
          <a:p>
            <a:pPr marL="0" lvl="0" indent="0" algn="l" rtl="0">
              <a:spcBef>
                <a:spcPts val="481"/>
              </a:spcBef>
              <a:spcAft>
                <a:spcPts val="0"/>
              </a:spcAft>
              <a:buSzPct val="95000"/>
              <a:buNone/>
            </a:pPr>
            <a:r>
              <a:rPr lang="es-AR"/>
              <a:t>1.6 	FuzzyQuery // Damerau-Levenshtein con MaxEdit 2</a:t>
            </a:r>
            <a:endParaRPr/>
          </a:p>
          <a:p>
            <a:pPr marL="0" lvl="0" indent="0" algn="l" rtl="0">
              <a:spcBef>
                <a:spcPts val="481"/>
              </a:spcBef>
              <a:spcAft>
                <a:spcPts val="0"/>
              </a:spcAft>
              <a:buSzPct val="95000"/>
              <a:buNone/>
            </a:pPr>
            <a:r>
              <a:rPr lang="es-AR"/>
              <a:t>1.7 	BooleanQuery</a:t>
            </a:r>
            <a:endParaRPr/>
          </a:p>
          <a:p>
            <a:pPr marL="0" lvl="0" indent="0" algn="l" rtl="0">
              <a:spcBef>
                <a:spcPts val="481"/>
              </a:spcBef>
              <a:spcAft>
                <a:spcPts val="0"/>
              </a:spcAft>
              <a:buSzPct val="95000"/>
              <a:buNone/>
            </a:pPr>
            <a:r>
              <a:rPr lang="es-AR" b="1" i="1"/>
              <a:t>Etc., etc.,  etc.</a:t>
            </a:r>
            <a:endParaRPr/>
          </a:p>
          <a:p>
            <a:pPr marL="0" lvl="0" indent="0" algn="l" rtl="0">
              <a:spcBef>
                <a:spcPts val="481"/>
              </a:spcBef>
              <a:spcAft>
                <a:spcPts val="0"/>
              </a:spcAft>
              <a:buSzPct val="95000"/>
              <a:buNone/>
            </a:pPr>
            <a:endParaRPr b="1" i="1"/>
          </a:p>
        </p:txBody>
      </p:sp>
      <p:sp>
        <p:nvSpPr>
          <p:cNvPr id="262" name="Google Shape;262;p20"/>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173</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1"/>
          <p:cNvSpPr txBox="1">
            <a:spLocks noGrp="1"/>
          </p:cNvSpPr>
          <p:nvPr>
            <p:ph type="title"/>
          </p:nvPr>
        </p:nvSpPr>
        <p:spPr>
          <a:xfrm>
            <a:off x="163900" y="648109"/>
            <a:ext cx="4045200" cy="2085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2"/>
              </a:buClr>
              <a:buSzPts val="4200"/>
              <a:buFont typeface="Century Gothic"/>
              <a:buNone/>
            </a:pPr>
            <a:r>
              <a:rPr lang="es-AR"/>
              <a:t>TP 2-C </a:t>
            </a:r>
            <a:br>
              <a:rPr lang="es-AR"/>
            </a:br>
            <a:r>
              <a:rPr lang="es-AR"/>
              <a:t>Ejer 3.2</a:t>
            </a:r>
            <a:endParaRPr/>
          </a:p>
        </p:txBody>
      </p:sp>
      <p:sp>
        <p:nvSpPr>
          <p:cNvPr id="268" name="Google Shape;268;p21"/>
          <p:cNvSpPr txBox="1">
            <a:spLocks noGrp="1"/>
          </p:cNvSpPr>
          <p:nvPr>
            <p:ph type="subTitle" idx="1"/>
          </p:nvPr>
        </p:nvSpPr>
        <p:spPr>
          <a:xfrm>
            <a:off x="339390" y="2805312"/>
            <a:ext cx="4045200" cy="1692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100"/>
              <a:buNone/>
            </a:pPr>
            <a:r>
              <a:rPr lang="es-AR"/>
              <a:t>=&gt;PrefixQuery</a:t>
            </a:r>
            <a:endParaRPr/>
          </a:p>
        </p:txBody>
      </p:sp>
      <p:sp>
        <p:nvSpPr>
          <p:cNvPr id="269" name="Google Shape;269;p21"/>
          <p:cNvSpPr txBox="1">
            <a:spLocks noGrp="1"/>
          </p:cNvSpPr>
          <p:nvPr>
            <p:ph type="body" idx="2"/>
          </p:nvPr>
        </p:nvSpPr>
        <p:spPr>
          <a:xfrm>
            <a:off x="4939500" y="965600"/>
            <a:ext cx="3837000" cy="4926900"/>
          </a:xfrm>
          <a:prstGeom prst="rect">
            <a:avLst/>
          </a:prstGeom>
          <a:solidFill>
            <a:srgbClr val="D9E188"/>
          </a:solidFill>
          <a:ln>
            <a:noFill/>
          </a:ln>
        </p:spPr>
        <p:txBody>
          <a:bodyPr spcFirstLastPara="1" wrap="square" lIns="91425" tIns="91425" rIns="91425" bIns="91425" anchor="ctr" anchorCtr="0">
            <a:noAutofit/>
          </a:bodyPr>
          <a:lstStyle/>
          <a:p>
            <a:pPr marL="0" lvl="0" indent="0" algn="l" rtl="0">
              <a:spcBef>
                <a:spcPts val="0"/>
              </a:spcBef>
              <a:spcAft>
                <a:spcPts val="0"/>
              </a:spcAft>
              <a:buSzPts val="1800"/>
              <a:buNone/>
            </a:pPr>
            <a:r>
              <a:rPr lang="es-AR">
                <a:solidFill>
                  <a:schemeClr val="dk1"/>
                </a:solidFill>
              </a:rPr>
              <a:t>Query query= </a:t>
            </a:r>
            <a:r>
              <a:rPr lang="es-AR" b="1">
                <a:solidFill>
                  <a:schemeClr val="dk1"/>
                </a:solidFill>
              </a:rPr>
              <a:t>new PrefixQuery(myTerm );</a:t>
            </a:r>
            <a:endParaRPr/>
          </a:p>
        </p:txBody>
      </p:sp>
      <p:sp>
        <p:nvSpPr>
          <p:cNvPr id="270" name="Google Shape;270;p21"/>
          <p:cNvSpPr txBox="1">
            <a:spLocks noGrp="1"/>
          </p:cNvSpPr>
          <p:nvPr>
            <p:ph type="sldNum" idx="4294967295"/>
          </p:nvPr>
        </p:nvSpPr>
        <p:spPr>
          <a:xfrm>
            <a:off x="8460431" y="6201587"/>
            <a:ext cx="548700" cy="52470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s-AR" sz="1000" b="0" i="0" u="none" strike="noStrike" cap="none">
                <a:solidFill>
                  <a:srgbClr val="FFFFFF"/>
                </a:solidFill>
                <a:latin typeface="Roboto"/>
                <a:ea typeface="Roboto"/>
                <a:cs typeface="Roboto"/>
                <a:sym typeface="Roboto"/>
              </a:rPr>
              <a:t>174</a:t>
            </a:fld>
            <a:endParaRPr sz="1000" b="0" i="0" u="none" strike="noStrike" cap="none">
              <a:solidFill>
                <a:srgbClr val="FFFFFF"/>
              </a:solidFill>
              <a:latin typeface="Roboto"/>
              <a:ea typeface="Roboto"/>
              <a:cs typeface="Roboto"/>
              <a:sym typeface="Roboto"/>
            </a:endParaRPr>
          </a:p>
        </p:txBody>
      </p:sp>
      <p:pic>
        <p:nvPicPr>
          <p:cNvPr id="271" name="Google Shape;271;p21" descr="File:Notepad icon.svg"/>
          <p:cNvPicPr preferRelativeResize="0"/>
          <p:nvPr/>
        </p:nvPicPr>
        <p:blipFill rotWithShape="1">
          <a:blip r:embed="rId3">
            <a:alphaModFix/>
          </a:blip>
          <a:srcRect/>
          <a:stretch/>
        </p:blipFill>
        <p:spPr>
          <a:xfrm>
            <a:off x="1881248" y="4746614"/>
            <a:ext cx="1145886" cy="1145886"/>
          </a:xfrm>
          <a:prstGeom prst="rect">
            <a:avLst/>
          </a:prstGeom>
          <a:noFill/>
          <a:ln>
            <a:noFill/>
          </a:ln>
        </p:spPr>
      </p:pic>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2"/>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277" name="Google Shape;277;p22"/>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fontScale="70000" lnSpcReduction="20000"/>
          </a:bodyPr>
          <a:lstStyle/>
          <a:p>
            <a:pPr marL="0" lvl="0" indent="0" algn="l" rtl="0">
              <a:spcBef>
                <a:spcPts val="0"/>
              </a:spcBef>
              <a:spcAft>
                <a:spcPts val="0"/>
              </a:spcAft>
              <a:buSzPct val="95000"/>
              <a:buNone/>
            </a:pPr>
            <a:r>
              <a:rPr lang="es-AR"/>
              <a:t>Realizar los siguiente cambios, re ejecutar  y explicar el resultado</a:t>
            </a:r>
            <a:endParaRPr/>
          </a:p>
          <a:p>
            <a:pPr marL="0" lvl="0" indent="0" algn="l" rtl="0">
              <a:spcBef>
                <a:spcPts val="364"/>
              </a:spcBef>
              <a:spcAft>
                <a:spcPts val="0"/>
              </a:spcAft>
              <a:buSzPct val="95000"/>
              <a:buNone/>
            </a:pPr>
            <a:endParaRPr/>
          </a:p>
          <a:p>
            <a:pPr marL="0" lvl="0" indent="0" algn="l" rtl="0">
              <a:spcBef>
                <a:spcPts val="364"/>
              </a:spcBef>
              <a:spcAft>
                <a:spcPts val="0"/>
              </a:spcAft>
              <a:buSzPct val="95000"/>
              <a:buNone/>
            </a:pPr>
            <a:r>
              <a:rPr lang="es-AR"/>
              <a:t>Query query= </a:t>
            </a:r>
            <a:r>
              <a:rPr lang="es-AR" b="1"/>
              <a:t>new TermQuery(myTerm );</a:t>
            </a:r>
            <a:endParaRPr/>
          </a:p>
          <a:p>
            <a:pPr marL="0" lvl="0" indent="0" algn="l" rtl="0">
              <a:spcBef>
                <a:spcPts val="364"/>
              </a:spcBef>
              <a:spcAft>
                <a:spcPts val="0"/>
              </a:spcAft>
              <a:buSzPct val="95000"/>
              <a:buNone/>
            </a:pPr>
            <a:endParaRPr b="1"/>
          </a:p>
          <a:p>
            <a:pPr marL="0" lvl="0" indent="0" algn="l" rtl="0">
              <a:spcBef>
                <a:spcPts val="364"/>
              </a:spcBef>
              <a:spcAft>
                <a:spcPts val="0"/>
              </a:spcAft>
              <a:buSzPct val="95000"/>
              <a:buNone/>
            </a:pPr>
            <a:r>
              <a:rPr lang="es-AR" b="1"/>
              <a:t>Por</a:t>
            </a:r>
            <a:endParaRPr/>
          </a:p>
          <a:p>
            <a:pPr marL="0" lvl="0" indent="0" algn="l" rtl="0">
              <a:spcBef>
                <a:spcPts val="364"/>
              </a:spcBef>
              <a:spcAft>
                <a:spcPts val="0"/>
              </a:spcAft>
              <a:buSzPct val="95000"/>
              <a:buNone/>
            </a:pPr>
            <a:endParaRPr b="1"/>
          </a:p>
          <a:p>
            <a:pPr marL="0" lvl="0" indent="0" algn="l" rtl="0">
              <a:spcBef>
                <a:spcPts val="364"/>
              </a:spcBef>
              <a:spcAft>
                <a:spcPts val="0"/>
              </a:spcAft>
              <a:buSzPct val="95000"/>
              <a:buNone/>
            </a:pPr>
            <a:r>
              <a:rPr lang="es-AR"/>
              <a:t>Query query= </a:t>
            </a:r>
            <a:r>
              <a:rPr lang="es-AR" b="1"/>
              <a:t>new PrefixQuery(myTerm );</a:t>
            </a:r>
            <a:endParaRPr/>
          </a:p>
          <a:p>
            <a:pPr marL="0" lvl="0" indent="0" algn="l" rtl="0">
              <a:spcBef>
                <a:spcPts val="364"/>
              </a:spcBef>
              <a:spcAft>
                <a:spcPts val="0"/>
              </a:spcAft>
              <a:buSzPct val="95000"/>
              <a:buNone/>
            </a:pPr>
            <a:endParaRPr b="1"/>
          </a:p>
          <a:p>
            <a:pPr marL="0" lvl="0" indent="0" algn="l" rtl="0">
              <a:spcBef>
                <a:spcPts val="364"/>
              </a:spcBef>
              <a:spcAft>
                <a:spcPts val="0"/>
              </a:spcAft>
              <a:buSzPct val="95000"/>
              <a:buNone/>
            </a:pPr>
            <a:endParaRPr b="1"/>
          </a:p>
          <a:p>
            <a:pPr marL="0" lvl="0" indent="0" algn="l" rtl="0">
              <a:spcBef>
                <a:spcPts val="364"/>
              </a:spcBef>
              <a:spcAft>
                <a:spcPts val="0"/>
              </a:spcAft>
              <a:buSzPct val="95000"/>
              <a:buNone/>
            </a:pPr>
            <a:r>
              <a:rPr lang="es-AR" b="1"/>
              <a:t>Donde los casos a probar son:</a:t>
            </a:r>
            <a:endParaRPr/>
          </a:p>
          <a:p>
            <a:pPr marL="0" lvl="0" indent="0" algn="l" rtl="0">
              <a:spcBef>
                <a:spcPts val="364"/>
              </a:spcBef>
              <a:spcAft>
                <a:spcPts val="0"/>
              </a:spcAft>
              <a:buSzPct val="95000"/>
              <a:buNone/>
            </a:pPr>
            <a:endParaRPr b="1"/>
          </a:p>
          <a:p>
            <a:pPr marL="0" lvl="0" indent="0" algn="l" rtl="0">
              <a:spcBef>
                <a:spcPts val="364"/>
              </a:spcBef>
              <a:spcAft>
                <a:spcPts val="0"/>
              </a:spcAft>
              <a:buSzPct val="95000"/>
              <a:buNone/>
            </a:pPr>
            <a:r>
              <a:rPr lang="es-AR"/>
              <a:t>String queryStr= "game";</a:t>
            </a:r>
            <a:endParaRPr/>
          </a:p>
          <a:p>
            <a:pPr marL="0" lvl="0" indent="0" algn="l" rtl="0">
              <a:spcBef>
                <a:spcPts val="364"/>
              </a:spcBef>
              <a:spcAft>
                <a:spcPts val="0"/>
              </a:spcAft>
              <a:buSzPct val="95000"/>
              <a:buNone/>
            </a:pPr>
            <a:r>
              <a:rPr lang="es-AR"/>
              <a:t>String queryStr= "ga";</a:t>
            </a:r>
            <a:endParaRPr/>
          </a:p>
          <a:p>
            <a:pPr marL="0" lvl="0" indent="0" algn="l" rtl="0">
              <a:spcBef>
                <a:spcPts val="364"/>
              </a:spcBef>
              <a:spcAft>
                <a:spcPts val="0"/>
              </a:spcAft>
              <a:buSzPct val="95000"/>
              <a:buNone/>
            </a:pPr>
            <a:r>
              <a:rPr lang="es-AR"/>
              <a:t>String queryStr= “Ga";</a:t>
            </a:r>
            <a:endParaRPr/>
          </a:p>
          <a:p>
            <a:pPr marL="0" lvl="0" indent="0" algn="l" rtl="0">
              <a:spcBef>
                <a:spcPts val="364"/>
              </a:spcBef>
              <a:spcAft>
                <a:spcPts val="0"/>
              </a:spcAft>
              <a:buSzPct val="95000"/>
              <a:buNone/>
            </a:pPr>
            <a:r>
              <a:rPr lang="es-AR"/>
              <a:t>String queryStr= "me";</a:t>
            </a:r>
            <a:endParaRPr/>
          </a:p>
          <a:p>
            <a:pPr marL="0" lvl="0" indent="0" algn="l" rtl="0">
              <a:spcBef>
                <a:spcPts val="364"/>
              </a:spcBef>
              <a:spcAft>
                <a:spcPts val="0"/>
              </a:spcAft>
              <a:buSzPct val="95000"/>
              <a:buNone/>
            </a:pPr>
            <a:endParaRPr/>
          </a:p>
          <a:p>
            <a:pPr marL="0" lvl="0" indent="0" algn="l" rtl="0">
              <a:spcBef>
                <a:spcPts val="364"/>
              </a:spcBef>
              <a:spcAft>
                <a:spcPts val="0"/>
              </a:spcAft>
              <a:buSzPct val="95000"/>
              <a:buNone/>
            </a:pPr>
            <a:endParaRPr/>
          </a:p>
          <a:p>
            <a:pPr marL="0" lvl="0" indent="0" algn="l" rtl="0">
              <a:spcBef>
                <a:spcPts val="364"/>
              </a:spcBef>
              <a:spcAft>
                <a:spcPts val="0"/>
              </a:spcAft>
              <a:buSzPct val="95000"/>
              <a:buNone/>
            </a:pPr>
            <a:endParaRPr/>
          </a:p>
          <a:p>
            <a:pPr marL="514350" lvl="0" indent="-404558" algn="l" rtl="0">
              <a:spcBef>
                <a:spcPts val="364"/>
              </a:spcBef>
              <a:spcAft>
                <a:spcPts val="0"/>
              </a:spcAft>
              <a:buSzPct val="95000"/>
              <a:buNone/>
            </a:pPr>
            <a:endParaRPr/>
          </a:p>
        </p:txBody>
      </p:sp>
      <p:sp>
        <p:nvSpPr>
          <p:cNvPr id="278" name="Google Shape;278;p22"/>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175</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4"/>
          <p:cNvSpPr txBox="1">
            <a:spLocks noGrp="1"/>
          </p:cNvSpPr>
          <p:nvPr>
            <p:ph type="ctrTitle"/>
          </p:nvPr>
        </p:nvSpPr>
        <p:spPr>
          <a:xfrm>
            <a:off x="533400" y="1371600"/>
            <a:ext cx="7851648" cy="1828800"/>
          </a:xfrm>
          <a:prstGeom prst="rect">
            <a:avLst/>
          </a:prstGeom>
          <a:noFill/>
          <a:ln>
            <a:noFill/>
          </a:ln>
        </p:spPr>
        <p:txBody>
          <a:bodyPr spcFirstLastPara="1" wrap="square" lIns="0" tIns="0" rIns="18275" bIns="0" anchor="b" anchorCtr="0">
            <a:normAutofit/>
          </a:bodyPr>
          <a:lstStyle/>
          <a:p>
            <a:pPr marL="0" lvl="0" indent="0" algn="r" rtl="0">
              <a:spcBef>
                <a:spcPts val="0"/>
              </a:spcBef>
              <a:spcAft>
                <a:spcPts val="0"/>
              </a:spcAft>
              <a:buClr>
                <a:schemeClr val="dk2"/>
              </a:buClr>
              <a:buSzPts val="5600"/>
              <a:buFont typeface="Century Gothic"/>
              <a:buNone/>
            </a:pPr>
            <a:r>
              <a:rPr lang="es-AR"/>
              <a:t>Estructura de Datos y Algoritmos</a:t>
            </a:r>
            <a:endParaRPr/>
          </a:p>
        </p:txBody>
      </p:sp>
      <p:sp>
        <p:nvSpPr>
          <p:cNvPr id="112" name="Google Shape;112;p14"/>
          <p:cNvSpPr txBox="1">
            <a:spLocks noGrp="1"/>
          </p:cNvSpPr>
          <p:nvPr>
            <p:ph type="subTitle" idx="1"/>
          </p:nvPr>
        </p:nvSpPr>
        <p:spPr>
          <a:xfrm>
            <a:off x="533400" y="3228536"/>
            <a:ext cx="7854696" cy="1752600"/>
          </a:xfrm>
          <a:prstGeom prst="rect">
            <a:avLst/>
          </a:prstGeom>
          <a:noFill/>
          <a:ln>
            <a:noFill/>
          </a:ln>
        </p:spPr>
        <p:txBody>
          <a:bodyPr spcFirstLastPara="1" wrap="square" lIns="0" tIns="45700" rIns="18275" bIns="45700" anchor="t" anchorCtr="0">
            <a:normAutofit/>
          </a:bodyPr>
          <a:lstStyle/>
          <a:p>
            <a:pPr marL="0" marR="45720" lvl="0" indent="0" algn="r" rtl="0">
              <a:spcBef>
                <a:spcPts val="0"/>
              </a:spcBef>
              <a:spcAft>
                <a:spcPts val="0"/>
              </a:spcAft>
              <a:buSzPts val="3420"/>
              <a:buNone/>
            </a:pPr>
            <a:r>
              <a:rPr lang="es-AR" sz="3600">
                <a:solidFill>
                  <a:schemeClr val="dk2"/>
                </a:solidFill>
              </a:rPr>
              <a:t>ITBA     2024-Q1</a:t>
            </a:r>
            <a:endParaRPr sz="3600" dirty="0">
              <a:solidFill>
                <a:schemeClr val="dk2"/>
              </a:solidFill>
            </a:endParaRPr>
          </a:p>
        </p:txBody>
      </p:sp>
      <p:sp>
        <p:nvSpPr>
          <p:cNvPr id="113" name="Google Shape;113;p14"/>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176</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5"/>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119" name="Google Shape;119;p15"/>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fontScale="92500"/>
          </a:bodyPr>
          <a:lstStyle/>
          <a:p>
            <a:pPr marL="514350" lvl="0" indent="-514350" algn="l" rtl="0">
              <a:spcBef>
                <a:spcPts val="0"/>
              </a:spcBef>
              <a:spcAft>
                <a:spcPts val="0"/>
              </a:spcAft>
              <a:buSzPct val="95000"/>
              <a:buFont typeface="Century Gothic"/>
              <a:buAutoNum type="arabicPeriod"/>
            </a:pPr>
            <a:r>
              <a:rPr lang="es-AR" b="1" i="1"/>
              <a:t>API para las queries</a:t>
            </a:r>
            <a:endParaRPr b="1" i="1"/>
          </a:p>
          <a:p>
            <a:pPr marL="274320" lvl="0" indent="-129238" algn="l" rtl="0">
              <a:spcBef>
                <a:spcPts val="481"/>
              </a:spcBef>
              <a:spcAft>
                <a:spcPts val="0"/>
              </a:spcAft>
              <a:buSzPct val="95000"/>
              <a:buNone/>
            </a:pPr>
            <a:endParaRPr b="1" i="1"/>
          </a:p>
          <a:p>
            <a:pPr marL="0" lvl="0" indent="0" algn="l" rtl="0">
              <a:spcBef>
                <a:spcPts val="481"/>
              </a:spcBef>
              <a:spcAft>
                <a:spcPts val="0"/>
              </a:spcAft>
              <a:buSzPct val="95000"/>
              <a:buNone/>
            </a:pPr>
            <a:r>
              <a:rPr lang="es-AR" b="1" i="1"/>
              <a:t>1.1 	TermQuery: busca un solo término</a:t>
            </a:r>
            <a:endParaRPr/>
          </a:p>
          <a:p>
            <a:pPr marL="0" lvl="0" indent="0" algn="l" rtl="0">
              <a:spcBef>
                <a:spcPts val="481"/>
              </a:spcBef>
              <a:spcAft>
                <a:spcPts val="0"/>
              </a:spcAft>
              <a:buSzPct val="95000"/>
              <a:buNone/>
            </a:pPr>
            <a:r>
              <a:rPr lang="es-AR" b="1" i="1"/>
              <a:t>1.2 	PrefixQuery: busca por prefijo</a:t>
            </a:r>
            <a:endParaRPr/>
          </a:p>
          <a:p>
            <a:pPr marL="0" lvl="0" indent="0" algn="l" rtl="0">
              <a:spcBef>
                <a:spcPts val="481"/>
              </a:spcBef>
              <a:spcAft>
                <a:spcPts val="0"/>
              </a:spcAft>
              <a:buSzPct val="95000"/>
              <a:buNone/>
            </a:pPr>
            <a:r>
              <a:rPr lang="es-AR" b="1" i="1">
                <a:solidFill>
                  <a:srgbClr val="00B050"/>
                </a:solidFill>
              </a:rPr>
              <a:t>1.3 	TermRangeQuery: busca por rangos</a:t>
            </a:r>
            <a:endParaRPr/>
          </a:p>
          <a:p>
            <a:pPr marL="0" lvl="0" indent="0" algn="l" rtl="0">
              <a:spcBef>
                <a:spcPts val="481"/>
              </a:spcBef>
              <a:spcAft>
                <a:spcPts val="0"/>
              </a:spcAft>
              <a:buSzPct val="95000"/>
              <a:buNone/>
            </a:pPr>
            <a:r>
              <a:rPr lang="es-AR"/>
              <a:t>1.4 	PhraseQuery: busca secuencia</a:t>
            </a:r>
            <a:endParaRPr/>
          </a:p>
          <a:p>
            <a:pPr marL="0" lvl="0" indent="0" algn="l" rtl="0">
              <a:spcBef>
                <a:spcPts val="481"/>
              </a:spcBef>
              <a:spcAft>
                <a:spcPts val="0"/>
              </a:spcAft>
              <a:buSzPct val="95000"/>
              <a:buNone/>
            </a:pPr>
            <a:r>
              <a:rPr lang="es-AR"/>
              <a:t>1.5 	 WildcardQuery</a:t>
            </a:r>
            <a:endParaRPr/>
          </a:p>
          <a:p>
            <a:pPr marL="0" lvl="0" indent="0" algn="l" rtl="0">
              <a:spcBef>
                <a:spcPts val="481"/>
              </a:spcBef>
              <a:spcAft>
                <a:spcPts val="0"/>
              </a:spcAft>
              <a:buSzPct val="95000"/>
              <a:buNone/>
            </a:pPr>
            <a:r>
              <a:rPr lang="es-AR"/>
              <a:t>1.6 	FuzzyQuery // Damerau-Levenshtein con MaxEdit 2</a:t>
            </a:r>
            <a:endParaRPr/>
          </a:p>
          <a:p>
            <a:pPr marL="0" lvl="0" indent="0" algn="l" rtl="0">
              <a:spcBef>
                <a:spcPts val="481"/>
              </a:spcBef>
              <a:spcAft>
                <a:spcPts val="0"/>
              </a:spcAft>
              <a:buSzPct val="95000"/>
              <a:buNone/>
            </a:pPr>
            <a:r>
              <a:rPr lang="es-AR"/>
              <a:t>1.7 	BooleanQuery</a:t>
            </a:r>
            <a:endParaRPr/>
          </a:p>
          <a:p>
            <a:pPr marL="0" lvl="0" indent="0" algn="l" rtl="0">
              <a:spcBef>
                <a:spcPts val="481"/>
              </a:spcBef>
              <a:spcAft>
                <a:spcPts val="0"/>
              </a:spcAft>
              <a:buSzPct val="95000"/>
              <a:buNone/>
            </a:pPr>
            <a:r>
              <a:rPr lang="es-AR" b="1" i="1"/>
              <a:t>Etc., etc.,  etc.</a:t>
            </a:r>
            <a:endParaRPr/>
          </a:p>
          <a:p>
            <a:pPr marL="0" lvl="0" indent="0" algn="l" rtl="0">
              <a:spcBef>
                <a:spcPts val="481"/>
              </a:spcBef>
              <a:spcAft>
                <a:spcPts val="0"/>
              </a:spcAft>
              <a:buSzPct val="95000"/>
              <a:buNone/>
            </a:pPr>
            <a:endParaRPr b="1" i="1"/>
          </a:p>
        </p:txBody>
      </p:sp>
      <p:sp>
        <p:nvSpPr>
          <p:cNvPr id="120" name="Google Shape;120;p15"/>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177</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6"/>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126" name="Google Shape;126;p16"/>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fontScale="77500" lnSpcReduction="20000"/>
          </a:bodyPr>
          <a:lstStyle/>
          <a:p>
            <a:pPr marL="0" lvl="0" indent="0" algn="just" rtl="0">
              <a:spcBef>
                <a:spcPts val="0"/>
              </a:spcBef>
              <a:spcAft>
                <a:spcPts val="0"/>
              </a:spcAft>
              <a:buSzPct val="95000"/>
              <a:buNone/>
            </a:pPr>
            <a:r>
              <a:rPr lang="es-AR"/>
              <a:t>TermRangeQuery  buscar si el “término” se encuentra en el intervalo especificado. El mismo puede ser abierto/cerrado a izq, abierto/cerrado a derecha:</a:t>
            </a:r>
            <a:endParaRPr/>
          </a:p>
          <a:p>
            <a:pPr marL="274320" lvl="0" indent="-274320" algn="just" rtl="0">
              <a:spcBef>
                <a:spcPts val="403"/>
              </a:spcBef>
              <a:spcAft>
                <a:spcPts val="0"/>
              </a:spcAft>
              <a:buSzPct val="95000"/>
              <a:buChar char="⚫"/>
            </a:pPr>
            <a:r>
              <a:rPr lang="es-AR">
                <a:solidFill>
                  <a:srgbClr val="00B050"/>
                </a:solidFill>
              </a:rPr>
              <a:t>[</a:t>
            </a:r>
            <a:r>
              <a:rPr lang="es-AR"/>
              <a:t>BytesRefIzq, BytesRefDer</a:t>
            </a:r>
            <a:r>
              <a:rPr lang="es-AR">
                <a:solidFill>
                  <a:srgbClr val="00B050"/>
                </a:solidFill>
              </a:rPr>
              <a:t>]</a:t>
            </a:r>
            <a:r>
              <a:rPr lang="es-AR"/>
              <a:t>:</a:t>
            </a:r>
            <a:endParaRPr/>
          </a:p>
          <a:p>
            <a:pPr marL="0" lvl="0" indent="0" algn="just" rtl="0">
              <a:spcBef>
                <a:spcPts val="403"/>
              </a:spcBef>
              <a:spcAft>
                <a:spcPts val="0"/>
              </a:spcAft>
              <a:buSzPct val="95000"/>
              <a:buNone/>
            </a:pPr>
            <a:r>
              <a:rPr lang="es-AR"/>
              <a:t>   fieldName,  BytesRefIzq, BytesRefDer, </a:t>
            </a:r>
            <a:r>
              <a:rPr lang="es-AR">
                <a:solidFill>
                  <a:srgbClr val="00B050"/>
                </a:solidFill>
              </a:rPr>
              <a:t>true</a:t>
            </a:r>
            <a:r>
              <a:rPr lang="es-AR"/>
              <a:t>, </a:t>
            </a:r>
            <a:r>
              <a:rPr lang="es-AR">
                <a:solidFill>
                  <a:srgbClr val="00B050"/>
                </a:solidFill>
              </a:rPr>
              <a:t>true</a:t>
            </a:r>
            <a:endParaRPr/>
          </a:p>
          <a:p>
            <a:pPr marL="0" lvl="0" indent="0" algn="just" rtl="0">
              <a:spcBef>
                <a:spcPts val="403"/>
              </a:spcBef>
              <a:spcAft>
                <a:spcPts val="0"/>
              </a:spcAft>
              <a:buSzPct val="95000"/>
              <a:buNone/>
            </a:pPr>
            <a:endParaRPr/>
          </a:p>
          <a:p>
            <a:pPr marL="274320" lvl="0" indent="-274320" algn="just" rtl="0">
              <a:spcBef>
                <a:spcPts val="403"/>
              </a:spcBef>
              <a:spcAft>
                <a:spcPts val="0"/>
              </a:spcAft>
              <a:buSzPct val="95000"/>
              <a:buChar char="⚫"/>
            </a:pPr>
            <a:r>
              <a:rPr lang="es-AR">
                <a:solidFill>
                  <a:srgbClr val="FF9900"/>
                </a:solidFill>
              </a:rPr>
              <a:t>(</a:t>
            </a:r>
            <a:r>
              <a:rPr lang="es-AR"/>
              <a:t>BytesRefIzq, BytesRefDer</a:t>
            </a:r>
            <a:r>
              <a:rPr lang="es-AR">
                <a:solidFill>
                  <a:srgbClr val="FF9900"/>
                </a:solidFill>
              </a:rPr>
              <a:t>)</a:t>
            </a:r>
            <a:r>
              <a:rPr lang="es-AR"/>
              <a:t>:</a:t>
            </a:r>
            <a:endParaRPr/>
          </a:p>
          <a:p>
            <a:pPr marL="0" lvl="0" indent="0" algn="just" rtl="0">
              <a:spcBef>
                <a:spcPts val="403"/>
              </a:spcBef>
              <a:spcAft>
                <a:spcPts val="0"/>
              </a:spcAft>
              <a:buSzPct val="95000"/>
              <a:buNone/>
            </a:pPr>
            <a:r>
              <a:rPr lang="es-AR"/>
              <a:t>   fieldName,  BytesRefIzq, BytesRefDer, </a:t>
            </a:r>
            <a:r>
              <a:rPr lang="es-AR">
                <a:solidFill>
                  <a:srgbClr val="FF9900"/>
                </a:solidFill>
              </a:rPr>
              <a:t>false</a:t>
            </a:r>
            <a:r>
              <a:rPr lang="es-AR"/>
              <a:t>, </a:t>
            </a:r>
            <a:r>
              <a:rPr lang="es-AR">
                <a:solidFill>
                  <a:srgbClr val="FF9900"/>
                </a:solidFill>
              </a:rPr>
              <a:t>false</a:t>
            </a:r>
            <a:endParaRPr>
              <a:solidFill>
                <a:srgbClr val="FF9900"/>
              </a:solidFill>
            </a:endParaRPr>
          </a:p>
          <a:p>
            <a:pPr marL="274320" lvl="0" indent="-152765" algn="just" rtl="0">
              <a:spcBef>
                <a:spcPts val="403"/>
              </a:spcBef>
              <a:spcAft>
                <a:spcPts val="0"/>
              </a:spcAft>
              <a:buSzPct val="95000"/>
              <a:buNone/>
            </a:pPr>
            <a:endParaRPr/>
          </a:p>
          <a:p>
            <a:pPr marL="274320" lvl="0" indent="-274320" algn="just" rtl="0">
              <a:spcBef>
                <a:spcPts val="403"/>
              </a:spcBef>
              <a:spcAft>
                <a:spcPts val="0"/>
              </a:spcAft>
              <a:buSzPct val="95000"/>
              <a:buChar char="⚫"/>
            </a:pPr>
            <a:r>
              <a:rPr lang="es-AR">
                <a:solidFill>
                  <a:srgbClr val="00B050"/>
                </a:solidFill>
              </a:rPr>
              <a:t>[</a:t>
            </a:r>
            <a:r>
              <a:rPr lang="es-AR"/>
              <a:t>BytesRefIzq, BytesRefDer</a:t>
            </a:r>
            <a:r>
              <a:rPr lang="es-AR">
                <a:solidFill>
                  <a:srgbClr val="FF9900"/>
                </a:solidFill>
              </a:rPr>
              <a:t>)</a:t>
            </a:r>
            <a:r>
              <a:rPr lang="es-AR"/>
              <a:t>:</a:t>
            </a:r>
            <a:endParaRPr/>
          </a:p>
          <a:p>
            <a:pPr marL="0" lvl="0" indent="0" algn="just" rtl="0">
              <a:spcBef>
                <a:spcPts val="403"/>
              </a:spcBef>
              <a:spcAft>
                <a:spcPts val="0"/>
              </a:spcAft>
              <a:buSzPct val="95000"/>
              <a:buNone/>
            </a:pPr>
            <a:r>
              <a:rPr lang="es-AR"/>
              <a:t>   fieldName,  BytesRefIzq, BytesRefDer, </a:t>
            </a:r>
            <a:r>
              <a:rPr lang="es-AR">
                <a:solidFill>
                  <a:srgbClr val="00B050"/>
                </a:solidFill>
              </a:rPr>
              <a:t>true</a:t>
            </a:r>
            <a:r>
              <a:rPr lang="es-AR"/>
              <a:t>, </a:t>
            </a:r>
            <a:r>
              <a:rPr lang="es-AR">
                <a:solidFill>
                  <a:srgbClr val="FF9900"/>
                </a:solidFill>
              </a:rPr>
              <a:t>false</a:t>
            </a:r>
            <a:endParaRPr/>
          </a:p>
          <a:p>
            <a:pPr marL="0" lvl="0" indent="0" algn="just" rtl="0">
              <a:spcBef>
                <a:spcPts val="403"/>
              </a:spcBef>
              <a:spcAft>
                <a:spcPts val="0"/>
              </a:spcAft>
              <a:buSzPct val="95000"/>
              <a:buNone/>
            </a:pPr>
            <a:endParaRPr/>
          </a:p>
          <a:p>
            <a:pPr marL="274320" lvl="0" indent="-274320" algn="just" rtl="0">
              <a:spcBef>
                <a:spcPts val="403"/>
              </a:spcBef>
              <a:spcAft>
                <a:spcPts val="0"/>
              </a:spcAft>
              <a:buSzPct val="95000"/>
              <a:buChar char="⚫"/>
            </a:pPr>
            <a:r>
              <a:rPr lang="es-AR">
                <a:solidFill>
                  <a:srgbClr val="FF9900"/>
                </a:solidFill>
              </a:rPr>
              <a:t>(</a:t>
            </a:r>
            <a:r>
              <a:rPr lang="es-AR"/>
              <a:t>BytesRefIzq, BytesRefDer</a:t>
            </a:r>
            <a:r>
              <a:rPr lang="es-AR">
                <a:solidFill>
                  <a:srgbClr val="00B050"/>
                </a:solidFill>
              </a:rPr>
              <a:t>]</a:t>
            </a:r>
            <a:r>
              <a:rPr lang="es-AR"/>
              <a:t>:</a:t>
            </a:r>
            <a:endParaRPr/>
          </a:p>
          <a:p>
            <a:pPr marL="0" lvl="0" indent="0" algn="just" rtl="0">
              <a:spcBef>
                <a:spcPts val="403"/>
              </a:spcBef>
              <a:spcAft>
                <a:spcPts val="0"/>
              </a:spcAft>
              <a:buSzPct val="95000"/>
              <a:buNone/>
            </a:pPr>
            <a:r>
              <a:rPr lang="es-AR"/>
              <a:t>   fieldName,  BytesRefIzq, BytesRefDer, </a:t>
            </a:r>
            <a:r>
              <a:rPr lang="es-AR">
                <a:solidFill>
                  <a:srgbClr val="FFC000"/>
                </a:solidFill>
              </a:rPr>
              <a:t>false</a:t>
            </a:r>
            <a:r>
              <a:rPr lang="es-AR"/>
              <a:t>, </a:t>
            </a:r>
            <a:r>
              <a:rPr lang="es-AR">
                <a:solidFill>
                  <a:srgbClr val="00B050"/>
                </a:solidFill>
              </a:rPr>
              <a:t>true</a:t>
            </a:r>
            <a:endParaRPr/>
          </a:p>
          <a:p>
            <a:pPr marL="274320" lvl="0" indent="-152765" algn="just" rtl="0">
              <a:spcBef>
                <a:spcPts val="403"/>
              </a:spcBef>
              <a:spcAft>
                <a:spcPts val="0"/>
              </a:spcAft>
              <a:buSzPct val="95000"/>
              <a:buNone/>
            </a:pPr>
            <a:endParaRPr/>
          </a:p>
          <a:p>
            <a:pPr marL="274320" lvl="0" indent="-152765" algn="just" rtl="0">
              <a:spcBef>
                <a:spcPts val="403"/>
              </a:spcBef>
              <a:spcAft>
                <a:spcPts val="0"/>
              </a:spcAft>
              <a:buSzPct val="95000"/>
              <a:buNone/>
            </a:pPr>
            <a:endParaRPr/>
          </a:p>
          <a:p>
            <a:pPr marL="0" lvl="0" indent="0" algn="just" rtl="0">
              <a:spcBef>
                <a:spcPts val="403"/>
              </a:spcBef>
              <a:spcAft>
                <a:spcPts val="0"/>
              </a:spcAft>
              <a:buSzPct val="95000"/>
              <a:buNone/>
            </a:pPr>
            <a:endParaRPr/>
          </a:p>
          <a:p>
            <a:pPr marL="0" lvl="0" indent="0" algn="just" rtl="0">
              <a:spcBef>
                <a:spcPts val="403"/>
              </a:spcBef>
              <a:spcAft>
                <a:spcPts val="0"/>
              </a:spcAft>
              <a:buSzPct val="95000"/>
              <a:buNone/>
            </a:pPr>
            <a:endParaRPr/>
          </a:p>
          <a:p>
            <a:pPr marL="0" lvl="0" indent="0" algn="l" rtl="0">
              <a:spcBef>
                <a:spcPts val="403"/>
              </a:spcBef>
              <a:spcAft>
                <a:spcPts val="0"/>
              </a:spcAft>
              <a:buSzPct val="95000"/>
              <a:buNone/>
            </a:pPr>
            <a:endParaRPr/>
          </a:p>
        </p:txBody>
      </p:sp>
      <p:sp>
        <p:nvSpPr>
          <p:cNvPr id="127" name="Google Shape;127;p16"/>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178</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7"/>
          <p:cNvSpPr txBox="1">
            <a:spLocks noGrp="1"/>
          </p:cNvSpPr>
          <p:nvPr>
            <p:ph type="title"/>
          </p:nvPr>
        </p:nvSpPr>
        <p:spPr>
          <a:xfrm>
            <a:off x="163900" y="648109"/>
            <a:ext cx="4045200" cy="2085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2"/>
              </a:buClr>
              <a:buSzPts val="4200"/>
              <a:buFont typeface="Century Gothic"/>
              <a:buNone/>
            </a:pPr>
            <a:r>
              <a:rPr lang="es-AR"/>
              <a:t>TP 2-C </a:t>
            </a:r>
            <a:br>
              <a:rPr lang="es-AR"/>
            </a:br>
            <a:r>
              <a:rPr lang="es-AR"/>
              <a:t>Ejer 3.3</a:t>
            </a:r>
            <a:endParaRPr/>
          </a:p>
        </p:txBody>
      </p:sp>
      <p:sp>
        <p:nvSpPr>
          <p:cNvPr id="133" name="Google Shape;133;p17"/>
          <p:cNvSpPr txBox="1">
            <a:spLocks noGrp="1"/>
          </p:cNvSpPr>
          <p:nvPr>
            <p:ph type="subTitle" idx="1"/>
          </p:nvPr>
        </p:nvSpPr>
        <p:spPr>
          <a:xfrm>
            <a:off x="339390" y="2805312"/>
            <a:ext cx="4045200" cy="1692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100"/>
              <a:buNone/>
            </a:pPr>
            <a:r>
              <a:rPr lang="es-AR" sz="2400"/>
              <a:t>=&gt;TermRangeQuery</a:t>
            </a:r>
            <a:endParaRPr sz="2400">
              <a:solidFill>
                <a:srgbClr val="00B050"/>
              </a:solidFill>
            </a:endParaRPr>
          </a:p>
          <a:p>
            <a:pPr marL="0" lvl="0" indent="0" algn="ctr" rtl="0">
              <a:lnSpc>
                <a:spcPct val="100000"/>
              </a:lnSpc>
              <a:spcBef>
                <a:spcPts val="0"/>
              </a:spcBef>
              <a:spcAft>
                <a:spcPts val="0"/>
              </a:spcAft>
              <a:buSzPts val="2100"/>
              <a:buNone/>
            </a:pPr>
            <a:endParaRPr>
              <a:solidFill>
                <a:srgbClr val="00B050"/>
              </a:solidFill>
            </a:endParaRPr>
          </a:p>
        </p:txBody>
      </p:sp>
      <p:sp>
        <p:nvSpPr>
          <p:cNvPr id="134" name="Google Shape;134;p17"/>
          <p:cNvSpPr txBox="1">
            <a:spLocks noGrp="1"/>
          </p:cNvSpPr>
          <p:nvPr>
            <p:ph type="body" idx="2"/>
          </p:nvPr>
        </p:nvSpPr>
        <p:spPr>
          <a:xfrm>
            <a:off x="4939500" y="965600"/>
            <a:ext cx="3837000" cy="4926900"/>
          </a:xfrm>
          <a:prstGeom prst="rect">
            <a:avLst/>
          </a:prstGeom>
          <a:solidFill>
            <a:srgbClr val="D9E188"/>
          </a:solidFill>
          <a:ln>
            <a:noFill/>
          </a:ln>
        </p:spPr>
        <p:txBody>
          <a:bodyPr spcFirstLastPara="1" wrap="square" lIns="91425" tIns="91425" rIns="91425" bIns="91425" anchor="ctr" anchorCtr="0">
            <a:noAutofit/>
          </a:bodyPr>
          <a:lstStyle/>
          <a:p>
            <a:pPr marL="0" lvl="0" indent="0" algn="l" rtl="0">
              <a:spcBef>
                <a:spcPts val="0"/>
              </a:spcBef>
              <a:spcAft>
                <a:spcPts val="0"/>
              </a:spcAft>
              <a:buSzPts val="1800"/>
              <a:buNone/>
            </a:pPr>
            <a:r>
              <a:rPr lang="es-AR" sz="1800">
                <a:solidFill>
                  <a:schemeClr val="dk1"/>
                </a:solidFill>
              </a:rPr>
              <a:t>Query query= </a:t>
            </a:r>
            <a:r>
              <a:rPr lang="es-AR" sz="1800" b="1">
                <a:solidFill>
                  <a:schemeClr val="dk1"/>
                </a:solidFill>
              </a:rPr>
              <a:t>new TermRangeQuery(fieldName, BytesRefIzq, BytesRefDer, boolean, boolean );</a:t>
            </a:r>
            <a:endParaRPr/>
          </a:p>
          <a:p>
            <a:pPr marL="0" lvl="0" indent="0" algn="l" rtl="0">
              <a:spcBef>
                <a:spcPts val="0"/>
              </a:spcBef>
              <a:spcAft>
                <a:spcPts val="0"/>
              </a:spcAft>
              <a:buSzPts val="1800"/>
              <a:buNone/>
            </a:pPr>
            <a:endParaRPr sz="1800">
              <a:solidFill>
                <a:schemeClr val="dk1"/>
              </a:solidFill>
            </a:endParaRPr>
          </a:p>
        </p:txBody>
      </p:sp>
      <p:sp>
        <p:nvSpPr>
          <p:cNvPr id="135" name="Google Shape;135;p17"/>
          <p:cNvSpPr txBox="1">
            <a:spLocks noGrp="1"/>
          </p:cNvSpPr>
          <p:nvPr>
            <p:ph type="sldNum" idx="4294967295"/>
          </p:nvPr>
        </p:nvSpPr>
        <p:spPr>
          <a:xfrm>
            <a:off x="8460431" y="6201587"/>
            <a:ext cx="548700" cy="52470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s-AR" sz="1000" b="0" i="0" u="none" strike="noStrike" cap="none">
                <a:solidFill>
                  <a:srgbClr val="FFFFFF"/>
                </a:solidFill>
                <a:latin typeface="Roboto"/>
                <a:ea typeface="Roboto"/>
                <a:cs typeface="Roboto"/>
                <a:sym typeface="Roboto"/>
              </a:rPr>
              <a:t>179</a:t>
            </a:fld>
            <a:endParaRPr sz="1000" b="0" i="0" u="none" strike="noStrike" cap="none">
              <a:solidFill>
                <a:srgbClr val="FFFFFF"/>
              </a:solidFill>
              <a:latin typeface="Roboto"/>
              <a:ea typeface="Roboto"/>
              <a:cs typeface="Roboto"/>
              <a:sym typeface="Roboto"/>
            </a:endParaRPr>
          </a:p>
        </p:txBody>
      </p:sp>
      <p:pic>
        <p:nvPicPr>
          <p:cNvPr id="136" name="Google Shape;136;p17" descr="File:Notepad icon.svg"/>
          <p:cNvPicPr preferRelativeResize="0"/>
          <p:nvPr/>
        </p:nvPicPr>
        <p:blipFill rotWithShape="1">
          <a:blip r:embed="rId3">
            <a:alphaModFix/>
          </a:blip>
          <a:srcRect/>
          <a:stretch/>
        </p:blipFill>
        <p:spPr>
          <a:xfrm>
            <a:off x="1881248" y="4746614"/>
            <a:ext cx="1145886" cy="114588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177143"/>
            <a:ext cx="8229600" cy="3505200"/>
          </a:xfrm>
        </p:spPr>
        <p:txBody>
          <a:bodyPr>
            <a:normAutofit lnSpcReduction="10000"/>
          </a:bodyPr>
          <a:lstStyle/>
          <a:p>
            <a:pPr marL="0" indent="0" algn="just">
              <a:buNone/>
            </a:pPr>
            <a:r>
              <a:rPr lang="es-AR" sz="1800" dirty="0">
                <a:latin typeface="Comic Sans MS" panose="030F0702030302020204" pitchFamily="66" charset="0"/>
              </a:rPr>
              <a:t>No sólo Google/</a:t>
            </a:r>
            <a:r>
              <a:rPr lang="es-AR" sz="1800" dirty="0" err="1">
                <a:latin typeface="Comic Sans MS" panose="030F0702030302020204" pitchFamily="66" charset="0"/>
              </a:rPr>
              <a:t>Yahoo</a:t>
            </a:r>
            <a:r>
              <a:rPr lang="es-AR" sz="1800" dirty="0">
                <a:latin typeface="Comic Sans MS" panose="030F0702030302020204" pitchFamily="66" charset="0"/>
              </a:rPr>
              <a:t>/Bing  intentan mejorar y arreglar las búsquedas erróneas.</a:t>
            </a:r>
          </a:p>
          <a:p>
            <a:pPr marL="0" indent="0">
              <a:buNone/>
            </a:pPr>
            <a:endParaRPr lang="es-AR" sz="1800" dirty="0">
              <a:latin typeface="Comic Sans MS" panose="030F0702030302020204" pitchFamily="66" charset="0"/>
            </a:endParaRPr>
          </a:p>
          <a:p>
            <a:pPr marL="0" indent="0">
              <a:buNone/>
            </a:pPr>
            <a:r>
              <a:rPr lang="es-AR" sz="1800" dirty="0">
                <a:latin typeface="Comic Sans MS" panose="030F0702030302020204" pitchFamily="66" charset="0"/>
              </a:rPr>
              <a:t>Los sitios que permiten realizar compras por Internet, también. </a:t>
            </a:r>
          </a:p>
          <a:p>
            <a:pPr marL="0" indent="0">
              <a:buNone/>
            </a:pPr>
            <a:endParaRPr lang="en-US" sz="1800" dirty="0">
              <a:latin typeface="Comic Sans MS" panose="030F0702030302020204" pitchFamily="66" charset="0"/>
            </a:endParaRPr>
          </a:p>
          <a:p>
            <a:pPr marL="0" indent="0">
              <a:buNone/>
            </a:pPr>
            <a:endParaRPr lang="es-AR" sz="1800" dirty="0">
              <a:latin typeface="Comic Sans MS" panose="030F0702030302020204" pitchFamily="66" charset="0"/>
            </a:endParaRPr>
          </a:p>
          <a:p>
            <a:pPr marL="0" indent="0" algn="just">
              <a:buNone/>
            </a:pPr>
            <a:r>
              <a:rPr lang="es-AR" sz="1800" dirty="0">
                <a:latin typeface="Comic Sans MS" panose="030F0702030302020204" pitchFamily="66" charset="0"/>
              </a:rPr>
              <a:t>Si un producto no se encuentra (en la categoría esperada), entonces el usuario intenta usar el botón de búsqueda. Pero si esta no da coincidencia =&gt; el usuario abandona el sitio y va a otro (en no más de 2 intentos).</a:t>
            </a:r>
          </a:p>
          <a:p>
            <a:pPr marL="0" indent="0" algn="just">
              <a:buNone/>
            </a:pPr>
            <a:endParaRPr lang="es-AR" sz="1800" dirty="0">
              <a:latin typeface="Comic Sans MS" panose="030F0702030302020204" pitchFamily="66" charset="0"/>
            </a:endParaRPr>
          </a:p>
          <a:p>
            <a:pPr marL="0" indent="0" algn="just">
              <a:buNone/>
            </a:pPr>
            <a:endParaRPr lang="es-AR" sz="1800" dirty="0">
              <a:latin typeface="Comic Sans MS" panose="030F0702030302020204" pitchFamily="66" charset="0"/>
            </a:endParaRPr>
          </a:p>
          <a:p>
            <a:pPr marL="0" indent="0" algn="just">
              <a:buNone/>
            </a:pPr>
            <a:r>
              <a:rPr lang="es-AR" sz="1800" dirty="0">
                <a:latin typeface="Comic Sans MS" panose="030F0702030302020204" pitchFamily="66" charset="0"/>
              </a:rPr>
              <a:t>Sería fácil encontrar en este sitio? </a:t>
            </a:r>
            <a:r>
              <a:rPr lang="es-AR" sz="1800" dirty="0">
                <a:latin typeface="Comic Sans MS" panose="030F0702030302020204" pitchFamily="66" charset="0"/>
                <a:hlinkClick r:id="rId2"/>
              </a:rPr>
              <a:t>http://qualtex.blogspot.com/</a:t>
            </a:r>
            <a:endParaRPr lang="es-AR" sz="1800" dirty="0">
              <a:latin typeface="Comic Sans MS" panose="030F0702030302020204" pitchFamily="66" charset="0"/>
            </a:endParaRPr>
          </a:p>
          <a:p>
            <a:pPr marL="0" indent="0" algn="just">
              <a:buNone/>
            </a:pPr>
            <a:endParaRPr lang="es-AR" sz="1800" dirty="0">
              <a:latin typeface="Comic Sans MS" panose="030F0702030302020204" pitchFamily="66" charset="0"/>
            </a:endParaRPr>
          </a:p>
          <a:p>
            <a:pPr marL="0" indent="0">
              <a:buNone/>
            </a:pPr>
            <a:endParaRPr lang="es-AR" sz="1800" dirty="0">
              <a:latin typeface="Comic Sans MS" panose="030F0702030302020204" pitchFamily="66" charset="0"/>
            </a:endParaRPr>
          </a:p>
          <a:p>
            <a:pPr marL="0" indent="0">
              <a:buNone/>
            </a:pPr>
            <a:endParaRPr lang="es-AR" sz="1800" dirty="0">
              <a:latin typeface="Comic Sans MS" panose="030F0702030302020204" pitchFamily="66" charset="0"/>
            </a:endParaRPr>
          </a:p>
          <a:p>
            <a:pPr marL="0" indent="0">
              <a:buNone/>
            </a:pPr>
            <a:endParaRPr lang="es-AR" sz="1800" dirty="0">
              <a:latin typeface="Comic Sans MS" panose="030F0702030302020204" pitchFamily="66" charset="0"/>
            </a:endParaRPr>
          </a:p>
          <a:p>
            <a:pPr marL="0" indent="0">
              <a:buNone/>
            </a:pPr>
            <a:endParaRPr lang="es-AR" sz="1800" dirty="0">
              <a:latin typeface="Comic Sans MS" panose="030F0702030302020204" pitchFamily="66" charset="0"/>
            </a:endParaRPr>
          </a:p>
          <a:p>
            <a:pPr marL="0" indent="0" algn="just">
              <a:buNone/>
            </a:pPr>
            <a:endParaRPr lang="es-AR" sz="1800" dirty="0">
              <a:latin typeface="Comic Sans MS" panose="030F0702030302020204" pitchFamily="66" charset="0"/>
            </a:endParaRPr>
          </a:p>
        </p:txBody>
      </p:sp>
      <p:sp>
        <p:nvSpPr>
          <p:cNvPr id="4" name="Slide Number Placeholder 3"/>
          <p:cNvSpPr>
            <a:spLocks noGrp="1"/>
          </p:cNvSpPr>
          <p:nvPr>
            <p:ph type="sldNum" sz="quarter" idx="12"/>
          </p:nvPr>
        </p:nvSpPr>
        <p:spPr>
          <a:xfrm>
            <a:off x="7543800" y="6413502"/>
            <a:ext cx="1447800" cy="365125"/>
          </a:xfrm>
        </p:spPr>
        <p:txBody>
          <a:bodyPr/>
          <a:lstStyle/>
          <a:p>
            <a:fld id="{B6F15528-21DE-4FAA-801E-634DDDAF4B2B}" type="slidenum">
              <a:rPr lang="en-US" smtClean="0"/>
              <a:pPr/>
              <a:t>18</a:t>
            </a:fld>
            <a:endParaRPr lang="en-US" dirty="0"/>
          </a:p>
        </p:txBody>
      </p:sp>
      <p:sp>
        <p:nvSpPr>
          <p:cNvPr id="5" name="Title 4"/>
          <p:cNvSpPr>
            <a:spLocks noGrp="1"/>
          </p:cNvSpPr>
          <p:nvPr>
            <p:ph type="title"/>
          </p:nvPr>
        </p:nvSpPr>
        <p:spPr/>
        <p:txBody>
          <a:bodyPr/>
          <a:lstStyle/>
          <a:p>
            <a:r>
              <a:rPr lang="es-AR" dirty="0"/>
              <a:t>Data </a:t>
            </a:r>
            <a:r>
              <a:rPr lang="es-AR" dirty="0" err="1"/>
              <a:t>Quality</a:t>
            </a:r>
            <a:r>
              <a:rPr lang="es-AR" dirty="0"/>
              <a:t> - </a:t>
            </a:r>
            <a:r>
              <a:rPr lang="es-AR" dirty="0" err="1"/>
              <a:t>Matching</a:t>
            </a:r>
            <a:endParaRPr lang="es-AR" dirty="0"/>
          </a:p>
        </p:txBody>
      </p:sp>
    </p:spTree>
    <p:extLst>
      <p:ext uri="{BB962C8B-B14F-4D97-AF65-F5344CB8AC3E}">
        <p14:creationId xmlns:p14="http://schemas.microsoft.com/office/powerpoint/2010/main" val="223836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8"/>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142" name="Google Shape;142;p18"/>
          <p:cNvSpPr txBox="1">
            <a:spLocks noGrp="1"/>
          </p:cNvSpPr>
          <p:nvPr>
            <p:ph type="body" idx="1"/>
          </p:nvPr>
        </p:nvSpPr>
        <p:spPr>
          <a:xfrm>
            <a:off x="457200" y="1935474"/>
            <a:ext cx="8229600" cy="4841700"/>
          </a:xfrm>
          <a:prstGeom prst="rect">
            <a:avLst/>
          </a:prstGeom>
          <a:noFill/>
          <a:ln>
            <a:noFill/>
          </a:ln>
        </p:spPr>
        <p:txBody>
          <a:bodyPr spcFirstLastPara="1" wrap="square" lIns="91425" tIns="45700" rIns="91425" bIns="45700" anchor="t" anchorCtr="0">
            <a:normAutofit fontScale="70000" lnSpcReduction="20000"/>
          </a:bodyPr>
          <a:lstStyle/>
          <a:p>
            <a:pPr marL="0" lvl="0" indent="0" algn="l" rtl="0">
              <a:spcBef>
                <a:spcPts val="0"/>
              </a:spcBef>
              <a:spcAft>
                <a:spcPts val="0"/>
              </a:spcAft>
              <a:buSzPct val="95000"/>
              <a:buNone/>
            </a:pPr>
            <a:r>
              <a:rPr lang="es-AR"/>
              <a:t>	Realizar los siguiente cambios, re ejecutar  y explicar el resultado</a:t>
            </a:r>
            <a:endParaRPr/>
          </a:p>
          <a:p>
            <a:pPr marL="0" lvl="0" indent="0" algn="l" rtl="0">
              <a:spcBef>
                <a:spcPts val="364"/>
              </a:spcBef>
              <a:spcAft>
                <a:spcPts val="0"/>
              </a:spcAft>
              <a:buSzPct val="95000"/>
              <a:buNone/>
            </a:pPr>
            <a:endParaRPr/>
          </a:p>
          <a:p>
            <a:pPr marL="0" lvl="0" indent="0" algn="l" rtl="0">
              <a:spcBef>
                <a:spcPts val="364"/>
              </a:spcBef>
              <a:spcAft>
                <a:spcPts val="0"/>
              </a:spcAft>
              <a:buSzPct val="95000"/>
              <a:buNone/>
            </a:pPr>
            <a:r>
              <a:rPr lang="es-AR"/>
              <a:t>Query query= </a:t>
            </a:r>
            <a:r>
              <a:rPr lang="es-AR" b="1"/>
              <a:t>new TermRangeQuery(fieldName, …. );</a:t>
            </a:r>
            <a:endParaRPr/>
          </a:p>
          <a:p>
            <a:pPr marL="0" lvl="0" indent="0" algn="l" rtl="0">
              <a:spcBef>
                <a:spcPts val="364"/>
              </a:spcBef>
              <a:spcAft>
                <a:spcPts val="0"/>
              </a:spcAft>
              <a:buSzPct val="95000"/>
              <a:buNone/>
            </a:pPr>
            <a:endParaRPr b="1"/>
          </a:p>
          <a:p>
            <a:pPr marL="0" lvl="0" indent="0" algn="l" rtl="0">
              <a:spcBef>
                <a:spcPts val="364"/>
              </a:spcBef>
              <a:spcAft>
                <a:spcPts val="0"/>
              </a:spcAft>
              <a:buSzPct val="95000"/>
              <a:buNone/>
            </a:pPr>
            <a:endParaRPr b="1"/>
          </a:p>
          <a:p>
            <a:pPr marL="0" lvl="0" indent="0" algn="just" rtl="0">
              <a:spcBef>
                <a:spcPts val="364"/>
              </a:spcBef>
              <a:spcAft>
                <a:spcPts val="0"/>
              </a:spcAft>
              <a:buSzPct val="95000"/>
              <a:buNone/>
            </a:pPr>
            <a:r>
              <a:rPr lang="es-AR"/>
              <a:t>Donde los casos a probar son si los </a:t>
            </a:r>
            <a:r>
              <a:rPr lang="es-AR">
                <a:solidFill>
                  <a:srgbClr val="00B050"/>
                </a:solidFill>
              </a:rPr>
              <a:t>BytesRef </a:t>
            </a:r>
            <a:r>
              <a:rPr lang="es-AR">
                <a:solidFill>
                  <a:srgbClr val="0070C0"/>
                </a:solidFill>
              </a:rPr>
              <a:t>(usar new BytesRef(“string"))</a:t>
            </a:r>
            <a:r>
              <a:rPr lang="es-AR">
                <a:solidFill>
                  <a:srgbClr val="00B050"/>
                </a:solidFill>
              </a:rPr>
              <a:t> </a:t>
            </a:r>
            <a:r>
              <a:rPr lang="es-AR"/>
              <a:t>del campo </a:t>
            </a:r>
            <a:r>
              <a:rPr lang="es-AR" b="1"/>
              <a:t>content</a:t>
            </a:r>
            <a:r>
              <a:rPr lang="es-AR"/>
              <a:t> pertenece a los intervalos (fieldName,  BytesRefIzq, BytesRefDer, </a:t>
            </a:r>
            <a:r>
              <a:rPr lang="es-AR">
                <a:solidFill>
                  <a:srgbClr val="00B050"/>
                </a:solidFill>
              </a:rPr>
              <a:t>boolean</a:t>
            </a:r>
            <a:r>
              <a:rPr lang="es-AR"/>
              <a:t>, </a:t>
            </a:r>
            <a:r>
              <a:rPr lang="es-AR">
                <a:solidFill>
                  <a:srgbClr val="00B050"/>
                </a:solidFill>
              </a:rPr>
              <a:t>boolean)</a:t>
            </a:r>
            <a:endParaRPr/>
          </a:p>
          <a:p>
            <a:pPr marL="0" lvl="0" indent="0" algn="l" rtl="0">
              <a:spcBef>
                <a:spcPts val="364"/>
              </a:spcBef>
              <a:spcAft>
                <a:spcPts val="0"/>
              </a:spcAft>
              <a:buSzPct val="95000"/>
              <a:buNone/>
            </a:pPr>
            <a:endParaRPr b="1"/>
          </a:p>
          <a:p>
            <a:pPr marL="0" lvl="0" indent="0" algn="l" rtl="0">
              <a:spcBef>
                <a:spcPts val="364"/>
              </a:spcBef>
              <a:spcAft>
                <a:spcPts val="0"/>
              </a:spcAft>
              <a:buSzPct val="95000"/>
              <a:buNone/>
            </a:pPr>
            <a:r>
              <a:rPr lang="es-AR"/>
              <a:t>Como aleternativa: Query q = TermRangeQuery.newStringRange( fieldName, stringFrom, stringTo, boolean, boolean );</a:t>
            </a:r>
            <a:endParaRPr/>
          </a:p>
          <a:p>
            <a:pPr marL="0" lvl="0" indent="0" algn="l" rtl="0">
              <a:spcBef>
                <a:spcPts val="364"/>
              </a:spcBef>
              <a:spcAft>
                <a:spcPts val="0"/>
              </a:spcAft>
              <a:buSzPct val="95000"/>
              <a:buNone/>
            </a:pPr>
            <a:endParaRPr b="1"/>
          </a:p>
          <a:p>
            <a:pPr marL="0" lvl="0" indent="0" algn="l" rtl="0">
              <a:spcBef>
                <a:spcPts val="364"/>
              </a:spcBef>
              <a:spcAft>
                <a:spcPts val="0"/>
              </a:spcAft>
              <a:buSzPct val="95000"/>
              <a:buNone/>
            </a:pPr>
            <a:r>
              <a:rPr lang="es-AR"/>
              <a:t>[“gam”, “gum”]</a:t>
            </a:r>
            <a:endParaRPr/>
          </a:p>
          <a:p>
            <a:pPr marL="0" lvl="0" indent="0" algn="l" rtl="0">
              <a:spcBef>
                <a:spcPts val="364"/>
              </a:spcBef>
              <a:spcAft>
                <a:spcPts val="0"/>
              </a:spcAft>
              <a:buSzPct val="95000"/>
              <a:buNone/>
            </a:pPr>
            <a:r>
              <a:rPr lang="es-AR"/>
              <a:t>[“game”, “game” ]   // equivalente a ????</a:t>
            </a:r>
            <a:endParaRPr/>
          </a:p>
          <a:p>
            <a:pPr marL="0" lvl="0" indent="0" algn="l" rtl="0">
              <a:spcBef>
                <a:spcPts val="364"/>
              </a:spcBef>
              <a:spcAft>
                <a:spcPts val="0"/>
              </a:spcAft>
              <a:buSzPct val="95000"/>
              <a:buNone/>
            </a:pPr>
            <a:r>
              <a:rPr lang="es-AR"/>
              <a:t>[“game”, “game”)</a:t>
            </a:r>
            <a:endParaRPr/>
          </a:p>
          <a:p>
            <a:pPr marL="0" lvl="0" indent="0" algn="l" rtl="0">
              <a:spcBef>
                <a:spcPts val="364"/>
              </a:spcBef>
              <a:spcAft>
                <a:spcPts val="0"/>
              </a:spcAft>
              <a:buSzPct val="95000"/>
              <a:buNone/>
            </a:pPr>
            <a:r>
              <a:rPr lang="es-AR"/>
              <a:t>[“gum”, “gam”]</a:t>
            </a:r>
            <a:endParaRPr/>
          </a:p>
          <a:p>
            <a:pPr marL="0" lvl="0" indent="0" algn="l" rtl="0">
              <a:spcBef>
                <a:spcPts val="364"/>
              </a:spcBef>
              <a:spcAft>
                <a:spcPts val="0"/>
              </a:spcAft>
              <a:buSzPct val="95000"/>
              <a:buNone/>
            </a:pPr>
            <a:r>
              <a:rPr lang="es-AR"/>
              <a:t>(“game”, “gum”]</a:t>
            </a:r>
            <a:endParaRPr/>
          </a:p>
          <a:p>
            <a:pPr marL="0" lvl="0" indent="0" algn="l" rtl="0">
              <a:spcBef>
                <a:spcPts val="364"/>
              </a:spcBef>
              <a:spcAft>
                <a:spcPts val="0"/>
              </a:spcAft>
              <a:buSzPct val="95000"/>
              <a:buNone/>
            </a:pPr>
            <a:r>
              <a:rPr lang="es-AR"/>
              <a:t>(“gaming”, “gum”)</a:t>
            </a:r>
            <a:endParaRPr/>
          </a:p>
        </p:txBody>
      </p:sp>
      <p:sp>
        <p:nvSpPr>
          <p:cNvPr id="143" name="Google Shape;143;p18"/>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180</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9"/>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149" name="Google Shape;149;p19"/>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fontScale="92500"/>
          </a:bodyPr>
          <a:lstStyle/>
          <a:p>
            <a:pPr marL="514350" lvl="0" indent="-514350" algn="l" rtl="0">
              <a:spcBef>
                <a:spcPts val="0"/>
              </a:spcBef>
              <a:spcAft>
                <a:spcPts val="0"/>
              </a:spcAft>
              <a:buSzPct val="95000"/>
              <a:buFont typeface="Century Gothic"/>
              <a:buAutoNum type="arabicPeriod"/>
            </a:pPr>
            <a:r>
              <a:rPr lang="es-AR" b="1" i="1"/>
              <a:t>API para las queries</a:t>
            </a:r>
            <a:endParaRPr b="1" i="1"/>
          </a:p>
          <a:p>
            <a:pPr marL="274320" lvl="0" indent="-129238" algn="l" rtl="0">
              <a:spcBef>
                <a:spcPts val="481"/>
              </a:spcBef>
              <a:spcAft>
                <a:spcPts val="0"/>
              </a:spcAft>
              <a:buSzPct val="95000"/>
              <a:buNone/>
            </a:pPr>
            <a:endParaRPr b="1" i="1"/>
          </a:p>
          <a:p>
            <a:pPr marL="0" lvl="0" indent="0" algn="l" rtl="0">
              <a:spcBef>
                <a:spcPts val="481"/>
              </a:spcBef>
              <a:spcAft>
                <a:spcPts val="0"/>
              </a:spcAft>
              <a:buSzPct val="95000"/>
              <a:buNone/>
            </a:pPr>
            <a:r>
              <a:rPr lang="es-AR" b="1" i="1"/>
              <a:t>1.1 	TermQuery: busca un solo término</a:t>
            </a:r>
            <a:endParaRPr/>
          </a:p>
          <a:p>
            <a:pPr marL="0" lvl="0" indent="0" algn="l" rtl="0">
              <a:spcBef>
                <a:spcPts val="481"/>
              </a:spcBef>
              <a:spcAft>
                <a:spcPts val="0"/>
              </a:spcAft>
              <a:buSzPct val="95000"/>
              <a:buNone/>
            </a:pPr>
            <a:r>
              <a:rPr lang="es-AR" b="1" i="1"/>
              <a:t>1.2 	PrefixQuery: busca por prefijo</a:t>
            </a:r>
            <a:endParaRPr/>
          </a:p>
          <a:p>
            <a:pPr marL="0" lvl="0" indent="0" algn="l" rtl="0">
              <a:spcBef>
                <a:spcPts val="481"/>
              </a:spcBef>
              <a:spcAft>
                <a:spcPts val="0"/>
              </a:spcAft>
              <a:buSzPct val="95000"/>
              <a:buNone/>
            </a:pPr>
            <a:r>
              <a:rPr lang="es-AR" b="1" i="1"/>
              <a:t>1.3 	TermRangeQuery: busca por rangos</a:t>
            </a:r>
            <a:endParaRPr/>
          </a:p>
          <a:p>
            <a:pPr marL="0" lvl="0" indent="0" algn="l" rtl="0">
              <a:spcBef>
                <a:spcPts val="481"/>
              </a:spcBef>
              <a:spcAft>
                <a:spcPts val="0"/>
              </a:spcAft>
              <a:buSzPct val="95000"/>
              <a:buNone/>
            </a:pPr>
            <a:r>
              <a:rPr lang="es-AR" b="1" i="1">
                <a:solidFill>
                  <a:srgbClr val="00B050"/>
                </a:solidFill>
              </a:rPr>
              <a:t>1.4 	PhraseQuery: busca secuencia</a:t>
            </a:r>
            <a:endParaRPr/>
          </a:p>
          <a:p>
            <a:pPr marL="0" lvl="0" indent="0" algn="l" rtl="0">
              <a:spcBef>
                <a:spcPts val="481"/>
              </a:spcBef>
              <a:spcAft>
                <a:spcPts val="0"/>
              </a:spcAft>
              <a:buSzPct val="95000"/>
              <a:buNone/>
            </a:pPr>
            <a:r>
              <a:rPr lang="es-AR"/>
              <a:t>1.5 	 WildcardQuery</a:t>
            </a:r>
            <a:endParaRPr/>
          </a:p>
          <a:p>
            <a:pPr marL="0" lvl="0" indent="0" algn="l" rtl="0">
              <a:spcBef>
                <a:spcPts val="481"/>
              </a:spcBef>
              <a:spcAft>
                <a:spcPts val="0"/>
              </a:spcAft>
              <a:buSzPct val="95000"/>
              <a:buNone/>
            </a:pPr>
            <a:r>
              <a:rPr lang="es-AR"/>
              <a:t>1.6 	FuzzyQuery // Damerau-Levenshtein con MaxEdit 2</a:t>
            </a:r>
            <a:endParaRPr/>
          </a:p>
          <a:p>
            <a:pPr marL="0" lvl="0" indent="0" algn="l" rtl="0">
              <a:spcBef>
                <a:spcPts val="481"/>
              </a:spcBef>
              <a:spcAft>
                <a:spcPts val="0"/>
              </a:spcAft>
              <a:buSzPct val="95000"/>
              <a:buNone/>
            </a:pPr>
            <a:r>
              <a:rPr lang="es-AR"/>
              <a:t>1.7 	BooleanQuery</a:t>
            </a:r>
            <a:endParaRPr/>
          </a:p>
          <a:p>
            <a:pPr marL="0" lvl="0" indent="0" algn="l" rtl="0">
              <a:spcBef>
                <a:spcPts val="481"/>
              </a:spcBef>
              <a:spcAft>
                <a:spcPts val="0"/>
              </a:spcAft>
              <a:buSzPct val="95000"/>
              <a:buNone/>
            </a:pPr>
            <a:r>
              <a:rPr lang="es-AR" b="1" i="1"/>
              <a:t>Etc., etc.,  etc.</a:t>
            </a:r>
            <a:endParaRPr/>
          </a:p>
          <a:p>
            <a:pPr marL="0" lvl="0" indent="0" algn="l" rtl="0">
              <a:spcBef>
                <a:spcPts val="481"/>
              </a:spcBef>
              <a:spcAft>
                <a:spcPts val="0"/>
              </a:spcAft>
              <a:buSzPct val="95000"/>
              <a:buNone/>
            </a:pPr>
            <a:endParaRPr b="1" i="1"/>
          </a:p>
        </p:txBody>
      </p:sp>
      <p:sp>
        <p:nvSpPr>
          <p:cNvPr id="150" name="Google Shape;150;p19"/>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181</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0"/>
          <p:cNvSpPr txBox="1">
            <a:spLocks noGrp="1"/>
          </p:cNvSpPr>
          <p:nvPr>
            <p:ph type="title"/>
          </p:nvPr>
        </p:nvSpPr>
        <p:spPr>
          <a:xfrm>
            <a:off x="163900" y="648109"/>
            <a:ext cx="4045200" cy="2085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2"/>
              </a:buClr>
              <a:buSzPts val="4200"/>
              <a:buFont typeface="Century Gothic"/>
              <a:buNone/>
            </a:pPr>
            <a:r>
              <a:rPr lang="es-AR"/>
              <a:t>TP 2-C </a:t>
            </a:r>
            <a:br>
              <a:rPr lang="es-AR"/>
            </a:br>
            <a:r>
              <a:rPr lang="es-AR"/>
              <a:t>Ejer 3.4</a:t>
            </a:r>
            <a:endParaRPr/>
          </a:p>
        </p:txBody>
      </p:sp>
      <p:sp>
        <p:nvSpPr>
          <p:cNvPr id="156" name="Google Shape;156;p20"/>
          <p:cNvSpPr txBox="1">
            <a:spLocks noGrp="1"/>
          </p:cNvSpPr>
          <p:nvPr>
            <p:ph type="subTitle" idx="1"/>
          </p:nvPr>
        </p:nvSpPr>
        <p:spPr>
          <a:xfrm>
            <a:off x="339390" y="2805312"/>
            <a:ext cx="4045200" cy="1692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100"/>
              <a:buNone/>
            </a:pPr>
            <a:r>
              <a:rPr lang="es-AR" sz="2400"/>
              <a:t>=&gt;PhraseQuery</a:t>
            </a:r>
            <a:endParaRPr sz="2400">
              <a:solidFill>
                <a:srgbClr val="00B050"/>
              </a:solidFill>
            </a:endParaRPr>
          </a:p>
          <a:p>
            <a:pPr marL="0" lvl="0" indent="0" algn="ctr" rtl="0">
              <a:lnSpc>
                <a:spcPct val="100000"/>
              </a:lnSpc>
              <a:spcBef>
                <a:spcPts val="0"/>
              </a:spcBef>
              <a:spcAft>
                <a:spcPts val="0"/>
              </a:spcAft>
              <a:buSzPts val="2100"/>
              <a:buNone/>
            </a:pPr>
            <a:endParaRPr>
              <a:solidFill>
                <a:srgbClr val="00B050"/>
              </a:solidFill>
            </a:endParaRPr>
          </a:p>
        </p:txBody>
      </p:sp>
      <p:sp>
        <p:nvSpPr>
          <p:cNvPr id="157" name="Google Shape;157;p20"/>
          <p:cNvSpPr txBox="1">
            <a:spLocks noGrp="1"/>
          </p:cNvSpPr>
          <p:nvPr>
            <p:ph type="body" idx="2"/>
          </p:nvPr>
        </p:nvSpPr>
        <p:spPr>
          <a:xfrm>
            <a:off x="4939500" y="965600"/>
            <a:ext cx="3837000" cy="4926900"/>
          </a:xfrm>
          <a:prstGeom prst="rect">
            <a:avLst/>
          </a:prstGeom>
          <a:solidFill>
            <a:srgbClr val="D9E188"/>
          </a:solidFill>
          <a:ln>
            <a:noFill/>
          </a:ln>
        </p:spPr>
        <p:txBody>
          <a:bodyPr spcFirstLastPara="1" wrap="square" lIns="91425" tIns="91425" rIns="91425" bIns="91425" anchor="ctr" anchorCtr="0">
            <a:noAutofit/>
          </a:bodyPr>
          <a:lstStyle/>
          <a:p>
            <a:pPr marL="0" lvl="0" indent="0" algn="l" rtl="0">
              <a:spcBef>
                <a:spcPts val="0"/>
              </a:spcBef>
              <a:spcAft>
                <a:spcPts val="0"/>
              </a:spcAft>
              <a:buSzPts val="1800"/>
              <a:buNone/>
            </a:pPr>
            <a:r>
              <a:rPr lang="es-AR" sz="1800">
                <a:solidFill>
                  <a:schemeClr val="dk1"/>
                </a:solidFill>
              </a:rPr>
              <a:t>Query query= </a:t>
            </a:r>
            <a:r>
              <a:rPr lang="es-AR" sz="1800" b="1">
                <a:solidFill>
                  <a:schemeClr val="dk1"/>
                </a:solidFill>
              </a:rPr>
              <a:t>new PhraseQuery(fieldName, word1, word2, … wordN );</a:t>
            </a:r>
            <a:endParaRPr sz="1800">
              <a:solidFill>
                <a:schemeClr val="dk1"/>
              </a:solidFill>
            </a:endParaRPr>
          </a:p>
        </p:txBody>
      </p:sp>
      <p:sp>
        <p:nvSpPr>
          <p:cNvPr id="158" name="Google Shape;158;p20"/>
          <p:cNvSpPr txBox="1">
            <a:spLocks noGrp="1"/>
          </p:cNvSpPr>
          <p:nvPr>
            <p:ph type="sldNum" idx="4294967295"/>
          </p:nvPr>
        </p:nvSpPr>
        <p:spPr>
          <a:xfrm>
            <a:off x="8460431" y="6201587"/>
            <a:ext cx="548700" cy="52470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s-AR" sz="1000" b="0" i="0" u="none" strike="noStrike" cap="none">
                <a:solidFill>
                  <a:srgbClr val="FFFFFF"/>
                </a:solidFill>
                <a:latin typeface="Roboto"/>
                <a:ea typeface="Roboto"/>
                <a:cs typeface="Roboto"/>
                <a:sym typeface="Roboto"/>
              </a:rPr>
              <a:t>182</a:t>
            </a:fld>
            <a:endParaRPr sz="1000" b="0" i="0" u="none" strike="noStrike" cap="none">
              <a:solidFill>
                <a:srgbClr val="FFFFFF"/>
              </a:solidFill>
              <a:latin typeface="Roboto"/>
              <a:ea typeface="Roboto"/>
              <a:cs typeface="Roboto"/>
              <a:sym typeface="Roboto"/>
            </a:endParaRPr>
          </a:p>
        </p:txBody>
      </p:sp>
      <p:pic>
        <p:nvPicPr>
          <p:cNvPr id="159" name="Google Shape;159;p20" descr="File:Notepad icon.svg"/>
          <p:cNvPicPr preferRelativeResize="0"/>
          <p:nvPr/>
        </p:nvPicPr>
        <p:blipFill rotWithShape="1">
          <a:blip r:embed="rId3">
            <a:alphaModFix/>
          </a:blip>
          <a:srcRect/>
          <a:stretch/>
        </p:blipFill>
        <p:spPr>
          <a:xfrm>
            <a:off x="1881248" y="4746614"/>
            <a:ext cx="1145886" cy="1145886"/>
          </a:xfrm>
          <a:prstGeom prst="rect">
            <a:avLst/>
          </a:prstGeom>
          <a:noFill/>
          <a:ln>
            <a:noFill/>
          </a:ln>
        </p:spPr>
      </p:pic>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1"/>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165" name="Google Shape;165;p21"/>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fontScale="70000" lnSpcReduction="20000"/>
          </a:bodyPr>
          <a:lstStyle/>
          <a:p>
            <a:pPr marL="0" lvl="0" indent="0" algn="l" rtl="0">
              <a:spcBef>
                <a:spcPts val="0"/>
              </a:spcBef>
              <a:spcAft>
                <a:spcPts val="0"/>
              </a:spcAft>
              <a:buSzPct val="95000"/>
              <a:buNone/>
            </a:pPr>
            <a:r>
              <a:rPr lang="es-AR"/>
              <a:t>	Realizar los siguiente cambios, re ejecutar  y explicar el resultado</a:t>
            </a:r>
            <a:endParaRPr/>
          </a:p>
          <a:p>
            <a:pPr marL="0" lvl="0" indent="0" algn="l" rtl="0">
              <a:spcBef>
                <a:spcPts val="325"/>
              </a:spcBef>
              <a:spcAft>
                <a:spcPts val="0"/>
              </a:spcAft>
              <a:buSzPct val="95000"/>
              <a:buNone/>
            </a:pPr>
            <a:endParaRPr/>
          </a:p>
          <a:p>
            <a:pPr marL="0" lvl="0" indent="0" algn="l" rtl="0">
              <a:spcBef>
                <a:spcPts val="325"/>
              </a:spcBef>
              <a:spcAft>
                <a:spcPts val="0"/>
              </a:spcAft>
              <a:buSzPct val="95000"/>
              <a:buNone/>
            </a:pPr>
            <a:r>
              <a:rPr lang="es-AR"/>
              <a:t>Query query= </a:t>
            </a:r>
            <a:r>
              <a:rPr lang="es-AR" b="1"/>
              <a:t>new PhraseQuery(fieldName, word1, word2, … wordN );  </a:t>
            </a:r>
            <a:endParaRPr/>
          </a:p>
          <a:p>
            <a:pPr marL="0" lvl="0" indent="0" algn="l" rtl="0">
              <a:spcBef>
                <a:spcPts val="325"/>
              </a:spcBef>
              <a:spcAft>
                <a:spcPts val="0"/>
              </a:spcAft>
              <a:buSzPct val="95000"/>
              <a:buNone/>
            </a:pPr>
            <a:r>
              <a:rPr lang="es-AR" b="1"/>
              <a:t>si busco la frase: word1  word2   wordN</a:t>
            </a:r>
            <a:endParaRPr b="1"/>
          </a:p>
          <a:p>
            <a:pPr marL="0" lvl="0" indent="0" algn="l" rtl="0">
              <a:spcBef>
                <a:spcPts val="325"/>
              </a:spcBef>
              <a:spcAft>
                <a:spcPts val="0"/>
              </a:spcAft>
              <a:buSzPct val="95000"/>
              <a:buNone/>
            </a:pPr>
            <a:endParaRPr b="1"/>
          </a:p>
          <a:p>
            <a:pPr marL="0" lvl="0" indent="0" algn="l" rtl="0">
              <a:spcBef>
                <a:spcPts val="325"/>
              </a:spcBef>
              <a:spcAft>
                <a:spcPts val="0"/>
              </a:spcAft>
              <a:buSzPct val="95000"/>
              <a:buNone/>
            </a:pPr>
            <a:endParaRPr b="1"/>
          </a:p>
          <a:p>
            <a:pPr marL="0" lvl="0" indent="0" algn="just" rtl="0">
              <a:spcBef>
                <a:spcPts val="325"/>
              </a:spcBef>
              <a:spcAft>
                <a:spcPts val="0"/>
              </a:spcAft>
              <a:buSzPct val="95000"/>
              <a:buNone/>
            </a:pPr>
            <a:r>
              <a:rPr lang="es-AR"/>
              <a:t>Donde los casos a probar son:</a:t>
            </a:r>
            <a:endParaRPr b="1"/>
          </a:p>
          <a:p>
            <a:pPr marL="0" lvl="0" indent="0" algn="l" rtl="0">
              <a:spcBef>
                <a:spcPts val="325"/>
              </a:spcBef>
              <a:spcAft>
                <a:spcPts val="0"/>
              </a:spcAft>
              <a:buSzPct val="95000"/>
              <a:buNone/>
            </a:pPr>
            <a:endParaRPr b="1"/>
          </a:p>
          <a:p>
            <a:pPr marL="274320" lvl="0" indent="-274320" algn="l" rtl="0">
              <a:spcBef>
                <a:spcPts val="325"/>
              </a:spcBef>
              <a:spcAft>
                <a:spcPts val="0"/>
              </a:spcAft>
              <a:buSzPct val="95000"/>
              <a:buChar char="⚫"/>
            </a:pPr>
            <a:r>
              <a:rPr lang="es-AR"/>
              <a:t>Frase:  “store”  “game”</a:t>
            </a:r>
            <a:endParaRPr/>
          </a:p>
          <a:p>
            <a:pPr marL="274320" lvl="0" indent="-274320" algn="l" rtl="0">
              <a:spcBef>
                <a:spcPts val="325"/>
              </a:spcBef>
              <a:spcAft>
                <a:spcPts val="0"/>
              </a:spcAft>
              <a:buSzPct val="95000"/>
              <a:buChar char="⚫"/>
            </a:pPr>
            <a:r>
              <a:rPr lang="es-AR"/>
              <a:t>Frase:  “store,,”  “game”</a:t>
            </a:r>
            <a:endParaRPr/>
          </a:p>
          <a:p>
            <a:pPr marL="274320" lvl="0" indent="-274320" algn="l" rtl="0">
              <a:spcBef>
                <a:spcPts val="325"/>
              </a:spcBef>
              <a:spcAft>
                <a:spcPts val="0"/>
              </a:spcAft>
              <a:buSzPct val="95000"/>
              <a:buChar char="⚫"/>
            </a:pPr>
            <a:r>
              <a:rPr lang="es-AR"/>
              <a:t>Frase: “game” “store”</a:t>
            </a:r>
            <a:endParaRPr/>
          </a:p>
          <a:p>
            <a:pPr marL="274320" lvl="0" indent="-274320" algn="l" rtl="0">
              <a:spcBef>
                <a:spcPts val="325"/>
              </a:spcBef>
              <a:spcAft>
                <a:spcPts val="0"/>
              </a:spcAft>
              <a:buSzPct val="95000"/>
              <a:buChar char="⚫"/>
            </a:pPr>
            <a:r>
              <a:rPr lang="es-AR"/>
              <a:t>Frase: “store game”</a:t>
            </a:r>
            <a:endParaRPr/>
          </a:p>
          <a:p>
            <a:pPr marL="274320" lvl="0" indent="-274320" algn="l" rtl="0">
              <a:spcBef>
                <a:spcPts val="325"/>
              </a:spcBef>
              <a:spcAft>
                <a:spcPts val="0"/>
              </a:spcAft>
              <a:buSzPct val="95000"/>
              <a:buChar char="⚫"/>
            </a:pPr>
            <a:r>
              <a:rPr lang="es-AR"/>
              <a:t>Frase: “store,, game”</a:t>
            </a:r>
            <a:endParaRPr/>
          </a:p>
          <a:p>
            <a:pPr marL="274320" lvl="0" indent="-274320" algn="l" rtl="0">
              <a:spcBef>
                <a:spcPts val="325"/>
              </a:spcBef>
              <a:spcAft>
                <a:spcPts val="0"/>
              </a:spcAft>
              <a:buSzPct val="95000"/>
              <a:buChar char="⚫"/>
            </a:pPr>
            <a:r>
              <a:rPr lang="es-AR"/>
              <a:t>Frase: “game”  “review”</a:t>
            </a:r>
            <a:endParaRPr/>
          </a:p>
          <a:p>
            <a:pPr marL="274320" lvl="0" indent="-274320" algn="l" rtl="0">
              <a:spcBef>
                <a:spcPts val="325"/>
              </a:spcBef>
              <a:spcAft>
                <a:spcPts val="0"/>
              </a:spcAft>
              <a:buSzPct val="95000"/>
              <a:buChar char="⚫"/>
            </a:pPr>
            <a:r>
              <a:rPr lang="es-AR"/>
              <a:t>Frase: “game”  “video”  “game”</a:t>
            </a:r>
            <a:endParaRPr/>
          </a:p>
          <a:p>
            <a:pPr marL="274320" lvl="0" indent="-274320" algn="l" rtl="0">
              <a:spcBef>
                <a:spcPts val="325"/>
              </a:spcBef>
              <a:spcAft>
                <a:spcPts val="0"/>
              </a:spcAft>
              <a:buSzPct val="95000"/>
              <a:buChar char="⚫"/>
            </a:pPr>
            <a:r>
              <a:rPr lang="es-AR"/>
              <a:t>Frase: “game”  “video”  “review”</a:t>
            </a:r>
            <a:endParaRPr/>
          </a:p>
          <a:p>
            <a:pPr marL="274320" lvl="0" indent="-176291" algn="l" rtl="0">
              <a:spcBef>
                <a:spcPts val="325"/>
              </a:spcBef>
              <a:spcAft>
                <a:spcPts val="0"/>
              </a:spcAft>
              <a:buSzPct val="95000"/>
              <a:buNone/>
            </a:pPr>
            <a:endParaRPr/>
          </a:p>
          <a:p>
            <a:pPr marL="274320" lvl="0" indent="-176291" algn="l" rtl="0">
              <a:spcBef>
                <a:spcPts val="325"/>
              </a:spcBef>
              <a:spcAft>
                <a:spcPts val="0"/>
              </a:spcAft>
              <a:buSzPct val="95000"/>
              <a:buNone/>
            </a:pPr>
            <a:endParaRPr/>
          </a:p>
          <a:p>
            <a:pPr marL="0" lvl="0" indent="0" algn="l" rtl="0">
              <a:spcBef>
                <a:spcPts val="325"/>
              </a:spcBef>
              <a:spcAft>
                <a:spcPts val="0"/>
              </a:spcAft>
              <a:buSzPct val="95000"/>
              <a:buNone/>
            </a:pPr>
            <a:endParaRPr/>
          </a:p>
          <a:p>
            <a:pPr marL="274320" lvl="0" indent="-176291" algn="l" rtl="0">
              <a:spcBef>
                <a:spcPts val="325"/>
              </a:spcBef>
              <a:spcAft>
                <a:spcPts val="0"/>
              </a:spcAft>
              <a:buSzPct val="95000"/>
              <a:buNone/>
            </a:pPr>
            <a:endParaRPr/>
          </a:p>
          <a:p>
            <a:pPr marL="0" lvl="0" indent="0" algn="l" rtl="0">
              <a:spcBef>
                <a:spcPts val="325"/>
              </a:spcBef>
              <a:spcAft>
                <a:spcPts val="0"/>
              </a:spcAft>
              <a:buSzPct val="95000"/>
              <a:buNone/>
            </a:pPr>
            <a:endParaRPr/>
          </a:p>
          <a:p>
            <a:pPr marL="0" lvl="0" indent="0" algn="l" rtl="0">
              <a:spcBef>
                <a:spcPts val="325"/>
              </a:spcBef>
              <a:spcAft>
                <a:spcPts val="0"/>
              </a:spcAft>
              <a:buSzPct val="95000"/>
              <a:buNone/>
            </a:pPr>
            <a:endParaRPr/>
          </a:p>
          <a:p>
            <a:pPr marL="0" lvl="0" indent="0" algn="l" rtl="0">
              <a:spcBef>
                <a:spcPts val="325"/>
              </a:spcBef>
              <a:spcAft>
                <a:spcPts val="0"/>
              </a:spcAft>
              <a:buSzPct val="95000"/>
              <a:buNone/>
            </a:pPr>
            <a:endParaRPr/>
          </a:p>
          <a:p>
            <a:pPr marL="514350" lvl="0" indent="-416321" algn="l" rtl="0">
              <a:spcBef>
                <a:spcPts val="325"/>
              </a:spcBef>
              <a:spcAft>
                <a:spcPts val="0"/>
              </a:spcAft>
              <a:buSzPct val="95000"/>
              <a:buNone/>
            </a:pPr>
            <a:endParaRPr/>
          </a:p>
        </p:txBody>
      </p:sp>
      <p:sp>
        <p:nvSpPr>
          <p:cNvPr id="166" name="Google Shape;166;p21"/>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183</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2"/>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172" name="Google Shape;172;p22"/>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470"/>
              <a:buNone/>
            </a:pPr>
            <a:r>
              <a:rPr lang="es-AR"/>
              <a:t>Pregunta:</a:t>
            </a:r>
            <a:endParaRPr/>
          </a:p>
          <a:p>
            <a:pPr marL="0" lvl="0" indent="0" algn="l" rtl="0">
              <a:spcBef>
                <a:spcPts val="520"/>
              </a:spcBef>
              <a:spcAft>
                <a:spcPts val="0"/>
              </a:spcAft>
              <a:buSzPts val="2470"/>
              <a:buNone/>
            </a:pPr>
            <a:r>
              <a:rPr lang="es-AR"/>
              <a:t>	Qué información del índice le permite a Lucene responder a las consultas por PhraseQuery?</a:t>
            </a:r>
            <a:endParaRPr/>
          </a:p>
        </p:txBody>
      </p:sp>
      <p:sp>
        <p:nvSpPr>
          <p:cNvPr id="173" name="Google Shape;173;p22"/>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184</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3"/>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179" name="Google Shape;179;p23"/>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fontScale="92500"/>
          </a:bodyPr>
          <a:lstStyle/>
          <a:p>
            <a:pPr marL="514350" lvl="0" indent="-514350" algn="l" rtl="0">
              <a:spcBef>
                <a:spcPts val="0"/>
              </a:spcBef>
              <a:spcAft>
                <a:spcPts val="0"/>
              </a:spcAft>
              <a:buSzPct val="95000"/>
              <a:buFont typeface="Century Gothic"/>
              <a:buAutoNum type="arabicPeriod"/>
            </a:pPr>
            <a:r>
              <a:rPr lang="es-AR"/>
              <a:t>API para las queries</a:t>
            </a:r>
            <a:endParaRPr/>
          </a:p>
          <a:p>
            <a:pPr marL="274320" lvl="0" indent="-129238" algn="l" rtl="0">
              <a:spcBef>
                <a:spcPts val="481"/>
              </a:spcBef>
              <a:spcAft>
                <a:spcPts val="0"/>
              </a:spcAft>
              <a:buSzPct val="95000"/>
              <a:buNone/>
            </a:pPr>
            <a:endParaRPr b="1"/>
          </a:p>
          <a:p>
            <a:pPr marL="0" lvl="0" indent="0" algn="l" rtl="0">
              <a:spcBef>
                <a:spcPts val="481"/>
              </a:spcBef>
              <a:spcAft>
                <a:spcPts val="0"/>
              </a:spcAft>
              <a:buSzPct val="95000"/>
              <a:buNone/>
            </a:pPr>
            <a:r>
              <a:rPr lang="es-AR"/>
              <a:t>1.1 	</a:t>
            </a:r>
            <a:r>
              <a:rPr lang="es-AR" b="1" i="1"/>
              <a:t>TermQuery: busca un solo término</a:t>
            </a:r>
            <a:endParaRPr/>
          </a:p>
          <a:p>
            <a:pPr marL="0" lvl="0" indent="0" algn="l" rtl="0">
              <a:spcBef>
                <a:spcPts val="481"/>
              </a:spcBef>
              <a:spcAft>
                <a:spcPts val="0"/>
              </a:spcAft>
              <a:buSzPct val="95000"/>
              <a:buNone/>
            </a:pPr>
            <a:r>
              <a:rPr lang="es-AR" b="1" i="1"/>
              <a:t>1.2 	PrefixQuery: busca por prefijo</a:t>
            </a:r>
            <a:endParaRPr/>
          </a:p>
          <a:p>
            <a:pPr marL="0" lvl="0" indent="0" algn="l" rtl="0">
              <a:spcBef>
                <a:spcPts val="481"/>
              </a:spcBef>
              <a:spcAft>
                <a:spcPts val="0"/>
              </a:spcAft>
              <a:buSzPct val="95000"/>
              <a:buNone/>
            </a:pPr>
            <a:r>
              <a:rPr lang="es-AR" b="1" i="1"/>
              <a:t>1.3 	TermRangeQuery: busca por rangos</a:t>
            </a:r>
            <a:endParaRPr/>
          </a:p>
          <a:p>
            <a:pPr marL="0" lvl="0" indent="0" algn="l" rtl="0">
              <a:spcBef>
                <a:spcPts val="481"/>
              </a:spcBef>
              <a:spcAft>
                <a:spcPts val="0"/>
              </a:spcAft>
              <a:buSzPct val="95000"/>
              <a:buNone/>
            </a:pPr>
            <a:r>
              <a:rPr lang="es-AR" b="1" i="1"/>
              <a:t>1.4 </a:t>
            </a:r>
            <a:r>
              <a:rPr lang="es-AR" b="1" i="1">
                <a:solidFill>
                  <a:srgbClr val="00B050"/>
                </a:solidFill>
              </a:rPr>
              <a:t>	</a:t>
            </a:r>
            <a:r>
              <a:rPr lang="es-AR" b="1" i="1"/>
              <a:t>PhraseQuery: busca secuencia</a:t>
            </a:r>
            <a:endParaRPr/>
          </a:p>
          <a:p>
            <a:pPr marL="0" lvl="0" indent="0" algn="l" rtl="0">
              <a:spcBef>
                <a:spcPts val="481"/>
              </a:spcBef>
              <a:spcAft>
                <a:spcPts val="0"/>
              </a:spcAft>
              <a:buSzPct val="95000"/>
              <a:buNone/>
            </a:pPr>
            <a:r>
              <a:rPr lang="es-AR" b="1" i="1">
                <a:solidFill>
                  <a:srgbClr val="00B050"/>
                </a:solidFill>
              </a:rPr>
              <a:t>1.5 	 WildcardQuery: busca por matching de * o bien ?</a:t>
            </a:r>
            <a:endParaRPr/>
          </a:p>
          <a:p>
            <a:pPr marL="0" lvl="0" indent="0" algn="l" rtl="0">
              <a:spcBef>
                <a:spcPts val="481"/>
              </a:spcBef>
              <a:spcAft>
                <a:spcPts val="0"/>
              </a:spcAft>
              <a:buSzPct val="95000"/>
              <a:buNone/>
            </a:pPr>
            <a:r>
              <a:rPr lang="es-AR"/>
              <a:t>1.6 	FuzzyQuery: Damerau-Levenshtein con MaxEdit 2</a:t>
            </a:r>
            <a:endParaRPr/>
          </a:p>
          <a:p>
            <a:pPr marL="0" lvl="0" indent="0" algn="l" rtl="0">
              <a:spcBef>
                <a:spcPts val="481"/>
              </a:spcBef>
              <a:spcAft>
                <a:spcPts val="0"/>
              </a:spcAft>
              <a:buSzPct val="95000"/>
              <a:buNone/>
            </a:pPr>
            <a:r>
              <a:rPr lang="es-AR"/>
              <a:t>1.7 	BooleanQuery</a:t>
            </a:r>
            <a:endParaRPr/>
          </a:p>
          <a:p>
            <a:pPr marL="0" lvl="0" indent="0" algn="l" rtl="0">
              <a:spcBef>
                <a:spcPts val="481"/>
              </a:spcBef>
              <a:spcAft>
                <a:spcPts val="0"/>
              </a:spcAft>
              <a:buSzPct val="95000"/>
              <a:buNone/>
            </a:pPr>
            <a:r>
              <a:rPr lang="es-AR"/>
              <a:t>Etc., etc.,  etc.</a:t>
            </a:r>
            <a:endParaRPr/>
          </a:p>
          <a:p>
            <a:pPr marL="0" lvl="0" indent="0" algn="l" rtl="0">
              <a:spcBef>
                <a:spcPts val="481"/>
              </a:spcBef>
              <a:spcAft>
                <a:spcPts val="0"/>
              </a:spcAft>
              <a:buSzPct val="95000"/>
              <a:buNone/>
            </a:pPr>
            <a:endParaRPr/>
          </a:p>
        </p:txBody>
      </p:sp>
      <p:sp>
        <p:nvSpPr>
          <p:cNvPr id="180" name="Google Shape;180;p23"/>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185</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4"/>
          <p:cNvSpPr txBox="1">
            <a:spLocks noGrp="1"/>
          </p:cNvSpPr>
          <p:nvPr>
            <p:ph type="title"/>
          </p:nvPr>
        </p:nvSpPr>
        <p:spPr>
          <a:xfrm>
            <a:off x="163900" y="648109"/>
            <a:ext cx="4045200" cy="2085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2"/>
              </a:buClr>
              <a:buSzPts val="4200"/>
              <a:buFont typeface="Century Gothic"/>
              <a:buNone/>
            </a:pPr>
            <a:r>
              <a:rPr lang="es-AR"/>
              <a:t>TP 2-C </a:t>
            </a:r>
            <a:br>
              <a:rPr lang="es-AR"/>
            </a:br>
            <a:r>
              <a:rPr lang="es-AR"/>
              <a:t>Ejer 3.5</a:t>
            </a:r>
            <a:endParaRPr/>
          </a:p>
        </p:txBody>
      </p:sp>
      <p:sp>
        <p:nvSpPr>
          <p:cNvPr id="186" name="Google Shape;186;p24"/>
          <p:cNvSpPr txBox="1">
            <a:spLocks noGrp="1"/>
          </p:cNvSpPr>
          <p:nvPr>
            <p:ph type="subTitle" idx="1"/>
          </p:nvPr>
        </p:nvSpPr>
        <p:spPr>
          <a:xfrm>
            <a:off x="339390" y="2805312"/>
            <a:ext cx="4045200" cy="1692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100"/>
              <a:buNone/>
            </a:pPr>
            <a:r>
              <a:rPr lang="es-AR" sz="2400"/>
              <a:t>=&gt;WildcardQuery</a:t>
            </a:r>
            <a:endParaRPr sz="2400">
              <a:solidFill>
                <a:srgbClr val="00B050"/>
              </a:solidFill>
            </a:endParaRPr>
          </a:p>
          <a:p>
            <a:pPr marL="0" lvl="0" indent="0" algn="ctr" rtl="0">
              <a:lnSpc>
                <a:spcPct val="100000"/>
              </a:lnSpc>
              <a:spcBef>
                <a:spcPts val="0"/>
              </a:spcBef>
              <a:spcAft>
                <a:spcPts val="0"/>
              </a:spcAft>
              <a:buSzPts val="2100"/>
              <a:buNone/>
            </a:pPr>
            <a:endParaRPr>
              <a:solidFill>
                <a:srgbClr val="00B050"/>
              </a:solidFill>
            </a:endParaRPr>
          </a:p>
        </p:txBody>
      </p:sp>
      <p:sp>
        <p:nvSpPr>
          <p:cNvPr id="187" name="Google Shape;187;p24"/>
          <p:cNvSpPr txBox="1">
            <a:spLocks noGrp="1"/>
          </p:cNvSpPr>
          <p:nvPr>
            <p:ph type="body" idx="2"/>
          </p:nvPr>
        </p:nvSpPr>
        <p:spPr>
          <a:xfrm>
            <a:off x="4939500" y="965600"/>
            <a:ext cx="3837000" cy="4926900"/>
          </a:xfrm>
          <a:prstGeom prst="rect">
            <a:avLst/>
          </a:prstGeom>
          <a:solidFill>
            <a:srgbClr val="D9E188"/>
          </a:solidFill>
          <a:ln>
            <a:noFill/>
          </a:ln>
        </p:spPr>
        <p:txBody>
          <a:bodyPr spcFirstLastPara="1" wrap="square" lIns="91425" tIns="91425" rIns="91425" bIns="91425" anchor="ctr" anchorCtr="0">
            <a:noAutofit/>
          </a:bodyPr>
          <a:lstStyle/>
          <a:p>
            <a:pPr marL="0" lvl="0" indent="0" algn="l" rtl="0">
              <a:spcBef>
                <a:spcPts val="0"/>
              </a:spcBef>
              <a:spcAft>
                <a:spcPts val="0"/>
              </a:spcAft>
              <a:buSzPts val="1800"/>
              <a:buNone/>
            </a:pPr>
            <a:r>
              <a:rPr lang="es-AR" sz="1800">
                <a:solidFill>
                  <a:schemeClr val="dk1"/>
                </a:solidFill>
              </a:rPr>
              <a:t>Query query= </a:t>
            </a:r>
            <a:r>
              <a:rPr lang="es-AR" sz="1800" b="1">
                <a:solidFill>
                  <a:schemeClr val="dk1"/>
                </a:solidFill>
              </a:rPr>
              <a:t>new WildcardQuery(myTerm);</a:t>
            </a:r>
            <a:endParaRPr sz="1800" b="1">
              <a:solidFill>
                <a:schemeClr val="dk1"/>
              </a:solidFill>
            </a:endParaRPr>
          </a:p>
        </p:txBody>
      </p:sp>
      <p:sp>
        <p:nvSpPr>
          <p:cNvPr id="188" name="Google Shape;188;p24"/>
          <p:cNvSpPr txBox="1">
            <a:spLocks noGrp="1"/>
          </p:cNvSpPr>
          <p:nvPr>
            <p:ph type="sldNum" idx="4294967295"/>
          </p:nvPr>
        </p:nvSpPr>
        <p:spPr>
          <a:xfrm>
            <a:off x="8460431" y="6201587"/>
            <a:ext cx="548700" cy="52470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s-AR" sz="1000" b="0" i="0" u="none" strike="noStrike" cap="none">
                <a:solidFill>
                  <a:srgbClr val="FFFFFF"/>
                </a:solidFill>
                <a:latin typeface="Roboto"/>
                <a:ea typeface="Roboto"/>
                <a:cs typeface="Roboto"/>
                <a:sym typeface="Roboto"/>
              </a:rPr>
              <a:t>186</a:t>
            </a:fld>
            <a:endParaRPr sz="1000" b="0" i="0" u="none" strike="noStrike" cap="none">
              <a:solidFill>
                <a:srgbClr val="FFFFFF"/>
              </a:solidFill>
              <a:latin typeface="Roboto"/>
              <a:ea typeface="Roboto"/>
              <a:cs typeface="Roboto"/>
              <a:sym typeface="Roboto"/>
            </a:endParaRPr>
          </a:p>
        </p:txBody>
      </p:sp>
      <p:pic>
        <p:nvPicPr>
          <p:cNvPr id="189" name="Google Shape;189;p24" descr="File:Notepad icon.svg"/>
          <p:cNvPicPr preferRelativeResize="0"/>
          <p:nvPr/>
        </p:nvPicPr>
        <p:blipFill rotWithShape="1">
          <a:blip r:embed="rId3">
            <a:alphaModFix/>
          </a:blip>
          <a:srcRect/>
          <a:stretch/>
        </p:blipFill>
        <p:spPr>
          <a:xfrm>
            <a:off x="1881248" y="4746614"/>
            <a:ext cx="1145886" cy="1145886"/>
          </a:xfrm>
          <a:prstGeom prst="rect">
            <a:avLst/>
          </a:prstGeom>
          <a:noFill/>
          <a:ln>
            <a:noFill/>
          </a:ln>
        </p:spPr>
      </p:pic>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5"/>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195" name="Google Shape;195;p25"/>
          <p:cNvSpPr txBox="1">
            <a:spLocks noGrp="1"/>
          </p:cNvSpPr>
          <p:nvPr>
            <p:ph type="body" idx="1"/>
          </p:nvPr>
        </p:nvSpPr>
        <p:spPr>
          <a:xfrm>
            <a:off x="457200" y="1935480"/>
            <a:ext cx="8229600" cy="4389000"/>
          </a:xfrm>
          <a:prstGeom prst="rect">
            <a:avLst/>
          </a:prstGeom>
          <a:noFill/>
          <a:ln>
            <a:noFill/>
          </a:ln>
        </p:spPr>
        <p:txBody>
          <a:bodyPr spcFirstLastPara="1" wrap="square" lIns="91425" tIns="45700" rIns="91425" bIns="45700" anchor="t" anchorCtr="0">
            <a:normAutofit fontScale="70000" lnSpcReduction="20000"/>
          </a:bodyPr>
          <a:lstStyle/>
          <a:p>
            <a:pPr marL="0" lvl="0" indent="0" algn="l" rtl="0">
              <a:spcBef>
                <a:spcPts val="0"/>
              </a:spcBef>
              <a:spcAft>
                <a:spcPts val="0"/>
              </a:spcAft>
              <a:buSzPct val="95000"/>
              <a:buNone/>
            </a:pPr>
            <a:r>
              <a:rPr lang="es-AR"/>
              <a:t>Realizar los siguiente cambios, re ejecutar  y explicar el resultado</a:t>
            </a:r>
            <a:endParaRPr/>
          </a:p>
          <a:p>
            <a:pPr marL="0" lvl="0" indent="0" algn="l" rtl="0">
              <a:spcBef>
                <a:spcPts val="325"/>
              </a:spcBef>
              <a:spcAft>
                <a:spcPts val="0"/>
              </a:spcAft>
              <a:buSzPct val="95000"/>
              <a:buNone/>
            </a:pPr>
            <a:endParaRPr/>
          </a:p>
          <a:p>
            <a:pPr marL="0" lvl="0" indent="0" algn="l" rtl="0">
              <a:spcBef>
                <a:spcPts val="325"/>
              </a:spcBef>
              <a:spcAft>
                <a:spcPts val="0"/>
              </a:spcAft>
              <a:buSzPct val="95000"/>
              <a:buNone/>
            </a:pPr>
            <a:r>
              <a:rPr lang="es-AR"/>
              <a:t>Query query= </a:t>
            </a:r>
            <a:r>
              <a:rPr lang="es-AR" b="1"/>
              <a:t>new WildcardQuery(myTerm) </a:t>
            </a:r>
            <a:endParaRPr/>
          </a:p>
          <a:p>
            <a:pPr marL="0" lvl="0" indent="0" algn="l" rtl="0">
              <a:spcBef>
                <a:spcPts val="325"/>
              </a:spcBef>
              <a:spcAft>
                <a:spcPts val="0"/>
              </a:spcAft>
              <a:buSzPct val="95000"/>
              <a:buNone/>
            </a:pPr>
            <a:endParaRPr b="1"/>
          </a:p>
          <a:p>
            <a:pPr marL="0" lvl="0" indent="0" algn="l" rtl="0">
              <a:spcBef>
                <a:spcPts val="325"/>
              </a:spcBef>
              <a:spcAft>
                <a:spcPts val="0"/>
              </a:spcAft>
              <a:buSzPct val="95000"/>
              <a:buNone/>
            </a:pPr>
            <a:endParaRPr b="1"/>
          </a:p>
          <a:p>
            <a:pPr marL="0" lvl="0" indent="0" algn="just" rtl="0">
              <a:spcBef>
                <a:spcPts val="325"/>
              </a:spcBef>
              <a:spcAft>
                <a:spcPts val="0"/>
              </a:spcAft>
              <a:buSzPct val="95000"/>
              <a:buNone/>
            </a:pPr>
            <a:r>
              <a:rPr lang="es-AR"/>
              <a:t>Donde los casos a probar son:</a:t>
            </a:r>
            <a:endParaRPr b="1"/>
          </a:p>
          <a:p>
            <a:pPr marL="0" lvl="0" indent="0" algn="l" rtl="0">
              <a:spcBef>
                <a:spcPts val="325"/>
              </a:spcBef>
              <a:spcAft>
                <a:spcPts val="0"/>
              </a:spcAft>
              <a:buSzPct val="95000"/>
              <a:buNone/>
            </a:pPr>
            <a:endParaRPr b="1"/>
          </a:p>
          <a:p>
            <a:pPr marL="274320" lvl="0" indent="-274320" algn="l" rtl="0">
              <a:spcBef>
                <a:spcPts val="325"/>
              </a:spcBef>
              <a:spcAft>
                <a:spcPts val="0"/>
              </a:spcAft>
              <a:buSzPct val="95000"/>
              <a:buChar char="⚫"/>
            </a:pPr>
            <a:r>
              <a:rPr lang="es-AR"/>
              <a:t>queryStr= “g*e”</a:t>
            </a:r>
            <a:endParaRPr/>
          </a:p>
          <a:p>
            <a:pPr marL="274320" lvl="0" indent="-176291" algn="l" rtl="0">
              <a:spcBef>
                <a:spcPts val="325"/>
              </a:spcBef>
              <a:spcAft>
                <a:spcPts val="0"/>
              </a:spcAft>
              <a:buSzPct val="95000"/>
              <a:buNone/>
            </a:pPr>
            <a:endParaRPr/>
          </a:p>
          <a:p>
            <a:pPr marL="274320" lvl="0" indent="-274320" algn="l" rtl="0">
              <a:spcBef>
                <a:spcPts val="325"/>
              </a:spcBef>
              <a:spcAft>
                <a:spcPts val="0"/>
              </a:spcAft>
              <a:buSzPct val="95000"/>
              <a:buChar char="⚫"/>
            </a:pPr>
            <a:r>
              <a:rPr lang="es-AR"/>
              <a:t>queryStr= “g?me”</a:t>
            </a:r>
            <a:endParaRPr/>
          </a:p>
          <a:p>
            <a:pPr marL="274320" lvl="0" indent="-176291" algn="l" rtl="0">
              <a:spcBef>
                <a:spcPts val="325"/>
              </a:spcBef>
              <a:spcAft>
                <a:spcPts val="0"/>
              </a:spcAft>
              <a:buSzPct val="95000"/>
              <a:buNone/>
            </a:pPr>
            <a:endParaRPr/>
          </a:p>
          <a:p>
            <a:pPr marL="274320" lvl="0" indent="-274320" algn="l" rtl="0">
              <a:spcBef>
                <a:spcPts val="325"/>
              </a:spcBef>
              <a:spcAft>
                <a:spcPts val="0"/>
              </a:spcAft>
              <a:buSzPct val="95000"/>
              <a:buChar char="⚫"/>
            </a:pPr>
            <a:r>
              <a:rPr lang="es-AR"/>
              <a:t>queryStr= “g?m”</a:t>
            </a:r>
            <a:endParaRPr/>
          </a:p>
          <a:p>
            <a:pPr marL="274320" lvl="0" indent="-176291" algn="l" rtl="0">
              <a:spcBef>
                <a:spcPts val="325"/>
              </a:spcBef>
              <a:spcAft>
                <a:spcPts val="0"/>
              </a:spcAft>
              <a:buSzPct val="95000"/>
              <a:buNone/>
            </a:pPr>
            <a:endParaRPr/>
          </a:p>
          <a:p>
            <a:pPr marL="274320" lvl="0" indent="-274320" algn="l" rtl="0">
              <a:spcBef>
                <a:spcPts val="325"/>
              </a:spcBef>
              <a:spcAft>
                <a:spcPts val="0"/>
              </a:spcAft>
              <a:buSzPct val="95000"/>
              <a:buChar char="⚫"/>
            </a:pPr>
            <a:r>
              <a:rPr lang="es-AR"/>
              <a:t>queryStr= “G??e”</a:t>
            </a:r>
            <a:endParaRPr/>
          </a:p>
          <a:p>
            <a:pPr marL="274320" lvl="0" indent="-176291" algn="l" rtl="0">
              <a:spcBef>
                <a:spcPts val="325"/>
              </a:spcBef>
              <a:spcAft>
                <a:spcPts val="0"/>
              </a:spcAft>
              <a:buSzPct val="95000"/>
              <a:buNone/>
            </a:pPr>
            <a:endParaRPr/>
          </a:p>
          <a:p>
            <a:pPr marL="274320" lvl="0" indent="-274320" algn="l" rtl="0">
              <a:spcBef>
                <a:spcPts val="325"/>
              </a:spcBef>
              <a:spcAft>
                <a:spcPts val="0"/>
              </a:spcAft>
              <a:buSzPct val="95000"/>
              <a:buChar char="⚫"/>
            </a:pPr>
            <a:r>
              <a:rPr lang="es-AR"/>
              <a:t>queryStr= “*”</a:t>
            </a:r>
            <a:endParaRPr/>
          </a:p>
          <a:p>
            <a:pPr marL="274320" lvl="0" indent="-176291" algn="l" rtl="0">
              <a:spcBef>
                <a:spcPts val="325"/>
              </a:spcBef>
              <a:spcAft>
                <a:spcPts val="0"/>
              </a:spcAft>
              <a:buSzPct val="95000"/>
              <a:buNone/>
            </a:pPr>
            <a:endParaRPr/>
          </a:p>
          <a:p>
            <a:pPr marL="274320" lvl="0" indent="-176291" algn="l" rtl="0">
              <a:spcBef>
                <a:spcPts val="325"/>
              </a:spcBef>
              <a:spcAft>
                <a:spcPts val="0"/>
              </a:spcAft>
              <a:buSzPct val="95000"/>
              <a:buNone/>
            </a:pPr>
            <a:endParaRPr/>
          </a:p>
          <a:p>
            <a:pPr marL="274320" lvl="0" indent="-176291" algn="l" rtl="0">
              <a:spcBef>
                <a:spcPts val="325"/>
              </a:spcBef>
              <a:spcAft>
                <a:spcPts val="0"/>
              </a:spcAft>
              <a:buSzPct val="95000"/>
              <a:buNone/>
            </a:pPr>
            <a:endParaRPr/>
          </a:p>
          <a:p>
            <a:pPr marL="274320" lvl="0" indent="-176291" algn="l" rtl="0">
              <a:spcBef>
                <a:spcPts val="325"/>
              </a:spcBef>
              <a:spcAft>
                <a:spcPts val="0"/>
              </a:spcAft>
              <a:buSzPct val="95000"/>
              <a:buNone/>
            </a:pPr>
            <a:endParaRPr/>
          </a:p>
          <a:p>
            <a:pPr marL="274320" lvl="0" indent="-176291" algn="l" rtl="0">
              <a:spcBef>
                <a:spcPts val="325"/>
              </a:spcBef>
              <a:spcAft>
                <a:spcPts val="0"/>
              </a:spcAft>
              <a:buSzPct val="95000"/>
              <a:buNone/>
            </a:pPr>
            <a:endParaRPr/>
          </a:p>
          <a:p>
            <a:pPr marL="274320" lvl="0" indent="-176291" algn="l" rtl="0">
              <a:spcBef>
                <a:spcPts val="325"/>
              </a:spcBef>
              <a:spcAft>
                <a:spcPts val="0"/>
              </a:spcAft>
              <a:buSzPct val="95000"/>
              <a:buNone/>
            </a:pPr>
            <a:endParaRPr/>
          </a:p>
          <a:p>
            <a:pPr marL="0" lvl="0" indent="0" algn="l" rtl="0">
              <a:spcBef>
                <a:spcPts val="325"/>
              </a:spcBef>
              <a:spcAft>
                <a:spcPts val="0"/>
              </a:spcAft>
              <a:buSzPct val="95000"/>
              <a:buNone/>
            </a:pPr>
            <a:endParaRPr/>
          </a:p>
          <a:p>
            <a:pPr marL="274320" lvl="0" indent="-176291" algn="l" rtl="0">
              <a:spcBef>
                <a:spcPts val="325"/>
              </a:spcBef>
              <a:spcAft>
                <a:spcPts val="0"/>
              </a:spcAft>
              <a:buSzPct val="95000"/>
              <a:buNone/>
            </a:pPr>
            <a:endParaRPr/>
          </a:p>
          <a:p>
            <a:pPr marL="0" lvl="0" indent="0" algn="l" rtl="0">
              <a:spcBef>
                <a:spcPts val="325"/>
              </a:spcBef>
              <a:spcAft>
                <a:spcPts val="0"/>
              </a:spcAft>
              <a:buSzPct val="95000"/>
              <a:buNone/>
            </a:pPr>
            <a:endParaRPr/>
          </a:p>
          <a:p>
            <a:pPr marL="0" lvl="0" indent="0" algn="l" rtl="0">
              <a:spcBef>
                <a:spcPts val="325"/>
              </a:spcBef>
              <a:spcAft>
                <a:spcPts val="0"/>
              </a:spcAft>
              <a:buSzPct val="95000"/>
              <a:buNone/>
            </a:pPr>
            <a:endParaRPr/>
          </a:p>
          <a:p>
            <a:pPr marL="0" lvl="0" indent="0" algn="l" rtl="0">
              <a:spcBef>
                <a:spcPts val="325"/>
              </a:spcBef>
              <a:spcAft>
                <a:spcPts val="0"/>
              </a:spcAft>
              <a:buSzPct val="95000"/>
              <a:buNone/>
            </a:pPr>
            <a:endParaRPr/>
          </a:p>
          <a:p>
            <a:pPr marL="514350" lvl="0" indent="-416321" algn="l" rtl="0">
              <a:spcBef>
                <a:spcPts val="325"/>
              </a:spcBef>
              <a:spcAft>
                <a:spcPts val="0"/>
              </a:spcAft>
              <a:buSzPct val="95000"/>
              <a:buNone/>
            </a:pPr>
            <a:endParaRPr/>
          </a:p>
        </p:txBody>
      </p:sp>
      <p:sp>
        <p:nvSpPr>
          <p:cNvPr id="196" name="Google Shape;196;p25"/>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187</a:t>
            </a:fld>
            <a:endParaRPr/>
          </a:p>
        </p:txBody>
      </p:sp>
      <p:sp>
        <p:nvSpPr>
          <p:cNvPr id="197" name="Google Shape;197;p25"/>
          <p:cNvSpPr txBox="1"/>
          <p:nvPr/>
        </p:nvSpPr>
        <p:spPr>
          <a:xfrm>
            <a:off x="3116850" y="4023525"/>
            <a:ext cx="5774100" cy="1523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AR" sz="3200" b="1">
                <a:solidFill>
                  <a:schemeClr val="dk1"/>
                </a:solidFill>
                <a:latin typeface="Palatino Linotype"/>
                <a:ea typeface="Palatino Linotype"/>
                <a:cs typeface="Palatino Linotype"/>
                <a:sym typeface="Palatino Linotype"/>
              </a:rPr>
              <a:t>*</a:t>
            </a:r>
            <a:r>
              <a:rPr lang="es-AR" sz="2300">
                <a:solidFill>
                  <a:schemeClr val="dk1"/>
                </a:solidFill>
                <a:latin typeface="Palatino Linotype"/>
                <a:ea typeface="Palatino Linotype"/>
                <a:cs typeface="Palatino Linotype"/>
                <a:sym typeface="Palatino Linotype"/>
              </a:rPr>
              <a:t> representa cualquier secuencia de caracteres inclusive vacío</a:t>
            </a:r>
            <a:endParaRPr sz="2300">
              <a:solidFill>
                <a:schemeClr val="dk1"/>
              </a:solidFill>
              <a:latin typeface="Palatino Linotype"/>
              <a:ea typeface="Palatino Linotype"/>
              <a:cs typeface="Palatino Linotype"/>
              <a:sym typeface="Palatino Linotype"/>
            </a:endParaRPr>
          </a:p>
          <a:p>
            <a:pPr marL="0" lvl="0" indent="0" algn="l" rtl="0">
              <a:spcBef>
                <a:spcPts val="0"/>
              </a:spcBef>
              <a:spcAft>
                <a:spcPts val="0"/>
              </a:spcAft>
              <a:buNone/>
            </a:pPr>
            <a:r>
              <a:rPr lang="es-AR" sz="3200" b="1">
                <a:solidFill>
                  <a:schemeClr val="dk1"/>
                </a:solidFill>
                <a:latin typeface="Palatino Linotype"/>
                <a:ea typeface="Palatino Linotype"/>
                <a:cs typeface="Palatino Linotype"/>
                <a:sym typeface="Palatino Linotype"/>
              </a:rPr>
              <a:t>?</a:t>
            </a:r>
            <a:r>
              <a:rPr lang="es-AR" sz="2300">
                <a:solidFill>
                  <a:schemeClr val="dk1"/>
                </a:solidFill>
                <a:latin typeface="Palatino Linotype"/>
                <a:ea typeface="Palatino Linotype"/>
                <a:cs typeface="Palatino Linotype"/>
                <a:sym typeface="Palatino Linotype"/>
              </a:rPr>
              <a:t> representa un caracter cualquiera</a:t>
            </a:r>
            <a:endParaRPr sz="2300">
              <a:solidFill>
                <a:schemeClr val="dk1"/>
              </a:solidFill>
              <a:latin typeface="Palatino Linotype"/>
              <a:ea typeface="Palatino Linotype"/>
              <a:cs typeface="Palatino Linotype"/>
              <a:sym typeface="Palatino Linotype"/>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6"/>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203" name="Google Shape;203;p26"/>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fontScale="92500"/>
          </a:bodyPr>
          <a:lstStyle/>
          <a:p>
            <a:pPr marL="514350" lvl="0" indent="-514350" algn="l" rtl="0">
              <a:spcBef>
                <a:spcPts val="0"/>
              </a:spcBef>
              <a:spcAft>
                <a:spcPts val="0"/>
              </a:spcAft>
              <a:buSzPct val="95000"/>
              <a:buFont typeface="Century Gothic"/>
              <a:buAutoNum type="arabicPeriod"/>
            </a:pPr>
            <a:r>
              <a:rPr lang="es-AR"/>
              <a:t>API para las queries</a:t>
            </a:r>
            <a:endParaRPr/>
          </a:p>
          <a:p>
            <a:pPr marL="274320" lvl="0" indent="-129238" algn="l" rtl="0">
              <a:spcBef>
                <a:spcPts val="481"/>
              </a:spcBef>
              <a:spcAft>
                <a:spcPts val="0"/>
              </a:spcAft>
              <a:buSzPct val="95000"/>
              <a:buNone/>
            </a:pPr>
            <a:endParaRPr b="1"/>
          </a:p>
          <a:p>
            <a:pPr marL="0" lvl="0" indent="0" algn="l" rtl="0">
              <a:spcBef>
                <a:spcPts val="481"/>
              </a:spcBef>
              <a:spcAft>
                <a:spcPts val="0"/>
              </a:spcAft>
              <a:buSzPct val="95000"/>
              <a:buNone/>
            </a:pPr>
            <a:r>
              <a:rPr lang="es-AR" b="1" i="1"/>
              <a:t>1.1 	TermQuery: busca un solo término</a:t>
            </a:r>
            <a:endParaRPr/>
          </a:p>
          <a:p>
            <a:pPr marL="0" lvl="0" indent="0" algn="l" rtl="0">
              <a:spcBef>
                <a:spcPts val="481"/>
              </a:spcBef>
              <a:spcAft>
                <a:spcPts val="0"/>
              </a:spcAft>
              <a:buSzPct val="95000"/>
              <a:buNone/>
            </a:pPr>
            <a:r>
              <a:rPr lang="es-AR" b="1" i="1"/>
              <a:t>1.2 	PrefixQuery: busca por prefijo</a:t>
            </a:r>
            <a:endParaRPr/>
          </a:p>
          <a:p>
            <a:pPr marL="0" lvl="0" indent="0" algn="l" rtl="0">
              <a:spcBef>
                <a:spcPts val="481"/>
              </a:spcBef>
              <a:spcAft>
                <a:spcPts val="0"/>
              </a:spcAft>
              <a:buSzPct val="95000"/>
              <a:buNone/>
            </a:pPr>
            <a:r>
              <a:rPr lang="es-AR" b="1" i="1"/>
              <a:t>1.3 	TermRangeQuery: busca por rangos</a:t>
            </a:r>
            <a:endParaRPr/>
          </a:p>
          <a:p>
            <a:pPr marL="0" lvl="0" indent="0" algn="l" rtl="0">
              <a:spcBef>
                <a:spcPts val="481"/>
              </a:spcBef>
              <a:spcAft>
                <a:spcPts val="0"/>
              </a:spcAft>
              <a:buSzPct val="95000"/>
              <a:buNone/>
            </a:pPr>
            <a:r>
              <a:rPr lang="es-AR" b="1" i="1"/>
              <a:t>1.4 </a:t>
            </a:r>
            <a:r>
              <a:rPr lang="es-AR" b="1" i="1">
                <a:solidFill>
                  <a:srgbClr val="00B050"/>
                </a:solidFill>
              </a:rPr>
              <a:t>	</a:t>
            </a:r>
            <a:r>
              <a:rPr lang="es-AR" b="1" i="1"/>
              <a:t>PhraseQuery: busca secuencia</a:t>
            </a:r>
            <a:endParaRPr/>
          </a:p>
          <a:p>
            <a:pPr marL="0" lvl="0" indent="0" algn="l" rtl="0">
              <a:spcBef>
                <a:spcPts val="481"/>
              </a:spcBef>
              <a:spcAft>
                <a:spcPts val="0"/>
              </a:spcAft>
              <a:buSzPct val="95000"/>
              <a:buNone/>
            </a:pPr>
            <a:r>
              <a:rPr lang="es-AR" b="1" i="1"/>
              <a:t>1.5 	 WildcardQuery</a:t>
            </a:r>
            <a:endParaRPr b="1" i="1"/>
          </a:p>
          <a:p>
            <a:pPr marL="0" lvl="0" indent="0" algn="l" rtl="0">
              <a:spcBef>
                <a:spcPts val="481"/>
              </a:spcBef>
              <a:spcAft>
                <a:spcPts val="0"/>
              </a:spcAft>
              <a:buSzPct val="95000"/>
              <a:buNone/>
            </a:pPr>
            <a:r>
              <a:rPr lang="es-AR" b="1" i="1">
                <a:solidFill>
                  <a:srgbClr val="00B050"/>
                </a:solidFill>
              </a:rPr>
              <a:t>1.6 	FuzzyQuery: Damerau-Levenshtein con MaxEdit 2</a:t>
            </a:r>
            <a:endParaRPr b="1" i="1">
              <a:solidFill>
                <a:srgbClr val="00B050"/>
              </a:solidFill>
            </a:endParaRPr>
          </a:p>
          <a:p>
            <a:pPr marL="0" lvl="0" indent="0" algn="l" rtl="0">
              <a:spcBef>
                <a:spcPts val="481"/>
              </a:spcBef>
              <a:spcAft>
                <a:spcPts val="0"/>
              </a:spcAft>
              <a:buSzPct val="95000"/>
              <a:buNone/>
            </a:pPr>
            <a:r>
              <a:rPr lang="es-AR"/>
              <a:t>1.7 	BooleanQuery</a:t>
            </a:r>
            <a:endParaRPr/>
          </a:p>
          <a:p>
            <a:pPr marL="0" lvl="0" indent="0" algn="l" rtl="0">
              <a:spcBef>
                <a:spcPts val="481"/>
              </a:spcBef>
              <a:spcAft>
                <a:spcPts val="0"/>
              </a:spcAft>
              <a:buSzPct val="95000"/>
              <a:buNone/>
            </a:pPr>
            <a:r>
              <a:rPr lang="es-AR"/>
              <a:t>Etc., etc.,  etc.</a:t>
            </a:r>
            <a:endParaRPr/>
          </a:p>
          <a:p>
            <a:pPr marL="0" lvl="0" indent="0" algn="l" rtl="0">
              <a:spcBef>
                <a:spcPts val="481"/>
              </a:spcBef>
              <a:spcAft>
                <a:spcPts val="0"/>
              </a:spcAft>
              <a:buSzPct val="95000"/>
              <a:buNone/>
            </a:pPr>
            <a:endParaRPr/>
          </a:p>
        </p:txBody>
      </p:sp>
      <p:sp>
        <p:nvSpPr>
          <p:cNvPr id="204" name="Google Shape;204;p26"/>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188</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7"/>
          <p:cNvSpPr txBox="1">
            <a:spLocks noGrp="1"/>
          </p:cNvSpPr>
          <p:nvPr>
            <p:ph type="title"/>
          </p:nvPr>
        </p:nvSpPr>
        <p:spPr>
          <a:xfrm>
            <a:off x="163900" y="648109"/>
            <a:ext cx="4045200" cy="2085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2"/>
              </a:buClr>
              <a:buSzPts val="4200"/>
              <a:buFont typeface="Century Gothic"/>
              <a:buNone/>
            </a:pPr>
            <a:r>
              <a:rPr lang="es-AR"/>
              <a:t>TP 2-C </a:t>
            </a:r>
            <a:br>
              <a:rPr lang="es-AR"/>
            </a:br>
            <a:r>
              <a:rPr lang="es-AR"/>
              <a:t>Ejer 3.6</a:t>
            </a:r>
            <a:endParaRPr/>
          </a:p>
        </p:txBody>
      </p:sp>
      <p:sp>
        <p:nvSpPr>
          <p:cNvPr id="210" name="Google Shape;210;p27"/>
          <p:cNvSpPr txBox="1">
            <a:spLocks noGrp="1"/>
          </p:cNvSpPr>
          <p:nvPr>
            <p:ph type="subTitle" idx="1"/>
          </p:nvPr>
        </p:nvSpPr>
        <p:spPr>
          <a:xfrm>
            <a:off x="339390" y="2805312"/>
            <a:ext cx="4045200" cy="1692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100"/>
              <a:buNone/>
            </a:pPr>
            <a:r>
              <a:rPr lang="es-AR" sz="2400"/>
              <a:t>=&gt;FuzzyQuery</a:t>
            </a:r>
            <a:endParaRPr sz="2400">
              <a:solidFill>
                <a:srgbClr val="00B050"/>
              </a:solidFill>
            </a:endParaRPr>
          </a:p>
          <a:p>
            <a:pPr marL="0" lvl="0" indent="0" algn="ctr" rtl="0">
              <a:lnSpc>
                <a:spcPct val="100000"/>
              </a:lnSpc>
              <a:spcBef>
                <a:spcPts val="0"/>
              </a:spcBef>
              <a:spcAft>
                <a:spcPts val="0"/>
              </a:spcAft>
              <a:buSzPts val="2100"/>
              <a:buNone/>
            </a:pPr>
            <a:endParaRPr>
              <a:solidFill>
                <a:srgbClr val="00B050"/>
              </a:solidFill>
            </a:endParaRPr>
          </a:p>
        </p:txBody>
      </p:sp>
      <p:sp>
        <p:nvSpPr>
          <p:cNvPr id="211" name="Google Shape;211;p27"/>
          <p:cNvSpPr txBox="1">
            <a:spLocks noGrp="1"/>
          </p:cNvSpPr>
          <p:nvPr>
            <p:ph type="body" idx="2"/>
          </p:nvPr>
        </p:nvSpPr>
        <p:spPr>
          <a:xfrm>
            <a:off x="4939500" y="965600"/>
            <a:ext cx="3837000" cy="4926900"/>
          </a:xfrm>
          <a:prstGeom prst="rect">
            <a:avLst/>
          </a:prstGeom>
          <a:solidFill>
            <a:srgbClr val="D9E188"/>
          </a:solidFill>
          <a:ln>
            <a:noFill/>
          </a:ln>
        </p:spPr>
        <p:txBody>
          <a:bodyPr spcFirstLastPara="1" wrap="square" lIns="91425" tIns="91425" rIns="91425" bIns="91425" anchor="ctr" anchorCtr="0">
            <a:noAutofit/>
          </a:bodyPr>
          <a:lstStyle/>
          <a:p>
            <a:pPr marL="0" lvl="0" indent="0" algn="l" rtl="0">
              <a:spcBef>
                <a:spcPts val="0"/>
              </a:spcBef>
              <a:spcAft>
                <a:spcPts val="0"/>
              </a:spcAft>
              <a:buSzPts val="1800"/>
              <a:buNone/>
            </a:pPr>
            <a:r>
              <a:rPr lang="es-AR" sz="1800">
                <a:solidFill>
                  <a:schemeClr val="dk1"/>
                </a:solidFill>
              </a:rPr>
              <a:t>Query query= </a:t>
            </a:r>
            <a:r>
              <a:rPr lang="es-AR" sz="1800" b="1">
                <a:solidFill>
                  <a:schemeClr val="dk1"/>
                </a:solidFill>
              </a:rPr>
              <a:t>new FuzzyQuery(myTerm );  </a:t>
            </a:r>
            <a:endParaRPr/>
          </a:p>
        </p:txBody>
      </p:sp>
      <p:sp>
        <p:nvSpPr>
          <p:cNvPr id="212" name="Google Shape;212;p27"/>
          <p:cNvSpPr txBox="1">
            <a:spLocks noGrp="1"/>
          </p:cNvSpPr>
          <p:nvPr>
            <p:ph type="sldNum" idx="4294967295"/>
          </p:nvPr>
        </p:nvSpPr>
        <p:spPr>
          <a:xfrm>
            <a:off x="8460431" y="6201587"/>
            <a:ext cx="548700" cy="52470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s-AR" sz="1000" b="0" i="0" u="none" strike="noStrike" cap="none">
                <a:solidFill>
                  <a:srgbClr val="FFFFFF"/>
                </a:solidFill>
                <a:latin typeface="Roboto"/>
                <a:ea typeface="Roboto"/>
                <a:cs typeface="Roboto"/>
                <a:sym typeface="Roboto"/>
              </a:rPr>
              <a:t>189</a:t>
            </a:fld>
            <a:endParaRPr sz="1000" b="0" i="0" u="none" strike="noStrike" cap="none">
              <a:solidFill>
                <a:srgbClr val="FFFFFF"/>
              </a:solidFill>
              <a:latin typeface="Roboto"/>
              <a:ea typeface="Roboto"/>
              <a:cs typeface="Roboto"/>
              <a:sym typeface="Roboto"/>
            </a:endParaRPr>
          </a:p>
        </p:txBody>
      </p:sp>
      <p:pic>
        <p:nvPicPr>
          <p:cNvPr id="213" name="Google Shape;213;p27" descr="File:Notepad icon.svg"/>
          <p:cNvPicPr preferRelativeResize="0"/>
          <p:nvPr/>
        </p:nvPicPr>
        <p:blipFill rotWithShape="1">
          <a:blip r:embed="rId3">
            <a:alphaModFix/>
          </a:blip>
          <a:srcRect/>
          <a:stretch/>
        </p:blipFill>
        <p:spPr>
          <a:xfrm>
            <a:off x="1881248" y="4746614"/>
            <a:ext cx="1145886" cy="114588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76943" y="1893081"/>
            <a:ext cx="8229600" cy="3505200"/>
          </a:xfrm>
        </p:spPr>
        <p:txBody>
          <a:bodyPr>
            <a:normAutofit/>
          </a:bodyPr>
          <a:lstStyle/>
          <a:p>
            <a:pPr marL="0" indent="0" algn="just">
              <a:buNone/>
            </a:pPr>
            <a:r>
              <a:rPr lang="es-AR" sz="1800" dirty="0">
                <a:latin typeface="Comic Sans MS" panose="030F0702030302020204" pitchFamily="66" charset="0"/>
              </a:rPr>
              <a:t>Mi notebook está teniendo un problema con la letra M. No me toma la tecla, salvo que la presione fuertemente. </a:t>
            </a:r>
          </a:p>
          <a:p>
            <a:pPr marL="0" indent="0">
              <a:buNone/>
            </a:pPr>
            <a:endParaRPr lang="es-AR" sz="1800" dirty="0">
              <a:latin typeface="Comic Sans MS" panose="030F0702030302020204" pitchFamily="66" charset="0"/>
            </a:endParaRPr>
          </a:p>
          <a:p>
            <a:pPr marL="0" indent="0">
              <a:buNone/>
            </a:pPr>
            <a:endParaRPr lang="es-AR" sz="1800" dirty="0">
              <a:latin typeface="Comic Sans MS" panose="030F0702030302020204" pitchFamily="66" charset="0"/>
            </a:endParaRPr>
          </a:p>
          <a:p>
            <a:pPr marL="0" indent="0">
              <a:buNone/>
            </a:pPr>
            <a:endParaRPr lang="es-AR" sz="1800" dirty="0">
              <a:latin typeface="Comic Sans MS" panose="030F0702030302020204" pitchFamily="66" charset="0"/>
            </a:endParaRPr>
          </a:p>
          <a:p>
            <a:pPr marL="0" indent="0">
              <a:buNone/>
            </a:pPr>
            <a:endParaRPr lang="es-AR" sz="1800" dirty="0">
              <a:latin typeface="Comic Sans MS" panose="030F0702030302020204" pitchFamily="66" charset="0"/>
            </a:endParaRPr>
          </a:p>
          <a:p>
            <a:pPr marL="0" indent="0" algn="just">
              <a:buNone/>
            </a:pPr>
            <a:endParaRPr lang="es-AR" sz="1800" dirty="0">
              <a:latin typeface="Comic Sans MS" panose="030F0702030302020204" pitchFamily="66" charset="0"/>
            </a:endParaRPr>
          </a:p>
        </p:txBody>
      </p:sp>
      <p:sp>
        <p:nvSpPr>
          <p:cNvPr id="4" name="Slide Number Placeholder 3"/>
          <p:cNvSpPr>
            <a:spLocks noGrp="1"/>
          </p:cNvSpPr>
          <p:nvPr>
            <p:ph type="sldNum" sz="quarter" idx="12"/>
          </p:nvPr>
        </p:nvSpPr>
        <p:spPr>
          <a:xfrm>
            <a:off x="7543800" y="6413502"/>
            <a:ext cx="1447800" cy="365125"/>
          </a:xfrm>
        </p:spPr>
        <p:txBody>
          <a:bodyPr/>
          <a:lstStyle/>
          <a:p>
            <a:fld id="{B6F15528-21DE-4FAA-801E-634DDDAF4B2B}" type="slidenum">
              <a:rPr lang="en-US" smtClean="0"/>
              <a:pPr/>
              <a:t>19</a:t>
            </a:fld>
            <a:endParaRPr lang="en-US" dirty="0"/>
          </a:p>
        </p:txBody>
      </p:sp>
      <p:sp>
        <p:nvSpPr>
          <p:cNvPr id="5" name="Title 4"/>
          <p:cNvSpPr>
            <a:spLocks noGrp="1"/>
          </p:cNvSpPr>
          <p:nvPr>
            <p:ph type="title"/>
          </p:nvPr>
        </p:nvSpPr>
        <p:spPr/>
        <p:txBody>
          <a:bodyPr/>
          <a:lstStyle/>
          <a:p>
            <a:r>
              <a:rPr lang="es-AR" dirty="0"/>
              <a:t>Data </a:t>
            </a:r>
            <a:r>
              <a:rPr lang="es-AR" dirty="0" err="1"/>
              <a:t>Quality</a:t>
            </a:r>
            <a:r>
              <a:rPr lang="es-AR" dirty="0"/>
              <a:t> - </a:t>
            </a:r>
            <a:r>
              <a:rPr lang="es-AR" dirty="0" err="1"/>
              <a:t>Matching</a:t>
            </a:r>
            <a:endParaRPr lang="es-AR" dirty="0"/>
          </a:p>
        </p:txBody>
      </p:sp>
      <p:pic>
        <p:nvPicPr>
          <p:cNvPr id="6" name="Picture 5"/>
          <p:cNvPicPr>
            <a:picLocks noChangeAspect="1"/>
          </p:cNvPicPr>
          <p:nvPr/>
        </p:nvPicPr>
        <p:blipFill>
          <a:blip r:embed="rId2"/>
          <a:stretch>
            <a:fillRect/>
          </a:stretch>
        </p:blipFill>
        <p:spPr>
          <a:xfrm>
            <a:off x="705394" y="2586445"/>
            <a:ext cx="7676606" cy="3861979"/>
          </a:xfrm>
          <a:prstGeom prst="rect">
            <a:avLst/>
          </a:prstGeom>
        </p:spPr>
      </p:pic>
      <p:pic>
        <p:nvPicPr>
          <p:cNvPr id="7" name="Picture 6" descr="Archivo:Gtk-ok.svg - Wikipedia, la enciclopedia libr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62600" y="3124200"/>
            <a:ext cx="1295400" cy="1295400"/>
          </a:xfrm>
          <a:prstGeom prst="rect">
            <a:avLst/>
          </a:prstGeom>
        </p:spPr>
      </p:pic>
    </p:spTree>
    <p:extLst>
      <p:ext uri="{BB962C8B-B14F-4D97-AF65-F5344CB8AC3E}">
        <p14:creationId xmlns:p14="http://schemas.microsoft.com/office/powerpoint/2010/main" val="1837463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8"/>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219" name="Google Shape;219;p28"/>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470"/>
              <a:buNone/>
            </a:pPr>
            <a:r>
              <a:rPr lang="es-AR"/>
              <a:t>Pregunta:</a:t>
            </a:r>
            <a:endParaRPr/>
          </a:p>
          <a:p>
            <a:pPr marL="0" lvl="0" indent="0" algn="l" rtl="0">
              <a:spcBef>
                <a:spcPts val="520"/>
              </a:spcBef>
              <a:spcAft>
                <a:spcPts val="0"/>
              </a:spcAft>
              <a:buSzPts val="2470"/>
              <a:buNone/>
            </a:pPr>
            <a:r>
              <a:rPr lang="es-AR"/>
              <a:t>	MaxEdit es operaciones, no similitud (no está normalizado).</a:t>
            </a:r>
            <a:endParaRPr/>
          </a:p>
          <a:p>
            <a:pPr marL="0" lvl="0" indent="0" algn="l" rtl="0">
              <a:spcBef>
                <a:spcPts val="520"/>
              </a:spcBef>
              <a:spcAft>
                <a:spcPts val="0"/>
              </a:spcAft>
              <a:buSzPts val="2470"/>
              <a:buNone/>
            </a:pPr>
            <a:r>
              <a:rPr lang="es-AR"/>
              <a:t>	¿Qué información del índice le permite a Lucene responder a las consultas por FuzzyQuery?</a:t>
            </a:r>
            <a:endParaRPr/>
          </a:p>
        </p:txBody>
      </p:sp>
      <p:sp>
        <p:nvSpPr>
          <p:cNvPr id="220" name="Google Shape;220;p28"/>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190</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9"/>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226" name="Google Shape;226;p29"/>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fontScale="70000" lnSpcReduction="20000"/>
          </a:bodyPr>
          <a:lstStyle/>
          <a:p>
            <a:pPr marL="0" lvl="0" indent="0" algn="l" rtl="0">
              <a:spcBef>
                <a:spcPts val="0"/>
              </a:spcBef>
              <a:spcAft>
                <a:spcPts val="0"/>
              </a:spcAft>
              <a:buSzPct val="95000"/>
              <a:buNone/>
            </a:pPr>
            <a:r>
              <a:rPr lang="es-AR"/>
              <a:t>Realizar los siguiente cambios, re ejecutar  y explicar el resultado. </a:t>
            </a:r>
            <a:endParaRPr/>
          </a:p>
          <a:p>
            <a:pPr marL="0" lvl="0" indent="0" algn="l" rtl="0">
              <a:spcBef>
                <a:spcPts val="364"/>
              </a:spcBef>
              <a:spcAft>
                <a:spcPts val="0"/>
              </a:spcAft>
              <a:buSzPct val="95000"/>
              <a:buNone/>
            </a:pPr>
            <a:endParaRPr/>
          </a:p>
          <a:p>
            <a:pPr marL="0" lvl="0" indent="0" algn="l" rtl="0">
              <a:spcBef>
                <a:spcPts val="364"/>
              </a:spcBef>
              <a:spcAft>
                <a:spcPts val="0"/>
              </a:spcAft>
              <a:buSzPct val="95000"/>
              <a:buNone/>
            </a:pPr>
            <a:r>
              <a:rPr lang="es-AR"/>
              <a:t>Query query= </a:t>
            </a:r>
            <a:r>
              <a:rPr lang="es-AR" b="1"/>
              <a:t>new FuzzyQuery(myTerm );  </a:t>
            </a:r>
            <a:endParaRPr b="1"/>
          </a:p>
          <a:p>
            <a:pPr marL="0" lvl="0" indent="0" algn="l" rtl="0">
              <a:spcBef>
                <a:spcPts val="364"/>
              </a:spcBef>
              <a:spcAft>
                <a:spcPts val="0"/>
              </a:spcAft>
              <a:buSzPct val="95000"/>
              <a:buNone/>
            </a:pPr>
            <a:endParaRPr b="1"/>
          </a:p>
          <a:p>
            <a:pPr marL="0" lvl="0" indent="0" algn="just" rtl="0">
              <a:spcBef>
                <a:spcPts val="364"/>
              </a:spcBef>
              <a:spcAft>
                <a:spcPts val="0"/>
              </a:spcAft>
              <a:buSzPct val="95000"/>
              <a:buNone/>
            </a:pPr>
            <a:r>
              <a:rPr lang="es-AR"/>
              <a:t>Donde los casos a probar son:</a:t>
            </a:r>
            <a:endParaRPr b="1"/>
          </a:p>
          <a:p>
            <a:pPr marL="0" lvl="0" indent="0" algn="l" rtl="0">
              <a:spcBef>
                <a:spcPts val="364"/>
              </a:spcBef>
              <a:spcAft>
                <a:spcPts val="0"/>
              </a:spcAft>
              <a:buSzPct val="95000"/>
              <a:buNone/>
            </a:pPr>
            <a:endParaRPr b="1"/>
          </a:p>
          <a:p>
            <a:pPr marL="274320" lvl="0" indent="-274320" algn="l" rtl="0">
              <a:spcBef>
                <a:spcPts val="364"/>
              </a:spcBef>
              <a:spcAft>
                <a:spcPts val="0"/>
              </a:spcAft>
              <a:buSzPct val="95000"/>
              <a:buChar char="⚫"/>
            </a:pPr>
            <a:r>
              <a:rPr lang="es-AR"/>
              <a:t>queryStr= “gno”</a:t>
            </a:r>
            <a:endParaRPr/>
          </a:p>
          <a:p>
            <a:pPr marL="274320" lvl="0" indent="-164528" algn="l" rtl="0">
              <a:spcBef>
                <a:spcPts val="364"/>
              </a:spcBef>
              <a:spcAft>
                <a:spcPts val="0"/>
              </a:spcAft>
              <a:buSzPct val="95000"/>
              <a:buNone/>
            </a:pPr>
            <a:endParaRPr/>
          </a:p>
          <a:p>
            <a:pPr marL="274320" lvl="0" indent="-274320" algn="l" rtl="0">
              <a:spcBef>
                <a:spcPts val="364"/>
              </a:spcBef>
              <a:spcAft>
                <a:spcPts val="0"/>
              </a:spcAft>
              <a:buSzPct val="95000"/>
              <a:buChar char="⚫"/>
            </a:pPr>
            <a:r>
              <a:rPr lang="es-AR"/>
              <a:t>queryStr= “gem”</a:t>
            </a:r>
            <a:endParaRPr/>
          </a:p>
          <a:p>
            <a:pPr marL="274320" lvl="0" indent="-164528" algn="l" rtl="0">
              <a:spcBef>
                <a:spcPts val="364"/>
              </a:spcBef>
              <a:spcAft>
                <a:spcPts val="0"/>
              </a:spcAft>
              <a:buSzPct val="95000"/>
              <a:buNone/>
            </a:pPr>
            <a:endParaRPr/>
          </a:p>
          <a:p>
            <a:pPr marL="274320" lvl="0" indent="-274320" algn="l" rtl="0">
              <a:spcBef>
                <a:spcPts val="364"/>
              </a:spcBef>
              <a:spcAft>
                <a:spcPts val="0"/>
              </a:spcAft>
              <a:buSzPct val="95000"/>
              <a:buChar char="⚫"/>
            </a:pPr>
            <a:r>
              <a:rPr lang="es-AR"/>
              <a:t>queryStr= “agem”</a:t>
            </a:r>
            <a:endParaRPr/>
          </a:p>
          <a:p>
            <a:pPr marL="274320" lvl="0" indent="-164528" algn="l" rtl="0">
              <a:spcBef>
                <a:spcPts val="364"/>
              </a:spcBef>
              <a:spcAft>
                <a:spcPts val="0"/>
              </a:spcAft>
              <a:buSzPct val="95000"/>
              <a:buNone/>
            </a:pPr>
            <a:endParaRPr/>
          </a:p>
          <a:p>
            <a:pPr marL="274320" lvl="0" indent="-274320" algn="l" rtl="0">
              <a:spcBef>
                <a:spcPts val="364"/>
              </a:spcBef>
              <a:spcAft>
                <a:spcPts val="0"/>
              </a:spcAft>
              <a:buSzPct val="95000"/>
              <a:buChar char="⚫"/>
            </a:pPr>
            <a:r>
              <a:rPr lang="es-AR"/>
              <a:t>queryStr= “hm”</a:t>
            </a:r>
            <a:endParaRPr/>
          </a:p>
          <a:p>
            <a:pPr marL="274320" lvl="0" indent="-164528" algn="l" rtl="0">
              <a:spcBef>
                <a:spcPts val="364"/>
              </a:spcBef>
              <a:spcAft>
                <a:spcPts val="0"/>
              </a:spcAft>
              <a:buSzPct val="95000"/>
              <a:buNone/>
            </a:pPr>
            <a:endParaRPr/>
          </a:p>
          <a:p>
            <a:pPr marL="274320" lvl="0" indent="-274320" algn="l" rtl="0">
              <a:spcBef>
                <a:spcPts val="364"/>
              </a:spcBef>
              <a:spcAft>
                <a:spcPts val="0"/>
              </a:spcAft>
              <a:buSzPct val="95000"/>
              <a:buChar char="⚫"/>
            </a:pPr>
            <a:r>
              <a:rPr lang="es-AR"/>
              <a:t>queryStr= “ham”</a:t>
            </a:r>
            <a:endParaRPr/>
          </a:p>
          <a:p>
            <a:pPr marL="274320" lvl="0" indent="-164528" algn="l" rtl="0">
              <a:spcBef>
                <a:spcPts val="364"/>
              </a:spcBef>
              <a:spcAft>
                <a:spcPts val="0"/>
              </a:spcAft>
              <a:buSzPct val="95000"/>
              <a:buNone/>
            </a:pPr>
            <a:endParaRPr/>
          </a:p>
          <a:p>
            <a:pPr marL="274320" lvl="0" indent="-164528" algn="l" rtl="0">
              <a:spcBef>
                <a:spcPts val="364"/>
              </a:spcBef>
              <a:spcAft>
                <a:spcPts val="0"/>
              </a:spcAft>
              <a:buSzPct val="95000"/>
              <a:buNone/>
            </a:pPr>
            <a:endParaRPr/>
          </a:p>
          <a:p>
            <a:pPr marL="274320" lvl="0" indent="-164528" algn="l" rtl="0">
              <a:spcBef>
                <a:spcPts val="364"/>
              </a:spcBef>
              <a:spcAft>
                <a:spcPts val="0"/>
              </a:spcAft>
              <a:buSzPct val="95000"/>
              <a:buNone/>
            </a:pPr>
            <a:endParaRPr/>
          </a:p>
          <a:p>
            <a:pPr marL="274320" lvl="0" indent="-164528" algn="l" rtl="0">
              <a:spcBef>
                <a:spcPts val="364"/>
              </a:spcBef>
              <a:spcAft>
                <a:spcPts val="0"/>
              </a:spcAft>
              <a:buSzPct val="95000"/>
              <a:buNone/>
            </a:pPr>
            <a:endParaRPr/>
          </a:p>
          <a:p>
            <a:pPr marL="274320" lvl="0" indent="-164528" algn="l" rtl="0">
              <a:spcBef>
                <a:spcPts val="364"/>
              </a:spcBef>
              <a:spcAft>
                <a:spcPts val="0"/>
              </a:spcAft>
              <a:buSzPct val="95000"/>
              <a:buNone/>
            </a:pPr>
            <a:endParaRPr/>
          </a:p>
          <a:p>
            <a:pPr marL="274320" lvl="0" indent="-164528" algn="l" rtl="0">
              <a:spcBef>
                <a:spcPts val="364"/>
              </a:spcBef>
              <a:spcAft>
                <a:spcPts val="0"/>
              </a:spcAft>
              <a:buSzPct val="95000"/>
              <a:buNone/>
            </a:pPr>
            <a:endParaRPr/>
          </a:p>
          <a:p>
            <a:pPr marL="0" lvl="0" indent="0" algn="l" rtl="0">
              <a:spcBef>
                <a:spcPts val="364"/>
              </a:spcBef>
              <a:spcAft>
                <a:spcPts val="0"/>
              </a:spcAft>
              <a:buSzPct val="95000"/>
              <a:buNone/>
            </a:pPr>
            <a:endParaRPr/>
          </a:p>
          <a:p>
            <a:pPr marL="274320" lvl="0" indent="-164528" algn="l" rtl="0">
              <a:spcBef>
                <a:spcPts val="364"/>
              </a:spcBef>
              <a:spcAft>
                <a:spcPts val="0"/>
              </a:spcAft>
              <a:buSzPct val="95000"/>
              <a:buNone/>
            </a:pPr>
            <a:endParaRPr/>
          </a:p>
          <a:p>
            <a:pPr marL="0" lvl="0" indent="0" algn="l" rtl="0">
              <a:spcBef>
                <a:spcPts val="364"/>
              </a:spcBef>
              <a:spcAft>
                <a:spcPts val="0"/>
              </a:spcAft>
              <a:buSzPct val="95000"/>
              <a:buNone/>
            </a:pPr>
            <a:endParaRPr/>
          </a:p>
          <a:p>
            <a:pPr marL="0" lvl="0" indent="0" algn="l" rtl="0">
              <a:spcBef>
                <a:spcPts val="364"/>
              </a:spcBef>
              <a:spcAft>
                <a:spcPts val="0"/>
              </a:spcAft>
              <a:buSzPct val="95000"/>
              <a:buNone/>
            </a:pPr>
            <a:endParaRPr/>
          </a:p>
          <a:p>
            <a:pPr marL="0" lvl="0" indent="0" algn="l" rtl="0">
              <a:spcBef>
                <a:spcPts val="364"/>
              </a:spcBef>
              <a:spcAft>
                <a:spcPts val="0"/>
              </a:spcAft>
              <a:buSzPct val="95000"/>
              <a:buNone/>
            </a:pPr>
            <a:endParaRPr/>
          </a:p>
          <a:p>
            <a:pPr marL="514350" lvl="0" indent="-404558" algn="l" rtl="0">
              <a:spcBef>
                <a:spcPts val="364"/>
              </a:spcBef>
              <a:spcAft>
                <a:spcPts val="0"/>
              </a:spcAft>
              <a:buSzPct val="95000"/>
              <a:buNone/>
            </a:pPr>
            <a:endParaRPr/>
          </a:p>
        </p:txBody>
      </p:sp>
      <p:sp>
        <p:nvSpPr>
          <p:cNvPr id="227" name="Google Shape;227;p29"/>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191</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0"/>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233" name="Google Shape;233;p30"/>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fontScale="92500"/>
          </a:bodyPr>
          <a:lstStyle/>
          <a:p>
            <a:pPr marL="514350" lvl="0" indent="-514350" algn="l" rtl="0">
              <a:spcBef>
                <a:spcPts val="0"/>
              </a:spcBef>
              <a:spcAft>
                <a:spcPts val="0"/>
              </a:spcAft>
              <a:buSzPct val="95000"/>
              <a:buFont typeface="Century Gothic"/>
              <a:buAutoNum type="arabicPeriod"/>
            </a:pPr>
            <a:r>
              <a:rPr lang="es-AR"/>
              <a:t>API para las queries</a:t>
            </a:r>
            <a:endParaRPr/>
          </a:p>
          <a:p>
            <a:pPr marL="274320" lvl="0" indent="-129238" algn="l" rtl="0">
              <a:spcBef>
                <a:spcPts val="481"/>
              </a:spcBef>
              <a:spcAft>
                <a:spcPts val="0"/>
              </a:spcAft>
              <a:buSzPct val="95000"/>
              <a:buNone/>
            </a:pPr>
            <a:endParaRPr b="1"/>
          </a:p>
          <a:p>
            <a:pPr marL="0" lvl="0" indent="0" algn="l" rtl="0">
              <a:spcBef>
                <a:spcPts val="481"/>
              </a:spcBef>
              <a:spcAft>
                <a:spcPts val="0"/>
              </a:spcAft>
              <a:buSzPct val="95000"/>
              <a:buNone/>
            </a:pPr>
            <a:r>
              <a:rPr lang="es-AR" b="1" i="1"/>
              <a:t>1.1 	TermQuery: busca un solo término</a:t>
            </a:r>
            <a:endParaRPr/>
          </a:p>
          <a:p>
            <a:pPr marL="0" lvl="0" indent="0" algn="l" rtl="0">
              <a:spcBef>
                <a:spcPts val="481"/>
              </a:spcBef>
              <a:spcAft>
                <a:spcPts val="0"/>
              </a:spcAft>
              <a:buSzPct val="95000"/>
              <a:buNone/>
            </a:pPr>
            <a:r>
              <a:rPr lang="es-AR" b="1" i="1"/>
              <a:t>1.2 	PrefixQuery: busca por prefijo</a:t>
            </a:r>
            <a:endParaRPr/>
          </a:p>
          <a:p>
            <a:pPr marL="0" lvl="0" indent="0" algn="l" rtl="0">
              <a:spcBef>
                <a:spcPts val="481"/>
              </a:spcBef>
              <a:spcAft>
                <a:spcPts val="0"/>
              </a:spcAft>
              <a:buSzPct val="95000"/>
              <a:buNone/>
            </a:pPr>
            <a:r>
              <a:rPr lang="es-AR" b="1" i="1"/>
              <a:t>1.3 	TermRangeQuery: busca por rangos</a:t>
            </a:r>
            <a:endParaRPr/>
          </a:p>
          <a:p>
            <a:pPr marL="0" lvl="0" indent="0" algn="l" rtl="0">
              <a:spcBef>
                <a:spcPts val="481"/>
              </a:spcBef>
              <a:spcAft>
                <a:spcPts val="0"/>
              </a:spcAft>
              <a:buSzPct val="95000"/>
              <a:buNone/>
            </a:pPr>
            <a:r>
              <a:rPr lang="es-AR" b="1" i="1"/>
              <a:t>1.4 </a:t>
            </a:r>
            <a:r>
              <a:rPr lang="es-AR" b="1" i="1">
                <a:solidFill>
                  <a:srgbClr val="00B050"/>
                </a:solidFill>
              </a:rPr>
              <a:t>	</a:t>
            </a:r>
            <a:r>
              <a:rPr lang="es-AR" b="1" i="1"/>
              <a:t>PhraseQuery: busca secuencia</a:t>
            </a:r>
            <a:endParaRPr/>
          </a:p>
          <a:p>
            <a:pPr marL="0" lvl="0" indent="0" algn="l" rtl="0">
              <a:spcBef>
                <a:spcPts val="481"/>
              </a:spcBef>
              <a:spcAft>
                <a:spcPts val="0"/>
              </a:spcAft>
              <a:buSzPct val="95000"/>
              <a:buNone/>
            </a:pPr>
            <a:r>
              <a:rPr lang="es-AR" b="1" i="1"/>
              <a:t>1.5 	 WildcardQuery</a:t>
            </a:r>
            <a:endParaRPr b="1" i="1"/>
          </a:p>
          <a:p>
            <a:pPr marL="0" lvl="0" indent="0" algn="l" rtl="0">
              <a:spcBef>
                <a:spcPts val="481"/>
              </a:spcBef>
              <a:spcAft>
                <a:spcPts val="0"/>
              </a:spcAft>
              <a:buSzPct val="95000"/>
              <a:buNone/>
            </a:pPr>
            <a:r>
              <a:rPr lang="es-AR" b="1" i="1"/>
              <a:t>1.6 	</a:t>
            </a:r>
            <a:r>
              <a:rPr lang="es-AR" b="1"/>
              <a:t>FuzzyQuery: Damerau-Levenshtein con MaxEdit 2</a:t>
            </a:r>
            <a:endParaRPr b="1"/>
          </a:p>
          <a:p>
            <a:pPr marL="0" lvl="0" indent="0" algn="l" rtl="0">
              <a:spcBef>
                <a:spcPts val="481"/>
              </a:spcBef>
              <a:spcAft>
                <a:spcPts val="0"/>
              </a:spcAft>
              <a:buSzPct val="95000"/>
              <a:buNone/>
            </a:pPr>
            <a:r>
              <a:rPr lang="es-AR">
                <a:solidFill>
                  <a:srgbClr val="00B050"/>
                </a:solidFill>
              </a:rPr>
              <a:t>1.7 	BooleanQuery</a:t>
            </a:r>
            <a:endParaRPr>
              <a:solidFill>
                <a:srgbClr val="00B050"/>
              </a:solidFill>
            </a:endParaRPr>
          </a:p>
          <a:p>
            <a:pPr marL="0" lvl="0" indent="0" algn="l" rtl="0">
              <a:spcBef>
                <a:spcPts val="481"/>
              </a:spcBef>
              <a:spcAft>
                <a:spcPts val="0"/>
              </a:spcAft>
              <a:buSzPct val="95000"/>
              <a:buNone/>
            </a:pPr>
            <a:r>
              <a:rPr lang="es-AR"/>
              <a:t>Etc., etc.,  etc.</a:t>
            </a:r>
            <a:endParaRPr/>
          </a:p>
          <a:p>
            <a:pPr marL="0" lvl="0" indent="0" algn="l" rtl="0">
              <a:spcBef>
                <a:spcPts val="481"/>
              </a:spcBef>
              <a:spcAft>
                <a:spcPts val="0"/>
              </a:spcAft>
              <a:buSzPct val="95000"/>
              <a:buNone/>
            </a:pPr>
            <a:endParaRPr/>
          </a:p>
        </p:txBody>
      </p:sp>
      <p:sp>
        <p:nvSpPr>
          <p:cNvPr id="234" name="Google Shape;234;p30"/>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192</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1"/>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spcBef>
                <a:spcPts val="0"/>
              </a:spcBef>
              <a:spcAft>
                <a:spcPts val="0"/>
              </a:spcAft>
              <a:buSzPct val="95000"/>
              <a:buNone/>
            </a:pPr>
            <a:r>
              <a:rPr lang="es-AR"/>
              <a:t>Las consultas no siempre son tan puntuales…</a:t>
            </a:r>
            <a:endParaRPr/>
          </a:p>
          <a:p>
            <a:pPr marL="0" lvl="0" indent="0" algn="just" rtl="0">
              <a:spcBef>
                <a:spcPts val="481"/>
              </a:spcBef>
              <a:spcAft>
                <a:spcPts val="0"/>
              </a:spcAft>
              <a:buSzPct val="95000"/>
              <a:buNone/>
            </a:pPr>
            <a:r>
              <a:rPr lang="es-AR"/>
              <a:t>Muchas veces se necesita combinar esas características. Inclusive entre varios campos…</a:t>
            </a:r>
            <a:endParaRPr/>
          </a:p>
          <a:p>
            <a:pPr marL="0" lvl="0" indent="0" algn="l" rtl="0">
              <a:spcBef>
                <a:spcPts val="481"/>
              </a:spcBef>
              <a:spcAft>
                <a:spcPts val="0"/>
              </a:spcAft>
              <a:buSzPct val="95000"/>
              <a:buNone/>
            </a:pPr>
            <a:endParaRPr/>
          </a:p>
          <a:p>
            <a:pPr marL="0" lvl="0" indent="0" algn="just" rtl="0">
              <a:spcBef>
                <a:spcPts val="481"/>
              </a:spcBef>
              <a:spcAft>
                <a:spcPts val="0"/>
              </a:spcAft>
              <a:buSzPct val="95000"/>
              <a:buNone/>
            </a:pPr>
            <a:r>
              <a:rPr lang="es-AR"/>
              <a:t>Ej:  que cierta frase aparezca en el campo “content” pero que no aparezca tal término.</a:t>
            </a:r>
            <a:endParaRPr/>
          </a:p>
          <a:p>
            <a:pPr marL="0" lvl="0" indent="0" algn="l" rtl="0">
              <a:spcBef>
                <a:spcPts val="481"/>
              </a:spcBef>
              <a:spcAft>
                <a:spcPts val="0"/>
              </a:spcAft>
              <a:buSzPct val="95000"/>
              <a:buNone/>
            </a:pPr>
            <a:endParaRPr/>
          </a:p>
          <a:p>
            <a:pPr marL="0" lvl="0" indent="0" algn="just" rtl="0">
              <a:spcBef>
                <a:spcPts val="481"/>
              </a:spcBef>
              <a:spcAft>
                <a:spcPts val="0"/>
              </a:spcAft>
              <a:buSzPct val="95000"/>
              <a:buNone/>
            </a:pPr>
            <a:r>
              <a:rPr lang="es-AR"/>
              <a:t>Ej:  que cierta frase aparezca en el campo “content” y también tal término parezca en otro campo.</a:t>
            </a:r>
            <a:endParaRPr/>
          </a:p>
          <a:p>
            <a:pPr marL="0" lvl="0" indent="0" algn="l" rtl="0">
              <a:spcBef>
                <a:spcPts val="481"/>
              </a:spcBef>
              <a:spcAft>
                <a:spcPts val="0"/>
              </a:spcAft>
              <a:buSzPct val="95000"/>
              <a:buNone/>
            </a:pPr>
            <a:endParaRPr/>
          </a:p>
          <a:p>
            <a:pPr marL="0" lvl="0" indent="0" algn="just" rtl="0">
              <a:spcBef>
                <a:spcPts val="481"/>
              </a:spcBef>
              <a:spcAft>
                <a:spcPts val="0"/>
              </a:spcAft>
              <a:buSzPct val="95000"/>
              <a:buNone/>
            </a:pPr>
            <a:r>
              <a:rPr lang="es-AR"/>
              <a:t>Ej:  que empiece con tal prefijo en el campo “content” o bien se parezca en otro campo indexado.</a:t>
            </a:r>
            <a:endParaRPr/>
          </a:p>
        </p:txBody>
      </p:sp>
      <p:sp>
        <p:nvSpPr>
          <p:cNvPr id="240" name="Google Shape;240;p31"/>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193</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9">
                                            <p:txEl>
                                              <p:pRg st="0" end="0"/>
                                            </p:txEl>
                                          </p:spTgt>
                                        </p:tgtEl>
                                        <p:attrNameLst>
                                          <p:attrName>style.visibility</p:attrName>
                                        </p:attrNameLst>
                                      </p:cBhvr>
                                      <p:to>
                                        <p:strVal val="visible"/>
                                      </p:to>
                                    </p:set>
                                    <p:animEffect transition="in" filter="fade">
                                      <p:cBhvr>
                                        <p:cTn id="7" dur="1000"/>
                                        <p:tgtEl>
                                          <p:spTgt spid="2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9">
                                            <p:txEl>
                                              <p:pRg st="1" end="1"/>
                                            </p:txEl>
                                          </p:spTgt>
                                        </p:tgtEl>
                                        <p:attrNameLst>
                                          <p:attrName>style.visibility</p:attrName>
                                        </p:attrNameLst>
                                      </p:cBhvr>
                                      <p:to>
                                        <p:strVal val="visible"/>
                                      </p:to>
                                    </p:set>
                                    <p:animEffect transition="in" filter="fade">
                                      <p:cBhvr>
                                        <p:cTn id="12" dur="1000"/>
                                        <p:tgtEl>
                                          <p:spTgt spid="2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9">
                                            <p:txEl>
                                              <p:pRg st="2" end="2"/>
                                            </p:txEl>
                                          </p:spTgt>
                                        </p:tgtEl>
                                        <p:attrNameLst>
                                          <p:attrName>style.visibility</p:attrName>
                                        </p:attrNameLst>
                                      </p:cBhvr>
                                      <p:to>
                                        <p:strVal val="visible"/>
                                      </p:to>
                                    </p:set>
                                    <p:animEffect transition="in" filter="fade">
                                      <p:cBhvr>
                                        <p:cTn id="17" dur="1000"/>
                                        <p:tgtEl>
                                          <p:spTgt spid="2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9">
                                            <p:txEl>
                                              <p:pRg st="3" end="3"/>
                                            </p:txEl>
                                          </p:spTgt>
                                        </p:tgtEl>
                                        <p:attrNameLst>
                                          <p:attrName>style.visibility</p:attrName>
                                        </p:attrNameLst>
                                      </p:cBhvr>
                                      <p:to>
                                        <p:strVal val="visible"/>
                                      </p:to>
                                    </p:set>
                                    <p:animEffect transition="in" filter="fade">
                                      <p:cBhvr>
                                        <p:cTn id="22" dur="1000"/>
                                        <p:tgtEl>
                                          <p:spTgt spid="23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9">
                                            <p:txEl>
                                              <p:pRg st="4" end="4"/>
                                            </p:txEl>
                                          </p:spTgt>
                                        </p:tgtEl>
                                        <p:attrNameLst>
                                          <p:attrName>style.visibility</p:attrName>
                                        </p:attrNameLst>
                                      </p:cBhvr>
                                      <p:to>
                                        <p:strVal val="visible"/>
                                      </p:to>
                                    </p:set>
                                    <p:animEffect transition="in" filter="fade">
                                      <p:cBhvr>
                                        <p:cTn id="27" dur="1000"/>
                                        <p:tgtEl>
                                          <p:spTgt spid="23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39">
                                            <p:txEl>
                                              <p:pRg st="5" end="5"/>
                                            </p:txEl>
                                          </p:spTgt>
                                        </p:tgtEl>
                                        <p:attrNameLst>
                                          <p:attrName>style.visibility</p:attrName>
                                        </p:attrNameLst>
                                      </p:cBhvr>
                                      <p:to>
                                        <p:strVal val="visible"/>
                                      </p:to>
                                    </p:set>
                                    <p:animEffect transition="in" filter="fade">
                                      <p:cBhvr>
                                        <p:cTn id="32" dur="1000"/>
                                        <p:tgtEl>
                                          <p:spTgt spid="23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39">
                                            <p:txEl>
                                              <p:pRg st="6" end="6"/>
                                            </p:txEl>
                                          </p:spTgt>
                                        </p:tgtEl>
                                        <p:attrNameLst>
                                          <p:attrName>style.visibility</p:attrName>
                                        </p:attrNameLst>
                                      </p:cBhvr>
                                      <p:to>
                                        <p:strVal val="visible"/>
                                      </p:to>
                                    </p:set>
                                    <p:animEffect transition="in" filter="fade">
                                      <p:cBhvr>
                                        <p:cTn id="37" dur="1000"/>
                                        <p:tgtEl>
                                          <p:spTgt spid="23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39">
                                            <p:txEl>
                                              <p:pRg st="7" end="7"/>
                                            </p:txEl>
                                          </p:spTgt>
                                        </p:tgtEl>
                                        <p:attrNameLst>
                                          <p:attrName>style.visibility</p:attrName>
                                        </p:attrNameLst>
                                      </p:cBhvr>
                                      <p:to>
                                        <p:strVal val="visible"/>
                                      </p:to>
                                    </p:set>
                                    <p:animEffect transition="in" filter="fade">
                                      <p:cBhvr>
                                        <p:cTn id="42" dur="1000"/>
                                        <p:tgtEl>
                                          <p:spTgt spid="23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2"/>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SzPts val="2470"/>
              <a:buNone/>
            </a:pPr>
            <a:r>
              <a:rPr lang="es-AR"/>
              <a:t>Sin duda, </a:t>
            </a:r>
            <a:r>
              <a:rPr lang="es-AR" b="1" i="1">
                <a:solidFill>
                  <a:srgbClr val="00B050"/>
                </a:solidFill>
              </a:rPr>
              <a:t>BooleanQuery</a:t>
            </a:r>
            <a:r>
              <a:rPr lang="es-AR"/>
              <a:t> parece resolver este problema.</a:t>
            </a:r>
            <a:endParaRPr/>
          </a:p>
          <a:p>
            <a:pPr marL="0" lvl="0" indent="0" algn="l" rtl="0">
              <a:spcBef>
                <a:spcPts val="520"/>
              </a:spcBef>
              <a:spcAft>
                <a:spcPts val="0"/>
              </a:spcAft>
              <a:buSzPts val="2470"/>
              <a:buNone/>
            </a:pPr>
            <a:endParaRPr/>
          </a:p>
          <a:p>
            <a:pPr marL="0" lvl="0" indent="0" algn="just" rtl="0">
              <a:spcBef>
                <a:spcPts val="520"/>
              </a:spcBef>
              <a:spcAft>
                <a:spcPts val="0"/>
              </a:spcAft>
              <a:buSzPts val="2470"/>
              <a:buNone/>
            </a:pPr>
            <a:r>
              <a:rPr lang="es-AR"/>
              <a:t>Pero con API es tedioso usarlo porque hay que combinar varios constructores (para el AND, para el OR, para el NOT).</a:t>
            </a:r>
            <a:endParaRPr/>
          </a:p>
          <a:p>
            <a:pPr marL="0" lvl="0" indent="0" algn="l" rtl="0">
              <a:spcBef>
                <a:spcPts val="520"/>
              </a:spcBef>
              <a:spcAft>
                <a:spcPts val="0"/>
              </a:spcAft>
              <a:buSzPts val="2470"/>
              <a:buNone/>
            </a:pPr>
            <a:endParaRPr/>
          </a:p>
          <a:p>
            <a:pPr marL="0" lvl="0" indent="0" algn="just" rtl="0">
              <a:spcBef>
                <a:spcPts val="520"/>
              </a:spcBef>
              <a:spcAft>
                <a:spcPts val="0"/>
              </a:spcAft>
              <a:buSzPts val="2470"/>
              <a:buNone/>
            </a:pPr>
            <a:r>
              <a:rPr lang="es-AR"/>
              <a:t>En vez de analizar BooleanQuery vamos a conocer la otra forma que tiene Lucene de realizar consultas sin API: QueryBuilder!</a:t>
            </a:r>
            <a:endParaRPr/>
          </a:p>
        </p:txBody>
      </p:sp>
      <p:sp>
        <p:nvSpPr>
          <p:cNvPr id="246" name="Google Shape;246;p32"/>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194</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5">
                                            <p:txEl>
                                              <p:pRg st="0" end="0"/>
                                            </p:txEl>
                                          </p:spTgt>
                                        </p:tgtEl>
                                        <p:attrNameLst>
                                          <p:attrName>style.visibility</p:attrName>
                                        </p:attrNameLst>
                                      </p:cBhvr>
                                      <p:to>
                                        <p:strVal val="visible"/>
                                      </p:to>
                                    </p:set>
                                    <p:animEffect transition="in" filter="fade">
                                      <p:cBhvr>
                                        <p:cTn id="7" dur="1000"/>
                                        <p:tgtEl>
                                          <p:spTgt spid="2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5">
                                            <p:txEl>
                                              <p:pRg st="1" end="1"/>
                                            </p:txEl>
                                          </p:spTgt>
                                        </p:tgtEl>
                                        <p:attrNameLst>
                                          <p:attrName>style.visibility</p:attrName>
                                        </p:attrNameLst>
                                      </p:cBhvr>
                                      <p:to>
                                        <p:strVal val="visible"/>
                                      </p:to>
                                    </p:set>
                                    <p:animEffect transition="in" filter="fade">
                                      <p:cBhvr>
                                        <p:cTn id="12" dur="1000"/>
                                        <p:tgtEl>
                                          <p:spTgt spid="24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5">
                                            <p:txEl>
                                              <p:pRg st="2" end="2"/>
                                            </p:txEl>
                                          </p:spTgt>
                                        </p:tgtEl>
                                        <p:attrNameLst>
                                          <p:attrName>style.visibility</p:attrName>
                                        </p:attrNameLst>
                                      </p:cBhvr>
                                      <p:to>
                                        <p:strVal val="visible"/>
                                      </p:to>
                                    </p:set>
                                    <p:animEffect transition="in" filter="fade">
                                      <p:cBhvr>
                                        <p:cTn id="17" dur="1000"/>
                                        <p:tgtEl>
                                          <p:spTgt spid="24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5">
                                            <p:txEl>
                                              <p:pRg st="3" end="3"/>
                                            </p:txEl>
                                          </p:spTgt>
                                        </p:tgtEl>
                                        <p:attrNameLst>
                                          <p:attrName>style.visibility</p:attrName>
                                        </p:attrNameLst>
                                      </p:cBhvr>
                                      <p:to>
                                        <p:strVal val="visible"/>
                                      </p:to>
                                    </p:set>
                                    <p:animEffect transition="in" filter="fade">
                                      <p:cBhvr>
                                        <p:cTn id="22" dur="1000"/>
                                        <p:tgtEl>
                                          <p:spTgt spid="24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45">
                                            <p:txEl>
                                              <p:pRg st="4" end="4"/>
                                            </p:txEl>
                                          </p:spTgt>
                                        </p:tgtEl>
                                        <p:attrNameLst>
                                          <p:attrName>style.visibility</p:attrName>
                                        </p:attrNameLst>
                                      </p:cBhvr>
                                      <p:to>
                                        <p:strVal val="visible"/>
                                      </p:to>
                                    </p:set>
                                    <p:animEffect transition="in" filter="fade">
                                      <p:cBhvr>
                                        <p:cTn id="27" dur="1000"/>
                                        <p:tgtEl>
                                          <p:spTgt spid="24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3"/>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r>
              <a:rPr lang="es-AR"/>
              <a:t>Lucene</a:t>
            </a:r>
            <a:endParaRPr/>
          </a:p>
        </p:txBody>
      </p:sp>
      <p:sp>
        <p:nvSpPr>
          <p:cNvPr id="252" name="Google Shape;252;p33"/>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lnSpcReduction="10000"/>
          </a:bodyPr>
          <a:lstStyle/>
          <a:p>
            <a:pPr marL="274320" lvl="0" indent="-274320" algn="l" rtl="0">
              <a:spcBef>
                <a:spcPts val="0"/>
              </a:spcBef>
              <a:spcAft>
                <a:spcPts val="0"/>
              </a:spcAft>
              <a:buSzPts val="2470"/>
              <a:buChar char="⚫"/>
            </a:pPr>
            <a:r>
              <a:rPr lang="es-AR" i="1">
                <a:solidFill>
                  <a:srgbClr val="00B050"/>
                </a:solidFill>
              </a:rPr>
              <a:t>Concepto de documento, campos.</a:t>
            </a:r>
            <a:endParaRPr/>
          </a:p>
          <a:p>
            <a:pPr marL="274320" lvl="0" indent="-274320" algn="l" rtl="0">
              <a:spcBef>
                <a:spcPts val="520"/>
              </a:spcBef>
              <a:spcAft>
                <a:spcPts val="0"/>
              </a:spcAft>
              <a:buSzPts val="2470"/>
              <a:buChar char="⚫"/>
            </a:pPr>
            <a:r>
              <a:rPr lang="es-AR" i="1">
                <a:solidFill>
                  <a:srgbClr val="00B050"/>
                </a:solidFill>
              </a:rPr>
              <a:t>Almacenamiento en Lucene: en el índice y fuera del índice</a:t>
            </a:r>
            <a:endParaRPr/>
          </a:p>
          <a:p>
            <a:pPr marL="274320" lvl="0" indent="-274320" algn="l" rtl="0">
              <a:spcBef>
                <a:spcPts val="520"/>
              </a:spcBef>
              <a:spcAft>
                <a:spcPts val="0"/>
              </a:spcAft>
              <a:buSzPts val="2470"/>
              <a:buChar char="⚫"/>
            </a:pPr>
            <a:r>
              <a:rPr lang="es-AR" i="1">
                <a:solidFill>
                  <a:srgbClr val="00B050"/>
                </a:solidFill>
              </a:rPr>
              <a:t>Aplicaciones</a:t>
            </a:r>
            <a:endParaRPr/>
          </a:p>
          <a:p>
            <a:pPr marL="640080" lvl="1" indent="-246888" algn="l" rtl="0">
              <a:spcBef>
                <a:spcPts val="480"/>
              </a:spcBef>
              <a:spcAft>
                <a:spcPts val="0"/>
              </a:spcAft>
              <a:buSzPts val="2040"/>
              <a:buChar char="⚫"/>
            </a:pPr>
            <a:r>
              <a:rPr lang="es-AR" i="1">
                <a:solidFill>
                  <a:srgbClr val="00B050"/>
                </a:solidFill>
              </a:rPr>
              <a:t>IndexBuilder  (creación de los documentos)</a:t>
            </a:r>
            <a:endParaRPr/>
          </a:p>
          <a:p>
            <a:pPr marL="640080" lvl="1" indent="-246888" algn="l" rtl="0">
              <a:spcBef>
                <a:spcPts val="480"/>
              </a:spcBef>
              <a:spcAft>
                <a:spcPts val="0"/>
              </a:spcAft>
              <a:buSzPts val="2040"/>
              <a:buChar char="⚫"/>
            </a:pPr>
            <a:r>
              <a:rPr lang="es-AR" i="1">
                <a:solidFill>
                  <a:srgbClr val="00B050"/>
                </a:solidFill>
              </a:rPr>
              <a:t>TheSearcher (búsqueda de documentos)</a:t>
            </a:r>
            <a:endParaRPr/>
          </a:p>
          <a:p>
            <a:pPr marL="274320" lvl="0" indent="-274320" algn="l" rtl="0">
              <a:spcBef>
                <a:spcPts val="520"/>
              </a:spcBef>
              <a:spcAft>
                <a:spcPts val="0"/>
              </a:spcAft>
              <a:buSzPts val="2470"/>
              <a:buChar char="⚫"/>
            </a:pPr>
            <a:r>
              <a:rPr lang="es-AR" i="1">
                <a:solidFill>
                  <a:srgbClr val="00B050"/>
                </a:solidFill>
              </a:rPr>
              <a:t>Query:</a:t>
            </a:r>
            <a:endParaRPr/>
          </a:p>
          <a:p>
            <a:pPr marL="640080" lvl="1" indent="-246888" algn="l" rtl="0">
              <a:spcBef>
                <a:spcPts val="480"/>
              </a:spcBef>
              <a:spcAft>
                <a:spcPts val="0"/>
              </a:spcAft>
              <a:buSzPts val="2040"/>
              <a:buChar char="⚫"/>
            </a:pPr>
            <a:r>
              <a:rPr lang="es-AR" i="1">
                <a:solidFill>
                  <a:srgbClr val="00B050"/>
                </a:solidFill>
              </a:rPr>
              <a:t>API</a:t>
            </a:r>
            <a:endParaRPr/>
          </a:p>
          <a:p>
            <a:pPr marL="640080" lvl="1" indent="-246888" algn="l" rtl="0">
              <a:spcBef>
                <a:spcPts val="480"/>
              </a:spcBef>
              <a:spcAft>
                <a:spcPts val="0"/>
              </a:spcAft>
              <a:buSzPts val="2040"/>
              <a:buChar char="⚫"/>
            </a:pPr>
            <a:r>
              <a:rPr lang="es-AR">
                <a:solidFill>
                  <a:srgbClr val="00B050"/>
                </a:solidFill>
              </a:rPr>
              <a:t>QueryBuilder</a:t>
            </a:r>
            <a:endParaRPr>
              <a:solidFill>
                <a:srgbClr val="00B050"/>
              </a:solidFill>
            </a:endParaRPr>
          </a:p>
          <a:p>
            <a:pPr marL="274320" lvl="0" indent="-274320" algn="l" rtl="0">
              <a:spcBef>
                <a:spcPts val="520"/>
              </a:spcBef>
              <a:spcAft>
                <a:spcPts val="0"/>
              </a:spcAft>
              <a:buSzPts val="2470"/>
              <a:buChar char="⚫"/>
            </a:pPr>
            <a:r>
              <a:rPr lang="es-AR"/>
              <a:t>Formas de separar en tokens</a:t>
            </a:r>
            <a:endParaRPr/>
          </a:p>
          <a:p>
            <a:pPr marL="274320" lvl="0" indent="-274320" algn="l" rtl="0">
              <a:spcBef>
                <a:spcPts val="520"/>
              </a:spcBef>
              <a:spcAft>
                <a:spcPts val="0"/>
              </a:spcAft>
              <a:buSzPts val="2470"/>
              <a:buChar char="⚫"/>
            </a:pPr>
            <a:r>
              <a:rPr lang="es-AR"/>
              <a:t>Ranking de documentos</a:t>
            </a:r>
            <a:endParaRPr/>
          </a:p>
          <a:p>
            <a:pPr marL="274320" lvl="0" indent="-117475" algn="l" rtl="0">
              <a:spcBef>
                <a:spcPts val="520"/>
              </a:spcBef>
              <a:spcAft>
                <a:spcPts val="0"/>
              </a:spcAft>
              <a:buSzPts val="2470"/>
              <a:buNone/>
            </a:pPr>
            <a:endParaRPr/>
          </a:p>
          <a:p>
            <a:pPr marL="274320" lvl="0" indent="-117475" algn="l" rtl="0">
              <a:spcBef>
                <a:spcPts val="520"/>
              </a:spcBef>
              <a:spcAft>
                <a:spcPts val="0"/>
              </a:spcAft>
              <a:buSzPts val="2470"/>
              <a:buNone/>
            </a:pPr>
            <a:endParaRPr/>
          </a:p>
          <a:p>
            <a:pPr marL="640080" lvl="1" indent="-117348" algn="l" rtl="0">
              <a:spcBef>
                <a:spcPts val="480"/>
              </a:spcBef>
              <a:spcAft>
                <a:spcPts val="0"/>
              </a:spcAft>
              <a:buSzPts val="2040"/>
              <a:buNone/>
            </a:pPr>
            <a:endParaRPr/>
          </a:p>
        </p:txBody>
      </p:sp>
      <p:sp>
        <p:nvSpPr>
          <p:cNvPr id="253" name="Google Shape;253;p33"/>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195</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4"/>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259" name="Google Shape;259;p34"/>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spcBef>
                <a:spcPts val="0"/>
              </a:spcBef>
              <a:spcAft>
                <a:spcPts val="0"/>
              </a:spcAft>
              <a:buSzPct val="95000"/>
              <a:buNone/>
            </a:pPr>
            <a:r>
              <a:rPr lang="es-AR"/>
              <a:t>2.	QueryBuilder para las queries</a:t>
            </a:r>
            <a:endParaRPr/>
          </a:p>
          <a:p>
            <a:pPr marL="274320" lvl="0" indent="-129238" algn="l" rtl="0">
              <a:spcBef>
                <a:spcPts val="481"/>
              </a:spcBef>
              <a:spcAft>
                <a:spcPts val="0"/>
              </a:spcAft>
              <a:buSzPct val="95000"/>
              <a:buNone/>
            </a:pPr>
            <a:endParaRPr/>
          </a:p>
          <a:p>
            <a:pPr marL="0" lvl="0" indent="0" algn="just" rtl="0">
              <a:spcBef>
                <a:spcPts val="481"/>
              </a:spcBef>
              <a:spcAft>
                <a:spcPts val="0"/>
              </a:spcAft>
              <a:buSzPct val="95000"/>
              <a:buNone/>
            </a:pPr>
            <a:r>
              <a:rPr lang="es-AR"/>
              <a:t>Lucene </a:t>
            </a:r>
            <a:r>
              <a:rPr lang="es-AR" b="1"/>
              <a:t>define un lenguaje de consulta y </a:t>
            </a:r>
            <a:r>
              <a:rPr lang="es-AR"/>
              <a:t>él se encarga de parsearlo y transformarlo en varias invocaciones de APIs (las mismas que vimos antes).</a:t>
            </a:r>
            <a:endParaRPr/>
          </a:p>
          <a:p>
            <a:pPr marL="0" lvl="0" indent="0" algn="just" rtl="0">
              <a:spcBef>
                <a:spcPts val="481"/>
              </a:spcBef>
              <a:spcAft>
                <a:spcPts val="0"/>
              </a:spcAft>
              <a:buSzPct val="95000"/>
              <a:buNone/>
            </a:pPr>
            <a:endParaRPr/>
          </a:p>
          <a:p>
            <a:pPr marL="0" lvl="0" indent="0" algn="just" rtl="0">
              <a:spcBef>
                <a:spcPts val="481"/>
              </a:spcBef>
              <a:spcAft>
                <a:spcPts val="0"/>
              </a:spcAft>
              <a:buSzPct val="95000"/>
              <a:buNone/>
            </a:pPr>
            <a:r>
              <a:rPr lang="es-AR"/>
              <a:t>Resulta muy práctico, pero para poder usarlo debemos conocer dicho lenguaje. Si no lo respetamos, obtenemos error en tiempo de ejecución en el parser.</a:t>
            </a:r>
            <a:endParaRPr/>
          </a:p>
          <a:p>
            <a:pPr marL="0" lvl="0" indent="0" algn="l" rtl="0">
              <a:spcBef>
                <a:spcPts val="481"/>
              </a:spcBef>
              <a:spcAft>
                <a:spcPts val="0"/>
              </a:spcAft>
              <a:buSzPct val="95000"/>
              <a:buNone/>
            </a:pPr>
            <a:endParaRPr/>
          </a:p>
          <a:p>
            <a:pPr marL="0" lvl="0" indent="0" algn="l" rtl="0">
              <a:spcBef>
                <a:spcPts val="481"/>
              </a:spcBef>
              <a:spcAft>
                <a:spcPts val="0"/>
              </a:spcAft>
              <a:buSzPct val="95000"/>
              <a:buNone/>
            </a:pPr>
            <a:r>
              <a:rPr lang="es-AR"/>
              <a:t>Mostraremos cada una de las invocaciones anteriores como sería con el QueryParser.</a:t>
            </a:r>
            <a:endParaRPr/>
          </a:p>
        </p:txBody>
      </p:sp>
      <p:sp>
        <p:nvSpPr>
          <p:cNvPr id="260" name="Google Shape;260;p34"/>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196</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5"/>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266" name="Google Shape;266;p35"/>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470"/>
              <a:buNone/>
            </a:pPr>
            <a:endParaRPr/>
          </a:p>
          <a:p>
            <a:pPr marL="0" lvl="0" indent="0" algn="l" rtl="0">
              <a:spcBef>
                <a:spcPts val="520"/>
              </a:spcBef>
              <a:spcAft>
                <a:spcPts val="0"/>
              </a:spcAft>
              <a:buSzPts val="2470"/>
              <a:buNone/>
            </a:pPr>
            <a:endParaRPr/>
          </a:p>
          <a:p>
            <a:pPr marL="0" lvl="0" indent="0" algn="l" rtl="0">
              <a:spcBef>
                <a:spcPts val="520"/>
              </a:spcBef>
              <a:spcAft>
                <a:spcPts val="0"/>
              </a:spcAft>
              <a:buSzPts val="2470"/>
              <a:buNone/>
            </a:pPr>
            <a:endParaRPr/>
          </a:p>
          <a:p>
            <a:pPr marL="0" lvl="0" indent="0" algn="l" rtl="0">
              <a:spcBef>
                <a:spcPts val="520"/>
              </a:spcBef>
              <a:spcAft>
                <a:spcPts val="0"/>
              </a:spcAft>
              <a:buSzPts val="2470"/>
              <a:buNone/>
            </a:pPr>
            <a:endParaRPr/>
          </a:p>
        </p:txBody>
      </p:sp>
      <p:sp>
        <p:nvSpPr>
          <p:cNvPr id="267" name="Google Shape;267;p35"/>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197</a:t>
            </a:fld>
            <a:endParaRPr/>
          </a:p>
        </p:txBody>
      </p:sp>
      <p:graphicFrame>
        <p:nvGraphicFramePr>
          <p:cNvPr id="268" name="Google Shape;268;p35"/>
          <p:cNvGraphicFramePr/>
          <p:nvPr/>
        </p:nvGraphicFramePr>
        <p:xfrm>
          <a:off x="457200" y="1944484"/>
          <a:ext cx="3000000" cy="3000000"/>
        </p:xfrm>
        <a:graphic>
          <a:graphicData uri="http://schemas.openxmlformats.org/drawingml/2006/table">
            <a:tbl>
              <a:tblPr firstRow="1" bandRow="1">
                <a:noFill/>
              </a:tblPr>
              <a:tblGrid>
                <a:gridCol w="3166600">
                  <a:extLst>
                    <a:ext uri="{9D8B030D-6E8A-4147-A177-3AD203B41FA5}">
                      <a16:colId xmlns:a16="http://schemas.microsoft.com/office/drawing/2014/main" val="20000"/>
                    </a:ext>
                  </a:extLst>
                </a:gridCol>
                <a:gridCol w="5063000">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es-AR" sz="1800" u="none" strike="noStrike" cap="none"/>
                        <a:t>API</a:t>
                      </a:r>
                      <a:endParaRPr sz="1800"/>
                    </a:p>
                  </a:txBody>
                  <a:tcPr marL="91450" marR="91450" marT="45725" marB="45725"/>
                </a:tc>
                <a:tc>
                  <a:txBody>
                    <a:bodyPr/>
                    <a:lstStyle/>
                    <a:p>
                      <a:pPr marL="0" marR="0" lvl="0" indent="0" algn="l" rtl="0">
                        <a:spcBef>
                          <a:spcPts val="0"/>
                        </a:spcBef>
                        <a:spcAft>
                          <a:spcPts val="0"/>
                        </a:spcAft>
                        <a:buNone/>
                      </a:pPr>
                      <a:r>
                        <a:rPr lang="es-AR" sz="1800"/>
                        <a:t>QueryBuilder</a:t>
                      </a:r>
                      <a:endParaRPr sz="1800"/>
                    </a:p>
                  </a:txBody>
                  <a:tcPr marL="91450" marR="91450" marT="45725" marB="45725"/>
                </a:tc>
                <a:extLst>
                  <a:ext uri="{0D108BD9-81ED-4DB2-BD59-A6C34878D82A}">
                    <a16:rowId xmlns:a16="http://schemas.microsoft.com/office/drawing/2014/main" val="10000"/>
                  </a:ext>
                </a:extLst>
              </a:tr>
              <a:tr h="433725">
                <a:tc>
                  <a:txBody>
                    <a:bodyPr/>
                    <a:lstStyle/>
                    <a:p>
                      <a:pPr marL="0" marR="0" lvl="0" indent="0" algn="l" rtl="0">
                        <a:spcBef>
                          <a:spcPts val="0"/>
                        </a:spcBef>
                        <a:spcAft>
                          <a:spcPts val="0"/>
                        </a:spcAft>
                        <a:buNone/>
                      </a:pPr>
                      <a:r>
                        <a:rPr lang="es-AR" sz="1800"/>
                        <a:t>1.1TermQuery</a:t>
                      </a:r>
                      <a:endParaRPr sz="1800"/>
                    </a:p>
                  </a:txBody>
                  <a:tcPr marL="91450" marR="91450" marT="45725" marB="45725"/>
                </a:tc>
                <a:tc>
                  <a:txBody>
                    <a:bodyPr/>
                    <a:lstStyle/>
                    <a:p>
                      <a:pPr marL="0" marR="0" lvl="0" indent="0" algn="l" rtl="0">
                        <a:spcBef>
                          <a:spcPts val="0"/>
                        </a:spcBef>
                        <a:spcAft>
                          <a:spcPts val="0"/>
                        </a:spcAft>
                        <a:buNone/>
                      </a:pPr>
                      <a:r>
                        <a:rPr lang="es-AR" sz="1800"/>
                        <a:t>fieldName:termino </a:t>
                      </a:r>
                      <a:endParaRPr sz="180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s-AR" sz="1800"/>
                        <a:t>1.2 PrefixQuery</a:t>
                      </a:r>
                      <a:endParaRPr sz="1800"/>
                    </a:p>
                  </a:txBody>
                  <a:tcPr marL="91450" marR="91450" marT="45725" marB="45725"/>
                </a:tc>
                <a:tc>
                  <a:txBody>
                    <a:bodyPr/>
                    <a:lstStyle/>
                    <a:p>
                      <a:pPr marL="0" marR="0" lvl="0" indent="0" algn="l" rtl="0">
                        <a:spcBef>
                          <a:spcPts val="0"/>
                        </a:spcBef>
                        <a:spcAft>
                          <a:spcPts val="0"/>
                        </a:spcAft>
                        <a:buNone/>
                      </a:pPr>
                      <a:r>
                        <a:rPr lang="es-AR" sz="1800"/>
                        <a:t>fieldName:term</a:t>
                      </a:r>
                      <a:r>
                        <a:rPr lang="es-AR" sz="1800">
                          <a:solidFill>
                            <a:srgbClr val="00B050"/>
                          </a:solidFill>
                        </a:rPr>
                        <a:t>*</a:t>
                      </a:r>
                      <a:endParaRPr sz="1800">
                        <a:solidFill>
                          <a:srgbClr val="00B050"/>
                        </a:solidFill>
                      </a:endParaRPr>
                    </a:p>
                  </a:txBody>
                  <a:tcPr marL="91450" marR="91450" marT="45725" marB="45725"/>
                </a:tc>
                <a:extLst>
                  <a:ext uri="{0D108BD9-81ED-4DB2-BD59-A6C34878D82A}">
                    <a16:rowId xmlns:a16="http://schemas.microsoft.com/office/drawing/2014/main" val="10002"/>
                  </a:ext>
                </a:extLst>
              </a:tr>
              <a:tr h="383350">
                <a:tc>
                  <a:txBody>
                    <a:bodyPr/>
                    <a:lstStyle/>
                    <a:p>
                      <a:pPr marL="0" marR="0" lvl="0" indent="0" algn="l" rtl="0">
                        <a:spcBef>
                          <a:spcPts val="0"/>
                        </a:spcBef>
                        <a:spcAft>
                          <a:spcPts val="0"/>
                        </a:spcAft>
                        <a:buNone/>
                      </a:pPr>
                      <a:r>
                        <a:rPr lang="es-AR" sz="1800"/>
                        <a:t>1.3 TermRangeQuery</a:t>
                      </a:r>
                      <a:endParaRPr sz="1800"/>
                    </a:p>
                  </a:txBody>
                  <a:tcPr marL="91450" marR="91450" marT="45725" marB="45725"/>
                </a:tc>
                <a:tc>
                  <a:txBody>
                    <a:bodyPr/>
                    <a:lstStyle/>
                    <a:p>
                      <a:pPr marL="0" marR="0" lvl="0" indent="0" algn="l" rtl="0">
                        <a:spcBef>
                          <a:spcPts val="0"/>
                        </a:spcBef>
                        <a:spcAft>
                          <a:spcPts val="0"/>
                        </a:spcAft>
                        <a:buNone/>
                      </a:pPr>
                      <a:r>
                        <a:rPr lang="es-AR" sz="1800"/>
                        <a:t>fieldName:</a:t>
                      </a:r>
                      <a:r>
                        <a:rPr lang="es-AR" sz="1800">
                          <a:solidFill>
                            <a:srgbClr val="00B050"/>
                          </a:solidFill>
                        </a:rPr>
                        <a:t>{[</a:t>
                      </a:r>
                      <a:r>
                        <a:rPr lang="es-AR" sz="1800"/>
                        <a:t>start  </a:t>
                      </a:r>
                      <a:r>
                        <a:rPr lang="es-AR" sz="1800">
                          <a:solidFill>
                            <a:srgbClr val="00B050"/>
                          </a:solidFill>
                        </a:rPr>
                        <a:t>TO</a:t>
                      </a:r>
                      <a:r>
                        <a:rPr lang="es-AR" sz="1800"/>
                        <a:t>  end</a:t>
                      </a:r>
                      <a:r>
                        <a:rPr lang="es-AR" sz="1800">
                          <a:solidFill>
                            <a:srgbClr val="00B050"/>
                          </a:solidFill>
                        </a:rPr>
                        <a:t>]}</a:t>
                      </a:r>
                      <a:endParaRPr sz="1800">
                        <a:solidFill>
                          <a:srgbClr val="00B050"/>
                        </a:solidFill>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Clr>
                          <a:schemeClr val="dk1"/>
                        </a:buClr>
                        <a:buSzPts val="1800"/>
                        <a:buFont typeface="Palatino Linotype"/>
                        <a:buNone/>
                      </a:pPr>
                      <a:r>
                        <a:rPr lang="es-AR" sz="1800"/>
                        <a:t>1.4 PhraseQuery</a:t>
                      </a:r>
                      <a:endParaRPr sz="1800"/>
                    </a:p>
                  </a:txBody>
                  <a:tcPr marL="91450" marR="91450" marT="45725" marB="45725"/>
                </a:tc>
                <a:tc>
                  <a:txBody>
                    <a:bodyPr/>
                    <a:lstStyle/>
                    <a:p>
                      <a:pPr marL="0" marR="0" lvl="0" indent="0" algn="l" rtl="0">
                        <a:spcBef>
                          <a:spcPts val="0"/>
                        </a:spcBef>
                        <a:spcAft>
                          <a:spcPts val="0"/>
                        </a:spcAft>
                        <a:buNone/>
                      </a:pPr>
                      <a:r>
                        <a:rPr lang="es-AR" sz="1800"/>
                        <a:t>fieldName:</a:t>
                      </a:r>
                      <a:r>
                        <a:rPr lang="es-AR" sz="1800">
                          <a:solidFill>
                            <a:srgbClr val="00B050"/>
                          </a:solidFill>
                        </a:rPr>
                        <a:t>“</a:t>
                      </a:r>
                      <a:r>
                        <a:rPr lang="es-AR" sz="1800"/>
                        <a:t>term1 ... termN</a:t>
                      </a:r>
                      <a:r>
                        <a:rPr lang="es-AR" sz="1800">
                          <a:solidFill>
                            <a:srgbClr val="00B050"/>
                          </a:solidFill>
                        </a:rPr>
                        <a:t>”</a:t>
                      </a:r>
                      <a:endParaRPr sz="1800">
                        <a:solidFill>
                          <a:srgbClr val="00B050"/>
                        </a:solidFill>
                      </a:endParaRPr>
                    </a:p>
                  </a:txBody>
                  <a:tcPr marL="91450" marR="91450" marT="45725" marB="45725"/>
                </a:tc>
                <a:extLst>
                  <a:ext uri="{0D108BD9-81ED-4DB2-BD59-A6C34878D82A}">
                    <a16:rowId xmlns:a16="http://schemas.microsoft.com/office/drawing/2014/main" val="10004"/>
                  </a:ext>
                </a:extLst>
              </a:tr>
              <a:tr h="472275">
                <a:tc>
                  <a:txBody>
                    <a:bodyPr/>
                    <a:lstStyle/>
                    <a:p>
                      <a:pPr marL="0" marR="0" lvl="0" indent="0" algn="l" rtl="0">
                        <a:lnSpc>
                          <a:spcPct val="100000"/>
                        </a:lnSpc>
                        <a:spcBef>
                          <a:spcPts val="0"/>
                        </a:spcBef>
                        <a:spcAft>
                          <a:spcPts val="0"/>
                        </a:spcAft>
                        <a:buClr>
                          <a:schemeClr val="dk1"/>
                        </a:buClr>
                        <a:buSzPts val="1800"/>
                        <a:buFont typeface="Palatino Linotype"/>
                        <a:buNone/>
                      </a:pPr>
                      <a:r>
                        <a:rPr lang="es-AR" sz="1800"/>
                        <a:t>1.5 WildcardQuery</a:t>
                      </a:r>
                      <a:endParaRPr sz="1800"/>
                    </a:p>
                  </a:txBody>
                  <a:tcPr marL="91450" marR="91450" marT="45725" marB="45725"/>
                </a:tc>
                <a:tc>
                  <a:txBody>
                    <a:bodyPr/>
                    <a:lstStyle/>
                    <a:p>
                      <a:pPr marL="0" marR="0" lvl="0" indent="0" algn="l" rtl="0">
                        <a:spcBef>
                          <a:spcPts val="0"/>
                        </a:spcBef>
                        <a:spcAft>
                          <a:spcPts val="0"/>
                        </a:spcAft>
                        <a:buNone/>
                      </a:pPr>
                      <a:r>
                        <a:rPr lang="es-AR" sz="1800"/>
                        <a:t>fieldName:</a:t>
                      </a:r>
                      <a:r>
                        <a:rPr lang="es-AR" sz="1800">
                          <a:solidFill>
                            <a:srgbClr val="00B050"/>
                          </a:solidFill>
                        </a:rPr>
                        <a:t>*</a:t>
                      </a:r>
                      <a:r>
                        <a:rPr lang="es-AR" sz="1800"/>
                        <a:t>subterm</a:t>
                      </a:r>
                      <a:r>
                        <a:rPr lang="es-AR" sz="1800">
                          <a:solidFill>
                            <a:srgbClr val="00B050"/>
                          </a:solidFill>
                        </a:rPr>
                        <a:t>?</a:t>
                      </a:r>
                      <a:endParaRPr sz="1800">
                        <a:solidFill>
                          <a:srgbClr val="00B050"/>
                        </a:solidFill>
                      </a:endParaRPr>
                    </a:p>
                  </a:txBody>
                  <a:tcPr marL="91450" marR="91450" marT="45725" marB="45725"/>
                </a:tc>
                <a:extLst>
                  <a:ext uri="{0D108BD9-81ED-4DB2-BD59-A6C34878D82A}">
                    <a16:rowId xmlns:a16="http://schemas.microsoft.com/office/drawing/2014/main" val="10005"/>
                  </a:ext>
                </a:extLst>
              </a:tr>
              <a:tr h="370850">
                <a:tc>
                  <a:txBody>
                    <a:bodyPr/>
                    <a:lstStyle/>
                    <a:p>
                      <a:pPr marL="0" marR="0" lvl="0" indent="0" algn="l" rtl="0">
                        <a:lnSpc>
                          <a:spcPct val="100000"/>
                        </a:lnSpc>
                        <a:spcBef>
                          <a:spcPts val="0"/>
                        </a:spcBef>
                        <a:spcAft>
                          <a:spcPts val="0"/>
                        </a:spcAft>
                        <a:buClr>
                          <a:schemeClr val="dk1"/>
                        </a:buClr>
                        <a:buSzPts val="1800"/>
                        <a:buFont typeface="Palatino Linotype"/>
                        <a:buNone/>
                      </a:pPr>
                      <a:r>
                        <a:rPr lang="es-AR" sz="1800"/>
                        <a:t>1.6 FuzzyQuery</a:t>
                      </a:r>
                      <a:endParaRPr sz="1800"/>
                    </a:p>
                  </a:txBody>
                  <a:tcPr marL="91450" marR="91450" marT="45725" marB="45725"/>
                </a:tc>
                <a:tc>
                  <a:txBody>
                    <a:bodyPr/>
                    <a:lstStyle/>
                    <a:p>
                      <a:pPr marL="0" marR="0" lvl="0" indent="0" algn="l" rtl="0">
                        <a:spcBef>
                          <a:spcPts val="0"/>
                        </a:spcBef>
                        <a:spcAft>
                          <a:spcPts val="0"/>
                        </a:spcAft>
                        <a:buNone/>
                      </a:pPr>
                      <a:r>
                        <a:rPr lang="es-AR" sz="1800"/>
                        <a:t>fieldName:termino</a:t>
                      </a:r>
                      <a:r>
                        <a:rPr lang="es-AR" sz="1800">
                          <a:solidFill>
                            <a:srgbClr val="00B050"/>
                          </a:solidFill>
                        </a:rPr>
                        <a:t>~2</a:t>
                      </a:r>
                      <a:endParaRPr sz="1800">
                        <a:solidFill>
                          <a:srgbClr val="00B050"/>
                        </a:solidFill>
                      </a:endParaRPr>
                    </a:p>
                  </a:txBody>
                  <a:tcPr marL="91450" marR="91450" marT="45725" marB="45725"/>
                </a:tc>
                <a:extLst>
                  <a:ext uri="{0D108BD9-81ED-4DB2-BD59-A6C34878D82A}">
                    <a16:rowId xmlns:a16="http://schemas.microsoft.com/office/drawing/2014/main" val="10006"/>
                  </a:ext>
                </a:extLst>
              </a:tr>
              <a:tr h="370850">
                <a:tc>
                  <a:txBody>
                    <a:bodyPr/>
                    <a:lstStyle/>
                    <a:p>
                      <a:pPr marL="0" marR="0" lvl="0" indent="0" algn="l" rtl="0">
                        <a:spcBef>
                          <a:spcPts val="0"/>
                        </a:spcBef>
                        <a:spcAft>
                          <a:spcPts val="0"/>
                        </a:spcAft>
                        <a:buClr>
                          <a:schemeClr val="dk1"/>
                        </a:buClr>
                        <a:buSzPts val="1800"/>
                        <a:buFont typeface="Palatino Linotype"/>
                        <a:buNone/>
                      </a:pPr>
                      <a:r>
                        <a:rPr lang="es-AR" sz="1800"/>
                        <a:t>1.7 BooleanQuery</a:t>
                      </a:r>
                      <a:endParaRPr sz="1800"/>
                    </a:p>
                  </a:txBody>
                  <a:tcPr marL="91450" marR="91450" marT="45725" marB="45725"/>
                </a:tc>
                <a:tc>
                  <a:txBody>
                    <a:bodyPr/>
                    <a:lstStyle/>
                    <a:p>
                      <a:pPr marL="0" marR="0" lvl="0" indent="0" algn="l" rtl="0">
                        <a:lnSpc>
                          <a:spcPct val="100000"/>
                        </a:lnSpc>
                        <a:spcBef>
                          <a:spcPts val="0"/>
                        </a:spcBef>
                        <a:spcAft>
                          <a:spcPts val="0"/>
                        </a:spcAft>
                        <a:buClr>
                          <a:srgbClr val="00B050"/>
                        </a:buClr>
                        <a:buSzPts val="1800"/>
                        <a:buFont typeface="Palatino Linotype"/>
                        <a:buNone/>
                      </a:pPr>
                      <a:r>
                        <a:rPr lang="es-AR" sz="1800">
                          <a:solidFill>
                            <a:srgbClr val="00B050"/>
                          </a:solidFill>
                        </a:rPr>
                        <a:t>AND  OR  NOT (+ -)</a:t>
                      </a:r>
                      <a:endParaRPr sz="1800"/>
                    </a:p>
                  </a:txBody>
                  <a:tcPr marL="91450" marR="91450" marT="45725" marB="45725"/>
                </a:tc>
                <a:extLst>
                  <a:ext uri="{0D108BD9-81ED-4DB2-BD59-A6C34878D82A}">
                    <a16:rowId xmlns:a16="http://schemas.microsoft.com/office/drawing/2014/main" val="10007"/>
                  </a:ext>
                </a:extLst>
              </a:tr>
            </a:tbl>
          </a:graphicData>
        </a:graphic>
      </p:graphicFrame>
      <p:sp>
        <p:nvSpPr>
          <p:cNvPr id="269" name="Google Shape;269;p35"/>
          <p:cNvSpPr txBox="1"/>
          <p:nvPr/>
        </p:nvSpPr>
        <p:spPr>
          <a:xfrm>
            <a:off x="555300" y="5636325"/>
            <a:ext cx="8037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AR" sz="1800">
                <a:latin typeface="Palatino Linotype"/>
                <a:ea typeface="Palatino Linotype"/>
                <a:cs typeface="Palatino Linotype"/>
                <a:sym typeface="Palatino Linotype"/>
              </a:rPr>
              <a:t>EJ: Query query= queryParser.parse("+content:game -content:review");</a:t>
            </a:r>
            <a:endParaRPr sz="1800">
              <a:latin typeface="Palatino Linotype"/>
              <a:ea typeface="Palatino Linotype"/>
              <a:cs typeface="Palatino Linotype"/>
              <a:sym typeface="Palatino Linotype"/>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9"/>
                                        </p:tgtEl>
                                        <p:attrNameLst>
                                          <p:attrName>style.visibility</p:attrName>
                                        </p:attrNameLst>
                                      </p:cBhvr>
                                      <p:to>
                                        <p:strVal val="visible"/>
                                      </p:to>
                                    </p:set>
                                    <p:animEffect transition="in" filter="fade">
                                      <p:cBhvr>
                                        <p:cTn id="7" dur="1000"/>
                                        <p:tgtEl>
                                          <p:spTgt spid="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6"/>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275" name="Google Shape;275;p36"/>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470"/>
              <a:buNone/>
            </a:pPr>
            <a:r>
              <a:rPr lang="es-AR"/>
              <a:t>Pregunta:</a:t>
            </a:r>
            <a:endParaRPr/>
          </a:p>
          <a:p>
            <a:pPr marL="0" lvl="0" indent="0" algn="l" rtl="0">
              <a:spcBef>
                <a:spcPts val="520"/>
              </a:spcBef>
              <a:spcAft>
                <a:spcPts val="0"/>
              </a:spcAft>
              <a:buSzPts val="2470"/>
              <a:buNone/>
            </a:pPr>
            <a:r>
              <a:rPr lang="es-AR"/>
              <a:t>	Cuando con API preguntamos por TermQuery por “Game”, ¿lo encontró? ¿Por qué?</a:t>
            </a:r>
            <a:endParaRPr/>
          </a:p>
          <a:p>
            <a:pPr marL="0" lvl="0" indent="0" algn="l" rtl="0">
              <a:spcBef>
                <a:spcPts val="520"/>
              </a:spcBef>
              <a:spcAft>
                <a:spcPts val="0"/>
              </a:spcAft>
              <a:buSzPts val="2470"/>
              <a:buNone/>
            </a:pPr>
            <a:endParaRPr/>
          </a:p>
          <a:p>
            <a:pPr marL="0" lvl="0" indent="0" algn="l" rtl="0">
              <a:spcBef>
                <a:spcPts val="520"/>
              </a:spcBef>
              <a:spcAft>
                <a:spcPts val="0"/>
              </a:spcAft>
              <a:buSzPts val="2470"/>
              <a:buNone/>
            </a:pPr>
            <a:r>
              <a:rPr lang="es-AR"/>
              <a:t>Rta</a:t>
            </a:r>
            <a:endParaRPr/>
          </a:p>
          <a:p>
            <a:pPr marL="0" lvl="0" indent="0" algn="just" rtl="0">
              <a:spcBef>
                <a:spcPts val="520"/>
              </a:spcBef>
              <a:spcAft>
                <a:spcPts val="0"/>
              </a:spcAft>
              <a:buSzPts val="2470"/>
              <a:buNone/>
            </a:pPr>
            <a:r>
              <a:rPr lang="es-AR"/>
              <a:t>Porque para ingresar al índice le hemos aplicado un StandardAnalizer() que detectó tokens por espacios y símbolos de puntuación y además los insertó en minúsculas.</a:t>
            </a:r>
            <a:endParaRPr/>
          </a:p>
          <a:p>
            <a:pPr marL="0" lvl="0" indent="0" algn="l" rtl="0">
              <a:spcBef>
                <a:spcPts val="520"/>
              </a:spcBef>
              <a:spcAft>
                <a:spcPts val="0"/>
              </a:spcAft>
              <a:buSzPts val="2470"/>
              <a:buNone/>
            </a:pPr>
            <a:r>
              <a:rPr lang="es-AR"/>
              <a:t>Si la query no es igual, no lo va a encontrar.</a:t>
            </a:r>
            <a:endParaRPr/>
          </a:p>
          <a:p>
            <a:pPr marL="0" lvl="0" indent="0" algn="l" rtl="0">
              <a:spcBef>
                <a:spcPts val="520"/>
              </a:spcBef>
              <a:spcAft>
                <a:spcPts val="0"/>
              </a:spcAft>
              <a:buSzPts val="2470"/>
              <a:buNone/>
            </a:pPr>
            <a:endParaRPr/>
          </a:p>
        </p:txBody>
      </p:sp>
      <p:sp>
        <p:nvSpPr>
          <p:cNvPr id="276" name="Google Shape;276;p36"/>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198</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5">
                                            <p:txEl>
                                              <p:pRg st="0" end="0"/>
                                            </p:txEl>
                                          </p:spTgt>
                                        </p:tgtEl>
                                        <p:attrNameLst>
                                          <p:attrName>style.visibility</p:attrName>
                                        </p:attrNameLst>
                                      </p:cBhvr>
                                      <p:to>
                                        <p:strVal val="visible"/>
                                      </p:to>
                                    </p:set>
                                    <p:animEffect transition="in" filter="fade">
                                      <p:cBhvr>
                                        <p:cTn id="7" dur="1000"/>
                                        <p:tgtEl>
                                          <p:spTgt spid="2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5">
                                            <p:txEl>
                                              <p:pRg st="1" end="1"/>
                                            </p:txEl>
                                          </p:spTgt>
                                        </p:tgtEl>
                                        <p:attrNameLst>
                                          <p:attrName>style.visibility</p:attrName>
                                        </p:attrNameLst>
                                      </p:cBhvr>
                                      <p:to>
                                        <p:strVal val="visible"/>
                                      </p:to>
                                    </p:set>
                                    <p:animEffect transition="in" filter="fade">
                                      <p:cBhvr>
                                        <p:cTn id="12" dur="1000"/>
                                        <p:tgtEl>
                                          <p:spTgt spid="2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5">
                                            <p:txEl>
                                              <p:pRg st="2" end="2"/>
                                            </p:txEl>
                                          </p:spTgt>
                                        </p:tgtEl>
                                        <p:attrNameLst>
                                          <p:attrName>style.visibility</p:attrName>
                                        </p:attrNameLst>
                                      </p:cBhvr>
                                      <p:to>
                                        <p:strVal val="visible"/>
                                      </p:to>
                                    </p:set>
                                    <p:animEffect transition="in" filter="fade">
                                      <p:cBhvr>
                                        <p:cTn id="17" dur="1000"/>
                                        <p:tgtEl>
                                          <p:spTgt spid="2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75">
                                            <p:txEl>
                                              <p:pRg st="3" end="3"/>
                                            </p:txEl>
                                          </p:spTgt>
                                        </p:tgtEl>
                                        <p:attrNameLst>
                                          <p:attrName>style.visibility</p:attrName>
                                        </p:attrNameLst>
                                      </p:cBhvr>
                                      <p:to>
                                        <p:strVal val="visible"/>
                                      </p:to>
                                    </p:set>
                                    <p:animEffect transition="in" filter="fade">
                                      <p:cBhvr>
                                        <p:cTn id="22" dur="1000"/>
                                        <p:tgtEl>
                                          <p:spTgt spid="2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75">
                                            <p:txEl>
                                              <p:pRg st="4" end="4"/>
                                            </p:txEl>
                                          </p:spTgt>
                                        </p:tgtEl>
                                        <p:attrNameLst>
                                          <p:attrName>style.visibility</p:attrName>
                                        </p:attrNameLst>
                                      </p:cBhvr>
                                      <p:to>
                                        <p:strVal val="visible"/>
                                      </p:to>
                                    </p:set>
                                    <p:animEffect transition="in" filter="fade">
                                      <p:cBhvr>
                                        <p:cTn id="27" dur="1000"/>
                                        <p:tgtEl>
                                          <p:spTgt spid="27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75">
                                            <p:txEl>
                                              <p:pRg st="5" end="5"/>
                                            </p:txEl>
                                          </p:spTgt>
                                        </p:tgtEl>
                                        <p:attrNameLst>
                                          <p:attrName>style.visibility</p:attrName>
                                        </p:attrNameLst>
                                      </p:cBhvr>
                                      <p:to>
                                        <p:strVal val="visible"/>
                                      </p:to>
                                    </p:set>
                                    <p:animEffect transition="in" filter="fade">
                                      <p:cBhvr>
                                        <p:cTn id="32" dur="1000"/>
                                        <p:tgtEl>
                                          <p:spTgt spid="27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75">
                                            <p:txEl>
                                              <p:pRg st="6" end="6"/>
                                            </p:txEl>
                                          </p:spTgt>
                                        </p:tgtEl>
                                        <p:attrNameLst>
                                          <p:attrName>style.visibility</p:attrName>
                                        </p:attrNameLst>
                                      </p:cBhvr>
                                      <p:to>
                                        <p:strVal val="visible"/>
                                      </p:to>
                                    </p:set>
                                    <p:animEffect transition="in" filter="fade">
                                      <p:cBhvr>
                                        <p:cTn id="37" dur="1000"/>
                                        <p:tgtEl>
                                          <p:spTgt spid="27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7"/>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282" name="Google Shape;282;p37"/>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470"/>
              <a:buNone/>
            </a:pPr>
            <a:r>
              <a:rPr lang="es-AR"/>
              <a:t>Y mejor aún si usamos algún Analyzer (como usamos en la construcción del índice) para que pase a minúsculas, elimine stopwords en la propia query</a:t>
            </a:r>
            <a:endParaRPr/>
          </a:p>
          <a:p>
            <a:pPr marL="0" lvl="0" indent="0" algn="l" rtl="0">
              <a:spcBef>
                <a:spcPts val="520"/>
              </a:spcBef>
              <a:spcAft>
                <a:spcPts val="0"/>
              </a:spcAft>
              <a:buSzPts val="2470"/>
              <a:buNone/>
            </a:pPr>
            <a:endParaRPr/>
          </a:p>
          <a:p>
            <a:pPr marL="0" lvl="0" indent="0" algn="l" rtl="0">
              <a:spcBef>
                <a:spcPts val="520"/>
              </a:spcBef>
              <a:spcAft>
                <a:spcPts val="0"/>
              </a:spcAft>
              <a:buSzPts val="1100"/>
              <a:buNone/>
            </a:pPr>
            <a:r>
              <a:rPr lang="es-AR" sz="2000"/>
              <a:t>QueryParser qp = new QueryParser(null, </a:t>
            </a:r>
            <a:r>
              <a:rPr lang="es-AR" sz="2000" b="1"/>
              <a:t>new StandardAnalyzer()</a:t>
            </a:r>
            <a:r>
              <a:rPr lang="es-AR" sz="2000"/>
              <a:t>);</a:t>
            </a:r>
            <a:endParaRPr sz="2000"/>
          </a:p>
          <a:p>
            <a:pPr marL="0" lvl="0" indent="0" algn="l" rtl="0">
              <a:spcBef>
                <a:spcPts val="520"/>
              </a:spcBef>
              <a:spcAft>
                <a:spcPts val="0"/>
              </a:spcAft>
              <a:buSzPts val="2470"/>
              <a:buNone/>
            </a:pPr>
            <a:endParaRPr/>
          </a:p>
          <a:p>
            <a:pPr marL="0" lvl="0" indent="0" algn="l" rtl="0">
              <a:spcBef>
                <a:spcPts val="520"/>
              </a:spcBef>
              <a:spcAft>
                <a:spcPts val="0"/>
              </a:spcAft>
              <a:buSzPts val="2470"/>
              <a:buNone/>
            </a:pPr>
            <a:r>
              <a:rPr lang="es-AR"/>
              <a:t>Antes de comenzar a usar el QueryParser, veamos con los tipos de separación en tokens que pueden usarse…</a:t>
            </a:r>
            <a:endParaRPr/>
          </a:p>
        </p:txBody>
      </p:sp>
      <p:sp>
        <p:nvSpPr>
          <p:cNvPr id="283" name="Google Shape;283;p37"/>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199</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2">
                                            <p:txEl>
                                              <p:pRg st="0" end="0"/>
                                            </p:txEl>
                                          </p:spTgt>
                                        </p:tgtEl>
                                        <p:attrNameLst>
                                          <p:attrName>style.visibility</p:attrName>
                                        </p:attrNameLst>
                                      </p:cBhvr>
                                      <p:to>
                                        <p:strVal val="visible"/>
                                      </p:to>
                                    </p:set>
                                    <p:animEffect transition="in" filter="fade">
                                      <p:cBhvr>
                                        <p:cTn id="7" dur="1000"/>
                                        <p:tgtEl>
                                          <p:spTgt spid="28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2">
                                            <p:txEl>
                                              <p:pRg st="1" end="1"/>
                                            </p:txEl>
                                          </p:spTgt>
                                        </p:tgtEl>
                                        <p:attrNameLst>
                                          <p:attrName>style.visibility</p:attrName>
                                        </p:attrNameLst>
                                      </p:cBhvr>
                                      <p:to>
                                        <p:strVal val="visible"/>
                                      </p:to>
                                    </p:set>
                                    <p:animEffect transition="in" filter="fade">
                                      <p:cBhvr>
                                        <p:cTn id="12" dur="1000"/>
                                        <p:tgtEl>
                                          <p:spTgt spid="28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2">
                                            <p:txEl>
                                              <p:pRg st="2" end="2"/>
                                            </p:txEl>
                                          </p:spTgt>
                                        </p:tgtEl>
                                        <p:attrNameLst>
                                          <p:attrName>style.visibility</p:attrName>
                                        </p:attrNameLst>
                                      </p:cBhvr>
                                      <p:to>
                                        <p:strVal val="visible"/>
                                      </p:to>
                                    </p:set>
                                    <p:animEffect transition="in" filter="fade">
                                      <p:cBhvr>
                                        <p:cTn id="17" dur="1000"/>
                                        <p:tgtEl>
                                          <p:spTgt spid="28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2">
                                            <p:txEl>
                                              <p:pRg st="3" end="3"/>
                                            </p:txEl>
                                          </p:spTgt>
                                        </p:tgtEl>
                                        <p:attrNameLst>
                                          <p:attrName>style.visibility</p:attrName>
                                        </p:attrNameLst>
                                      </p:cBhvr>
                                      <p:to>
                                        <p:strVal val="visible"/>
                                      </p:to>
                                    </p:set>
                                    <p:animEffect transition="in" filter="fade">
                                      <p:cBhvr>
                                        <p:cTn id="22" dur="1000"/>
                                        <p:tgtEl>
                                          <p:spTgt spid="28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82">
                                            <p:txEl>
                                              <p:pRg st="4" end="4"/>
                                            </p:txEl>
                                          </p:spTgt>
                                        </p:tgtEl>
                                        <p:attrNameLst>
                                          <p:attrName>style.visibility</p:attrName>
                                        </p:attrNameLst>
                                      </p:cBhvr>
                                      <p:to>
                                        <p:strVal val="visible"/>
                                      </p:to>
                                    </p:set>
                                    <p:animEffect transition="in" filter="fade">
                                      <p:cBhvr>
                                        <p:cTn id="27" dur="1000"/>
                                        <p:tgtEl>
                                          <p:spTgt spid="28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dirty="0"/>
          </a:p>
        </p:txBody>
      </p:sp>
      <p:sp>
        <p:nvSpPr>
          <p:cNvPr id="2" name="Content Placeholder 1"/>
          <p:cNvSpPr>
            <a:spLocks noGrp="1"/>
          </p:cNvSpPr>
          <p:nvPr>
            <p:ph idx="1"/>
          </p:nvPr>
        </p:nvSpPr>
        <p:spPr/>
        <p:txBody>
          <a:bodyPr>
            <a:normAutofit fontScale="92500" lnSpcReduction="1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a:t>
            </a:r>
            <a:r>
              <a:rPr lang="en-US" dirty="0" err="1"/>
              <a:t>Estructura</a:t>
            </a:r>
            <a:r>
              <a:rPr lang="en-US" dirty="0"/>
              <a:t> de </a:t>
            </a:r>
            <a:r>
              <a:rPr lang="en-US" dirty="0" err="1"/>
              <a:t>Datos</a:t>
            </a:r>
            <a:r>
              <a:rPr lang="en-US" dirty="0"/>
              <a:t>?             O          	 ¿</a:t>
            </a:r>
            <a:r>
              <a:rPr lang="en-US" dirty="0" err="1"/>
              <a:t>Algoritmos</a:t>
            </a:r>
            <a:r>
              <a:rPr lang="en-US" dirty="0"/>
              <a:t>?</a:t>
            </a:r>
          </a:p>
          <a:p>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2</a:t>
            </a:fld>
            <a:endParaRPr lang="en-US"/>
          </a:p>
        </p:txBody>
      </p:sp>
      <p:pic>
        <p:nvPicPr>
          <p:cNvPr id="5" name="Picture 4" descr="0: ¿Qué fue primero, el &lt;strong&gt;huevo&lt;/strong&gt; &lt;strong&gt;o&lt;/strong&gt; la &lt;strong&gt;gallina&lt;/strong&g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6628" y="2097358"/>
            <a:ext cx="4750288" cy="2762023"/>
          </a:xfrm>
          <a:prstGeom prst="rect">
            <a:avLst/>
          </a:prstGeom>
        </p:spPr>
      </p:pic>
    </p:spTree>
    <p:extLst>
      <p:ext uri="{BB962C8B-B14F-4D97-AF65-F5344CB8AC3E}">
        <p14:creationId xmlns:p14="http://schemas.microsoft.com/office/powerpoint/2010/main" val="115085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28841" y="1888870"/>
            <a:ext cx="8229600" cy="3505200"/>
          </a:xfrm>
        </p:spPr>
        <p:txBody>
          <a:bodyPr>
            <a:normAutofit/>
          </a:bodyPr>
          <a:lstStyle/>
          <a:p>
            <a:pPr marL="0" indent="0" algn="just">
              <a:buNone/>
            </a:pPr>
            <a:r>
              <a:rPr lang="es-AR" sz="1800" dirty="0">
                <a:latin typeface="Comic Sans MS" panose="030F0702030302020204" pitchFamily="66" charset="0"/>
              </a:rPr>
              <a:t>Fíjense la diferencia con este sitio. En este caso el problema fue con la tecla L:</a:t>
            </a:r>
          </a:p>
          <a:p>
            <a:pPr marL="0" indent="0">
              <a:buNone/>
            </a:pPr>
            <a:endParaRPr lang="es-AR" sz="1800" dirty="0">
              <a:latin typeface="Comic Sans MS" panose="030F0702030302020204" pitchFamily="66" charset="0"/>
            </a:endParaRPr>
          </a:p>
          <a:p>
            <a:pPr marL="0" indent="0">
              <a:buNone/>
            </a:pPr>
            <a:endParaRPr lang="es-AR" sz="1800" dirty="0">
              <a:latin typeface="Comic Sans MS" panose="030F0702030302020204" pitchFamily="66" charset="0"/>
            </a:endParaRPr>
          </a:p>
          <a:p>
            <a:pPr marL="0" indent="0">
              <a:buNone/>
            </a:pPr>
            <a:endParaRPr lang="es-AR" sz="1800" dirty="0">
              <a:latin typeface="Comic Sans MS" panose="030F0702030302020204" pitchFamily="66" charset="0"/>
            </a:endParaRPr>
          </a:p>
          <a:p>
            <a:pPr marL="0" indent="0">
              <a:buNone/>
            </a:pPr>
            <a:endParaRPr lang="es-AR" sz="1800" dirty="0">
              <a:latin typeface="Comic Sans MS" panose="030F0702030302020204" pitchFamily="66" charset="0"/>
            </a:endParaRPr>
          </a:p>
          <a:p>
            <a:pPr marL="0" indent="0" algn="just">
              <a:buNone/>
            </a:pPr>
            <a:endParaRPr lang="es-AR" sz="1800" dirty="0">
              <a:latin typeface="Comic Sans MS" panose="030F0702030302020204" pitchFamily="66" charset="0"/>
            </a:endParaRPr>
          </a:p>
        </p:txBody>
      </p:sp>
      <p:sp>
        <p:nvSpPr>
          <p:cNvPr id="4" name="Slide Number Placeholder 3"/>
          <p:cNvSpPr>
            <a:spLocks noGrp="1"/>
          </p:cNvSpPr>
          <p:nvPr>
            <p:ph type="sldNum" sz="quarter" idx="12"/>
          </p:nvPr>
        </p:nvSpPr>
        <p:spPr>
          <a:xfrm>
            <a:off x="7543800" y="6413502"/>
            <a:ext cx="1447800" cy="365125"/>
          </a:xfrm>
        </p:spPr>
        <p:txBody>
          <a:bodyPr/>
          <a:lstStyle/>
          <a:p>
            <a:fld id="{B6F15528-21DE-4FAA-801E-634DDDAF4B2B}" type="slidenum">
              <a:rPr lang="en-US" smtClean="0"/>
              <a:pPr/>
              <a:t>20</a:t>
            </a:fld>
            <a:endParaRPr lang="en-US" dirty="0"/>
          </a:p>
        </p:txBody>
      </p:sp>
      <p:sp>
        <p:nvSpPr>
          <p:cNvPr id="5" name="Title 4"/>
          <p:cNvSpPr>
            <a:spLocks noGrp="1"/>
          </p:cNvSpPr>
          <p:nvPr>
            <p:ph type="title"/>
          </p:nvPr>
        </p:nvSpPr>
        <p:spPr/>
        <p:txBody>
          <a:bodyPr/>
          <a:lstStyle/>
          <a:p>
            <a:r>
              <a:rPr lang="es-AR" dirty="0"/>
              <a:t>Data </a:t>
            </a:r>
            <a:r>
              <a:rPr lang="es-AR" dirty="0" err="1"/>
              <a:t>Quality</a:t>
            </a:r>
            <a:r>
              <a:rPr lang="es-AR" dirty="0"/>
              <a:t> - </a:t>
            </a:r>
            <a:r>
              <a:rPr lang="es-AR" dirty="0" err="1"/>
              <a:t>Matching</a:t>
            </a:r>
            <a:endParaRPr lang="es-AR" dirty="0"/>
          </a:p>
        </p:txBody>
      </p:sp>
      <p:pic>
        <p:nvPicPr>
          <p:cNvPr id="9" name="Picture 8"/>
          <p:cNvPicPr>
            <a:picLocks noChangeAspect="1"/>
          </p:cNvPicPr>
          <p:nvPr/>
        </p:nvPicPr>
        <p:blipFill>
          <a:blip r:embed="rId2"/>
          <a:stretch>
            <a:fillRect/>
          </a:stretch>
        </p:blipFill>
        <p:spPr>
          <a:xfrm>
            <a:off x="888274" y="2866520"/>
            <a:ext cx="7510734" cy="3546982"/>
          </a:xfrm>
          <a:prstGeom prst="rect">
            <a:avLst/>
          </a:prstGeom>
        </p:spPr>
      </p:pic>
      <p:pic>
        <p:nvPicPr>
          <p:cNvPr id="6" name="Picture 5" descr="red + green OK, not OK Icons by TzeenieWheenie - Two circular icons in ..."/>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39000" y="4006851"/>
            <a:ext cx="838200" cy="838200"/>
          </a:xfrm>
          <a:prstGeom prst="rect">
            <a:avLst/>
          </a:prstGeom>
        </p:spPr>
      </p:pic>
    </p:spTree>
    <p:extLst>
      <p:ext uri="{BB962C8B-B14F-4D97-AF65-F5344CB8AC3E}">
        <p14:creationId xmlns:p14="http://schemas.microsoft.com/office/powerpoint/2010/main" val="324523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8"/>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r>
              <a:rPr lang="es-AR"/>
              <a:t>Lucene</a:t>
            </a:r>
            <a:endParaRPr/>
          </a:p>
        </p:txBody>
      </p:sp>
      <p:sp>
        <p:nvSpPr>
          <p:cNvPr id="289" name="Google Shape;289;p38"/>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lnSpcReduction="10000"/>
          </a:bodyPr>
          <a:lstStyle/>
          <a:p>
            <a:pPr marL="274320" lvl="0" indent="-274320" algn="l" rtl="0">
              <a:spcBef>
                <a:spcPts val="0"/>
              </a:spcBef>
              <a:spcAft>
                <a:spcPts val="0"/>
              </a:spcAft>
              <a:buSzPts val="2470"/>
              <a:buChar char="⚫"/>
            </a:pPr>
            <a:r>
              <a:rPr lang="es-AR" i="1">
                <a:solidFill>
                  <a:srgbClr val="00B050"/>
                </a:solidFill>
              </a:rPr>
              <a:t>Concepto de documento, campos.</a:t>
            </a:r>
            <a:endParaRPr/>
          </a:p>
          <a:p>
            <a:pPr marL="274320" lvl="0" indent="-274320" algn="l" rtl="0">
              <a:spcBef>
                <a:spcPts val="520"/>
              </a:spcBef>
              <a:spcAft>
                <a:spcPts val="0"/>
              </a:spcAft>
              <a:buSzPts val="2470"/>
              <a:buChar char="⚫"/>
            </a:pPr>
            <a:r>
              <a:rPr lang="es-AR" i="1">
                <a:solidFill>
                  <a:srgbClr val="00B050"/>
                </a:solidFill>
              </a:rPr>
              <a:t>Almacenamiento en Lucene: en el índice y fuera del índice</a:t>
            </a:r>
            <a:endParaRPr/>
          </a:p>
          <a:p>
            <a:pPr marL="274320" lvl="0" indent="-274320" algn="l" rtl="0">
              <a:spcBef>
                <a:spcPts val="520"/>
              </a:spcBef>
              <a:spcAft>
                <a:spcPts val="0"/>
              </a:spcAft>
              <a:buSzPts val="2470"/>
              <a:buChar char="⚫"/>
            </a:pPr>
            <a:r>
              <a:rPr lang="es-AR" i="1">
                <a:solidFill>
                  <a:srgbClr val="00B050"/>
                </a:solidFill>
              </a:rPr>
              <a:t>Aplicaciones</a:t>
            </a:r>
            <a:endParaRPr/>
          </a:p>
          <a:p>
            <a:pPr marL="640080" lvl="1" indent="-246888" algn="l" rtl="0">
              <a:spcBef>
                <a:spcPts val="480"/>
              </a:spcBef>
              <a:spcAft>
                <a:spcPts val="0"/>
              </a:spcAft>
              <a:buSzPts val="2040"/>
              <a:buChar char="⚫"/>
            </a:pPr>
            <a:r>
              <a:rPr lang="es-AR" i="1">
                <a:solidFill>
                  <a:srgbClr val="00B050"/>
                </a:solidFill>
              </a:rPr>
              <a:t>IndexBuilder  (creación de los documentos)</a:t>
            </a:r>
            <a:endParaRPr/>
          </a:p>
          <a:p>
            <a:pPr marL="640080" lvl="1" indent="-246888" algn="l" rtl="0">
              <a:spcBef>
                <a:spcPts val="480"/>
              </a:spcBef>
              <a:spcAft>
                <a:spcPts val="0"/>
              </a:spcAft>
              <a:buSzPts val="2040"/>
              <a:buChar char="⚫"/>
            </a:pPr>
            <a:r>
              <a:rPr lang="es-AR" i="1">
                <a:solidFill>
                  <a:srgbClr val="00B050"/>
                </a:solidFill>
              </a:rPr>
              <a:t>TheSearcher (búsqueda de documentos)</a:t>
            </a:r>
            <a:endParaRPr/>
          </a:p>
          <a:p>
            <a:pPr marL="274320" lvl="0" indent="-274320" algn="l" rtl="0">
              <a:spcBef>
                <a:spcPts val="520"/>
              </a:spcBef>
              <a:spcAft>
                <a:spcPts val="0"/>
              </a:spcAft>
              <a:buSzPts val="2470"/>
              <a:buChar char="⚫"/>
            </a:pPr>
            <a:r>
              <a:rPr lang="es-AR" i="1">
                <a:solidFill>
                  <a:srgbClr val="00B050"/>
                </a:solidFill>
              </a:rPr>
              <a:t>Query:</a:t>
            </a:r>
            <a:endParaRPr/>
          </a:p>
          <a:p>
            <a:pPr marL="640080" lvl="1" indent="-246888" algn="l" rtl="0">
              <a:spcBef>
                <a:spcPts val="480"/>
              </a:spcBef>
              <a:spcAft>
                <a:spcPts val="0"/>
              </a:spcAft>
              <a:buSzPts val="2040"/>
              <a:buChar char="⚫"/>
            </a:pPr>
            <a:r>
              <a:rPr lang="es-AR" i="1">
                <a:solidFill>
                  <a:srgbClr val="00B050"/>
                </a:solidFill>
              </a:rPr>
              <a:t>API</a:t>
            </a:r>
            <a:endParaRPr/>
          </a:p>
          <a:p>
            <a:pPr marL="640080" lvl="1" indent="-246888" algn="l" rtl="0">
              <a:spcBef>
                <a:spcPts val="480"/>
              </a:spcBef>
              <a:spcAft>
                <a:spcPts val="0"/>
              </a:spcAft>
              <a:buSzPts val="2040"/>
              <a:buChar char="⚫"/>
            </a:pPr>
            <a:r>
              <a:rPr lang="es-AR" i="1">
                <a:solidFill>
                  <a:srgbClr val="00B050"/>
                </a:solidFill>
              </a:rPr>
              <a:t>QueryBuilder</a:t>
            </a:r>
            <a:endParaRPr i="1">
              <a:solidFill>
                <a:srgbClr val="00B050"/>
              </a:solidFill>
            </a:endParaRPr>
          </a:p>
          <a:p>
            <a:pPr marL="274320" lvl="0" indent="-274320" algn="l" rtl="0">
              <a:spcBef>
                <a:spcPts val="520"/>
              </a:spcBef>
              <a:spcAft>
                <a:spcPts val="0"/>
              </a:spcAft>
              <a:buSzPts val="2470"/>
              <a:buChar char="⚫"/>
            </a:pPr>
            <a:r>
              <a:rPr lang="es-AR">
                <a:solidFill>
                  <a:srgbClr val="00B050"/>
                </a:solidFill>
              </a:rPr>
              <a:t>Formas de separar en tokens</a:t>
            </a:r>
            <a:endParaRPr>
              <a:solidFill>
                <a:srgbClr val="00B050"/>
              </a:solidFill>
            </a:endParaRPr>
          </a:p>
          <a:p>
            <a:pPr marL="274320" lvl="0" indent="-274320" algn="l" rtl="0">
              <a:spcBef>
                <a:spcPts val="520"/>
              </a:spcBef>
              <a:spcAft>
                <a:spcPts val="0"/>
              </a:spcAft>
              <a:buSzPts val="2470"/>
              <a:buChar char="⚫"/>
            </a:pPr>
            <a:r>
              <a:rPr lang="es-AR"/>
              <a:t>Ranking de documentos</a:t>
            </a:r>
            <a:endParaRPr/>
          </a:p>
          <a:p>
            <a:pPr marL="274320" lvl="0" indent="-117475" algn="l" rtl="0">
              <a:spcBef>
                <a:spcPts val="520"/>
              </a:spcBef>
              <a:spcAft>
                <a:spcPts val="0"/>
              </a:spcAft>
              <a:buSzPts val="2470"/>
              <a:buNone/>
            </a:pPr>
            <a:endParaRPr/>
          </a:p>
          <a:p>
            <a:pPr marL="274320" lvl="0" indent="-117475" algn="l" rtl="0">
              <a:spcBef>
                <a:spcPts val="520"/>
              </a:spcBef>
              <a:spcAft>
                <a:spcPts val="0"/>
              </a:spcAft>
              <a:buSzPts val="2470"/>
              <a:buNone/>
            </a:pPr>
            <a:endParaRPr/>
          </a:p>
          <a:p>
            <a:pPr marL="640080" lvl="1" indent="-117348" algn="l" rtl="0">
              <a:spcBef>
                <a:spcPts val="480"/>
              </a:spcBef>
              <a:spcAft>
                <a:spcPts val="0"/>
              </a:spcAft>
              <a:buSzPts val="2040"/>
              <a:buNone/>
            </a:pPr>
            <a:endParaRPr/>
          </a:p>
        </p:txBody>
      </p:sp>
      <p:sp>
        <p:nvSpPr>
          <p:cNvPr id="290" name="Google Shape;290;p38"/>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200</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9"/>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296" name="Google Shape;296;p39"/>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SzPts val="2470"/>
              <a:buNone/>
            </a:pPr>
            <a:r>
              <a:rPr lang="es-AR"/>
              <a:t>	Hemos usado StandardAnalyzer en la creación del índice.</a:t>
            </a:r>
            <a:endParaRPr/>
          </a:p>
          <a:p>
            <a:pPr marL="0" lvl="0" indent="0" algn="just" rtl="0">
              <a:spcBef>
                <a:spcPts val="520"/>
              </a:spcBef>
              <a:spcAft>
                <a:spcPts val="0"/>
              </a:spcAft>
              <a:buSzPts val="2470"/>
              <a:buNone/>
            </a:pPr>
            <a:endParaRPr/>
          </a:p>
          <a:p>
            <a:pPr marL="0" lvl="0" indent="0" algn="just" rtl="0">
              <a:spcBef>
                <a:spcPts val="520"/>
              </a:spcBef>
              <a:spcAft>
                <a:spcPts val="0"/>
              </a:spcAft>
              <a:buSzPts val="2470"/>
              <a:buNone/>
            </a:pPr>
            <a:r>
              <a:rPr lang="es-AR"/>
              <a:t>¿Qué otro analyzer podríamos usar? </a:t>
            </a:r>
            <a:endParaRPr/>
          </a:p>
          <a:p>
            <a:pPr marL="0" lvl="0" indent="0" algn="just" rtl="0">
              <a:spcBef>
                <a:spcPts val="520"/>
              </a:spcBef>
              <a:spcAft>
                <a:spcPts val="0"/>
              </a:spcAft>
              <a:buSzPts val="2470"/>
              <a:buNone/>
            </a:pPr>
            <a:r>
              <a:rPr lang="es-AR"/>
              <a:t>¿Cómo afecta el índice y la búsqueda?</a:t>
            </a:r>
            <a:endParaRPr/>
          </a:p>
          <a:p>
            <a:pPr marL="0" lvl="0" indent="0" algn="just" rtl="0">
              <a:spcBef>
                <a:spcPts val="520"/>
              </a:spcBef>
              <a:spcAft>
                <a:spcPts val="0"/>
              </a:spcAft>
              <a:buSzPts val="2470"/>
              <a:buNone/>
            </a:pPr>
            <a:r>
              <a:rPr lang="es-AR"/>
              <a:t>	</a:t>
            </a:r>
            <a:endParaRPr/>
          </a:p>
          <a:p>
            <a:pPr marL="0" lvl="0" indent="0" algn="just" rtl="0">
              <a:spcBef>
                <a:spcPts val="520"/>
              </a:spcBef>
              <a:spcAft>
                <a:spcPts val="0"/>
              </a:spcAft>
              <a:buSzPts val="2470"/>
              <a:buNone/>
            </a:pPr>
            <a:r>
              <a:rPr lang="es-AR"/>
              <a:t>	</a:t>
            </a:r>
            <a:endParaRPr/>
          </a:p>
        </p:txBody>
      </p:sp>
      <p:sp>
        <p:nvSpPr>
          <p:cNvPr id="297" name="Google Shape;297;p39"/>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201</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0"/>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303" name="Google Shape;303;p40"/>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spcBef>
                <a:spcPts val="0"/>
              </a:spcBef>
              <a:spcAft>
                <a:spcPts val="0"/>
              </a:spcAft>
              <a:buSzPct val="95000"/>
              <a:buNone/>
            </a:pPr>
            <a:r>
              <a:rPr lang="es-AR"/>
              <a:t>Lucene viene con diferentes clases para separar en tokens:</a:t>
            </a:r>
            <a:endParaRPr/>
          </a:p>
          <a:p>
            <a:pPr marL="274320" lvl="0" indent="-274320" algn="l" rtl="0">
              <a:spcBef>
                <a:spcPts val="481"/>
              </a:spcBef>
              <a:spcAft>
                <a:spcPts val="0"/>
              </a:spcAft>
              <a:buSzPct val="95000"/>
              <a:buChar char="⚫"/>
            </a:pPr>
            <a:r>
              <a:rPr lang="es-AR"/>
              <a:t>SimpleAnalyzer()</a:t>
            </a:r>
            <a:endParaRPr/>
          </a:p>
          <a:p>
            <a:pPr marL="274320" lvl="0" indent="-274320" algn="l" rtl="0">
              <a:spcBef>
                <a:spcPts val="481"/>
              </a:spcBef>
              <a:spcAft>
                <a:spcPts val="0"/>
              </a:spcAft>
              <a:buSzPct val="95000"/>
              <a:buChar char="⚫"/>
            </a:pPr>
            <a:r>
              <a:rPr lang="es-AR"/>
              <a:t>StandardAnalyzer()</a:t>
            </a:r>
            <a:endParaRPr/>
          </a:p>
          <a:p>
            <a:pPr marL="274320" lvl="0" indent="-274320" algn="l" rtl="0">
              <a:spcBef>
                <a:spcPts val="481"/>
              </a:spcBef>
              <a:spcAft>
                <a:spcPts val="0"/>
              </a:spcAft>
              <a:buSzPct val="95000"/>
              <a:buChar char="⚫"/>
            </a:pPr>
            <a:r>
              <a:rPr lang="es-AR"/>
              <a:t>WhitespaceAnalyzer()</a:t>
            </a:r>
            <a:endParaRPr/>
          </a:p>
          <a:p>
            <a:pPr marL="274320" lvl="0" indent="-274320" algn="l" rtl="0">
              <a:spcBef>
                <a:spcPts val="481"/>
              </a:spcBef>
              <a:spcAft>
                <a:spcPts val="0"/>
              </a:spcAft>
              <a:buSzPct val="95000"/>
              <a:buChar char="⚫"/>
            </a:pPr>
            <a:r>
              <a:rPr lang="es-AR"/>
              <a:t>StopAnalyzer()=&gt; </a:t>
            </a:r>
            <a:endParaRPr/>
          </a:p>
          <a:p>
            <a:pPr marL="393192" lvl="1" indent="0" algn="l" rtl="0">
              <a:spcBef>
                <a:spcPts val="444"/>
              </a:spcBef>
              <a:spcAft>
                <a:spcPts val="0"/>
              </a:spcAft>
              <a:buSzPct val="85000"/>
              <a:buNone/>
            </a:pPr>
            <a:r>
              <a:rPr lang="es-AR"/>
              <a:t>	CharArraySet sw = StopFilter.</a:t>
            </a:r>
            <a:r>
              <a:rPr lang="es-AR" i="1"/>
              <a:t>makeStopSet("de", "y");</a:t>
            </a:r>
            <a:endParaRPr/>
          </a:p>
          <a:p>
            <a:pPr marL="393192" lvl="1" indent="0" algn="l" rtl="0">
              <a:spcBef>
                <a:spcPts val="518"/>
              </a:spcBef>
              <a:spcAft>
                <a:spcPts val="0"/>
              </a:spcAft>
              <a:buSzPct val="85000"/>
              <a:buNone/>
            </a:pPr>
            <a:r>
              <a:rPr lang="es-AR" sz="2800"/>
              <a:t>	new StopAnalyzer(sw));</a:t>
            </a:r>
            <a:endParaRPr/>
          </a:p>
          <a:p>
            <a:pPr marL="274320" lvl="0" indent="-274320" algn="l" rtl="0">
              <a:spcBef>
                <a:spcPts val="481"/>
              </a:spcBef>
              <a:spcAft>
                <a:spcPts val="0"/>
              </a:spcAft>
              <a:buSzPct val="95000"/>
              <a:buChar char="⚫"/>
            </a:pPr>
            <a:r>
              <a:rPr lang="es-AR"/>
              <a:t>EnglishAnalyzer()  // opcional stop words</a:t>
            </a:r>
            <a:endParaRPr/>
          </a:p>
          <a:p>
            <a:pPr marL="274320" lvl="0" indent="-274320" algn="l" rtl="0">
              <a:spcBef>
                <a:spcPts val="481"/>
              </a:spcBef>
              <a:spcAft>
                <a:spcPts val="0"/>
              </a:spcAft>
              <a:buSzPct val="95000"/>
              <a:buChar char="⚫"/>
            </a:pPr>
            <a:r>
              <a:rPr lang="es-AR"/>
              <a:t>SpanishAnalyzer()  // opcional stop words.</a:t>
            </a:r>
            <a:endParaRPr/>
          </a:p>
          <a:p>
            <a:pPr marL="274320" lvl="0" indent="-274320" algn="l" rtl="0">
              <a:spcBef>
                <a:spcPts val="481"/>
              </a:spcBef>
              <a:spcAft>
                <a:spcPts val="0"/>
              </a:spcAft>
              <a:buSzPct val="95000"/>
              <a:buChar char="⚫"/>
            </a:pPr>
            <a:r>
              <a:rPr lang="es-AR"/>
              <a:t>CustomAnalyzer()</a:t>
            </a:r>
            <a:endParaRPr/>
          </a:p>
          <a:p>
            <a:pPr marL="274320" lvl="0" indent="-274320" algn="l" rtl="0">
              <a:spcBef>
                <a:spcPts val="481"/>
              </a:spcBef>
              <a:spcAft>
                <a:spcPts val="0"/>
              </a:spcAft>
              <a:buSzPct val="95000"/>
              <a:buChar char="⚫"/>
            </a:pPr>
            <a:r>
              <a:rPr lang="es-AR"/>
              <a:t>etc</a:t>
            </a:r>
            <a:endParaRPr/>
          </a:p>
        </p:txBody>
      </p:sp>
      <p:sp>
        <p:nvSpPr>
          <p:cNvPr id="304" name="Google Shape;304;p40"/>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202</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1"/>
          <p:cNvSpPr txBox="1">
            <a:spLocks noGrp="1"/>
          </p:cNvSpPr>
          <p:nvPr>
            <p:ph type="title"/>
          </p:nvPr>
        </p:nvSpPr>
        <p:spPr>
          <a:xfrm>
            <a:off x="265500" y="1534800"/>
            <a:ext cx="4045200" cy="2085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2"/>
              </a:buClr>
              <a:buSzPts val="4200"/>
              <a:buFont typeface="Century Gothic"/>
              <a:buNone/>
            </a:pPr>
            <a:r>
              <a:rPr lang="es-AR"/>
              <a:t>TP 2C- Ejer 4</a:t>
            </a:r>
            <a:endParaRPr/>
          </a:p>
        </p:txBody>
      </p:sp>
      <p:sp>
        <p:nvSpPr>
          <p:cNvPr id="310" name="Google Shape;310;p41"/>
          <p:cNvSpPr txBox="1">
            <a:spLocks noGrp="1"/>
          </p:cNvSpPr>
          <p:nvPr>
            <p:ph type="subTitle" idx="1"/>
          </p:nvPr>
        </p:nvSpPr>
        <p:spPr>
          <a:xfrm>
            <a:off x="117566" y="3692002"/>
            <a:ext cx="4821934" cy="2554844"/>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100"/>
              <a:buNone/>
            </a:pPr>
            <a:endParaRPr/>
          </a:p>
          <a:p>
            <a:pPr marL="0" lvl="0" indent="0" algn="ctr" rtl="0">
              <a:lnSpc>
                <a:spcPct val="100000"/>
              </a:lnSpc>
              <a:spcBef>
                <a:spcPts val="0"/>
              </a:spcBef>
              <a:spcAft>
                <a:spcPts val="0"/>
              </a:spcAft>
              <a:buSzPts val="2100"/>
              <a:buNone/>
            </a:pPr>
            <a:endParaRPr>
              <a:latin typeface="Consolas"/>
              <a:ea typeface="Consolas"/>
              <a:cs typeface="Consolas"/>
              <a:sym typeface="Consolas"/>
            </a:endParaRPr>
          </a:p>
        </p:txBody>
      </p:sp>
      <p:sp>
        <p:nvSpPr>
          <p:cNvPr id="311" name="Google Shape;311;p41"/>
          <p:cNvSpPr txBox="1">
            <a:spLocks noGrp="1"/>
          </p:cNvSpPr>
          <p:nvPr>
            <p:ph type="body" idx="2"/>
          </p:nvPr>
        </p:nvSpPr>
        <p:spPr>
          <a:xfrm>
            <a:off x="4781466" y="782720"/>
            <a:ext cx="3837000" cy="4926900"/>
          </a:xfrm>
          <a:prstGeom prst="rect">
            <a:avLst/>
          </a:prstGeom>
          <a:solidFill>
            <a:srgbClr val="D9E188"/>
          </a:solidFill>
          <a:ln>
            <a:noFill/>
          </a:ln>
        </p:spPr>
        <p:txBody>
          <a:bodyPr spcFirstLastPara="1" wrap="square" lIns="91425" tIns="91425" rIns="91425" bIns="91425" anchor="ctr" anchorCtr="0">
            <a:noAutofit/>
          </a:bodyPr>
          <a:lstStyle/>
          <a:p>
            <a:pPr marL="0" lvl="0" indent="0" algn="l" rtl="0">
              <a:spcBef>
                <a:spcPts val="0"/>
              </a:spcBef>
              <a:spcAft>
                <a:spcPts val="0"/>
              </a:spcAft>
              <a:buSzPts val="1800"/>
              <a:buNone/>
            </a:pPr>
            <a:r>
              <a:rPr lang="es-AR" sz="2000">
                <a:solidFill>
                  <a:schemeClr val="dk1"/>
                </a:solidFill>
              </a:rPr>
              <a:t>Bajar de Campus el código TestAnalyzer.java </a:t>
            </a:r>
            <a:endParaRPr/>
          </a:p>
          <a:p>
            <a:pPr marL="0" lvl="0" indent="0" algn="l" rtl="0">
              <a:spcBef>
                <a:spcPts val="0"/>
              </a:spcBef>
              <a:spcAft>
                <a:spcPts val="0"/>
              </a:spcAft>
              <a:buSzPts val="1800"/>
              <a:buNone/>
            </a:pPr>
            <a:endParaRPr sz="2000">
              <a:solidFill>
                <a:schemeClr val="dk1"/>
              </a:solidFill>
            </a:endParaRPr>
          </a:p>
          <a:p>
            <a:pPr marL="0" lvl="0" indent="0" algn="l" rtl="0">
              <a:spcBef>
                <a:spcPts val="0"/>
              </a:spcBef>
              <a:spcAft>
                <a:spcPts val="0"/>
              </a:spcAft>
              <a:buSzPts val="1800"/>
              <a:buNone/>
            </a:pPr>
            <a:r>
              <a:rPr lang="es-AR" sz="2000">
                <a:solidFill>
                  <a:schemeClr val="dk1"/>
                </a:solidFill>
              </a:rPr>
              <a:t>Explicamos a continuación cómo se usa.</a:t>
            </a:r>
            <a:endParaRPr/>
          </a:p>
          <a:p>
            <a:pPr marL="0" lvl="0" indent="0" algn="l" rtl="0">
              <a:spcBef>
                <a:spcPts val="0"/>
              </a:spcBef>
              <a:spcAft>
                <a:spcPts val="0"/>
              </a:spcAft>
              <a:buSzPts val="1800"/>
              <a:buNone/>
            </a:pPr>
            <a:endParaRPr sz="2000">
              <a:solidFill>
                <a:schemeClr val="dk1"/>
              </a:solidFill>
            </a:endParaRPr>
          </a:p>
          <a:p>
            <a:pPr marL="0" lvl="0" indent="0" algn="l" rtl="0">
              <a:spcBef>
                <a:spcPts val="0"/>
              </a:spcBef>
              <a:spcAft>
                <a:spcPts val="0"/>
              </a:spcAft>
              <a:buSzPts val="1800"/>
              <a:buNone/>
            </a:pPr>
            <a:endParaRPr sz="2000">
              <a:solidFill>
                <a:schemeClr val="dk1"/>
              </a:solidFill>
            </a:endParaRPr>
          </a:p>
        </p:txBody>
      </p:sp>
      <p:sp>
        <p:nvSpPr>
          <p:cNvPr id="312" name="Google Shape;312;p41"/>
          <p:cNvSpPr txBox="1">
            <a:spLocks noGrp="1"/>
          </p:cNvSpPr>
          <p:nvPr>
            <p:ph type="sldNum" idx="4294967295"/>
          </p:nvPr>
        </p:nvSpPr>
        <p:spPr>
          <a:xfrm>
            <a:off x="8460431" y="6201587"/>
            <a:ext cx="548700" cy="52470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s-AR" sz="1000" b="0" i="0" u="none" strike="noStrike" cap="none">
                <a:solidFill>
                  <a:srgbClr val="FFFFFF"/>
                </a:solidFill>
                <a:latin typeface="Roboto"/>
                <a:ea typeface="Roboto"/>
                <a:cs typeface="Roboto"/>
                <a:sym typeface="Roboto"/>
              </a:rPr>
              <a:t>203</a:t>
            </a:fld>
            <a:endParaRPr sz="1000" b="0" i="0" u="none" strike="noStrike" cap="none">
              <a:solidFill>
                <a:srgbClr val="FFFFFF"/>
              </a:solidFill>
              <a:latin typeface="Roboto"/>
              <a:ea typeface="Roboto"/>
              <a:cs typeface="Roboto"/>
              <a:sym typeface="Roboto"/>
            </a:endParaRPr>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2"/>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318" name="Google Shape;318;p42"/>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SzPts val="2470"/>
              <a:buNone/>
            </a:pPr>
            <a:r>
              <a:rPr lang="es-AR"/>
              <a:t>El código sirve para ver cómo hace Lucene por dentro (para inspeccionar la separación en tokens). Como verán, no estamos creando documentos, solo usando un Low Level API para ver qué tokens genera.</a:t>
            </a:r>
            <a:endParaRPr/>
          </a:p>
          <a:p>
            <a:pPr marL="0" lvl="0" indent="0" algn="l" rtl="0">
              <a:spcBef>
                <a:spcPts val="520"/>
              </a:spcBef>
              <a:spcAft>
                <a:spcPts val="0"/>
              </a:spcAft>
              <a:buSzPts val="2470"/>
              <a:buNone/>
            </a:pPr>
            <a:endParaRPr/>
          </a:p>
          <a:p>
            <a:pPr marL="0" lvl="0" indent="0" algn="l" rtl="0">
              <a:spcBef>
                <a:spcPts val="520"/>
              </a:spcBef>
              <a:spcAft>
                <a:spcPts val="0"/>
              </a:spcAft>
              <a:buSzPts val="2470"/>
              <a:buNone/>
            </a:pPr>
            <a:r>
              <a:rPr lang="es-AR"/>
              <a:t>Probar cuáles son lo tokens que genera en cada caso.</a:t>
            </a:r>
            <a:endParaRPr/>
          </a:p>
        </p:txBody>
      </p:sp>
      <p:sp>
        <p:nvSpPr>
          <p:cNvPr id="319" name="Google Shape;319;p42"/>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204</a:t>
            </a:fld>
            <a:endParaRPr/>
          </a:p>
        </p:txBody>
      </p:sp>
      <p:pic>
        <p:nvPicPr>
          <p:cNvPr id="320" name="Google Shape;320;p42"/>
          <p:cNvPicPr preferRelativeResize="0"/>
          <p:nvPr/>
        </p:nvPicPr>
        <p:blipFill rotWithShape="1">
          <a:blip r:embed="rId3">
            <a:alphaModFix/>
          </a:blip>
          <a:srcRect/>
          <a:stretch/>
        </p:blipFill>
        <p:spPr>
          <a:xfrm>
            <a:off x="559390" y="4516836"/>
            <a:ext cx="7532608" cy="1543459"/>
          </a:xfrm>
          <a:prstGeom prst="rect">
            <a:avLst/>
          </a:prstGeom>
          <a:noFill/>
          <a:ln>
            <a:noFill/>
          </a:ln>
        </p:spPr>
      </p:pic>
      <p:pic>
        <p:nvPicPr>
          <p:cNvPr id="321" name="Google Shape;321;p42" descr="File:Notepad icon.svg"/>
          <p:cNvPicPr preferRelativeResize="0"/>
          <p:nvPr/>
        </p:nvPicPr>
        <p:blipFill rotWithShape="1">
          <a:blip r:embed="rId4">
            <a:alphaModFix/>
          </a:blip>
          <a:srcRect/>
          <a:stretch/>
        </p:blipFill>
        <p:spPr>
          <a:xfrm>
            <a:off x="7519055" y="5002801"/>
            <a:ext cx="1145886" cy="114588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43"/>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327" name="Google Shape;327;p43"/>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470"/>
              <a:buNone/>
            </a:pPr>
            <a:r>
              <a:rPr lang="es-AR"/>
              <a:t>Pregunta:</a:t>
            </a:r>
            <a:endParaRPr/>
          </a:p>
          <a:p>
            <a:pPr marL="0" lvl="0" indent="0" algn="l" rtl="0">
              <a:spcBef>
                <a:spcPts val="520"/>
              </a:spcBef>
              <a:spcAft>
                <a:spcPts val="0"/>
              </a:spcAft>
              <a:buSzPts val="2470"/>
              <a:buNone/>
            </a:pPr>
            <a:r>
              <a:rPr lang="es-AR"/>
              <a:t>	Qué hizo SpanishAnalyzer?</a:t>
            </a:r>
            <a:endParaRPr/>
          </a:p>
          <a:p>
            <a:pPr marL="0" lvl="0" indent="0" algn="l" rtl="0">
              <a:spcBef>
                <a:spcPts val="520"/>
              </a:spcBef>
              <a:spcAft>
                <a:spcPts val="0"/>
              </a:spcAft>
              <a:buSzPts val="2470"/>
              <a:buNone/>
            </a:pPr>
            <a:endParaRPr/>
          </a:p>
          <a:p>
            <a:pPr marL="0" lvl="0" indent="0" algn="just" rtl="0">
              <a:spcBef>
                <a:spcPts val="520"/>
              </a:spcBef>
              <a:spcAft>
                <a:spcPts val="0"/>
              </a:spcAft>
              <a:buSzPts val="2470"/>
              <a:buNone/>
            </a:pPr>
            <a:r>
              <a:rPr lang="es-AR"/>
              <a:t>Rta: busco la raíz de las palabras “stemmer algorithm”.</a:t>
            </a:r>
            <a:endParaRPr/>
          </a:p>
        </p:txBody>
      </p:sp>
      <p:sp>
        <p:nvSpPr>
          <p:cNvPr id="328" name="Google Shape;328;p43"/>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205</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4"/>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334" name="Google Shape;334;p44"/>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470"/>
              <a:buNone/>
            </a:pPr>
            <a:r>
              <a:rPr lang="es-AR"/>
              <a:t>C.J. van Rijsbergen, S.E. Robertson and M.F. Porter, 1980 en “</a:t>
            </a:r>
            <a:r>
              <a:rPr lang="es-AR" i="1"/>
              <a:t>New models in probabilistic information retrieval” propusieron un algortimo para encontrar la raíz de las palabras en idioma ingles.</a:t>
            </a:r>
            <a:endParaRPr/>
          </a:p>
          <a:p>
            <a:pPr marL="0" lvl="0" indent="0" algn="l" rtl="0">
              <a:spcBef>
                <a:spcPts val="520"/>
              </a:spcBef>
              <a:spcAft>
                <a:spcPts val="0"/>
              </a:spcAft>
              <a:buSzPts val="2470"/>
              <a:buNone/>
            </a:pPr>
            <a:r>
              <a:rPr lang="es-AR" i="1"/>
              <a:t>Así los IR engine guardan menos letras y matchean más.</a:t>
            </a:r>
            <a:endParaRPr/>
          </a:p>
          <a:p>
            <a:pPr marL="0" lvl="0" indent="0" algn="l" rtl="0">
              <a:spcBef>
                <a:spcPts val="520"/>
              </a:spcBef>
              <a:spcAft>
                <a:spcPts val="0"/>
              </a:spcAft>
              <a:buSzPts val="2470"/>
              <a:buNone/>
            </a:pPr>
            <a:endParaRPr i="1"/>
          </a:p>
          <a:p>
            <a:pPr marL="0" lvl="0" indent="0" algn="l" rtl="0">
              <a:spcBef>
                <a:spcPts val="520"/>
              </a:spcBef>
              <a:spcAft>
                <a:spcPts val="0"/>
              </a:spcAft>
              <a:buSzPts val="2470"/>
              <a:buNone/>
            </a:pPr>
            <a:r>
              <a:rPr lang="es-AR" i="1"/>
              <a:t>Si tienen curiosidad por el algoritmo en diferentes idiomas</a:t>
            </a:r>
            <a:endParaRPr/>
          </a:p>
          <a:p>
            <a:pPr marL="0" lvl="0" indent="0" algn="l" rtl="0">
              <a:spcBef>
                <a:spcPts val="520"/>
              </a:spcBef>
              <a:spcAft>
                <a:spcPts val="0"/>
              </a:spcAft>
              <a:buSzPts val="2470"/>
              <a:buNone/>
            </a:pPr>
            <a:r>
              <a:rPr lang="es-AR" u="sng">
                <a:solidFill>
                  <a:schemeClr val="hlink"/>
                </a:solidFill>
                <a:hlinkClick r:id="rId3"/>
              </a:rPr>
              <a:t>https://snowballstem.org/algorithms/</a:t>
            </a:r>
            <a:endParaRPr/>
          </a:p>
          <a:p>
            <a:pPr marL="0" lvl="0" indent="0" algn="l" rtl="0">
              <a:spcBef>
                <a:spcPts val="520"/>
              </a:spcBef>
              <a:spcAft>
                <a:spcPts val="0"/>
              </a:spcAft>
              <a:buSzPts val="2470"/>
              <a:buNone/>
            </a:pPr>
            <a:endParaRPr/>
          </a:p>
        </p:txBody>
      </p:sp>
      <p:sp>
        <p:nvSpPr>
          <p:cNvPr id="335" name="Google Shape;335;p44"/>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206</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45"/>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341" name="Google Shape;341;p45"/>
          <p:cNvSpPr txBox="1">
            <a:spLocks noGrp="1"/>
          </p:cNvSpPr>
          <p:nvPr>
            <p:ph type="body" idx="1"/>
          </p:nvPr>
        </p:nvSpPr>
        <p:spPr>
          <a:xfrm>
            <a:off x="653143" y="1967232"/>
            <a:ext cx="8229600" cy="438912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470"/>
              <a:buNone/>
            </a:pPr>
            <a:r>
              <a:rPr lang="es-AR"/>
              <a:t>Para usar el</a:t>
            </a:r>
            <a:endParaRPr/>
          </a:p>
          <a:p>
            <a:pPr marL="274320" lvl="0" indent="-274320" algn="l" rtl="0">
              <a:spcBef>
                <a:spcPts val="520"/>
              </a:spcBef>
              <a:spcAft>
                <a:spcPts val="0"/>
              </a:spcAft>
              <a:buSzPts val="2470"/>
              <a:buChar char="⚫"/>
            </a:pPr>
            <a:r>
              <a:rPr lang="es-AR"/>
              <a:t>CustomAnalyzer:</a:t>
            </a:r>
            <a:endParaRPr/>
          </a:p>
          <a:p>
            <a:pPr marL="274320" lvl="0" indent="-117475" algn="l" rtl="0">
              <a:spcBef>
                <a:spcPts val="520"/>
              </a:spcBef>
              <a:spcAft>
                <a:spcPts val="0"/>
              </a:spcAft>
              <a:buSzPts val="2470"/>
              <a:buNone/>
            </a:pPr>
            <a:endParaRPr/>
          </a:p>
          <a:p>
            <a:pPr marL="0" lvl="0" indent="0" algn="l" rtl="0">
              <a:spcBef>
                <a:spcPts val="520"/>
              </a:spcBef>
              <a:spcAft>
                <a:spcPts val="0"/>
              </a:spcAft>
              <a:buSzPts val="2470"/>
              <a:buNone/>
            </a:pPr>
            <a:r>
              <a:rPr lang="es-AR"/>
              <a:t>Analyzer analyzer = CustomAnalyzer.builder()</a:t>
            </a:r>
            <a:endParaRPr/>
          </a:p>
          <a:p>
            <a:pPr marL="0" lvl="0" indent="0" algn="l" rtl="0">
              <a:spcBef>
                <a:spcPts val="520"/>
              </a:spcBef>
              <a:spcAft>
                <a:spcPts val="0"/>
              </a:spcAft>
              <a:buSzPts val="2470"/>
              <a:buNone/>
            </a:pPr>
            <a:r>
              <a:rPr lang="es-AR"/>
              <a:t>          .withTokenizer("standard")</a:t>
            </a:r>
            <a:endParaRPr/>
          </a:p>
          <a:p>
            <a:pPr marL="0" lvl="0" indent="0" algn="l" rtl="0">
              <a:spcBef>
                <a:spcPts val="520"/>
              </a:spcBef>
              <a:spcAft>
                <a:spcPts val="0"/>
              </a:spcAft>
              <a:buSzPts val="2470"/>
              <a:buNone/>
            </a:pPr>
            <a:r>
              <a:rPr lang="es-AR"/>
              <a:t>          .addTokenFilter("lowercase")</a:t>
            </a:r>
            <a:endParaRPr/>
          </a:p>
          <a:p>
            <a:pPr marL="0" lvl="0" indent="0" algn="l" rtl="0">
              <a:spcBef>
                <a:spcPts val="520"/>
              </a:spcBef>
              <a:spcAft>
                <a:spcPts val="0"/>
              </a:spcAft>
              <a:buSzPts val="2470"/>
              <a:buNone/>
            </a:pPr>
            <a:r>
              <a:rPr lang="es-AR"/>
              <a:t>          .addTokenFilter("stop")</a:t>
            </a:r>
            <a:endParaRPr/>
          </a:p>
          <a:p>
            <a:pPr marL="0" lvl="0" indent="0" algn="l" rtl="0">
              <a:spcBef>
                <a:spcPts val="520"/>
              </a:spcBef>
              <a:spcAft>
                <a:spcPts val="0"/>
              </a:spcAft>
              <a:buSzPts val="2470"/>
              <a:buNone/>
            </a:pPr>
            <a:r>
              <a:rPr lang="es-AR"/>
              <a:t>          .addTokenFilter("porterstem")</a:t>
            </a:r>
            <a:endParaRPr/>
          </a:p>
          <a:p>
            <a:pPr marL="0" lvl="0" indent="0" algn="l" rtl="0">
              <a:spcBef>
                <a:spcPts val="520"/>
              </a:spcBef>
              <a:spcAft>
                <a:spcPts val="0"/>
              </a:spcAft>
              <a:buSzPts val="2470"/>
              <a:buNone/>
            </a:pPr>
            <a:r>
              <a:rPr lang="es-AR"/>
              <a:t>.build();</a:t>
            </a:r>
            <a:endParaRPr/>
          </a:p>
          <a:p>
            <a:pPr marL="0" lvl="0" indent="0" algn="l" rtl="0">
              <a:spcBef>
                <a:spcPts val="520"/>
              </a:spcBef>
              <a:spcAft>
                <a:spcPts val="0"/>
              </a:spcAft>
              <a:buSzPts val="2470"/>
              <a:buNone/>
            </a:pPr>
            <a:endParaRPr/>
          </a:p>
        </p:txBody>
      </p:sp>
      <p:sp>
        <p:nvSpPr>
          <p:cNvPr id="342" name="Google Shape;342;p45"/>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207</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46"/>
          <p:cNvSpPr txBox="1">
            <a:spLocks noGrp="1"/>
          </p:cNvSpPr>
          <p:nvPr>
            <p:ph type="title"/>
          </p:nvPr>
        </p:nvSpPr>
        <p:spPr>
          <a:xfrm>
            <a:off x="265500" y="1534800"/>
            <a:ext cx="4045200" cy="2085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2"/>
              </a:buClr>
              <a:buSzPts val="4200"/>
              <a:buFont typeface="Century Gothic"/>
              <a:buNone/>
            </a:pPr>
            <a:r>
              <a:rPr lang="es-AR"/>
              <a:t>TP 2C- Ejer 5</a:t>
            </a:r>
            <a:endParaRPr/>
          </a:p>
        </p:txBody>
      </p:sp>
      <p:sp>
        <p:nvSpPr>
          <p:cNvPr id="348" name="Google Shape;348;p46"/>
          <p:cNvSpPr txBox="1">
            <a:spLocks noGrp="1"/>
          </p:cNvSpPr>
          <p:nvPr>
            <p:ph type="subTitle" idx="1"/>
          </p:nvPr>
        </p:nvSpPr>
        <p:spPr>
          <a:xfrm>
            <a:off x="117566" y="3692002"/>
            <a:ext cx="4821934" cy="2554844"/>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100"/>
              <a:buNone/>
            </a:pPr>
            <a:endParaRPr/>
          </a:p>
          <a:p>
            <a:pPr marL="0" lvl="0" indent="0" algn="ctr" rtl="0">
              <a:lnSpc>
                <a:spcPct val="100000"/>
              </a:lnSpc>
              <a:spcBef>
                <a:spcPts val="0"/>
              </a:spcBef>
              <a:spcAft>
                <a:spcPts val="0"/>
              </a:spcAft>
              <a:buSzPts val="2100"/>
              <a:buNone/>
            </a:pPr>
            <a:endParaRPr>
              <a:latin typeface="Consolas"/>
              <a:ea typeface="Consolas"/>
              <a:cs typeface="Consolas"/>
              <a:sym typeface="Consolas"/>
            </a:endParaRPr>
          </a:p>
        </p:txBody>
      </p:sp>
      <p:sp>
        <p:nvSpPr>
          <p:cNvPr id="349" name="Google Shape;349;p46"/>
          <p:cNvSpPr txBox="1">
            <a:spLocks noGrp="1"/>
          </p:cNvSpPr>
          <p:nvPr>
            <p:ph type="body" idx="2"/>
          </p:nvPr>
        </p:nvSpPr>
        <p:spPr>
          <a:xfrm>
            <a:off x="4781466" y="782719"/>
            <a:ext cx="3837000" cy="5418867"/>
          </a:xfrm>
          <a:prstGeom prst="rect">
            <a:avLst/>
          </a:prstGeom>
          <a:solidFill>
            <a:srgbClr val="D9E188"/>
          </a:solidFill>
          <a:ln>
            <a:noFill/>
          </a:ln>
        </p:spPr>
        <p:txBody>
          <a:bodyPr spcFirstLastPara="1" wrap="square" lIns="91425" tIns="91425" rIns="91425" bIns="91425" anchor="ctr" anchorCtr="0">
            <a:noAutofit/>
          </a:bodyPr>
          <a:lstStyle/>
          <a:p>
            <a:pPr marL="0" lvl="0" indent="0" algn="l" rtl="0">
              <a:spcBef>
                <a:spcPts val="0"/>
              </a:spcBef>
              <a:spcAft>
                <a:spcPts val="0"/>
              </a:spcAft>
              <a:buSzPts val="1800"/>
              <a:buNone/>
            </a:pPr>
            <a:r>
              <a:rPr lang="es-AR" sz="2000">
                <a:solidFill>
                  <a:schemeClr val="dk1"/>
                </a:solidFill>
              </a:rPr>
              <a:t>Vamos resolver las consultas con un </a:t>
            </a:r>
            <a:endParaRPr/>
          </a:p>
          <a:p>
            <a:pPr marL="0" lvl="0" indent="0" algn="l" rtl="0">
              <a:spcBef>
                <a:spcPts val="0"/>
              </a:spcBef>
              <a:spcAft>
                <a:spcPts val="0"/>
              </a:spcAft>
              <a:buSzPts val="1800"/>
              <a:buNone/>
            </a:pPr>
            <a:r>
              <a:rPr lang="es-AR" sz="2000">
                <a:solidFill>
                  <a:schemeClr val="dk1"/>
                </a:solidFill>
              </a:rPr>
              <a:t>QueryAnalyer (para tokenizar el query)</a:t>
            </a:r>
            <a:endParaRPr/>
          </a:p>
          <a:p>
            <a:pPr marL="0" lvl="0" indent="0" algn="l" rtl="0">
              <a:spcBef>
                <a:spcPts val="0"/>
              </a:spcBef>
              <a:spcAft>
                <a:spcPts val="0"/>
              </a:spcAft>
              <a:buSzPts val="1800"/>
              <a:buNone/>
            </a:pPr>
            <a:r>
              <a:rPr lang="es-AR" sz="2000">
                <a:solidFill>
                  <a:schemeClr val="dk1"/>
                </a:solidFill>
              </a:rPr>
              <a:t>Y un </a:t>
            </a:r>
            <a:endParaRPr/>
          </a:p>
          <a:p>
            <a:pPr marL="0" lvl="0" indent="0" algn="l" rtl="0">
              <a:spcBef>
                <a:spcPts val="0"/>
              </a:spcBef>
              <a:spcAft>
                <a:spcPts val="0"/>
              </a:spcAft>
              <a:buSzPts val="1800"/>
              <a:buNone/>
            </a:pPr>
            <a:r>
              <a:rPr lang="es-AR" sz="2000">
                <a:solidFill>
                  <a:schemeClr val="dk1"/>
                </a:solidFill>
              </a:rPr>
              <a:t>QueryParser </a:t>
            </a:r>
            <a:endParaRPr/>
          </a:p>
          <a:p>
            <a:pPr marL="0" lvl="0" indent="0" algn="l" rtl="0">
              <a:spcBef>
                <a:spcPts val="0"/>
              </a:spcBef>
              <a:spcAft>
                <a:spcPts val="0"/>
              </a:spcAft>
              <a:buSzPts val="1800"/>
              <a:buNone/>
            </a:pPr>
            <a:endParaRPr sz="2000">
              <a:solidFill>
                <a:schemeClr val="dk1"/>
              </a:solidFill>
            </a:endParaRPr>
          </a:p>
          <a:p>
            <a:pPr marL="0" lvl="0" indent="0" algn="l" rtl="0">
              <a:spcBef>
                <a:spcPts val="0"/>
              </a:spcBef>
              <a:spcAft>
                <a:spcPts val="0"/>
              </a:spcAft>
              <a:buSzPts val="1800"/>
              <a:buNone/>
            </a:pPr>
            <a:r>
              <a:rPr lang="es-AR" sz="2000">
                <a:solidFill>
                  <a:schemeClr val="dk1"/>
                </a:solidFill>
              </a:rPr>
              <a:t>Así, ya no tenemos que invocar diferentes subclases…</a:t>
            </a:r>
            <a:endParaRPr/>
          </a:p>
        </p:txBody>
      </p:sp>
      <p:sp>
        <p:nvSpPr>
          <p:cNvPr id="350" name="Google Shape;350;p46"/>
          <p:cNvSpPr txBox="1">
            <a:spLocks noGrp="1"/>
          </p:cNvSpPr>
          <p:nvPr>
            <p:ph type="sldNum" idx="4294967295"/>
          </p:nvPr>
        </p:nvSpPr>
        <p:spPr>
          <a:xfrm>
            <a:off x="8460431" y="6201587"/>
            <a:ext cx="548700" cy="52470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s-AR" sz="1000" b="0" i="0" u="none" strike="noStrike" cap="none">
                <a:solidFill>
                  <a:srgbClr val="FFFFFF"/>
                </a:solidFill>
                <a:latin typeface="Roboto"/>
                <a:ea typeface="Roboto"/>
                <a:cs typeface="Roboto"/>
                <a:sym typeface="Roboto"/>
              </a:rPr>
              <a:t>208</a:t>
            </a:fld>
            <a:endParaRPr sz="1000" b="0" i="0" u="none" strike="noStrike" cap="none">
              <a:solidFill>
                <a:srgbClr val="FFFFFF"/>
              </a:solidFill>
              <a:latin typeface="Roboto"/>
              <a:ea typeface="Roboto"/>
              <a:cs typeface="Roboto"/>
              <a:sym typeface="Roboto"/>
            </a:endParaRPr>
          </a:p>
        </p:txBody>
      </p:sp>
      <p:pic>
        <p:nvPicPr>
          <p:cNvPr id="351" name="Google Shape;351;p46" descr="File:Notepad icon.svg"/>
          <p:cNvPicPr preferRelativeResize="0"/>
          <p:nvPr/>
        </p:nvPicPr>
        <p:blipFill rotWithShape="1">
          <a:blip r:embed="rId3">
            <a:alphaModFix/>
          </a:blip>
          <a:srcRect/>
          <a:stretch/>
        </p:blipFill>
        <p:spPr>
          <a:xfrm>
            <a:off x="7519055" y="5002801"/>
            <a:ext cx="1145886" cy="1145886"/>
          </a:xfrm>
          <a:prstGeom prst="rect">
            <a:avLst/>
          </a:prstGeom>
          <a:noFill/>
          <a:ln>
            <a:noFill/>
          </a:ln>
        </p:spPr>
      </p:pic>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47"/>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357" name="Google Shape;357;p47"/>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470"/>
              <a:buNone/>
            </a:pPr>
            <a:r>
              <a:rPr lang="es-AR"/>
              <a:t>Para rehacer las queries hechas previamente con </a:t>
            </a:r>
            <a:r>
              <a:rPr lang="es-AR" b="1"/>
              <a:t>QueryParser</a:t>
            </a:r>
            <a:r>
              <a:rPr lang="es-AR"/>
              <a:t>, incorporar (desde Campus) </a:t>
            </a:r>
            <a:r>
              <a:rPr lang="es-AR" b="1"/>
              <a:t>TheSearcherQueryParser.java.</a:t>
            </a:r>
            <a:endParaRPr/>
          </a:p>
          <a:p>
            <a:pPr marL="0" lvl="0" indent="0" algn="l" rtl="0">
              <a:spcBef>
                <a:spcPts val="520"/>
              </a:spcBef>
              <a:spcAft>
                <a:spcPts val="0"/>
              </a:spcAft>
              <a:buSzPts val="2470"/>
              <a:buNone/>
            </a:pPr>
            <a:endParaRPr/>
          </a:p>
          <a:p>
            <a:pPr marL="0" lvl="0" indent="0" algn="just" rtl="0">
              <a:spcBef>
                <a:spcPts val="520"/>
              </a:spcBef>
              <a:spcAft>
                <a:spcPts val="0"/>
              </a:spcAft>
              <a:buSzPts val="2470"/>
              <a:buNone/>
            </a:pPr>
            <a:r>
              <a:rPr lang="es-AR"/>
              <a:t>En QueryString hay que colocar la query en el Lenguaje Explicado.</a:t>
            </a:r>
            <a:endParaRPr/>
          </a:p>
        </p:txBody>
      </p:sp>
      <p:sp>
        <p:nvSpPr>
          <p:cNvPr id="358" name="Google Shape;358;p47"/>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209</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010130"/>
            <a:ext cx="8229600" cy="3505200"/>
          </a:xfrm>
        </p:spPr>
        <p:txBody>
          <a:bodyPr>
            <a:normAutofit/>
          </a:bodyPr>
          <a:lstStyle/>
          <a:p>
            <a:pPr marL="0" indent="0" algn="just">
              <a:buNone/>
            </a:pPr>
            <a:r>
              <a:rPr lang="es-AR" sz="1800" dirty="0">
                <a:latin typeface="Comic Sans MS" panose="030F0702030302020204" pitchFamily="66" charset="0"/>
              </a:rPr>
              <a:t>O en un error de ortografía:</a:t>
            </a:r>
          </a:p>
          <a:p>
            <a:pPr marL="0" indent="0">
              <a:buNone/>
            </a:pPr>
            <a:endParaRPr lang="es-AR" sz="1800" dirty="0">
              <a:latin typeface="Comic Sans MS" panose="030F0702030302020204" pitchFamily="66" charset="0"/>
            </a:endParaRPr>
          </a:p>
          <a:p>
            <a:pPr marL="0" indent="0">
              <a:buNone/>
            </a:pPr>
            <a:endParaRPr lang="es-AR" sz="1800" dirty="0">
              <a:latin typeface="Comic Sans MS" panose="030F0702030302020204" pitchFamily="66" charset="0"/>
            </a:endParaRPr>
          </a:p>
          <a:p>
            <a:pPr marL="0" indent="0">
              <a:buNone/>
            </a:pPr>
            <a:endParaRPr lang="es-AR" sz="1800" dirty="0">
              <a:latin typeface="Comic Sans MS" panose="030F0702030302020204" pitchFamily="66" charset="0"/>
            </a:endParaRPr>
          </a:p>
          <a:p>
            <a:pPr marL="0" indent="0">
              <a:buNone/>
            </a:pPr>
            <a:endParaRPr lang="es-AR" sz="1800" dirty="0">
              <a:latin typeface="Comic Sans MS" panose="030F0702030302020204" pitchFamily="66" charset="0"/>
            </a:endParaRPr>
          </a:p>
          <a:p>
            <a:pPr marL="0" indent="0" algn="just">
              <a:buNone/>
            </a:pPr>
            <a:endParaRPr lang="es-AR" sz="1800" dirty="0">
              <a:latin typeface="Comic Sans MS" panose="030F0702030302020204" pitchFamily="66" charset="0"/>
            </a:endParaRPr>
          </a:p>
        </p:txBody>
      </p:sp>
      <p:sp>
        <p:nvSpPr>
          <p:cNvPr id="4" name="Slide Number Placeholder 3"/>
          <p:cNvSpPr>
            <a:spLocks noGrp="1"/>
          </p:cNvSpPr>
          <p:nvPr>
            <p:ph type="sldNum" sz="quarter" idx="12"/>
          </p:nvPr>
        </p:nvSpPr>
        <p:spPr>
          <a:xfrm>
            <a:off x="7543800" y="6413502"/>
            <a:ext cx="1447800" cy="365125"/>
          </a:xfrm>
        </p:spPr>
        <p:txBody>
          <a:bodyPr/>
          <a:lstStyle/>
          <a:p>
            <a:fld id="{B6F15528-21DE-4FAA-801E-634DDDAF4B2B}" type="slidenum">
              <a:rPr lang="en-US" smtClean="0"/>
              <a:pPr/>
              <a:t>21</a:t>
            </a:fld>
            <a:endParaRPr lang="en-US" dirty="0"/>
          </a:p>
        </p:txBody>
      </p:sp>
      <p:sp>
        <p:nvSpPr>
          <p:cNvPr id="5" name="Title 4"/>
          <p:cNvSpPr>
            <a:spLocks noGrp="1"/>
          </p:cNvSpPr>
          <p:nvPr>
            <p:ph type="title"/>
          </p:nvPr>
        </p:nvSpPr>
        <p:spPr/>
        <p:txBody>
          <a:bodyPr/>
          <a:lstStyle/>
          <a:p>
            <a:r>
              <a:rPr lang="es-AR" dirty="0"/>
              <a:t>Data </a:t>
            </a:r>
            <a:r>
              <a:rPr lang="es-AR" dirty="0" err="1"/>
              <a:t>Quality</a:t>
            </a:r>
            <a:r>
              <a:rPr lang="es-AR" dirty="0"/>
              <a:t> - </a:t>
            </a:r>
            <a:r>
              <a:rPr lang="es-AR" dirty="0" err="1"/>
              <a:t>Matching</a:t>
            </a:r>
            <a:endParaRPr lang="es-AR" dirty="0"/>
          </a:p>
        </p:txBody>
      </p:sp>
      <p:pic>
        <p:nvPicPr>
          <p:cNvPr id="7" name="Picture 6"/>
          <p:cNvPicPr>
            <a:picLocks noChangeAspect="1"/>
          </p:cNvPicPr>
          <p:nvPr/>
        </p:nvPicPr>
        <p:blipFill>
          <a:blip r:embed="rId2"/>
          <a:stretch>
            <a:fillRect/>
          </a:stretch>
        </p:blipFill>
        <p:spPr>
          <a:xfrm>
            <a:off x="457200" y="2682877"/>
            <a:ext cx="7848600" cy="4095750"/>
          </a:xfrm>
          <a:prstGeom prst="rect">
            <a:avLst/>
          </a:prstGeom>
        </p:spPr>
      </p:pic>
      <p:pic>
        <p:nvPicPr>
          <p:cNvPr id="8" name="Picture 7" descr="red + green OK, not OK Icons by TzeenieWheenie - Two circular icons in ..."/>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00800" y="4000500"/>
            <a:ext cx="838200" cy="838200"/>
          </a:xfrm>
          <a:prstGeom prst="rect">
            <a:avLst/>
          </a:prstGeom>
        </p:spPr>
      </p:pic>
    </p:spTree>
    <p:extLst>
      <p:ext uri="{BB962C8B-B14F-4D97-AF65-F5344CB8AC3E}">
        <p14:creationId xmlns:p14="http://schemas.microsoft.com/office/powerpoint/2010/main" val="3657894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48"/>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364" name="Google Shape;364;p48"/>
          <p:cNvSpPr txBox="1">
            <a:spLocks noGrp="1"/>
          </p:cNvSpPr>
          <p:nvPr>
            <p:ph type="body" idx="1"/>
          </p:nvPr>
        </p:nvSpPr>
        <p:spPr>
          <a:xfrm>
            <a:off x="457200" y="1907168"/>
            <a:ext cx="8229600" cy="43890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470"/>
              <a:buNone/>
            </a:pPr>
            <a:endParaRPr b="1"/>
          </a:p>
          <a:p>
            <a:pPr marL="0" lvl="0" indent="0" algn="l" rtl="0">
              <a:spcBef>
                <a:spcPts val="481"/>
              </a:spcBef>
              <a:spcAft>
                <a:spcPts val="0"/>
              </a:spcAft>
              <a:buClr>
                <a:schemeClr val="dk1"/>
              </a:buClr>
              <a:buSzPts val="1100"/>
              <a:buFont typeface="Arial"/>
              <a:buNone/>
            </a:pPr>
            <a:r>
              <a:rPr lang="es-AR" b="1"/>
              <a:t>&lt;dependency&gt;</a:t>
            </a:r>
            <a:endParaRPr b="1"/>
          </a:p>
          <a:p>
            <a:pPr marL="0" lvl="0" indent="0" algn="l" rtl="0">
              <a:spcBef>
                <a:spcPts val="481"/>
              </a:spcBef>
              <a:spcAft>
                <a:spcPts val="0"/>
              </a:spcAft>
              <a:buClr>
                <a:schemeClr val="dk1"/>
              </a:buClr>
              <a:buSzPts val="1100"/>
              <a:buFont typeface="Arial"/>
              <a:buNone/>
            </a:pPr>
            <a:r>
              <a:rPr lang="es-AR" b="1"/>
              <a:t>    &lt;groupId&gt;org.apache.lucene&lt;/groupId&gt;</a:t>
            </a:r>
            <a:endParaRPr b="1"/>
          </a:p>
          <a:p>
            <a:pPr marL="0" lvl="0" indent="0" algn="l" rtl="0">
              <a:spcBef>
                <a:spcPts val="481"/>
              </a:spcBef>
              <a:spcAft>
                <a:spcPts val="0"/>
              </a:spcAft>
              <a:buClr>
                <a:schemeClr val="dk1"/>
              </a:buClr>
              <a:buSzPts val="1100"/>
              <a:buFont typeface="Arial"/>
              <a:buNone/>
            </a:pPr>
            <a:r>
              <a:rPr lang="es-AR" b="1"/>
              <a:t>    &lt;artifactId&gt;lucene-queryparser&lt;/artifactId&gt;</a:t>
            </a:r>
            <a:endParaRPr b="1"/>
          </a:p>
          <a:p>
            <a:pPr marL="0" lvl="0" indent="0" algn="l" rtl="0">
              <a:spcBef>
                <a:spcPts val="481"/>
              </a:spcBef>
              <a:spcAft>
                <a:spcPts val="0"/>
              </a:spcAft>
              <a:buClr>
                <a:schemeClr val="dk1"/>
              </a:buClr>
              <a:buSzPts val="1100"/>
              <a:buFont typeface="Arial"/>
              <a:buNone/>
            </a:pPr>
            <a:r>
              <a:rPr lang="es-AR" b="1"/>
              <a:t>    &lt;version&gt;7.4.0&lt;/version&gt;</a:t>
            </a:r>
            <a:endParaRPr b="1"/>
          </a:p>
          <a:p>
            <a:pPr marL="0" lvl="0" indent="0" algn="l" rtl="0">
              <a:spcBef>
                <a:spcPts val="481"/>
              </a:spcBef>
              <a:spcAft>
                <a:spcPts val="0"/>
              </a:spcAft>
              <a:buClr>
                <a:schemeClr val="dk1"/>
              </a:buClr>
              <a:buSzPts val="1100"/>
              <a:buFont typeface="Arial"/>
              <a:buNone/>
            </a:pPr>
            <a:r>
              <a:rPr lang="es-AR" b="1"/>
              <a:t>&lt;/dependency&gt;</a:t>
            </a:r>
            <a:endParaRPr b="1"/>
          </a:p>
          <a:p>
            <a:pPr marL="0" lvl="0" indent="0" algn="l" rtl="0">
              <a:spcBef>
                <a:spcPts val="481"/>
              </a:spcBef>
              <a:spcAft>
                <a:spcPts val="0"/>
              </a:spcAft>
              <a:buSzPts val="2470"/>
              <a:buNone/>
            </a:pPr>
            <a:endParaRPr b="1"/>
          </a:p>
        </p:txBody>
      </p:sp>
      <p:sp>
        <p:nvSpPr>
          <p:cNvPr id="365" name="Google Shape;365;p48"/>
          <p:cNvSpPr txBox="1">
            <a:spLocks noGrp="1"/>
          </p:cNvSpPr>
          <p:nvPr>
            <p:ph type="sldNum" idx="12"/>
          </p:nvPr>
        </p:nvSpPr>
        <p:spPr>
          <a:xfrm>
            <a:off x="7924800" y="6356352"/>
            <a:ext cx="762000" cy="36510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s-AR"/>
              <a:t>210</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49"/>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371" name="Google Shape;371;p49"/>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fontScale="92500"/>
          </a:bodyPr>
          <a:lstStyle/>
          <a:p>
            <a:pPr marL="0" lvl="0" indent="0" algn="just" rtl="0">
              <a:spcBef>
                <a:spcPts val="0"/>
              </a:spcBef>
              <a:spcAft>
                <a:spcPts val="0"/>
              </a:spcAft>
              <a:buSzPct val="95000"/>
              <a:buNone/>
            </a:pPr>
            <a:r>
              <a:rPr lang="es-AR" b="1" i="1"/>
              <a:t>Rehacer las queries realizadas con API por medio de QueryParser</a:t>
            </a:r>
            <a:endParaRPr b="1" i="1"/>
          </a:p>
          <a:p>
            <a:pPr marL="0" lvl="0" indent="0" algn="l" rtl="0">
              <a:spcBef>
                <a:spcPts val="481"/>
              </a:spcBef>
              <a:spcAft>
                <a:spcPts val="0"/>
              </a:spcAft>
              <a:buSzPct val="95000"/>
              <a:buNone/>
            </a:pPr>
            <a:r>
              <a:rPr lang="es-AR" b="1" i="1">
                <a:solidFill>
                  <a:srgbClr val="00B050"/>
                </a:solidFill>
              </a:rPr>
              <a:t>1.1 	TermQuery: busca un solo término</a:t>
            </a:r>
            <a:endParaRPr/>
          </a:p>
          <a:p>
            <a:pPr marL="0" lvl="0" indent="0" algn="l" rtl="0">
              <a:spcBef>
                <a:spcPts val="481"/>
              </a:spcBef>
              <a:spcAft>
                <a:spcPts val="0"/>
              </a:spcAft>
              <a:buSzPct val="95000"/>
              <a:buNone/>
            </a:pPr>
            <a:r>
              <a:rPr lang="es-AR"/>
              <a:t>1.2 	PrefixQuery: busca por prefijo</a:t>
            </a:r>
            <a:endParaRPr/>
          </a:p>
          <a:p>
            <a:pPr marL="0" lvl="0" indent="0" algn="l" rtl="0">
              <a:spcBef>
                <a:spcPts val="481"/>
              </a:spcBef>
              <a:spcAft>
                <a:spcPts val="0"/>
              </a:spcAft>
              <a:buSzPct val="95000"/>
              <a:buNone/>
            </a:pPr>
            <a:r>
              <a:rPr lang="es-AR"/>
              <a:t>1.3 	TermRangeQuery: busca por rangos</a:t>
            </a:r>
            <a:endParaRPr/>
          </a:p>
          <a:p>
            <a:pPr marL="0" lvl="0" indent="0" algn="l" rtl="0">
              <a:spcBef>
                <a:spcPts val="481"/>
              </a:spcBef>
              <a:spcAft>
                <a:spcPts val="0"/>
              </a:spcAft>
              <a:buSzPct val="95000"/>
              <a:buNone/>
            </a:pPr>
            <a:r>
              <a:rPr lang="es-AR"/>
              <a:t>1.4 	PhraseQuery</a:t>
            </a:r>
            <a:endParaRPr/>
          </a:p>
          <a:p>
            <a:pPr marL="0" lvl="0" indent="0" algn="l" rtl="0">
              <a:spcBef>
                <a:spcPts val="481"/>
              </a:spcBef>
              <a:spcAft>
                <a:spcPts val="0"/>
              </a:spcAft>
              <a:buSzPct val="95000"/>
              <a:buNone/>
            </a:pPr>
            <a:r>
              <a:rPr lang="es-AR"/>
              <a:t>1.5 	 WildcardQuery</a:t>
            </a:r>
            <a:endParaRPr/>
          </a:p>
          <a:p>
            <a:pPr marL="0" lvl="0" indent="0" algn="l" rtl="0">
              <a:spcBef>
                <a:spcPts val="481"/>
              </a:spcBef>
              <a:spcAft>
                <a:spcPts val="0"/>
              </a:spcAft>
              <a:buSzPct val="95000"/>
              <a:buNone/>
            </a:pPr>
            <a:r>
              <a:rPr lang="es-AR"/>
              <a:t>1.6 	FuzzyQuery // Damerau-Levenshtein con MaxEdit 2</a:t>
            </a:r>
            <a:endParaRPr/>
          </a:p>
          <a:p>
            <a:pPr marL="0" lvl="0" indent="0" algn="l" rtl="0">
              <a:spcBef>
                <a:spcPts val="481"/>
              </a:spcBef>
              <a:spcAft>
                <a:spcPts val="0"/>
              </a:spcAft>
              <a:buSzPct val="95000"/>
              <a:buNone/>
            </a:pPr>
            <a:r>
              <a:rPr lang="es-AR"/>
              <a:t>1.7 	BooleanQuery</a:t>
            </a:r>
            <a:endParaRPr/>
          </a:p>
          <a:p>
            <a:pPr marL="0" lvl="0" indent="0" algn="l" rtl="0">
              <a:spcBef>
                <a:spcPts val="481"/>
              </a:spcBef>
              <a:spcAft>
                <a:spcPts val="0"/>
              </a:spcAft>
              <a:buSzPct val="95000"/>
              <a:buNone/>
            </a:pPr>
            <a:r>
              <a:rPr lang="es-AR" b="1" i="1"/>
              <a:t>Etc., etc.,  etc.</a:t>
            </a:r>
            <a:endParaRPr/>
          </a:p>
          <a:p>
            <a:pPr marL="0" lvl="0" indent="0" algn="l" rtl="0">
              <a:spcBef>
                <a:spcPts val="481"/>
              </a:spcBef>
              <a:spcAft>
                <a:spcPts val="0"/>
              </a:spcAft>
              <a:buSzPct val="95000"/>
              <a:buNone/>
            </a:pPr>
            <a:endParaRPr b="1" i="1"/>
          </a:p>
        </p:txBody>
      </p:sp>
      <p:sp>
        <p:nvSpPr>
          <p:cNvPr id="372" name="Google Shape;372;p49"/>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211</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50"/>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470"/>
              <a:buNone/>
            </a:pPr>
            <a:r>
              <a:rPr lang="es-AR"/>
              <a:t>Ejercicio 5.1</a:t>
            </a:r>
            <a:endParaRPr/>
          </a:p>
          <a:p>
            <a:pPr marL="0" lvl="0" indent="0" algn="l" rtl="0">
              <a:spcBef>
                <a:spcPts val="481"/>
              </a:spcBef>
              <a:spcAft>
                <a:spcPts val="0"/>
              </a:spcAft>
              <a:buSzPts val="2470"/>
              <a:buNone/>
            </a:pPr>
            <a:r>
              <a:rPr lang="es-AR"/>
              <a:t>	Realizar los siguiente cambios, re ejecutar  y explicar el resultado</a:t>
            </a:r>
            <a:endParaRPr/>
          </a:p>
          <a:p>
            <a:pPr marL="514350" lvl="0" indent="-526113" algn="l" rtl="0">
              <a:spcBef>
                <a:spcPts val="481"/>
              </a:spcBef>
              <a:spcAft>
                <a:spcPts val="0"/>
              </a:spcAft>
              <a:buSzPts val="2470"/>
              <a:buAutoNum type="alphaLcParenR"/>
            </a:pPr>
            <a:r>
              <a:rPr lang="es-AR"/>
              <a:t>Cambiar   queryStr= “Game";</a:t>
            </a:r>
            <a:endParaRPr/>
          </a:p>
          <a:p>
            <a:pPr marL="514350" lvl="0" indent="-369268" algn="l" rtl="0">
              <a:spcBef>
                <a:spcPts val="481"/>
              </a:spcBef>
              <a:spcAft>
                <a:spcPts val="0"/>
              </a:spcAft>
              <a:buSzPts val="2470"/>
              <a:buNone/>
            </a:pPr>
            <a:endParaRPr/>
          </a:p>
          <a:p>
            <a:pPr marL="514350" lvl="0" indent="-526113" algn="l" rtl="0">
              <a:spcBef>
                <a:spcPts val="481"/>
              </a:spcBef>
              <a:spcAft>
                <a:spcPts val="0"/>
              </a:spcAft>
              <a:buSzPts val="2470"/>
              <a:buFont typeface="Noto Sans Symbols"/>
              <a:buAutoNum type="alphaLcParenR"/>
            </a:pPr>
            <a:r>
              <a:rPr lang="es-AR"/>
              <a:t>Cambiar   queryStr= “ga";</a:t>
            </a:r>
            <a:endParaRPr/>
          </a:p>
          <a:p>
            <a:pPr marL="514350" lvl="0" indent="-369268" algn="l" rtl="0">
              <a:spcBef>
                <a:spcPts val="481"/>
              </a:spcBef>
              <a:spcAft>
                <a:spcPts val="0"/>
              </a:spcAft>
              <a:buSzPts val="2470"/>
              <a:buFont typeface="Noto Sans Symbols"/>
              <a:buNone/>
            </a:pPr>
            <a:endParaRPr/>
          </a:p>
          <a:p>
            <a:pPr marL="514350" lvl="0" indent="-526112" algn="l" rtl="0">
              <a:spcBef>
                <a:spcPts val="481"/>
              </a:spcBef>
              <a:spcAft>
                <a:spcPts val="0"/>
              </a:spcAft>
              <a:buSzPts val="2470"/>
              <a:buFont typeface="Noto Sans Symbols"/>
              <a:buAutoNum type="alphaLcParenR"/>
            </a:pPr>
            <a:r>
              <a:rPr lang="es-AR"/>
              <a:t> Cambiar   queryStr= “game,,";</a:t>
            </a:r>
            <a:endParaRPr/>
          </a:p>
          <a:p>
            <a:pPr marL="514350" lvl="0" indent="-369268" algn="l" rtl="0">
              <a:spcBef>
                <a:spcPts val="481"/>
              </a:spcBef>
              <a:spcAft>
                <a:spcPts val="0"/>
              </a:spcAft>
              <a:buSzPts val="2470"/>
              <a:buNone/>
            </a:pPr>
            <a:endParaRPr/>
          </a:p>
        </p:txBody>
      </p:sp>
      <p:sp>
        <p:nvSpPr>
          <p:cNvPr id="378" name="Google Shape;378;p50"/>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212</a:t>
            </a:fld>
            <a:endParaRPr/>
          </a:p>
        </p:txBody>
      </p:sp>
      <p:graphicFrame>
        <p:nvGraphicFramePr>
          <p:cNvPr id="379" name="Google Shape;379;p50"/>
          <p:cNvGraphicFramePr/>
          <p:nvPr/>
        </p:nvGraphicFramePr>
        <p:xfrm>
          <a:off x="457200" y="200956"/>
          <a:ext cx="3000000" cy="3000000"/>
        </p:xfrm>
        <a:graphic>
          <a:graphicData uri="http://schemas.openxmlformats.org/drawingml/2006/table">
            <a:tbl>
              <a:tblPr firstRow="1" bandRow="1">
                <a:noFill/>
              </a:tblPr>
              <a:tblGrid>
                <a:gridCol w="4715700">
                  <a:extLst>
                    <a:ext uri="{9D8B030D-6E8A-4147-A177-3AD203B41FA5}">
                      <a16:colId xmlns:a16="http://schemas.microsoft.com/office/drawing/2014/main" val="20000"/>
                    </a:ext>
                  </a:extLst>
                </a:gridCol>
                <a:gridCol w="3513900">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es-AR" sz="1800"/>
                        <a:t>API</a:t>
                      </a:r>
                      <a:endParaRPr sz="1800"/>
                    </a:p>
                  </a:txBody>
                  <a:tcPr marL="91450" marR="91450" marT="45725" marB="45725"/>
                </a:tc>
                <a:tc>
                  <a:txBody>
                    <a:bodyPr/>
                    <a:lstStyle/>
                    <a:p>
                      <a:pPr marL="0" marR="0" lvl="0" indent="0" algn="l" rtl="0">
                        <a:spcBef>
                          <a:spcPts val="0"/>
                        </a:spcBef>
                        <a:spcAft>
                          <a:spcPts val="0"/>
                        </a:spcAft>
                        <a:buNone/>
                      </a:pPr>
                      <a:r>
                        <a:rPr lang="es-AR" sz="1800"/>
                        <a:t>QueryParser</a:t>
                      </a:r>
                      <a:endParaRPr sz="18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just" rtl="0">
                        <a:spcBef>
                          <a:spcPts val="0"/>
                        </a:spcBef>
                        <a:spcAft>
                          <a:spcPts val="0"/>
                        </a:spcAft>
                        <a:buNone/>
                      </a:pPr>
                      <a:r>
                        <a:rPr lang="es-AR" sz="1800" b="0">
                          <a:solidFill>
                            <a:schemeClr val="dk1"/>
                          </a:solidFill>
                          <a:latin typeface="Palatino Linotype"/>
                          <a:ea typeface="Palatino Linotype"/>
                          <a:cs typeface="Palatino Linotype"/>
                          <a:sym typeface="Palatino Linotype"/>
                        </a:rPr>
                        <a:t>queryStr=</a:t>
                      </a:r>
                      <a:r>
                        <a:rPr lang="es-AR" sz="1800" b="1">
                          <a:solidFill>
                            <a:schemeClr val="dk1"/>
                          </a:solidFill>
                          <a:latin typeface="Palatino Linotype"/>
                          <a:ea typeface="Palatino Linotype"/>
                          <a:cs typeface="Palatino Linotype"/>
                          <a:sym typeface="Palatino Linotype"/>
                        </a:rPr>
                        <a:t>“game”</a:t>
                      </a:r>
                      <a:r>
                        <a:rPr lang="es-AR" sz="1800" b="0">
                          <a:solidFill>
                            <a:schemeClr val="dk1"/>
                          </a:solidFill>
                          <a:latin typeface="Palatino Linotype"/>
                          <a:ea typeface="Palatino Linotype"/>
                          <a:cs typeface="Palatino Linotype"/>
                          <a:sym typeface="Palatino Linotype"/>
                        </a:rPr>
                        <a:t>;</a:t>
                      </a:r>
                      <a:endParaRPr/>
                    </a:p>
                    <a:p>
                      <a:pPr marL="0" marR="0" lvl="0" indent="0" algn="just" rtl="0">
                        <a:spcBef>
                          <a:spcPts val="0"/>
                        </a:spcBef>
                        <a:spcAft>
                          <a:spcPts val="0"/>
                        </a:spcAft>
                        <a:buNone/>
                      </a:pPr>
                      <a:r>
                        <a:rPr lang="es-AR" sz="1800" b="0">
                          <a:solidFill>
                            <a:schemeClr val="dk1"/>
                          </a:solidFill>
                          <a:latin typeface="Palatino Linotype"/>
                          <a:ea typeface="Palatino Linotype"/>
                          <a:cs typeface="Palatino Linotype"/>
                          <a:sym typeface="Palatino Linotype"/>
                        </a:rPr>
                        <a:t>Term myTerm = new Term(</a:t>
                      </a:r>
                      <a:r>
                        <a:rPr lang="es-AR" sz="1800" b="1">
                          <a:solidFill>
                            <a:schemeClr val="dk1"/>
                          </a:solidFill>
                          <a:latin typeface="Palatino Linotype"/>
                          <a:ea typeface="Palatino Linotype"/>
                          <a:cs typeface="Palatino Linotype"/>
                          <a:sym typeface="Palatino Linotype"/>
                        </a:rPr>
                        <a:t>“content”</a:t>
                      </a:r>
                      <a:r>
                        <a:rPr lang="es-AR" sz="1800" b="0">
                          <a:solidFill>
                            <a:schemeClr val="dk1"/>
                          </a:solidFill>
                          <a:latin typeface="Palatino Linotype"/>
                          <a:ea typeface="Palatino Linotype"/>
                          <a:cs typeface="Palatino Linotype"/>
                          <a:sym typeface="Palatino Linotype"/>
                        </a:rPr>
                        <a:t>, queryStr);</a:t>
                      </a:r>
                      <a:endParaRPr/>
                    </a:p>
                    <a:p>
                      <a:pPr marL="0" marR="0" lvl="0" indent="0" algn="just" rtl="0">
                        <a:spcBef>
                          <a:spcPts val="0"/>
                        </a:spcBef>
                        <a:spcAft>
                          <a:spcPts val="0"/>
                        </a:spcAft>
                        <a:buNone/>
                      </a:pPr>
                      <a:r>
                        <a:rPr lang="es-AR" sz="1800" b="0">
                          <a:solidFill>
                            <a:schemeClr val="dk1"/>
                          </a:solidFill>
                          <a:latin typeface="Palatino Linotype"/>
                          <a:ea typeface="Palatino Linotype"/>
                          <a:cs typeface="Palatino Linotype"/>
                          <a:sym typeface="Palatino Linotype"/>
                        </a:rPr>
                        <a:t> Query query= new TermQuery(myTerm )</a:t>
                      </a:r>
                      <a:endParaRPr sz="1800" b="0"/>
                    </a:p>
                  </a:txBody>
                  <a:tcPr marL="91450" marR="91450" marT="45725" marB="45725"/>
                </a:tc>
                <a:tc>
                  <a:txBody>
                    <a:bodyPr/>
                    <a:lstStyle/>
                    <a:p>
                      <a:pPr marL="0" marR="0" lvl="0" indent="0" algn="l" rtl="0">
                        <a:spcBef>
                          <a:spcPts val="0"/>
                        </a:spcBef>
                        <a:spcAft>
                          <a:spcPts val="0"/>
                        </a:spcAft>
                        <a:buNone/>
                      </a:pPr>
                      <a:r>
                        <a:rPr lang="es-AR" sz="1800"/>
                        <a:t>queryStr="</a:t>
                      </a:r>
                      <a:r>
                        <a:rPr lang="es-AR" sz="1800">
                          <a:solidFill>
                            <a:schemeClr val="dk1"/>
                          </a:solidFill>
                        </a:rPr>
                        <a:t>content:game</a:t>
                      </a:r>
                      <a:r>
                        <a:rPr lang="es-AR" sz="1800"/>
                        <a:t>";</a:t>
                      </a:r>
                      <a:endParaRPr/>
                    </a:p>
                    <a:p>
                      <a:pPr marL="0" marR="0" lvl="0" indent="0" algn="l" rtl="0">
                        <a:spcBef>
                          <a:spcPts val="0"/>
                        </a:spcBef>
                        <a:spcAft>
                          <a:spcPts val="0"/>
                        </a:spcAft>
                        <a:buNone/>
                      </a:pPr>
                      <a:r>
                        <a:rPr lang="es-AR" sz="1800">
                          <a:solidFill>
                            <a:schemeClr val="dk1"/>
                          </a:solidFill>
                          <a:latin typeface="Palatino Linotype"/>
                          <a:ea typeface="Palatino Linotype"/>
                          <a:cs typeface="Palatino Linotype"/>
                          <a:sym typeface="Palatino Linotype"/>
                        </a:rPr>
                        <a:t>Query query= queryparser.parse(queryStr);</a:t>
                      </a:r>
                      <a:endParaRPr sz="1800"/>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51"/>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385" name="Google Shape;385;p51"/>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fontScale="92500"/>
          </a:bodyPr>
          <a:lstStyle/>
          <a:p>
            <a:pPr marL="514350" lvl="0" indent="-514350" algn="l" rtl="0">
              <a:spcBef>
                <a:spcPts val="0"/>
              </a:spcBef>
              <a:spcAft>
                <a:spcPts val="0"/>
              </a:spcAft>
              <a:buSzPct val="95000"/>
              <a:buFont typeface="Century Gothic"/>
              <a:buAutoNum type="arabicPeriod"/>
            </a:pPr>
            <a:r>
              <a:rPr lang="es-AR" b="1" i="1"/>
              <a:t>API para las queries</a:t>
            </a:r>
            <a:endParaRPr b="1" i="1"/>
          </a:p>
          <a:p>
            <a:pPr marL="274320" lvl="0" indent="-129238" algn="l" rtl="0">
              <a:spcBef>
                <a:spcPts val="481"/>
              </a:spcBef>
              <a:spcAft>
                <a:spcPts val="0"/>
              </a:spcAft>
              <a:buSzPct val="95000"/>
              <a:buNone/>
            </a:pPr>
            <a:endParaRPr b="1" i="1"/>
          </a:p>
          <a:p>
            <a:pPr marL="0" lvl="0" indent="0" algn="l" rtl="0">
              <a:spcBef>
                <a:spcPts val="481"/>
              </a:spcBef>
              <a:spcAft>
                <a:spcPts val="0"/>
              </a:spcAft>
              <a:buSzPct val="95000"/>
              <a:buNone/>
            </a:pPr>
            <a:r>
              <a:rPr lang="es-AR" b="1" i="1"/>
              <a:t>1.1 	TermQuery: busca un solo término</a:t>
            </a:r>
            <a:endParaRPr/>
          </a:p>
          <a:p>
            <a:pPr marL="0" lvl="0" indent="0" algn="l" rtl="0">
              <a:spcBef>
                <a:spcPts val="481"/>
              </a:spcBef>
              <a:spcAft>
                <a:spcPts val="0"/>
              </a:spcAft>
              <a:buSzPct val="95000"/>
              <a:buNone/>
            </a:pPr>
            <a:r>
              <a:rPr lang="es-AR" b="1" i="1"/>
              <a:t>1.2 	</a:t>
            </a:r>
            <a:r>
              <a:rPr lang="es-AR" b="1" i="1">
                <a:solidFill>
                  <a:srgbClr val="00B050"/>
                </a:solidFill>
              </a:rPr>
              <a:t>PrefixQuery: busca por prefijo</a:t>
            </a:r>
            <a:endParaRPr/>
          </a:p>
          <a:p>
            <a:pPr marL="0" lvl="0" indent="0" algn="l" rtl="0">
              <a:spcBef>
                <a:spcPts val="481"/>
              </a:spcBef>
              <a:spcAft>
                <a:spcPts val="0"/>
              </a:spcAft>
              <a:buSzPct val="95000"/>
              <a:buNone/>
            </a:pPr>
            <a:r>
              <a:rPr lang="es-AR"/>
              <a:t>1.3 	TermRangeQuery: busca por rangos</a:t>
            </a:r>
            <a:endParaRPr/>
          </a:p>
          <a:p>
            <a:pPr marL="0" lvl="0" indent="0" algn="l" rtl="0">
              <a:spcBef>
                <a:spcPts val="481"/>
              </a:spcBef>
              <a:spcAft>
                <a:spcPts val="0"/>
              </a:spcAft>
              <a:buSzPct val="95000"/>
              <a:buNone/>
            </a:pPr>
            <a:r>
              <a:rPr lang="es-AR"/>
              <a:t>1.4 	PhraseQuery: busca secuencia</a:t>
            </a:r>
            <a:endParaRPr/>
          </a:p>
          <a:p>
            <a:pPr marL="0" lvl="0" indent="0" algn="l" rtl="0">
              <a:spcBef>
                <a:spcPts val="481"/>
              </a:spcBef>
              <a:spcAft>
                <a:spcPts val="0"/>
              </a:spcAft>
              <a:buSzPct val="95000"/>
              <a:buNone/>
            </a:pPr>
            <a:r>
              <a:rPr lang="es-AR"/>
              <a:t>1.5 	 WildcardQuery</a:t>
            </a:r>
            <a:endParaRPr/>
          </a:p>
          <a:p>
            <a:pPr marL="0" lvl="0" indent="0" algn="l" rtl="0">
              <a:spcBef>
                <a:spcPts val="481"/>
              </a:spcBef>
              <a:spcAft>
                <a:spcPts val="0"/>
              </a:spcAft>
              <a:buSzPct val="95000"/>
              <a:buNone/>
            </a:pPr>
            <a:r>
              <a:rPr lang="es-AR"/>
              <a:t>1.6 	FuzzyQuery // Damerau-Levenshtein con MaxEdit 2</a:t>
            </a:r>
            <a:endParaRPr/>
          </a:p>
          <a:p>
            <a:pPr marL="0" lvl="0" indent="0" algn="l" rtl="0">
              <a:spcBef>
                <a:spcPts val="481"/>
              </a:spcBef>
              <a:spcAft>
                <a:spcPts val="0"/>
              </a:spcAft>
              <a:buSzPct val="95000"/>
              <a:buNone/>
            </a:pPr>
            <a:r>
              <a:rPr lang="es-AR"/>
              <a:t>1.7 	BooleanQuery</a:t>
            </a:r>
            <a:endParaRPr/>
          </a:p>
          <a:p>
            <a:pPr marL="0" lvl="0" indent="0" algn="l" rtl="0">
              <a:spcBef>
                <a:spcPts val="481"/>
              </a:spcBef>
              <a:spcAft>
                <a:spcPts val="0"/>
              </a:spcAft>
              <a:buSzPct val="95000"/>
              <a:buNone/>
            </a:pPr>
            <a:r>
              <a:rPr lang="es-AR" b="1" i="1"/>
              <a:t>Etc., etc.,  etc.</a:t>
            </a:r>
            <a:endParaRPr/>
          </a:p>
          <a:p>
            <a:pPr marL="0" lvl="0" indent="0" algn="l" rtl="0">
              <a:spcBef>
                <a:spcPts val="481"/>
              </a:spcBef>
              <a:spcAft>
                <a:spcPts val="0"/>
              </a:spcAft>
              <a:buSzPct val="95000"/>
              <a:buNone/>
            </a:pPr>
            <a:endParaRPr b="1" i="1"/>
          </a:p>
        </p:txBody>
      </p:sp>
      <p:sp>
        <p:nvSpPr>
          <p:cNvPr id="386" name="Google Shape;386;p51"/>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213</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52"/>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ct val="95000"/>
              <a:buNone/>
            </a:pPr>
            <a:r>
              <a:rPr lang="es-AR"/>
              <a:t>Ejercicio 5.2</a:t>
            </a:r>
            <a:endParaRPr/>
          </a:p>
          <a:p>
            <a:pPr marL="0" lvl="0" indent="0" algn="l" rtl="0">
              <a:spcBef>
                <a:spcPts val="325"/>
              </a:spcBef>
              <a:spcAft>
                <a:spcPts val="0"/>
              </a:spcAft>
              <a:buSzPct val="95000"/>
              <a:buNone/>
            </a:pPr>
            <a:r>
              <a:rPr lang="es-AR"/>
              <a:t>	Realizar los siguiente cambios, re ejecutar  y explicar el resultado</a:t>
            </a:r>
            <a:endParaRPr/>
          </a:p>
          <a:p>
            <a:pPr marL="0" lvl="0" indent="0" algn="l" rtl="0">
              <a:spcBef>
                <a:spcPts val="325"/>
              </a:spcBef>
              <a:spcAft>
                <a:spcPts val="0"/>
              </a:spcAft>
              <a:buSzPct val="95000"/>
              <a:buNone/>
            </a:pPr>
            <a:endParaRPr/>
          </a:p>
          <a:p>
            <a:pPr marL="0" lvl="0" indent="0" algn="l" rtl="0">
              <a:spcBef>
                <a:spcPts val="325"/>
              </a:spcBef>
              <a:spcAft>
                <a:spcPts val="0"/>
              </a:spcAft>
              <a:buSzPct val="95000"/>
              <a:buNone/>
            </a:pPr>
            <a:r>
              <a:rPr lang="es-AR" b="1"/>
              <a:t>Donde los casos a probar son:</a:t>
            </a:r>
            <a:endParaRPr/>
          </a:p>
          <a:p>
            <a:pPr marL="0" lvl="0" indent="0" algn="l" rtl="0">
              <a:spcBef>
                <a:spcPts val="325"/>
              </a:spcBef>
              <a:spcAft>
                <a:spcPts val="0"/>
              </a:spcAft>
              <a:buSzPct val="95000"/>
              <a:buNone/>
            </a:pPr>
            <a:endParaRPr b="1"/>
          </a:p>
          <a:p>
            <a:pPr marL="0" lvl="0" indent="0" algn="l" rtl="0">
              <a:spcBef>
                <a:spcPts val="325"/>
              </a:spcBef>
              <a:spcAft>
                <a:spcPts val="0"/>
              </a:spcAft>
              <a:buSzPct val="95000"/>
              <a:buNone/>
            </a:pPr>
            <a:r>
              <a:rPr lang="es-AR"/>
              <a:t>String queryStr= "game";</a:t>
            </a:r>
            <a:endParaRPr/>
          </a:p>
          <a:p>
            <a:pPr marL="0" lvl="0" indent="0" algn="l" rtl="0">
              <a:spcBef>
                <a:spcPts val="325"/>
              </a:spcBef>
              <a:spcAft>
                <a:spcPts val="0"/>
              </a:spcAft>
              <a:buSzPct val="95000"/>
              <a:buNone/>
            </a:pPr>
            <a:r>
              <a:rPr lang="es-AR"/>
              <a:t>String queryStr= "ga";</a:t>
            </a:r>
            <a:endParaRPr/>
          </a:p>
          <a:p>
            <a:pPr marL="0" lvl="0" indent="0" algn="l" rtl="0">
              <a:spcBef>
                <a:spcPts val="325"/>
              </a:spcBef>
              <a:spcAft>
                <a:spcPts val="0"/>
              </a:spcAft>
              <a:buSzPct val="95000"/>
              <a:buNone/>
            </a:pPr>
            <a:r>
              <a:rPr lang="es-AR"/>
              <a:t>String queryStr= “Ga";</a:t>
            </a:r>
            <a:endParaRPr/>
          </a:p>
          <a:p>
            <a:pPr marL="0" lvl="0" indent="0" algn="l" rtl="0">
              <a:spcBef>
                <a:spcPts val="325"/>
              </a:spcBef>
              <a:spcAft>
                <a:spcPts val="0"/>
              </a:spcAft>
              <a:buSzPct val="95000"/>
              <a:buNone/>
            </a:pPr>
            <a:r>
              <a:rPr lang="es-AR"/>
              <a:t>String queryStr= "me";</a:t>
            </a:r>
            <a:endParaRPr/>
          </a:p>
          <a:p>
            <a:pPr marL="0" lvl="0" indent="0" algn="l" rtl="0">
              <a:spcBef>
                <a:spcPts val="325"/>
              </a:spcBef>
              <a:spcAft>
                <a:spcPts val="0"/>
              </a:spcAft>
              <a:buSzPct val="95000"/>
              <a:buNone/>
            </a:pPr>
            <a:endParaRPr/>
          </a:p>
          <a:p>
            <a:pPr marL="0" lvl="0" indent="0" algn="l" rtl="0">
              <a:spcBef>
                <a:spcPts val="325"/>
              </a:spcBef>
              <a:spcAft>
                <a:spcPts val="0"/>
              </a:spcAft>
              <a:buSzPct val="95000"/>
              <a:buNone/>
            </a:pPr>
            <a:endParaRPr/>
          </a:p>
          <a:p>
            <a:pPr marL="0" lvl="0" indent="0" algn="l" rtl="0">
              <a:spcBef>
                <a:spcPts val="325"/>
              </a:spcBef>
              <a:spcAft>
                <a:spcPts val="0"/>
              </a:spcAft>
              <a:buSzPct val="95000"/>
              <a:buNone/>
            </a:pPr>
            <a:endParaRPr/>
          </a:p>
          <a:p>
            <a:pPr marL="514350" lvl="0" indent="-416321" algn="l" rtl="0">
              <a:spcBef>
                <a:spcPts val="325"/>
              </a:spcBef>
              <a:spcAft>
                <a:spcPts val="0"/>
              </a:spcAft>
              <a:buSzPct val="95000"/>
              <a:buNone/>
            </a:pPr>
            <a:endParaRPr/>
          </a:p>
        </p:txBody>
      </p:sp>
      <p:sp>
        <p:nvSpPr>
          <p:cNvPr id="392" name="Google Shape;392;p52"/>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214</a:t>
            </a:fld>
            <a:endParaRPr/>
          </a:p>
        </p:txBody>
      </p:sp>
      <p:graphicFrame>
        <p:nvGraphicFramePr>
          <p:cNvPr id="393" name="Google Shape;393;p52"/>
          <p:cNvGraphicFramePr/>
          <p:nvPr/>
        </p:nvGraphicFramePr>
        <p:xfrm>
          <a:off x="457200" y="200956"/>
          <a:ext cx="3000000" cy="3000000"/>
        </p:xfrm>
        <a:graphic>
          <a:graphicData uri="http://schemas.openxmlformats.org/drawingml/2006/table">
            <a:tbl>
              <a:tblPr firstRow="1" bandRow="1">
                <a:noFill/>
              </a:tblPr>
              <a:tblGrid>
                <a:gridCol w="4715700">
                  <a:extLst>
                    <a:ext uri="{9D8B030D-6E8A-4147-A177-3AD203B41FA5}">
                      <a16:colId xmlns:a16="http://schemas.microsoft.com/office/drawing/2014/main" val="20000"/>
                    </a:ext>
                  </a:extLst>
                </a:gridCol>
                <a:gridCol w="3513900">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es-AR" sz="1800"/>
                        <a:t>API</a:t>
                      </a:r>
                      <a:endParaRPr sz="1800"/>
                    </a:p>
                  </a:txBody>
                  <a:tcPr marL="91450" marR="91450" marT="45725" marB="45725"/>
                </a:tc>
                <a:tc>
                  <a:txBody>
                    <a:bodyPr/>
                    <a:lstStyle/>
                    <a:p>
                      <a:pPr marL="0" marR="0" lvl="0" indent="0" algn="l" rtl="0">
                        <a:spcBef>
                          <a:spcPts val="0"/>
                        </a:spcBef>
                        <a:spcAft>
                          <a:spcPts val="0"/>
                        </a:spcAft>
                        <a:buNone/>
                      </a:pPr>
                      <a:r>
                        <a:rPr lang="es-AR" sz="1800"/>
                        <a:t>QueryParser</a:t>
                      </a:r>
                      <a:endParaRPr sz="18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just" rtl="0">
                        <a:spcBef>
                          <a:spcPts val="0"/>
                        </a:spcBef>
                        <a:spcAft>
                          <a:spcPts val="0"/>
                        </a:spcAft>
                        <a:buNone/>
                      </a:pPr>
                      <a:r>
                        <a:rPr lang="es-AR" sz="1800" b="0">
                          <a:solidFill>
                            <a:schemeClr val="dk1"/>
                          </a:solidFill>
                          <a:latin typeface="Palatino Linotype"/>
                          <a:ea typeface="Palatino Linotype"/>
                          <a:cs typeface="Palatino Linotype"/>
                          <a:sym typeface="Palatino Linotype"/>
                        </a:rPr>
                        <a:t>queryStr=</a:t>
                      </a:r>
                      <a:r>
                        <a:rPr lang="es-AR" sz="1800" b="1">
                          <a:solidFill>
                            <a:schemeClr val="dk1"/>
                          </a:solidFill>
                          <a:latin typeface="Palatino Linotype"/>
                          <a:ea typeface="Palatino Linotype"/>
                          <a:cs typeface="Palatino Linotype"/>
                          <a:sym typeface="Palatino Linotype"/>
                        </a:rPr>
                        <a:t>“ga”</a:t>
                      </a:r>
                      <a:r>
                        <a:rPr lang="es-AR" sz="1800" b="0">
                          <a:solidFill>
                            <a:schemeClr val="dk1"/>
                          </a:solidFill>
                          <a:latin typeface="Palatino Linotype"/>
                          <a:ea typeface="Palatino Linotype"/>
                          <a:cs typeface="Palatino Linotype"/>
                          <a:sym typeface="Palatino Linotype"/>
                        </a:rPr>
                        <a:t>;</a:t>
                      </a:r>
                      <a:endParaRPr/>
                    </a:p>
                    <a:p>
                      <a:pPr marL="0" marR="0" lvl="0" indent="0" algn="just" rtl="0">
                        <a:spcBef>
                          <a:spcPts val="0"/>
                        </a:spcBef>
                        <a:spcAft>
                          <a:spcPts val="0"/>
                        </a:spcAft>
                        <a:buNone/>
                      </a:pPr>
                      <a:r>
                        <a:rPr lang="es-AR" sz="1800" b="0">
                          <a:solidFill>
                            <a:schemeClr val="dk1"/>
                          </a:solidFill>
                          <a:latin typeface="Palatino Linotype"/>
                          <a:ea typeface="Palatino Linotype"/>
                          <a:cs typeface="Palatino Linotype"/>
                          <a:sym typeface="Palatino Linotype"/>
                        </a:rPr>
                        <a:t>Term myTerm = new Term(</a:t>
                      </a:r>
                      <a:r>
                        <a:rPr lang="es-AR" sz="1800" b="1">
                          <a:solidFill>
                            <a:schemeClr val="dk1"/>
                          </a:solidFill>
                          <a:latin typeface="Palatino Linotype"/>
                          <a:ea typeface="Palatino Linotype"/>
                          <a:cs typeface="Palatino Linotype"/>
                          <a:sym typeface="Palatino Linotype"/>
                        </a:rPr>
                        <a:t>“content”</a:t>
                      </a:r>
                      <a:r>
                        <a:rPr lang="es-AR" sz="1800" b="0">
                          <a:solidFill>
                            <a:schemeClr val="dk1"/>
                          </a:solidFill>
                          <a:latin typeface="Palatino Linotype"/>
                          <a:ea typeface="Palatino Linotype"/>
                          <a:cs typeface="Palatino Linotype"/>
                          <a:sym typeface="Palatino Linotype"/>
                        </a:rPr>
                        <a:t>, </a:t>
                      </a:r>
                      <a:r>
                        <a:rPr lang="es-AR" sz="1800" b="0"/>
                        <a:t>"Game"</a:t>
                      </a:r>
                      <a:r>
                        <a:rPr lang="es-AR" sz="1800" b="0">
                          <a:solidFill>
                            <a:schemeClr val="dk1"/>
                          </a:solidFill>
                          <a:latin typeface="Palatino Linotype"/>
                          <a:ea typeface="Palatino Linotype"/>
                          <a:cs typeface="Palatino Linotype"/>
                          <a:sym typeface="Palatino Linotype"/>
                        </a:rPr>
                        <a:t>);</a:t>
                      </a:r>
                      <a:endParaRPr/>
                    </a:p>
                    <a:p>
                      <a:pPr marL="0" marR="0" lvl="0" indent="0" algn="just" rtl="0">
                        <a:spcBef>
                          <a:spcPts val="0"/>
                        </a:spcBef>
                        <a:spcAft>
                          <a:spcPts val="0"/>
                        </a:spcAft>
                        <a:buNone/>
                      </a:pPr>
                      <a:r>
                        <a:rPr lang="es-AR" sz="1800" b="0">
                          <a:solidFill>
                            <a:schemeClr val="dk1"/>
                          </a:solidFill>
                          <a:latin typeface="Palatino Linotype"/>
                          <a:ea typeface="Palatino Linotype"/>
                          <a:cs typeface="Palatino Linotype"/>
                          <a:sym typeface="Palatino Linotype"/>
                        </a:rPr>
                        <a:t> Query query= new PrefixQuery(myTerm )</a:t>
                      </a:r>
                      <a:endParaRPr sz="1800" b="0"/>
                    </a:p>
                  </a:txBody>
                  <a:tcPr marL="91450" marR="91450" marT="45725" marB="45725"/>
                </a:tc>
                <a:tc>
                  <a:txBody>
                    <a:bodyPr/>
                    <a:lstStyle/>
                    <a:p>
                      <a:pPr marL="0" marR="0" lvl="0" indent="0" algn="l" rtl="0">
                        <a:spcBef>
                          <a:spcPts val="0"/>
                        </a:spcBef>
                        <a:spcAft>
                          <a:spcPts val="0"/>
                        </a:spcAft>
                        <a:buNone/>
                      </a:pPr>
                      <a:r>
                        <a:rPr lang="es-AR" sz="1800"/>
                        <a:t>queryStr="</a:t>
                      </a:r>
                      <a:r>
                        <a:rPr lang="es-AR" sz="1800">
                          <a:solidFill>
                            <a:schemeClr val="dk1"/>
                          </a:solidFill>
                        </a:rPr>
                        <a:t>content:ga*</a:t>
                      </a:r>
                      <a:r>
                        <a:rPr lang="es-AR" sz="1800"/>
                        <a:t>";</a:t>
                      </a:r>
                      <a:endParaRPr/>
                    </a:p>
                    <a:p>
                      <a:pPr marL="0" marR="0" lvl="0" indent="0" algn="l" rtl="0">
                        <a:spcBef>
                          <a:spcPts val="0"/>
                        </a:spcBef>
                        <a:spcAft>
                          <a:spcPts val="0"/>
                        </a:spcAft>
                        <a:buNone/>
                      </a:pPr>
                      <a:r>
                        <a:rPr lang="es-AR" sz="1800">
                          <a:solidFill>
                            <a:schemeClr val="dk1"/>
                          </a:solidFill>
                          <a:latin typeface="Palatino Linotype"/>
                          <a:ea typeface="Palatino Linotype"/>
                          <a:cs typeface="Palatino Linotype"/>
                          <a:sym typeface="Palatino Linotype"/>
                        </a:rPr>
                        <a:t>Query query= queryparser.parse(queryStr);</a:t>
                      </a:r>
                      <a:endParaRPr sz="1800"/>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53"/>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399" name="Google Shape;399;p53"/>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fontScale="92500"/>
          </a:bodyPr>
          <a:lstStyle/>
          <a:p>
            <a:pPr marL="514350" lvl="0" indent="-514350" algn="l" rtl="0">
              <a:spcBef>
                <a:spcPts val="0"/>
              </a:spcBef>
              <a:spcAft>
                <a:spcPts val="0"/>
              </a:spcAft>
              <a:buSzPct val="95000"/>
              <a:buFont typeface="Century Gothic"/>
              <a:buAutoNum type="arabicPeriod"/>
            </a:pPr>
            <a:r>
              <a:rPr lang="es-AR" b="1" i="1"/>
              <a:t>API para las queries</a:t>
            </a:r>
            <a:endParaRPr b="1" i="1"/>
          </a:p>
          <a:p>
            <a:pPr marL="274320" lvl="0" indent="-129238" algn="l" rtl="0">
              <a:spcBef>
                <a:spcPts val="481"/>
              </a:spcBef>
              <a:spcAft>
                <a:spcPts val="0"/>
              </a:spcAft>
              <a:buSzPct val="95000"/>
              <a:buNone/>
            </a:pPr>
            <a:endParaRPr b="1" i="1"/>
          </a:p>
          <a:p>
            <a:pPr marL="0" lvl="0" indent="0" algn="l" rtl="0">
              <a:spcBef>
                <a:spcPts val="481"/>
              </a:spcBef>
              <a:spcAft>
                <a:spcPts val="0"/>
              </a:spcAft>
              <a:buSzPct val="95000"/>
              <a:buNone/>
            </a:pPr>
            <a:r>
              <a:rPr lang="es-AR" b="1" i="1"/>
              <a:t>1.1 	TermQuery: busca un solo término</a:t>
            </a:r>
            <a:endParaRPr/>
          </a:p>
          <a:p>
            <a:pPr marL="0" lvl="0" indent="0" algn="l" rtl="0">
              <a:spcBef>
                <a:spcPts val="481"/>
              </a:spcBef>
              <a:spcAft>
                <a:spcPts val="0"/>
              </a:spcAft>
              <a:buSzPct val="95000"/>
              <a:buNone/>
            </a:pPr>
            <a:r>
              <a:rPr lang="es-AR" b="1" i="1"/>
              <a:t>1.2 	PrefixQuery: busca por prefijo</a:t>
            </a:r>
            <a:endParaRPr/>
          </a:p>
          <a:p>
            <a:pPr marL="0" lvl="0" indent="0" algn="l" rtl="0">
              <a:spcBef>
                <a:spcPts val="481"/>
              </a:spcBef>
              <a:spcAft>
                <a:spcPts val="0"/>
              </a:spcAft>
              <a:buSzPct val="95000"/>
              <a:buNone/>
            </a:pPr>
            <a:r>
              <a:rPr lang="es-AR" b="1" i="1">
                <a:solidFill>
                  <a:srgbClr val="00B050"/>
                </a:solidFill>
              </a:rPr>
              <a:t>1.3 	TermRangeQuery: busca por rangos</a:t>
            </a:r>
            <a:endParaRPr/>
          </a:p>
          <a:p>
            <a:pPr marL="0" lvl="0" indent="0" algn="l" rtl="0">
              <a:spcBef>
                <a:spcPts val="481"/>
              </a:spcBef>
              <a:spcAft>
                <a:spcPts val="0"/>
              </a:spcAft>
              <a:buSzPct val="95000"/>
              <a:buNone/>
            </a:pPr>
            <a:r>
              <a:rPr lang="es-AR"/>
              <a:t>1.4 	PhraseQuery: busca secuencia</a:t>
            </a:r>
            <a:endParaRPr/>
          </a:p>
          <a:p>
            <a:pPr marL="0" lvl="0" indent="0" algn="l" rtl="0">
              <a:spcBef>
                <a:spcPts val="481"/>
              </a:spcBef>
              <a:spcAft>
                <a:spcPts val="0"/>
              </a:spcAft>
              <a:buSzPct val="95000"/>
              <a:buNone/>
            </a:pPr>
            <a:r>
              <a:rPr lang="es-AR"/>
              <a:t>1.5 	 WildcardQuery</a:t>
            </a:r>
            <a:endParaRPr/>
          </a:p>
          <a:p>
            <a:pPr marL="0" lvl="0" indent="0" algn="l" rtl="0">
              <a:spcBef>
                <a:spcPts val="481"/>
              </a:spcBef>
              <a:spcAft>
                <a:spcPts val="0"/>
              </a:spcAft>
              <a:buSzPct val="95000"/>
              <a:buNone/>
            </a:pPr>
            <a:r>
              <a:rPr lang="es-AR"/>
              <a:t>1.6 	FuzzyQuery // Damerau-Levenshtein con MaxEdit 2</a:t>
            </a:r>
            <a:endParaRPr/>
          </a:p>
          <a:p>
            <a:pPr marL="0" lvl="0" indent="0" algn="l" rtl="0">
              <a:spcBef>
                <a:spcPts val="481"/>
              </a:spcBef>
              <a:spcAft>
                <a:spcPts val="0"/>
              </a:spcAft>
              <a:buSzPct val="95000"/>
              <a:buNone/>
            </a:pPr>
            <a:r>
              <a:rPr lang="es-AR"/>
              <a:t>1.7 	BooleanQuery</a:t>
            </a:r>
            <a:endParaRPr/>
          </a:p>
          <a:p>
            <a:pPr marL="0" lvl="0" indent="0" algn="l" rtl="0">
              <a:spcBef>
                <a:spcPts val="481"/>
              </a:spcBef>
              <a:spcAft>
                <a:spcPts val="0"/>
              </a:spcAft>
              <a:buSzPct val="95000"/>
              <a:buNone/>
            </a:pPr>
            <a:r>
              <a:rPr lang="es-AR" b="1" i="1"/>
              <a:t>Etc., etc.,  etc.</a:t>
            </a:r>
            <a:endParaRPr/>
          </a:p>
          <a:p>
            <a:pPr marL="0" lvl="0" indent="0" algn="l" rtl="0">
              <a:spcBef>
                <a:spcPts val="481"/>
              </a:spcBef>
              <a:spcAft>
                <a:spcPts val="0"/>
              </a:spcAft>
              <a:buSzPct val="95000"/>
              <a:buNone/>
            </a:pPr>
            <a:endParaRPr b="1" i="1"/>
          </a:p>
        </p:txBody>
      </p:sp>
      <p:sp>
        <p:nvSpPr>
          <p:cNvPr id="400" name="Google Shape;400;p53"/>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215</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54"/>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spcBef>
                <a:spcPts val="0"/>
              </a:spcBef>
              <a:spcAft>
                <a:spcPts val="0"/>
              </a:spcAft>
              <a:buSzPct val="95000"/>
              <a:buNone/>
            </a:pPr>
            <a:r>
              <a:rPr lang="es-AR"/>
              <a:t>Ejercicio 5.3</a:t>
            </a:r>
            <a:endParaRPr/>
          </a:p>
          <a:p>
            <a:pPr marL="0" lvl="0" indent="0" algn="l" rtl="0">
              <a:spcBef>
                <a:spcPts val="481"/>
              </a:spcBef>
              <a:spcAft>
                <a:spcPts val="0"/>
              </a:spcAft>
              <a:buSzPct val="95000"/>
              <a:buNone/>
            </a:pPr>
            <a:r>
              <a:rPr lang="es-AR"/>
              <a:t>	Realizar los siguiente cambios, re ejecutar  y explicar el resultado</a:t>
            </a:r>
            <a:endParaRPr/>
          </a:p>
          <a:p>
            <a:pPr marL="0" lvl="0" indent="0" algn="l" rtl="0">
              <a:spcBef>
                <a:spcPts val="481"/>
              </a:spcBef>
              <a:spcAft>
                <a:spcPts val="0"/>
              </a:spcAft>
              <a:buSzPct val="95000"/>
              <a:buNone/>
            </a:pPr>
            <a:endParaRPr/>
          </a:p>
          <a:p>
            <a:pPr marL="0" lvl="0" indent="0" algn="l" rtl="0">
              <a:spcBef>
                <a:spcPts val="481"/>
              </a:spcBef>
              <a:spcAft>
                <a:spcPts val="0"/>
              </a:spcAft>
              <a:buSzPct val="95000"/>
              <a:buNone/>
            </a:pPr>
            <a:endParaRPr b="1"/>
          </a:p>
          <a:p>
            <a:pPr marL="0" lvl="0" indent="0" algn="l" rtl="0">
              <a:spcBef>
                <a:spcPts val="481"/>
              </a:spcBef>
              <a:spcAft>
                <a:spcPts val="0"/>
              </a:spcAft>
              <a:buSzPct val="95000"/>
              <a:buNone/>
            </a:pPr>
            <a:r>
              <a:rPr lang="es-AR"/>
              <a:t>[“gam”, “gum”]</a:t>
            </a:r>
            <a:endParaRPr/>
          </a:p>
          <a:p>
            <a:pPr marL="0" lvl="0" indent="0" algn="l" rtl="0">
              <a:spcBef>
                <a:spcPts val="481"/>
              </a:spcBef>
              <a:spcAft>
                <a:spcPts val="0"/>
              </a:spcAft>
              <a:buSzPct val="95000"/>
              <a:buNone/>
            </a:pPr>
            <a:r>
              <a:rPr lang="es-AR"/>
              <a:t>[“game”, “game” ]   // equivalente a ????</a:t>
            </a:r>
            <a:endParaRPr/>
          </a:p>
          <a:p>
            <a:pPr marL="0" lvl="0" indent="0" algn="l" rtl="0">
              <a:spcBef>
                <a:spcPts val="481"/>
              </a:spcBef>
              <a:spcAft>
                <a:spcPts val="0"/>
              </a:spcAft>
              <a:buSzPct val="95000"/>
              <a:buNone/>
            </a:pPr>
            <a:r>
              <a:rPr lang="es-AR"/>
              <a:t>[“game”, “game”)</a:t>
            </a:r>
            <a:endParaRPr/>
          </a:p>
          <a:p>
            <a:pPr marL="0" lvl="0" indent="0" algn="l" rtl="0">
              <a:spcBef>
                <a:spcPts val="481"/>
              </a:spcBef>
              <a:spcAft>
                <a:spcPts val="0"/>
              </a:spcAft>
              <a:buSzPct val="95000"/>
              <a:buNone/>
            </a:pPr>
            <a:r>
              <a:rPr lang="es-AR"/>
              <a:t>[“gum”, “gam”]</a:t>
            </a:r>
            <a:endParaRPr/>
          </a:p>
          <a:p>
            <a:pPr marL="0" lvl="0" indent="0" algn="l" rtl="0">
              <a:spcBef>
                <a:spcPts val="481"/>
              </a:spcBef>
              <a:spcAft>
                <a:spcPts val="0"/>
              </a:spcAft>
              <a:buSzPct val="95000"/>
              <a:buNone/>
            </a:pPr>
            <a:r>
              <a:rPr lang="es-AR"/>
              <a:t>(“game”, “gum”]</a:t>
            </a:r>
            <a:endParaRPr/>
          </a:p>
          <a:p>
            <a:pPr marL="0" lvl="0" indent="0" algn="l" rtl="0">
              <a:spcBef>
                <a:spcPts val="481"/>
              </a:spcBef>
              <a:spcAft>
                <a:spcPts val="0"/>
              </a:spcAft>
              <a:buSzPct val="95000"/>
              <a:buNone/>
            </a:pPr>
            <a:r>
              <a:rPr lang="es-AR"/>
              <a:t>(“gaming”, “gum”)</a:t>
            </a:r>
            <a:endParaRPr/>
          </a:p>
          <a:p>
            <a:pPr marL="0" lvl="0" indent="0" algn="l" rtl="0">
              <a:spcBef>
                <a:spcPts val="481"/>
              </a:spcBef>
              <a:spcAft>
                <a:spcPts val="0"/>
              </a:spcAft>
              <a:buSzPct val="95000"/>
              <a:buNone/>
            </a:pPr>
            <a:endParaRPr/>
          </a:p>
          <a:p>
            <a:pPr marL="0" lvl="0" indent="0" algn="l" rtl="0">
              <a:spcBef>
                <a:spcPts val="481"/>
              </a:spcBef>
              <a:spcAft>
                <a:spcPts val="0"/>
              </a:spcAft>
              <a:buSzPct val="95000"/>
              <a:buNone/>
            </a:pPr>
            <a:endParaRPr/>
          </a:p>
          <a:p>
            <a:pPr marL="0" lvl="0" indent="0" algn="l" rtl="0">
              <a:spcBef>
                <a:spcPts val="481"/>
              </a:spcBef>
              <a:spcAft>
                <a:spcPts val="0"/>
              </a:spcAft>
              <a:buSzPct val="95000"/>
              <a:buNone/>
            </a:pPr>
            <a:endParaRPr/>
          </a:p>
          <a:p>
            <a:pPr marL="0" lvl="0" indent="0" algn="l" rtl="0">
              <a:spcBef>
                <a:spcPts val="481"/>
              </a:spcBef>
              <a:spcAft>
                <a:spcPts val="0"/>
              </a:spcAft>
              <a:buSzPct val="95000"/>
              <a:buNone/>
            </a:pPr>
            <a:endParaRPr/>
          </a:p>
          <a:p>
            <a:pPr marL="0" lvl="0" indent="0" algn="l" rtl="0">
              <a:spcBef>
                <a:spcPts val="481"/>
              </a:spcBef>
              <a:spcAft>
                <a:spcPts val="0"/>
              </a:spcAft>
              <a:buSzPct val="95000"/>
              <a:buNone/>
            </a:pPr>
            <a:endParaRPr/>
          </a:p>
          <a:p>
            <a:pPr marL="514350" lvl="0" indent="-369268" algn="l" rtl="0">
              <a:spcBef>
                <a:spcPts val="481"/>
              </a:spcBef>
              <a:spcAft>
                <a:spcPts val="0"/>
              </a:spcAft>
              <a:buSzPct val="95000"/>
              <a:buNone/>
            </a:pPr>
            <a:endParaRPr/>
          </a:p>
        </p:txBody>
      </p:sp>
      <p:sp>
        <p:nvSpPr>
          <p:cNvPr id="406" name="Google Shape;406;p54"/>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216</a:t>
            </a:fld>
            <a:endParaRPr/>
          </a:p>
        </p:txBody>
      </p:sp>
      <p:graphicFrame>
        <p:nvGraphicFramePr>
          <p:cNvPr id="407" name="Google Shape;407;p54"/>
          <p:cNvGraphicFramePr/>
          <p:nvPr/>
        </p:nvGraphicFramePr>
        <p:xfrm>
          <a:off x="441434" y="137894"/>
          <a:ext cx="3000000" cy="3000000"/>
        </p:xfrm>
        <a:graphic>
          <a:graphicData uri="http://schemas.openxmlformats.org/drawingml/2006/table">
            <a:tbl>
              <a:tblPr firstRow="1" bandRow="1">
                <a:noFill/>
              </a:tblPr>
              <a:tblGrid>
                <a:gridCol w="4715700">
                  <a:extLst>
                    <a:ext uri="{9D8B030D-6E8A-4147-A177-3AD203B41FA5}">
                      <a16:colId xmlns:a16="http://schemas.microsoft.com/office/drawing/2014/main" val="20000"/>
                    </a:ext>
                  </a:extLst>
                </a:gridCol>
                <a:gridCol w="3513900">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es-AR" sz="1800"/>
                        <a:t>API</a:t>
                      </a:r>
                      <a:endParaRPr sz="1800"/>
                    </a:p>
                  </a:txBody>
                  <a:tcPr marL="91450" marR="91450" marT="45725" marB="45725"/>
                </a:tc>
                <a:tc>
                  <a:txBody>
                    <a:bodyPr/>
                    <a:lstStyle/>
                    <a:p>
                      <a:pPr marL="0" marR="0" lvl="0" indent="0" algn="l" rtl="0">
                        <a:spcBef>
                          <a:spcPts val="0"/>
                        </a:spcBef>
                        <a:spcAft>
                          <a:spcPts val="0"/>
                        </a:spcAft>
                        <a:buNone/>
                      </a:pPr>
                      <a:r>
                        <a:rPr lang="es-AR" sz="1800"/>
                        <a:t>QueryParser</a:t>
                      </a:r>
                      <a:endParaRPr sz="18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just" rtl="0">
                        <a:spcBef>
                          <a:spcPts val="0"/>
                        </a:spcBef>
                        <a:spcAft>
                          <a:spcPts val="0"/>
                        </a:spcAft>
                        <a:buNone/>
                      </a:pPr>
                      <a:r>
                        <a:rPr lang="es-AR" sz="1800" b="0">
                          <a:solidFill>
                            <a:schemeClr val="dk1"/>
                          </a:solidFill>
                          <a:latin typeface="Palatino Linotype"/>
                          <a:ea typeface="Palatino Linotype"/>
                          <a:cs typeface="Palatino Linotype"/>
                          <a:sym typeface="Palatino Linotype"/>
                        </a:rPr>
                        <a:t>Query query= new TermRangeQuery(“content”, </a:t>
                      </a:r>
                      <a:r>
                        <a:rPr lang="es-AR" sz="1800">
                          <a:solidFill>
                            <a:schemeClr val="dk1"/>
                          </a:solidFill>
                          <a:latin typeface="Palatino Linotype"/>
                          <a:ea typeface="Palatino Linotype"/>
                          <a:cs typeface="Palatino Linotype"/>
                          <a:sym typeface="Palatino Linotype"/>
                        </a:rPr>
                        <a:t>new BytesRef("gaming"), new BytesRef("gum"), false ,true </a:t>
                      </a:r>
                      <a:r>
                        <a:rPr lang="es-AR" sz="1800" b="0">
                          <a:solidFill>
                            <a:schemeClr val="dk1"/>
                          </a:solidFill>
                          <a:latin typeface="Palatino Linotype"/>
                          <a:ea typeface="Palatino Linotype"/>
                          <a:cs typeface="Palatino Linotype"/>
                          <a:sym typeface="Palatino Linotype"/>
                        </a:rPr>
                        <a:t> )</a:t>
                      </a:r>
                      <a:endParaRPr sz="1800" b="0"/>
                    </a:p>
                  </a:txBody>
                  <a:tcPr marL="91450" marR="91450" marT="45725" marB="45725"/>
                </a:tc>
                <a:tc>
                  <a:txBody>
                    <a:bodyPr/>
                    <a:lstStyle/>
                    <a:p>
                      <a:pPr marL="0" marR="0" lvl="0" indent="0" algn="l" rtl="0">
                        <a:spcBef>
                          <a:spcPts val="0"/>
                        </a:spcBef>
                        <a:spcAft>
                          <a:spcPts val="0"/>
                        </a:spcAft>
                        <a:buNone/>
                      </a:pPr>
                      <a:r>
                        <a:rPr lang="es-AR" sz="1800"/>
                        <a:t>queryStr="</a:t>
                      </a:r>
                      <a:r>
                        <a:rPr lang="es-AR" sz="1800">
                          <a:solidFill>
                            <a:schemeClr val="dk1"/>
                          </a:solidFill>
                        </a:rPr>
                        <a:t>content:{gaming TO gum]</a:t>
                      </a:r>
                      <a:r>
                        <a:rPr lang="es-AR" sz="1800"/>
                        <a:t>";</a:t>
                      </a:r>
                      <a:endParaRPr/>
                    </a:p>
                    <a:p>
                      <a:pPr marL="0" marR="0" lvl="0" indent="0" algn="l" rtl="0">
                        <a:spcBef>
                          <a:spcPts val="0"/>
                        </a:spcBef>
                        <a:spcAft>
                          <a:spcPts val="0"/>
                        </a:spcAft>
                        <a:buNone/>
                      </a:pPr>
                      <a:r>
                        <a:rPr lang="es-AR" sz="1800">
                          <a:solidFill>
                            <a:schemeClr val="dk1"/>
                          </a:solidFill>
                          <a:latin typeface="Palatino Linotype"/>
                          <a:ea typeface="Palatino Linotype"/>
                          <a:cs typeface="Palatino Linotype"/>
                          <a:sym typeface="Palatino Linotype"/>
                        </a:rPr>
                        <a:t>Query query= queryparser.parse(queryStr);</a:t>
                      </a:r>
                      <a:endParaRPr sz="1800"/>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55"/>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413" name="Google Shape;413;p55"/>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fontScale="92500"/>
          </a:bodyPr>
          <a:lstStyle/>
          <a:p>
            <a:pPr marL="514350" lvl="0" indent="-514350" algn="l" rtl="0">
              <a:spcBef>
                <a:spcPts val="0"/>
              </a:spcBef>
              <a:spcAft>
                <a:spcPts val="0"/>
              </a:spcAft>
              <a:buSzPct val="95000"/>
              <a:buFont typeface="Century Gothic"/>
              <a:buAutoNum type="arabicPeriod"/>
            </a:pPr>
            <a:r>
              <a:rPr lang="es-AR" b="1" i="1"/>
              <a:t>API para las queries</a:t>
            </a:r>
            <a:endParaRPr b="1" i="1"/>
          </a:p>
          <a:p>
            <a:pPr marL="274320" lvl="0" indent="-129238" algn="l" rtl="0">
              <a:spcBef>
                <a:spcPts val="481"/>
              </a:spcBef>
              <a:spcAft>
                <a:spcPts val="0"/>
              </a:spcAft>
              <a:buSzPct val="95000"/>
              <a:buNone/>
            </a:pPr>
            <a:endParaRPr b="1" i="1"/>
          </a:p>
          <a:p>
            <a:pPr marL="0" lvl="0" indent="0" algn="l" rtl="0">
              <a:spcBef>
                <a:spcPts val="481"/>
              </a:spcBef>
              <a:spcAft>
                <a:spcPts val="0"/>
              </a:spcAft>
              <a:buSzPct val="95000"/>
              <a:buNone/>
            </a:pPr>
            <a:r>
              <a:rPr lang="es-AR" b="1" i="1"/>
              <a:t>1.1 	TermQuery: busca un solo término</a:t>
            </a:r>
            <a:endParaRPr/>
          </a:p>
          <a:p>
            <a:pPr marL="0" lvl="0" indent="0" algn="l" rtl="0">
              <a:spcBef>
                <a:spcPts val="481"/>
              </a:spcBef>
              <a:spcAft>
                <a:spcPts val="0"/>
              </a:spcAft>
              <a:buSzPct val="95000"/>
              <a:buNone/>
            </a:pPr>
            <a:r>
              <a:rPr lang="es-AR" b="1" i="1"/>
              <a:t>1.2 	PrefixQuery: busca por prefijo</a:t>
            </a:r>
            <a:endParaRPr/>
          </a:p>
          <a:p>
            <a:pPr marL="0" lvl="0" indent="0" algn="l" rtl="0">
              <a:spcBef>
                <a:spcPts val="481"/>
              </a:spcBef>
              <a:spcAft>
                <a:spcPts val="0"/>
              </a:spcAft>
              <a:buSzPct val="95000"/>
              <a:buNone/>
            </a:pPr>
            <a:r>
              <a:rPr lang="es-AR" b="1" i="1"/>
              <a:t>1.3 	TermRangeQuery: busca por rangos</a:t>
            </a:r>
            <a:endParaRPr/>
          </a:p>
          <a:p>
            <a:pPr marL="0" lvl="0" indent="0" algn="l" rtl="0">
              <a:spcBef>
                <a:spcPts val="481"/>
              </a:spcBef>
              <a:spcAft>
                <a:spcPts val="0"/>
              </a:spcAft>
              <a:buSzPct val="95000"/>
              <a:buNone/>
            </a:pPr>
            <a:r>
              <a:rPr lang="es-AR" b="1" i="1">
                <a:solidFill>
                  <a:srgbClr val="00B050"/>
                </a:solidFill>
              </a:rPr>
              <a:t>1.4 	PhraseQuery: busca secuencia</a:t>
            </a:r>
            <a:endParaRPr/>
          </a:p>
          <a:p>
            <a:pPr marL="0" lvl="0" indent="0" algn="l" rtl="0">
              <a:spcBef>
                <a:spcPts val="481"/>
              </a:spcBef>
              <a:spcAft>
                <a:spcPts val="0"/>
              </a:spcAft>
              <a:buSzPct val="95000"/>
              <a:buNone/>
            </a:pPr>
            <a:r>
              <a:rPr lang="es-AR"/>
              <a:t>1.5 	 WildcardQuery</a:t>
            </a:r>
            <a:endParaRPr/>
          </a:p>
          <a:p>
            <a:pPr marL="0" lvl="0" indent="0" algn="l" rtl="0">
              <a:spcBef>
                <a:spcPts val="481"/>
              </a:spcBef>
              <a:spcAft>
                <a:spcPts val="0"/>
              </a:spcAft>
              <a:buSzPct val="95000"/>
              <a:buNone/>
            </a:pPr>
            <a:r>
              <a:rPr lang="es-AR"/>
              <a:t>1.6 	FuzzyQuery // Damerau-Levenshtein con MaxEdit 2</a:t>
            </a:r>
            <a:endParaRPr/>
          </a:p>
          <a:p>
            <a:pPr marL="0" lvl="0" indent="0" algn="l" rtl="0">
              <a:spcBef>
                <a:spcPts val="481"/>
              </a:spcBef>
              <a:spcAft>
                <a:spcPts val="0"/>
              </a:spcAft>
              <a:buSzPct val="95000"/>
              <a:buNone/>
            </a:pPr>
            <a:r>
              <a:rPr lang="es-AR"/>
              <a:t>1.7 	BooleanQuery</a:t>
            </a:r>
            <a:endParaRPr/>
          </a:p>
          <a:p>
            <a:pPr marL="0" lvl="0" indent="0" algn="l" rtl="0">
              <a:spcBef>
                <a:spcPts val="481"/>
              </a:spcBef>
              <a:spcAft>
                <a:spcPts val="0"/>
              </a:spcAft>
              <a:buSzPct val="95000"/>
              <a:buNone/>
            </a:pPr>
            <a:r>
              <a:rPr lang="es-AR" b="1" i="1"/>
              <a:t>Etc., etc.,  etc.</a:t>
            </a:r>
            <a:endParaRPr/>
          </a:p>
          <a:p>
            <a:pPr marL="0" lvl="0" indent="0" algn="l" rtl="0">
              <a:spcBef>
                <a:spcPts val="481"/>
              </a:spcBef>
              <a:spcAft>
                <a:spcPts val="0"/>
              </a:spcAft>
              <a:buSzPct val="95000"/>
              <a:buNone/>
            </a:pPr>
            <a:endParaRPr b="1" i="1"/>
          </a:p>
        </p:txBody>
      </p:sp>
      <p:sp>
        <p:nvSpPr>
          <p:cNvPr id="414" name="Google Shape;414;p55"/>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217</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56"/>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spcBef>
                <a:spcPts val="0"/>
              </a:spcBef>
              <a:spcAft>
                <a:spcPts val="0"/>
              </a:spcAft>
              <a:buSzPct val="95000"/>
              <a:buNone/>
            </a:pPr>
            <a:r>
              <a:rPr lang="es-AR"/>
              <a:t>Ejercicio 5.4</a:t>
            </a:r>
            <a:endParaRPr/>
          </a:p>
          <a:p>
            <a:pPr marL="0" lvl="0" indent="0" algn="l" rtl="0">
              <a:spcBef>
                <a:spcPts val="325"/>
              </a:spcBef>
              <a:spcAft>
                <a:spcPts val="0"/>
              </a:spcAft>
              <a:buSzPct val="95000"/>
              <a:buNone/>
            </a:pPr>
            <a:r>
              <a:rPr lang="es-AR"/>
              <a:t>	Realizar los siguiente cambios, re ejecutar  y explicar el resultado</a:t>
            </a:r>
            <a:endParaRPr/>
          </a:p>
          <a:p>
            <a:pPr marL="0" lvl="0" indent="0" algn="l" rtl="0">
              <a:spcBef>
                <a:spcPts val="325"/>
              </a:spcBef>
              <a:spcAft>
                <a:spcPts val="0"/>
              </a:spcAft>
              <a:buSzPct val="95000"/>
              <a:buNone/>
            </a:pPr>
            <a:endParaRPr b="1"/>
          </a:p>
          <a:p>
            <a:pPr marL="0" lvl="0" indent="0" algn="l" rtl="0">
              <a:spcBef>
                <a:spcPts val="325"/>
              </a:spcBef>
              <a:spcAft>
                <a:spcPts val="0"/>
              </a:spcAft>
              <a:buSzPct val="95000"/>
              <a:buNone/>
            </a:pPr>
            <a:endParaRPr b="1"/>
          </a:p>
          <a:p>
            <a:pPr marL="0" lvl="0" indent="0" algn="just" rtl="0">
              <a:spcBef>
                <a:spcPts val="325"/>
              </a:spcBef>
              <a:spcAft>
                <a:spcPts val="0"/>
              </a:spcAft>
              <a:buSzPct val="95000"/>
              <a:buNone/>
            </a:pPr>
            <a:r>
              <a:rPr lang="es-AR"/>
              <a:t>Donde los casos a probar son (adaptar al QueryBuilder):</a:t>
            </a:r>
            <a:endParaRPr b="1"/>
          </a:p>
          <a:p>
            <a:pPr marL="0" lvl="0" indent="0" algn="l" rtl="0">
              <a:spcBef>
                <a:spcPts val="325"/>
              </a:spcBef>
              <a:spcAft>
                <a:spcPts val="0"/>
              </a:spcAft>
              <a:buSzPct val="95000"/>
              <a:buNone/>
            </a:pPr>
            <a:endParaRPr b="1"/>
          </a:p>
          <a:p>
            <a:pPr marL="457200" lvl="0" indent="-320897" algn="l" rtl="0">
              <a:spcBef>
                <a:spcPts val="325"/>
              </a:spcBef>
              <a:spcAft>
                <a:spcPts val="0"/>
              </a:spcAft>
              <a:buSzPct val="65769"/>
              <a:buChar char="-"/>
            </a:pPr>
            <a:r>
              <a:rPr lang="es-AR"/>
              <a:t>Frase:  “store  game”</a:t>
            </a:r>
            <a:endParaRPr/>
          </a:p>
          <a:p>
            <a:pPr marL="457200" lvl="0" indent="-320897" algn="l" rtl="0">
              <a:spcBef>
                <a:spcPts val="0"/>
              </a:spcBef>
              <a:spcAft>
                <a:spcPts val="0"/>
              </a:spcAft>
              <a:buSzPct val="65769"/>
              <a:buChar char="-"/>
            </a:pPr>
            <a:r>
              <a:rPr lang="es-AR"/>
              <a:t>Frase:  “store,,”  “game”</a:t>
            </a:r>
            <a:endParaRPr/>
          </a:p>
          <a:p>
            <a:pPr marL="457200" lvl="0" indent="-320897" algn="l" rtl="0">
              <a:spcBef>
                <a:spcPts val="0"/>
              </a:spcBef>
              <a:spcAft>
                <a:spcPts val="0"/>
              </a:spcAft>
              <a:buSzPct val="65769"/>
              <a:buChar char="-"/>
            </a:pPr>
            <a:r>
              <a:rPr lang="es-AR"/>
              <a:t>Frase: “game” “store”</a:t>
            </a:r>
            <a:endParaRPr/>
          </a:p>
          <a:p>
            <a:pPr marL="457200" lvl="0" indent="-320897" algn="l" rtl="0">
              <a:spcBef>
                <a:spcPts val="0"/>
              </a:spcBef>
              <a:spcAft>
                <a:spcPts val="0"/>
              </a:spcAft>
              <a:buSzPct val="65769"/>
              <a:buChar char="-"/>
            </a:pPr>
            <a:r>
              <a:rPr lang="es-AR"/>
              <a:t>Frase: “store game”</a:t>
            </a:r>
            <a:endParaRPr/>
          </a:p>
          <a:p>
            <a:pPr marL="457200" lvl="0" indent="-320897" algn="l" rtl="0">
              <a:spcBef>
                <a:spcPts val="0"/>
              </a:spcBef>
              <a:spcAft>
                <a:spcPts val="0"/>
              </a:spcAft>
              <a:buSzPct val="65769"/>
              <a:buChar char="-"/>
            </a:pPr>
            <a:r>
              <a:rPr lang="es-AR"/>
              <a:t>Frase: “store,, game”</a:t>
            </a:r>
            <a:endParaRPr/>
          </a:p>
          <a:p>
            <a:pPr marL="457200" lvl="0" indent="-320897" algn="l" rtl="0">
              <a:spcBef>
                <a:spcPts val="0"/>
              </a:spcBef>
              <a:spcAft>
                <a:spcPts val="0"/>
              </a:spcAft>
              <a:buSzPct val="65769"/>
              <a:buChar char="-"/>
            </a:pPr>
            <a:r>
              <a:rPr lang="es-AR"/>
              <a:t>Frase: “game”  “review”</a:t>
            </a:r>
            <a:endParaRPr/>
          </a:p>
          <a:p>
            <a:pPr marL="457200" lvl="0" indent="-320897" algn="l" rtl="0">
              <a:spcBef>
                <a:spcPts val="0"/>
              </a:spcBef>
              <a:spcAft>
                <a:spcPts val="0"/>
              </a:spcAft>
              <a:buSzPct val="65769"/>
              <a:buChar char="-"/>
            </a:pPr>
            <a:r>
              <a:rPr lang="es-AR"/>
              <a:t>Frase: “game”  “video”  “game”</a:t>
            </a:r>
            <a:endParaRPr/>
          </a:p>
          <a:p>
            <a:pPr marL="457200" lvl="0" indent="-320897" algn="l" rtl="0">
              <a:spcBef>
                <a:spcPts val="0"/>
              </a:spcBef>
              <a:spcAft>
                <a:spcPts val="0"/>
              </a:spcAft>
              <a:buSzPct val="65769"/>
              <a:buChar char="-"/>
            </a:pPr>
            <a:r>
              <a:rPr lang="es-AR"/>
              <a:t>Frase: “game”  “video”  “review”</a:t>
            </a:r>
            <a:endParaRPr/>
          </a:p>
        </p:txBody>
      </p:sp>
      <p:sp>
        <p:nvSpPr>
          <p:cNvPr id="420" name="Google Shape;420;p56"/>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218</a:t>
            </a:fld>
            <a:endParaRPr/>
          </a:p>
        </p:txBody>
      </p:sp>
      <p:graphicFrame>
        <p:nvGraphicFramePr>
          <p:cNvPr id="421" name="Google Shape;421;p56"/>
          <p:cNvGraphicFramePr/>
          <p:nvPr/>
        </p:nvGraphicFramePr>
        <p:xfrm>
          <a:off x="441434" y="137894"/>
          <a:ext cx="3000000" cy="3000000"/>
        </p:xfrm>
        <a:graphic>
          <a:graphicData uri="http://schemas.openxmlformats.org/drawingml/2006/table">
            <a:tbl>
              <a:tblPr firstRow="1" bandRow="1">
                <a:noFill/>
              </a:tblPr>
              <a:tblGrid>
                <a:gridCol w="4715700">
                  <a:extLst>
                    <a:ext uri="{9D8B030D-6E8A-4147-A177-3AD203B41FA5}">
                      <a16:colId xmlns:a16="http://schemas.microsoft.com/office/drawing/2014/main" val="20000"/>
                    </a:ext>
                  </a:extLst>
                </a:gridCol>
                <a:gridCol w="3513900">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es-AR" sz="1800"/>
                        <a:t>API</a:t>
                      </a:r>
                      <a:endParaRPr sz="1800"/>
                    </a:p>
                  </a:txBody>
                  <a:tcPr marL="91450" marR="91450" marT="45725" marB="45725"/>
                </a:tc>
                <a:tc>
                  <a:txBody>
                    <a:bodyPr/>
                    <a:lstStyle/>
                    <a:p>
                      <a:pPr marL="0" marR="0" lvl="0" indent="0" algn="l" rtl="0">
                        <a:spcBef>
                          <a:spcPts val="0"/>
                        </a:spcBef>
                        <a:spcAft>
                          <a:spcPts val="0"/>
                        </a:spcAft>
                        <a:buNone/>
                      </a:pPr>
                      <a:r>
                        <a:rPr lang="es-AR" sz="1800"/>
                        <a:t>QueryParser</a:t>
                      </a:r>
                      <a:endParaRPr sz="18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just" rtl="0">
                        <a:spcBef>
                          <a:spcPts val="0"/>
                        </a:spcBef>
                        <a:spcAft>
                          <a:spcPts val="0"/>
                        </a:spcAft>
                        <a:buNone/>
                      </a:pPr>
                      <a:r>
                        <a:rPr lang="es-AR" sz="1800" b="0">
                          <a:solidFill>
                            <a:schemeClr val="dk1"/>
                          </a:solidFill>
                          <a:latin typeface="Palatino Linotype"/>
                          <a:ea typeface="Palatino Linotype"/>
                          <a:cs typeface="Palatino Linotype"/>
                          <a:sym typeface="Palatino Linotype"/>
                        </a:rPr>
                        <a:t>Query query= new PhraseQuery(“content”, </a:t>
                      </a:r>
                      <a:r>
                        <a:rPr lang="es-AR" sz="1800">
                          <a:solidFill>
                            <a:schemeClr val="dk1"/>
                          </a:solidFill>
                          <a:latin typeface="Palatino Linotype"/>
                          <a:ea typeface="Palatino Linotype"/>
                          <a:cs typeface="Palatino Linotype"/>
                          <a:sym typeface="Palatino Linotype"/>
                        </a:rPr>
                        <a:t>“store”, “game”</a:t>
                      </a:r>
                      <a:r>
                        <a:rPr lang="es-AR" sz="1800" b="0">
                          <a:solidFill>
                            <a:schemeClr val="dk1"/>
                          </a:solidFill>
                          <a:latin typeface="Palatino Linotype"/>
                          <a:ea typeface="Palatino Linotype"/>
                          <a:cs typeface="Palatino Linotype"/>
                          <a:sym typeface="Palatino Linotype"/>
                        </a:rPr>
                        <a:t>)</a:t>
                      </a:r>
                      <a:endParaRPr sz="1800" b="0"/>
                    </a:p>
                  </a:txBody>
                  <a:tcPr marL="91450" marR="91450" marT="45725" marB="45725"/>
                </a:tc>
                <a:tc>
                  <a:txBody>
                    <a:bodyPr/>
                    <a:lstStyle/>
                    <a:p>
                      <a:pPr marL="0" marR="0" lvl="0" indent="0" algn="l" rtl="0">
                        <a:spcBef>
                          <a:spcPts val="0"/>
                        </a:spcBef>
                        <a:spcAft>
                          <a:spcPts val="0"/>
                        </a:spcAft>
                        <a:buNone/>
                      </a:pPr>
                      <a:r>
                        <a:rPr lang="es-AR" sz="1800"/>
                        <a:t>queryStr="</a:t>
                      </a:r>
                      <a:r>
                        <a:rPr lang="es-AR" sz="1800">
                          <a:solidFill>
                            <a:schemeClr val="dk1"/>
                          </a:solidFill>
                        </a:rPr>
                        <a:t>content:</a:t>
                      </a:r>
                      <a:r>
                        <a:rPr lang="es-AR" sz="1800">
                          <a:solidFill>
                            <a:srgbClr val="00B050"/>
                          </a:solidFill>
                        </a:rPr>
                        <a:t>\”</a:t>
                      </a:r>
                      <a:r>
                        <a:rPr lang="es-AR" sz="1800">
                          <a:solidFill>
                            <a:schemeClr val="dk1"/>
                          </a:solidFill>
                        </a:rPr>
                        <a:t>store game</a:t>
                      </a:r>
                      <a:r>
                        <a:rPr lang="es-AR" sz="1800">
                          <a:solidFill>
                            <a:srgbClr val="00B050"/>
                          </a:solidFill>
                        </a:rPr>
                        <a:t>\”</a:t>
                      </a:r>
                      <a:r>
                        <a:rPr lang="es-AR" sz="1800"/>
                        <a:t>";</a:t>
                      </a:r>
                      <a:endParaRPr/>
                    </a:p>
                    <a:p>
                      <a:pPr marL="0" marR="0" lvl="0" indent="0" algn="l" rtl="0">
                        <a:spcBef>
                          <a:spcPts val="0"/>
                        </a:spcBef>
                        <a:spcAft>
                          <a:spcPts val="0"/>
                        </a:spcAft>
                        <a:buNone/>
                      </a:pPr>
                      <a:r>
                        <a:rPr lang="es-AR" sz="1800">
                          <a:solidFill>
                            <a:schemeClr val="dk1"/>
                          </a:solidFill>
                          <a:latin typeface="Palatino Linotype"/>
                          <a:ea typeface="Palatino Linotype"/>
                          <a:cs typeface="Palatino Linotype"/>
                          <a:sym typeface="Palatino Linotype"/>
                        </a:rPr>
                        <a:t>Query query= queryparser.parse(queryStr);</a:t>
                      </a:r>
                      <a:endParaRPr sz="1800"/>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57"/>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427" name="Google Shape;427;p57"/>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fontScale="92500"/>
          </a:bodyPr>
          <a:lstStyle/>
          <a:p>
            <a:pPr marL="514350" lvl="0" indent="-514350" algn="l" rtl="0">
              <a:spcBef>
                <a:spcPts val="0"/>
              </a:spcBef>
              <a:spcAft>
                <a:spcPts val="0"/>
              </a:spcAft>
              <a:buSzPct val="95000"/>
              <a:buFont typeface="Century Gothic"/>
              <a:buAutoNum type="arabicPeriod"/>
            </a:pPr>
            <a:r>
              <a:rPr lang="es-AR"/>
              <a:t>API para las queries</a:t>
            </a:r>
            <a:endParaRPr/>
          </a:p>
          <a:p>
            <a:pPr marL="274320" lvl="0" indent="-129238" algn="l" rtl="0">
              <a:spcBef>
                <a:spcPts val="481"/>
              </a:spcBef>
              <a:spcAft>
                <a:spcPts val="0"/>
              </a:spcAft>
              <a:buSzPct val="95000"/>
              <a:buNone/>
            </a:pPr>
            <a:endParaRPr b="1"/>
          </a:p>
          <a:p>
            <a:pPr marL="0" lvl="0" indent="0" algn="l" rtl="0">
              <a:spcBef>
                <a:spcPts val="481"/>
              </a:spcBef>
              <a:spcAft>
                <a:spcPts val="0"/>
              </a:spcAft>
              <a:buSzPct val="95000"/>
              <a:buNone/>
            </a:pPr>
            <a:r>
              <a:rPr lang="es-AR"/>
              <a:t>1.1 	</a:t>
            </a:r>
            <a:r>
              <a:rPr lang="es-AR" b="1" i="1"/>
              <a:t>TermQuery: busca un solo término</a:t>
            </a:r>
            <a:endParaRPr/>
          </a:p>
          <a:p>
            <a:pPr marL="0" lvl="0" indent="0" algn="l" rtl="0">
              <a:spcBef>
                <a:spcPts val="481"/>
              </a:spcBef>
              <a:spcAft>
                <a:spcPts val="0"/>
              </a:spcAft>
              <a:buSzPct val="95000"/>
              <a:buNone/>
            </a:pPr>
            <a:r>
              <a:rPr lang="es-AR" b="1" i="1"/>
              <a:t>1.2 	PrefixQuery: busca por prefijo</a:t>
            </a:r>
            <a:endParaRPr/>
          </a:p>
          <a:p>
            <a:pPr marL="0" lvl="0" indent="0" algn="l" rtl="0">
              <a:spcBef>
                <a:spcPts val="481"/>
              </a:spcBef>
              <a:spcAft>
                <a:spcPts val="0"/>
              </a:spcAft>
              <a:buSzPct val="95000"/>
              <a:buNone/>
            </a:pPr>
            <a:r>
              <a:rPr lang="es-AR" b="1" i="1"/>
              <a:t>1.3 	TermRangeQuery: busca por rangos</a:t>
            </a:r>
            <a:endParaRPr/>
          </a:p>
          <a:p>
            <a:pPr marL="0" lvl="0" indent="0" algn="l" rtl="0">
              <a:spcBef>
                <a:spcPts val="481"/>
              </a:spcBef>
              <a:spcAft>
                <a:spcPts val="0"/>
              </a:spcAft>
              <a:buSzPct val="95000"/>
              <a:buNone/>
            </a:pPr>
            <a:r>
              <a:rPr lang="es-AR" b="1" i="1"/>
              <a:t>1.4 </a:t>
            </a:r>
            <a:r>
              <a:rPr lang="es-AR" b="1" i="1">
                <a:solidFill>
                  <a:srgbClr val="00B050"/>
                </a:solidFill>
              </a:rPr>
              <a:t>	</a:t>
            </a:r>
            <a:r>
              <a:rPr lang="es-AR" b="1" i="1"/>
              <a:t>PhraseQuery: busca secuencia</a:t>
            </a:r>
            <a:endParaRPr/>
          </a:p>
          <a:p>
            <a:pPr marL="0" lvl="0" indent="0" algn="l" rtl="0">
              <a:spcBef>
                <a:spcPts val="481"/>
              </a:spcBef>
              <a:spcAft>
                <a:spcPts val="0"/>
              </a:spcAft>
              <a:buSzPct val="95000"/>
              <a:buNone/>
            </a:pPr>
            <a:r>
              <a:rPr lang="es-AR" b="1" i="1">
                <a:solidFill>
                  <a:srgbClr val="00B050"/>
                </a:solidFill>
              </a:rPr>
              <a:t>1.5 	 WildcardQuery: busca por matching de * o bien ?</a:t>
            </a:r>
            <a:endParaRPr/>
          </a:p>
          <a:p>
            <a:pPr marL="0" lvl="0" indent="0" algn="l" rtl="0">
              <a:spcBef>
                <a:spcPts val="481"/>
              </a:spcBef>
              <a:spcAft>
                <a:spcPts val="0"/>
              </a:spcAft>
              <a:buSzPct val="95000"/>
              <a:buNone/>
            </a:pPr>
            <a:r>
              <a:rPr lang="es-AR"/>
              <a:t>1.6 	FuzzyQuery: Damerau-Levenshtein con MaxEdit 2</a:t>
            </a:r>
            <a:endParaRPr/>
          </a:p>
          <a:p>
            <a:pPr marL="0" lvl="0" indent="0" algn="l" rtl="0">
              <a:spcBef>
                <a:spcPts val="481"/>
              </a:spcBef>
              <a:spcAft>
                <a:spcPts val="0"/>
              </a:spcAft>
              <a:buSzPct val="95000"/>
              <a:buNone/>
            </a:pPr>
            <a:r>
              <a:rPr lang="es-AR"/>
              <a:t>1.7 	BooleanQuery</a:t>
            </a:r>
            <a:endParaRPr/>
          </a:p>
          <a:p>
            <a:pPr marL="0" lvl="0" indent="0" algn="l" rtl="0">
              <a:spcBef>
                <a:spcPts val="481"/>
              </a:spcBef>
              <a:spcAft>
                <a:spcPts val="0"/>
              </a:spcAft>
              <a:buSzPct val="95000"/>
              <a:buNone/>
            </a:pPr>
            <a:r>
              <a:rPr lang="es-AR"/>
              <a:t>Etc., etc.,  etc.</a:t>
            </a:r>
            <a:endParaRPr/>
          </a:p>
          <a:p>
            <a:pPr marL="0" lvl="0" indent="0" algn="l" rtl="0">
              <a:spcBef>
                <a:spcPts val="481"/>
              </a:spcBef>
              <a:spcAft>
                <a:spcPts val="0"/>
              </a:spcAft>
              <a:buSzPct val="95000"/>
              <a:buNone/>
            </a:pPr>
            <a:endParaRPr/>
          </a:p>
        </p:txBody>
      </p:sp>
      <p:sp>
        <p:nvSpPr>
          <p:cNvPr id="428" name="Google Shape;428;p57"/>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219</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847088"/>
            <a:ext cx="8382000" cy="4761411"/>
          </a:xfrm>
        </p:spPr>
        <p:txBody>
          <a:bodyPr>
            <a:normAutofit/>
          </a:bodyPr>
          <a:lstStyle/>
          <a:p>
            <a:pPr marL="0" indent="0" algn="just">
              <a:buNone/>
            </a:pPr>
            <a:r>
              <a:rPr lang="es-AR" sz="1600" b="1" dirty="0"/>
              <a:t>Mínimas reglas </a:t>
            </a:r>
            <a:r>
              <a:rPr lang="es-AR" sz="1600" dirty="0"/>
              <a:t>que deberían aplicarse:</a:t>
            </a:r>
          </a:p>
          <a:p>
            <a:pPr marL="0" indent="0" algn="just">
              <a:buNone/>
            </a:pPr>
            <a:endParaRPr lang="es-AR" sz="1600" dirty="0"/>
          </a:p>
          <a:p>
            <a:pPr algn="just">
              <a:buFont typeface="Wingdings" panose="05000000000000000000" pitchFamily="2" charset="2"/>
              <a:buChar char="v"/>
            </a:pPr>
            <a:r>
              <a:rPr lang="es-AR" sz="1600" dirty="0"/>
              <a:t>Sacar blancos del comienzo y final (</a:t>
            </a:r>
            <a:r>
              <a:rPr lang="es-AR" sz="1600" dirty="0" err="1"/>
              <a:t>trim</a:t>
            </a:r>
            <a:r>
              <a:rPr lang="es-AR" sz="1600" dirty="0"/>
              <a:t>).  </a:t>
            </a:r>
          </a:p>
          <a:p>
            <a:pPr marL="0" indent="0" algn="just">
              <a:buNone/>
            </a:pPr>
            <a:r>
              <a:rPr lang="es-AR" sz="1600" dirty="0"/>
              <a:t>Pero no es suficiente. Si la palabra es compuesta habría que sacar blancos internos. </a:t>
            </a:r>
          </a:p>
          <a:p>
            <a:pPr marL="0" indent="0" algn="just">
              <a:buNone/>
            </a:pPr>
            <a:r>
              <a:rPr lang="es-AR" sz="1600" dirty="0" err="1"/>
              <a:t>Ej</a:t>
            </a:r>
            <a:r>
              <a:rPr lang="es-AR" sz="1600" dirty="0"/>
              <a:t>:  ‘  yogurt       bebible   ‘</a:t>
            </a:r>
          </a:p>
          <a:p>
            <a:pPr algn="just">
              <a:buFont typeface="Wingdings" panose="05000000000000000000" pitchFamily="2" charset="2"/>
              <a:buChar char="v"/>
            </a:pPr>
            <a:endParaRPr lang="es-AR" sz="1600" dirty="0"/>
          </a:p>
          <a:p>
            <a:pPr algn="just">
              <a:buFont typeface="Wingdings" panose="05000000000000000000" pitchFamily="2" charset="2"/>
              <a:buChar char="v"/>
            </a:pPr>
            <a:r>
              <a:rPr lang="es-AR" sz="1600" dirty="0"/>
              <a:t>Buscar pasando todo a mayúscula o minúscula.  </a:t>
            </a:r>
            <a:r>
              <a:rPr lang="es-AR" sz="1600" dirty="0" err="1"/>
              <a:t>Ej</a:t>
            </a:r>
            <a:r>
              <a:rPr lang="es-AR" sz="1600" dirty="0"/>
              <a:t>: </a:t>
            </a:r>
            <a:r>
              <a:rPr lang="es-AR" sz="1600" dirty="0" err="1"/>
              <a:t>YogUrt</a:t>
            </a:r>
            <a:r>
              <a:rPr lang="es-AR" sz="1600" dirty="0"/>
              <a:t>= YOGURT</a:t>
            </a:r>
          </a:p>
          <a:p>
            <a:pPr algn="just">
              <a:buFont typeface="Wingdings" panose="05000000000000000000" pitchFamily="2" charset="2"/>
              <a:buChar char="v"/>
            </a:pPr>
            <a:endParaRPr lang="es-AR" sz="1600" dirty="0"/>
          </a:p>
          <a:p>
            <a:pPr algn="just">
              <a:buFont typeface="Wingdings" panose="05000000000000000000" pitchFamily="2" charset="2"/>
              <a:buChar char="v"/>
            </a:pPr>
            <a:r>
              <a:rPr lang="es-AR" sz="1600" dirty="0"/>
              <a:t>Si se conocen abreviaturas, usarlas. </a:t>
            </a:r>
            <a:r>
              <a:rPr lang="es-AR" sz="1600" dirty="0" err="1"/>
              <a:t>Ej</a:t>
            </a:r>
            <a:r>
              <a:rPr lang="es-AR" sz="1600" dirty="0"/>
              <a:t>:  BA por Buenos Aires</a:t>
            </a:r>
          </a:p>
          <a:p>
            <a:pPr algn="just">
              <a:buFont typeface="Wingdings" panose="05000000000000000000" pitchFamily="2" charset="2"/>
              <a:buChar char="v"/>
            </a:pPr>
            <a:endParaRPr lang="es-AR" sz="1600" dirty="0"/>
          </a:p>
          <a:p>
            <a:pPr algn="just">
              <a:buFont typeface="Wingdings" panose="05000000000000000000" pitchFamily="2" charset="2"/>
              <a:buChar char="v"/>
            </a:pPr>
            <a:r>
              <a:rPr lang="es-AR" sz="1600" dirty="0"/>
              <a:t>Los símbolos de puntuación, eliminarlos. </a:t>
            </a:r>
            <a:r>
              <a:rPr lang="es-AR" sz="1600" dirty="0" err="1"/>
              <a:t>Ej</a:t>
            </a:r>
            <a:r>
              <a:rPr lang="es-AR" sz="1600" dirty="0"/>
              <a:t>: Bs. As. por Bs As</a:t>
            </a:r>
          </a:p>
          <a:p>
            <a:pPr algn="just">
              <a:buFont typeface="Wingdings" panose="05000000000000000000" pitchFamily="2" charset="2"/>
              <a:buChar char="v"/>
            </a:pPr>
            <a:endParaRPr lang="es-AR" sz="1600" dirty="0"/>
          </a:p>
          <a:p>
            <a:pPr algn="just">
              <a:buFont typeface="Wingdings" panose="05000000000000000000" pitchFamily="2" charset="2"/>
              <a:buChar char="v"/>
            </a:pPr>
            <a:r>
              <a:rPr lang="es-AR" sz="1600" dirty="0"/>
              <a:t>Si se conocen sinónimos, usarlos. </a:t>
            </a:r>
            <a:r>
              <a:rPr lang="es-AR" sz="1600" dirty="0" err="1"/>
              <a:t>Ej</a:t>
            </a:r>
            <a:r>
              <a:rPr lang="es-AR" sz="1600" dirty="0"/>
              <a:t>:  </a:t>
            </a:r>
            <a:r>
              <a:rPr lang="es-AR" sz="1600" i="1" dirty="0"/>
              <a:t>computadora</a:t>
            </a:r>
            <a:r>
              <a:rPr lang="es-AR" sz="1600" dirty="0"/>
              <a:t> por </a:t>
            </a:r>
            <a:r>
              <a:rPr lang="es-AR" sz="1600" i="1" dirty="0"/>
              <a:t>ordenador</a:t>
            </a:r>
            <a:r>
              <a:rPr lang="es-AR" sz="1600" dirty="0"/>
              <a:t>, </a:t>
            </a:r>
            <a:r>
              <a:rPr lang="es-AR" sz="1600" i="1" dirty="0"/>
              <a:t>teléfono celular </a:t>
            </a:r>
            <a:r>
              <a:rPr lang="es-AR" sz="1600" dirty="0"/>
              <a:t>por </a:t>
            </a:r>
            <a:r>
              <a:rPr lang="es-AR" sz="1600" i="1" dirty="0"/>
              <a:t>teléfono móvil</a:t>
            </a:r>
            <a:r>
              <a:rPr lang="es-AR" sz="1600" dirty="0"/>
              <a:t>. Inclusive entre diferentes idiomas.</a:t>
            </a:r>
          </a:p>
          <a:p>
            <a:pPr marL="457200" indent="-457200" algn="just">
              <a:buAutoNum type="alphaUcParenR" startAt="2"/>
            </a:pPr>
            <a:endParaRPr lang="es-AR" sz="1600" dirty="0"/>
          </a:p>
          <a:p>
            <a:pPr marL="457200" indent="-457200" algn="just">
              <a:buAutoNum type="alphaUcParenR" startAt="2"/>
            </a:pPr>
            <a:endParaRPr lang="es-AR" sz="1600" dirty="0"/>
          </a:p>
        </p:txBody>
      </p:sp>
      <p:sp>
        <p:nvSpPr>
          <p:cNvPr id="3" name="Title 2"/>
          <p:cNvSpPr>
            <a:spLocks noGrp="1"/>
          </p:cNvSpPr>
          <p:nvPr>
            <p:ph type="title"/>
          </p:nvPr>
        </p:nvSpPr>
        <p:spPr/>
        <p:txBody>
          <a:bodyPr/>
          <a:lstStyle/>
          <a:p>
            <a:r>
              <a:rPr lang="es-AR" dirty="0"/>
              <a:t>Data </a:t>
            </a:r>
            <a:r>
              <a:rPr lang="es-AR" dirty="0" err="1"/>
              <a:t>Quality</a:t>
            </a:r>
            <a:r>
              <a:rPr lang="es-AR" dirty="0"/>
              <a:t> - </a:t>
            </a:r>
            <a:r>
              <a:rPr lang="es-AR" dirty="0" err="1"/>
              <a:t>Matching</a:t>
            </a:r>
            <a:endParaRPr lang="es-AR"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2623960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barn(inVertical)">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barn(inVertical)">
                                      <p:cBhvr>
                                        <p:cTn id="12" dur="500"/>
                                        <p:tgtEl>
                                          <p:spTgt spid="2">
                                            <p:txEl>
                                              <p:pRg st="3" end="3"/>
                                            </p:txEl>
                                          </p:spTgt>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Effect transition="in" filter="barn(inVertical)">
                                      <p:cBhvr>
                                        <p:cTn id="15" dur="500"/>
                                        <p:tgtEl>
                                          <p:spTgt spid="2">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2">
                                            <p:txEl>
                                              <p:pRg st="6" end="6"/>
                                            </p:txEl>
                                          </p:spTgt>
                                        </p:tgtEl>
                                        <p:attrNameLst>
                                          <p:attrName>style.visibility</p:attrName>
                                        </p:attrNameLst>
                                      </p:cBhvr>
                                      <p:to>
                                        <p:strVal val="visible"/>
                                      </p:to>
                                    </p:set>
                                    <p:animEffect transition="in" filter="barn(inVertical)">
                                      <p:cBhvr>
                                        <p:cTn id="20" dur="500"/>
                                        <p:tgtEl>
                                          <p:spTgt spid="2">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animEffect transition="in" filter="barn(inVertical)">
                                      <p:cBhvr>
                                        <p:cTn id="25" dur="500"/>
                                        <p:tgtEl>
                                          <p:spTgt spid="2">
                                            <p:txEl>
                                              <p:pRg st="8" end="8"/>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2">
                                            <p:txEl>
                                              <p:pRg st="10" end="10"/>
                                            </p:txEl>
                                          </p:spTgt>
                                        </p:tgtEl>
                                        <p:attrNameLst>
                                          <p:attrName>style.visibility</p:attrName>
                                        </p:attrNameLst>
                                      </p:cBhvr>
                                      <p:to>
                                        <p:strVal val="visible"/>
                                      </p:to>
                                    </p:set>
                                    <p:animEffect transition="in" filter="barn(inVertical)">
                                      <p:cBhvr>
                                        <p:cTn id="30" dur="500"/>
                                        <p:tgtEl>
                                          <p:spTgt spid="2">
                                            <p:txEl>
                                              <p:pRg st="10" end="1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2">
                                            <p:txEl>
                                              <p:pRg st="12" end="12"/>
                                            </p:txEl>
                                          </p:spTgt>
                                        </p:tgtEl>
                                        <p:attrNameLst>
                                          <p:attrName>style.visibility</p:attrName>
                                        </p:attrNameLst>
                                      </p:cBhvr>
                                      <p:to>
                                        <p:strVal val="visible"/>
                                      </p:to>
                                    </p:set>
                                    <p:animEffect transition="in" filter="barn(inVertical)">
                                      <p:cBhvr>
                                        <p:cTn id="35"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58"/>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fontScale="62500" lnSpcReduction="20000"/>
          </a:bodyPr>
          <a:lstStyle/>
          <a:p>
            <a:pPr marL="0" lvl="0" indent="0" algn="l" rtl="0">
              <a:spcBef>
                <a:spcPts val="0"/>
              </a:spcBef>
              <a:spcAft>
                <a:spcPts val="0"/>
              </a:spcAft>
              <a:buSzPct val="95000"/>
              <a:buNone/>
            </a:pPr>
            <a:r>
              <a:rPr lang="es-AR"/>
              <a:t>Ejercicio 5.5</a:t>
            </a:r>
            <a:endParaRPr/>
          </a:p>
          <a:p>
            <a:pPr marL="0" lvl="0" indent="0" algn="l" rtl="0">
              <a:spcBef>
                <a:spcPts val="325"/>
              </a:spcBef>
              <a:spcAft>
                <a:spcPts val="0"/>
              </a:spcAft>
              <a:buSzPct val="95000"/>
              <a:buNone/>
            </a:pPr>
            <a:r>
              <a:rPr lang="es-AR"/>
              <a:t>	Realizar los siguiente cambios, re ejecutar  y explicar el resultado</a:t>
            </a:r>
            <a:endParaRPr/>
          </a:p>
          <a:p>
            <a:pPr marL="0" lvl="0" indent="0" algn="l" rtl="0">
              <a:spcBef>
                <a:spcPts val="325"/>
              </a:spcBef>
              <a:spcAft>
                <a:spcPts val="0"/>
              </a:spcAft>
              <a:buSzPct val="95000"/>
              <a:buNone/>
            </a:pPr>
            <a:endParaRPr/>
          </a:p>
          <a:p>
            <a:pPr marL="0" lvl="0" indent="0" algn="l" rtl="0">
              <a:spcBef>
                <a:spcPts val="325"/>
              </a:spcBef>
              <a:spcAft>
                <a:spcPts val="0"/>
              </a:spcAft>
              <a:buSzPct val="95000"/>
              <a:buNone/>
            </a:pPr>
            <a:r>
              <a:rPr lang="es-AR"/>
              <a:t>Query query= </a:t>
            </a:r>
            <a:r>
              <a:rPr lang="es-AR" b="1"/>
              <a:t>new WildcardQuery(myTerm) </a:t>
            </a:r>
            <a:endParaRPr/>
          </a:p>
          <a:p>
            <a:pPr marL="0" lvl="0" indent="0" algn="l" rtl="0">
              <a:spcBef>
                <a:spcPts val="325"/>
              </a:spcBef>
              <a:spcAft>
                <a:spcPts val="0"/>
              </a:spcAft>
              <a:buSzPct val="95000"/>
              <a:buNone/>
            </a:pPr>
            <a:endParaRPr b="1"/>
          </a:p>
          <a:p>
            <a:pPr marL="0" lvl="0" indent="0" algn="l" rtl="0">
              <a:spcBef>
                <a:spcPts val="325"/>
              </a:spcBef>
              <a:spcAft>
                <a:spcPts val="0"/>
              </a:spcAft>
              <a:buSzPct val="95000"/>
              <a:buNone/>
            </a:pPr>
            <a:endParaRPr b="1"/>
          </a:p>
          <a:p>
            <a:pPr marL="0" lvl="0" indent="0" algn="just" rtl="0">
              <a:spcBef>
                <a:spcPts val="325"/>
              </a:spcBef>
              <a:spcAft>
                <a:spcPts val="0"/>
              </a:spcAft>
              <a:buSzPct val="95000"/>
              <a:buNone/>
            </a:pPr>
            <a:r>
              <a:rPr lang="es-AR"/>
              <a:t>Donde los casos a probar son:</a:t>
            </a:r>
            <a:endParaRPr b="1"/>
          </a:p>
          <a:p>
            <a:pPr marL="0" lvl="0" indent="0" algn="l" rtl="0">
              <a:spcBef>
                <a:spcPts val="325"/>
              </a:spcBef>
              <a:spcAft>
                <a:spcPts val="0"/>
              </a:spcAft>
              <a:buSzPct val="95000"/>
              <a:buNone/>
            </a:pPr>
            <a:endParaRPr b="1"/>
          </a:p>
          <a:p>
            <a:pPr marL="274320" lvl="0" indent="-274320" algn="l" rtl="0">
              <a:spcBef>
                <a:spcPts val="325"/>
              </a:spcBef>
              <a:spcAft>
                <a:spcPts val="0"/>
              </a:spcAft>
              <a:buSzPct val="95000"/>
              <a:buChar char="⚫"/>
            </a:pPr>
            <a:r>
              <a:rPr lang="es-AR"/>
              <a:t>queryStr= “g*e”</a:t>
            </a:r>
            <a:endParaRPr/>
          </a:p>
          <a:p>
            <a:pPr marL="274320" lvl="0" indent="-176291" algn="l" rtl="0">
              <a:spcBef>
                <a:spcPts val="325"/>
              </a:spcBef>
              <a:spcAft>
                <a:spcPts val="0"/>
              </a:spcAft>
              <a:buSzPct val="95000"/>
              <a:buNone/>
            </a:pPr>
            <a:endParaRPr/>
          </a:p>
          <a:p>
            <a:pPr marL="274320" lvl="0" indent="-274320" algn="l" rtl="0">
              <a:spcBef>
                <a:spcPts val="325"/>
              </a:spcBef>
              <a:spcAft>
                <a:spcPts val="0"/>
              </a:spcAft>
              <a:buSzPct val="95000"/>
              <a:buChar char="⚫"/>
            </a:pPr>
            <a:r>
              <a:rPr lang="es-AR"/>
              <a:t>queryStr= “g?me”</a:t>
            </a:r>
            <a:endParaRPr/>
          </a:p>
          <a:p>
            <a:pPr marL="274320" lvl="0" indent="-176291" algn="l" rtl="0">
              <a:spcBef>
                <a:spcPts val="325"/>
              </a:spcBef>
              <a:spcAft>
                <a:spcPts val="0"/>
              </a:spcAft>
              <a:buSzPct val="95000"/>
              <a:buNone/>
            </a:pPr>
            <a:endParaRPr/>
          </a:p>
          <a:p>
            <a:pPr marL="274320" lvl="0" indent="-274320" algn="l" rtl="0">
              <a:spcBef>
                <a:spcPts val="325"/>
              </a:spcBef>
              <a:spcAft>
                <a:spcPts val="0"/>
              </a:spcAft>
              <a:buSzPct val="95000"/>
              <a:buChar char="⚫"/>
            </a:pPr>
            <a:r>
              <a:rPr lang="es-AR"/>
              <a:t>queryStr= “g?m”</a:t>
            </a:r>
            <a:endParaRPr/>
          </a:p>
          <a:p>
            <a:pPr marL="274320" lvl="0" indent="-176291" algn="l" rtl="0">
              <a:spcBef>
                <a:spcPts val="325"/>
              </a:spcBef>
              <a:spcAft>
                <a:spcPts val="0"/>
              </a:spcAft>
              <a:buSzPct val="95000"/>
              <a:buNone/>
            </a:pPr>
            <a:endParaRPr/>
          </a:p>
          <a:p>
            <a:pPr marL="274320" lvl="0" indent="-274320" algn="l" rtl="0">
              <a:spcBef>
                <a:spcPts val="325"/>
              </a:spcBef>
              <a:spcAft>
                <a:spcPts val="0"/>
              </a:spcAft>
              <a:buSzPct val="95000"/>
              <a:buChar char="⚫"/>
            </a:pPr>
            <a:r>
              <a:rPr lang="es-AR"/>
              <a:t>queryStr= “G??e”</a:t>
            </a:r>
            <a:endParaRPr/>
          </a:p>
          <a:p>
            <a:pPr marL="274320" lvl="0" indent="-176291" algn="l" rtl="0">
              <a:spcBef>
                <a:spcPts val="325"/>
              </a:spcBef>
              <a:spcAft>
                <a:spcPts val="0"/>
              </a:spcAft>
              <a:buSzPct val="95000"/>
              <a:buNone/>
            </a:pPr>
            <a:endParaRPr/>
          </a:p>
          <a:p>
            <a:pPr marL="274320" lvl="0" indent="-274320" algn="l" rtl="0">
              <a:spcBef>
                <a:spcPts val="325"/>
              </a:spcBef>
              <a:spcAft>
                <a:spcPts val="0"/>
              </a:spcAft>
              <a:buSzPct val="95000"/>
              <a:buChar char="⚫"/>
            </a:pPr>
            <a:r>
              <a:rPr lang="es-AR"/>
              <a:t>queryStr= “*”	// OJO NO PUEDE COLOCARSE EN PRIMERA POSICION</a:t>
            </a:r>
            <a:endParaRPr/>
          </a:p>
          <a:p>
            <a:pPr marL="274320" lvl="0" indent="-176291" algn="l" rtl="0">
              <a:spcBef>
                <a:spcPts val="325"/>
              </a:spcBef>
              <a:spcAft>
                <a:spcPts val="0"/>
              </a:spcAft>
              <a:buSzPct val="95000"/>
              <a:buNone/>
            </a:pPr>
            <a:endParaRPr/>
          </a:p>
          <a:p>
            <a:pPr marL="274320" lvl="0" indent="-176291" algn="l" rtl="0">
              <a:spcBef>
                <a:spcPts val="325"/>
              </a:spcBef>
              <a:spcAft>
                <a:spcPts val="0"/>
              </a:spcAft>
              <a:buSzPct val="95000"/>
              <a:buNone/>
            </a:pPr>
            <a:endParaRPr/>
          </a:p>
          <a:p>
            <a:pPr marL="274320" lvl="0" indent="-176291" algn="l" rtl="0">
              <a:spcBef>
                <a:spcPts val="325"/>
              </a:spcBef>
              <a:spcAft>
                <a:spcPts val="0"/>
              </a:spcAft>
              <a:buSzPct val="95000"/>
              <a:buNone/>
            </a:pPr>
            <a:endParaRPr/>
          </a:p>
          <a:p>
            <a:pPr marL="274320" lvl="0" indent="-176291" algn="l" rtl="0">
              <a:spcBef>
                <a:spcPts val="325"/>
              </a:spcBef>
              <a:spcAft>
                <a:spcPts val="0"/>
              </a:spcAft>
              <a:buSzPct val="95000"/>
              <a:buNone/>
            </a:pPr>
            <a:endParaRPr/>
          </a:p>
          <a:p>
            <a:pPr marL="274320" lvl="0" indent="-176291" algn="l" rtl="0">
              <a:spcBef>
                <a:spcPts val="325"/>
              </a:spcBef>
              <a:spcAft>
                <a:spcPts val="0"/>
              </a:spcAft>
              <a:buSzPct val="95000"/>
              <a:buNone/>
            </a:pPr>
            <a:endParaRPr/>
          </a:p>
          <a:p>
            <a:pPr marL="274320" lvl="0" indent="-176291" algn="l" rtl="0">
              <a:spcBef>
                <a:spcPts val="325"/>
              </a:spcBef>
              <a:spcAft>
                <a:spcPts val="0"/>
              </a:spcAft>
              <a:buSzPct val="95000"/>
              <a:buNone/>
            </a:pPr>
            <a:endParaRPr/>
          </a:p>
          <a:p>
            <a:pPr marL="0" lvl="0" indent="0" algn="l" rtl="0">
              <a:spcBef>
                <a:spcPts val="325"/>
              </a:spcBef>
              <a:spcAft>
                <a:spcPts val="0"/>
              </a:spcAft>
              <a:buSzPct val="95000"/>
              <a:buNone/>
            </a:pPr>
            <a:endParaRPr/>
          </a:p>
          <a:p>
            <a:pPr marL="274320" lvl="0" indent="-176291" algn="l" rtl="0">
              <a:spcBef>
                <a:spcPts val="325"/>
              </a:spcBef>
              <a:spcAft>
                <a:spcPts val="0"/>
              </a:spcAft>
              <a:buSzPct val="95000"/>
              <a:buNone/>
            </a:pPr>
            <a:endParaRPr/>
          </a:p>
          <a:p>
            <a:pPr marL="0" lvl="0" indent="0" algn="l" rtl="0">
              <a:spcBef>
                <a:spcPts val="325"/>
              </a:spcBef>
              <a:spcAft>
                <a:spcPts val="0"/>
              </a:spcAft>
              <a:buSzPct val="95000"/>
              <a:buNone/>
            </a:pPr>
            <a:endParaRPr/>
          </a:p>
          <a:p>
            <a:pPr marL="0" lvl="0" indent="0" algn="l" rtl="0">
              <a:spcBef>
                <a:spcPts val="325"/>
              </a:spcBef>
              <a:spcAft>
                <a:spcPts val="0"/>
              </a:spcAft>
              <a:buSzPct val="95000"/>
              <a:buNone/>
            </a:pPr>
            <a:endParaRPr/>
          </a:p>
          <a:p>
            <a:pPr marL="0" lvl="0" indent="0" algn="l" rtl="0">
              <a:spcBef>
                <a:spcPts val="325"/>
              </a:spcBef>
              <a:spcAft>
                <a:spcPts val="0"/>
              </a:spcAft>
              <a:buSzPct val="95000"/>
              <a:buNone/>
            </a:pPr>
            <a:endParaRPr/>
          </a:p>
          <a:p>
            <a:pPr marL="514350" lvl="0" indent="-416321" algn="l" rtl="0">
              <a:spcBef>
                <a:spcPts val="325"/>
              </a:spcBef>
              <a:spcAft>
                <a:spcPts val="0"/>
              </a:spcAft>
              <a:buSzPct val="95000"/>
              <a:buNone/>
            </a:pPr>
            <a:endParaRPr/>
          </a:p>
        </p:txBody>
      </p:sp>
      <p:sp>
        <p:nvSpPr>
          <p:cNvPr id="434" name="Google Shape;434;p58"/>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220</a:t>
            </a:fld>
            <a:endParaRPr/>
          </a:p>
        </p:txBody>
      </p:sp>
      <p:graphicFrame>
        <p:nvGraphicFramePr>
          <p:cNvPr id="435" name="Google Shape;435;p58"/>
          <p:cNvGraphicFramePr/>
          <p:nvPr/>
        </p:nvGraphicFramePr>
        <p:xfrm>
          <a:off x="441434" y="137894"/>
          <a:ext cx="3000000" cy="3000000"/>
        </p:xfrm>
        <a:graphic>
          <a:graphicData uri="http://schemas.openxmlformats.org/drawingml/2006/table">
            <a:tbl>
              <a:tblPr firstRow="1" bandRow="1">
                <a:noFill/>
              </a:tblPr>
              <a:tblGrid>
                <a:gridCol w="4715700">
                  <a:extLst>
                    <a:ext uri="{9D8B030D-6E8A-4147-A177-3AD203B41FA5}">
                      <a16:colId xmlns:a16="http://schemas.microsoft.com/office/drawing/2014/main" val="20000"/>
                    </a:ext>
                  </a:extLst>
                </a:gridCol>
                <a:gridCol w="3513900">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es-AR" sz="1800"/>
                        <a:t>API</a:t>
                      </a:r>
                      <a:endParaRPr sz="1800"/>
                    </a:p>
                  </a:txBody>
                  <a:tcPr marL="91450" marR="91450" marT="45725" marB="45725"/>
                </a:tc>
                <a:tc>
                  <a:txBody>
                    <a:bodyPr/>
                    <a:lstStyle/>
                    <a:p>
                      <a:pPr marL="0" marR="0" lvl="0" indent="0" algn="l" rtl="0">
                        <a:spcBef>
                          <a:spcPts val="0"/>
                        </a:spcBef>
                        <a:spcAft>
                          <a:spcPts val="0"/>
                        </a:spcAft>
                        <a:buNone/>
                      </a:pPr>
                      <a:r>
                        <a:rPr lang="es-AR" sz="1800"/>
                        <a:t>QueryParser</a:t>
                      </a:r>
                      <a:endParaRPr sz="18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just" rtl="0">
                        <a:spcBef>
                          <a:spcPts val="0"/>
                        </a:spcBef>
                        <a:spcAft>
                          <a:spcPts val="0"/>
                        </a:spcAft>
                        <a:buNone/>
                      </a:pPr>
                      <a:r>
                        <a:rPr lang="es-AR" sz="1800" b="0">
                          <a:solidFill>
                            <a:schemeClr val="dk1"/>
                          </a:solidFill>
                          <a:latin typeface="Palatino Linotype"/>
                          <a:ea typeface="Palatino Linotype"/>
                          <a:cs typeface="Palatino Linotype"/>
                          <a:sym typeface="Palatino Linotype"/>
                        </a:rPr>
                        <a:t>queryStr=</a:t>
                      </a:r>
                      <a:r>
                        <a:rPr lang="es-AR" sz="1800" b="1">
                          <a:solidFill>
                            <a:schemeClr val="dk1"/>
                          </a:solidFill>
                          <a:latin typeface="Palatino Linotype"/>
                          <a:ea typeface="Palatino Linotype"/>
                          <a:cs typeface="Palatino Linotype"/>
                          <a:sym typeface="Palatino Linotype"/>
                        </a:rPr>
                        <a:t>“g</a:t>
                      </a:r>
                      <a:r>
                        <a:rPr lang="es-AR" sz="1800" b="1"/>
                        <a:t>??e</a:t>
                      </a:r>
                      <a:r>
                        <a:rPr lang="es-AR" sz="1800" b="1">
                          <a:solidFill>
                            <a:schemeClr val="dk1"/>
                          </a:solidFill>
                          <a:latin typeface="Palatino Linotype"/>
                          <a:ea typeface="Palatino Linotype"/>
                          <a:cs typeface="Palatino Linotype"/>
                          <a:sym typeface="Palatino Linotype"/>
                        </a:rPr>
                        <a:t>”</a:t>
                      </a:r>
                      <a:r>
                        <a:rPr lang="es-AR" sz="1800" b="0">
                          <a:solidFill>
                            <a:schemeClr val="dk1"/>
                          </a:solidFill>
                          <a:latin typeface="Palatino Linotype"/>
                          <a:ea typeface="Palatino Linotype"/>
                          <a:cs typeface="Palatino Linotype"/>
                          <a:sym typeface="Palatino Linotype"/>
                        </a:rPr>
                        <a:t>;</a:t>
                      </a:r>
                      <a:endParaRPr/>
                    </a:p>
                    <a:p>
                      <a:pPr marL="0" marR="0" lvl="0" indent="0" algn="just" rtl="0">
                        <a:spcBef>
                          <a:spcPts val="0"/>
                        </a:spcBef>
                        <a:spcAft>
                          <a:spcPts val="0"/>
                        </a:spcAft>
                        <a:buNone/>
                      </a:pPr>
                      <a:r>
                        <a:rPr lang="es-AR" sz="1800" b="0">
                          <a:solidFill>
                            <a:schemeClr val="dk1"/>
                          </a:solidFill>
                          <a:latin typeface="Palatino Linotype"/>
                          <a:ea typeface="Palatino Linotype"/>
                          <a:cs typeface="Palatino Linotype"/>
                          <a:sym typeface="Palatino Linotype"/>
                        </a:rPr>
                        <a:t>Term myTerm = new Term(</a:t>
                      </a:r>
                      <a:r>
                        <a:rPr lang="es-AR" sz="1800" b="1">
                          <a:solidFill>
                            <a:schemeClr val="dk1"/>
                          </a:solidFill>
                          <a:latin typeface="Palatino Linotype"/>
                          <a:ea typeface="Palatino Linotype"/>
                          <a:cs typeface="Palatino Linotype"/>
                          <a:sym typeface="Palatino Linotype"/>
                        </a:rPr>
                        <a:t>“content”</a:t>
                      </a:r>
                      <a:r>
                        <a:rPr lang="es-AR" sz="1800" b="0">
                          <a:solidFill>
                            <a:schemeClr val="dk1"/>
                          </a:solidFill>
                          <a:latin typeface="Palatino Linotype"/>
                          <a:ea typeface="Palatino Linotype"/>
                          <a:cs typeface="Palatino Linotype"/>
                          <a:sym typeface="Palatino Linotype"/>
                        </a:rPr>
                        <a:t>, </a:t>
                      </a:r>
                      <a:r>
                        <a:rPr lang="es-AR" sz="1800" b="0"/>
                        <a:t>queryStr</a:t>
                      </a:r>
                      <a:r>
                        <a:rPr lang="es-AR" sz="1800" b="0">
                          <a:solidFill>
                            <a:schemeClr val="dk1"/>
                          </a:solidFill>
                          <a:latin typeface="Palatino Linotype"/>
                          <a:ea typeface="Palatino Linotype"/>
                          <a:cs typeface="Palatino Linotype"/>
                          <a:sym typeface="Palatino Linotype"/>
                        </a:rPr>
                        <a:t>);</a:t>
                      </a:r>
                      <a:endParaRPr/>
                    </a:p>
                    <a:p>
                      <a:pPr marL="0" marR="0" lvl="0" indent="0" algn="just" rtl="0">
                        <a:spcBef>
                          <a:spcPts val="0"/>
                        </a:spcBef>
                        <a:spcAft>
                          <a:spcPts val="0"/>
                        </a:spcAft>
                        <a:buNone/>
                      </a:pPr>
                      <a:r>
                        <a:rPr lang="es-AR" sz="1800" b="0">
                          <a:solidFill>
                            <a:schemeClr val="dk1"/>
                          </a:solidFill>
                          <a:latin typeface="Palatino Linotype"/>
                          <a:ea typeface="Palatino Linotype"/>
                          <a:cs typeface="Palatino Linotype"/>
                          <a:sym typeface="Palatino Linotype"/>
                        </a:rPr>
                        <a:t>Query query= new WildcardQuery(myTerm);</a:t>
                      </a:r>
                      <a:endParaRPr sz="1800" b="0"/>
                    </a:p>
                  </a:txBody>
                  <a:tcPr marL="91450" marR="91450" marT="45725" marB="45725"/>
                </a:tc>
                <a:tc>
                  <a:txBody>
                    <a:bodyPr/>
                    <a:lstStyle/>
                    <a:p>
                      <a:pPr marL="0" marR="0" lvl="0" indent="0" algn="l" rtl="0">
                        <a:spcBef>
                          <a:spcPts val="0"/>
                        </a:spcBef>
                        <a:spcAft>
                          <a:spcPts val="0"/>
                        </a:spcAft>
                        <a:buNone/>
                      </a:pPr>
                      <a:r>
                        <a:rPr lang="es-AR" sz="1800"/>
                        <a:t>queryStr="</a:t>
                      </a:r>
                      <a:r>
                        <a:rPr lang="es-AR" sz="1800">
                          <a:solidFill>
                            <a:schemeClr val="dk1"/>
                          </a:solidFill>
                        </a:rPr>
                        <a:t>content:</a:t>
                      </a:r>
                      <a:r>
                        <a:rPr lang="es-AR" sz="1800"/>
                        <a:t>g??e</a:t>
                      </a:r>
                      <a:r>
                        <a:rPr lang="es-AR" sz="1800">
                          <a:solidFill>
                            <a:schemeClr val="dk1"/>
                          </a:solidFill>
                        </a:rPr>
                        <a:t>*</a:t>
                      </a:r>
                      <a:r>
                        <a:rPr lang="es-AR" sz="1800"/>
                        <a:t>";</a:t>
                      </a:r>
                      <a:endParaRPr/>
                    </a:p>
                    <a:p>
                      <a:pPr marL="0" marR="0" lvl="0" indent="0" algn="l" rtl="0">
                        <a:spcBef>
                          <a:spcPts val="0"/>
                        </a:spcBef>
                        <a:spcAft>
                          <a:spcPts val="0"/>
                        </a:spcAft>
                        <a:buNone/>
                      </a:pPr>
                      <a:r>
                        <a:rPr lang="es-AR" sz="1800">
                          <a:solidFill>
                            <a:schemeClr val="dk1"/>
                          </a:solidFill>
                          <a:latin typeface="Palatino Linotype"/>
                          <a:ea typeface="Palatino Linotype"/>
                          <a:cs typeface="Palatino Linotype"/>
                          <a:sym typeface="Palatino Linotype"/>
                        </a:rPr>
                        <a:t>Query query= queryparser.parse(queryStr);</a:t>
                      </a:r>
                      <a:endParaRPr sz="1800"/>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59"/>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441" name="Google Shape;441;p59"/>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fontScale="92500"/>
          </a:bodyPr>
          <a:lstStyle/>
          <a:p>
            <a:pPr marL="514350" lvl="0" indent="-514350" algn="l" rtl="0">
              <a:spcBef>
                <a:spcPts val="0"/>
              </a:spcBef>
              <a:spcAft>
                <a:spcPts val="0"/>
              </a:spcAft>
              <a:buSzPct val="95000"/>
              <a:buFont typeface="Century Gothic"/>
              <a:buAutoNum type="arabicPeriod"/>
            </a:pPr>
            <a:r>
              <a:rPr lang="es-AR"/>
              <a:t>API para las queries</a:t>
            </a:r>
            <a:endParaRPr/>
          </a:p>
          <a:p>
            <a:pPr marL="274320" lvl="0" indent="-129238" algn="l" rtl="0">
              <a:spcBef>
                <a:spcPts val="481"/>
              </a:spcBef>
              <a:spcAft>
                <a:spcPts val="0"/>
              </a:spcAft>
              <a:buSzPct val="95000"/>
              <a:buNone/>
            </a:pPr>
            <a:endParaRPr b="1"/>
          </a:p>
          <a:p>
            <a:pPr marL="0" lvl="0" indent="0" algn="l" rtl="0">
              <a:spcBef>
                <a:spcPts val="481"/>
              </a:spcBef>
              <a:spcAft>
                <a:spcPts val="0"/>
              </a:spcAft>
              <a:buSzPct val="95000"/>
              <a:buNone/>
            </a:pPr>
            <a:r>
              <a:rPr lang="es-AR" b="1" i="1"/>
              <a:t>1.1 	TermQuery: busca un solo término</a:t>
            </a:r>
            <a:endParaRPr/>
          </a:p>
          <a:p>
            <a:pPr marL="0" lvl="0" indent="0" algn="l" rtl="0">
              <a:spcBef>
                <a:spcPts val="481"/>
              </a:spcBef>
              <a:spcAft>
                <a:spcPts val="0"/>
              </a:spcAft>
              <a:buSzPct val="95000"/>
              <a:buNone/>
            </a:pPr>
            <a:r>
              <a:rPr lang="es-AR" b="1" i="1"/>
              <a:t>1.2 	PrefixQuery: busca por prefijo</a:t>
            </a:r>
            <a:endParaRPr/>
          </a:p>
          <a:p>
            <a:pPr marL="0" lvl="0" indent="0" algn="l" rtl="0">
              <a:spcBef>
                <a:spcPts val="481"/>
              </a:spcBef>
              <a:spcAft>
                <a:spcPts val="0"/>
              </a:spcAft>
              <a:buSzPct val="95000"/>
              <a:buNone/>
            </a:pPr>
            <a:r>
              <a:rPr lang="es-AR" b="1" i="1"/>
              <a:t>1.3 	TermRangeQuery: busca por rangos</a:t>
            </a:r>
            <a:endParaRPr/>
          </a:p>
          <a:p>
            <a:pPr marL="0" lvl="0" indent="0" algn="l" rtl="0">
              <a:spcBef>
                <a:spcPts val="481"/>
              </a:spcBef>
              <a:spcAft>
                <a:spcPts val="0"/>
              </a:spcAft>
              <a:buSzPct val="95000"/>
              <a:buNone/>
            </a:pPr>
            <a:r>
              <a:rPr lang="es-AR" b="1" i="1"/>
              <a:t>1.4 </a:t>
            </a:r>
            <a:r>
              <a:rPr lang="es-AR" b="1" i="1">
                <a:solidFill>
                  <a:srgbClr val="00B050"/>
                </a:solidFill>
              </a:rPr>
              <a:t>	</a:t>
            </a:r>
            <a:r>
              <a:rPr lang="es-AR" b="1" i="1"/>
              <a:t>PhraseQuery: busca secuencia</a:t>
            </a:r>
            <a:endParaRPr/>
          </a:p>
          <a:p>
            <a:pPr marL="0" lvl="0" indent="0" algn="l" rtl="0">
              <a:spcBef>
                <a:spcPts val="481"/>
              </a:spcBef>
              <a:spcAft>
                <a:spcPts val="0"/>
              </a:spcAft>
              <a:buSzPct val="95000"/>
              <a:buNone/>
            </a:pPr>
            <a:r>
              <a:rPr lang="es-AR" b="1" i="1"/>
              <a:t>1.5 	 WildcardQuery</a:t>
            </a:r>
            <a:endParaRPr b="1" i="1"/>
          </a:p>
          <a:p>
            <a:pPr marL="0" lvl="0" indent="0" algn="l" rtl="0">
              <a:spcBef>
                <a:spcPts val="481"/>
              </a:spcBef>
              <a:spcAft>
                <a:spcPts val="0"/>
              </a:spcAft>
              <a:buSzPct val="95000"/>
              <a:buNone/>
            </a:pPr>
            <a:r>
              <a:rPr lang="es-AR" b="1" i="1">
                <a:solidFill>
                  <a:srgbClr val="00B050"/>
                </a:solidFill>
              </a:rPr>
              <a:t>1.6 	FuzzyQuery: Damerau-Levenshtein con MaxEdit 2</a:t>
            </a:r>
            <a:endParaRPr b="1" i="1">
              <a:solidFill>
                <a:srgbClr val="00B050"/>
              </a:solidFill>
            </a:endParaRPr>
          </a:p>
          <a:p>
            <a:pPr marL="0" lvl="0" indent="0" algn="l" rtl="0">
              <a:spcBef>
                <a:spcPts val="481"/>
              </a:spcBef>
              <a:spcAft>
                <a:spcPts val="0"/>
              </a:spcAft>
              <a:buSzPct val="95000"/>
              <a:buNone/>
            </a:pPr>
            <a:r>
              <a:rPr lang="es-AR"/>
              <a:t>1.7 	BooleanQuery</a:t>
            </a:r>
            <a:endParaRPr/>
          </a:p>
          <a:p>
            <a:pPr marL="0" lvl="0" indent="0" algn="l" rtl="0">
              <a:spcBef>
                <a:spcPts val="481"/>
              </a:spcBef>
              <a:spcAft>
                <a:spcPts val="0"/>
              </a:spcAft>
              <a:buSzPct val="95000"/>
              <a:buNone/>
            </a:pPr>
            <a:r>
              <a:rPr lang="es-AR"/>
              <a:t>Etc., etc.,  etc.</a:t>
            </a:r>
            <a:endParaRPr/>
          </a:p>
          <a:p>
            <a:pPr marL="0" lvl="0" indent="0" algn="l" rtl="0">
              <a:spcBef>
                <a:spcPts val="481"/>
              </a:spcBef>
              <a:spcAft>
                <a:spcPts val="0"/>
              </a:spcAft>
              <a:buSzPct val="95000"/>
              <a:buNone/>
            </a:pPr>
            <a:endParaRPr/>
          </a:p>
        </p:txBody>
      </p:sp>
      <p:sp>
        <p:nvSpPr>
          <p:cNvPr id="442" name="Google Shape;442;p59"/>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221</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60"/>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fontScale="70000" lnSpcReduction="20000"/>
          </a:bodyPr>
          <a:lstStyle/>
          <a:p>
            <a:pPr marL="0" lvl="0" indent="0" algn="l" rtl="0">
              <a:spcBef>
                <a:spcPts val="0"/>
              </a:spcBef>
              <a:spcAft>
                <a:spcPts val="0"/>
              </a:spcAft>
              <a:buSzPct val="95000"/>
              <a:buNone/>
            </a:pPr>
            <a:r>
              <a:rPr lang="es-AR"/>
              <a:t>Ejercicio 5.6</a:t>
            </a:r>
            <a:endParaRPr/>
          </a:p>
          <a:p>
            <a:pPr marL="0" lvl="0" indent="0" algn="l" rtl="0">
              <a:spcBef>
                <a:spcPts val="364"/>
              </a:spcBef>
              <a:spcAft>
                <a:spcPts val="0"/>
              </a:spcAft>
              <a:buSzPct val="95000"/>
              <a:buNone/>
            </a:pPr>
            <a:r>
              <a:rPr lang="es-AR"/>
              <a:t>	Realizar los siguiente cambios, re ejecutar  y explicar el resultado. </a:t>
            </a:r>
            <a:endParaRPr/>
          </a:p>
          <a:p>
            <a:pPr marL="0" lvl="0" indent="0" algn="l" rtl="0">
              <a:spcBef>
                <a:spcPts val="364"/>
              </a:spcBef>
              <a:spcAft>
                <a:spcPts val="0"/>
              </a:spcAft>
              <a:buSzPct val="95000"/>
              <a:buNone/>
            </a:pPr>
            <a:endParaRPr/>
          </a:p>
          <a:p>
            <a:pPr marL="0" lvl="0" indent="0" algn="l" rtl="0">
              <a:spcBef>
                <a:spcPts val="364"/>
              </a:spcBef>
              <a:spcAft>
                <a:spcPts val="0"/>
              </a:spcAft>
              <a:buSzPct val="95000"/>
              <a:buNone/>
            </a:pPr>
            <a:endParaRPr b="1"/>
          </a:p>
          <a:p>
            <a:pPr marL="0" lvl="0" indent="0" algn="just" rtl="0">
              <a:spcBef>
                <a:spcPts val="364"/>
              </a:spcBef>
              <a:spcAft>
                <a:spcPts val="0"/>
              </a:spcAft>
              <a:buSzPct val="95000"/>
              <a:buNone/>
            </a:pPr>
            <a:r>
              <a:rPr lang="es-AR"/>
              <a:t>Donde los casos a probar son:</a:t>
            </a:r>
            <a:endParaRPr b="1"/>
          </a:p>
          <a:p>
            <a:pPr marL="0" lvl="0" indent="0" algn="l" rtl="0">
              <a:spcBef>
                <a:spcPts val="364"/>
              </a:spcBef>
              <a:spcAft>
                <a:spcPts val="0"/>
              </a:spcAft>
              <a:buSzPct val="95000"/>
              <a:buNone/>
            </a:pPr>
            <a:endParaRPr b="1"/>
          </a:p>
          <a:p>
            <a:pPr marL="274320" lvl="0" indent="-274320" algn="l" rtl="0">
              <a:spcBef>
                <a:spcPts val="364"/>
              </a:spcBef>
              <a:spcAft>
                <a:spcPts val="0"/>
              </a:spcAft>
              <a:buSzPct val="95000"/>
              <a:buChar char="⚫"/>
            </a:pPr>
            <a:r>
              <a:rPr lang="es-AR"/>
              <a:t>queryStr= “gno”</a:t>
            </a:r>
            <a:endParaRPr/>
          </a:p>
          <a:p>
            <a:pPr marL="274320" lvl="0" indent="-164528" algn="l" rtl="0">
              <a:spcBef>
                <a:spcPts val="364"/>
              </a:spcBef>
              <a:spcAft>
                <a:spcPts val="0"/>
              </a:spcAft>
              <a:buSzPct val="95000"/>
              <a:buNone/>
            </a:pPr>
            <a:endParaRPr/>
          </a:p>
          <a:p>
            <a:pPr marL="274320" lvl="0" indent="-274320" algn="l" rtl="0">
              <a:spcBef>
                <a:spcPts val="364"/>
              </a:spcBef>
              <a:spcAft>
                <a:spcPts val="0"/>
              </a:spcAft>
              <a:buSzPct val="95000"/>
              <a:buChar char="⚫"/>
            </a:pPr>
            <a:r>
              <a:rPr lang="es-AR"/>
              <a:t>queryStr= “agen”</a:t>
            </a:r>
            <a:endParaRPr/>
          </a:p>
          <a:p>
            <a:pPr marL="274320" lvl="0" indent="-164528" algn="l" rtl="0">
              <a:spcBef>
                <a:spcPts val="364"/>
              </a:spcBef>
              <a:spcAft>
                <a:spcPts val="0"/>
              </a:spcAft>
              <a:buSzPct val="95000"/>
              <a:buNone/>
            </a:pPr>
            <a:endParaRPr/>
          </a:p>
          <a:p>
            <a:pPr marL="274320" lvl="0" indent="-274320" algn="l" rtl="0">
              <a:spcBef>
                <a:spcPts val="364"/>
              </a:spcBef>
              <a:spcAft>
                <a:spcPts val="0"/>
              </a:spcAft>
              <a:buSzPct val="95000"/>
              <a:buChar char="⚫"/>
            </a:pPr>
            <a:r>
              <a:rPr lang="es-AR"/>
              <a:t>queryStr= “agem”</a:t>
            </a:r>
            <a:endParaRPr/>
          </a:p>
          <a:p>
            <a:pPr marL="274320" lvl="0" indent="-164528" algn="l" rtl="0">
              <a:spcBef>
                <a:spcPts val="364"/>
              </a:spcBef>
              <a:spcAft>
                <a:spcPts val="0"/>
              </a:spcAft>
              <a:buSzPct val="95000"/>
              <a:buNone/>
            </a:pPr>
            <a:endParaRPr/>
          </a:p>
          <a:p>
            <a:pPr marL="274320" lvl="0" indent="-274320" algn="l" rtl="0">
              <a:spcBef>
                <a:spcPts val="364"/>
              </a:spcBef>
              <a:spcAft>
                <a:spcPts val="0"/>
              </a:spcAft>
              <a:buSzPct val="95000"/>
              <a:buChar char="⚫"/>
            </a:pPr>
            <a:r>
              <a:rPr lang="es-AR"/>
              <a:t>queryStr= “hm”</a:t>
            </a:r>
            <a:endParaRPr/>
          </a:p>
          <a:p>
            <a:pPr marL="274320" lvl="0" indent="-164528" algn="l" rtl="0">
              <a:spcBef>
                <a:spcPts val="364"/>
              </a:spcBef>
              <a:spcAft>
                <a:spcPts val="0"/>
              </a:spcAft>
              <a:buSzPct val="95000"/>
              <a:buNone/>
            </a:pPr>
            <a:endParaRPr/>
          </a:p>
          <a:p>
            <a:pPr marL="274320" lvl="0" indent="-274320" algn="l" rtl="0">
              <a:spcBef>
                <a:spcPts val="364"/>
              </a:spcBef>
              <a:spcAft>
                <a:spcPts val="0"/>
              </a:spcAft>
              <a:buSzPct val="95000"/>
              <a:buChar char="⚫"/>
            </a:pPr>
            <a:r>
              <a:rPr lang="es-AR"/>
              <a:t>queryStr= “ham”</a:t>
            </a:r>
            <a:endParaRPr/>
          </a:p>
          <a:p>
            <a:pPr marL="274320" lvl="0" indent="-164528" algn="l" rtl="0">
              <a:spcBef>
                <a:spcPts val="364"/>
              </a:spcBef>
              <a:spcAft>
                <a:spcPts val="0"/>
              </a:spcAft>
              <a:buSzPct val="95000"/>
              <a:buNone/>
            </a:pPr>
            <a:endParaRPr/>
          </a:p>
          <a:p>
            <a:pPr marL="274320" lvl="0" indent="-164528" algn="l" rtl="0">
              <a:spcBef>
                <a:spcPts val="364"/>
              </a:spcBef>
              <a:spcAft>
                <a:spcPts val="0"/>
              </a:spcAft>
              <a:buSzPct val="95000"/>
              <a:buNone/>
            </a:pPr>
            <a:endParaRPr/>
          </a:p>
          <a:p>
            <a:pPr marL="274320" lvl="0" indent="-164528" algn="l" rtl="0">
              <a:spcBef>
                <a:spcPts val="364"/>
              </a:spcBef>
              <a:spcAft>
                <a:spcPts val="0"/>
              </a:spcAft>
              <a:buSzPct val="95000"/>
              <a:buNone/>
            </a:pPr>
            <a:endParaRPr/>
          </a:p>
          <a:p>
            <a:pPr marL="274320" lvl="0" indent="-164528" algn="l" rtl="0">
              <a:spcBef>
                <a:spcPts val="364"/>
              </a:spcBef>
              <a:spcAft>
                <a:spcPts val="0"/>
              </a:spcAft>
              <a:buSzPct val="95000"/>
              <a:buNone/>
            </a:pPr>
            <a:endParaRPr/>
          </a:p>
          <a:p>
            <a:pPr marL="274320" lvl="0" indent="-164528" algn="l" rtl="0">
              <a:spcBef>
                <a:spcPts val="364"/>
              </a:spcBef>
              <a:spcAft>
                <a:spcPts val="0"/>
              </a:spcAft>
              <a:buSzPct val="95000"/>
              <a:buNone/>
            </a:pPr>
            <a:endParaRPr/>
          </a:p>
          <a:p>
            <a:pPr marL="274320" lvl="0" indent="-164528" algn="l" rtl="0">
              <a:spcBef>
                <a:spcPts val="364"/>
              </a:spcBef>
              <a:spcAft>
                <a:spcPts val="0"/>
              </a:spcAft>
              <a:buSzPct val="95000"/>
              <a:buNone/>
            </a:pPr>
            <a:endParaRPr/>
          </a:p>
          <a:p>
            <a:pPr marL="0" lvl="0" indent="0" algn="l" rtl="0">
              <a:spcBef>
                <a:spcPts val="364"/>
              </a:spcBef>
              <a:spcAft>
                <a:spcPts val="0"/>
              </a:spcAft>
              <a:buSzPct val="95000"/>
              <a:buNone/>
            </a:pPr>
            <a:endParaRPr/>
          </a:p>
          <a:p>
            <a:pPr marL="274320" lvl="0" indent="-164528" algn="l" rtl="0">
              <a:spcBef>
                <a:spcPts val="364"/>
              </a:spcBef>
              <a:spcAft>
                <a:spcPts val="0"/>
              </a:spcAft>
              <a:buSzPct val="95000"/>
              <a:buNone/>
            </a:pPr>
            <a:endParaRPr/>
          </a:p>
          <a:p>
            <a:pPr marL="0" lvl="0" indent="0" algn="l" rtl="0">
              <a:spcBef>
                <a:spcPts val="364"/>
              </a:spcBef>
              <a:spcAft>
                <a:spcPts val="0"/>
              </a:spcAft>
              <a:buSzPct val="95000"/>
              <a:buNone/>
            </a:pPr>
            <a:endParaRPr/>
          </a:p>
          <a:p>
            <a:pPr marL="0" lvl="0" indent="0" algn="l" rtl="0">
              <a:spcBef>
                <a:spcPts val="364"/>
              </a:spcBef>
              <a:spcAft>
                <a:spcPts val="0"/>
              </a:spcAft>
              <a:buSzPct val="95000"/>
              <a:buNone/>
            </a:pPr>
            <a:endParaRPr/>
          </a:p>
          <a:p>
            <a:pPr marL="0" lvl="0" indent="0" algn="l" rtl="0">
              <a:spcBef>
                <a:spcPts val="364"/>
              </a:spcBef>
              <a:spcAft>
                <a:spcPts val="0"/>
              </a:spcAft>
              <a:buSzPct val="95000"/>
              <a:buNone/>
            </a:pPr>
            <a:endParaRPr/>
          </a:p>
          <a:p>
            <a:pPr marL="514350" lvl="0" indent="-404558" algn="l" rtl="0">
              <a:spcBef>
                <a:spcPts val="364"/>
              </a:spcBef>
              <a:spcAft>
                <a:spcPts val="0"/>
              </a:spcAft>
              <a:buSzPct val="95000"/>
              <a:buNone/>
            </a:pPr>
            <a:endParaRPr/>
          </a:p>
        </p:txBody>
      </p:sp>
      <p:sp>
        <p:nvSpPr>
          <p:cNvPr id="448" name="Google Shape;448;p60"/>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222</a:t>
            </a:fld>
            <a:endParaRPr/>
          </a:p>
        </p:txBody>
      </p:sp>
      <p:graphicFrame>
        <p:nvGraphicFramePr>
          <p:cNvPr id="449" name="Google Shape;449;p60"/>
          <p:cNvGraphicFramePr/>
          <p:nvPr/>
        </p:nvGraphicFramePr>
        <p:xfrm>
          <a:off x="441434" y="137894"/>
          <a:ext cx="3000000" cy="3000000"/>
        </p:xfrm>
        <a:graphic>
          <a:graphicData uri="http://schemas.openxmlformats.org/drawingml/2006/table">
            <a:tbl>
              <a:tblPr firstRow="1" bandRow="1">
                <a:noFill/>
              </a:tblPr>
              <a:tblGrid>
                <a:gridCol w="4715700">
                  <a:extLst>
                    <a:ext uri="{9D8B030D-6E8A-4147-A177-3AD203B41FA5}">
                      <a16:colId xmlns:a16="http://schemas.microsoft.com/office/drawing/2014/main" val="20000"/>
                    </a:ext>
                  </a:extLst>
                </a:gridCol>
                <a:gridCol w="3513900">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es-AR" sz="1800"/>
                        <a:t>API</a:t>
                      </a:r>
                      <a:endParaRPr sz="1800"/>
                    </a:p>
                  </a:txBody>
                  <a:tcPr marL="91450" marR="91450" marT="45725" marB="45725"/>
                </a:tc>
                <a:tc>
                  <a:txBody>
                    <a:bodyPr/>
                    <a:lstStyle/>
                    <a:p>
                      <a:pPr marL="0" marR="0" lvl="0" indent="0" algn="l" rtl="0">
                        <a:spcBef>
                          <a:spcPts val="0"/>
                        </a:spcBef>
                        <a:spcAft>
                          <a:spcPts val="0"/>
                        </a:spcAft>
                        <a:buNone/>
                      </a:pPr>
                      <a:r>
                        <a:rPr lang="es-AR" sz="1800"/>
                        <a:t>QueryParser</a:t>
                      </a:r>
                      <a:endParaRPr sz="18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just" rtl="0">
                        <a:spcBef>
                          <a:spcPts val="0"/>
                        </a:spcBef>
                        <a:spcAft>
                          <a:spcPts val="0"/>
                        </a:spcAft>
                        <a:buNone/>
                      </a:pPr>
                      <a:r>
                        <a:rPr lang="es-AR" sz="1800" b="0">
                          <a:solidFill>
                            <a:schemeClr val="dk1"/>
                          </a:solidFill>
                          <a:latin typeface="Palatino Linotype"/>
                          <a:ea typeface="Palatino Linotype"/>
                          <a:cs typeface="Palatino Linotype"/>
                          <a:sym typeface="Palatino Linotype"/>
                        </a:rPr>
                        <a:t>queryStr=</a:t>
                      </a:r>
                      <a:r>
                        <a:rPr lang="es-AR" sz="1800" b="1">
                          <a:solidFill>
                            <a:schemeClr val="dk1"/>
                          </a:solidFill>
                          <a:latin typeface="Palatino Linotype"/>
                          <a:ea typeface="Palatino Linotype"/>
                          <a:cs typeface="Palatino Linotype"/>
                          <a:sym typeface="Palatino Linotype"/>
                        </a:rPr>
                        <a:t>“g</a:t>
                      </a:r>
                      <a:r>
                        <a:rPr lang="es-AR" sz="1800" b="1"/>
                        <a:t>no</a:t>
                      </a:r>
                      <a:r>
                        <a:rPr lang="es-AR" sz="1800" b="1">
                          <a:solidFill>
                            <a:schemeClr val="dk1"/>
                          </a:solidFill>
                          <a:latin typeface="Palatino Linotype"/>
                          <a:ea typeface="Palatino Linotype"/>
                          <a:cs typeface="Palatino Linotype"/>
                          <a:sym typeface="Palatino Linotype"/>
                        </a:rPr>
                        <a:t>”</a:t>
                      </a:r>
                      <a:r>
                        <a:rPr lang="es-AR" sz="1800" b="0">
                          <a:solidFill>
                            <a:schemeClr val="dk1"/>
                          </a:solidFill>
                          <a:latin typeface="Palatino Linotype"/>
                          <a:ea typeface="Palatino Linotype"/>
                          <a:cs typeface="Palatino Linotype"/>
                          <a:sym typeface="Palatino Linotype"/>
                        </a:rPr>
                        <a:t>;</a:t>
                      </a:r>
                      <a:endParaRPr/>
                    </a:p>
                    <a:p>
                      <a:pPr marL="0" marR="0" lvl="0" indent="0" algn="just" rtl="0">
                        <a:spcBef>
                          <a:spcPts val="0"/>
                        </a:spcBef>
                        <a:spcAft>
                          <a:spcPts val="0"/>
                        </a:spcAft>
                        <a:buNone/>
                      </a:pPr>
                      <a:r>
                        <a:rPr lang="es-AR" sz="1800" b="0">
                          <a:solidFill>
                            <a:schemeClr val="dk1"/>
                          </a:solidFill>
                          <a:latin typeface="Palatino Linotype"/>
                          <a:ea typeface="Palatino Linotype"/>
                          <a:cs typeface="Palatino Linotype"/>
                          <a:sym typeface="Palatino Linotype"/>
                        </a:rPr>
                        <a:t>Term myTerm = new Term(</a:t>
                      </a:r>
                      <a:r>
                        <a:rPr lang="es-AR" sz="1800" b="1">
                          <a:solidFill>
                            <a:schemeClr val="dk1"/>
                          </a:solidFill>
                          <a:latin typeface="Palatino Linotype"/>
                          <a:ea typeface="Palatino Linotype"/>
                          <a:cs typeface="Palatino Linotype"/>
                          <a:sym typeface="Palatino Linotype"/>
                        </a:rPr>
                        <a:t>“content”</a:t>
                      </a:r>
                      <a:r>
                        <a:rPr lang="es-AR" sz="1800" b="0">
                          <a:solidFill>
                            <a:schemeClr val="dk1"/>
                          </a:solidFill>
                          <a:latin typeface="Palatino Linotype"/>
                          <a:ea typeface="Palatino Linotype"/>
                          <a:cs typeface="Palatino Linotype"/>
                          <a:sym typeface="Palatino Linotype"/>
                        </a:rPr>
                        <a:t>, </a:t>
                      </a:r>
                      <a:r>
                        <a:rPr lang="es-AR" sz="1800" b="0"/>
                        <a:t>queryStr</a:t>
                      </a:r>
                      <a:r>
                        <a:rPr lang="es-AR" sz="1800" b="0">
                          <a:solidFill>
                            <a:schemeClr val="dk1"/>
                          </a:solidFill>
                          <a:latin typeface="Palatino Linotype"/>
                          <a:ea typeface="Palatino Linotype"/>
                          <a:cs typeface="Palatino Linotype"/>
                          <a:sym typeface="Palatino Linotype"/>
                        </a:rPr>
                        <a:t>);</a:t>
                      </a:r>
                      <a:endParaRPr/>
                    </a:p>
                    <a:p>
                      <a:pPr marL="0" marR="0" lvl="0" indent="0" algn="just" rtl="0">
                        <a:spcBef>
                          <a:spcPts val="0"/>
                        </a:spcBef>
                        <a:spcAft>
                          <a:spcPts val="0"/>
                        </a:spcAft>
                        <a:buNone/>
                      </a:pPr>
                      <a:r>
                        <a:rPr lang="es-AR" sz="1800" b="0">
                          <a:solidFill>
                            <a:schemeClr val="dk1"/>
                          </a:solidFill>
                          <a:latin typeface="Palatino Linotype"/>
                          <a:ea typeface="Palatino Linotype"/>
                          <a:cs typeface="Palatino Linotype"/>
                          <a:sym typeface="Palatino Linotype"/>
                        </a:rPr>
                        <a:t>Query query= new FuzzyQuery(myTerm);</a:t>
                      </a:r>
                      <a:endParaRPr sz="1800" b="0"/>
                    </a:p>
                  </a:txBody>
                  <a:tcPr marL="91450" marR="91450" marT="45725" marB="45725"/>
                </a:tc>
                <a:tc>
                  <a:txBody>
                    <a:bodyPr/>
                    <a:lstStyle/>
                    <a:p>
                      <a:pPr marL="0" marR="0" lvl="0" indent="0" algn="l" rtl="0">
                        <a:spcBef>
                          <a:spcPts val="0"/>
                        </a:spcBef>
                        <a:spcAft>
                          <a:spcPts val="0"/>
                        </a:spcAft>
                        <a:buNone/>
                      </a:pPr>
                      <a:r>
                        <a:rPr lang="es-AR" sz="1800"/>
                        <a:t>queryStr="</a:t>
                      </a:r>
                      <a:r>
                        <a:rPr lang="es-AR" sz="1800">
                          <a:solidFill>
                            <a:schemeClr val="dk1"/>
                          </a:solidFill>
                        </a:rPr>
                        <a:t>content:gno~2</a:t>
                      </a:r>
                      <a:r>
                        <a:rPr lang="es-AR" sz="1800"/>
                        <a:t>";</a:t>
                      </a:r>
                      <a:endParaRPr/>
                    </a:p>
                    <a:p>
                      <a:pPr marL="0" marR="0" lvl="0" indent="0" algn="l" rtl="0">
                        <a:spcBef>
                          <a:spcPts val="0"/>
                        </a:spcBef>
                        <a:spcAft>
                          <a:spcPts val="0"/>
                        </a:spcAft>
                        <a:buNone/>
                      </a:pPr>
                      <a:r>
                        <a:rPr lang="es-AR" sz="1800">
                          <a:solidFill>
                            <a:schemeClr val="dk1"/>
                          </a:solidFill>
                          <a:latin typeface="Palatino Linotype"/>
                          <a:ea typeface="Palatino Linotype"/>
                          <a:cs typeface="Palatino Linotype"/>
                          <a:sym typeface="Palatino Linotype"/>
                        </a:rPr>
                        <a:t>Query query= queryparser.parse(queryStr);</a:t>
                      </a:r>
                      <a:endParaRPr sz="1800"/>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61"/>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455" name="Google Shape;455;p61"/>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fontScale="92500"/>
          </a:bodyPr>
          <a:lstStyle/>
          <a:p>
            <a:pPr marL="514350" lvl="0" indent="-514350" algn="l" rtl="0">
              <a:spcBef>
                <a:spcPts val="0"/>
              </a:spcBef>
              <a:spcAft>
                <a:spcPts val="0"/>
              </a:spcAft>
              <a:buSzPct val="95000"/>
              <a:buFont typeface="Century Gothic"/>
              <a:buAutoNum type="arabicPeriod"/>
            </a:pPr>
            <a:r>
              <a:rPr lang="es-AR"/>
              <a:t>API para las queries</a:t>
            </a:r>
            <a:endParaRPr/>
          </a:p>
          <a:p>
            <a:pPr marL="274320" lvl="0" indent="-129238" algn="l" rtl="0">
              <a:spcBef>
                <a:spcPts val="481"/>
              </a:spcBef>
              <a:spcAft>
                <a:spcPts val="0"/>
              </a:spcAft>
              <a:buSzPct val="95000"/>
              <a:buNone/>
            </a:pPr>
            <a:endParaRPr b="1"/>
          </a:p>
          <a:p>
            <a:pPr marL="0" lvl="0" indent="0" algn="l" rtl="0">
              <a:spcBef>
                <a:spcPts val="481"/>
              </a:spcBef>
              <a:spcAft>
                <a:spcPts val="0"/>
              </a:spcAft>
              <a:buSzPct val="95000"/>
              <a:buNone/>
            </a:pPr>
            <a:r>
              <a:rPr lang="es-AR" b="1" i="1"/>
              <a:t>1.1 	TermQuery: busca un solo término</a:t>
            </a:r>
            <a:endParaRPr/>
          </a:p>
          <a:p>
            <a:pPr marL="0" lvl="0" indent="0" algn="l" rtl="0">
              <a:spcBef>
                <a:spcPts val="481"/>
              </a:spcBef>
              <a:spcAft>
                <a:spcPts val="0"/>
              </a:spcAft>
              <a:buSzPct val="95000"/>
              <a:buNone/>
            </a:pPr>
            <a:r>
              <a:rPr lang="es-AR" b="1" i="1"/>
              <a:t>1.2 	PrefixQuery: busca por prefijo</a:t>
            </a:r>
            <a:endParaRPr/>
          </a:p>
          <a:p>
            <a:pPr marL="0" lvl="0" indent="0" algn="l" rtl="0">
              <a:spcBef>
                <a:spcPts val="481"/>
              </a:spcBef>
              <a:spcAft>
                <a:spcPts val="0"/>
              </a:spcAft>
              <a:buSzPct val="95000"/>
              <a:buNone/>
            </a:pPr>
            <a:r>
              <a:rPr lang="es-AR" b="1" i="1"/>
              <a:t>1.3 	TermRangeQuery: busca por rangos</a:t>
            </a:r>
            <a:endParaRPr/>
          </a:p>
          <a:p>
            <a:pPr marL="0" lvl="0" indent="0" algn="l" rtl="0">
              <a:spcBef>
                <a:spcPts val="481"/>
              </a:spcBef>
              <a:spcAft>
                <a:spcPts val="0"/>
              </a:spcAft>
              <a:buSzPct val="95000"/>
              <a:buNone/>
            </a:pPr>
            <a:r>
              <a:rPr lang="es-AR" b="1" i="1"/>
              <a:t>1.4 </a:t>
            </a:r>
            <a:r>
              <a:rPr lang="es-AR" b="1" i="1">
                <a:solidFill>
                  <a:srgbClr val="00B050"/>
                </a:solidFill>
              </a:rPr>
              <a:t>	</a:t>
            </a:r>
            <a:r>
              <a:rPr lang="es-AR" b="1" i="1"/>
              <a:t>PhraseQuery: busca secuencia</a:t>
            </a:r>
            <a:endParaRPr/>
          </a:p>
          <a:p>
            <a:pPr marL="0" lvl="0" indent="0" algn="l" rtl="0">
              <a:spcBef>
                <a:spcPts val="481"/>
              </a:spcBef>
              <a:spcAft>
                <a:spcPts val="0"/>
              </a:spcAft>
              <a:buSzPct val="95000"/>
              <a:buNone/>
            </a:pPr>
            <a:r>
              <a:rPr lang="es-AR" b="1" i="1"/>
              <a:t>1.5 	 WildcardQuery</a:t>
            </a:r>
            <a:endParaRPr b="1" i="1"/>
          </a:p>
          <a:p>
            <a:pPr marL="0" lvl="0" indent="0" algn="l" rtl="0">
              <a:spcBef>
                <a:spcPts val="481"/>
              </a:spcBef>
              <a:spcAft>
                <a:spcPts val="0"/>
              </a:spcAft>
              <a:buSzPct val="95000"/>
              <a:buNone/>
            </a:pPr>
            <a:r>
              <a:rPr lang="es-AR" b="1" i="1"/>
              <a:t>1.6 	</a:t>
            </a:r>
            <a:r>
              <a:rPr lang="es-AR" b="1"/>
              <a:t>FuzzyQuery: Damerau-Levenshtein con MaxEdit 2</a:t>
            </a:r>
            <a:endParaRPr b="1"/>
          </a:p>
          <a:p>
            <a:pPr marL="0" lvl="0" indent="0" algn="l" rtl="0">
              <a:spcBef>
                <a:spcPts val="481"/>
              </a:spcBef>
              <a:spcAft>
                <a:spcPts val="0"/>
              </a:spcAft>
              <a:buSzPct val="95000"/>
              <a:buNone/>
            </a:pPr>
            <a:r>
              <a:rPr lang="es-AR">
                <a:solidFill>
                  <a:srgbClr val="00B050"/>
                </a:solidFill>
              </a:rPr>
              <a:t>1.7 	BooleanQuery</a:t>
            </a:r>
            <a:endParaRPr>
              <a:solidFill>
                <a:srgbClr val="00B050"/>
              </a:solidFill>
            </a:endParaRPr>
          </a:p>
          <a:p>
            <a:pPr marL="0" lvl="0" indent="0" algn="l" rtl="0">
              <a:spcBef>
                <a:spcPts val="481"/>
              </a:spcBef>
              <a:spcAft>
                <a:spcPts val="0"/>
              </a:spcAft>
              <a:buSzPct val="95000"/>
              <a:buNone/>
            </a:pPr>
            <a:r>
              <a:rPr lang="es-AR"/>
              <a:t>Etc., etc.,  etc.</a:t>
            </a:r>
            <a:endParaRPr/>
          </a:p>
          <a:p>
            <a:pPr marL="0" lvl="0" indent="0" algn="l" rtl="0">
              <a:spcBef>
                <a:spcPts val="481"/>
              </a:spcBef>
              <a:spcAft>
                <a:spcPts val="0"/>
              </a:spcAft>
              <a:buSzPct val="95000"/>
              <a:buNone/>
            </a:pPr>
            <a:endParaRPr/>
          </a:p>
        </p:txBody>
      </p:sp>
      <p:sp>
        <p:nvSpPr>
          <p:cNvPr id="456" name="Google Shape;456;p61"/>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223</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62"/>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462" name="Google Shape;462;p62"/>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470"/>
              <a:buNone/>
            </a:pPr>
            <a:r>
              <a:rPr lang="es-AR"/>
              <a:t>Ejercicio 5.7</a:t>
            </a:r>
            <a:endParaRPr/>
          </a:p>
          <a:p>
            <a:pPr marL="0" lvl="0" indent="0" algn="l" rtl="0">
              <a:spcBef>
                <a:spcPts val="520"/>
              </a:spcBef>
              <a:spcAft>
                <a:spcPts val="0"/>
              </a:spcAft>
              <a:buSzPts val="2470"/>
              <a:buNone/>
            </a:pPr>
            <a:endParaRPr/>
          </a:p>
          <a:p>
            <a:pPr marL="0" lvl="0" indent="0" algn="l" rtl="0">
              <a:spcBef>
                <a:spcPts val="520"/>
              </a:spcBef>
              <a:spcAft>
                <a:spcPts val="0"/>
              </a:spcAft>
              <a:buSzPts val="2470"/>
              <a:buNone/>
            </a:pPr>
            <a:r>
              <a:rPr lang="es-AR"/>
              <a:t>Buscar por cualquiera de estas 2 palabras:</a:t>
            </a:r>
            <a:endParaRPr/>
          </a:p>
          <a:p>
            <a:pPr marL="0" lvl="0" indent="0" algn="l" rtl="0">
              <a:spcBef>
                <a:spcPts val="520"/>
              </a:spcBef>
              <a:spcAft>
                <a:spcPts val="0"/>
              </a:spcAft>
              <a:buSzPts val="2470"/>
              <a:buNone/>
            </a:pPr>
            <a:endParaRPr/>
          </a:p>
          <a:p>
            <a:pPr marL="0" lvl="0" indent="0" algn="l" rtl="0">
              <a:spcBef>
                <a:spcPts val="520"/>
              </a:spcBef>
              <a:spcAft>
                <a:spcPts val="0"/>
              </a:spcAft>
              <a:buSzPts val="2470"/>
              <a:buNone/>
            </a:pPr>
            <a:endParaRPr/>
          </a:p>
          <a:p>
            <a:pPr marL="0" lvl="0" indent="0" algn="l" rtl="0">
              <a:spcBef>
                <a:spcPts val="520"/>
              </a:spcBef>
              <a:spcAft>
                <a:spcPts val="0"/>
              </a:spcAft>
              <a:buSzPts val="2470"/>
              <a:buNone/>
            </a:pPr>
            <a:endParaRPr/>
          </a:p>
          <a:p>
            <a:pPr marL="0" lvl="0" indent="0" algn="l" rtl="0">
              <a:spcBef>
                <a:spcPts val="520"/>
              </a:spcBef>
              <a:spcAft>
                <a:spcPts val="0"/>
              </a:spcAft>
              <a:buSzPts val="2470"/>
              <a:buNone/>
            </a:pPr>
            <a:endParaRPr/>
          </a:p>
          <a:p>
            <a:pPr marL="0" lvl="0" indent="0" algn="l" rtl="0">
              <a:spcBef>
                <a:spcPts val="520"/>
              </a:spcBef>
              <a:spcAft>
                <a:spcPts val="0"/>
              </a:spcAft>
              <a:buSzPts val="2470"/>
              <a:buNone/>
            </a:pPr>
            <a:r>
              <a:rPr lang="es-AR"/>
              <a:t>Buscar por ambas palabras:</a:t>
            </a:r>
            <a:endParaRPr/>
          </a:p>
          <a:p>
            <a:pPr marL="0" lvl="0" indent="0" algn="l" rtl="0">
              <a:spcBef>
                <a:spcPts val="520"/>
              </a:spcBef>
              <a:spcAft>
                <a:spcPts val="0"/>
              </a:spcAft>
              <a:buSzPts val="2470"/>
              <a:buNone/>
            </a:pPr>
            <a:endParaRPr/>
          </a:p>
          <a:p>
            <a:pPr marL="0" lvl="0" indent="0" algn="l" rtl="0">
              <a:spcBef>
                <a:spcPts val="520"/>
              </a:spcBef>
              <a:spcAft>
                <a:spcPts val="0"/>
              </a:spcAft>
              <a:buSzPts val="2470"/>
              <a:buNone/>
            </a:pPr>
            <a:endParaRPr/>
          </a:p>
          <a:p>
            <a:pPr marL="0" lvl="0" indent="0" algn="l" rtl="0">
              <a:spcBef>
                <a:spcPts val="520"/>
              </a:spcBef>
              <a:spcAft>
                <a:spcPts val="0"/>
              </a:spcAft>
              <a:buSzPts val="2470"/>
              <a:buNone/>
            </a:pPr>
            <a:endParaRPr/>
          </a:p>
          <a:p>
            <a:pPr marL="0" lvl="0" indent="0" algn="l" rtl="0">
              <a:spcBef>
                <a:spcPts val="520"/>
              </a:spcBef>
              <a:spcAft>
                <a:spcPts val="0"/>
              </a:spcAft>
              <a:buSzPts val="2470"/>
              <a:buNone/>
            </a:pPr>
            <a:endParaRPr/>
          </a:p>
          <a:p>
            <a:pPr marL="0" lvl="0" indent="0" algn="l" rtl="0">
              <a:spcBef>
                <a:spcPts val="520"/>
              </a:spcBef>
              <a:spcAft>
                <a:spcPts val="0"/>
              </a:spcAft>
              <a:buSzPts val="2470"/>
              <a:buNone/>
            </a:pPr>
            <a:endParaRPr/>
          </a:p>
        </p:txBody>
      </p:sp>
      <p:sp>
        <p:nvSpPr>
          <p:cNvPr id="463" name="Google Shape;463;p62"/>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100"/>
              <a:buFont typeface="Palatino Linotype"/>
              <a:buNone/>
            </a:pPr>
            <a:fld id="{00000000-1234-1234-1234-123412341234}" type="slidenum">
              <a:rPr lang="es-AR" sz="1100" b="0" i="0" u="none" strike="noStrike" cap="none">
                <a:solidFill>
                  <a:srgbClr val="000000"/>
                </a:solidFill>
                <a:latin typeface="Palatino Linotype"/>
                <a:ea typeface="Palatino Linotype"/>
                <a:cs typeface="Palatino Linotype"/>
                <a:sym typeface="Palatino Linotype"/>
              </a:rPr>
              <a:t>224</a:t>
            </a:fld>
            <a:endParaRPr sz="1100" b="0" i="0" u="none" strike="noStrike" cap="none">
              <a:solidFill>
                <a:srgbClr val="000000"/>
              </a:solidFill>
              <a:latin typeface="Palatino Linotype"/>
              <a:ea typeface="Palatino Linotype"/>
              <a:cs typeface="Palatino Linotype"/>
              <a:sym typeface="Palatino Linotype"/>
            </a:endParaRPr>
          </a:p>
        </p:txBody>
      </p:sp>
      <p:sp>
        <p:nvSpPr>
          <p:cNvPr id="464" name="Google Shape;464;p62"/>
          <p:cNvSpPr/>
          <p:nvPr/>
        </p:nvSpPr>
        <p:spPr>
          <a:xfrm>
            <a:off x="4876499" y="5716654"/>
            <a:ext cx="3752193" cy="444137"/>
          </a:xfrm>
          <a:prstGeom prst="rect">
            <a:avLst/>
          </a:prstGeom>
          <a:gradFill>
            <a:gsLst>
              <a:gs pos="0">
                <a:srgbClr val="DCE5A3"/>
              </a:gs>
              <a:gs pos="50000">
                <a:srgbClr val="D6E095"/>
              </a:gs>
              <a:gs pos="100000">
                <a:srgbClr val="D4DF81"/>
              </a:gs>
            </a:gsLst>
            <a:lin ang="5400000" scaled="0"/>
          </a:grad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AR" sz="1800" b="0" i="0" u="none" strike="noStrike" cap="none">
                <a:solidFill>
                  <a:srgbClr val="000000"/>
                </a:solidFill>
                <a:latin typeface="Palatino Linotype"/>
                <a:ea typeface="Palatino Linotype"/>
                <a:cs typeface="Palatino Linotype"/>
                <a:sym typeface="Palatino Linotype"/>
              </a:rPr>
              <a:t>content:store</a:t>
            </a:r>
            <a:r>
              <a:rPr lang="es-AR" sz="1800">
                <a:solidFill>
                  <a:srgbClr val="000000"/>
                </a:solidFill>
                <a:latin typeface="Palatino Linotype"/>
                <a:ea typeface="Palatino Linotype"/>
                <a:cs typeface="Palatino Linotype"/>
                <a:sym typeface="Palatino Linotype"/>
              </a:rPr>
              <a:t> &amp;&amp; </a:t>
            </a:r>
            <a:r>
              <a:rPr lang="es-AR" sz="1800" b="0" i="0" u="none" strike="noStrike" cap="none">
                <a:solidFill>
                  <a:srgbClr val="000000"/>
                </a:solidFill>
                <a:latin typeface="Palatino Linotype"/>
                <a:ea typeface="Palatino Linotype"/>
                <a:cs typeface="Palatino Linotype"/>
                <a:sym typeface="Palatino Linotype"/>
              </a:rPr>
              <a:t>content: game</a:t>
            </a:r>
            <a:endParaRPr sz="1800" b="0" i="0" u="none" strike="noStrike" cap="none">
              <a:solidFill>
                <a:srgbClr val="000000"/>
              </a:solidFill>
              <a:latin typeface="Palatino Linotype"/>
              <a:ea typeface="Palatino Linotype"/>
              <a:cs typeface="Palatino Linotype"/>
              <a:sym typeface="Palatino Linotype"/>
            </a:endParaRPr>
          </a:p>
        </p:txBody>
      </p:sp>
      <p:sp>
        <p:nvSpPr>
          <p:cNvPr id="465" name="Google Shape;465;p62"/>
          <p:cNvSpPr/>
          <p:nvPr/>
        </p:nvSpPr>
        <p:spPr>
          <a:xfrm>
            <a:off x="5029200" y="3470956"/>
            <a:ext cx="3547241" cy="444137"/>
          </a:xfrm>
          <a:prstGeom prst="rect">
            <a:avLst/>
          </a:prstGeom>
          <a:gradFill>
            <a:gsLst>
              <a:gs pos="0">
                <a:srgbClr val="DCE5A3"/>
              </a:gs>
              <a:gs pos="50000">
                <a:srgbClr val="D6E095"/>
              </a:gs>
              <a:gs pos="100000">
                <a:srgbClr val="D4DF81"/>
              </a:gs>
            </a:gsLst>
            <a:lin ang="5400000" scaled="0"/>
          </a:grad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Palatino Linotype"/>
              <a:buNone/>
            </a:pPr>
            <a:r>
              <a:rPr lang="es-AR" sz="1800">
                <a:solidFill>
                  <a:srgbClr val="000000"/>
                </a:solidFill>
                <a:latin typeface="Palatino Linotype"/>
                <a:ea typeface="Palatino Linotype"/>
                <a:cs typeface="Palatino Linotype"/>
                <a:sym typeface="Palatino Linotype"/>
              </a:rPr>
              <a:t>content:s</a:t>
            </a:r>
            <a:r>
              <a:rPr lang="es-AR" sz="1800" b="0" i="0" u="none" strike="noStrike" cap="none">
                <a:solidFill>
                  <a:srgbClr val="000000"/>
                </a:solidFill>
                <a:latin typeface="Palatino Linotype"/>
                <a:ea typeface="Palatino Linotype"/>
                <a:cs typeface="Palatino Linotype"/>
                <a:sym typeface="Palatino Linotype"/>
              </a:rPr>
              <a:t>tore  content:game</a:t>
            </a:r>
            <a:endParaRPr sz="1800" b="0" i="0" u="none" strike="noStrike" cap="none">
              <a:solidFill>
                <a:srgbClr val="000000"/>
              </a:solidFill>
              <a:latin typeface="Palatino Linotype"/>
              <a:ea typeface="Palatino Linotype"/>
              <a:cs typeface="Palatino Linotype"/>
              <a:sym typeface="Palatino Linotype"/>
            </a:endParaRPr>
          </a:p>
        </p:txBody>
      </p:sp>
      <p:sp>
        <p:nvSpPr>
          <p:cNvPr id="466" name="Google Shape;466;p62"/>
          <p:cNvSpPr/>
          <p:nvPr/>
        </p:nvSpPr>
        <p:spPr>
          <a:xfrm>
            <a:off x="2612571" y="4063768"/>
            <a:ext cx="3488684" cy="444137"/>
          </a:xfrm>
          <a:prstGeom prst="rect">
            <a:avLst/>
          </a:prstGeom>
          <a:gradFill>
            <a:gsLst>
              <a:gs pos="0">
                <a:srgbClr val="DCE5A3"/>
              </a:gs>
              <a:gs pos="50000">
                <a:srgbClr val="D6E095"/>
              </a:gs>
              <a:gs pos="100000">
                <a:srgbClr val="D4DF81"/>
              </a:gs>
            </a:gsLst>
            <a:lin ang="5400000" scaled="0"/>
          </a:grad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Palatino Linotype"/>
              <a:buNone/>
            </a:pPr>
            <a:r>
              <a:rPr lang="es-AR" sz="1800" b="0" i="0" u="none" strike="noStrike" cap="none">
                <a:solidFill>
                  <a:srgbClr val="000000"/>
                </a:solidFill>
                <a:latin typeface="Palatino Linotype"/>
                <a:ea typeface="Palatino Linotype"/>
                <a:cs typeface="Palatino Linotype"/>
                <a:sym typeface="Palatino Linotype"/>
              </a:rPr>
              <a:t>content:store || content:game</a:t>
            </a:r>
            <a:endParaRPr sz="1800" b="0" i="0" u="none" strike="noStrike" cap="none">
              <a:solidFill>
                <a:srgbClr val="000000"/>
              </a:solidFill>
              <a:latin typeface="Palatino Linotype"/>
              <a:ea typeface="Palatino Linotype"/>
              <a:cs typeface="Palatino Linotype"/>
              <a:sym typeface="Palatino Linotype"/>
            </a:endParaRPr>
          </a:p>
        </p:txBody>
      </p:sp>
      <p:sp>
        <p:nvSpPr>
          <p:cNvPr id="467" name="Google Shape;467;p62"/>
          <p:cNvSpPr/>
          <p:nvPr/>
        </p:nvSpPr>
        <p:spPr>
          <a:xfrm>
            <a:off x="509451" y="5748809"/>
            <a:ext cx="3752193" cy="444137"/>
          </a:xfrm>
          <a:prstGeom prst="rect">
            <a:avLst/>
          </a:prstGeom>
          <a:gradFill>
            <a:gsLst>
              <a:gs pos="0">
                <a:srgbClr val="DCE5A3"/>
              </a:gs>
              <a:gs pos="50000">
                <a:srgbClr val="D6E095"/>
              </a:gs>
              <a:gs pos="100000">
                <a:srgbClr val="D4DF81"/>
              </a:gs>
            </a:gsLst>
            <a:lin ang="5400000" scaled="0"/>
          </a:grad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Palatino Linotype"/>
              <a:buNone/>
            </a:pPr>
            <a:r>
              <a:rPr lang="es-AR" sz="1800" b="0" i="0" u="none" strike="noStrike" cap="none">
                <a:solidFill>
                  <a:srgbClr val="000000"/>
                </a:solidFill>
                <a:latin typeface="Palatino Linotype"/>
                <a:ea typeface="Palatino Linotype"/>
                <a:cs typeface="Palatino Linotype"/>
                <a:sym typeface="Palatino Linotype"/>
              </a:rPr>
              <a:t>content:store AND content: game</a:t>
            </a:r>
            <a:endParaRPr sz="1800" b="0" i="0" u="none" strike="noStrike" cap="none">
              <a:solidFill>
                <a:srgbClr val="000000"/>
              </a:solidFill>
              <a:latin typeface="Palatino Linotype"/>
              <a:ea typeface="Palatino Linotype"/>
              <a:cs typeface="Palatino Linotype"/>
              <a:sym typeface="Palatino Linotype"/>
            </a:endParaRPr>
          </a:p>
        </p:txBody>
      </p:sp>
      <p:sp>
        <p:nvSpPr>
          <p:cNvPr id="468" name="Google Shape;468;p62"/>
          <p:cNvSpPr/>
          <p:nvPr/>
        </p:nvSpPr>
        <p:spPr>
          <a:xfrm>
            <a:off x="457200" y="3470957"/>
            <a:ext cx="3752193" cy="444137"/>
          </a:xfrm>
          <a:prstGeom prst="rect">
            <a:avLst/>
          </a:prstGeom>
          <a:gradFill>
            <a:gsLst>
              <a:gs pos="0">
                <a:srgbClr val="DCE5A3"/>
              </a:gs>
              <a:gs pos="50000">
                <a:srgbClr val="D6E095"/>
              </a:gs>
              <a:gs pos="100000">
                <a:srgbClr val="D4DF81"/>
              </a:gs>
            </a:gsLst>
            <a:lin ang="5400000" scaled="0"/>
          </a:grad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Palatino Linotype"/>
              <a:buNone/>
            </a:pPr>
            <a:r>
              <a:rPr lang="es-AR" sz="1800" b="0" i="0" u="none" strike="noStrike" cap="none">
                <a:solidFill>
                  <a:srgbClr val="000000"/>
                </a:solidFill>
                <a:latin typeface="Palatino Linotype"/>
                <a:ea typeface="Palatino Linotype"/>
                <a:cs typeface="Palatino Linotype"/>
                <a:sym typeface="Palatino Linotype"/>
              </a:rPr>
              <a:t>content:store OR content: game</a:t>
            </a:r>
            <a:endParaRPr sz="1800" b="0" i="0" u="none" strike="noStrike" cap="none">
              <a:solidFill>
                <a:srgbClr val="000000"/>
              </a:solidFill>
              <a:latin typeface="Palatino Linotype"/>
              <a:ea typeface="Palatino Linotype"/>
              <a:cs typeface="Palatino Linotype"/>
              <a:sym typeface="Palatino Linotype"/>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4"/>
                                        </p:tgtEl>
                                        <p:attrNameLst>
                                          <p:attrName>style.visibility</p:attrName>
                                        </p:attrNameLst>
                                      </p:cBhvr>
                                      <p:to>
                                        <p:strVal val="visible"/>
                                      </p:to>
                                    </p:set>
                                    <p:animEffect transition="in" filter="fade">
                                      <p:cBhvr>
                                        <p:cTn id="7" dur="500"/>
                                        <p:tgtEl>
                                          <p:spTgt spid="46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65"/>
                                        </p:tgtEl>
                                        <p:attrNameLst>
                                          <p:attrName>style.visibility</p:attrName>
                                        </p:attrNameLst>
                                      </p:cBhvr>
                                      <p:to>
                                        <p:strVal val="visible"/>
                                      </p:to>
                                    </p:set>
                                    <p:animEffect transition="in" filter="fade">
                                      <p:cBhvr>
                                        <p:cTn id="12" dur="500"/>
                                        <p:tgtEl>
                                          <p:spTgt spid="46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66"/>
                                        </p:tgtEl>
                                        <p:attrNameLst>
                                          <p:attrName>style.visibility</p:attrName>
                                        </p:attrNameLst>
                                      </p:cBhvr>
                                      <p:to>
                                        <p:strVal val="visible"/>
                                      </p:to>
                                    </p:set>
                                    <p:animEffect transition="in" filter="fade">
                                      <p:cBhvr>
                                        <p:cTn id="17" dur="500"/>
                                        <p:tgtEl>
                                          <p:spTgt spid="46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67"/>
                                        </p:tgtEl>
                                        <p:attrNameLst>
                                          <p:attrName>style.visibility</p:attrName>
                                        </p:attrNameLst>
                                      </p:cBhvr>
                                      <p:to>
                                        <p:strVal val="visible"/>
                                      </p:to>
                                    </p:set>
                                    <p:animEffect transition="in" filter="fade">
                                      <p:cBhvr>
                                        <p:cTn id="22" dur="500"/>
                                        <p:tgtEl>
                                          <p:spTgt spid="46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68"/>
                                        </p:tgtEl>
                                        <p:attrNameLst>
                                          <p:attrName>style.visibility</p:attrName>
                                        </p:attrNameLst>
                                      </p:cBhvr>
                                      <p:to>
                                        <p:strVal val="visible"/>
                                      </p:to>
                                    </p:set>
                                    <p:animEffect transition="in" filter="fade">
                                      <p:cBhvr>
                                        <p:cTn id="27" dur="500"/>
                                        <p:tgtEl>
                                          <p:spTgt spid="4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63"/>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474" name="Google Shape;474;p63"/>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470"/>
              <a:buNone/>
            </a:pPr>
            <a:r>
              <a:rPr lang="es-AR"/>
              <a:t>Ejercicio 5.8</a:t>
            </a:r>
            <a:endParaRPr/>
          </a:p>
          <a:p>
            <a:pPr marL="0" lvl="0" indent="0" algn="l" rtl="0">
              <a:spcBef>
                <a:spcPts val="520"/>
              </a:spcBef>
              <a:spcAft>
                <a:spcPts val="0"/>
              </a:spcAft>
              <a:buSzPts val="2470"/>
              <a:buNone/>
            </a:pPr>
            <a:endParaRPr/>
          </a:p>
          <a:p>
            <a:pPr marL="0" lvl="0" indent="0" algn="l" rtl="0">
              <a:spcBef>
                <a:spcPts val="520"/>
              </a:spcBef>
              <a:spcAft>
                <a:spcPts val="0"/>
              </a:spcAft>
              <a:buSzPts val="2470"/>
              <a:buNone/>
            </a:pPr>
            <a:r>
              <a:rPr lang="es-AR"/>
              <a:t>Son equivalentes estas expresiones?: </a:t>
            </a:r>
            <a:endParaRPr/>
          </a:p>
          <a:p>
            <a:pPr marL="0" lvl="0" indent="0" algn="l" rtl="0">
              <a:spcBef>
                <a:spcPts val="520"/>
              </a:spcBef>
              <a:spcAft>
                <a:spcPts val="0"/>
              </a:spcAft>
              <a:buSzPts val="2470"/>
              <a:buNone/>
            </a:pPr>
            <a:r>
              <a:rPr lang="es-AR"/>
              <a:t>content:review OR (content:game AND NOT content:yo) </a:t>
            </a:r>
            <a:endParaRPr/>
          </a:p>
          <a:p>
            <a:pPr marL="0" lvl="0" indent="0" algn="l" rtl="0">
              <a:spcBef>
                <a:spcPts val="520"/>
              </a:spcBef>
              <a:spcAft>
                <a:spcPts val="0"/>
              </a:spcAft>
              <a:buSzPts val="2470"/>
              <a:buNone/>
            </a:pPr>
            <a:r>
              <a:rPr lang="es-AR"/>
              <a:t>(content:review OR content:game) AND NOT content:yo</a:t>
            </a:r>
            <a:endParaRPr/>
          </a:p>
          <a:p>
            <a:pPr marL="0" lvl="0" indent="0" algn="l" rtl="0">
              <a:spcBef>
                <a:spcPts val="520"/>
              </a:spcBef>
              <a:spcAft>
                <a:spcPts val="0"/>
              </a:spcAft>
              <a:buSzPts val="2470"/>
              <a:buNone/>
            </a:pPr>
            <a:endParaRPr/>
          </a:p>
          <a:p>
            <a:pPr marL="0" lvl="0" indent="0" algn="l" rtl="0">
              <a:spcBef>
                <a:spcPts val="520"/>
              </a:spcBef>
              <a:spcAft>
                <a:spcPts val="0"/>
              </a:spcAft>
              <a:buSzPts val="2470"/>
              <a:buNone/>
            </a:pPr>
            <a:r>
              <a:rPr lang="es-AR"/>
              <a:t>Explicar resultados</a:t>
            </a:r>
            <a:endParaRPr/>
          </a:p>
          <a:p>
            <a:pPr marL="0" lvl="0" indent="0" algn="l" rtl="0">
              <a:spcBef>
                <a:spcPts val="520"/>
              </a:spcBef>
              <a:spcAft>
                <a:spcPts val="0"/>
              </a:spcAft>
              <a:buSzPts val="2470"/>
              <a:buNone/>
            </a:pPr>
            <a:endParaRPr/>
          </a:p>
        </p:txBody>
      </p:sp>
      <p:sp>
        <p:nvSpPr>
          <p:cNvPr id="475" name="Google Shape;475;p63"/>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100"/>
              <a:buFont typeface="Palatino Linotype"/>
              <a:buNone/>
            </a:pPr>
            <a:fld id="{00000000-1234-1234-1234-123412341234}" type="slidenum">
              <a:rPr lang="es-AR" sz="1100" b="0" i="0" u="none" strike="noStrike" cap="none">
                <a:solidFill>
                  <a:srgbClr val="000000"/>
                </a:solidFill>
                <a:latin typeface="Palatino Linotype"/>
                <a:ea typeface="Palatino Linotype"/>
                <a:cs typeface="Palatino Linotype"/>
                <a:sym typeface="Palatino Linotype"/>
              </a:rPr>
              <a:t>225</a:t>
            </a:fld>
            <a:endParaRPr sz="1100" b="0" i="0" u="none" strike="noStrike" cap="none">
              <a:solidFill>
                <a:srgbClr val="000000"/>
              </a:solidFill>
              <a:latin typeface="Palatino Linotype"/>
              <a:ea typeface="Palatino Linotype"/>
              <a:cs typeface="Palatino Linotype"/>
              <a:sym typeface="Palatino Linotype"/>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64"/>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481" name="Google Shape;481;p64"/>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fontScale="77500" lnSpcReduction="20000"/>
          </a:bodyPr>
          <a:lstStyle/>
          <a:p>
            <a:pPr marL="0" lvl="0" indent="0" algn="l" rtl="0">
              <a:spcBef>
                <a:spcPts val="0"/>
              </a:spcBef>
              <a:spcAft>
                <a:spcPts val="0"/>
              </a:spcAft>
              <a:buSzPct val="95000"/>
              <a:buNone/>
            </a:pPr>
            <a:r>
              <a:rPr lang="es-AR"/>
              <a:t>Aclaración</a:t>
            </a:r>
            <a:endParaRPr/>
          </a:p>
          <a:p>
            <a:pPr marL="0" lvl="0" indent="0" algn="just" rtl="0">
              <a:spcBef>
                <a:spcPts val="364"/>
              </a:spcBef>
              <a:spcAft>
                <a:spcPts val="0"/>
              </a:spcAft>
              <a:buSzPct val="95000"/>
              <a:buNone/>
            </a:pPr>
            <a:r>
              <a:rPr lang="es-AR"/>
              <a:t>Si todas las query se hace sobre el mismo fieldName puede especificarse una sola vez (un default)</a:t>
            </a:r>
            <a:endParaRPr/>
          </a:p>
          <a:p>
            <a:pPr marL="0" lvl="0" indent="0" algn="just" rtl="0">
              <a:spcBef>
                <a:spcPts val="364"/>
              </a:spcBef>
              <a:spcAft>
                <a:spcPts val="0"/>
              </a:spcAft>
              <a:buSzPct val="95000"/>
              <a:buNone/>
            </a:pPr>
            <a:endParaRPr/>
          </a:p>
          <a:p>
            <a:pPr marL="0" lvl="0" indent="0" algn="l" rtl="0">
              <a:spcBef>
                <a:spcPts val="364"/>
              </a:spcBef>
              <a:spcAft>
                <a:spcPts val="0"/>
              </a:spcAft>
              <a:buSzPct val="95000"/>
              <a:buNone/>
            </a:pPr>
            <a:r>
              <a:rPr lang="es-AR"/>
              <a:t>En vez de :</a:t>
            </a:r>
            <a:endParaRPr/>
          </a:p>
          <a:p>
            <a:pPr marL="0" lvl="0" indent="0" algn="l" rtl="0">
              <a:spcBef>
                <a:spcPts val="364"/>
              </a:spcBef>
              <a:spcAft>
                <a:spcPts val="0"/>
              </a:spcAft>
              <a:buSzPct val="95000"/>
              <a:buNone/>
            </a:pPr>
            <a:r>
              <a:rPr lang="es-AR" b="1"/>
              <a:t>String queryStr= "</a:t>
            </a:r>
            <a:r>
              <a:rPr lang="es-AR" b="1">
                <a:solidFill>
                  <a:srgbClr val="00B050"/>
                </a:solidFill>
              </a:rPr>
              <a:t>content</a:t>
            </a:r>
            <a:r>
              <a:rPr lang="es-AR" b="1"/>
              <a:t>:game AND </a:t>
            </a:r>
            <a:r>
              <a:rPr lang="es-AR" b="1">
                <a:solidFill>
                  <a:srgbClr val="00B050"/>
                </a:solidFill>
              </a:rPr>
              <a:t>content</a:t>
            </a:r>
            <a:r>
              <a:rPr lang="es-AR" b="1"/>
              <a:t>:store";</a:t>
            </a:r>
            <a:endParaRPr/>
          </a:p>
          <a:p>
            <a:pPr marL="0" lvl="0" indent="0" algn="l" rtl="0">
              <a:spcBef>
                <a:spcPts val="364"/>
              </a:spcBef>
              <a:spcAft>
                <a:spcPts val="0"/>
              </a:spcAft>
              <a:buSzPct val="95000"/>
              <a:buNone/>
            </a:pPr>
            <a:r>
              <a:rPr lang="es-AR" b="1"/>
              <a:t>QueryParser queryparser = new QueryParser(null, new StandardAnalyzer() );</a:t>
            </a:r>
            <a:endParaRPr/>
          </a:p>
          <a:p>
            <a:pPr marL="0" lvl="0" indent="0" algn="l" rtl="0">
              <a:spcBef>
                <a:spcPts val="364"/>
              </a:spcBef>
              <a:spcAft>
                <a:spcPts val="0"/>
              </a:spcAft>
              <a:buSzPct val="95000"/>
              <a:buNone/>
            </a:pPr>
            <a:r>
              <a:rPr lang="es-AR" b="1"/>
              <a:t>Query query= queryparser.parse(queryStr);</a:t>
            </a:r>
            <a:endParaRPr/>
          </a:p>
          <a:p>
            <a:pPr marL="0" lvl="0" indent="0" algn="l" rtl="0">
              <a:spcBef>
                <a:spcPts val="364"/>
              </a:spcBef>
              <a:spcAft>
                <a:spcPts val="0"/>
              </a:spcAft>
              <a:buSzPct val="95000"/>
              <a:buNone/>
            </a:pPr>
            <a:endParaRPr b="1"/>
          </a:p>
          <a:p>
            <a:pPr marL="0" lvl="0" indent="0" algn="l" rtl="0">
              <a:spcBef>
                <a:spcPts val="364"/>
              </a:spcBef>
              <a:spcAft>
                <a:spcPts val="0"/>
              </a:spcAft>
              <a:buSzPct val="95000"/>
              <a:buNone/>
            </a:pPr>
            <a:r>
              <a:rPr lang="es-AR"/>
              <a:t>Escribimos:</a:t>
            </a:r>
            <a:endParaRPr/>
          </a:p>
          <a:p>
            <a:pPr marL="0" lvl="0" indent="0" algn="l" rtl="0">
              <a:spcBef>
                <a:spcPts val="364"/>
              </a:spcBef>
              <a:spcAft>
                <a:spcPts val="0"/>
              </a:spcAft>
              <a:buSzPct val="95000"/>
              <a:buNone/>
            </a:pPr>
            <a:r>
              <a:rPr lang="es-AR" b="1"/>
              <a:t>String queryStr= "game AND store";</a:t>
            </a:r>
            <a:endParaRPr/>
          </a:p>
          <a:p>
            <a:pPr marL="0" lvl="0" indent="0" algn="l" rtl="0">
              <a:spcBef>
                <a:spcPts val="364"/>
              </a:spcBef>
              <a:spcAft>
                <a:spcPts val="0"/>
              </a:spcAft>
              <a:buSzPct val="95000"/>
              <a:buNone/>
            </a:pPr>
            <a:r>
              <a:rPr lang="es-AR" b="1"/>
              <a:t>QueryParser queryparser = new QueryParser("</a:t>
            </a:r>
            <a:r>
              <a:rPr lang="es-AR" b="1">
                <a:solidFill>
                  <a:srgbClr val="00B050"/>
                </a:solidFill>
              </a:rPr>
              <a:t>content</a:t>
            </a:r>
            <a:r>
              <a:rPr lang="es-AR" b="1"/>
              <a:t>", new StandardAnalyzer() );</a:t>
            </a:r>
            <a:endParaRPr/>
          </a:p>
          <a:p>
            <a:pPr marL="0" lvl="0" indent="0" algn="l" rtl="0">
              <a:spcBef>
                <a:spcPts val="364"/>
              </a:spcBef>
              <a:spcAft>
                <a:spcPts val="0"/>
              </a:spcAft>
              <a:buSzPct val="95000"/>
              <a:buNone/>
            </a:pPr>
            <a:r>
              <a:rPr lang="es-AR" b="1"/>
              <a:t>Query query= queryparser.parse(queryStr);</a:t>
            </a:r>
            <a:endParaRPr/>
          </a:p>
          <a:p>
            <a:pPr marL="0" lvl="0" indent="0" algn="l" rtl="0">
              <a:spcBef>
                <a:spcPts val="364"/>
              </a:spcBef>
              <a:spcAft>
                <a:spcPts val="0"/>
              </a:spcAft>
              <a:buSzPct val="95000"/>
              <a:buNone/>
            </a:pPr>
            <a:endParaRPr b="1"/>
          </a:p>
        </p:txBody>
      </p:sp>
      <p:sp>
        <p:nvSpPr>
          <p:cNvPr id="482" name="Google Shape;482;p64"/>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226</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s-AR" dirty="0"/>
              <a:t>Estructura de Datos y Algoritmos</a:t>
            </a:r>
            <a:endParaRPr lang="en-US" dirty="0"/>
          </a:p>
        </p:txBody>
      </p:sp>
      <p:sp>
        <p:nvSpPr>
          <p:cNvPr id="5" name="Subtitle 4"/>
          <p:cNvSpPr>
            <a:spLocks noGrp="1"/>
          </p:cNvSpPr>
          <p:nvPr>
            <p:ph type="subTitle" idx="1"/>
          </p:nvPr>
        </p:nvSpPr>
        <p:spPr/>
        <p:txBody>
          <a:bodyPr>
            <a:normAutofit/>
          </a:bodyPr>
          <a:lstStyle/>
          <a:p>
            <a:r>
              <a:rPr lang="es-AR" sz="3600">
                <a:solidFill>
                  <a:schemeClr val="tx2"/>
                </a:solidFill>
              </a:rPr>
              <a:t>ITBA     2024-Q1</a:t>
            </a:r>
            <a:endParaRPr lang="en-US" sz="3600" dirty="0">
              <a:solidFill>
                <a:schemeClr val="tx2"/>
              </a:solidFill>
            </a:endParaRPr>
          </a:p>
        </p:txBody>
      </p:sp>
      <p:sp>
        <p:nvSpPr>
          <p:cNvPr id="2" name="Slide Number Placeholder 1"/>
          <p:cNvSpPr>
            <a:spLocks noGrp="1"/>
          </p:cNvSpPr>
          <p:nvPr>
            <p:ph type="sldNum" sz="quarter" idx="12"/>
          </p:nvPr>
        </p:nvSpPr>
        <p:spPr/>
        <p:txBody>
          <a:bodyPr/>
          <a:lstStyle/>
          <a:p>
            <a:fld id="{401CF334-2D5C-4859-84A6-CA7E6E43FAEB}" type="slidenum">
              <a:rPr lang="en-US" smtClean="0"/>
              <a:t>227</a:t>
            </a:fld>
            <a:endParaRPr lang="en-US" dirty="0"/>
          </a:p>
        </p:txBody>
      </p:sp>
    </p:spTree>
    <p:extLst>
      <p:ext uri="{BB962C8B-B14F-4D97-AF65-F5344CB8AC3E}">
        <p14:creationId xmlns:p14="http://schemas.microsoft.com/office/powerpoint/2010/main" val="1694093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err="1"/>
              <a:t>Lucene</a:t>
            </a:r>
            <a:endParaRPr lang="es-AR" dirty="0"/>
          </a:p>
        </p:txBody>
      </p:sp>
      <p:sp>
        <p:nvSpPr>
          <p:cNvPr id="3" name="Marcador de contenido 2"/>
          <p:cNvSpPr>
            <a:spLocks noGrp="1"/>
          </p:cNvSpPr>
          <p:nvPr>
            <p:ph idx="1"/>
          </p:nvPr>
        </p:nvSpPr>
        <p:spPr/>
        <p:txBody>
          <a:bodyPr>
            <a:normAutofit lnSpcReduction="10000"/>
          </a:bodyPr>
          <a:lstStyle/>
          <a:p>
            <a:r>
              <a:rPr lang="es-AR" i="1" dirty="0">
                <a:solidFill>
                  <a:srgbClr val="00B050"/>
                </a:solidFill>
              </a:rPr>
              <a:t>Concepto de documento, campos.</a:t>
            </a:r>
          </a:p>
          <a:p>
            <a:r>
              <a:rPr lang="es-AR" i="1" dirty="0">
                <a:solidFill>
                  <a:srgbClr val="00B050"/>
                </a:solidFill>
              </a:rPr>
              <a:t>Almacenamiento en </a:t>
            </a:r>
            <a:r>
              <a:rPr lang="es-AR" i="1" dirty="0" err="1">
                <a:solidFill>
                  <a:srgbClr val="00B050"/>
                </a:solidFill>
              </a:rPr>
              <a:t>Lucene</a:t>
            </a:r>
            <a:r>
              <a:rPr lang="es-AR" i="1" dirty="0">
                <a:solidFill>
                  <a:srgbClr val="00B050"/>
                </a:solidFill>
              </a:rPr>
              <a:t>: en el índice y fuera del índice</a:t>
            </a:r>
          </a:p>
          <a:p>
            <a:r>
              <a:rPr lang="es-AR" i="1" dirty="0">
                <a:solidFill>
                  <a:srgbClr val="00B050"/>
                </a:solidFill>
              </a:rPr>
              <a:t>Aplicaciones</a:t>
            </a:r>
          </a:p>
          <a:p>
            <a:pPr lvl="1"/>
            <a:r>
              <a:rPr lang="es-AR" i="1" dirty="0" err="1">
                <a:solidFill>
                  <a:srgbClr val="00B050"/>
                </a:solidFill>
              </a:rPr>
              <a:t>IndexBuilder</a:t>
            </a:r>
            <a:r>
              <a:rPr lang="es-AR" i="1" dirty="0">
                <a:solidFill>
                  <a:srgbClr val="00B050"/>
                </a:solidFill>
              </a:rPr>
              <a:t>  (creación de los documentos)</a:t>
            </a:r>
          </a:p>
          <a:p>
            <a:pPr lvl="1"/>
            <a:r>
              <a:rPr lang="es-AR" i="1" dirty="0" err="1">
                <a:solidFill>
                  <a:srgbClr val="00B050"/>
                </a:solidFill>
              </a:rPr>
              <a:t>TheSearcher</a:t>
            </a:r>
            <a:r>
              <a:rPr lang="es-AR" i="1" dirty="0">
                <a:solidFill>
                  <a:srgbClr val="00B050"/>
                </a:solidFill>
              </a:rPr>
              <a:t> (búsqueda de documentos)</a:t>
            </a:r>
          </a:p>
          <a:p>
            <a:r>
              <a:rPr lang="es-AR" i="1" dirty="0" err="1">
                <a:solidFill>
                  <a:srgbClr val="00B050"/>
                </a:solidFill>
              </a:rPr>
              <a:t>Query</a:t>
            </a:r>
            <a:r>
              <a:rPr lang="es-AR" i="1" dirty="0">
                <a:solidFill>
                  <a:srgbClr val="00B050"/>
                </a:solidFill>
              </a:rPr>
              <a:t>:</a:t>
            </a:r>
          </a:p>
          <a:p>
            <a:pPr lvl="1"/>
            <a:r>
              <a:rPr lang="es-AR" i="1" dirty="0">
                <a:solidFill>
                  <a:srgbClr val="00B050"/>
                </a:solidFill>
              </a:rPr>
              <a:t>API</a:t>
            </a:r>
          </a:p>
          <a:p>
            <a:pPr lvl="1"/>
            <a:r>
              <a:rPr lang="es-AR" i="1" dirty="0" err="1">
                <a:solidFill>
                  <a:srgbClr val="00B050"/>
                </a:solidFill>
              </a:rPr>
              <a:t>QueryBuilder</a:t>
            </a:r>
            <a:endParaRPr lang="es-AR" i="1" dirty="0">
              <a:solidFill>
                <a:srgbClr val="00B050"/>
              </a:solidFill>
            </a:endParaRPr>
          </a:p>
          <a:p>
            <a:r>
              <a:rPr lang="es-AR" i="1" dirty="0">
                <a:solidFill>
                  <a:srgbClr val="00B050"/>
                </a:solidFill>
              </a:rPr>
              <a:t>Formas de separar en </a:t>
            </a:r>
            <a:r>
              <a:rPr lang="es-AR" i="1" dirty="0" err="1">
                <a:solidFill>
                  <a:srgbClr val="00B050"/>
                </a:solidFill>
              </a:rPr>
              <a:t>tokens</a:t>
            </a:r>
            <a:endParaRPr lang="es-AR" i="1" dirty="0">
              <a:solidFill>
                <a:srgbClr val="00B050"/>
              </a:solidFill>
            </a:endParaRPr>
          </a:p>
          <a:p>
            <a:r>
              <a:rPr lang="es-AR" dirty="0">
                <a:solidFill>
                  <a:srgbClr val="00B050"/>
                </a:solidFill>
              </a:rPr>
              <a:t>Ranking de documentos</a:t>
            </a:r>
          </a:p>
          <a:p>
            <a:endParaRPr lang="es-AR" dirty="0"/>
          </a:p>
          <a:p>
            <a:endParaRPr lang="es-AR" dirty="0"/>
          </a:p>
          <a:p>
            <a:pPr lvl="1"/>
            <a:endParaRPr lang="es-AR" dirty="0"/>
          </a:p>
        </p:txBody>
      </p:sp>
      <p:sp>
        <p:nvSpPr>
          <p:cNvPr id="4" name="Marcador de número de diapositiva 3"/>
          <p:cNvSpPr>
            <a:spLocks noGrp="1"/>
          </p:cNvSpPr>
          <p:nvPr>
            <p:ph type="sldNum" sz="quarter" idx="12"/>
          </p:nvPr>
        </p:nvSpPr>
        <p:spPr/>
        <p:txBody>
          <a:bodyPr/>
          <a:lstStyle/>
          <a:p>
            <a:fld id="{401CF334-2D5C-4859-84A6-CA7E6E43FAEB}" type="slidenum">
              <a:rPr lang="en-US" smtClean="0"/>
              <a:t>228</a:t>
            </a:fld>
            <a:endParaRPr lang="en-US"/>
          </a:p>
        </p:txBody>
      </p:sp>
    </p:spTree>
    <p:extLst>
      <p:ext uri="{BB962C8B-B14F-4D97-AF65-F5344CB8AC3E}">
        <p14:creationId xmlns:p14="http://schemas.microsoft.com/office/powerpoint/2010/main" val="839279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pPr marL="0" indent="0" algn="just">
              <a:buNone/>
            </a:pPr>
            <a:r>
              <a:rPr lang="es-AR" dirty="0"/>
              <a:t>Empecemos analizando cuál es la fórmula si la consulta está formada por </a:t>
            </a:r>
            <a:r>
              <a:rPr lang="es-AR" b="1" dirty="0"/>
              <a:t>un solo término</a:t>
            </a:r>
            <a:r>
              <a:rPr lang="es-AR" dirty="0"/>
              <a:t>. Es decir:</a:t>
            </a:r>
          </a:p>
          <a:p>
            <a:pPr marL="0" indent="0" algn="just">
              <a:buNone/>
            </a:pPr>
            <a:endParaRPr lang="es-AR" dirty="0"/>
          </a:p>
          <a:p>
            <a:pPr marL="0" indent="0" algn="just">
              <a:buNone/>
            </a:pPr>
            <a:r>
              <a:rPr lang="es-AR" dirty="0" err="1"/>
              <a:t>Query</a:t>
            </a:r>
            <a:r>
              <a:rPr lang="es-AR" dirty="0"/>
              <a:t>= término</a:t>
            </a:r>
          </a:p>
          <a:p>
            <a:pPr marL="0" indent="0" algn="just">
              <a:buNone/>
            </a:pPr>
            <a:endParaRPr lang="es-AR" dirty="0"/>
          </a:p>
          <a:p>
            <a:pPr marL="0" indent="0" algn="just">
              <a:buNone/>
            </a:pPr>
            <a:r>
              <a:rPr lang="es-AR" dirty="0"/>
              <a:t>¿Cómo </a:t>
            </a:r>
            <a:r>
              <a:rPr lang="es-AR" dirty="0" err="1"/>
              <a:t>rankear</a:t>
            </a:r>
            <a:r>
              <a:rPr lang="es-AR" dirty="0"/>
              <a:t> a aquellos documentos que </a:t>
            </a:r>
            <a:r>
              <a:rPr lang="es-AR" dirty="0" err="1"/>
              <a:t>matchean</a:t>
            </a:r>
            <a:r>
              <a:rPr lang="es-AR" dirty="0"/>
              <a:t> con la consulta?</a:t>
            </a:r>
            <a:endParaRPr lang="es-MX" dirty="0"/>
          </a:p>
        </p:txBody>
      </p:sp>
      <p:sp>
        <p:nvSpPr>
          <p:cNvPr id="4" name="Marcador de número de diapositiva 3"/>
          <p:cNvSpPr>
            <a:spLocks noGrp="1"/>
          </p:cNvSpPr>
          <p:nvPr>
            <p:ph type="sldNum" sz="quarter" idx="12"/>
          </p:nvPr>
        </p:nvSpPr>
        <p:spPr/>
        <p:txBody>
          <a:bodyPr/>
          <a:lstStyle/>
          <a:p>
            <a:fld id="{401CF334-2D5C-4859-84A6-CA7E6E43FAEB}" type="slidenum">
              <a:rPr lang="en-US" smtClean="0"/>
              <a:t>229</a:t>
            </a:fld>
            <a:endParaRPr lang="en-US"/>
          </a:p>
        </p:txBody>
      </p:sp>
    </p:spTree>
    <p:extLst>
      <p:ext uri="{BB962C8B-B14F-4D97-AF65-F5344CB8AC3E}">
        <p14:creationId xmlns:p14="http://schemas.microsoft.com/office/powerpoint/2010/main" val="3499955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71500" y="1847088"/>
            <a:ext cx="8001000" cy="4691826"/>
          </a:xfrm>
        </p:spPr>
        <p:txBody>
          <a:bodyPr>
            <a:normAutofit fontScale="77500" lnSpcReduction="20000"/>
          </a:bodyPr>
          <a:lstStyle/>
          <a:p>
            <a:pPr marL="0" indent="0" algn="just">
              <a:buNone/>
            </a:pPr>
            <a:r>
              <a:rPr lang="es-AR" sz="2100" b="1" dirty="0"/>
              <a:t>Reglas específicas </a:t>
            </a:r>
            <a:r>
              <a:rPr lang="es-AR" sz="2100" dirty="0"/>
              <a:t>que deberían aplicarse para los tipos de datos:</a:t>
            </a:r>
          </a:p>
          <a:p>
            <a:pPr algn="just">
              <a:buFont typeface="Wingdings" panose="05000000000000000000" pitchFamily="2" charset="2"/>
              <a:buChar char="v"/>
            </a:pPr>
            <a:endParaRPr lang="es-AR" sz="2100" dirty="0"/>
          </a:p>
          <a:p>
            <a:pPr algn="just">
              <a:buFont typeface="Wingdings" panose="05000000000000000000" pitchFamily="2" charset="2"/>
              <a:buChar char="v"/>
            </a:pPr>
            <a:r>
              <a:rPr lang="es-AR" sz="2100" dirty="0"/>
              <a:t>Fechas y sus formatos</a:t>
            </a:r>
          </a:p>
          <a:p>
            <a:pPr marL="0" indent="0" algn="just">
              <a:buNone/>
            </a:pPr>
            <a:r>
              <a:rPr lang="es-AR" sz="2100" dirty="0" err="1"/>
              <a:t>Ej</a:t>
            </a:r>
            <a:r>
              <a:rPr lang="es-AR" sz="2100" dirty="0"/>
              <a:t>:   12/10/2016  =  12 Oct 2016 = 2016-10-12</a:t>
            </a:r>
          </a:p>
          <a:p>
            <a:pPr algn="just">
              <a:buFont typeface="Wingdings" panose="05000000000000000000" pitchFamily="2" charset="2"/>
              <a:buChar char="v"/>
            </a:pPr>
            <a:endParaRPr lang="es-AR" sz="2100" dirty="0"/>
          </a:p>
          <a:p>
            <a:pPr algn="just">
              <a:buFont typeface="Wingdings" panose="05000000000000000000" pitchFamily="2" charset="2"/>
              <a:buChar char="v"/>
            </a:pPr>
            <a:r>
              <a:rPr lang="es-AR" sz="2100" dirty="0"/>
              <a:t>La hora y sus formatos</a:t>
            </a:r>
          </a:p>
          <a:p>
            <a:pPr marL="0" indent="0" algn="just">
              <a:buNone/>
            </a:pPr>
            <a:r>
              <a:rPr lang="es-AR" sz="2100" dirty="0"/>
              <a:t>EJ: 15:30 = 3:30 PM</a:t>
            </a:r>
          </a:p>
          <a:p>
            <a:pPr algn="just">
              <a:buFont typeface="Wingdings" panose="05000000000000000000" pitchFamily="2" charset="2"/>
              <a:buChar char="v"/>
            </a:pPr>
            <a:endParaRPr lang="es-AR" sz="2100" dirty="0"/>
          </a:p>
          <a:p>
            <a:pPr algn="just">
              <a:buFont typeface="Wingdings" panose="05000000000000000000" pitchFamily="2" charset="2"/>
              <a:buChar char="v"/>
            </a:pPr>
            <a:r>
              <a:rPr lang="es-AR" sz="2100" dirty="0"/>
              <a:t>Números</a:t>
            </a:r>
          </a:p>
          <a:p>
            <a:pPr marL="0" indent="0" algn="just">
              <a:buNone/>
            </a:pPr>
            <a:r>
              <a:rPr lang="es-AR" sz="2100" dirty="0" err="1"/>
              <a:t>Ej</a:t>
            </a:r>
            <a:r>
              <a:rPr lang="es-AR" sz="2100" dirty="0"/>
              <a:t>: 12.300.140  = 12300140</a:t>
            </a:r>
          </a:p>
          <a:p>
            <a:pPr algn="just">
              <a:buFont typeface="Wingdings" panose="05000000000000000000" pitchFamily="2" charset="2"/>
              <a:buChar char="v"/>
            </a:pPr>
            <a:endParaRPr lang="es-AR" sz="2100" dirty="0"/>
          </a:p>
          <a:p>
            <a:pPr algn="just">
              <a:buFont typeface="Wingdings" panose="05000000000000000000" pitchFamily="2" charset="2"/>
              <a:buChar char="v"/>
            </a:pPr>
            <a:r>
              <a:rPr lang="es-AR" sz="2100" dirty="0"/>
              <a:t>Números Decimales</a:t>
            </a:r>
          </a:p>
          <a:p>
            <a:pPr marL="0" indent="0" algn="just">
              <a:buNone/>
            </a:pPr>
            <a:r>
              <a:rPr lang="es-AR" sz="2100" dirty="0" err="1"/>
              <a:t>Ej</a:t>
            </a:r>
            <a:r>
              <a:rPr lang="es-AR" sz="2100" dirty="0"/>
              <a:t>: 12,1 = 12.1</a:t>
            </a:r>
          </a:p>
          <a:p>
            <a:pPr algn="just">
              <a:buFont typeface="Wingdings" panose="05000000000000000000" pitchFamily="2" charset="2"/>
              <a:buChar char="v"/>
            </a:pPr>
            <a:endParaRPr lang="es-AR" sz="2100" dirty="0"/>
          </a:p>
          <a:p>
            <a:pPr algn="just">
              <a:buFont typeface="Wingdings" panose="05000000000000000000" pitchFamily="2" charset="2"/>
              <a:buChar char="v"/>
            </a:pPr>
            <a:endParaRPr lang="es-AR" sz="2100" dirty="0"/>
          </a:p>
          <a:p>
            <a:pPr algn="just">
              <a:buFont typeface="Wingdings" panose="05000000000000000000" pitchFamily="2" charset="2"/>
              <a:buChar char="v"/>
            </a:pPr>
            <a:r>
              <a:rPr lang="es-AR" sz="2100" dirty="0" err="1"/>
              <a:t>String</a:t>
            </a:r>
            <a:r>
              <a:rPr lang="es-AR" sz="2100" dirty="0"/>
              <a:t> correspondientes a nombre y apellidos</a:t>
            </a:r>
          </a:p>
          <a:p>
            <a:pPr marL="0" indent="0" algn="just">
              <a:buNone/>
            </a:pPr>
            <a:r>
              <a:rPr lang="es-AR" sz="2100" dirty="0" err="1"/>
              <a:t>Ej</a:t>
            </a:r>
            <a:r>
              <a:rPr lang="es-AR" sz="2100" dirty="0"/>
              <a:t>:  John Peter </a:t>
            </a:r>
            <a:r>
              <a:rPr lang="es-AR" sz="2100" dirty="0" err="1"/>
              <a:t>Doe</a:t>
            </a:r>
            <a:r>
              <a:rPr lang="es-AR" sz="2100" dirty="0"/>
              <a:t> = John P. </a:t>
            </a:r>
            <a:r>
              <a:rPr lang="es-AR" sz="2100" dirty="0" err="1"/>
              <a:t>Doe</a:t>
            </a:r>
            <a:r>
              <a:rPr lang="es-AR" sz="2100" dirty="0"/>
              <a:t> = J. D. </a:t>
            </a:r>
            <a:r>
              <a:rPr lang="es-AR" sz="2100" dirty="0" err="1"/>
              <a:t>Doe</a:t>
            </a:r>
            <a:r>
              <a:rPr lang="es-AR" sz="2100" dirty="0"/>
              <a:t> = </a:t>
            </a:r>
            <a:r>
              <a:rPr lang="es-AR" sz="2100" dirty="0" err="1"/>
              <a:t>Doe</a:t>
            </a:r>
            <a:r>
              <a:rPr lang="es-AR" sz="2100" dirty="0"/>
              <a:t>, John Peter =  </a:t>
            </a:r>
            <a:r>
              <a:rPr lang="es-AR" sz="2100" dirty="0" err="1"/>
              <a:t>Doe</a:t>
            </a:r>
            <a:r>
              <a:rPr lang="es-AR" sz="2100" dirty="0"/>
              <a:t>, John P. = </a:t>
            </a:r>
            <a:r>
              <a:rPr lang="es-AR" sz="2100" dirty="0" err="1"/>
              <a:t>Doe</a:t>
            </a:r>
            <a:r>
              <a:rPr lang="es-AR" sz="2100" dirty="0"/>
              <a:t>, J. P.</a:t>
            </a:r>
          </a:p>
          <a:p>
            <a:pPr marL="457200" indent="-457200" algn="just">
              <a:buAutoNum type="alphaUcParenR" startAt="2"/>
            </a:pPr>
            <a:endParaRPr lang="es-AR" dirty="0"/>
          </a:p>
          <a:p>
            <a:pPr marL="457200" indent="-457200" algn="just">
              <a:buAutoNum type="alphaUcParenR" startAt="2"/>
            </a:pPr>
            <a:endParaRPr lang="es-AR" dirty="0"/>
          </a:p>
        </p:txBody>
      </p:sp>
      <p:sp>
        <p:nvSpPr>
          <p:cNvPr id="3" name="Title 2"/>
          <p:cNvSpPr>
            <a:spLocks noGrp="1"/>
          </p:cNvSpPr>
          <p:nvPr>
            <p:ph type="title"/>
          </p:nvPr>
        </p:nvSpPr>
        <p:spPr/>
        <p:txBody>
          <a:bodyPr/>
          <a:lstStyle/>
          <a:p>
            <a:r>
              <a:rPr lang="es-AR" dirty="0"/>
              <a:t>Data </a:t>
            </a:r>
            <a:r>
              <a:rPr lang="es-AR" dirty="0" err="1"/>
              <a:t>Quality</a:t>
            </a:r>
            <a:r>
              <a:rPr lang="es-AR" dirty="0"/>
              <a:t> - </a:t>
            </a:r>
            <a:r>
              <a:rPr lang="es-AR" dirty="0" err="1"/>
              <a:t>Matching</a:t>
            </a:r>
            <a:endParaRPr lang="es-AR"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1776085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barn(inVertical)">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barn(inVertical)">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animEffect transition="in" filter="barn(inVertical)">
                                      <p:cBhvr>
                                        <p:cTn id="17" dur="500"/>
                                        <p:tgtEl>
                                          <p:spTgt spid="2">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barn(inVertical)">
                                      <p:cBhvr>
                                        <p:cTn id="22" dur="500"/>
                                        <p:tgtEl>
                                          <p:spTgt spid="2">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animEffect transition="in" filter="barn(inVertical)">
                                      <p:cBhvr>
                                        <p:cTn id="27" dur="500"/>
                                        <p:tgtEl>
                                          <p:spTgt spid="2">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
                                            <p:txEl>
                                              <p:pRg st="9" end="9"/>
                                            </p:txEl>
                                          </p:spTgt>
                                        </p:tgtEl>
                                        <p:attrNameLst>
                                          <p:attrName>style.visibility</p:attrName>
                                        </p:attrNameLst>
                                      </p:cBhvr>
                                      <p:to>
                                        <p:strVal val="visible"/>
                                      </p:to>
                                    </p:set>
                                    <p:animEffect transition="in" filter="barn(inVertical)">
                                      <p:cBhvr>
                                        <p:cTn id="32" dur="500"/>
                                        <p:tgtEl>
                                          <p:spTgt spid="2">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2">
                                            <p:txEl>
                                              <p:pRg st="11" end="11"/>
                                            </p:txEl>
                                          </p:spTgt>
                                        </p:tgtEl>
                                        <p:attrNameLst>
                                          <p:attrName>style.visibility</p:attrName>
                                        </p:attrNameLst>
                                      </p:cBhvr>
                                      <p:to>
                                        <p:strVal val="visible"/>
                                      </p:to>
                                    </p:set>
                                    <p:animEffect transition="in" filter="barn(inVertical)">
                                      <p:cBhvr>
                                        <p:cTn id="37" dur="500"/>
                                        <p:tgtEl>
                                          <p:spTgt spid="2">
                                            <p:txEl>
                                              <p:pRg st="11" end="1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2">
                                            <p:txEl>
                                              <p:pRg st="12" end="12"/>
                                            </p:txEl>
                                          </p:spTgt>
                                        </p:tgtEl>
                                        <p:attrNameLst>
                                          <p:attrName>style.visibility</p:attrName>
                                        </p:attrNameLst>
                                      </p:cBhvr>
                                      <p:to>
                                        <p:strVal val="visible"/>
                                      </p:to>
                                    </p:set>
                                    <p:animEffect transition="in" filter="barn(inVertical)">
                                      <p:cBhvr>
                                        <p:cTn id="42" dur="500"/>
                                        <p:tgtEl>
                                          <p:spTgt spid="2">
                                            <p:txEl>
                                              <p:pRg st="12" end="1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2">
                                            <p:txEl>
                                              <p:pRg st="15" end="15"/>
                                            </p:txEl>
                                          </p:spTgt>
                                        </p:tgtEl>
                                        <p:attrNameLst>
                                          <p:attrName>style.visibility</p:attrName>
                                        </p:attrNameLst>
                                      </p:cBhvr>
                                      <p:to>
                                        <p:strVal val="visible"/>
                                      </p:to>
                                    </p:set>
                                    <p:animEffect transition="in" filter="barn(inVertical)">
                                      <p:cBhvr>
                                        <p:cTn id="47" dur="500"/>
                                        <p:tgtEl>
                                          <p:spTgt spid="2">
                                            <p:txEl>
                                              <p:pRg st="15" end="1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2">
                                            <p:txEl>
                                              <p:pRg st="16" end="16"/>
                                            </p:txEl>
                                          </p:spTgt>
                                        </p:tgtEl>
                                        <p:attrNameLst>
                                          <p:attrName>style.visibility</p:attrName>
                                        </p:attrNameLst>
                                      </p:cBhvr>
                                      <p:to>
                                        <p:strVal val="visible"/>
                                      </p:to>
                                    </p:set>
                                    <p:animEffect transition="in" filter="barn(inVertical)">
                                      <p:cBhvr>
                                        <p:cTn id="52" dur="500"/>
                                        <p:tgtEl>
                                          <p:spTgt spid="2">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2800" dirty="0" err="1"/>
              <a:t>Query</a:t>
            </a:r>
            <a:r>
              <a:rPr lang="es-MX" sz="2800" dirty="0"/>
              <a:t> de un término</a:t>
            </a:r>
          </a:p>
        </p:txBody>
      </p:sp>
      <p:sp>
        <p:nvSpPr>
          <p:cNvPr id="3" name="Marcador de contenido 2"/>
          <p:cNvSpPr>
            <a:spLocks noGrp="1"/>
          </p:cNvSpPr>
          <p:nvPr>
            <p:ph idx="1"/>
          </p:nvPr>
        </p:nvSpPr>
        <p:spPr/>
        <p:txBody>
          <a:bodyPr/>
          <a:lstStyle/>
          <a:p>
            <a:pPr marL="0" indent="0">
              <a:buNone/>
            </a:pPr>
            <a:r>
              <a:rPr lang="es-AR" dirty="0"/>
              <a:t>Dada una colección de N documentos D= {DOC</a:t>
            </a:r>
            <a:r>
              <a:rPr lang="es-AR" sz="2400" dirty="0"/>
              <a:t>1</a:t>
            </a:r>
            <a:r>
              <a:rPr lang="es-AR" dirty="0"/>
              <a:t>, DOC</a:t>
            </a:r>
            <a:r>
              <a:rPr lang="es-AR" sz="2400" dirty="0"/>
              <a:t>2</a:t>
            </a:r>
            <a:r>
              <a:rPr lang="es-AR" dirty="0"/>
              <a:t>, … </a:t>
            </a:r>
            <a:r>
              <a:rPr lang="es-AR" dirty="0" err="1"/>
              <a:t>DOC</a:t>
            </a:r>
            <a:r>
              <a:rPr lang="es-AR" sz="2400" dirty="0" err="1"/>
              <a:t>n</a:t>
            </a:r>
            <a:r>
              <a:rPr lang="es-AR" dirty="0"/>
              <a:t>}  y una </a:t>
            </a:r>
            <a:r>
              <a:rPr lang="es-AR" dirty="0" err="1"/>
              <a:t>query</a:t>
            </a:r>
            <a:r>
              <a:rPr lang="es-AR" dirty="0"/>
              <a:t>=</a:t>
            </a:r>
            <a:r>
              <a:rPr lang="es-AR" dirty="0" err="1"/>
              <a:t>term</a:t>
            </a:r>
            <a:r>
              <a:rPr lang="es-AR" dirty="0"/>
              <a:t>, para aquellos documentos que </a:t>
            </a:r>
            <a:r>
              <a:rPr lang="es-AR" dirty="0" err="1"/>
              <a:t>matchean</a:t>
            </a:r>
            <a:r>
              <a:rPr lang="es-AR" dirty="0"/>
              <a:t> la consulta:</a:t>
            </a:r>
          </a:p>
          <a:p>
            <a:pPr marL="0" indent="0">
              <a:buNone/>
            </a:pPr>
            <a:endParaRPr lang="es-AR" dirty="0"/>
          </a:p>
          <a:p>
            <a:pPr marL="0" indent="0">
              <a:buNone/>
            </a:pPr>
            <a:r>
              <a:rPr lang="es-AR" dirty="0">
                <a:solidFill>
                  <a:srgbClr val="C00000"/>
                </a:solidFill>
              </a:rPr>
              <a:t>Score(</a:t>
            </a:r>
            <a:r>
              <a:rPr lang="es-AR" dirty="0" err="1">
                <a:solidFill>
                  <a:srgbClr val="C00000"/>
                </a:solidFill>
              </a:rPr>
              <a:t>DOC</a:t>
            </a:r>
            <a:r>
              <a:rPr lang="es-AR" sz="2000" dirty="0" err="1">
                <a:solidFill>
                  <a:srgbClr val="C00000"/>
                </a:solidFill>
              </a:rPr>
              <a:t>i</a:t>
            </a:r>
            <a:r>
              <a:rPr lang="es-AR" sz="2400" dirty="0">
                <a:solidFill>
                  <a:srgbClr val="C00000"/>
                </a:solidFill>
              </a:rPr>
              <a:t>, </a:t>
            </a:r>
            <a:r>
              <a:rPr lang="es-AR" sz="2400" dirty="0" err="1">
                <a:solidFill>
                  <a:srgbClr val="C00000"/>
                </a:solidFill>
              </a:rPr>
              <a:t>query</a:t>
            </a:r>
            <a:r>
              <a:rPr lang="es-AR" dirty="0">
                <a:solidFill>
                  <a:srgbClr val="C00000"/>
                </a:solidFill>
              </a:rPr>
              <a:t>) </a:t>
            </a:r>
            <a:r>
              <a:rPr lang="es-AR" dirty="0"/>
              <a:t>= </a:t>
            </a:r>
          </a:p>
          <a:p>
            <a:pPr marL="0" indent="0">
              <a:buNone/>
            </a:pPr>
            <a:r>
              <a:rPr lang="es-AR" dirty="0" err="1">
                <a:solidFill>
                  <a:srgbClr val="0070C0"/>
                </a:solidFill>
              </a:rPr>
              <a:t>FormulaLocal</a:t>
            </a:r>
            <a:r>
              <a:rPr lang="es-AR" dirty="0">
                <a:solidFill>
                  <a:srgbClr val="0070C0"/>
                </a:solidFill>
              </a:rPr>
              <a:t>(</a:t>
            </a:r>
            <a:r>
              <a:rPr lang="es-AR" dirty="0" err="1">
                <a:solidFill>
                  <a:srgbClr val="0070C0"/>
                </a:solidFill>
              </a:rPr>
              <a:t>DOC</a:t>
            </a:r>
            <a:r>
              <a:rPr lang="es-AR" sz="2400" dirty="0" err="1">
                <a:solidFill>
                  <a:srgbClr val="0070C0"/>
                </a:solidFill>
              </a:rPr>
              <a:t>i</a:t>
            </a:r>
            <a:r>
              <a:rPr lang="es-AR" dirty="0" err="1">
                <a:solidFill>
                  <a:srgbClr val="0070C0"/>
                </a:solidFill>
              </a:rPr>
              <a:t>,term</a:t>
            </a:r>
            <a:r>
              <a:rPr lang="es-AR" dirty="0">
                <a:solidFill>
                  <a:srgbClr val="0070C0"/>
                </a:solidFill>
              </a:rPr>
              <a:t>) * </a:t>
            </a:r>
            <a:r>
              <a:rPr lang="es-AR" dirty="0" err="1">
                <a:solidFill>
                  <a:srgbClr val="7030A0"/>
                </a:solidFill>
              </a:rPr>
              <a:t>FormulaGlobal</a:t>
            </a:r>
            <a:r>
              <a:rPr lang="es-AR" dirty="0">
                <a:solidFill>
                  <a:srgbClr val="7030A0"/>
                </a:solidFill>
              </a:rPr>
              <a:t>(D, </a:t>
            </a:r>
            <a:r>
              <a:rPr lang="es-AR" dirty="0" err="1">
                <a:solidFill>
                  <a:srgbClr val="7030A0"/>
                </a:solidFill>
              </a:rPr>
              <a:t>term</a:t>
            </a:r>
            <a:r>
              <a:rPr lang="es-AR" dirty="0"/>
              <a:t>) </a:t>
            </a:r>
            <a:endParaRPr lang="es-AR" dirty="0">
              <a:solidFill>
                <a:srgbClr val="0070C0"/>
              </a:solidFill>
            </a:endParaRPr>
          </a:p>
          <a:p>
            <a:pPr marL="0" indent="0">
              <a:buNone/>
            </a:pPr>
            <a:endParaRPr lang="es-AR" dirty="0"/>
          </a:p>
          <a:p>
            <a:pPr marL="0" indent="0">
              <a:buNone/>
            </a:pPr>
            <a:r>
              <a:rPr lang="es-AR" dirty="0" err="1"/>
              <a:t>FormulaGlobal</a:t>
            </a:r>
            <a:r>
              <a:rPr lang="es-AR" dirty="0"/>
              <a:t>: quiere calcular que tan relevante es esa </a:t>
            </a:r>
            <a:r>
              <a:rPr lang="es-AR" dirty="0" err="1"/>
              <a:t>query</a:t>
            </a:r>
            <a:r>
              <a:rPr lang="es-AR" dirty="0"/>
              <a:t> en el conjunto de documentos.</a:t>
            </a:r>
            <a:endParaRPr lang="es-MX" dirty="0"/>
          </a:p>
        </p:txBody>
      </p:sp>
      <p:sp>
        <p:nvSpPr>
          <p:cNvPr id="4" name="Marcador de número de diapositiva 3"/>
          <p:cNvSpPr>
            <a:spLocks noGrp="1"/>
          </p:cNvSpPr>
          <p:nvPr>
            <p:ph type="sldNum" sz="quarter" idx="12"/>
          </p:nvPr>
        </p:nvSpPr>
        <p:spPr/>
        <p:txBody>
          <a:bodyPr/>
          <a:lstStyle/>
          <a:p>
            <a:fld id="{401CF334-2D5C-4859-84A6-CA7E6E43FAEB}" type="slidenum">
              <a:rPr lang="en-US" smtClean="0"/>
              <a:t>230</a:t>
            </a:fld>
            <a:endParaRPr lang="en-US"/>
          </a:p>
        </p:txBody>
      </p:sp>
    </p:spTree>
    <p:extLst>
      <p:ext uri="{BB962C8B-B14F-4D97-AF65-F5344CB8AC3E}">
        <p14:creationId xmlns:p14="http://schemas.microsoft.com/office/powerpoint/2010/main" val="3853807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2800" dirty="0" err="1"/>
              <a:t>Query</a:t>
            </a:r>
            <a:r>
              <a:rPr lang="es-MX" sz="2800" dirty="0"/>
              <a:t> de un término</a:t>
            </a:r>
          </a:p>
        </p:txBody>
      </p:sp>
      <p:sp>
        <p:nvSpPr>
          <p:cNvPr id="3" name="Marcador de contenido 2"/>
          <p:cNvSpPr>
            <a:spLocks noGrp="1"/>
          </p:cNvSpPr>
          <p:nvPr>
            <p:ph idx="1"/>
          </p:nvPr>
        </p:nvSpPr>
        <p:spPr/>
        <p:txBody>
          <a:bodyPr>
            <a:normAutofit fontScale="77500" lnSpcReduction="20000"/>
          </a:bodyPr>
          <a:lstStyle/>
          <a:p>
            <a:pPr marL="0" indent="0">
              <a:buNone/>
            </a:pPr>
            <a:r>
              <a:rPr lang="es-AR" b="1" dirty="0" err="1"/>
              <a:t>FormulaLocal</a:t>
            </a:r>
            <a:r>
              <a:rPr lang="es-AR" dirty="0"/>
              <a:t>: quiere calcular que tan relevante es esa </a:t>
            </a:r>
            <a:r>
              <a:rPr lang="es-AR" dirty="0" err="1"/>
              <a:t>query</a:t>
            </a:r>
            <a:r>
              <a:rPr lang="es-AR" dirty="0"/>
              <a:t> respecto a un documento en particular a </a:t>
            </a:r>
            <a:r>
              <a:rPr lang="es-AR" dirty="0" err="1"/>
              <a:t>rankear</a:t>
            </a:r>
            <a:r>
              <a:rPr lang="es-MX" dirty="0"/>
              <a:t>.</a:t>
            </a:r>
          </a:p>
          <a:p>
            <a:pPr marL="0" indent="0">
              <a:buNone/>
            </a:pPr>
            <a:endParaRPr lang="es-MX" dirty="0"/>
          </a:p>
          <a:p>
            <a:pPr algn="just"/>
            <a:r>
              <a:rPr lang="es-AR" dirty="0"/>
              <a:t>¿Es lo mismo si el término aparece pocas veces en el documento que si aparece muchas veces? Intuitivamente si buscan un libro que explique sobre “algoritmos”, es lo mismo si lo menciona 1 vez que si lo menciona 100 veces?</a:t>
            </a:r>
          </a:p>
          <a:p>
            <a:pPr marL="0" indent="0">
              <a:buNone/>
            </a:pPr>
            <a:endParaRPr lang="es-AR" dirty="0"/>
          </a:p>
          <a:p>
            <a:r>
              <a:rPr lang="es-AR" dirty="0"/>
              <a:t>Por otro lado, es lo mismo si el documento tiene pocos términos que si tiene más términos?</a:t>
            </a:r>
          </a:p>
          <a:p>
            <a:pPr marL="0" indent="0" algn="just">
              <a:buNone/>
            </a:pPr>
            <a:r>
              <a:rPr lang="es-AR" dirty="0"/>
              <a:t>Intuitivamente, ¿es lo mismo si un </a:t>
            </a:r>
            <a:r>
              <a:rPr lang="es-AR" dirty="0" err="1"/>
              <a:t>paper</a:t>
            </a:r>
            <a:r>
              <a:rPr lang="es-AR" dirty="0"/>
              <a:t> tiene una sola página (</a:t>
            </a:r>
            <a:r>
              <a:rPr lang="es-AR" dirty="0" err="1"/>
              <a:t>ej</a:t>
            </a:r>
            <a:r>
              <a:rPr lang="es-AR" dirty="0"/>
              <a:t>: 200 términos en ella) y lo menciona 100 veces que si tiene 500 páginas  (</a:t>
            </a:r>
            <a:r>
              <a:rPr lang="es-AR" dirty="0" err="1"/>
              <a:t>ej</a:t>
            </a:r>
            <a:r>
              <a:rPr lang="es-AR" dirty="0"/>
              <a:t>: 100000 términos en ella) y también lo menciona 100 veces?  El primero parece ser más específico. O sea, el tamaño del documento es importante.</a:t>
            </a:r>
          </a:p>
        </p:txBody>
      </p:sp>
      <p:sp>
        <p:nvSpPr>
          <p:cNvPr id="4" name="Marcador de número de diapositiva 3"/>
          <p:cNvSpPr>
            <a:spLocks noGrp="1"/>
          </p:cNvSpPr>
          <p:nvPr>
            <p:ph type="sldNum" sz="quarter" idx="12"/>
          </p:nvPr>
        </p:nvSpPr>
        <p:spPr/>
        <p:txBody>
          <a:bodyPr/>
          <a:lstStyle/>
          <a:p>
            <a:fld id="{401CF334-2D5C-4859-84A6-CA7E6E43FAEB}" type="slidenum">
              <a:rPr lang="en-US" smtClean="0"/>
              <a:t>231</a:t>
            </a:fld>
            <a:endParaRPr lang="en-US"/>
          </a:p>
        </p:txBody>
      </p:sp>
    </p:spTree>
    <p:extLst>
      <p:ext uri="{BB962C8B-B14F-4D97-AF65-F5344CB8AC3E}">
        <p14:creationId xmlns:p14="http://schemas.microsoft.com/office/powerpoint/2010/main" val="3623145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2800" dirty="0" err="1"/>
              <a:t>Query</a:t>
            </a:r>
            <a:r>
              <a:rPr lang="es-MX" sz="2800" dirty="0"/>
              <a:t> de un término</a:t>
            </a:r>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normAutofit lnSpcReduction="10000"/>
              </a:bodyPr>
              <a:lstStyle/>
              <a:p>
                <a:pPr marL="0" indent="0" algn="just">
                  <a:buNone/>
                </a:pPr>
                <a:r>
                  <a:rPr lang="es-AR" dirty="0"/>
                  <a:t>Teniendo en cuenta lo anterior, es de interés la frecuencia de la aparición del término en el documento normalizado por la longitud del mismo.</a:t>
                </a:r>
              </a:p>
              <a:p>
                <a:pPr marL="0" indent="0" algn="just">
                  <a:buNone/>
                </a:pPr>
                <a:endParaRPr lang="es-AR" dirty="0"/>
              </a:p>
              <a:p>
                <a:pPr marL="0" indent="0">
                  <a:buNone/>
                </a:pPr>
                <a:r>
                  <a:rPr lang="es-AR" b="1" dirty="0"/>
                  <a:t>En vez de calcular solo el cociente entre ambos, </a:t>
                </a:r>
                <a:r>
                  <a:rPr lang="es-AR" b="1" dirty="0" err="1"/>
                  <a:t>Lucene</a:t>
                </a:r>
                <a:r>
                  <a:rPr lang="es-AR" b="1" dirty="0"/>
                  <a:t> calcula la raíz cuadrada de dicho cociente porque considera que no es directamente proporcional la relevancia local. Esa fórmula queda:</a:t>
                </a:r>
              </a:p>
              <a:p>
                <a:pPr marL="0" indent="0">
                  <a:buNone/>
                </a:pPr>
                <a:endParaRPr lang="es-AR" b="1" dirty="0"/>
              </a:p>
              <a:p>
                <a:pPr marL="0" indent="0">
                  <a:buNone/>
                </a:pPr>
                <a:r>
                  <a:rPr lang="es-AR" dirty="0" err="1"/>
                  <a:t>FormulaLocal</a:t>
                </a:r>
                <a:r>
                  <a:rPr lang="es-AR" dirty="0"/>
                  <a:t>(</a:t>
                </a:r>
                <a:r>
                  <a:rPr lang="es-AR" dirty="0" err="1"/>
                  <a:t>DOC</a:t>
                </a:r>
                <a:r>
                  <a:rPr lang="es-AR" sz="2000" dirty="0" err="1"/>
                  <a:t>i</a:t>
                </a:r>
                <a:r>
                  <a:rPr lang="es-AR" dirty="0" err="1"/>
                  <a:t>,query</a:t>
                </a:r>
                <a:r>
                  <a:rPr lang="es-AR" dirty="0"/>
                  <a:t>) </a:t>
                </a:r>
                <a:r>
                  <a:rPr lang="es-AR" b="1" dirty="0"/>
                  <a:t>= </a:t>
                </a:r>
                <a14:m>
                  <m:oMath xmlns:m="http://schemas.openxmlformats.org/officeDocument/2006/math">
                    <m:rad>
                      <m:radPr>
                        <m:degHide m:val="on"/>
                        <m:ctrlPr>
                          <a:rPr lang="es-AR" sz="1800" b="1" i="1" smtClean="0">
                            <a:latin typeface="Cambria Math" panose="02040503050406030204" pitchFamily="18" charset="0"/>
                          </a:rPr>
                        </m:ctrlPr>
                      </m:radPr>
                      <m:deg/>
                      <m:e>
                        <m:f>
                          <m:fPr>
                            <m:ctrlPr>
                              <a:rPr lang="es-AR" sz="1800" b="1" i="1" smtClean="0">
                                <a:latin typeface="Cambria Math" panose="02040503050406030204" pitchFamily="18" charset="0"/>
                              </a:rPr>
                            </m:ctrlPr>
                          </m:fPr>
                          <m:num>
                            <m:r>
                              <a:rPr lang="es-AR" sz="1800" b="1" i="1" smtClean="0">
                                <a:latin typeface="Cambria Math" panose="02040503050406030204" pitchFamily="18" charset="0"/>
                              </a:rPr>
                              <m:t> #</m:t>
                            </m:r>
                            <m:r>
                              <a:rPr lang="es-AR" sz="1800" b="1" i="1" smtClean="0">
                                <a:latin typeface="Cambria Math" panose="02040503050406030204" pitchFamily="18" charset="0"/>
                              </a:rPr>
                              <m:t>𝒇𝒓𝒆𝒒</m:t>
                            </m:r>
                            <m:r>
                              <a:rPr lang="es-AR" sz="1800" b="1" i="1" smtClean="0">
                                <a:latin typeface="Cambria Math" panose="02040503050406030204" pitchFamily="18" charset="0"/>
                              </a:rPr>
                              <m:t>(</m:t>
                            </m:r>
                            <m:r>
                              <a:rPr lang="es-AR" sz="1800" b="1" i="1" smtClean="0">
                                <a:latin typeface="Cambria Math" panose="02040503050406030204" pitchFamily="18" charset="0"/>
                              </a:rPr>
                              <m:t>𝒕𝒆𝒓𝒎</m:t>
                            </m:r>
                            <m:r>
                              <a:rPr lang="es-AR" sz="1800" b="1" i="1" smtClean="0">
                                <a:latin typeface="Cambria Math" panose="02040503050406030204" pitchFamily="18" charset="0"/>
                              </a:rPr>
                              <m:t> </m:t>
                            </m:r>
                            <m:r>
                              <a:rPr lang="es-AR" sz="1800" b="1" i="1" smtClean="0">
                                <a:latin typeface="Cambria Math" panose="02040503050406030204" pitchFamily="18" charset="0"/>
                              </a:rPr>
                              <m:t>𝒊𝒏</m:t>
                            </m:r>
                            <m:r>
                              <a:rPr lang="es-AR" sz="1800" b="1" i="1" smtClean="0">
                                <a:latin typeface="Cambria Math" panose="02040503050406030204" pitchFamily="18" charset="0"/>
                              </a:rPr>
                              <m:t> </m:t>
                            </m:r>
                            <m:r>
                              <a:rPr lang="es-AR" sz="1800" b="1" i="1" smtClean="0">
                                <a:latin typeface="Cambria Math" panose="02040503050406030204" pitchFamily="18" charset="0"/>
                              </a:rPr>
                              <m:t>𝑫𝑶𝑪𝒊</m:t>
                            </m:r>
                            <m:r>
                              <a:rPr lang="es-AR" sz="1800" b="1" i="1" smtClean="0">
                                <a:latin typeface="Cambria Math" panose="02040503050406030204" pitchFamily="18" charset="0"/>
                              </a:rPr>
                              <m:t>)</m:t>
                            </m:r>
                          </m:num>
                          <m:den>
                            <m:r>
                              <a:rPr lang="es-AR" sz="1800" b="1" i="1" smtClean="0">
                                <a:latin typeface="Cambria Math" panose="02040503050406030204" pitchFamily="18" charset="0"/>
                              </a:rPr>
                              <m:t>#</m:t>
                            </m:r>
                            <m:r>
                              <a:rPr lang="es-AR" sz="1800" b="1" i="1" smtClean="0">
                                <a:latin typeface="Cambria Math" panose="02040503050406030204" pitchFamily="18" charset="0"/>
                              </a:rPr>
                              <m:t>𝒕𝒆𝒓𝒎</m:t>
                            </m:r>
                            <m:r>
                              <a:rPr lang="es-AR" sz="1800" b="1" i="1" smtClean="0">
                                <a:latin typeface="Cambria Math" panose="02040503050406030204" pitchFamily="18" charset="0"/>
                              </a:rPr>
                              <m:t> </m:t>
                            </m:r>
                            <m:r>
                              <a:rPr lang="es-AR" sz="1800" b="1" i="1" smtClean="0">
                                <a:latin typeface="Cambria Math" panose="02040503050406030204" pitchFamily="18" charset="0"/>
                              </a:rPr>
                              <m:t>𝒆𝒙𝒊𝒔𝒕𝒆𝒏𝒕𝒆𝒔</m:t>
                            </m:r>
                            <m:r>
                              <a:rPr lang="es-AR" sz="1800" b="1" i="1" smtClean="0">
                                <a:latin typeface="Cambria Math" panose="02040503050406030204" pitchFamily="18" charset="0"/>
                              </a:rPr>
                              <m:t> </m:t>
                            </m:r>
                            <m:r>
                              <a:rPr lang="es-AR" sz="1800" b="1" i="1" smtClean="0">
                                <a:latin typeface="Cambria Math" panose="02040503050406030204" pitchFamily="18" charset="0"/>
                              </a:rPr>
                              <m:t>𝒆𝒏</m:t>
                            </m:r>
                            <m:r>
                              <a:rPr lang="es-AR" sz="1800" b="1" i="1" smtClean="0">
                                <a:latin typeface="Cambria Math" panose="02040503050406030204" pitchFamily="18" charset="0"/>
                              </a:rPr>
                              <m:t> </m:t>
                            </m:r>
                            <m:r>
                              <a:rPr lang="es-AR" sz="1800" b="1" i="1" smtClean="0">
                                <a:latin typeface="Cambria Math" panose="02040503050406030204" pitchFamily="18" charset="0"/>
                              </a:rPr>
                              <m:t>𝑫𝑶𝑪𝒊</m:t>
                            </m:r>
                          </m:den>
                        </m:f>
                      </m:e>
                    </m:rad>
                  </m:oMath>
                </a14:m>
                <a:endParaRPr lang="es-MX" dirty="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a:blip r:embed="rId2"/>
                <a:stretch>
                  <a:fillRect l="-1333" t="-2361" r="-1333"/>
                </a:stretch>
              </a:blipFill>
            </p:spPr>
            <p:txBody>
              <a:bodyPr/>
              <a:lstStyle/>
              <a:p>
                <a:r>
                  <a:rPr lang="es-AR">
                    <a:noFill/>
                  </a:rPr>
                  <a:t> </a:t>
                </a:r>
              </a:p>
            </p:txBody>
          </p:sp>
        </mc:Fallback>
      </mc:AlternateContent>
      <p:sp>
        <p:nvSpPr>
          <p:cNvPr id="4" name="Marcador de número de diapositiva 3"/>
          <p:cNvSpPr>
            <a:spLocks noGrp="1"/>
          </p:cNvSpPr>
          <p:nvPr>
            <p:ph type="sldNum" sz="quarter" idx="12"/>
          </p:nvPr>
        </p:nvSpPr>
        <p:spPr/>
        <p:txBody>
          <a:bodyPr/>
          <a:lstStyle/>
          <a:p>
            <a:fld id="{401CF334-2D5C-4859-84A6-CA7E6E43FAEB}" type="slidenum">
              <a:rPr lang="en-US" smtClean="0"/>
              <a:t>232</a:t>
            </a:fld>
            <a:endParaRPr lang="en-US"/>
          </a:p>
        </p:txBody>
      </p:sp>
    </p:spTree>
    <p:extLst>
      <p:ext uri="{BB962C8B-B14F-4D97-AF65-F5344CB8AC3E}">
        <p14:creationId xmlns:p14="http://schemas.microsoft.com/office/powerpoint/2010/main" val="568175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2800" dirty="0" err="1"/>
              <a:t>Query</a:t>
            </a:r>
            <a:r>
              <a:rPr lang="es-MX" sz="2800" dirty="0"/>
              <a:t> de un término</a:t>
            </a:r>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normAutofit/>
              </a:bodyPr>
              <a:lstStyle/>
              <a:p>
                <a:pPr marL="0" indent="0" algn="just">
                  <a:buNone/>
                </a:pPr>
                <a:r>
                  <a:rPr lang="es-AR" b="1" dirty="0"/>
                  <a:t>FormulaGlobal</a:t>
                </a:r>
                <a:r>
                  <a:rPr lang="es-AR" dirty="0"/>
                  <a:t>: quiere calcular que tan relevante es esa </a:t>
                </a:r>
                <a:r>
                  <a:rPr lang="es-AR" dirty="0" err="1"/>
                  <a:t>query</a:t>
                </a:r>
                <a:r>
                  <a:rPr lang="es-AR" dirty="0"/>
                  <a:t> respecto a la colección de documentos existente</a:t>
                </a:r>
                <a:r>
                  <a:rPr lang="es-MX" dirty="0"/>
                  <a:t>. Tampoco se quiere linealidad y por eso se aplica un logaritmo.</a:t>
                </a:r>
              </a:p>
              <a:p>
                <a:pPr marL="0" indent="0">
                  <a:buNone/>
                </a:pPr>
                <a:endParaRPr lang="es-AR" b="1" dirty="0"/>
              </a:p>
              <a:p>
                <a:pPr marL="0" indent="0">
                  <a:buNone/>
                </a:pPr>
                <a:r>
                  <a:rPr lang="es-AR" dirty="0" err="1"/>
                  <a:t>FormulaGlobal</a:t>
                </a:r>
                <a:r>
                  <a:rPr lang="es-AR" dirty="0"/>
                  <a:t>(</a:t>
                </a:r>
                <a:r>
                  <a:rPr lang="es-AR" dirty="0" err="1"/>
                  <a:t>DOC,query</a:t>
                </a:r>
                <a:r>
                  <a:rPr lang="es-AR" dirty="0"/>
                  <a:t>) </a:t>
                </a:r>
                <a:r>
                  <a:rPr lang="es-AR" b="1" dirty="0"/>
                  <a:t>= </a:t>
                </a:r>
              </a:p>
              <a:p>
                <a:pPr marL="0" indent="0">
                  <a:buNone/>
                </a:pPr>
                <a:r>
                  <a:rPr lang="es-AR" b="1" dirty="0"/>
                  <a:t>1 + </a:t>
                </a:r>
                <a14:m>
                  <m:oMath xmlns:m="http://schemas.openxmlformats.org/officeDocument/2006/math">
                    <m:func>
                      <m:funcPr>
                        <m:ctrlPr>
                          <a:rPr lang="es-AR" b="1" i="1" smtClean="0">
                            <a:latin typeface="Cambria Math" panose="02040503050406030204" pitchFamily="18" charset="0"/>
                          </a:rPr>
                        </m:ctrlPr>
                      </m:funcPr>
                      <m:fName>
                        <m:sSub>
                          <m:sSubPr>
                            <m:ctrlPr>
                              <a:rPr lang="es-AR" b="1" i="1" smtClean="0">
                                <a:latin typeface="Cambria Math" panose="02040503050406030204" pitchFamily="18" charset="0"/>
                              </a:rPr>
                            </m:ctrlPr>
                          </m:sSubPr>
                          <m:e>
                            <m:r>
                              <m:rPr>
                                <m:sty m:val="p"/>
                              </m:rPr>
                              <a:rPr lang="es-AR" b="0" i="0" smtClean="0">
                                <a:latin typeface="Cambria Math" panose="02040503050406030204" pitchFamily="18" charset="0"/>
                              </a:rPr>
                              <m:t>log</m:t>
                            </m:r>
                          </m:e>
                          <m:sub>
                            <m:r>
                              <a:rPr lang="es-AR" b="1" i="1" smtClean="0">
                                <a:latin typeface="Cambria Math" panose="02040503050406030204" pitchFamily="18" charset="0"/>
                              </a:rPr>
                              <m:t>𝒆</m:t>
                            </m:r>
                          </m:sub>
                        </m:sSub>
                      </m:fName>
                      <m:e>
                        <m:f>
                          <m:fPr>
                            <m:ctrlPr>
                              <a:rPr lang="es-AR" b="1" i="1" smtClean="0">
                                <a:latin typeface="Cambria Math" panose="02040503050406030204" pitchFamily="18" charset="0"/>
                              </a:rPr>
                            </m:ctrlPr>
                          </m:fPr>
                          <m:num>
                            <m:r>
                              <a:rPr lang="es-AR" b="1" i="1" smtClean="0">
                                <a:latin typeface="Cambria Math" panose="02040503050406030204" pitchFamily="18" charset="0"/>
                              </a:rPr>
                              <m:t>𝟏</m:t>
                            </m:r>
                            <m:r>
                              <a:rPr lang="es-AR" b="1" i="1" smtClean="0">
                                <a:latin typeface="Cambria Math" panose="02040503050406030204" pitchFamily="18" charset="0"/>
                              </a:rPr>
                              <m:t>+ #</m:t>
                            </m:r>
                            <m:r>
                              <a:rPr lang="es-AR" b="1" i="1" smtClean="0">
                                <a:latin typeface="Cambria Math" panose="02040503050406030204" pitchFamily="18" charset="0"/>
                              </a:rPr>
                              <m:t>𝒅𝒐𝒄𝒔</m:t>
                            </m:r>
                            <m:r>
                              <a:rPr lang="es-AR" b="1" i="1" smtClean="0">
                                <a:latin typeface="Cambria Math" panose="02040503050406030204" pitchFamily="18" charset="0"/>
                              </a:rPr>
                              <m:t> </m:t>
                            </m:r>
                            <m:r>
                              <a:rPr lang="es-AR" b="1" i="1" smtClean="0">
                                <a:latin typeface="Cambria Math" panose="02040503050406030204" pitchFamily="18" charset="0"/>
                              </a:rPr>
                              <m:t>𝒆𝒏</m:t>
                            </m:r>
                            <m:r>
                              <a:rPr lang="es-AR" b="1" i="1" smtClean="0">
                                <a:latin typeface="Cambria Math" panose="02040503050406030204" pitchFamily="18" charset="0"/>
                              </a:rPr>
                              <m:t> </m:t>
                            </m:r>
                            <m:r>
                              <a:rPr lang="es-AR" b="1" i="1" smtClean="0">
                                <a:latin typeface="Cambria Math" panose="02040503050406030204" pitchFamily="18" charset="0"/>
                              </a:rPr>
                              <m:t>𝒍𝒂</m:t>
                            </m:r>
                            <m:r>
                              <a:rPr lang="es-AR" b="1" i="1" smtClean="0">
                                <a:latin typeface="Cambria Math" panose="02040503050406030204" pitchFamily="18" charset="0"/>
                              </a:rPr>
                              <m:t> </m:t>
                            </m:r>
                            <m:r>
                              <a:rPr lang="es-AR" b="1" i="1" smtClean="0">
                                <a:latin typeface="Cambria Math" panose="02040503050406030204" pitchFamily="18" charset="0"/>
                              </a:rPr>
                              <m:t>𝒄𝒐𝒍𝒆𝒄𝒄𝒊𝒐𝒏</m:t>
                            </m:r>
                          </m:num>
                          <m:den>
                            <m:r>
                              <a:rPr lang="es-AR" b="1" i="1" smtClean="0">
                                <a:latin typeface="Cambria Math" panose="02040503050406030204" pitchFamily="18" charset="0"/>
                              </a:rPr>
                              <m:t>𝟏</m:t>
                            </m:r>
                            <m:r>
                              <a:rPr lang="es-AR" b="1" i="1" smtClean="0">
                                <a:latin typeface="Cambria Math" panose="02040503050406030204" pitchFamily="18" charset="0"/>
                              </a:rPr>
                              <m:t>+ #</m:t>
                            </m:r>
                            <m:r>
                              <a:rPr lang="es-AR" b="1" i="1" smtClean="0">
                                <a:latin typeface="Cambria Math" panose="02040503050406030204" pitchFamily="18" charset="0"/>
                              </a:rPr>
                              <m:t>𝒅𝒐𝒄𝒔</m:t>
                            </m:r>
                            <m:r>
                              <a:rPr lang="es-AR" b="1" i="1" smtClean="0">
                                <a:latin typeface="Cambria Math" panose="02040503050406030204" pitchFamily="18" charset="0"/>
                              </a:rPr>
                              <m:t> </m:t>
                            </m:r>
                            <m:r>
                              <a:rPr lang="es-AR" b="1" i="1" smtClean="0">
                                <a:latin typeface="Cambria Math" panose="02040503050406030204" pitchFamily="18" charset="0"/>
                              </a:rPr>
                              <m:t>𝒒𝒖𝒆</m:t>
                            </m:r>
                            <m:r>
                              <a:rPr lang="es-AR" b="1" i="1" smtClean="0">
                                <a:latin typeface="Cambria Math" panose="02040503050406030204" pitchFamily="18" charset="0"/>
                              </a:rPr>
                              <m:t> </m:t>
                            </m:r>
                            <m:r>
                              <a:rPr lang="es-AR" b="1" i="1" smtClean="0">
                                <a:latin typeface="Cambria Math" panose="02040503050406030204" pitchFamily="18" charset="0"/>
                              </a:rPr>
                              <m:t>𝒄𝒐𝒏𝒕𝒊𝒆𝒏𝒆𝒏</m:t>
                            </m:r>
                            <m:r>
                              <a:rPr lang="es-AR" b="1" i="1" smtClean="0">
                                <a:latin typeface="Cambria Math" panose="02040503050406030204" pitchFamily="18" charset="0"/>
                              </a:rPr>
                              <m:t> </m:t>
                            </m:r>
                            <m:r>
                              <a:rPr lang="es-AR" b="1" i="1" smtClean="0">
                                <a:latin typeface="Cambria Math" panose="02040503050406030204" pitchFamily="18" charset="0"/>
                              </a:rPr>
                              <m:t>𝒕𝒆𝒓𝒎</m:t>
                            </m:r>
                          </m:den>
                        </m:f>
                      </m:e>
                    </m:func>
                  </m:oMath>
                </a14:m>
                <a:endParaRPr lang="es-MX" dirty="0"/>
              </a:p>
              <a:p>
                <a:pPr marL="0" indent="0">
                  <a:buNone/>
                </a:pPr>
                <a:endParaRPr lang="es-MX" dirty="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a:blip r:embed="rId2"/>
                <a:stretch>
                  <a:fillRect l="-1333" t="-1389" r="-1333"/>
                </a:stretch>
              </a:blipFill>
            </p:spPr>
            <p:txBody>
              <a:bodyPr/>
              <a:lstStyle/>
              <a:p>
                <a:r>
                  <a:rPr lang="es-AR">
                    <a:noFill/>
                  </a:rPr>
                  <a:t> </a:t>
                </a:r>
              </a:p>
            </p:txBody>
          </p:sp>
        </mc:Fallback>
      </mc:AlternateContent>
      <p:sp>
        <p:nvSpPr>
          <p:cNvPr id="4" name="Marcador de número de diapositiva 3"/>
          <p:cNvSpPr>
            <a:spLocks noGrp="1"/>
          </p:cNvSpPr>
          <p:nvPr>
            <p:ph type="sldNum" sz="quarter" idx="12"/>
          </p:nvPr>
        </p:nvSpPr>
        <p:spPr/>
        <p:txBody>
          <a:bodyPr/>
          <a:lstStyle/>
          <a:p>
            <a:fld id="{401CF334-2D5C-4859-84A6-CA7E6E43FAEB}" type="slidenum">
              <a:rPr lang="en-US" smtClean="0"/>
              <a:t>233</a:t>
            </a:fld>
            <a:endParaRPr lang="en-US"/>
          </a:p>
        </p:txBody>
      </p:sp>
    </p:spTree>
    <p:extLst>
      <p:ext uri="{BB962C8B-B14F-4D97-AF65-F5344CB8AC3E}">
        <p14:creationId xmlns:p14="http://schemas.microsoft.com/office/powerpoint/2010/main" val="2496292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4"/>
          <p:cNvSpPr txBox="1">
            <a:spLocks noGrp="1"/>
          </p:cNvSpPr>
          <p:nvPr>
            <p:ph type="title"/>
          </p:nvPr>
        </p:nvSpPr>
        <p:spPr>
          <a:xfrm>
            <a:off x="163900" y="648109"/>
            <a:ext cx="4045200" cy="2085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419" dirty="0"/>
              <a:t>TP 2-C </a:t>
            </a:r>
            <a:br>
              <a:rPr lang="es-419" dirty="0"/>
            </a:br>
            <a:r>
              <a:rPr lang="es-419" dirty="0" err="1"/>
              <a:t>Ejer</a:t>
            </a:r>
            <a:r>
              <a:rPr lang="es-419" dirty="0"/>
              <a:t> 7</a:t>
            </a:r>
            <a:endParaRPr dirty="0"/>
          </a:p>
        </p:txBody>
      </p:sp>
      <p:sp>
        <p:nvSpPr>
          <p:cNvPr id="151" name="Google Shape;151;p24"/>
          <p:cNvSpPr txBox="1">
            <a:spLocks noGrp="1"/>
          </p:cNvSpPr>
          <p:nvPr>
            <p:ph type="subTitle" idx="1"/>
          </p:nvPr>
        </p:nvSpPr>
        <p:spPr>
          <a:xfrm>
            <a:off x="339390" y="2805312"/>
            <a:ext cx="4045200" cy="1692300"/>
          </a:xfrm>
          <a:prstGeom prst="rect">
            <a:avLst/>
          </a:prstGeom>
        </p:spPr>
        <p:txBody>
          <a:bodyPr spcFirstLastPara="1" wrap="square" lIns="91425" tIns="91425" rIns="91425" bIns="91425" anchor="t" anchorCtr="0">
            <a:noAutofit/>
          </a:bodyPr>
          <a:lstStyle/>
          <a:p>
            <a:pPr marL="0" lvl="0" indent="0"/>
            <a:endParaRPr lang="es-AR" dirty="0">
              <a:solidFill>
                <a:srgbClr val="00B050"/>
              </a:solidFill>
              <a:ea typeface="Consolas"/>
              <a:cs typeface="Consolas"/>
              <a:sym typeface="Consolas"/>
            </a:endParaRPr>
          </a:p>
        </p:txBody>
      </p:sp>
      <p:sp>
        <p:nvSpPr>
          <p:cNvPr id="152" name="Google Shape;152;p24"/>
          <p:cNvSpPr txBox="1">
            <a:spLocks noGrp="1"/>
          </p:cNvSpPr>
          <p:nvPr>
            <p:ph type="body" idx="2"/>
          </p:nvPr>
        </p:nvSpPr>
        <p:spPr>
          <a:prstGeom prst="rect">
            <a:avLst/>
          </a:prstGeom>
        </p:spPr>
        <p:txBody>
          <a:bodyPr spcFirstLastPara="1" wrap="square" lIns="91425" tIns="91425" rIns="91425" bIns="91425" anchor="ctr" anchorCtr="0">
            <a:noAutofit/>
          </a:bodyPr>
          <a:lstStyle/>
          <a:p>
            <a:pPr marL="0" indent="0">
              <a:buNone/>
            </a:pPr>
            <a:r>
              <a:rPr lang="es-AR" sz="1800" dirty="0" err="1">
                <a:solidFill>
                  <a:schemeClr val="tx1"/>
                </a:solidFill>
              </a:rPr>
              <a:t>Query</a:t>
            </a:r>
            <a:r>
              <a:rPr lang="es-AR" sz="1800" dirty="0">
                <a:solidFill>
                  <a:schemeClr val="tx1"/>
                </a:solidFill>
              </a:rPr>
              <a:t> de un solo término. </a:t>
            </a:r>
            <a:endParaRPr lang="es-AR" sz="1800" b="1" dirty="0">
              <a:solidFill>
                <a:schemeClr val="tx1"/>
              </a:solidFill>
            </a:endParaRPr>
          </a:p>
          <a:p>
            <a:pPr marL="0" lvl="0" indent="0">
              <a:buNone/>
            </a:pPr>
            <a:endParaRPr lang="es-AR" sz="1800" dirty="0">
              <a:solidFill>
                <a:schemeClr val="tx1"/>
              </a:solidFill>
              <a:ea typeface="Consolas"/>
              <a:cs typeface="Consolas"/>
              <a:sym typeface="Consolas"/>
            </a:endParaRPr>
          </a:p>
        </p:txBody>
      </p:sp>
      <p:sp>
        <p:nvSpPr>
          <p:cNvPr id="2" name="Slide Number Placeholder 1"/>
          <p:cNvSpPr>
            <a:spLocks noGrp="1"/>
          </p:cNvSpPr>
          <p:nvPr>
            <p:ph type="sldNum" idx="4294967295"/>
          </p:nvPr>
        </p:nvSpPr>
        <p:spPr>
          <a:xfrm>
            <a:off x="8460431" y="6201587"/>
            <a:ext cx="548700" cy="524700"/>
          </a:xfrm>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s-419" sz="1000" b="0" i="0" u="none" strike="noStrike" kern="0" cap="none" spc="0" normalizeH="0" baseline="0" noProof="0" smtClean="0">
                <a:ln>
                  <a:noFill/>
                </a:ln>
                <a:solidFill>
                  <a:srgbClr val="FFFFFF"/>
                </a:solidFill>
                <a:effectLst/>
                <a:uLnTx/>
                <a:uFillTx/>
                <a:latin typeface="Roboto"/>
                <a:ea typeface="Roboto"/>
                <a:sym typeface="Roboto"/>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234</a:t>
            </a:fld>
            <a:endParaRPr kumimoji="0" lang="es-419" sz="1000" b="0" i="0" u="none" strike="noStrike" kern="0" cap="none" spc="0" normalizeH="0" baseline="0" noProof="0">
              <a:ln>
                <a:noFill/>
              </a:ln>
              <a:solidFill>
                <a:srgbClr val="FFFFFF"/>
              </a:solidFill>
              <a:effectLst/>
              <a:uLnTx/>
              <a:uFillTx/>
              <a:latin typeface="Roboto"/>
              <a:ea typeface="Roboto"/>
              <a:sym typeface="Roboto"/>
            </a:endParaRPr>
          </a:p>
        </p:txBody>
      </p:sp>
      <p:pic>
        <p:nvPicPr>
          <p:cNvPr id="6" name="Picture 5" descr="File:Notepad icon.sv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81248" y="4746614"/>
            <a:ext cx="1145886" cy="1145886"/>
          </a:xfrm>
          <a:prstGeom prst="rect">
            <a:avLst/>
          </a:prstGeom>
        </p:spPr>
      </p:pic>
    </p:spTree>
    <p:extLst>
      <p:ext uri="{BB962C8B-B14F-4D97-AF65-F5344CB8AC3E}">
        <p14:creationId xmlns:p14="http://schemas.microsoft.com/office/powerpoint/2010/main" val="369590040"/>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2800" dirty="0" err="1"/>
              <a:t>Query</a:t>
            </a:r>
            <a:r>
              <a:rPr lang="es-MX" sz="2800" dirty="0"/>
              <a:t> de un término</a:t>
            </a:r>
            <a:endParaRPr lang="es-AR" sz="2800" dirty="0"/>
          </a:p>
        </p:txBody>
      </p:sp>
      <p:sp>
        <p:nvSpPr>
          <p:cNvPr id="3" name="Marcador de contenido 2"/>
          <p:cNvSpPr>
            <a:spLocks noGrp="1"/>
          </p:cNvSpPr>
          <p:nvPr>
            <p:ph idx="1"/>
          </p:nvPr>
        </p:nvSpPr>
        <p:spPr/>
        <p:txBody>
          <a:bodyPr/>
          <a:lstStyle/>
          <a:p>
            <a:pPr marL="0" indent="0" algn="just">
              <a:buNone/>
            </a:pPr>
            <a:r>
              <a:rPr lang="es-AR" dirty="0"/>
              <a:t>	Calcular el ranking de documentos  cuando se busca por el término “</a:t>
            </a:r>
            <a:r>
              <a:rPr lang="es-AR" dirty="0" err="1"/>
              <a:t>game</a:t>
            </a:r>
            <a:r>
              <a:rPr lang="es-AR" dirty="0"/>
              <a:t>” en la colección de documentos formados por el </a:t>
            </a:r>
            <a:r>
              <a:rPr lang="es-AR" dirty="0" err="1"/>
              <a:t>field</a:t>
            </a:r>
            <a:r>
              <a:rPr lang="es-AR" dirty="0"/>
              <a:t> “</a:t>
            </a:r>
            <a:r>
              <a:rPr lang="es-AR" dirty="0" err="1"/>
              <a:t>content</a:t>
            </a:r>
            <a:r>
              <a:rPr lang="es-AR" dirty="0"/>
              <a:t>”</a:t>
            </a:r>
          </a:p>
          <a:p>
            <a:pPr marL="0" indent="0">
              <a:buNone/>
            </a:pPr>
            <a:r>
              <a:rPr lang="es-AR" dirty="0"/>
              <a:t>La colección es:</a:t>
            </a:r>
          </a:p>
          <a:p>
            <a:pPr marL="0" indent="0">
              <a:buNone/>
            </a:pPr>
            <a:endParaRPr lang="es-AR" dirty="0"/>
          </a:p>
        </p:txBody>
      </p:sp>
      <p:sp>
        <p:nvSpPr>
          <p:cNvPr id="4" name="Marcador de número de diapositiva 3"/>
          <p:cNvSpPr>
            <a:spLocks noGrp="1"/>
          </p:cNvSpPr>
          <p:nvPr>
            <p:ph type="sldNum" sz="quarter" idx="12"/>
          </p:nvPr>
        </p:nvSpPr>
        <p:spPr/>
        <p:txBody>
          <a:bodyPr/>
          <a:lstStyle/>
          <a:p>
            <a:fld id="{401CF334-2D5C-4859-84A6-CA7E6E43FAEB}" type="slidenum">
              <a:rPr lang="en-US" smtClean="0"/>
              <a:t>235</a:t>
            </a:fld>
            <a:endParaRPr lang="en-US"/>
          </a:p>
        </p:txBody>
      </p:sp>
      <p:grpSp>
        <p:nvGrpSpPr>
          <p:cNvPr id="17" name="Grupo 16"/>
          <p:cNvGrpSpPr/>
          <p:nvPr/>
        </p:nvGrpSpPr>
        <p:grpSpPr>
          <a:xfrm>
            <a:off x="457200" y="4168525"/>
            <a:ext cx="2756263" cy="761268"/>
            <a:chOff x="548640" y="2928952"/>
            <a:chExt cx="2756263" cy="761268"/>
          </a:xfrm>
        </p:grpSpPr>
        <p:sp>
          <p:nvSpPr>
            <p:cNvPr id="18" name="Rectángulo 17"/>
            <p:cNvSpPr/>
            <p:nvPr/>
          </p:nvSpPr>
          <p:spPr>
            <a:xfrm>
              <a:off x="718457" y="3311397"/>
              <a:ext cx="2586446" cy="378823"/>
            </a:xfrm>
            <a:prstGeom prst="rect">
              <a:avLst/>
            </a:prstGeom>
          </p:spPr>
          <p:style>
            <a:lnRef idx="1">
              <a:schemeClr val="accent3"/>
            </a:lnRef>
            <a:fillRef idx="2">
              <a:schemeClr val="accent3"/>
            </a:fillRef>
            <a:effectRef idx="1">
              <a:schemeClr val="accent3"/>
            </a:effectRef>
            <a:fontRef idx="minor">
              <a:schemeClr val="dk1"/>
            </a:fontRef>
          </p:style>
          <p:txBody>
            <a:bodyPr lIns="0" tIns="0" rIns="0" bIns="0" rtlCol="0" anchor="t" anchorCtr="0">
              <a:normAutofit/>
            </a:bodyPr>
            <a:lstStyle/>
            <a:p>
              <a:pPr algn="just"/>
              <a:r>
                <a:rPr lang="es-MX" dirty="0"/>
                <a:t>store,, </a:t>
              </a:r>
              <a:r>
                <a:rPr lang="es-MX" dirty="0" err="1"/>
                <a:t>game</a:t>
              </a:r>
              <a:endParaRPr lang="es-MX" dirty="0"/>
            </a:p>
          </p:txBody>
        </p:sp>
        <p:sp>
          <p:nvSpPr>
            <p:cNvPr id="19" name="CuadroTexto 18"/>
            <p:cNvSpPr txBox="1"/>
            <p:nvPr/>
          </p:nvSpPr>
          <p:spPr>
            <a:xfrm>
              <a:off x="548640" y="2928952"/>
              <a:ext cx="1685077" cy="369332"/>
            </a:xfrm>
            <a:prstGeom prst="rect">
              <a:avLst/>
            </a:prstGeom>
            <a:noFill/>
            <a:ln>
              <a:solidFill>
                <a:schemeClr val="bg2"/>
              </a:solidFill>
            </a:ln>
          </p:spPr>
          <p:txBody>
            <a:bodyPr wrap="none" rtlCol="0">
              <a:spAutoFit/>
            </a:bodyPr>
            <a:lstStyle/>
            <a:p>
              <a:r>
                <a:rPr lang="es-AR" dirty="0" err="1"/>
                <a:t>Docid</a:t>
              </a:r>
              <a:r>
                <a:rPr lang="es-AR" dirty="0"/>
                <a:t> 0  (a.txt)</a:t>
              </a:r>
              <a:endParaRPr lang="es-MX" dirty="0" err="1"/>
            </a:p>
          </p:txBody>
        </p:sp>
      </p:grpSp>
      <p:grpSp>
        <p:nvGrpSpPr>
          <p:cNvPr id="20" name="Grupo 19"/>
          <p:cNvGrpSpPr/>
          <p:nvPr/>
        </p:nvGrpSpPr>
        <p:grpSpPr>
          <a:xfrm>
            <a:off x="5677071" y="4215882"/>
            <a:ext cx="2746545" cy="748155"/>
            <a:chOff x="548640" y="2928952"/>
            <a:chExt cx="2746545" cy="748155"/>
          </a:xfrm>
        </p:grpSpPr>
        <p:sp>
          <p:nvSpPr>
            <p:cNvPr id="21" name="Rectángulo 20"/>
            <p:cNvSpPr/>
            <p:nvPr/>
          </p:nvSpPr>
          <p:spPr>
            <a:xfrm>
              <a:off x="708739" y="3298284"/>
              <a:ext cx="2586446" cy="378823"/>
            </a:xfrm>
            <a:prstGeom prst="rect">
              <a:avLst/>
            </a:prstGeom>
          </p:spPr>
          <p:style>
            <a:lnRef idx="1">
              <a:schemeClr val="accent3"/>
            </a:lnRef>
            <a:fillRef idx="2">
              <a:schemeClr val="accent3"/>
            </a:fillRef>
            <a:effectRef idx="1">
              <a:schemeClr val="accent3"/>
            </a:effectRef>
            <a:fontRef idx="minor">
              <a:schemeClr val="dk1"/>
            </a:fontRef>
          </p:style>
          <p:txBody>
            <a:bodyPr lIns="0" tIns="0" rIns="0" bIns="0" rtlCol="0" anchor="t" anchorCtr="0">
              <a:normAutofit/>
            </a:bodyPr>
            <a:lstStyle/>
            <a:p>
              <a:pPr algn="just"/>
              <a:r>
                <a:rPr lang="es-AR" dirty="0"/>
                <a:t>video</a:t>
              </a:r>
              <a:endParaRPr lang="es-MX" dirty="0"/>
            </a:p>
          </p:txBody>
        </p:sp>
        <p:sp>
          <p:nvSpPr>
            <p:cNvPr id="22" name="CuadroTexto 21"/>
            <p:cNvSpPr txBox="1"/>
            <p:nvPr/>
          </p:nvSpPr>
          <p:spPr>
            <a:xfrm>
              <a:off x="548640" y="2928952"/>
              <a:ext cx="1640193" cy="369332"/>
            </a:xfrm>
            <a:prstGeom prst="rect">
              <a:avLst/>
            </a:prstGeom>
            <a:noFill/>
            <a:ln>
              <a:solidFill>
                <a:schemeClr val="bg2"/>
              </a:solidFill>
            </a:ln>
          </p:spPr>
          <p:txBody>
            <a:bodyPr wrap="none" rtlCol="0">
              <a:spAutoFit/>
            </a:bodyPr>
            <a:lstStyle/>
            <a:p>
              <a:r>
                <a:rPr lang="es-AR" dirty="0" err="1"/>
                <a:t>Docid</a:t>
              </a:r>
              <a:r>
                <a:rPr lang="es-AR" dirty="0"/>
                <a:t> 1 (b.txt)</a:t>
              </a:r>
              <a:endParaRPr lang="es-MX" dirty="0" err="1"/>
            </a:p>
          </p:txBody>
        </p:sp>
      </p:grpSp>
      <p:grpSp>
        <p:nvGrpSpPr>
          <p:cNvPr id="23" name="Grupo 22"/>
          <p:cNvGrpSpPr/>
          <p:nvPr/>
        </p:nvGrpSpPr>
        <p:grpSpPr>
          <a:xfrm>
            <a:off x="5692153" y="5319390"/>
            <a:ext cx="2731463" cy="748155"/>
            <a:chOff x="548640" y="2928952"/>
            <a:chExt cx="2731463" cy="748155"/>
          </a:xfrm>
        </p:grpSpPr>
        <p:sp>
          <p:nvSpPr>
            <p:cNvPr id="24" name="Rectángulo 23"/>
            <p:cNvSpPr/>
            <p:nvPr/>
          </p:nvSpPr>
          <p:spPr>
            <a:xfrm>
              <a:off x="693657" y="3298284"/>
              <a:ext cx="2586446" cy="378823"/>
            </a:xfrm>
            <a:prstGeom prst="rect">
              <a:avLst/>
            </a:prstGeom>
          </p:spPr>
          <p:style>
            <a:lnRef idx="1">
              <a:schemeClr val="accent3"/>
            </a:lnRef>
            <a:fillRef idx="2">
              <a:schemeClr val="accent3"/>
            </a:fillRef>
            <a:effectRef idx="1">
              <a:schemeClr val="accent3"/>
            </a:effectRef>
            <a:fontRef idx="minor">
              <a:schemeClr val="dk1"/>
            </a:fontRef>
          </p:style>
          <p:txBody>
            <a:bodyPr lIns="0" tIns="0" rIns="0" bIns="0" rtlCol="0" anchor="t" anchorCtr="0">
              <a:normAutofit/>
            </a:bodyPr>
            <a:lstStyle/>
            <a:p>
              <a:pPr algn="just"/>
              <a:r>
                <a:rPr lang="es-MX" dirty="0" err="1"/>
                <a:t>game</a:t>
              </a:r>
              <a:endParaRPr lang="es-MX" dirty="0"/>
            </a:p>
          </p:txBody>
        </p:sp>
        <p:sp>
          <p:nvSpPr>
            <p:cNvPr id="25" name="CuadroTexto 24"/>
            <p:cNvSpPr txBox="1"/>
            <p:nvPr/>
          </p:nvSpPr>
          <p:spPr>
            <a:xfrm>
              <a:off x="548640" y="2928952"/>
              <a:ext cx="1946616" cy="369332"/>
            </a:xfrm>
            <a:prstGeom prst="rect">
              <a:avLst/>
            </a:prstGeom>
            <a:noFill/>
            <a:ln>
              <a:solidFill>
                <a:schemeClr val="bg2"/>
              </a:solidFill>
            </a:ln>
          </p:spPr>
          <p:txBody>
            <a:bodyPr wrap="square" rtlCol="0">
              <a:spAutoFit/>
            </a:bodyPr>
            <a:lstStyle/>
            <a:p>
              <a:r>
                <a:rPr lang="es-AR" dirty="0" err="1"/>
                <a:t>Docid</a:t>
              </a:r>
              <a:r>
                <a:rPr lang="es-AR" dirty="0"/>
                <a:t> 2 (c.txt)</a:t>
              </a:r>
              <a:endParaRPr lang="es-MX" dirty="0" err="1"/>
            </a:p>
          </p:txBody>
        </p:sp>
      </p:grpSp>
      <p:grpSp>
        <p:nvGrpSpPr>
          <p:cNvPr id="26" name="Grupo 25"/>
          <p:cNvGrpSpPr/>
          <p:nvPr/>
        </p:nvGrpSpPr>
        <p:grpSpPr>
          <a:xfrm>
            <a:off x="457200" y="5476390"/>
            <a:ext cx="2651760" cy="848210"/>
            <a:chOff x="548640" y="2928952"/>
            <a:chExt cx="2651760" cy="848210"/>
          </a:xfrm>
        </p:grpSpPr>
        <p:sp>
          <p:nvSpPr>
            <p:cNvPr id="27" name="Rectángulo 26"/>
            <p:cNvSpPr/>
            <p:nvPr/>
          </p:nvSpPr>
          <p:spPr>
            <a:xfrm>
              <a:off x="718457" y="3298284"/>
              <a:ext cx="2481943" cy="478878"/>
            </a:xfrm>
            <a:prstGeom prst="rect">
              <a:avLst/>
            </a:prstGeom>
          </p:spPr>
          <p:style>
            <a:lnRef idx="1">
              <a:schemeClr val="accent3"/>
            </a:lnRef>
            <a:fillRef idx="2">
              <a:schemeClr val="accent3"/>
            </a:fillRef>
            <a:effectRef idx="1">
              <a:schemeClr val="accent3"/>
            </a:effectRef>
            <a:fontRef idx="minor">
              <a:schemeClr val="dk1"/>
            </a:fontRef>
          </p:style>
          <p:txBody>
            <a:bodyPr lIns="0" tIns="0" rIns="0" bIns="0" rtlCol="0" anchor="t" anchorCtr="0">
              <a:normAutofit fontScale="92500" lnSpcReduction="10000"/>
            </a:bodyPr>
            <a:lstStyle/>
            <a:p>
              <a:pPr algn="just"/>
              <a:r>
                <a:rPr lang="es-MX" dirty="0" err="1"/>
                <a:t>Game</a:t>
              </a:r>
              <a:r>
                <a:rPr lang="es-MX" dirty="0"/>
                <a:t> video, </a:t>
              </a:r>
            </a:p>
            <a:p>
              <a:pPr algn="just"/>
              <a:r>
                <a:rPr lang="es-MX" dirty="0"/>
                <a:t>  </a:t>
              </a:r>
              <a:r>
                <a:rPr lang="es-MX" dirty="0" err="1"/>
                <a:t>review</a:t>
              </a:r>
              <a:r>
                <a:rPr lang="es-MX" dirty="0"/>
                <a:t>    </a:t>
              </a:r>
              <a:r>
                <a:rPr lang="es-MX" dirty="0" err="1"/>
                <a:t>game</a:t>
              </a:r>
              <a:r>
                <a:rPr lang="es-MX" dirty="0"/>
                <a:t>.</a:t>
              </a:r>
            </a:p>
          </p:txBody>
        </p:sp>
        <p:sp>
          <p:nvSpPr>
            <p:cNvPr id="28" name="CuadroTexto 27"/>
            <p:cNvSpPr txBox="1"/>
            <p:nvPr/>
          </p:nvSpPr>
          <p:spPr>
            <a:xfrm>
              <a:off x="548640" y="2928952"/>
              <a:ext cx="1653017" cy="369332"/>
            </a:xfrm>
            <a:prstGeom prst="rect">
              <a:avLst/>
            </a:prstGeom>
            <a:noFill/>
            <a:ln>
              <a:solidFill>
                <a:schemeClr val="bg2"/>
              </a:solidFill>
            </a:ln>
          </p:spPr>
          <p:txBody>
            <a:bodyPr wrap="none" rtlCol="0">
              <a:spAutoFit/>
            </a:bodyPr>
            <a:lstStyle/>
            <a:p>
              <a:r>
                <a:rPr lang="es-AR" dirty="0" err="1"/>
                <a:t>Docid</a:t>
              </a:r>
              <a:r>
                <a:rPr lang="es-AR" dirty="0"/>
                <a:t> 3 (d.txt)</a:t>
              </a:r>
              <a:endParaRPr lang="es-MX" dirty="0" err="1"/>
            </a:p>
          </p:txBody>
        </p:sp>
      </p:grpSp>
    </p:spTree>
    <p:extLst>
      <p:ext uri="{BB962C8B-B14F-4D97-AF65-F5344CB8AC3E}">
        <p14:creationId xmlns:p14="http://schemas.microsoft.com/office/powerpoint/2010/main" val="2076128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2800" dirty="0" err="1"/>
              <a:t>Query</a:t>
            </a:r>
            <a:r>
              <a:rPr lang="es-MX" sz="2800" dirty="0"/>
              <a:t> de un término</a:t>
            </a:r>
            <a:endParaRPr lang="es-AR" sz="2800" dirty="0"/>
          </a:p>
        </p:txBody>
      </p:sp>
      <p:sp>
        <p:nvSpPr>
          <p:cNvPr id="4" name="Marcador de número de diapositiva 3"/>
          <p:cNvSpPr>
            <a:spLocks noGrp="1"/>
          </p:cNvSpPr>
          <p:nvPr>
            <p:ph type="sldNum" sz="quarter" idx="12"/>
          </p:nvPr>
        </p:nvSpPr>
        <p:spPr/>
        <p:txBody>
          <a:bodyPr/>
          <a:lstStyle/>
          <a:p>
            <a:fld id="{401CF334-2D5C-4859-84A6-CA7E6E43FAEB}" type="slidenum">
              <a:rPr lang="en-US" smtClean="0"/>
              <a:t>236</a:t>
            </a:fld>
            <a:endParaRPr lang="en-US"/>
          </a:p>
        </p:txBody>
      </p:sp>
      <mc:AlternateContent xmlns:mc="http://schemas.openxmlformats.org/markup-compatibility/2006" xmlns:a14="http://schemas.microsoft.com/office/drawing/2010/main">
        <mc:Choice Requires="a14">
          <p:sp>
            <p:nvSpPr>
              <p:cNvPr id="6" name="Rectángulo 5"/>
              <p:cNvSpPr/>
              <p:nvPr/>
            </p:nvSpPr>
            <p:spPr>
              <a:xfrm>
                <a:off x="3357154" y="2698864"/>
                <a:ext cx="5786846" cy="808298"/>
              </a:xfrm>
              <a:prstGeom prst="rect">
                <a:avLst/>
              </a:prstGeom>
            </p:spPr>
            <p:txBody>
              <a:bodyPr wrap="square">
                <a:spAutoFit/>
              </a:bodyPr>
              <a:lstStyle/>
              <a:p>
                <a:r>
                  <a:rPr lang="es-AR" dirty="0"/>
                  <a:t>FormulaGlobal(</a:t>
                </a:r>
                <a:r>
                  <a:rPr lang="es-AR" dirty="0" err="1"/>
                  <a:t>DOC,query</a:t>
                </a:r>
                <a:r>
                  <a:rPr lang="es-AR" dirty="0"/>
                  <a:t>) </a:t>
                </a:r>
                <a:r>
                  <a:rPr lang="es-AR" b="1" dirty="0"/>
                  <a:t>= </a:t>
                </a:r>
              </a:p>
              <a:p>
                <a:r>
                  <a:rPr lang="es-AR" b="1" dirty="0"/>
                  <a:t>1 + </a:t>
                </a:r>
                <a14:m>
                  <m:oMath xmlns:m="http://schemas.openxmlformats.org/officeDocument/2006/math">
                    <m:func>
                      <m:funcPr>
                        <m:ctrlPr>
                          <a:rPr lang="es-AR" b="1" i="1">
                            <a:latin typeface="Cambria Math" panose="02040503050406030204" pitchFamily="18" charset="0"/>
                          </a:rPr>
                        </m:ctrlPr>
                      </m:funcPr>
                      <m:fName>
                        <m:sSub>
                          <m:sSubPr>
                            <m:ctrlPr>
                              <a:rPr lang="es-AR" b="1" i="1">
                                <a:latin typeface="Cambria Math" panose="02040503050406030204" pitchFamily="18" charset="0"/>
                              </a:rPr>
                            </m:ctrlPr>
                          </m:sSubPr>
                          <m:e>
                            <m:r>
                              <m:rPr>
                                <m:sty m:val="p"/>
                              </m:rPr>
                              <a:rPr lang="es-AR">
                                <a:latin typeface="Cambria Math" panose="02040503050406030204" pitchFamily="18" charset="0"/>
                              </a:rPr>
                              <m:t>log</m:t>
                            </m:r>
                          </m:e>
                          <m:sub>
                            <m:r>
                              <a:rPr lang="es-AR" b="1" i="1">
                                <a:latin typeface="Cambria Math" panose="02040503050406030204" pitchFamily="18" charset="0"/>
                              </a:rPr>
                              <m:t>𝒆</m:t>
                            </m:r>
                          </m:sub>
                        </m:sSub>
                      </m:fName>
                      <m:e>
                        <m:f>
                          <m:fPr>
                            <m:ctrlPr>
                              <a:rPr lang="es-AR" b="1" i="1">
                                <a:latin typeface="Cambria Math" panose="02040503050406030204" pitchFamily="18" charset="0"/>
                              </a:rPr>
                            </m:ctrlPr>
                          </m:fPr>
                          <m:num>
                            <m:r>
                              <a:rPr lang="es-AR" b="1" i="1">
                                <a:latin typeface="Cambria Math" panose="02040503050406030204" pitchFamily="18" charset="0"/>
                              </a:rPr>
                              <m:t>𝟏</m:t>
                            </m:r>
                            <m:r>
                              <a:rPr lang="es-AR" b="1" i="1">
                                <a:latin typeface="Cambria Math" panose="02040503050406030204" pitchFamily="18" charset="0"/>
                              </a:rPr>
                              <m:t>+ #</m:t>
                            </m:r>
                            <m:r>
                              <a:rPr lang="es-AR" b="1" i="1">
                                <a:latin typeface="Cambria Math" panose="02040503050406030204" pitchFamily="18" charset="0"/>
                              </a:rPr>
                              <m:t>𝒅𝒐𝒄𝒔</m:t>
                            </m:r>
                            <m:r>
                              <a:rPr lang="es-AR" b="1" i="1">
                                <a:latin typeface="Cambria Math" panose="02040503050406030204" pitchFamily="18" charset="0"/>
                              </a:rPr>
                              <m:t> </m:t>
                            </m:r>
                            <m:r>
                              <a:rPr lang="es-AR" b="1" i="1">
                                <a:latin typeface="Cambria Math" panose="02040503050406030204" pitchFamily="18" charset="0"/>
                              </a:rPr>
                              <m:t>𝒆𝒏</m:t>
                            </m:r>
                            <m:r>
                              <a:rPr lang="es-AR" b="1" i="1">
                                <a:latin typeface="Cambria Math" panose="02040503050406030204" pitchFamily="18" charset="0"/>
                              </a:rPr>
                              <m:t> </m:t>
                            </m:r>
                            <m:r>
                              <a:rPr lang="es-AR" b="1" i="1">
                                <a:latin typeface="Cambria Math" panose="02040503050406030204" pitchFamily="18" charset="0"/>
                              </a:rPr>
                              <m:t>𝒍𝒂</m:t>
                            </m:r>
                            <m:r>
                              <a:rPr lang="es-AR" b="1" i="1">
                                <a:latin typeface="Cambria Math" panose="02040503050406030204" pitchFamily="18" charset="0"/>
                              </a:rPr>
                              <m:t> </m:t>
                            </m:r>
                            <m:r>
                              <a:rPr lang="es-AR" b="1" i="1">
                                <a:latin typeface="Cambria Math" panose="02040503050406030204" pitchFamily="18" charset="0"/>
                              </a:rPr>
                              <m:t>𝒄𝒐𝒍𝒆𝒄𝒄𝒊𝒐𝒏</m:t>
                            </m:r>
                          </m:num>
                          <m:den>
                            <m:r>
                              <a:rPr lang="es-AR" b="1" i="1">
                                <a:latin typeface="Cambria Math" panose="02040503050406030204" pitchFamily="18" charset="0"/>
                              </a:rPr>
                              <m:t>𝟏</m:t>
                            </m:r>
                            <m:r>
                              <a:rPr lang="es-AR" b="1" i="1">
                                <a:latin typeface="Cambria Math" panose="02040503050406030204" pitchFamily="18" charset="0"/>
                              </a:rPr>
                              <m:t>+ #</m:t>
                            </m:r>
                            <m:r>
                              <a:rPr lang="es-AR" b="1" i="1">
                                <a:latin typeface="Cambria Math" panose="02040503050406030204" pitchFamily="18" charset="0"/>
                              </a:rPr>
                              <m:t>𝒅𝒐𝒄𝒔</m:t>
                            </m:r>
                            <m:r>
                              <a:rPr lang="es-AR" b="1" i="1">
                                <a:latin typeface="Cambria Math" panose="02040503050406030204" pitchFamily="18" charset="0"/>
                              </a:rPr>
                              <m:t> </m:t>
                            </m:r>
                            <m:r>
                              <a:rPr lang="es-AR" b="1" i="1">
                                <a:latin typeface="Cambria Math" panose="02040503050406030204" pitchFamily="18" charset="0"/>
                              </a:rPr>
                              <m:t>𝒒𝒖𝒆</m:t>
                            </m:r>
                            <m:r>
                              <a:rPr lang="es-AR" b="1" i="1">
                                <a:latin typeface="Cambria Math" panose="02040503050406030204" pitchFamily="18" charset="0"/>
                              </a:rPr>
                              <m:t> </m:t>
                            </m:r>
                            <m:r>
                              <a:rPr lang="es-AR" b="1" i="1">
                                <a:latin typeface="Cambria Math" panose="02040503050406030204" pitchFamily="18" charset="0"/>
                              </a:rPr>
                              <m:t>𝒄𝒐𝒏𝒕𝒊𝒆𝒏𝒆𝒏</m:t>
                            </m:r>
                            <m:r>
                              <a:rPr lang="es-AR" b="1" i="1">
                                <a:latin typeface="Cambria Math" panose="02040503050406030204" pitchFamily="18" charset="0"/>
                              </a:rPr>
                              <m:t> </m:t>
                            </m:r>
                            <m:r>
                              <a:rPr lang="es-AR" b="1" i="1" smtClean="0">
                                <a:latin typeface="Cambria Math" panose="02040503050406030204" pitchFamily="18" charset="0"/>
                              </a:rPr>
                              <m:t>𝒕𝒆𝒓𝒎</m:t>
                            </m:r>
                          </m:den>
                        </m:f>
                        <m:r>
                          <m:rPr>
                            <m:nor/>
                          </m:rPr>
                          <a:rPr lang="es-AR" b="1" dirty="0"/>
                          <m:t>= 1 + </m:t>
                        </m:r>
                        <m:func>
                          <m:funcPr>
                            <m:ctrlPr>
                              <a:rPr lang="es-AR" b="1" i="1">
                                <a:latin typeface="Cambria Math" panose="02040503050406030204" pitchFamily="18" charset="0"/>
                              </a:rPr>
                            </m:ctrlPr>
                          </m:funcPr>
                          <m:fName>
                            <m:sSub>
                              <m:sSubPr>
                                <m:ctrlPr>
                                  <a:rPr lang="es-AR" b="1" i="1">
                                    <a:latin typeface="Cambria Math" panose="02040503050406030204" pitchFamily="18" charset="0"/>
                                  </a:rPr>
                                </m:ctrlPr>
                              </m:sSubPr>
                              <m:e>
                                <m:r>
                                  <m:rPr>
                                    <m:sty m:val="p"/>
                                  </m:rPr>
                                  <a:rPr lang="es-AR">
                                    <a:latin typeface="Cambria Math" panose="02040503050406030204" pitchFamily="18" charset="0"/>
                                  </a:rPr>
                                  <m:t>log</m:t>
                                </m:r>
                              </m:e>
                              <m:sub>
                                <m:r>
                                  <a:rPr lang="es-AR" b="1" i="1">
                                    <a:latin typeface="Cambria Math" panose="02040503050406030204" pitchFamily="18" charset="0"/>
                                  </a:rPr>
                                  <m:t>𝒆</m:t>
                                </m:r>
                              </m:sub>
                            </m:sSub>
                          </m:fName>
                          <m:e>
                            <m:f>
                              <m:fPr>
                                <m:ctrlPr>
                                  <a:rPr lang="es-AR" b="1" i="1">
                                    <a:latin typeface="Cambria Math" panose="02040503050406030204" pitchFamily="18" charset="0"/>
                                  </a:rPr>
                                </m:ctrlPr>
                              </m:fPr>
                              <m:num>
                                <m:r>
                                  <a:rPr lang="es-AR" b="1" i="1">
                                    <a:latin typeface="Cambria Math" panose="02040503050406030204" pitchFamily="18" charset="0"/>
                                  </a:rPr>
                                  <m:t>𝟏</m:t>
                                </m:r>
                                <m:r>
                                  <a:rPr lang="es-AR" b="1" i="1">
                                    <a:latin typeface="Cambria Math" panose="02040503050406030204" pitchFamily="18" charset="0"/>
                                  </a:rPr>
                                  <m:t>+</m:t>
                                </m:r>
                                <m:r>
                                  <a:rPr lang="es-AR" b="1" i="1">
                                    <a:latin typeface="Cambria Math" panose="02040503050406030204" pitchFamily="18" charset="0"/>
                                  </a:rPr>
                                  <m:t>𝟒</m:t>
                                </m:r>
                              </m:num>
                              <m:den>
                                <m:r>
                                  <a:rPr lang="es-AR" b="1" i="1">
                                    <a:latin typeface="Cambria Math" panose="02040503050406030204" pitchFamily="18" charset="0"/>
                                  </a:rPr>
                                  <m:t>𝟏</m:t>
                                </m:r>
                                <m:r>
                                  <a:rPr lang="es-AR" b="1" i="1">
                                    <a:latin typeface="Cambria Math" panose="02040503050406030204" pitchFamily="18" charset="0"/>
                                  </a:rPr>
                                  <m:t>+</m:t>
                                </m:r>
                                <m:r>
                                  <a:rPr lang="es-AR" b="1" i="1">
                                    <a:latin typeface="Cambria Math" panose="02040503050406030204" pitchFamily="18" charset="0"/>
                                  </a:rPr>
                                  <m:t>𝟑</m:t>
                                </m:r>
                              </m:den>
                            </m:f>
                          </m:e>
                        </m:func>
                        <m:r>
                          <m:rPr>
                            <m:nor/>
                          </m:rPr>
                          <a:rPr lang="es-MX" dirty="0"/>
                          <m:t> </m:t>
                        </m:r>
                      </m:e>
                    </m:func>
                  </m:oMath>
                </a14:m>
                <a:endParaRPr lang="es-MX" dirty="0"/>
              </a:p>
            </p:txBody>
          </p:sp>
        </mc:Choice>
        <mc:Fallback xmlns="">
          <p:sp>
            <p:nvSpPr>
              <p:cNvPr id="6" name="Rectángulo 5"/>
              <p:cNvSpPr>
                <a:spLocks noRot="1" noChangeAspect="1" noMove="1" noResize="1" noEditPoints="1" noAdjustHandles="1" noChangeArrowheads="1" noChangeShapeType="1" noTextEdit="1"/>
              </p:cNvSpPr>
              <p:nvPr/>
            </p:nvSpPr>
            <p:spPr>
              <a:xfrm>
                <a:off x="3357154" y="2698864"/>
                <a:ext cx="5786846" cy="808298"/>
              </a:xfrm>
              <a:prstGeom prst="rect">
                <a:avLst/>
              </a:prstGeom>
              <a:blipFill>
                <a:blip r:embed="rId2"/>
                <a:stretch>
                  <a:fillRect l="-948" t="-4545" b="-2273"/>
                </a:stretch>
              </a:blipFill>
            </p:spPr>
            <p:txBody>
              <a:bodyPr/>
              <a:lstStyle/>
              <a:p>
                <a:r>
                  <a:rPr lang="es-AR">
                    <a:noFill/>
                  </a:rPr>
                  <a:t> </a:t>
                </a:r>
              </a:p>
            </p:txBody>
          </p:sp>
        </mc:Fallback>
      </mc:AlternateContent>
      <p:sp>
        <p:nvSpPr>
          <p:cNvPr id="8" name="Rectángulo 7"/>
          <p:cNvSpPr/>
          <p:nvPr/>
        </p:nvSpPr>
        <p:spPr>
          <a:xfrm>
            <a:off x="6580414" y="3590748"/>
            <a:ext cx="3643490" cy="369332"/>
          </a:xfrm>
          <a:prstGeom prst="rect">
            <a:avLst/>
          </a:prstGeom>
        </p:spPr>
        <p:txBody>
          <a:bodyPr wrap="square">
            <a:spAutoFit/>
          </a:bodyPr>
          <a:lstStyle/>
          <a:p>
            <a:r>
              <a:rPr lang="es-AR" b="1" dirty="0"/>
              <a:t>= </a:t>
            </a:r>
            <a:r>
              <a:rPr lang="es-MX" dirty="0">
                <a:solidFill>
                  <a:srgbClr val="7030A0"/>
                </a:solidFill>
              </a:rPr>
              <a:t>1.2231436</a:t>
            </a:r>
          </a:p>
        </p:txBody>
      </p:sp>
      <p:grpSp>
        <p:nvGrpSpPr>
          <p:cNvPr id="28" name="Grupo 27"/>
          <p:cNvGrpSpPr/>
          <p:nvPr/>
        </p:nvGrpSpPr>
        <p:grpSpPr>
          <a:xfrm>
            <a:off x="414574" y="2046552"/>
            <a:ext cx="2756263" cy="761268"/>
            <a:chOff x="548640" y="2928952"/>
            <a:chExt cx="2756263" cy="761268"/>
          </a:xfrm>
        </p:grpSpPr>
        <p:sp>
          <p:nvSpPr>
            <p:cNvPr id="29" name="Rectángulo 28"/>
            <p:cNvSpPr/>
            <p:nvPr/>
          </p:nvSpPr>
          <p:spPr>
            <a:xfrm>
              <a:off x="718457" y="3311397"/>
              <a:ext cx="2586446" cy="378823"/>
            </a:xfrm>
            <a:prstGeom prst="rect">
              <a:avLst/>
            </a:prstGeom>
          </p:spPr>
          <p:style>
            <a:lnRef idx="1">
              <a:schemeClr val="accent3"/>
            </a:lnRef>
            <a:fillRef idx="2">
              <a:schemeClr val="accent3"/>
            </a:fillRef>
            <a:effectRef idx="1">
              <a:schemeClr val="accent3"/>
            </a:effectRef>
            <a:fontRef idx="minor">
              <a:schemeClr val="dk1"/>
            </a:fontRef>
          </p:style>
          <p:txBody>
            <a:bodyPr lIns="0" tIns="0" rIns="0" bIns="0" rtlCol="0" anchor="t" anchorCtr="0">
              <a:normAutofit/>
            </a:bodyPr>
            <a:lstStyle/>
            <a:p>
              <a:pPr algn="just"/>
              <a:r>
                <a:rPr lang="es-MX" dirty="0"/>
                <a:t>store,, </a:t>
              </a:r>
              <a:r>
                <a:rPr lang="es-MX" dirty="0" err="1"/>
                <a:t>game</a:t>
              </a:r>
              <a:endParaRPr lang="es-MX" dirty="0"/>
            </a:p>
          </p:txBody>
        </p:sp>
        <p:sp>
          <p:nvSpPr>
            <p:cNvPr id="30" name="CuadroTexto 29"/>
            <p:cNvSpPr txBox="1"/>
            <p:nvPr/>
          </p:nvSpPr>
          <p:spPr>
            <a:xfrm>
              <a:off x="548640" y="2928952"/>
              <a:ext cx="1685077" cy="369332"/>
            </a:xfrm>
            <a:prstGeom prst="rect">
              <a:avLst/>
            </a:prstGeom>
            <a:noFill/>
            <a:ln>
              <a:solidFill>
                <a:schemeClr val="bg2"/>
              </a:solidFill>
            </a:ln>
          </p:spPr>
          <p:txBody>
            <a:bodyPr wrap="none" rtlCol="0">
              <a:spAutoFit/>
            </a:bodyPr>
            <a:lstStyle/>
            <a:p>
              <a:r>
                <a:rPr lang="es-AR" dirty="0" err="1"/>
                <a:t>Docid</a:t>
              </a:r>
              <a:r>
                <a:rPr lang="es-AR" dirty="0"/>
                <a:t> 0  (a.txt)</a:t>
              </a:r>
              <a:endParaRPr lang="es-MX" dirty="0" err="1"/>
            </a:p>
          </p:txBody>
        </p:sp>
      </p:grpSp>
      <p:grpSp>
        <p:nvGrpSpPr>
          <p:cNvPr id="31" name="Grupo 30"/>
          <p:cNvGrpSpPr/>
          <p:nvPr/>
        </p:nvGrpSpPr>
        <p:grpSpPr>
          <a:xfrm>
            <a:off x="457200" y="3153997"/>
            <a:ext cx="2746545" cy="748155"/>
            <a:chOff x="548640" y="2928952"/>
            <a:chExt cx="2746545" cy="748155"/>
          </a:xfrm>
        </p:grpSpPr>
        <p:sp>
          <p:nvSpPr>
            <p:cNvPr id="32" name="Rectángulo 31"/>
            <p:cNvSpPr/>
            <p:nvPr/>
          </p:nvSpPr>
          <p:spPr>
            <a:xfrm>
              <a:off x="708739" y="3298284"/>
              <a:ext cx="2586446" cy="378823"/>
            </a:xfrm>
            <a:prstGeom prst="rect">
              <a:avLst/>
            </a:prstGeom>
          </p:spPr>
          <p:style>
            <a:lnRef idx="1">
              <a:schemeClr val="accent3"/>
            </a:lnRef>
            <a:fillRef idx="2">
              <a:schemeClr val="accent3"/>
            </a:fillRef>
            <a:effectRef idx="1">
              <a:schemeClr val="accent3"/>
            </a:effectRef>
            <a:fontRef idx="minor">
              <a:schemeClr val="dk1"/>
            </a:fontRef>
          </p:style>
          <p:txBody>
            <a:bodyPr lIns="0" tIns="0" rIns="0" bIns="0" rtlCol="0" anchor="t" anchorCtr="0">
              <a:normAutofit/>
            </a:bodyPr>
            <a:lstStyle/>
            <a:p>
              <a:pPr algn="just"/>
              <a:r>
                <a:rPr lang="es-AR" dirty="0"/>
                <a:t>video</a:t>
              </a:r>
              <a:endParaRPr lang="es-MX" dirty="0"/>
            </a:p>
          </p:txBody>
        </p:sp>
        <p:sp>
          <p:nvSpPr>
            <p:cNvPr id="33" name="CuadroTexto 32"/>
            <p:cNvSpPr txBox="1"/>
            <p:nvPr/>
          </p:nvSpPr>
          <p:spPr>
            <a:xfrm>
              <a:off x="548640" y="2928952"/>
              <a:ext cx="1640193" cy="369332"/>
            </a:xfrm>
            <a:prstGeom prst="rect">
              <a:avLst/>
            </a:prstGeom>
            <a:noFill/>
            <a:ln>
              <a:solidFill>
                <a:schemeClr val="bg2"/>
              </a:solidFill>
            </a:ln>
          </p:spPr>
          <p:txBody>
            <a:bodyPr wrap="none" rtlCol="0">
              <a:spAutoFit/>
            </a:bodyPr>
            <a:lstStyle/>
            <a:p>
              <a:r>
                <a:rPr lang="es-AR" dirty="0" err="1"/>
                <a:t>Docid</a:t>
              </a:r>
              <a:r>
                <a:rPr lang="es-AR" dirty="0"/>
                <a:t> 1 (b.txt)</a:t>
              </a:r>
              <a:endParaRPr lang="es-MX" dirty="0" err="1"/>
            </a:p>
          </p:txBody>
        </p:sp>
      </p:grpSp>
      <p:grpSp>
        <p:nvGrpSpPr>
          <p:cNvPr id="34" name="Grupo 33"/>
          <p:cNvGrpSpPr/>
          <p:nvPr/>
        </p:nvGrpSpPr>
        <p:grpSpPr>
          <a:xfrm>
            <a:off x="397661" y="4428026"/>
            <a:ext cx="2731463" cy="748155"/>
            <a:chOff x="548640" y="2928952"/>
            <a:chExt cx="2731463" cy="748155"/>
          </a:xfrm>
        </p:grpSpPr>
        <p:sp>
          <p:nvSpPr>
            <p:cNvPr id="35" name="Rectángulo 34"/>
            <p:cNvSpPr/>
            <p:nvPr/>
          </p:nvSpPr>
          <p:spPr>
            <a:xfrm>
              <a:off x="693657" y="3298284"/>
              <a:ext cx="2586446" cy="378823"/>
            </a:xfrm>
            <a:prstGeom prst="rect">
              <a:avLst/>
            </a:prstGeom>
          </p:spPr>
          <p:style>
            <a:lnRef idx="1">
              <a:schemeClr val="accent3"/>
            </a:lnRef>
            <a:fillRef idx="2">
              <a:schemeClr val="accent3"/>
            </a:fillRef>
            <a:effectRef idx="1">
              <a:schemeClr val="accent3"/>
            </a:effectRef>
            <a:fontRef idx="minor">
              <a:schemeClr val="dk1"/>
            </a:fontRef>
          </p:style>
          <p:txBody>
            <a:bodyPr lIns="0" tIns="0" rIns="0" bIns="0" rtlCol="0" anchor="t" anchorCtr="0">
              <a:normAutofit/>
            </a:bodyPr>
            <a:lstStyle/>
            <a:p>
              <a:pPr algn="just"/>
              <a:r>
                <a:rPr lang="es-MX" dirty="0" err="1"/>
                <a:t>game</a:t>
              </a:r>
              <a:endParaRPr lang="es-MX" dirty="0"/>
            </a:p>
          </p:txBody>
        </p:sp>
        <p:sp>
          <p:nvSpPr>
            <p:cNvPr id="36" name="CuadroTexto 35"/>
            <p:cNvSpPr txBox="1"/>
            <p:nvPr/>
          </p:nvSpPr>
          <p:spPr>
            <a:xfrm>
              <a:off x="548640" y="2928952"/>
              <a:ext cx="1946616" cy="369332"/>
            </a:xfrm>
            <a:prstGeom prst="rect">
              <a:avLst/>
            </a:prstGeom>
            <a:noFill/>
            <a:ln>
              <a:solidFill>
                <a:schemeClr val="bg2"/>
              </a:solidFill>
            </a:ln>
          </p:spPr>
          <p:txBody>
            <a:bodyPr wrap="square" rtlCol="0">
              <a:spAutoFit/>
            </a:bodyPr>
            <a:lstStyle/>
            <a:p>
              <a:r>
                <a:rPr lang="es-AR" dirty="0" err="1"/>
                <a:t>Docid</a:t>
              </a:r>
              <a:r>
                <a:rPr lang="es-AR" dirty="0"/>
                <a:t> 2 (c.txt)</a:t>
              </a:r>
              <a:endParaRPr lang="es-MX" dirty="0" err="1"/>
            </a:p>
          </p:txBody>
        </p:sp>
      </p:grpSp>
      <p:grpSp>
        <p:nvGrpSpPr>
          <p:cNvPr id="37" name="Grupo 36"/>
          <p:cNvGrpSpPr/>
          <p:nvPr/>
        </p:nvGrpSpPr>
        <p:grpSpPr>
          <a:xfrm>
            <a:off x="457200" y="5476390"/>
            <a:ext cx="2651760" cy="848210"/>
            <a:chOff x="548640" y="2928952"/>
            <a:chExt cx="2651760" cy="848210"/>
          </a:xfrm>
        </p:grpSpPr>
        <p:sp>
          <p:nvSpPr>
            <p:cNvPr id="38" name="Rectángulo 37"/>
            <p:cNvSpPr/>
            <p:nvPr/>
          </p:nvSpPr>
          <p:spPr>
            <a:xfrm>
              <a:off x="718457" y="3298284"/>
              <a:ext cx="2481943" cy="478878"/>
            </a:xfrm>
            <a:prstGeom prst="rect">
              <a:avLst/>
            </a:prstGeom>
          </p:spPr>
          <p:style>
            <a:lnRef idx="1">
              <a:schemeClr val="accent3"/>
            </a:lnRef>
            <a:fillRef idx="2">
              <a:schemeClr val="accent3"/>
            </a:fillRef>
            <a:effectRef idx="1">
              <a:schemeClr val="accent3"/>
            </a:effectRef>
            <a:fontRef idx="minor">
              <a:schemeClr val="dk1"/>
            </a:fontRef>
          </p:style>
          <p:txBody>
            <a:bodyPr lIns="0" tIns="0" rIns="0" bIns="0" rtlCol="0" anchor="t" anchorCtr="0">
              <a:normAutofit fontScale="92500" lnSpcReduction="10000"/>
            </a:bodyPr>
            <a:lstStyle/>
            <a:p>
              <a:pPr algn="just"/>
              <a:r>
                <a:rPr lang="es-MX" dirty="0" err="1"/>
                <a:t>Game</a:t>
              </a:r>
              <a:r>
                <a:rPr lang="es-MX" dirty="0"/>
                <a:t> video, </a:t>
              </a:r>
            </a:p>
            <a:p>
              <a:pPr algn="just"/>
              <a:r>
                <a:rPr lang="es-MX" dirty="0"/>
                <a:t>  </a:t>
              </a:r>
              <a:r>
                <a:rPr lang="es-MX" dirty="0" err="1"/>
                <a:t>review</a:t>
              </a:r>
              <a:r>
                <a:rPr lang="es-MX" dirty="0"/>
                <a:t>    </a:t>
              </a:r>
              <a:r>
                <a:rPr lang="es-MX" dirty="0" err="1"/>
                <a:t>game</a:t>
              </a:r>
              <a:r>
                <a:rPr lang="es-MX" dirty="0"/>
                <a:t>.</a:t>
              </a:r>
            </a:p>
          </p:txBody>
        </p:sp>
        <p:sp>
          <p:nvSpPr>
            <p:cNvPr id="39" name="CuadroTexto 38"/>
            <p:cNvSpPr txBox="1"/>
            <p:nvPr/>
          </p:nvSpPr>
          <p:spPr>
            <a:xfrm>
              <a:off x="548640" y="2928952"/>
              <a:ext cx="1653017" cy="369332"/>
            </a:xfrm>
            <a:prstGeom prst="rect">
              <a:avLst/>
            </a:prstGeom>
            <a:noFill/>
            <a:ln>
              <a:solidFill>
                <a:schemeClr val="bg2"/>
              </a:solidFill>
            </a:ln>
          </p:spPr>
          <p:txBody>
            <a:bodyPr wrap="none" rtlCol="0">
              <a:spAutoFit/>
            </a:bodyPr>
            <a:lstStyle/>
            <a:p>
              <a:r>
                <a:rPr lang="es-AR" dirty="0" err="1"/>
                <a:t>Docid</a:t>
              </a:r>
              <a:r>
                <a:rPr lang="es-AR" dirty="0"/>
                <a:t> 3 (d.txt)</a:t>
              </a:r>
              <a:endParaRPr lang="es-MX" dirty="0" err="1"/>
            </a:p>
          </p:txBody>
        </p:sp>
      </p:grpSp>
      <p:pic>
        <p:nvPicPr>
          <p:cNvPr id="5" name="Imagen 4"/>
          <p:cNvPicPr>
            <a:picLocks noChangeAspect="1"/>
          </p:cNvPicPr>
          <p:nvPr/>
        </p:nvPicPr>
        <p:blipFill>
          <a:blip r:embed="rId3"/>
          <a:stretch>
            <a:fillRect/>
          </a:stretch>
        </p:blipFill>
        <p:spPr>
          <a:xfrm>
            <a:off x="3514725" y="4016846"/>
            <a:ext cx="4791075" cy="2419350"/>
          </a:xfrm>
          <a:prstGeom prst="rect">
            <a:avLst/>
          </a:prstGeom>
        </p:spPr>
      </p:pic>
    </p:spTree>
    <p:extLst>
      <p:ext uri="{BB962C8B-B14F-4D97-AF65-F5344CB8AC3E}">
        <p14:creationId xmlns:p14="http://schemas.microsoft.com/office/powerpoint/2010/main" val="3332584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2800" dirty="0" err="1"/>
              <a:t>Query</a:t>
            </a:r>
            <a:r>
              <a:rPr lang="es-MX" sz="2800" dirty="0"/>
              <a:t> de un término</a:t>
            </a:r>
            <a:endParaRPr lang="es-AR" sz="2800" dirty="0"/>
          </a:p>
        </p:txBody>
      </p:sp>
      <p:sp>
        <p:nvSpPr>
          <p:cNvPr id="3" name="Marcador de contenido 2"/>
          <p:cNvSpPr>
            <a:spLocks noGrp="1"/>
          </p:cNvSpPr>
          <p:nvPr>
            <p:ph idx="1"/>
          </p:nvPr>
        </p:nvSpPr>
        <p:spPr/>
        <p:txBody>
          <a:bodyPr/>
          <a:lstStyle/>
          <a:p>
            <a:pPr marL="0" indent="0">
              <a:buNone/>
            </a:pPr>
            <a:r>
              <a:rPr lang="es-AR" dirty="0"/>
              <a:t>Ahora para aquellos documentos que </a:t>
            </a:r>
            <a:r>
              <a:rPr lang="es-AR" dirty="0" err="1"/>
              <a:t>matchearon</a:t>
            </a:r>
            <a:r>
              <a:rPr lang="es-AR" dirty="0"/>
              <a:t> la consulta calcular la </a:t>
            </a:r>
            <a:r>
              <a:rPr lang="es-AR" dirty="0" err="1"/>
              <a:t>FormulaLocal</a:t>
            </a:r>
            <a:endParaRPr lang="es-AR" dirty="0"/>
          </a:p>
          <a:p>
            <a:pPr marL="0" indent="0">
              <a:buNone/>
            </a:pPr>
            <a:endParaRPr lang="es-AR" dirty="0"/>
          </a:p>
          <a:p>
            <a:pPr marL="0" indent="0">
              <a:buNone/>
            </a:pPr>
            <a:r>
              <a:rPr lang="es-AR" dirty="0"/>
              <a:t>Ahora sí usa la otra parte de la información indexada</a:t>
            </a:r>
          </a:p>
          <a:p>
            <a:pPr marL="0" indent="0">
              <a:buNone/>
            </a:pPr>
            <a:endParaRPr lang="es-AR" dirty="0"/>
          </a:p>
        </p:txBody>
      </p:sp>
      <p:sp>
        <p:nvSpPr>
          <p:cNvPr id="4" name="Marcador de número de diapositiva 3"/>
          <p:cNvSpPr>
            <a:spLocks noGrp="1"/>
          </p:cNvSpPr>
          <p:nvPr>
            <p:ph type="sldNum" sz="quarter" idx="12"/>
          </p:nvPr>
        </p:nvSpPr>
        <p:spPr/>
        <p:txBody>
          <a:bodyPr/>
          <a:lstStyle/>
          <a:p>
            <a:fld id="{401CF334-2D5C-4859-84A6-CA7E6E43FAEB}" type="slidenum">
              <a:rPr lang="en-US" smtClean="0"/>
              <a:t>237</a:t>
            </a:fld>
            <a:endParaRPr lang="en-US"/>
          </a:p>
        </p:txBody>
      </p:sp>
      <p:pic>
        <p:nvPicPr>
          <p:cNvPr id="5" name="Imagen 4"/>
          <p:cNvPicPr>
            <a:picLocks noChangeAspect="1"/>
          </p:cNvPicPr>
          <p:nvPr/>
        </p:nvPicPr>
        <p:blipFill>
          <a:blip r:embed="rId2"/>
          <a:stretch>
            <a:fillRect/>
          </a:stretch>
        </p:blipFill>
        <p:spPr>
          <a:xfrm>
            <a:off x="590485" y="4025536"/>
            <a:ext cx="7715315" cy="585651"/>
          </a:xfrm>
          <a:prstGeom prst="rect">
            <a:avLst/>
          </a:prstGeom>
        </p:spPr>
      </p:pic>
    </p:spTree>
    <p:extLst>
      <p:ext uri="{BB962C8B-B14F-4D97-AF65-F5344CB8AC3E}">
        <p14:creationId xmlns:p14="http://schemas.microsoft.com/office/powerpoint/2010/main" val="1745832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2800" dirty="0" err="1"/>
              <a:t>Query</a:t>
            </a:r>
            <a:r>
              <a:rPr lang="es-MX" sz="2800" dirty="0"/>
              <a:t> de un término</a:t>
            </a:r>
            <a:endParaRPr lang="es-AR" sz="2800" dirty="0"/>
          </a:p>
        </p:txBody>
      </p:sp>
      <p:sp>
        <p:nvSpPr>
          <p:cNvPr id="4" name="Marcador de número de diapositiva 3"/>
          <p:cNvSpPr>
            <a:spLocks noGrp="1"/>
          </p:cNvSpPr>
          <p:nvPr>
            <p:ph type="sldNum" sz="quarter" idx="12"/>
          </p:nvPr>
        </p:nvSpPr>
        <p:spPr/>
        <p:txBody>
          <a:bodyPr/>
          <a:lstStyle/>
          <a:p>
            <a:fld id="{401CF334-2D5C-4859-84A6-CA7E6E43FAEB}" type="slidenum">
              <a:rPr lang="en-US" smtClean="0"/>
              <a:t>238</a:t>
            </a:fld>
            <a:endParaRPr lang="en-US"/>
          </a:p>
        </p:txBody>
      </p:sp>
      <p:graphicFrame>
        <p:nvGraphicFramePr>
          <p:cNvPr id="5" name="Tabla 4"/>
          <p:cNvGraphicFramePr>
            <a:graphicFrameLocks noGrp="1"/>
          </p:cNvGraphicFramePr>
          <p:nvPr/>
        </p:nvGraphicFramePr>
        <p:xfrm>
          <a:off x="3507376" y="4572936"/>
          <a:ext cx="1979024" cy="518160"/>
        </p:xfrm>
        <a:graphic>
          <a:graphicData uri="http://schemas.openxmlformats.org/drawingml/2006/table">
            <a:tbl>
              <a:tblPr firstRow="1" bandRow="1">
                <a:tableStyleId>{8799B23B-EC83-4686-B30A-512413B5E67A}</a:tableStyleId>
              </a:tblPr>
              <a:tblGrid>
                <a:gridCol w="886776">
                  <a:extLst>
                    <a:ext uri="{9D8B030D-6E8A-4147-A177-3AD203B41FA5}">
                      <a16:colId xmlns:a16="http://schemas.microsoft.com/office/drawing/2014/main" val="3662906802"/>
                    </a:ext>
                  </a:extLst>
                </a:gridCol>
                <a:gridCol w="1092248">
                  <a:extLst>
                    <a:ext uri="{9D8B030D-6E8A-4147-A177-3AD203B41FA5}">
                      <a16:colId xmlns:a16="http://schemas.microsoft.com/office/drawing/2014/main" val="1528403716"/>
                    </a:ext>
                  </a:extLst>
                </a:gridCol>
              </a:tblGrid>
              <a:tr h="189412">
                <a:tc>
                  <a:txBody>
                    <a:bodyPr/>
                    <a:lstStyle/>
                    <a:p>
                      <a:r>
                        <a:rPr lang="es-AR" sz="1100" dirty="0" err="1"/>
                        <a:t>Length</a:t>
                      </a:r>
                      <a:r>
                        <a:rPr lang="es-AR" sz="1100" dirty="0"/>
                        <a:t>=1</a:t>
                      </a:r>
                      <a:endParaRPr lang="es-MX" sz="1100" dirty="0"/>
                    </a:p>
                  </a:txBody>
                  <a:tcPr/>
                </a:tc>
                <a:tc>
                  <a:txBody>
                    <a:bodyPr/>
                    <a:lstStyle/>
                    <a:p>
                      <a:r>
                        <a:rPr lang="es-AR" sz="1100" dirty="0" err="1"/>
                        <a:t>feq</a:t>
                      </a:r>
                      <a:endParaRPr lang="es-MX" sz="1100" dirty="0"/>
                    </a:p>
                  </a:txBody>
                  <a:tcPr/>
                </a:tc>
                <a:extLst>
                  <a:ext uri="{0D108BD9-81ED-4DB2-BD59-A6C34878D82A}">
                    <a16:rowId xmlns:a16="http://schemas.microsoft.com/office/drawing/2014/main" val="1135742914"/>
                  </a:ext>
                </a:extLst>
              </a:tr>
              <a:tr h="189412">
                <a:tc>
                  <a:txBody>
                    <a:bodyPr/>
                    <a:lstStyle/>
                    <a:p>
                      <a:r>
                        <a:rPr lang="es-AR" sz="1100" dirty="0" err="1"/>
                        <a:t>game</a:t>
                      </a:r>
                      <a:endParaRPr lang="es-MX" sz="1100" dirty="0"/>
                    </a:p>
                  </a:txBody>
                  <a:tcPr/>
                </a:tc>
                <a:tc>
                  <a:txBody>
                    <a:bodyPr/>
                    <a:lstStyle/>
                    <a:p>
                      <a:r>
                        <a:rPr lang="es-AR" sz="1100" dirty="0"/>
                        <a:t>1</a:t>
                      </a:r>
                      <a:endParaRPr lang="es-MX" sz="1100" dirty="0"/>
                    </a:p>
                  </a:txBody>
                  <a:tcPr/>
                </a:tc>
                <a:extLst>
                  <a:ext uri="{0D108BD9-81ED-4DB2-BD59-A6C34878D82A}">
                    <a16:rowId xmlns:a16="http://schemas.microsoft.com/office/drawing/2014/main" val="3777223593"/>
                  </a:ext>
                </a:extLst>
              </a:tr>
            </a:tbl>
          </a:graphicData>
        </a:graphic>
      </p:graphicFrame>
      <p:graphicFrame>
        <p:nvGraphicFramePr>
          <p:cNvPr id="6" name="Tabla 5"/>
          <p:cNvGraphicFramePr>
            <a:graphicFrameLocks noGrp="1"/>
          </p:cNvGraphicFramePr>
          <p:nvPr/>
        </p:nvGraphicFramePr>
        <p:xfrm>
          <a:off x="3507376" y="3409189"/>
          <a:ext cx="1979024" cy="518160"/>
        </p:xfrm>
        <a:graphic>
          <a:graphicData uri="http://schemas.openxmlformats.org/drawingml/2006/table">
            <a:tbl>
              <a:tblPr firstRow="1" bandRow="1">
                <a:tableStyleId>{8799B23B-EC83-4686-B30A-512413B5E67A}</a:tableStyleId>
              </a:tblPr>
              <a:tblGrid>
                <a:gridCol w="886776">
                  <a:extLst>
                    <a:ext uri="{9D8B030D-6E8A-4147-A177-3AD203B41FA5}">
                      <a16:colId xmlns:a16="http://schemas.microsoft.com/office/drawing/2014/main" val="3662906802"/>
                    </a:ext>
                  </a:extLst>
                </a:gridCol>
                <a:gridCol w="1092248">
                  <a:extLst>
                    <a:ext uri="{9D8B030D-6E8A-4147-A177-3AD203B41FA5}">
                      <a16:colId xmlns:a16="http://schemas.microsoft.com/office/drawing/2014/main" val="1528403716"/>
                    </a:ext>
                  </a:extLst>
                </a:gridCol>
              </a:tblGrid>
              <a:tr h="189412">
                <a:tc>
                  <a:txBody>
                    <a:bodyPr/>
                    <a:lstStyle/>
                    <a:p>
                      <a:r>
                        <a:rPr lang="es-AR" sz="1100" dirty="0" err="1"/>
                        <a:t>Length</a:t>
                      </a:r>
                      <a:r>
                        <a:rPr lang="es-AR" sz="1100" dirty="0"/>
                        <a:t>=1</a:t>
                      </a:r>
                      <a:endParaRPr lang="es-MX" sz="1100" dirty="0"/>
                    </a:p>
                  </a:txBody>
                  <a:tcPr/>
                </a:tc>
                <a:tc>
                  <a:txBody>
                    <a:bodyPr/>
                    <a:lstStyle/>
                    <a:p>
                      <a:r>
                        <a:rPr lang="es-AR" sz="1100" dirty="0" err="1"/>
                        <a:t>feq</a:t>
                      </a:r>
                      <a:endParaRPr lang="es-MX" sz="1100" dirty="0"/>
                    </a:p>
                  </a:txBody>
                  <a:tcPr/>
                </a:tc>
                <a:extLst>
                  <a:ext uri="{0D108BD9-81ED-4DB2-BD59-A6C34878D82A}">
                    <a16:rowId xmlns:a16="http://schemas.microsoft.com/office/drawing/2014/main" val="1135742914"/>
                  </a:ext>
                </a:extLst>
              </a:tr>
              <a:tr h="189412">
                <a:tc>
                  <a:txBody>
                    <a:bodyPr/>
                    <a:lstStyle/>
                    <a:p>
                      <a:r>
                        <a:rPr lang="es-AR" sz="1100" dirty="0"/>
                        <a:t>video</a:t>
                      </a:r>
                      <a:endParaRPr lang="es-MX" sz="1100" dirty="0"/>
                    </a:p>
                  </a:txBody>
                  <a:tcPr/>
                </a:tc>
                <a:tc>
                  <a:txBody>
                    <a:bodyPr/>
                    <a:lstStyle/>
                    <a:p>
                      <a:r>
                        <a:rPr lang="es-AR" sz="1100" dirty="0"/>
                        <a:t>1</a:t>
                      </a:r>
                      <a:endParaRPr lang="es-MX" sz="1100" dirty="0"/>
                    </a:p>
                  </a:txBody>
                  <a:tcPr/>
                </a:tc>
                <a:extLst>
                  <a:ext uri="{0D108BD9-81ED-4DB2-BD59-A6C34878D82A}">
                    <a16:rowId xmlns:a16="http://schemas.microsoft.com/office/drawing/2014/main" val="3777223593"/>
                  </a:ext>
                </a:extLst>
              </a:tr>
            </a:tbl>
          </a:graphicData>
        </a:graphic>
      </p:graphicFrame>
      <p:graphicFrame>
        <p:nvGraphicFramePr>
          <p:cNvPr id="7" name="Tabla 6"/>
          <p:cNvGraphicFramePr>
            <a:graphicFrameLocks noGrp="1"/>
          </p:cNvGraphicFramePr>
          <p:nvPr/>
        </p:nvGraphicFramePr>
        <p:xfrm>
          <a:off x="3504111" y="5351969"/>
          <a:ext cx="1982289" cy="1127209"/>
        </p:xfrm>
        <a:graphic>
          <a:graphicData uri="http://schemas.openxmlformats.org/drawingml/2006/table">
            <a:tbl>
              <a:tblPr firstRow="1" bandRow="1">
                <a:tableStyleId>{8799B23B-EC83-4686-B30A-512413B5E67A}</a:tableStyleId>
              </a:tblPr>
              <a:tblGrid>
                <a:gridCol w="890041">
                  <a:extLst>
                    <a:ext uri="{9D8B030D-6E8A-4147-A177-3AD203B41FA5}">
                      <a16:colId xmlns:a16="http://schemas.microsoft.com/office/drawing/2014/main" val="3662906802"/>
                    </a:ext>
                  </a:extLst>
                </a:gridCol>
                <a:gridCol w="1092248">
                  <a:extLst>
                    <a:ext uri="{9D8B030D-6E8A-4147-A177-3AD203B41FA5}">
                      <a16:colId xmlns:a16="http://schemas.microsoft.com/office/drawing/2014/main" val="1528403716"/>
                    </a:ext>
                  </a:extLst>
                </a:gridCol>
              </a:tblGrid>
              <a:tr h="189412">
                <a:tc>
                  <a:txBody>
                    <a:bodyPr/>
                    <a:lstStyle/>
                    <a:p>
                      <a:r>
                        <a:rPr lang="es-AR" sz="1100" dirty="0" err="1"/>
                        <a:t>Length</a:t>
                      </a:r>
                      <a:r>
                        <a:rPr lang="es-AR" sz="1100" dirty="0"/>
                        <a:t>=4</a:t>
                      </a:r>
                      <a:endParaRPr lang="es-MX" sz="1100" dirty="0"/>
                    </a:p>
                  </a:txBody>
                  <a:tcPr/>
                </a:tc>
                <a:tc>
                  <a:txBody>
                    <a:bodyPr/>
                    <a:lstStyle/>
                    <a:p>
                      <a:r>
                        <a:rPr lang="es-AR" sz="1100" dirty="0" err="1"/>
                        <a:t>feq</a:t>
                      </a:r>
                      <a:endParaRPr lang="es-MX" sz="1100" dirty="0"/>
                    </a:p>
                  </a:txBody>
                  <a:tcPr/>
                </a:tc>
                <a:extLst>
                  <a:ext uri="{0D108BD9-81ED-4DB2-BD59-A6C34878D82A}">
                    <a16:rowId xmlns:a16="http://schemas.microsoft.com/office/drawing/2014/main" val="1135742914"/>
                  </a:ext>
                </a:extLst>
              </a:tr>
              <a:tr h="349969">
                <a:tc>
                  <a:txBody>
                    <a:bodyPr/>
                    <a:lstStyle/>
                    <a:p>
                      <a:r>
                        <a:rPr lang="es-AR" sz="1100" dirty="0" err="1"/>
                        <a:t>game</a:t>
                      </a:r>
                      <a:endParaRPr lang="es-MX" sz="1100" dirty="0"/>
                    </a:p>
                  </a:txBody>
                  <a:tcPr/>
                </a:tc>
                <a:tc>
                  <a:txBody>
                    <a:bodyPr/>
                    <a:lstStyle/>
                    <a:p>
                      <a:r>
                        <a:rPr lang="es-AR" sz="1100" dirty="0"/>
                        <a:t>2</a:t>
                      </a:r>
                      <a:endParaRPr lang="es-MX" sz="1100" dirty="0"/>
                    </a:p>
                  </a:txBody>
                  <a:tcPr/>
                </a:tc>
                <a:extLst>
                  <a:ext uri="{0D108BD9-81ED-4DB2-BD59-A6C34878D82A}">
                    <a16:rowId xmlns:a16="http://schemas.microsoft.com/office/drawing/2014/main" val="3777223593"/>
                  </a:ext>
                </a:extLst>
              </a:tr>
              <a:tr h="189412">
                <a:tc>
                  <a:txBody>
                    <a:bodyPr/>
                    <a:lstStyle/>
                    <a:p>
                      <a:r>
                        <a:rPr lang="es-AR" sz="1100" dirty="0"/>
                        <a:t>video</a:t>
                      </a:r>
                      <a:endParaRPr lang="es-MX" sz="1100" dirty="0"/>
                    </a:p>
                  </a:txBody>
                  <a:tcPr/>
                </a:tc>
                <a:tc>
                  <a:txBody>
                    <a:bodyPr/>
                    <a:lstStyle/>
                    <a:p>
                      <a:r>
                        <a:rPr lang="es-AR" sz="1100" dirty="0"/>
                        <a:t>1</a:t>
                      </a:r>
                      <a:endParaRPr lang="es-MX" sz="1100" dirty="0"/>
                    </a:p>
                  </a:txBody>
                  <a:tcPr/>
                </a:tc>
                <a:extLst>
                  <a:ext uri="{0D108BD9-81ED-4DB2-BD59-A6C34878D82A}">
                    <a16:rowId xmlns:a16="http://schemas.microsoft.com/office/drawing/2014/main" val="3331828747"/>
                  </a:ext>
                </a:extLst>
              </a:tr>
              <a:tr h="171966">
                <a:tc>
                  <a:txBody>
                    <a:bodyPr/>
                    <a:lstStyle/>
                    <a:p>
                      <a:r>
                        <a:rPr lang="es-AR" sz="1100" dirty="0" err="1"/>
                        <a:t>review</a:t>
                      </a:r>
                      <a:endParaRPr lang="es-MX" sz="1100" dirty="0"/>
                    </a:p>
                  </a:txBody>
                  <a:tcPr/>
                </a:tc>
                <a:tc>
                  <a:txBody>
                    <a:bodyPr/>
                    <a:lstStyle/>
                    <a:p>
                      <a:r>
                        <a:rPr lang="es-AR" sz="1100" dirty="0"/>
                        <a:t>1</a:t>
                      </a:r>
                      <a:endParaRPr lang="es-MX" sz="1100" dirty="0"/>
                    </a:p>
                  </a:txBody>
                  <a:tcPr/>
                </a:tc>
                <a:extLst>
                  <a:ext uri="{0D108BD9-81ED-4DB2-BD59-A6C34878D82A}">
                    <a16:rowId xmlns:a16="http://schemas.microsoft.com/office/drawing/2014/main" val="1576570582"/>
                  </a:ext>
                </a:extLst>
              </a:tr>
            </a:tbl>
          </a:graphicData>
        </a:graphic>
      </p:graphicFrame>
      <p:graphicFrame>
        <p:nvGraphicFramePr>
          <p:cNvPr id="8" name="Tabla 7"/>
          <p:cNvGraphicFramePr>
            <a:graphicFrameLocks noGrp="1"/>
          </p:cNvGraphicFramePr>
          <p:nvPr/>
        </p:nvGraphicFramePr>
        <p:xfrm>
          <a:off x="3507376" y="2216943"/>
          <a:ext cx="1979024" cy="777240"/>
        </p:xfrm>
        <a:graphic>
          <a:graphicData uri="http://schemas.openxmlformats.org/drawingml/2006/table">
            <a:tbl>
              <a:tblPr firstRow="1" bandRow="1">
                <a:tableStyleId>{8799B23B-EC83-4686-B30A-512413B5E67A}</a:tableStyleId>
              </a:tblPr>
              <a:tblGrid>
                <a:gridCol w="886776">
                  <a:extLst>
                    <a:ext uri="{9D8B030D-6E8A-4147-A177-3AD203B41FA5}">
                      <a16:colId xmlns:a16="http://schemas.microsoft.com/office/drawing/2014/main" val="3662906802"/>
                    </a:ext>
                  </a:extLst>
                </a:gridCol>
                <a:gridCol w="1092248">
                  <a:extLst>
                    <a:ext uri="{9D8B030D-6E8A-4147-A177-3AD203B41FA5}">
                      <a16:colId xmlns:a16="http://schemas.microsoft.com/office/drawing/2014/main" val="1528403716"/>
                    </a:ext>
                  </a:extLst>
                </a:gridCol>
              </a:tblGrid>
              <a:tr h="189412">
                <a:tc>
                  <a:txBody>
                    <a:bodyPr/>
                    <a:lstStyle/>
                    <a:p>
                      <a:r>
                        <a:rPr lang="es-AR" sz="1100" dirty="0" err="1"/>
                        <a:t>Length</a:t>
                      </a:r>
                      <a:r>
                        <a:rPr lang="es-AR" sz="1100" dirty="0"/>
                        <a:t>=</a:t>
                      </a:r>
                      <a:r>
                        <a:rPr lang="es-MX" sz="1100" dirty="0"/>
                        <a:t>2</a:t>
                      </a:r>
                    </a:p>
                  </a:txBody>
                  <a:tcPr/>
                </a:tc>
                <a:tc>
                  <a:txBody>
                    <a:bodyPr/>
                    <a:lstStyle/>
                    <a:p>
                      <a:r>
                        <a:rPr lang="es-AR" sz="1100" dirty="0" err="1"/>
                        <a:t>feq</a:t>
                      </a:r>
                      <a:endParaRPr lang="es-MX" sz="1100" dirty="0"/>
                    </a:p>
                  </a:txBody>
                  <a:tcPr/>
                </a:tc>
                <a:extLst>
                  <a:ext uri="{0D108BD9-81ED-4DB2-BD59-A6C34878D82A}">
                    <a16:rowId xmlns:a16="http://schemas.microsoft.com/office/drawing/2014/main" val="1135742914"/>
                  </a:ext>
                </a:extLst>
              </a:tr>
              <a:tr h="189412">
                <a:tc>
                  <a:txBody>
                    <a:bodyPr/>
                    <a:lstStyle/>
                    <a:p>
                      <a:r>
                        <a:rPr lang="es-AR" sz="1100" dirty="0"/>
                        <a:t>store</a:t>
                      </a:r>
                      <a:endParaRPr lang="es-MX" sz="1100" dirty="0"/>
                    </a:p>
                  </a:txBody>
                  <a:tcPr/>
                </a:tc>
                <a:tc>
                  <a:txBody>
                    <a:bodyPr/>
                    <a:lstStyle/>
                    <a:p>
                      <a:r>
                        <a:rPr lang="es-AR" sz="1100" dirty="0"/>
                        <a:t>1</a:t>
                      </a:r>
                      <a:endParaRPr lang="es-MX" sz="1100" dirty="0"/>
                    </a:p>
                  </a:txBody>
                  <a:tcPr/>
                </a:tc>
                <a:extLst>
                  <a:ext uri="{0D108BD9-81ED-4DB2-BD59-A6C34878D82A}">
                    <a16:rowId xmlns:a16="http://schemas.microsoft.com/office/drawing/2014/main" val="3777223593"/>
                  </a:ext>
                </a:extLst>
              </a:tr>
              <a:tr h="189412">
                <a:tc>
                  <a:txBody>
                    <a:bodyPr/>
                    <a:lstStyle/>
                    <a:p>
                      <a:r>
                        <a:rPr lang="es-AR" sz="1100" dirty="0" err="1"/>
                        <a:t>game</a:t>
                      </a:r>
                      <a:endParaRPr lang="es-MX" sz="1100" dirty="0"/>
                    </a:p>
                  </a:txBody>
                  <a:tcPr/>
                </a:tc>
                <a:tc>
                  <a:txBody>
                    <a:bodyPr/>
                    <a:lstStyle/>
                    <a:p>
                      <a:r>
                        <a:rPr lang="es-AR" sz="1100" dirty="0"/>
                        <a:t>1</a:t>
                      </a:r>
                      <a:endParaRPr lang="es-MX" sz="1100" dirty="0"/>
                    </a:p>
                  </a:txBody>
                  <a:tcPr/>
                </a:tc>
                <a:extLst>
                  <a:ext uri="{0D108BD9-81ED-4DB2-BD59-A6C34878D82A}">
                    <a16:rowId xmlns:a16="http://schemas.microsoft.com/office/drawing/2014/main" val="3288416500"/>
                  </a:ext>
                </a:extLst>
              </a:tr>
            </a:tbl>
          </a:graphicData>
        </a:graphic>
      </p:graphicFrame>
      <p:cxnSp>
        <p:nvCxnSpPr>
          <p:cNvPr id="21" name="Conector recto 20"/>
          <p:cNvCxnSpPr>
            <a:endCxn id="6" idx="3"/>
          </p:cNvCxnSpPr>
          <p:nvPr/>
        </p:nvCxnSpPr>
        <p:spPr>
          <a:xfrm>
            <a:off x="19312" y="3436096"/>
            <a:ext cx="5467088" cy="23217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22" name="Grupo 21"/>
          <p:cNvGrpSpPr/>
          <p:nvPr/>
        </p:nvGrpSpPr>
        <p:grpSpPr>
          <a:xfrm>
            <a:off x="414574" y="2046552"/>
            <a:ext cx="2756263" cy="761268"/>
            <a:chOff x="548640" y="2928952"/>
            <a:chExt cx="2756263" cy="761268"/>
          </a:xfrm>
        </p:grpSpPr>
        <p:sp>
          <p:nvSpPr>
            <p:cNvPr id="23" name="Rectángulo 22"/>
            <p:cNvSpPr/>
            <p:nvPr/>
          </p:nvSpPr>
          <p:spPr>
            <a:xfrm>
              <a:off x="718457" y="3311397"/>
              <a:ext cx="2586446" cy="378823"/>
            </a:xfrm>
            <a:prstGeom prst="rect">
              <a:avLst/>
            </a:prstGeom>
          </p:spPr>
          <p:style>
            <a:lnRef idx="1">
              <a:schemeClr val="accent3"/>
            </a:lnRef>
            <a:fillRef idx="2">
              <a:schemeClr val="accent3"/>
            </a:fillRef>
            <a:effectRef idx="1">
              <a:schemeClr val="accent3"/>
            </a:effectRef>
            <a:fontRef idx="minor">
              <a:schemeClr val="dk1"/>
            </a:fontRef>
          </p:style>
          <p:txBody>
            <a:bodyPr lIns="0" tIns="0" rIns="0" bIns="0" rtlCol="0" anchor="t" anchorCtr="0">
              <a:normAutofit/>
            </a:bodyPr>
            <a:lstStyle/>
            <a:p>
              <a:pPr algn="just"/>
              <a:r>
                <a:rPr lang="es-MX" dirty="0"/>
                <a:t>store,, </a:t>
              </a:r>
              <a:r>
                <a:rPr lang="es-MX" dirty="0" err="1"/>
                <a:t>game</a:t>
              </a:r>
              <a:endParaRPr lang="es-MX" dirty="0"/>
            </a:p>
          </p:txBody>
        </p:sp>
        <p:sp>
          <p:nvSpPr>
            <p:cNvPr id="24" name="CuadroTexto 23"/>
            <p:cNvSpPr txBox="1"/>
            <p:nvPr/>
          </p:nvSpPr>
          <p:spPr>
            <a:xfrm>
              <a:off x="548640" y="2928952"/>
              <a:ext cx="1685077" cy="369332"/>
            </a:xfrm>
            <a:prstGeom prst="rect">
              <a:avLst/>
            </a:prstGeom>
            <a:noFill/>
            <a:ln>
              <a:solidFill>
                <a:schemeClr val="bg2"/>
              </a:solidFill>
            </a:ln>
          </p:spPr>
          <p:txBody>
            <a:bodyPr wrap="none" rtlCol="0">
              <a:spAutoFit/>
            </a:bodyPr>
            <a:lstStyle/>
            <a:p>
              <a:r>
                <a:rPr lang="es-AR" dirty="0" err="1"/>
                <a:t>Docid</a:t>
              </a:r>
              <a:r>
                <a:rPr lang="es-AR" dirty="0"/>
                <a:t> 0  (a.txt)</a:t>
              </a:r>
              <a:endParaRPr lang="es-MX" dirty="0" err="1"/>
            </a:p>
          </p:txBody>
        </p:sp>
      </p:grpSp>
      <p:grpSp>
        <p:nvGrpSpPr>
          <p:cNvPr id="25" name="Grupo 24"/>
          <p:cNvGrpSpPr/>
          <p:nvPr/>
        </p:nvGrpSpPr>
        <p:grpSpPr>
          <a:xfrm>
            <a:off x="457200" y="3153997"/>
            <a:ext cx="2746545" cy="748155"/>
            <a:chOff x="548640" y="2928952"/>
            <a:chExt cx="2746545" cy="748155"/>
          </a:xfrm>
        </p:grpSpPr>
        <p:sp>
          <p:nvSpPr>
            <p:cNvPr id="26" name="Rectángulo 25"/>
            <p:cNvSpPr/>
            <p:nvPr/>
          </p:nvSpPr>
          <p:spPr>
            <a:xfrm>
              <a:off x="708739" y="3298284"/>
              <a:ext cx="2586446" cy="378823"/>
            </a:xfrm>
            <a:prstGeom prst="rect">
              <a:avLst/>
            </a:prstGeom>
          </p:spPr>
          <p:style>
            <a:lnRef idx="1">
              <a:schemeClr val="accent3"/>
            </a:lnRef>
            <a:fillRef idx="2">
              <a:schemeClr val="accent3"/>
            </a:fillRef>
            <a:effectRef idx="1">
              <a:schemeClr val="accent3"/>
            </a:effectRef>
            <a:fontRef idx="minor">
              <a:schemeClr val="dk1"/>
            </a:fontRef>
          </p:style>
          <p:txBody>
            <a:bodyPr lIns="0" tIns="0" rIns="0" bIns="0" rtlCol="0" anchor="t" anchorCtr="0">
              <a:normAutofit/>
            </a:bodyPr>
            <a:lstStyle/>
            <a:p>
              <a:pPr algn="just"/>
              <a:r>
                <a:rPr lang="es-AR" dirty="0"/>
                <a:t>video</a:t>
              </a:r>
              <a:endParaRPr lang="es-MX" dirty="0"/>
            </a:p>
          </p:txBody>
        </p:sp>
        <p:sp>
          <p:nvSpPr>
            <p:cNvPr id="27" name="CuadroTexto 26"/>
            <p:cNvSpPr txBox="1"/>
            <p:nvPr/>
          </p:nvSpPr>
          <p:spPr>
            <a:xfrm>
              <a:off x="548640" y="2928952"/>
              <a:ext cx="1640193" cy="369332"/>
            </a:xfrm>
            <a:prstGeom prst="rect">
              <a:avLst/>
            </a:prstGeom>
            <a:noFill/>
            <a:ln>
              <a:solidFill>
                <a:schemeClr val="bg2"/>
              </a:solidFill>
            </a:ln>
          </p:spPr>
          <p:txBody>
            <a:bodyPr wrap="none" rtlCol="0">
              <a:spAutoFit/>
            </a:bodyPr>
            <a:lstStyle/>
            <a:p>
              <a:r>
                <a:rPr lang="es-AR" dirty="0" err="1"/>
                <a:t>Docid</a:t>
              </a:r>
              <a:r>
                <a:rPr lang="es-AR" dirty="0"/>
                <a:t> 1 (b.txt)</a:t>
              </a:r>
              <a:endParaRPr lang="es-MX" dirty="0" err="1"/>
            </a:p>
          </p:txBody>
        </p:sp>
      </p:grpSp>
      <p:grpSp>
        <p:nvGrpSpPr>
          <p:cNvPr id="28" name="Grupo 27"/>
          <p:cNvGrpSpPr/>
          <p:nvPr/>
        </p:nvGrpSpPr>
        <p:grpSpPr>
          <a:xfrm>
            <a:off x="397661" y="4428026"/>
            <a:ext cx="2731463" cy="748155"/>
            <a:chOff x="548640" y="2928952"/>
            <a:chExt cx="2731463" cy="748155"/>
          </a:xfrm>
        </p:grpSpPr>
        <p:sp>
          <p:nvSpPr>
            <p:cNvPr id="29" name="Rectángulo 28"/>
            <p:cNvSpPr/>
            <p:nvPr/>
          </p:nvSpPr>
          <p:spPr>
            <a:xfrm>
              <a:off x="693657" y="3298284"/>
              <a:ext cx="2586446" cy="378823"/>
            </a:xfrm>
            <a:prstGeom prst="rect">
              <a:avLst/>
            </a:prstGeom>
          </p:spPr>
          <p:style>
            <a:lnRef idx="1">
              <a:schemeClr val="accent3"/>
            </a:lnRef>
            <a:fillRef idx="2">
              <a:schemeClr val="accent3"/>
            </a:fillRef>
            <a:effectRef idx="1">
              <a:schemeClr val="accent3"/>
            </a:effectRef>
            <a:fontRef idx="minor">
              <a:schemeClr val="dk1"/>
            </a:fontRef>
          </p:style>
          <p:txBody>
            <a:bodyPr lIns="0" tIns="0" rIns="0" bIns="0" rtlCol="0" anchor="t" anchorCtr="0">
              <a:normAutofit/>
            </a:bodyPr>
            <a:lstStyle/>
            <a:p>
              <a:pPr algn="just"/>
              <a:r>
                <a:rPr lang="es-MX" dirty="0" err="1"/>
                <a:t>game</a:t>
              </a:r>
              <a:endParaRPr lang="es-MX" dirty="0"/>
            </a:p>
          </p:txBody>
        </p:sp>
        <p:sp>
          <p:nvSpPr>
            <p:cNvPr id="30" name="CuadroTexto 29"/>
            <p:cNvSpPr txBox="1"/>
            <p:nvPr/>
          </p:nvSpPr>
          <p:spPr>
            <a:xfrm>
              <a:off x="548640" y="2928952"/>
              <a:ext cx="1946616" cy="369332"/>
            </a:xfrm>
            <a:prstGeom prst="rect">
              <a:avLst/>
            </a:prstGeom>
            <a:noFill/>
            <a:ln>
              <a:solidFill>
                <a:schemeClr val="bg2"/>
              </a:solidFill>
            </a:ln>
          </p:spPr>
          <p:txBody>
            <a:bodyPr wrap="square" rtlCol="0">
              <a:spAutoFit/>
            </a:bodyPr>
            <a:lstStyle/>
            <a:p>
              <a:r>
                <a:rPr lang="es-AR" dirty="0" err="1"/>
                <a:t>Docid</a:t>
              </a:r>
              <a:r>
                <a:rPr lang="es-AR" dirty="0"/>
                <a:t> 2 (c.txt)</a:t>
              </a:r>
              <a:endParaRPr lang="es-MX" dirty="0" err="1"/>
            </a:p>
          </p:txBody>
        </p:sp>
      </p:grpSp>
      <p:grpSp>
        <p:nvGrpSpPr>
          <p:cNvPr id="31" name="Grupo 30"/>
          <p:cNvGrpSpPr/>
          <p:nvPr/>
        </p:nvGrpSpPr>
        <p:grpSpPr>
          <a:xfrm>
            <a:off x="457200" y="5476390"/>
            <a:ext cx="2651760" cy="848210"/>
            <a:chOff x="548640" y="2928952"/>
            <a:chExt cx="2651760" cy="848210"/>
          </a:xfrm>
        </p:grpSpPr>
        <p:sp>
          <p:nvSpPr>
            <p:cNvPr id="32" name="Rectángulo 31"/>
            <p:cNvSpPr/>
            <p:nvPr/>
          </p:nvSpPr>
          <p:spPr>
            <a:xfrm>
              <a:off x="718457" y="3298284"/>
              <a:ext cx="2481943" cy="478878"/>
            </a:xfrm>
            <a:prstGeom prst="rect">
              <a:avLst/>
            </a:prstGeom>
          </p:spPr>
          <p:style>
            <a:lnRef idx="1">
              <a:schemeClr val="accent3"/>
            </a:lnRef>
            <a:fillRef idx="2">
              <a:schemeClr val="accent3"/>
            </a:fillRef>
            <a:effectRef idx="1">
              <a:schemeClr val="accent3"/>
            </a:effectRef>
            <a:fontRef idx="minor">
              <a:schemeClr val="dk1"/>
            </a:fontRef>
          </p:style>
          <p:txBody>
            <a:bodyPr lIns="0" tIns="0" rIns="0" bIns="0" rtlCol="0" anchor="t" anchorCtr="0">
              <a:normAutofit fontScale="92500" lnSpcReduction="10000"/>
            </a:bodyPr>
            <a:lstStyle/>
            <a:p>
              <a:pPr algn="just"/>
              <a:r>
                <a:rPr lang="es-MX" dirty="0" err="1"/>
                <a:t>Game</a:t>
              </a:r>
              <a:r>
                <a:rPr lang="es-MX" dirty="0"/>
                <a:t> video, </a:t>
              </a:r>
            </a:p>
            <a:p>
              <a:pPr algn="just"/>
              <a:r>
                <a:rPr lang="es-MX" dirty="0"/>
                <a:t>  </a:t>
              </a:r>
              <a:r>
                <a:rPr lang="es-MX" dirty="0" err="1"/>
                <a:t>review</a:t>
              </a:r>
              <a:r>
                <a:rPr lang="es-MX" dirty="0"/>
                <a:t>    </a:t>
              </a:r>
              <a:r>
                <a:rPr lang="es-MX" dirty="0" err="1"/>
                <a:t>game</a:t>
              </a:r>
              <a:r>
                <a:rPr lang="es-MX" dirty="0"/>
                <a:t>.</a:t>
              </a:r>
            </a:p>
          </p:txBody>
        </p:sp>
        <p:sp>
          <p:nvSpPr>
            <p:cNvPr id="33" name="CuadroTexto 32"/>
            <p:cNvSpPr txBox="1"/>
            <p:nvPr/>
          </p:nvSpPr>
          <p:spPr>
            <a:xfrm>
              <a:off x="548640" y="2928952"/>
              <a:ext cx="1653017" cy="369332"/>
            </a:xfrm>
            <a:prstGeom prst="rect">
              <a:avLst/>
            </a:prstGeom>
            <a:noFill/>
            <a:ln>
              <a:solidFill>
                <a:schemeClr val="bg2"/>
              </a:solidFill>
            </a:ln>
          </p:spPr>
          <p:txBody>
            <a:bodyPr wrap="none" rtlCol="0">
              <a:spAutoFit/>
            </a:bodyPr>
            <a:lstStyle/>
            <a:p>
              <a:r>
                <a:rPr lang="es-AR" dirty="0" err="1"/>
                <a:t>Docid</a:t>
              </a:r>
              <a:r>
                <a:rPr lang="es-AR" dirty="0"/>
                <a:t> 3 (d.txt)</a:t>
              </a:r>
              <a:endParaRPr lang="es-MX" dirty="0" err="1"/>
            </a:p>
          </p:txBody>
        </p:sp>
      </p:grpSp>
    </p:spTree>
    <p:extLst>
      <p:ext uri="{BB962C8B-B14F-4D97-AF65-F5344CB8AC3E}">
        <p14:creationId xmlns:p14="http://schemas.microsoft.com/office/powerpoint/2010/main" val="1353479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2800" dirty="0" err="1"/>
              <a:t>Query</a:t>
            </a:r>
            <a:r>
              <a:rPr lang="es-MX" sz="2800" dirty="0"/>
              <a:t> de un término</a:t>
            </a:r>
            <a:endParaRPr lang="es-AR" sz="2800" dirty="0"/>
          </a:p>
        </p:txBody>
      </p:sp>
      <p:sp>
        <p:nvSpPr>
          <p:cNvPr id="4" name="Marcador de número de diapositiva 3"/>
          <p:cNvSpPr>
            <a:spLocks noGrp="1"/>
          </p:cNvSpPr>
          <p:nvPr>
            <p:ph type="sldNum" sz="quarter" idx="12"/>
          </p:nvPr>
        </p:nvSpPr>
        <p:spPr/>
        <p:txBody>
          <a:bodyPr/>
          <a:lstStyle/>
          <a:p>
            <a:fld id="{401CF334-2D5C-4859-84A6-CA7E6E43FAEB}" type="slidenum">
              <a:rPr lang="en-US" smtClean="0"/>
              <a:t>239</a:t>
            </a:fld>
            <a:endParaRPr lang="en-US"/>
          </a:p>
        </p:txBody>
      </p:sp>
      <p:sp>
        <p:nvSpPr>
          <p:cNvPr id="6" name="Marcador de número de diapositiva 3"/>
          <p:cNvSpPr txBox="1">
            <a:spLocks/>
          </p:cNvSpPr>
          <p:nvPr/>
        </p:nvSpPr>
        <p:spPr>
          <a:xfrm>
            <a:off x="7924800" y="6356352"/>
            <a:ext cx="762000" cy="365125"/>
          </a:xfrm>
          <a:prstGeom prst="rect">
            <a:avLst/>
          </a:prstGeom>
        </p:spPr>
        <p:txBody>
          <a:bodyPr vert="horz" lIns="0" tIns="0" rIns="0" bIns="0" anchor="b"/>
          <a:lstStyle>
            <a:defPPr>
              <a:defRPr lang="en-US"/>
            </a:defPPr>
            <a:lvl1pPr marL="0" algn="r" defTabSz="914400" rtl="0" eaLnBrk="1" latinLnBrk="0" hangingPunct="1">
              <a:defRPr kumimoji="0" sz="11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01CF334-2D5C-4859-84A6-CA7E6E43FAEB}" type="slidenum">
              <a:rPr lang="en-US" smtClean="0"/>
              <a:pPr/>
              <a:t>239</a:t>
            </a:fld>
            <a:endParaRPr lang="en-US"/>
          </a:p>
        </p:txBody>
      </p:sp>
      <p:graphicFrame>
        <p:nvGraphicFramePr>
          <p:cNvPr id="7" name="Tabla 6"/>
          <p:cNvGraphicFramePr>
            <a:graphicFrameLocks noGrp="1"/>
          </p:cNvGraphicFramePr>
          <p:nvPr/>
        </p:nvGraphicFramePr>
        <p:xfrm>
          <a:off x="3507376" y="4572936"/>
          <a:ext cx="1979024" cy="518160"/>
        </p:xfrm>
        <a:graphic>
          <a:graphicData uri="http://schemas.openxmlformats.org/drawingml/2006/table">
            <a:tbl>
              <a:tblPr firstRow="1" bandRow="1">
                <a:tableStyleId>{8799B23B-EC83-4686-B30A-512413B5E67A}</a:tableStyleId>
              </a:tblPr>
              <a:tblGrid>
                <a:gridCol w="886776">
                  <a:extLst>
                    <a:ext uri="{9D8B030D-6E8A-4147-A177-3AD203B41FA5}">
                      <a16:colId xmlns:a16="http://schemas.microsoft.com/office/drawing/2014/main" val="3662906802"/>
                    </a:ext>
                  </a:extLst>
                </a:gridCol>
                <a:gridCol w="1092248">
                  <a:extLst>
                    <a:ext uri="{9D8B030D-6E8A-4147-A177-3AD203B41FA5}">
                      <a16:colId xmlns:a16="http://schemas.microsoft.com/office/drawing/2014/main" val="1528403716"/>
                    </a:ext>
                  </a:extLst>
                </a:gridCol>
              </a:tblGrid>
              <a:tr h="189412">
                <a:tc>
                  <a:txBody>
                    <a:bodyPr/>
                    <a:lstStyle/>
                    <a:p>
                      <a:r>
                        <a:rPr lang="es-AR" sz="1100" dirty="0" err="1"/>
                        <a:t>Length</a:t>
                      </a:r>
                      <a:r>
                        <a:rPr lang="es-AR" sz="1100" dirty="0"/>
                        <a:t>=1</a:t>
                      </a:r>
                      <a:endParaRPr lang="es-MX" sz="1100" dirty="0"/>
                    </a:p>
                  </a:txBody>
                  <a:tcPr/>
                </a:tc>
                <a:tc>
                  <a:txBody>
                    <a:bodyPr/>
                    <a:lstStyle/>
                    <a:p>
                      <a:r>
                        <a:rPr lang="es-AR" sz="1100" dirty="0" err="1"/>
                        <a:t>feq</a:t>
                      </a:r>
                      <a:endParaRPr lang="es-MX" sz="1100" dirty="0"/>
                    </a:p>
                  </a:txBody>
                  <a:tcPr/>
                </a:tc>
                <a:extLst>
                  <a:ext uri="{0D108BD9-81ED-4DB2-BD59-A6C34878D82A}">
                    <a16:rowId xmlns:a16="http://schemas.microsoft.com/office/drawing/2014/main" val="1135742914"/>
                  </a:ext>
                </a:extLst>
              </a:tr>
              <a:tr h="189412">
                <a:tc>
                  <a:txBody>
                    <a:bodyPr/>
                    <a:lstStyle/>
                    <a:p>
                      <a:r>
                        <a:rPr lang="es-AR" sz="1100" dirty="0" err="1"/>
                        <a:t>game</a:t>
                      </a:r>
                      <a:endParaRPr lang="es-MX" sz="1100" dirty="0"/>
                    </a:p>
                  </a:txBody>
                  <a:tcPr/>
                </a:tc>
                <a:tc>
                  <a:txBody>
                    <a:bodyPr/>
                    <a:lstStyle/>
                    <a:p>
                      <a:r>
                        <a:rPr lang="es-AR" sz="1100" dirty="0"/>
                        <a:t>1</a:t>
                      </a:r>
                      <a:endParaRPr lang="es-MX" sz="1100" dirty="0"/>
                    </a:p>
                  </a:txBody>
                  <a:tcPr/>
                </a:tc>
                <a:extLst>
                  <a:ext uri="{0D108BD9-81ED-4DB2-BD59-A6C34878D82A}">
                    <a16:rowId xmlns:a16="http://schemas.microsoft.com/office/drawing/2014/main" val="3777223593"/>
                  </a:ext>
                </a:extLst>
              </a:tr>
            </a:tbl>
          </a:graphicData>
        </a:graphic>
      </p:graphicFrame>
      <p:graphicFrame>
        <p:nvGraphicFramePr>
          <p:cNvPr id="8" name="Tabla 7"/>
          <p:cNvGraphicFramePr>
            <a:graphicFrameLocks noGrp="1"/>
          </p:cNvGraphicFramePr>
          <p:nvPr/>
        </p:nvGraphicFramePr>
        <p:xfrm>
          <a:off x="3504111" y="5351969"/>
          <a:ext cx="1982289" cy="1127209"/>
        </p:xfrm>
        <a:graphic>
          <a:graphicData uri="http://schemas.openxmlformats.org/drawingml/2006/table">
            <a:tbl>
              <a:tblPr firstRow="1" bandRow="1">
                <a:tableStyleId>{8799B23B-EC83-4686-B30A-512413B5E67A}</a:tableStyleId>
              </a:tblPr>
              <a:tblGrid>
                <a:gridCol w="890041">
                  <a:extLst>
                    <a:ext uri="{9D8B030D-6E8A-4147-A177-3AD203B41FA5}">
                      <a16:colId xmlns:a16="http://schemas.microsoft.com/office/drawing/2014/main" val="3662906802"/>
                    </a:ext>
                  </a:extLst>
                </a:gridCol>
                <a:gridCol w="1092248">
                  <a:extLst>
                    <a:ext uri="{9D8B030D-6E8A-4147-A177-3AD203B41FA5}">
                      <a16:colId xmlns:a16="http://schemas.microsoft.com/office/drawing/2014/main" val="1528403716"/>
                    </a:ext>
                  </a:extLst>
                </a:gridCol>
              </a:tblGrid>
              <a:tr h="189412">
                <a:tc>
                  <a:txBody>
                    <a:bodyPr/>
                    <a:lstStyle/>
                    <a:p>
                      <a:r>
                        <a:rPr lang="es-AR" sz="1100" dirty="0" err="1"/>
                        <a:t>Length</a:t>
                      </a:r>
                      <a:r>
                        <a:rPr lang="es-AR" sz="1100" dirty="0"/>
                        <a:t>=4</a:t>
                      </a:r>
                      <a:endParaRPr lang="es-MX" sz="1100" dirty="0"/>
                    </a:p>
                  </a:txBody>
                  <a:tcPr/>
                </a:tc>
                <a:tc>
                  <a:txBody>
                    <a:bodyPr/>
                    <a:lstStyle/>
                    <a:p>
                      <a:r>
                        <a:rPr lang="es-AR" sz="1100" dirty="0" err="1"/>
                        <a:t>feq</a:t>
                      </a:r>
                      <a:endParaRPr lang="es-MX" sz="1100" dirty="0"/>
                    </a:p>
                  </a:txBody>
                  <a:tcPr/>
                </a:tc>
                <a:extLst>
                  <a:ext uri="{0D108BD9-81ED-4DB2-BD59-A6C34878D82A}">
                    <a16:rowId xmlns:a16="http://schemas.microsoft.com/office/drawing/2014/main" val="1135742914"/>
                  </a:ext>
                </a:extLst>
              </a:tr>
              <a:tr h="349969">
                <a:tc>
                  <a:txBody>
                    <a:bodyPr/>
                    <a:lstStyle/>
                    <a:p>
                      <a:r>
                        <a:rPr lang="es-AR" sz="1100" dirty="0" err="1"/>
                        <a:t>game</a:t>
                      </a:r>
                      <a:endParaRPr lang="es-MX" sz="1100" dirty="0"/>
                    </a:p>
                  </a:txBody>
                  <a:tcPr/>
                </a:tc>
                <a:tc>
                  <a:txBody>
                    <a:bodyPr/>
                    <a:lstStyle/>
                    <a:p>
                      <a:r>
                        <a:rPr lang="es-AR" sz="1100" dirty="0"/>
                        <a:t>2</a:t>
                      </a:r>
                      <a:endParaRPr lang="es-MX" sz="1100" dirty="0"/>
                    </a:p>
                  </a:txBody>
                  <a:tcPr/>
                </a:tc>
                <a:extLst>
                  <a:ext uri="{0D108BD9-81ED-4DB2-BD59-A6C34878D82A}">
                    <a16:rowId xmlns:a16="http://schemas.microsoft.com/office/drawing/2014/main" val="3777223593"/>
                  </a:ext>
                </a:extLst>
              </a:tr>
              <a:tr h="189412">
                <a:tc>
                  <a:txBody>
                    <a:bodyPr/>
                    <a:lstStyle/>
                    <a:p>
                      <a:r>
                        <a:rPr lang="es-AR" sz="1100" dirty="0"/>
                        <a:t>video</a:t>
                      </a:r>
                      <a:endParaRPr lang="es-MX" sz="1100" dirty="0"/>
                    </a:p>
                  </a:txBody>
                  <a:tcPr/>
                </a:tc>
                <a:tc>
                  <a:txBody>
                    <a:bodyPr/>
                    <a:lstStyle/>
                    <a:p>
                      <a:r>
                        <a:rPr lang="es-AR" sz="1100" dirty="0"/>
                        <a:t>1</a:t>
                      </a:r>
                      <a:endParaRPr lang="es-MX" sz="1100" dirty="0"/>
                    </a:p>
                  </a:txBody>
                  <a:tcPr/>
                </a:tc>
                <a:extLst>
                  <a:ext uri="{0D108BD9-81ED-4DB2-BD59-A6C34878D82A}">
                    <a16:rowId xmlns:a16="http://schemas.microsoft.com/office/drawing/2014/main" val="3331828747"/>
                  </a:ext>
                </a:extLst>
              </a:tr>
              <a:tr h="171966">
                <a:tc>
                  <a:txBody>
                    <a:bodyPr/>
                    <a:lstStyle/>
                    <a:p>
                      <a:r>
                        <a:rPr lang="es-AR" sz="1100" dirty="0" err="1"/>
                        <a:t>review</a:t>
                      </a:r>
                      <a:endParaRPr lang="es-MX" sz="1100" dirty="0"/>
                    </a:p>
                  </a:txBody>
                  <a:tcPr/>
                </a:tc>
                <a:tc>
                  <a:txBody>
                    <a:bodyPr/>
                    <a:lstStyle/>
                    <a:p>
                      <a:r>
                        <a:rPr lang="es-AR" sz="1100" dirty="0"/>
                        <a:t>1</a:t>
                      </a:r>
                      <a:endParaRPr lang="es-MX" sz="1100" dirty="0"/>
                    </a:p>
                  </a:txBody>
                  <a:tcPr/>
                </a:tc>
                <a:extLst>
                  <a:ext uri="{0D108BD9-81ED-4DB2-BD59-A6C34878D82A}">
                    <a16:rowId xmlns:a16="http://schemas.microsoft.com/office/drawing/2014/main" val="1576570582"/>
                  </a:ext>
                </a:extLst>
              </a:tr>
            </a:tbl>
          </a:graphicData>
        </a:graphic>
      </p:graphicFrame>
      <p:graphicFrame>
        <p:nvGraphicFramePr>
          <p:cNvPr id="9" name="Tabla 8"/>
          <p:cNvGraphicFramePr>
            <a:graphicFrameLocks noGrp="1"/>
          </p:cNvGraphicFramePr>
          <p:nvPr/>
        </p:nvGraphicFramePr>
        <p:xfrm>
          <a:off x="3507376" y="2216943"/>
          <a:ext cx="1979024" cy="777240"/>
        </p:xfrm>
        <a:graphic>
          <a:graphicData uri="http://schemas.openxmlformats.org/drawingml/2006/table">
            <a:tbl>
              <a:tblPr firstRow="1" bandRow="1">
                <a:tableStyleId>{8799B23B-EC83-4686-B30A-512413B5E67A}</a:tableStyleId>
              </a:tblPr>
              <a:tblGrid>
                <a:gridCol w="886776">
                  <a:extLst>
                    <a:ext uri="{9D8B030D-6E8A-4147-A177-3AD203B41FA5}">
                      <a16:colId xmlns:a16="http://schemas.microsoft.com/office/drawing/2014/main" val="3662906802"/>
                    </a:ext>
                  </a:extLst>
                </a:gridCol>
                <a:gridCol w="1092248">
                  <a:extLst>
                    <a:ext uri="{9D8B030D-6E8A-4147-A177-3AD203B41FA5}">
                      <a16:colId xmlns:a16="http://schemas.microsoft.com/office/drawing/2014/main" val="1528403716"/>
                    </a:ext>
                  </a:extLst>
                </a:gridCol>
              </a:tblGrid>
              <a:tr h="189412">
                <a:tc>
                  <a:txBody>
                    <a:bodyPr/>
                    <a:lstStyle/>
                    <a:p>
                      <a:r>
                        <a:rPr lang="es-AR" sz="1100" dirty="0" err="1"/>
                        <a:t>Length</a:t>
                      </a:r>
                      <a:r>
                        <a:rPr lang="es-AR" sz="1100" dirty="0"/>
                        <a:t>=</a:t>
                      </a:r>
                      <a:r>
                        <a:rPr lang="es-MX" sz="1100" dirty="0"/>
                        <a:t>2</a:t>
                      </a:r>
                    </a:p>
                  </a:txBody>
                  <a:tcPr/>
                </a:tc>
                <a:tc>
                  <a:txBody>
                    <a:bodyPr/>
                    <a:lstStyle/>
                    <a:p>
                      <a:r>
                        <a:rPr lang="es-AR" sz="1100" dirty="0" err="1"/>
                        <a:t>feq</a:t>
                      </a:r>
                      <a:endParaRPr lang="es-MX" sz="1100" dirty="0"/>
                    </a:p>
                  </a:txBody>
                  <a:tcPr/>
                </a:tc>
                <a:extLst>
                  <a:ext uri="{0D108BD9-81ED-4DB2-BD59-A6C34878D82A}">
                    <a16:rowId xmlns:a16="http://schemas.microsoft.com/office/drawing/2014/main" val="1135742914"/>
                  </a:ext>
                </a:extLst>
              </a:tr>
              <a:tr h="189412">
                <a:tc>
                  <a:txBody>
                    <a:bodyPr/>
                    <a:lstStyle/>
                    <a:p>
                      <a:r>
                        <a:rPr lang="es-AR" sz="1100" dirty="0"/>
                        <a:t>store</a:t>
                      </a:r>
                      <a:endParaRPr lang="es-MX" sz="1100" dirty="0"/>
                    </a:p>
                  </a:txBody>
                  <a:tcPr/>
                </a:tc>
                <a:tc>
                  <a:txBody>
                    <a:bodyPr/>
                    <a:lstStyle/>
                    <a:p>
                      <a:r>
                        <a:rPr lang="es-AR" sz="1100" dirty="0"/>
                        <a:t>1</a:t>
                      </a:r>
                      <a:endParaRPr lang="es-MX" sz="1100" dirty="0"/>
                    </a:p>
                  </a:txBody>
                  <a:tcPr/>
                </a:tc>
                <a:extLst>
                  <a:ext uri="{0D108BD9-81ED-4DB2-BD59-A6C34878D82A}">
                    <a16:rowId xmlns:a16="http://schemas.microsoft.com/office/drawing/2014/main" val="3777223593"/>
                  </a:ext>
                </a:extLst>
              </a:tr>
              <a:tr h="189412">
                <a:tc>
                  <a:txBody>
                    <a:bodyPr/>
                    <a:lstStyle/>
                    <a:p>
                      <a:r>
                        <a:rPr lang="es-AR" sz="1100" dirty="0" err="1"/>
                        <a:t>game</a:t>
                      </a:r>
                      <a:endParaRPr lang="es-MX" sz="1100" dirty="0"/>
                    </a:p>
                  </a:txBody>
                  <a:tcPr/>
                </a:tc>
                <a:tc>
                  <a:txBody>
                    <a:bodyPr/>
                    <a:lstStyle/>
                    <a:p>
                      <a:r>
                        <a:rPr lang="es-AR" sz="1100" dirty="0"/>
                        <a:t>1</a:t>
                      </a:r>
                      <a:endParaRPr lang="es-MX" sz="1100" dirty="0"/>
                    </a:p>
                  </a:txBody>
                  <a:tcPr/>
                </a:tc>
                <a:extLst>
                  <a:ext uri="{0D108BD9-81ED-4DB2-BD59-A6C34878D82A}">
                    <a16:rowId xmlns:a16="http://schemas.microsoft.com/office/drawing/2014/main" val="3288416500"/>
                  </a:ext>
                </a:extLst>
              </a:tr>
            </a:tbl>
          </a:graphicData>
        </a:graphic>
      </p:graphicFrame>
      <mc:AlternateContent xmlns:mc="http://schemas.openxmlformats.org/markup-compatibility/2006" xmlns:a14="http://schemas.microsoft.com/office/drawing/2010/main">
        <mc:Choice Requires="a14">
          <p:sp>
            <p:nvSpPr>
              <p:cNvPr id="19" name="Rectángulo 18"/>
              <p:cNvSpPr/>
              <p:nvPr/>
            </p:nvSpPr>
            <p:spPr>
              <a:xfrm>
                <a:off x="5638800" y="3306082"/>
                <a:ext cx="767966" cy="656013"/>
              </a:xfrm>
              <a:prstGeom prst="rect">
                <a:avLst/>
              </a:prstGeom>
            </p:spPr>
            <p:txBody>
              <a:bodyPr wrap="square">
                <a:spAutoFit/>
              </a:bodyPr>
              <a:lstStyle/>
              <a:p>
                <a:r>
                  <a:rPr lang="es-AR" b="1" dirty="0"/>
                  <a:t>= </a:t>
                </a:r>
                <a14:m>
                  <m:oMath xmlns:m="http://schemas.openxmlformats.org/officeDocument/2006/math">
                    <m:rad>
                      <m:radPr>
                        <m:degHide m:val="on"/>
                        <m:ctrlPr>
                          <a:rPr lang="es-AR" b="1" i="1">
                            <a:latin typeface="Cambria Math" panose="02040503050406030204" pitchFamily="18" charset="0"/>
                          </a:rPr>
                        </m:ctrlPr>
                      </m:radPr>
                      <m:deg/>
                      <m:e>
                        <m:f>
                          <m:fPr>
                            <m:ctrlPr>
                              <a:rPr lang="es-AR" b="1" i="1">
                                <a:latin typeface="Cambria Math" panose="02040503050406030204" pitchFamily="18" charset="0"/>
                              </a:rPr>
                            </m:ctrlPr>
                          </m:fPr>
                          <m:num>
                            <m:r>
                              <a:rPr lang="es-AR" b="1" i="1" smtClean="0">
                                <a:latin typeface="Cambria Math" panose="02040503050406030204" pitchFamily="18" charset="0"/>
                              </a:rPr>
                              <m:t>𝟏</m:t>
                            </m:r>
                          </m:num>
                          <m:den>
                            <m:r>
                              <a:rPr lang="es-AR" b="1" i="1" smtClean="0">
                                <a:latin typeface="Cambria Math" panose="02040503050406030204" pitchFamily="18" charset="0"/>
                              </a:rPr>
                              <m:t>𝟐</m:t>
                            </m:r>
                          </m:den>
                        </m:f>
                      </m:e>
                    </m:rad>
                  </m:oMath>
                </a14:m>
                <a:endParaRPr lang="es-MX" dirty="0"/>
              </a:p>
            </p:txBody>
          </p:sp>
        </mc:Choice>
        <mc:Fallback xmlns="">
          <p:sp>
            <p:nvSpPr>
              <p:cNvPr id="19" name="Rectángulo 18"/>
              <p:cNvSpPr>
                <a:spLocks noRot="1" noChangeAspect="1" noMove="1" noResize="1" noEditPoints="1" noAdjustHandles="1" noChangeArrowheads="1" noChangeShapeType="1" noTextEdit="1"/>
              </p:cNvSpPr>
              <p:nvPr/>
            </p:nvSpPr>
            <p:spPr>
              <a:xfrm>
                <a:off x="5638800" y="3306082"/>
                <a:ext cx="767966" cy="656013"/>
              </a:xfrm>
              <a:prstGeom prst="rect">
                <a:avLst/>
              </a:prstGeom>
              <a:blipFill>
                <a:blip r:embed="rId2"/>
                <a:stretch>
                  <a:fillRect l="-6349"/>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20" name="Rectángulo 19"/>
              <p:cNvSpPr/>
              <p:nvPr/>
            </p:nvSpPr>
            <p:spPr>
              <a:xfrm>
                <a:off x="5638800" y="2203830"/>
                <a:ext cx="3263153" cy="963790"/>
              </a:xfrm>
              <a:prstGeom prst="rect">
                <a:avLst/>
              </a:prstGeom>
            </p:spPr>
            <p:txBody>
              <a:bodyPr wrap="square">
                <a:spAutoFit/>
              </a:bodyPr>
              <a:lstStyle/>
              <a:p>
                <a:r>
                  <a:rPr lang="es-AR" dirty="0"/>
                  <a:t>FormulaLocal(DOC</a:t>
                </a:r>
                <a:r>
                  <a:rPr lang="es-AR" sz="1200" dirty="0"/>
                  <a:t>0</a:t>
                </a:r>
                <a:r>
                  <a:rPr lang="es-AR" dirty="0"/>
                  <a:t>,query) </a:t>
                </a:r>
                <a:r>
                  <a:rPr lang="es-AR" b="1" dirty="0"/>
                  <a:t>= </a:t>
                </a:r>
                <a14:m>
                  <m:oMath xmlns:m="http://schemas.openxmlformats.org/officeDocument/2006/math">
                    <m:rad>
                      <m:radPr>
                        <m:degHide m:val="on"/>
                        <m:ctrlPr>
                          <a:rPr lang="es-AR" b="1" i="1" smtClean="0">
                            <a:latin typeface="Cambria Math" panose="02040503050406030204" pitchFamily="18" charset="0"/>
                          </a:rPr>
                        </m:ctrlPr>
                      </m:radPr>
                      <m:deg/>
                      <m:e>
                        <m:f>
                          <m:fPr>
                            <m:ctrlPr>
                              <a:rPr lang="es-AR" b="1" i="1">
                                <a:latin typeface="Cambria Math" panose="02040503050406030204" pitchFamily="18" charset="0"/>
                              </a:rPr>
                            </m:ctrlPr>
                          </m:fPr>
                          <m:num>
                            <m:r>
                              <a:rPr lang="es-AR" b="1" i="1">
                                <a:latin typeface="Cambria Math" panose="02040503050406030204" pitchFamily="18" charset="0"/>
                              </a:rPr>
                              <m:t> #</m:t>
                            </m:r>
                            <m:r>
                              <a:rPr lang="es-AR" b="1" i="1">
                                <a:latin typeface="Cambria Math" panose="02040503050406030204" pitchFamily="18" charset="0"/>
                              </a:rPr>
                              <m:t>𝒇𝒓𝒆𝒒</m:t>
                            </m:r>
                            <m:r>
                              <a:rPr lang="es-AR" b="1" i="1">
                                <a:latin typeface="Cambria Math" panose="02040503050406030204" pitchFamily="18" charset="0"/>
                              </a:rPr>
                              <m:t>(</m:t>
                            </m:r>
                            <m:r>
                              <a:rPr lang="es-AR" b="1" i="1" smtClean="0">
                                <a:latin typeface="Cambria Math" panose="02040503050406030204" pitchFamily="18" charset="0"/>
                              </a:rPr>
                              <m:t>𝒕𝒆𝒓𝒎</m:t>
                            </m:r>
                            <m:r>
                              <a:rPr lang="es-AR" b="1" i="1">
                                <a:latin typeface="Cambria Math" panose="02040503050406030204" pitchFamily="18" charset="0"/>
                              </a:rPr>
                              <m:t> </m:t>
                            </m:r>
                            <m:r>
                              <a:rPr lang="es-AR" b="1" i="1">
                                <a:latin typeface="Cambria Math" panose="02040503050406030204" pitchFamily="18" charset="0"/>
                              </a:rPr>
                              <m:t>𝒊𝒏</m:t>
                            </m:r>
                            <m:r>
                              <a:rPr lang="es-AR" b="1" i="1">
                                <a:latin typeface="Cambria Math" panose="02040503050406030204" pitchFamily="18" charset="0"/>
                              </a:rPr>
                              <m:t> </m:t>
                            </m:r>
                            <m:r>
                              <a:rPr lang="es-AR" b="1" i="1">
                                <a:latin typeface="Cambria Math" panose="02040503050406030204" pitchFamily="18" charset="0"/>
                              </a:rPr>
                              <m:t>𝑫𝑶𝑪</m:t>
                            </m:r>
                            <m:r>
                              <a:rPr lang="es-AR" b="1" i="1" smtClean="0">
                                <a:latin typeface="Cambria Math" panose="02040503050406030204" pitchFamily="18" charset="0"/>
                              </a:rPr>
                              <m:t>𝟎</m:t>
                            </m:r>
                            <m:r>
                              <a:rPr lang="es-AR" b="1" i="1">
                                <a:latin typeface="Cambria Math" panose="02040503050406030204" pitchFamily="18" charset="0"/>
                              </a:rPr>
                              <m:t>)</m:t>
                            </m:r>
                          </m:num>
                          <m:den>
                            <m:r>
                              <a:rPr lang="es-AR" b="1" i="1">
                                <a:latin typeface="Cambria Math" panose="02040503050406030204" pitchFamily="18" charset="0"/>
                              </a:rPr>
                              <m:t>#</m:t>
                            </m:r>
                            <m:r>
                              <a:rPr lang="es-AR" b="1" i="1">
                                <a:latin typeface="Cambria Math" panose="02040503050406030204" pitchFamily="18" charset="0"/>
                              </a:rPr>
                              <m:t>𝒕𝒆𝒓𝒎</m:t>
                            </m:r>
                            <m:r>
                              <a:rPr lang="es-AR" b="1" i="1">
                                <a:latin typeface="Cambria Math" panose="02040503050406030204" pitchFamily="18" charset="0"/>
                              </a:rPr>
                              <m:t> </m:t>
                            </m:r>
                            <m:r>
                              <a:rPr lang="es-AR" b="1" i="1">
                                <a:latin typeface="Cambria Math" panose="02040503050406030204" pitchFamily="18" charset="0"/>
                              </a:rPr>
                              <m:t>𝒆𝒙𝒊𝒔𝒕𝒆𝒏𝒕𝒆𝒔</m:t>
                            </m:r>
                            <m:r>
                              <a:rPr lang="es-AR" b="1" i="1">
                                <a:latin typeface="Cambria Math" panose="02040503050406030204" pitchFamily="18" charset="0"/>
                              </a:rPr>
                              <m:t> </m:t>
                            </m:r>
                            <m:r>
                              <a:rPr lang="es-AR" b="1" i="1">
                                <a:latin typeface="Cambria Math" panose="02040503050406030204" pitchFamily="18" charset="0"/>
                              </a:rPr>
                              <m:t>𝒆𝒏</m:t>
                            </m:r>
                            <m:r>
                              <a:rPr lang="es-AR" b="1" i="1">
                                <a:latin typeface="Cambria Math" panose="02040503050406030204" pitchFamily="18" charset="0"/>
                              </a:rPr>
                              <m:t> </m:t>
                            </m:r>
                            <m:r>
                              <a:rPr lang="es-AR" b="1" i="1">
                                <a:latin typeface="Cambria Math" panose="02040503050406030204" pitchFamily="18" charset="0"/>
                              </a:rPr>
                              <m:t>𝑫𝑶𝑪</m:t>
                            </m:r>
                            <m:r>
                              <a:rPr lang="es-AR" b="1" i="1" smtClean="0">
                                <a:latin typeface="Cambria Math" panose="02040503050406030204" pitchFamily="18" charset="0"/>
                              </a:rPr>
                              <m:t>𝟎</m:t>
                            </m:r>
                          </m:den>
                        </m:f>
                      </m:e>
                    </m:rad>
                  </m:oMath>
                </a14:m>
                <a:endParaRPr lang="es-MX" dirty="0"/>
              </a:p>
            </p:txBody>
          </p:sp>
        </mc:Choice>
        <mc:Fallback xmlns="">
          <p:sp>
            <p:nvSpPr>
              <p:cNvPr id="20" name="Rectángulo 19"/>
              <p:cNvSpPr>
                <a:spLocks noRot="1" noChangeAspect="1" noMove="1" noResize="1" noEditPoints="1" noAdjustHandles="1" noChangeArrowheads="1" noChangeShapeType="1" noTextEdit="1"/>
              </p:cNvSpPr>
              <p:nvPr/>
            </p:nvSpPr>
            <p:spPr>
              <a:xfrm>
                <a:off x="5638800" y="2203830"/>
                <a:ext cx="3263153" cy="963790"/>
              </a:xfrm>
              <a:prstGeom prst="rect">
                <a:avLst/>
              </a:prstGeom>
              <a:blipFill>
                <a:blip r:embed="rId3"/>
                <a:stretch>
                  <a:fillRect l="-1495" t="-3797" r="-187"/>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21" name="Rectángulo 20"/>
              <p:cNvSpPr/>
              <p:nvPr/>
            </p:nvSpPr>
            <p:spPr>
              <a:xfrm>
                <a:off x="6446657" y="3306082"/>
                <a:ext cx="1805789" cy="369332"/>
              </a:xfrm>
              <a:prstGeom prst="rect">
                <a:avLst/>
              </a:prstGeom>
            </p:spPr>
            <p:txBody>
              <a:bodyPr wrap="square">
                <a:spAutoFit/>
              </a:bodyPr>
              <a:lstStyle/>
              <a:p>
                <a:r>
                  <a:rPr lang="es-AR" b="1" dirty="0"/>
                  <a:t>= </a:t>
                </a:r>
                <a14:m>
                  <m:oMath xmlns:m="http://schemas.openxmlformats.org/officeDocument/2006/math">
                    <m:r>
                      <a:rPr lang="es-AR" b="1" i="1" smtClean="0">
                        <a:latin typeface="Cambria Math" panose="02040503050406030204" pitchFamily="18" charset="0"/>
                      </a:rPr>
                      <m:t>𝟎</m:t>
                    </m:r>
                    <m:r>
                      <a:rPr lang="es-AR" b="1" i="1" smtClean="0">
                        <a:latin typeface="Cambria Math" panose="02040503050406030204" pitchFamily="18" charset="0"/>
                      </a:rPr>
                      <m:t>.</m:t>
                    </m:r>
                    <m:r>
                      <a:rPr lang="es-AR" b="1" i="1" smtClean="0">
                        <a:latin typeface="Cambria Math" panose="02040503050406030204" pitchFamily="18" charset="0"/>
                      </a:rPr>
                      <m:t>𝟕𝟎𝟕𝟏𝟎𝟔𝟕</m:t>
                    </m:r>
                  </m:oMath>
                </a14:m>
                <a:endParaRPr lang="es-MX" dirty="0"/>
              </a:p>
            </p:txBody>
          </p:sp>
        </mc:Choice>
        <mc:Fallback xmlns="">
          <p:sp>
            <p:nvSpPr>
              <p:cNvPr id="21" name="Rectángulo 20"/>
              <p:cNvSpPr>
                <a:spLocks noRot="1" noChangeAspect="1" noMove="1" noResize="1" noEditPoints="1" noAdjustHandles="1" noChangeArrowheads="1" noChangeShapeType="1" noTextEdit="1"/>
              </p:cNvSpPr>
              <p:nvPr/>
            </p:nvSpPr>
            <p:spPr>
              <a:xfrm>
                <a:off x="6446657" y="3306082"/>
                <a:ext cx="1805789" cy="369332"/>
              </a:xfrm>
              <a:prstGeom prst="rect">
                <a:avLst/>
              </a:prstGeom>
              <a:blipFill>
                <a:blip r:embed="rId4"/>
                <a:stretch>
                  <a:fillRect l="-3041" t="-8197" b="-24590"/>
                </a:stretch>
              </a:blipFill>
            </p:spPr>
            <p:txBody>
              <a:bodyPr/>
              <a:lstStyle/>
              <a:p>
                <a:r>
                  <a:rPr lang="es-MX">
                    <a:noFill/>
                  </a:rPr>
                  <a:t> </a:t>
                </a:r>
              </a:p>
            </p:txBody>
          </p:sp>
        </mc:Fallback>
      </mc:AlternateContent>
      <p:grpSp>
        <p:nvGrpSpPr>
          <p:cNvPr id="22" name="Grupo 21"/>
          <p:cNvGrpSpPr/>
          <p:nvPr/>
        </p:nvGrpSpPr>
        <p:grpSpPr>
          <a:xfrm>
            <a:off x="414574" y="2046552"/>
            <a:ext cx="2756263" cy="761268"/>
            <a:chOff x="548640" y="2928952"/>
            <a:chExt cx="2756263" cy="761268"/>
          </a:xfrm>
        </p:grpSpPr>
        <p:sp>
          <p:nvSpPr>
            <p:cNvPr id="23" name="Rectángulo 22"/>
            <p:cNvSpPr/>
            <p:nvPr/>
          </p:nvSpPr>
          <p:spPr>
            <a:xfrm>
              <a:off x="718457" y="3311397"/>
              <a:ext cx="2586446" cy="378823"/>
            </a:xfrm>
            <a:prstGeom prst="rect">
              <a:avLst/>
            </a:prstGeom>
          </p:spPr>
          <p:style>
            <a:lnRef idx="1">
              <a:schemeClr val="accent3"/>
            </a:lnRef>
            <a:fillRef idx="2">
              <a:schemeClr val="accent3"/>
            </a:fillRef>
            <a:effectRef idx="1">
              <a:schemeClr val="accent3"/>
            </a:effectRef>
            <a:fontRef idx="minor">
              <a:schemeClr val="dk1"/>
            </a:fontRef>
          </p:style>
          <p:txBody>
            <a:bodyPr lIns="0" tIns="0" rIns="0" bIns="0" rtlCol="0" anchor="t" anchorCtr="0">
              <a:normAutofit/>
            </a:bodyPr>
            <a:lstStyle/>
            <a:p>
              <a:pPr algn="just"/>
              <a:r>
                <a:rPr lang="es-MX" dirty="0"/>
                <a:t>store,, </a:t>
              </a:r>
              <a:r>
                <a:rPr lang="es-MX" dirty="0" err="1"/>
                <a:t>game</a:t>
              </a:r>
              <a:endParaRPr lang="es-MX" dirty="0"/>
            </a:p>
          </p:txBody>
        </p:sp>
        <p:sp>
          <p:nvSpPr>
            <p:cNvPr id="24" name="CuadroTexto 23"/>
            <p:cNvSpPr txBox="1"/>
            <p:nvPr/>
          </p:nvSpPr>
          <p:spPr>
            <a:xfrm>
              <a:off x="548640" y="2928952"/>
              <a:ext cx="1685077" cy="369332"/>
            </a:xfrm>
            <a:prstGeom prst="rect">
              <a:avLst/>
            </a:prstGeom>
            <a:noFill/>
            <a:ln>
              <a:solidFill>
                <a:schemeClr val="bg2"/>
              </a:solidFill>
            </a:ln>
          </p:spPr>
          <p:txBody>
            <a:bodyPr wrap="none" rtlCol="0">
              <a:spAutoFit/>
            </a:bodyPr>
            <a:lstStyle/>
            <a:p>
              <a:r>
                <a:rPr lang="es-AR" dirty="0" err="1"/>
                <a:t>Docid</a:t>
              </a:r>
              <a:r>
                <a:rPr lang="es-AR" dirty="0"/>
                <a:t> 0  (a.txt)</a:t>
              </a:r>
              <a:endParaRPr lang="es-MX" dirty="0" err="1"/>
            </a:p>
          </p:txBody>
        </p:sp>
      </p:grpSp>
      <p:grpSp>
        <p:nvGrpSpPr>
          <p:cNvPr id="28" name="Grupo 27"/>
          <p:cNvGrpSpPr/>
          <p:nvPr/>
        </p:nvGrpSpPr>
        <p:grpSpPr>
          <a:xfrm>
            <a:off x="397661" y="4428026"/>
            <a:ext cx="2731463" cy="748155"/>
            <a:chOff x="548640" y="2928952"/>
            <a:chExt cx="2731463" cy="748155"/>
          </a:xfrm>
        </p:grpSpPr>
        <p:sp>
          <p:nvSpPr>
            <p:cNvPr id="29" name="Rectángulo 28"/>
            <p:cNvSpPr/>
            <p:nvPr/>
          </p:nvSpPr>
          <p:spPr>
            <a:xfrm>
              <a:off x="693657" y="3298284"/>
              <a:ext cx="2586446" cy="378823"/>
            </a:xfrm>
            <a:prstGeom prst="rect">
              <a:avLst/>
            </a:prstGeom>
          </p:spPr>
          <p:style>
            <a:lnRef idx="1">
              <a:schemeClr val="accent3"/>
            </a:lnRef>
            <a:fillRef idx="2">
              <a:schemeClr val="accent3"/>
            </a:fillRef>
            <a:effectRef idx="1">
              <a:schemeClr val="accent3"/>
            </a:effectRef>
            <a:fontRef idx="minor">
              <a:schemeClr val="dk1"/>
            </a:fontRef>
          </p:style>
          <p:txBody>
            <a:bodyPr lIns="0" tIns="0" rIns="0" bIns="0" rtlCol="0" anchor="t" anchorCtr="0">
              <a:normAutofit/>
            </a:bodyPr>
            <a:lstStyle/>
            <a:p>
              <a:pPr algn="just"/>
              <a:r>
                <a:rPr lang="es-MX" dirty="0" err="1"/>
                <a:t>game</a:t>
              </a:r>
              <a:endParaRPr lang="es-MX" dirty="0"/>
            </a:p>
          </p:txBody>
        </p:sp>
        <p:sp>
          <p:nvSpPr>
            <p:cNvPr id="30" name="CuadroTexto 29"/>
            <p:cNvSpPr txBox="1"/>
            <p:nvPr/>
          </p:nvSpPr>
          <p:spPr>
            <a:xfrm>
              <a:off x="548640" y="2928952"/>
              <a:ext cx="1946616" cy="369332"/>
            </a:xfrm>
            <a:prstGeom prst="rect">
              <a:avLst/>
            </a:prstGeom>
            <a:noFill/>
            <a:ln>
              <a:solidFill>
                <a:schemeClr val="bg2"/>
              </a:solidFill>
            </a:ln>
          </p:spPr>
          <p:txBody>
            <a:bodyPr wrap="square" rtlCol="0">
              <a:spAutoFit/>
            </a:bodyPr>
            <a:lstStyle/>
            <a:p>
              <a:r>
                <a:rPr lang="es-AR" dirty="0" err="1"/>
                <a:t>Docid</a:t>
              </a:r>
              <a:r>
                <a:rPr lang="es-AR" dirty="0"/>
                <a:t> 2 (c.txt)</a:t>
              </a:r>
              <a:endParaRPr lang="es-MX" dirty="0" err="1"/>
            </a:p>
          </p:txBody>
        </p:sp>
      </p:grpSp>
      <p:grpSp>
        <p:nvGrpSpPr>
          <p:cNvPr id="31" name="Grupo 30"/>
          <p:cNvGrpSpPr/>
          <p:nvPr/>
        </p:nvGrpSpPr>
        <p:grpSpPr>
          <a:xfrm>
            <a:off x="457200" y="5476390"/>
            <a:ext cx="2651760" cy="848210"/>
            <a:chOff x="548640" y="2928952"/>
            <a:chExt cx="2651760" cy="848210"/>
          </a:xfrm>
        </p:grpSpPr>
        <p:sp>
          <p:nvSpPr>
            <p:cNvPr id="32" name="Rectángulo 31"/>
            <p:cNvSpPr/>
            <p:nvPr/>
          </p:nvSpPr>
          <p:spPr>
            <a:xfrm>
              <a:off x="718457" y="3298284"/>
              <a:ext cx="2481943" cy="478878"/>
            </a:xfrm>
            <a:prstGeom prst="rect">
              <a:avLst/>
            </a:prstGeom>
          </p:spPr>
          <p:style>
            <a:lnRef idx="1">
              <a:schemeClr val="accent3"/>
            </a:lnRef>
            <a:fillRef idx="2">
              <a:schemeClr val="accent3"/>
            </a:fillRef>
            <a:effectRef idx="1">
              <a:schemeClr val="accent3"/>
            </a:effectRef>
            <a:fontRef idx="minor">
              <a:schemeClr val="dk1"/>
            </a:fontRef>
          </p:style>
          <p:txBody>
            <a:bodyPr lIns="0" tIns="0" rIns="0" bIns="0" rtlCol="0" anchor="t" anchorCtr="0">
              <a:normAutofit fontScale="92500" lnSpcReduction="10000"/>
            </a:bodyPr>
            <a:lstStyle/>
            <a:p>
              <a:pPr algn="just"/>
              <a:r>
                <a:rPr lang="es-MX" dirty="0" err="1"/>
                <a:t>Game</a:t>
              </a:r>
              <a:r>
                <a:rPr lang="es-MX" dirty="0"/>
                <a:t> video, </a:t>
              </a:r>
            </a:p>
            <a:p>
              <a:pPr algn="just"/>
              <a:r>
                <a:rPr lang="es-MX" dirty="0"/>
                <a:t>  </a:t>
              </a:r>
              <a:r>
                <a:rPr lang="es-MX" dirty="0" err="1"/>
                <a:t>review</a:t>
              </a:r>
              <a:r>
                <a:rPr lang="es-MX" dirty="0"/>
                <a:t>    </a:t>
              </a:r>
              <a:r>
                <a:rPr lang="es-MX" dirty="0" err="1"/>
                <a:t>game</a:t>
              </a:r>
              <a:r>
                <a:rPr lang="es-MX" dirty="0"/>
                <a:t>.</a:t>
              </a:r>
            </a:p>
          </p:txBody>
        </p:sp>
        <p:sp>
          <p:nvSpPr>
            <p:cNvPr id="33" name="CuadroTexto 32"/>
            <p:cNvSpPr txBox="1"/>
            <p:nvPr/>
          </p:nvSpPr>
          <p:spPr>
            <a:xfrm>
              <a:off x="548640" y="2928952"/>
              <a:ext cx="1653017" cy="369332"/>
            </a:xfrm>
            <a:prstGeom prst="rect">
              <a:avLst/>
            </a:prstGeom>
            <a:noFill/>
            <a:ln>
              <a:solidFill>
                <a:schemeClr val="bg2"/>
              </a:solidFill>
            </a:ln>
          </p:spPr>
          <p:txBody>
            <a:bodyPr wrap="none" rtlCol="0">
              <a:spAutoFit/>
            </a:bodyPr>
            <a:lstStyle/>
            <a:p>
              <a:r>
                <a:rPr lang="es-AR" dirty="0" err="1"/>
                <a:t>Docid</a:t>
              </a:r>
              <a:r>
                <a:rPr lang="es-AR" dirty="0"/>
                <a:t> 3 (d.txt)</a:t>
              </a:r>
              <a:endParaRPr lang="es-MX" dirty="0" err="1"/>
            </a:p>
          </p:txBody>
        </p:sp>
      </p:grpSp>
    </p:spTree>
    <p:extLst>
      <p:ext uri="{BB962C8B-B14F-4D97-AF65-F5344CB8AC3E}">
        <p14:creationId xmlns:p14="http://schemas.microsoft.com/office/powerpoint/2010/main" val="3812793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Algoritmos</a:t>
            </a:r>
            <a:endParaRPr lang="es-AR" dirty="0"/>
          </a:p>
        </p:txBody>
      </p:sp>
      <p:sp>
        <p:nvSpPr>
          <p:cNvPr id="3" name="Content Placeholder 2"/>
          <p:cNvSpPr>
            <a:spLocks noGrp="1"/>
          </p:cNvSpPr>
          <p:nvPr>
            <p:ph idx="1"/>
          </p:nvPr>
        </p:nvSpPr>
        <p:spPr/>
        <p:txBody>
          <a:bodyPr/>
          <a:lstStyle/>
          <a:p>
            <a:pPr marL="0" indent="0">
              <a:buNone/>
            </a:pPr>
            <a:r>
              <a:rPr lang="es-AR" dirty="0" err="1"/>
              <a:t>String</a:t>
            </a:r>
            <a:r>
              <a:rPr lang="es-AR" dirty="0"/>
              <a:t> </a:t>
            </a:r>
            <a:r>
              <a:rPr lang="es-AR" dirty="0" err="1"/>
              <a:t>Matching</a:t>
            </a:r>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24</a:t>
            </a:fld>
            <a:endParaRPr lang="en-US"/>
          </a:p>
        </p:txBody>
      </p:sp>
    </p:spTree>
    <p:extLst>
      <p:ext uri="{BB962C8B-B14F-4D97-AF65-F5344CB8AC3E}">
        <p14:creationId xmlns:p14="http://schemas.microsoft.com/office/powerpoint/2010/main" val="1677687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2800" dirty="0" err="1"/>
              <a:t>Query</a:t>
            </a:r>
            <a:r>
              <a:rPr lang="es-MX" sz="2800" dirty="0"/>
              <a:t> de un término</a:t>
            </a:r>
            <a:endParaRPr lang="es-AR" sz="2800" dirty="0"/>
          </a:p>
        </p:txBody>
      </p:sp>
      <p:sp>
        <p:nvSpPr>
          <p:cNvPr id="4" name="Marcador de número de diapositiva 3"/>
          <p:cNvSpPr>
            <a:spLocks noGrp="1"/>
          </p:cNvSpPr>
          <p:nvPr>
            <p:ph type="sldNum" sz="quarter" idx="12"/>
          </p:nvPr>
        </p:nvSpPr>
        <p:spPr/>
        <p:txBody>
          <a:bodyPr/>
          <a:lstStyle/>
          <a:p>
            <a:fld id="{401CF334-2D5C-4859-84A6-CA7E6E43FAEB}" type="slidenum">
              <a:rPr lang="en-US" smtClean="0"/>
              <a:t>240</a:t>
            </a:fld>
            <a:endParaRPr lang="en-US"/>
          </a:p>
        </p:txBody>
      </p:sp>
      <p:graphicFrame>
        <p:nvGraphicFramePr>
          <p:cNvPr id="5" name="Tabla 4"/>
          <p:cNvGraphicFramePr>
            <a:graphicFrameLocks noGrp="1"/>
          </p:cNvGraphicFramePr>
          <p:nvPr/>
        </p:nvGraphicFramePr>
        <p:xfrm>
          <a:off x="3507376" y="4572936"/>
          <a:ext cx="1979024" cy="518160"/>
        </p:xfrm>
        <a:graphic>
          <a:graphicData uri="http://schemas.openxmlformats.org/drawingml/2006/table">
            <a:tbl>
              <a:tblPr firstRow="1" bandRow="1">
                <a:tableStyleId>{8799B23B-EC83-4686-B30A-512413B5E67A}</a:tableStyleId>
              </a:tblPr>
              <a:tblGrid>
                <a:gridCol w="886776">
                  <a:extLst>
                    <a:ext uri="{9D8B030D-6E8A-4147-A177-3AD203B41FA5}">
                      <a16:colId xmlns:a16="http://schemas.microsoft.com/office/drawing/2014/main" val="3662906802"/>
                    </a:ext>
                  </a:extLst>
                </a:gridCol>
                <a:gridCol w="1092248">
                  <a:extLst>
                    <a:ext uri="{9D8B030D-6E8A-4147-A177-3AD203B41FA5}">
                      <a16:colId xmlns:a16="http://schemas.microsoft.com/office/drawing/2014/main" val="1528403716"/>
                    </a:ext>
                  </a:extLst>
                </a:gridCol>
              </a:tblGrid>
              <a:tr h="189412">
                <a:tc>
                  <a:txBody>
                    <a:bodyPr/>
                    <a:lstStyle/>
                    <a:p>
                      <a:r>
                        <a:rPr lang="es-AR" sz="1100" dirty="0" err="1"/>
                        <a:t>Length</a:t>
                      </a:r>
                      <a:r>
                        <a:rPr lang="es-AR" sz="1100" dirty="0"/>
                        <a:t>=1</a:t>
                      </a:r>
                      <a:endParaRPr lang="es-MX" sz="1100" dirty="0"/>
                    </a:p>
                  </a:txBody>
                  <a:tcPr/>
                </a:tc>
                <a:tc>
                  <a:txBody>
                    <a:bodyPr/>
                    <a:lstStyle/>
                    <a:p>
                      <a:r>
                        <a:rPr lang="es-AR" sz="1100" dirty="0" err="1"/>
                        <a:t>feq</a:t>
                      </a:r>
                      <a:endParaRPr lang="es-MX" sz="1100" dirty="0"/>
                    </a:p>
                  </a:txBody>
                  <a:tcPr/>
                </a:tc>
                <a:extLst>
                  <a:ext uri="{0D108BD9-81ED-4DB2-BD59-A6C34878D82A}">
                    <a16:rowId xmlns:a16="http://schemas.microsoft.com/office/drawing/2014/main" val="1135742914"/>
                  </a:ext>
                </a:extLst>
              </a:tr>
              <a:tr h="189412">
                <a:tc>
                  <a:txBody>
                    <a:bodyPr/>
                    <a:lstStyle/>
                    <a:p>
                      <a:r>
                        <a:rPr lang="es-AR" sz="1100" dirty="0" err="1"/>
                        <a:t>game</a:t>
                      </a:r>
                      <a:endParaRPr lang="es-MX" sz="1100" dirty="0"/>
                    </a:p>
                  </a:txBody>
                  <a:tcPr/>
                </a:tc>
                <a:tc>
                  <a:txBody>
                    <a:bodyPr/>
                    <a:lstStyle/>
                    <a:p>
                      <a:r>
                        <a:rPr lang="es-AR" sz="1100" dirty="0"/>
                        <a:t>1</a:t>
                      </a:r>
                      <a:endParaRPr lang="es-MX" sz="1100" dirty="0"/>
                    </a:p>
                  </a:txBody>
                  <a:tcPr/>
                </a:tc>
                <a:extLst>
                  <a:ext uri="{0D108BD9-81ED-4DB2-BD59-A6C34878D82A}">
                    <a16:rowId xmlns:a16="http://schemas.microsoft.com/office/drawing/2014/main" val="3777223593"/>
                  </a:ext>
                </a:extLst>
              </a:tr>
            </a:tbl>
          </a:graphicData>
        </a:graphic>
      </p:graphicFrame>
      <p:graphicFrame>
        <p:nvGraphicFramePr>
          <p:cNvPr id="6" name="Tabla 5"/>
          <p:cNvGraphicFramePr>
            <a:graphicFrameLocks noGrp="1"/>
          </p:cNvGraphicFramePr>
          <p:nvPr/>
        </p:nvGraphicFramePr>
        <p:xfrm>
          <a:off x="3504111" y="5351969"/>
          <a:ext cx="1982289" cy="1127209"/>
        </p:xfrm>
        <a:graphic>
          <a:graphicData uri="http://schemas.openxmlformats.org/drawingml/2006/table">
            <a:tbl>
              <a:tblPr firstRow="1" bandRow="1">
                <a:tableStyleId>{8799B23B-EC83-4686-B30A-512413B5E67A}</a:tableStyleId>
              </a:tblPr>
              <a:tblGrid>
                <a:gridCol w="890041">
                  <a:extLst>
                    <a:ext uri="{9D8B030D-6E8A-4147-A177-3AD203B41FA5}">
                      <a16:colId xmlns:a16="http://schemas.microsoft.com/office/drawing/2014/main" val="3662906802"/>
                    </a:ext>
                  </a:extLst>
                </a:gridCol>
                <a:gridCol w="1092248">
                  <a:extLst>
                    <a:ext uri="{9D8B030D-6E8A-4147-A177-3AD203B41FA5}">
                      <a16:colId xmlns:a16="http://schemas.microsoft.com/office/drawing/2014/main" val="1528403716"/>
                    </a:ext>
                  </a:extLst>
                </a:gridCol>
              </a:tblGrid>
              <a:tr h="189412">
                <a:tc>
                  <a:txBody>
                    <a:bodyPr/>
                    <a:lstStyle/>
                    <a:p>
                      <a:r>
                        <a:rPr lang="es-AR" sz="1100" dirty="0" err="1"/>
                        <a:t>Length</a:t>
                      </a:r>
                      <a:r>
                        <a:rPr lang="es-AR" sz="1100" dirty="0"/>
                        <a:t>=4</a:t>
                      </a:r>
                      <a:endParaRPr lang="es-MX" sz="1100" dirty="0"/>
                    </a:p>
                  </a:txBody>
                  <a:tcPr/>
                </a:tc>
                <a:tc>
                  <a:txBody>
                    <a:bodyPr/>
                    <a:lstStyle/>
                    <a:p>
                      <a:r>
                        <a:rPr lang="es-AR" sz="1100" dirty="0" err="1"/>
                        <a:t>feq</a:t>
                      </a:r>
                      <a:endParaRPr lang="es-MX" sz="1100" dirty="0"/>
                    </a:p>
                  </a:txBody>
                  <a:tcPr/>
                </a:tc>
                <a:extLst>
                  <a:ext uri="{0D108BD9-81ED-4DB2-BD59-A6C34878D82A}">
                    <a16:rowId xmlns:a16="http://schemas.microsoft.com/office/drawing/2014/main" val="1135742914"/>
                  </a:ext>
                </a:extLst>
              </a:tr>
              <a:tr h="349969">
                <a:tc>
                  <a:txBody>
                    <a:bodyPr/>
                    <a:lstStyle/>
                    <a:p>
                      <a:r>
                        <a:rPr lang="es-AR" sz="1100" dirty="0" err="1"/>
                        <a:t>game</a:t>
                      </a:r>
                      <a:endParaRPr lang="es-MX" sz="1100" dirty="0"/>
                    </a:p>
                  </a:txBody>
                  <a:tcPr/>
                </a:tc>
                <a:tc>
                  <a:txBody>
                    <a:bodyPr/>
                    <a:lstStyle/>
                    <a:p>
                      <a:r>
                        <a:rPr lang="es-AR" sz="1100" dirty="0"/>
                        <a:t>2</a:t>
                      </a:r>
                      <a:endParaRPr lang="es-MX" sz="1100" dirty="0"/>
                    </a:p>
                  </a:txBody>
                  <a:tcPr/>
                </a:tc>
                <a:extLst>
                  <a:ext uri="{0D108BD9-81ED-4DB2-BD59-A6C34878D82A}">
                    <a16:rowId xmlns:a16="http://schemas.microsoft.com/office/drawing/2014/main" val="3777223593"/>
                  </a:ext>
                </a:extLst>
              </a:tr>
              <a:tr h="189412">
                <a:tc>
                  <a:txBody>
                    <a:bodyPr/>
                    <a:lstStyle/>
                    <a:p>
                      <a:r>
                        <a:rPr lang="es-AR" sz="1100" dirty="0"/>
                        <a:t>video</a:t>
                      </a:r>
                      <a:endParaRPr lang="es-MX" sz="1100" dirty="0"/>
                    </a:p>
                  </a:txBody>
                  <a:tcPr/>
                </a:tc>
                <a:tc>
                  <a:txBody>
                    <a:bodyPr/>
                    <a:lstStyle/>
                    <a:p>
                      <a:r>
                        <a:rPr lang="es-AR" sz="1100" dirty="0"/>
                        <a:t>1</a:t>
                      </a:r>
                      <a:endParaRPr lang="es-MX" sz="1100" dirty="0"/>
                    </a:p>
                  </a:txBody>
                  <a:tcPr/>
                </a:tc>
                <a:extLst>
                  <a:ext uri="{0D108BD9-81ED-4DB2-BD59-A6C34878D82A}">
                    <a16:rowId xmlns:a16="http://schemas.microsoft.com/office/drawing/2014/main" val="3331828747"/>
                  </a:ext>
                </a:extLst>
              </a:tr>
              <a:tr h="171966">
                <a:tc>
                  <a:txBody>
                    <a:bodyPr/>
                    <a:lstStyle/>
                    <a:p>
                      <a:r>
                        <a:rPr lang="es-AR" sz="1100" dirty="0" err="1"/>
                        <a:t>review</a:t>
                      </a:r>
                      <a:endParaRPr lang="es-MX" sz="1100" dirty="0"/>
                    </a:p>
                  </a:txBody>
                  <a:tcPr/>
                </a:tc>
                <a:tc>
                  <a:txBody>
                    <a:bodyPr/>
                    <a:lstStyle/>
                    <a:p>
                      <a:r>
                        <a:rPr lang="es-AR" sz="1100" dirty="0"/>
                        <a:t>1</a:t>
                      </a:r>
                      <a:endParaRPr lang="es-MX" sz="1100" dirty="0"/>
                    </a:p>
                  </a:txBody>
                  <a:tcPr/>
                </a:tc>
                <a:extLst>
                  <a:ext uri="{0D108BD9-81ED-4DB2-BD59-A6C34878D82A}">
                    <a16:rowId xmlns:a16="http://schemas.microsoft.com/office/drawing/2014/main" val="1576570582"/>
                  </a:ext>
                </a:extLst>
              </a:tr>
            </a:tbl>
          </a:graphicData>
        </a:graphic>
      </p:graphicFrame>
      <p:graphicFrame>
        <p:nvGraphicFramePr>
          <p:cNvPr id="7" name="Tabla 6"/>
          <p:cNvGraphicFramePr>
            <a:graphicFrameLocks noGrp="1"/>
          </p:cNvGraphicFramePr>
          <p:nvPr/>
        </p:nvGraphicFramePr>
        <p:xfrm>
          <a:off x="3507376" y="2216943"/>
          <a:ext cx="1979024" cy="777240"/>
        </p:xfrm>
        <a:graphic>
          <a:graphicData uri="http://schemas.openxmlformats.org/drawingml/2006/table">
            <a:tbl>
              <a:tblPr firstRow="1" bandRow="1">
                <a:tableStyleId>{8799B23B-EC83-4686-B30A-512413B5E67A}</a:tableStyleId>
              </a:tblPr>
              <a:tblGrid>
                <a:gridCol w="886776">
                  <a:extLst>
                    <a:ext uri="{9D8B030D-6E8A-4147-A177-3AD203B41FA5}">
                      <a16:colId xmlns:a16="http://schemas.microsoft.com/office/drawing/2014/main" val="3662906802"/>
                    </a:ext>
                  </a:extLst>
                </a:gridCol>
                <a:gridCol w="1092248">
                  <a:extLst>
                    <a:ext uri="{9D8B030D-6E8A-4147-A177-3AD203B41FA5}">
                      <a16:colId xmlns:a16="http://schemas.microsoft.com/office/drawing/2014/main" val="1528403716"/>
                    </a:ext>
                  </a:extLst>
                </a:gridCol>
              </a:tblGrid>
              <a:tr h="189412">
                <a:tc>
                  <a:txBody>
                    <a:bodyPr/>
                    <a:lstStyle/>
                    <a:p>
                      <a:r>
                        <a:rPr lang="es-AR" sz="1100" dirty="0" err="1"/>
                        <a:t>Length</a:t>
                      </a:r>
                      <a:r>
                        <a:rPr lang="es-AR" sz="1100" dirty="0"/>
                        <a:t>=</a:t>
                      </a:r>
                      <a:r>
                        <a:rPr lang="es-MX" sz="1100" dirty="0"/>
                        <a:t>2</a:t>
                      </a:r>
                    </a:p>
                  </a:txBody>
                  <a:tcPr/>
                </a:tc>
                <a:tc>
                  <a:txBody>
                    <a:bodyPr/>
                    <a:lstStyle/>
                    <a:p>
                      <a:r>
                        <a:rPr lang="es-AR" sz="1100" dirty="0" err="1"/>
                        <a:t>feq</a:t>
                      </a:r>
                      <a:endParaRPr lang="es-MX" sz="1100" dirty="0"/>
                    </a:p>
                  </a:txBody>
                  <a:tcPr/>
                </a:tc>
                <a:extLst>
                  <a:ext uri="{0D108BD9-81ED-4DB2-BD59-A6C34878D82A}">
                    <a16:rowId xmlns:a16="http://schemas.microsoft.com/office/drawing/2014/main" val="1135742914"/>
                  </a:ext>
                </a:extLst>
              </a:tr>
              <a:tr h="189412">
                <a:tc>
                  <a:txBody>
                    <a:bodyPr/>
                    <a:lstStyle/>
                    <a:p>
                      <a:r>
                        <a:rPr lang="es-AR" sz="1100" dirty="0"/>
                        <a:t>store</a:t>
                      </a:r>
                      <a:endParaRPr lang="es-MX" sz="1100" dirty="0"/>
                    </a:p>
                  </a:txBody>
                  <a:tcPr/>
                </a:tc>
                <a:tc>
                  <a:txBody>
                    <a:bodyPr/>
                    <a:lstStyle/>
                    <a:p>
                      <a:r>
                        <a:rPr lang="es-AR" sz="1100" dirty="0"/>
                        <a:t>1</a:t>
                      </a:r>
                      <a:endParaRPr lang="es-MX" sz="1100" dirty="0"/>
                    </a:p>
                  </a:txBody>
                  <a:tcPr/>
                </a:tc>
                <a:extLst>
                  <a:ext uri="{0D108BD9-81ED-4DB2-BD59-A6C34878D82A}">
                    <a16:rowId xmlns:a16="http://schemas.microsoft.com/office/drawing/2014/main" val="3777223593"/>
                  </a:ext>
                </a:extLst>
              </a:tr>
              <a:tr h="189412">
                <a:tc>
                  <a:txBody>
                    <a:bodyPr/>
                    <a:lstStyle/>
                    <a:p>
                      <a:r>
                        <a:rPr lang="es-AR" sz="1100" dirty="0" err="1"/>
                        <a:t>game</a:t>
                      </a:r>
                      <a:endParaRPr lang="es-MX" sz="1100" dirty="0"/>
                    </a:p>
                  </a:txBody>
                  <a:tcPr/>
                </a:tc>
                <a:tc>
                  <a:txBody>
                    <a:bodyPr/>
                    <a:lstStyle/>
                    <a:p>
                      <a:r>
                        <a:rPr lang="es-AR" sz="1100" dirty="0"/>
                        <a:t>1</a:t>
                      </a:r>
                      <a:endParaRPr lang="es-MX" sz="1100" dirty="0"/>
                    </a:p>
                  </a:txBody>
                  <a:tcPr/>
                </a:tc>
                <a:extLst>
                  <a:ext uri="{0D108BD9-81ED-4DB2-BD59-A6C34878D82A}">
                    <a16:rowId xmlns:a16="http://schemas.microsoft.com/office/drawing/2014/main" val="3288416500"/>
                  </a:ext>
                </a:extLst>
              </a:tr>
            </a:tbl>
          </a:graphicData>
        </a:graphic>
      </p:graphicFrame>
      <mc:AlternateContent xmlns:mc="http://schemas.openxmlformats.org/markup-compatibility/2006" xmlns:a14="http://schemas.microsoft.com/office/drawing/2010/main">
        <mc:Choice Requires="a14">
          <p:sp>
            <p:nvSpPr>
              <p:cNvPr id="17" name="Rectángulo 16"/>
              <p:cNvSpPr/>
              <p:nvPr/>
            </p:nvSpPr>
            <p:spPr>
              <a:xfrm>
                <a:off x="5883309" y="2190941"/>
                <a:ext cx="3009355" cy="1477328"/>
              </a:xfrm>
              <a:prstGeom prst="rect">
                <a:avLst/>
              </a:prstGeom>
            </p:spPr>
            <p:txBody>
              <a:bodyPr wrap="square">
                <a:spAutoFit/>
              </a:bodyPr>
              <a:lstStyle/>
              <a:p>
                <a:r>
                  <a:rPr lang="es-AR" dirty="0"/>
                  <a:t>Score(DOC</a:t>
                </a:r>
                <a:r>
                  <a:rPr lang="es-AR" sz="1200" dirty="0"/>
                  <a:t>0</a:t>
                </a:r>
                <a:r>
                  <a:rPr lang="es-AR" dirty="0"/>
                  <a:t>,query) </a:t>
                </a:r>
                <a:r>
                  <a:rPr lang="es-AR" b="1" dirty="0"/>
                  <a:t>= </a:t>
                </a:r>
              </a:p>
              <a:p>
                <a14:m>
                  <m:oMath xmlns:m="http://schemas.openxmlformats.org/officeDocument/2006/math">
                    <m:r>
                      <a:rPr lang="es-AR" b="1" i="1">
                        <a:latin typeface="Cambria Math" panose="02040503050406030204" pitchFamily="18" charset="0"/>
                      </a:rPr>
                      <m:t>𝟎</m:t>
                    </m:r>
                    <m:r>
                      <a:rPr lang="es-AR" b="1" i="1">
                        <a:latin typeface="Cambria Math" panose="02040503050406030204" pitchFamily="18" charset="0"/>
                      </a:rPr>
                      <m:t>.</m:t>
                    </m:r>
                    <m:r>
                      <a:rPr lang="es-AR" b="1" i="1">
                        <a:latin typeface="Cambria Math" panose="02040503050406030204" pitchFamily="18" charset="0"/>
                      </a:rPr>
                      <m:t>𝟕𝟎𝟕𝟏𝟎𝟔𝟕</m:t>
                    </m:r>
                  </m:oMath>
                </a14:m>
                <a:r>
                  <a:rPr lang="es-MX" dirty="0"/>
                  <a:t>7</a:t>
                </a:r>
              </a:p>
              <a:p>
                <a:r>
                  <a:rPr lang="es-AR" b="1" dirty="0"/>
                  <a:t> * </a:t>
                </a:r>
                <a:r>
                  <a:rPr lang="es-MX" dirty="0"/>
                  <a:t> </a:t>
                </a:r>
                <a:r>
                  <a:rPr lang="es-MX" b="1" dirty="0">
                    <a:solidFill>
                      <a:srgbClr val="7030A0"/>
                    </a:solidFill>
                  </a:rPr>
                  <a:t>1.2231436</a:t>
                </a:r>
                <a:r>
                  <a:rPr lang="es-AR" b="1" dirty="0">
                    <a:solidFill>
                      <a:srgbClr val="7030A0"/>
                    </a:solidFill>
                  </a:rPr>
                  <a:t> </a:t>
                </a:r>
                <a:endParaRPr lang="es-MX" b="1" dirty="0">
                  <a:solidFill>
                    <a:srgbClr val="7030A0"/>
                  </a:solidFill>
                </a:endParaRPr>
              </a:p>
              <a:p>
                <a:r>
                  <a:rPr lang="es-MX" dirty="0">
                    <a:solidFill>
                      <a:srgbClr val="0070C0"/>
                    </a:solidFill>
                  </a:rPr>
                  <a:t> = </a:t>
                </a:r>
                <a:r>
                  <a:rPr lang="es-MX" b="1" dirty="0">
                    <a:solidFill>
                      <a:srgbClr val="0070C0"/>
                    </a:solidFill>
                  </a:rPr>
                  <a:t>0.8648931</a:t>
                </a:r>
              </a:p>
              <a:p>
                <a:r>
                  <a:rPr lang="es-AR" b="1" dirty="0"/>
                  <a:t> </a:t>
                </a:r>
                <a:endParaRPr lang="es-MX" dirty="0"/>
              </a:p>
            </p:txBody>
          </p:sp>
        </mc:Choice>
        <mc:Fallback xmlns="">
          <p:sp>
            <p:nvSpPr>
              <p:cNvPr id="17" name="Rectángulo 16"/>
              <p:cNvSpPr>
                <a:spLocks noRot="1" noChangeAspect="1" noMove="1" noResize="1" noEditPoints="1" noAdjustHandles="1" noChangeArrowheads="1" noChangeShapeType="1" noTextEdit="1"/>
              </p:cNvSpPr>
              <p:nvPr/>
            </p:nvSpPr>
            <p:spPr>
              <a:xfrm>
                <a:off x="5883309" y="2190941"/>
                <a:ext cx="3009355" cy="1477328"/>
              </a:xfrm>
              <a:prstGeom prst="rect">
                <a:avLst/>
              </a:prstGeom>
              <a:blipFill>
                <a:blip r:embed="rId2"/>
                <a:stretch>
                  <a:fillRect l="-1619" t="-2058"/>
                </a:stretch>
              </a:blipFill>
            </p:spPr>
            <p:txBody>
              <a:bodyPr/>
              <a:lstStyle/>
              <a:p>
                <a:r>
                  <a:rPr lang="es-MX">
                    <a:noFill/>
                  </a:rPr>
                  <a:t> </a:t>
                </a:r>
              </a:p>
            </p:txBody>
          </p:sp>
        </mc:Fallback>
      </mc:AlternateContent>
      <p:grpSp>
        <p:nvGrpSpPr>
          <p:cNvPr id="18" name="Grupo 17"/>
          <p:cNvGrpSpPr/>
          <p:nvPr/>
        </p:nvGrpSpPr>
        <p:grpSpPr>
          <a:xfrm>
            <a:off x="414574" y="2046552"/>
            <a:ext cx="2756263" cy="761268"/>
            <a:chOff x="548640" y="2928952"/>
            <a:chExt cx="2756263" cy="761268"/>
          </a:xfrm>
        </p:grpSpPr>
        <p:sp>
          <p:nvSpPr>
            <p:cNvPr id="19" name="Rectángulo 18"/>
            <p:cNvSpPr/>
            <p:nvPr/>
          </p:nvSpPr>
          <p:spPr>
            <a:xfrm>
              <a:off x="718457" y="3311397"/>
              <a:ext cx="2586446" cy="378823"/>
            </a:xfrm>
            <a:prstGeom prst="rect">
              <a:avLst/>
            </a:prstGeom>
          </p:spPr>
          <p:style>
            <a:lnRef idx="1">
              <a:schemeClr val="accent3"/>
            </a:lnRef>
            <a:fillRef idx="2">
              <a:schemeClr val="accent3"/>
            </a:fillRef>
            <a:effectRef idx="1">
              <a:schemeClr val="accent3"/>
            </a:effectRef>
            <a:fontRef idx="minor">
              <a:schemeClr val="dk1"/>
            </a:fontRef>
          </p:style>
          <p:txBody>
            <a:bodyPr lIns="0" tIns="0" rIns="0" bIns="0" rtlCol="0" anchor="t" anchorCtr="0">
              <a:normAutofit/>
            </a:bodyPr>
            <a:lstStyle/>
            <a:p>
              <a:pPr algn="just"/>
              <a:r>
                <a:rPr lang="es-MX" dirty="0"/>
                <a:t>store,, </a:t>
              </a:r>
              <a:r>
                <a:rPr lang="es-MX" dirty="0" err="1"/>
                <a:t>game</a:t>
              </a:r>
              <a:endParaRPr lang="es-MX" dirty="0"/>
            </a:p>
          </p:txBody>
        </p:sp>
        <p:sp>
          <p:nvSpPr>
            <p:cNvPr id="20" name="CuadroTexto 19"/>
            <p:cNvSpPr txBox="1"/>
            <p:nvPr/>
          </p:nvSpPr>
          <p:spPr>
            <a:xfrm>
              <a:off x="548640" y="2928952"/>
              <a:ext cx="1685077" cy="369332"/>
            </a:xfrm>
            <a:prstGeom prst="rect">
              <a:avLst/>
            </a:prstGeom>
            <a:noFill/>
            <a:ln>
              <a:solidFill>
                <a:schemeClr val="bg2"/>
              </a:solidFill>
            </a:ln>
          </p:spPr>
          <p:txBody>
            <a:bodyPr wrap="none" rtlCol="0">
              <a:spAutoFit/>
            </a:bodyPr>
            <a:lstStyle/>
            <a:p>
              <a:r>
                <a:rPr lang="es-AR" dirty="0" err="1"/>
                <a:t>Docid</a:t>
              </a:r>
              <a:r>
                <a:rPr lang="es-AR" dirty="0"/>
                <a:t> 0  (a.txt)</a:t>
              </a:r>
              <a:endParaRPr lang="es-MX" dirty="0" err="1"/>
            </a:p>
          </p:txBody>
        </p:sp>
      </p:grpSp>
      <p:grpSp>
        <p:nvGrpSpPr>
          <p:cNvPr id="24" name="Grupo 23"/>
          <p:cNvGrpSpPr/>
          <p:nvPr/>
        </p:nvGrpSpPr>
        <p:grpSpPr>
          <a:xfrm>
            <a:off x="397661" y="4428026"/>
            <a:ext cx="2731463" cy="748155"/>
            <a:chOff x="548640" y="2928952"/>
            <a:chExt cx="2731463" cy="748155"/>
          </a:xfrm>
        </p:grpSpPr>
        <p:sp>
          <p:nvSpPr>
            <p:cNvPr id="25" name="Rectángulo 24"/>
            <p:cNvSpPr/>
            <p:nvPr/>
          </p:nvSpPr>
          <p:spPr>
            <a:xfrm>
              <a:off x="693657" y="3298284"/>
              <a:ext cx="2586446" cy="378823"/>
            </a:xfrm>
            <a:prstGeom prst="rect">
              <a:avLst/>
            </a:prstGeom>
          </p:spPr>
          <p:style>
            <a:lnRef idx="1">
              <a:schemeClr val="accent3"/>
            </a:lnRef>
            <a:fillRef idx="2">
              <a:schemeClr val="accent3"/>
            </a:fillRef>
            <a:effectRef idx="1">
              <a:schemeClr val="accent3"/>
            </a:effectRef>
            <a:fontRef idx="minor">
              <a:schemeClr val="dk1"/>
            </a:fontRef>
          </p:style>
          <p:txBody>
            <a:bodyPr lIns="0" tIns="0" rIns="0" bIns="0" rtlCol="0" anchor="t" anchorCtr="0">
              <a:normAutofit/>
            </a:bodyPr>
            <a:lstStyle/>
            <a:p>
              <a:pPr algn="just"/>
              <a:r>
                <a:rPr lang="es-MX" dirty="0" err="1"/>
                <a:t>game</a:t>
              </a:r>
              <a:endParaRPr lang="es-MX" dirty="0"/>
            </a:p>
          </p:txBody>
        </p:sp>
        <p:sp>
          <p:nvSpPr>
            <p:cNvPr id="26" name="CuadroTexto 25"/>
            <p:cNvSpPr txBox="1"/>
            <p:nvPr/>
          </p:nvSpPr>
          <p:spPr>
            <a:xfrm>
              <a:off x="548640" y="2928952"/>
              <a:ext cx="1946616" cy="369332"/>
            </a:xfrm>
            <a:prstGeom prst="rect">
              <a:avLst/>
            </a:prstGeom>
            <a:noFill/>
            <a:ln>
              <a:solidFill>
                <a:schemeClr val="bg2"/>
              </a:solidFill>
            </a:ln>
          </p:spPr>
          <p:txBody>
            <a:bodyPr wrap="square" rtlCol="0">
              <a:spAutoFit/>
            </a:bodyPr>
            <a:lstStyle/>
            <a:p>
              <a:r>
                <a:rPr lang="es-AR" dirty="0" err="1"/>
                <a:t>Docid</a:t>
              </a:r>
              <a:r>
                <a:rPr lang="es-AR" dirty="0"/>
                <a:t> 2 (c.txt)</a:t>
              </a:r>
              <a:endParaRPr lang="es-MX" dirty="0" err="1"/>
            </a:p>
          </p:txBody>
        </p:sp>
      </p:grpSp>
      <p:grpSp>
        <p:nvGrpSpPr>
          <p:cNvPr id="27" name="Grupo 26"/>
          <p:cNvGrpSpPr/>
          <p:nvPr/>
        </p:nvGrpSpPr>
        <p:grpSpPr>
          <a:xfrm>
            <a:off x="457200" y="5476390"/>
            <a:ext cx="2651760" cy="848210"/>
            <a:chOff x="548640" y="2928952"/>
            <a:chExt cx="2651760" cy="848210"/>
          </a:xfrm>
        </p:grpSpPr>
        <p:sp>
          <p:nvSpPr>
            <p:cNvPr id="28" name="Rectángulo 27"/>
            <p:cNvSpPr/>
            <p:nvPr/>
          </p:nvSpPr>
          <p:spPr>
            <a:xfrm>
              <a:off x="718457" y="3298284"/>
              <a:ext cx="2481943" cy="478878"/>
            </a:xfrm>
            <a:prstGeom prst="rect">
              <a:avLst/>
            </a:prstGeom>
          </p:spPr>
          <p:style>
            <a:lnRef idx="1">
              <a:schemeClr val="accent3"/>
            </a:lnRef>
            <a:fillRef idx="2">
              <a:schemeClr val="accent3"/>
            </a:fillRef>
            <a:effectRef idx="1">
              <a:schemeClr val="accent3"/>
            </a:effectRef>
            <a:fontRef idx="minor">
              <a:schemeClr val="dk1"/>
            </a:fontRef>
          </p:style>
          <p:txBody>
            <a:bodyPr lIns="0" tIns="0" rIns="0" bIns="0" rtlCol="0" anchor="t" anchorCtr="0">
              <a:normAutofit fontScale="92500" lnSpcReduction="10000"/>
            </a:bodyPr>
            <a:lstStyle/>
            <a:p>
              <a:pPr algn="just"/>
              <a:r>
                <a:rPr lang="es-MX" dirty="0" err="1"/>
                <a:t>Game</a:t>
              </a:r>
              <a:r>
                <a:rPr lang="es-MX" dirty="0"/>
                <a:t> video, </a:t>
              </a:r>
            </a:p>
            <a:p>
              <a:pPr algn="just"/>
              <a:r>
                <a:rPr lang="es-MX" dirty="0"/>
                <a:t>  </a:t>
              </a:r>
              <a:r>
                <a:rPr lang="es-MX" dirty="0" err="1"/>
                <a:t>review</a:t>
              </a:r>
              <a:r>
                <a:rPr lang="es-MX" dirty="0"/>
                <a:t>    </a:t>
              </a:r>
              <a:r>
                <a:rPr lang="es-MX" dirty="0" err="1"/>
                <a:t>game</a:t>
              </a:r>
              <a:r>
                <a:rPr lang="es-MX" dirty="0"/>
                <a:t>.</a:t>
              </a:r>
            </a:p>
          </p:txBody>
        </p:sp>
        <p:sp>
          <p:nvSpPr>
            <p:cNvPr id="29" name="CuadroTexto 28"/>
            <p:cNvSpPr txBox="1"/>
            <p:nvPr/>
          </p:nvSpPr>
          <p:spPr>
            <a:xfrm>
              <a:off x="548640" y="2928952"/>
              <a:ext cx="1653017" cy="369332"/>
            </a:xfrm>
            <a:prstGeom prst="rect">
              <a:avLst/>
            </a:prstGeom>
            <a:noFill/>
            <a:ln>
              <a:solidFill>
                <a:schemeClr val="bg2"/>
              </a:solidFill>
            </a:ln>
          </p:spPr>
          <p:txBody>
            <a:bodyPr wrap="none" rtlCol="0">
              <a:spAutoFit/>
            </a:bodyPr>
            <a:lstStyle/>
            <a:p>
              <a:r>
                <a:rPr lang="es-AR" dirty="0" err="1"/>
                <a:t>Docid</a:t>
              </a:r>
              <a:r>
                <a:rPr lang="es-AR" dirty="0"/>
                <a:t> 3 (d.txt)</a:t>
              </a:r>
              <a:endParaRPr lang="es-MX" dirty="0" err="1"/>
            </a:p>
          </p:txBody>
        </p:sp>
      </p:grpSp>
    </p:spTree>
    <p:extLst>
      <p:ext uri="{BB962C8B-B14F-4D97-AF65-F5344CB8AC3E}">
        <p14:creationId xmlns:p14="http://schemas.microsoft.com/office/powerpoint/2010/main" val="3867153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2800" dirty="0" err="1"/>
              <a:t>Query</a:t>
            </a:r>
            <a:r>
              <a:rPr lang="es-MX" sz="2800" dirty="0"/>
              <a:t> de un término</a:t>
            </a:r>
            <a:endParaRPr lang="es-AR" sz="2800" dirty="0"/>
          </a:p>
        </p:txBody>
      </p:sp>
      <p:sp>
        <p:nvSpPr>
          <p:cNvPr id="4" name="Marcador de número de diapositiva 3"/>
          <p:cNvSpPr>
            <a:spLocks noGrp="1"/>
          </p:cNvSpPr>
          <p:nvPr>
            <p:ph type="sldNum" sz="quarter" idx="12"/>
          </p:nvPr>
        </p:nvSpPr>
        <p:spPr/>
        <p:txBody>
          <a:bodyPr/>
          <a:lstStyle/>
          <a:p>
            <a:fld id="{401CF334-2D5C-4859-84A6-CA7E6E43FAEB}" type="slidenum">
              <a:rPr lang="en-US" smtClean="0"/>
              <a:t>241</a:t>
            </a:fld>
            <a:endParaRPr lang="en-US"/>
          </a:p>
        </p:txBody>
      </p:sp>
      <p:sp>
        <p:nvSpPr>
          <p:cNvPr id="5" name="Marcador de contenido 2"/>
          <p:cNvSpPr txBox="1">
            <a:spLocks/>
          </p:cNvSpPr>
          <p:nvPr/>
        </p:nvSpPr>
        <p:spPr>
          <a:xfrm>
            <a:off x="457200" y="1935480"/>
            <a:ext cx="8229600" cy="4389120"/>
          </a:xfrm>
          <a:prstGeom prst="rect">
            <a:avLst/>
          </a:prstGeom>
        </p:spPr>
        <p:txBody>
          <a:bodyPr vert="horz">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0" indent="0" algn="just">
              <a:buFont typeface="Wingdings 2"/>
              <a:buNone/>
            </a:pPr>
            <a:endParaRPr lang="es-AR" sz="1800"/>
          </a:p>
          <a:p>
            <a:pPr marL="0" indent="0">
              <a:buFont typeface="Wingdings 2"/>
              <a:buNone/>
            </a:pPr>
            <a:endParaRPr lang="es-MX" b="1" dirty="0"/>
          </a:p>
        </p:txBody>
      </p:sp>
      <p:graphicFrame>
        <p:nvGraphicFramePr>
          <p:cNvPr id="6" name="Tabla 5"/>
          <p:cNvGraphicFramePr>
            <a:graphicFrameLocks noGrp="1"/>
          </p:cNvGraphicFramePr>
          <p:nvPr/>
        </p:nvGraphicFramePr>
        <p:xfrm>
          <a:off x="3507376" y="4572936"/>
          <a:ext cx="1979024" cy="518160"/>
        </p:xfrm>
        <a:graphic>
          <a:graphicData uri="http://schemas.openxmlformats.org/drawingml/2006/table">
            <a:tbl>
              <a:tblPr firstRow="1" bandRow="1">
                <a:tableStyleId>{8799B23B-EC83-4686-B30A-512413B5E67A}</a:tableStyleId>
              </a:tblPr>
              <a:tblGrid>
                <a:gridCol w="886776">
                  <a:extLst>
                    <a:ext uri="{9D8B030D-6E8A-4147-A177-3AD203B41FA5}">
                      <a16:colId xmlns:a16="http://schemas.microsoft.com/office/drawing/2014/main" val="3662906802"/>
                    </a:ext>
                  </a:extLst>
                </a:gridCol>
                <a:gridCol w="1092248">
                  <a:extLst>
                    <a:ext uri="{9D8B030D-6E8A-4147-A177-3AD203B41FA5}">
                      <a16:colId xmlns:a16="http://schemas.microsoft.com/office/drawing/2014/main" val="1528403716"/>
                    </a:ext>
                  </a:extLst>
                </a:gridCol>
              </a:tblGrid>
              <a:tr h="189412">
                <a:tc>
                  <a:txBody>
                    <a:bodyPr/>
                    <a:lstStyle/>
                    <a:p>
                      <a:r>
                        <a:rPr lang="es-AR" sz="1100" dirty="0" err="1"/>
                        <a:t>Length</a:t>
                      </a:r>
                      <a:r>
                        <a:rPr lang="es-AR" sz="1100" dirty="0"/>
                        <a:t>=1</a:t>
                      </a:r>
                      <a:endParaRPr lang="es-MX" sz="1100" dirty="0"/>
                    </a:p>
                  </a:txBody>
                  <a:tcPr/>
                </a:tc>
                <a:tc>
                  <a:txBody>
                    <a:bodyPr/>
                    <a:lstStyle/>
                    <a:p>
                      <a:r>
                        <a:rPr lang="es-AR" sz="1100" dirty="0" err="1"/>
                        <a:t>feq</a:t>
                      </a:r>
                      <a:endParaRPr lang="es-MX" sz="1100" dirty="0"/>
                    </a:p>
                  </a:txBody>
                  <a:tcPr/>
                </a:tc>
                <a:extLst>
                  <a:ext uri="{0D108BD9-81ED-4DB2-BD59-A6C34878D82A}">
                    <a16:rowId xmlns:a16="http://schemas.microsoft.com/office/drawing/2014/main" val="1135742914"/>
                  </a:ext>
                </a:extLst>
              </a:tr>
              <a:tr h="189412">
                <a:tc>
                  <a:txBody>
                    <a:bodyPr/>
                    <a:lstStyle/>
                    <a:p>
                      <a:r>
                        <a:rPr lang="es-AR" sz="1100" dirty="0" err="1"/>
                        <a:t>game</a:t>
                      </a:r>
                      <a:endParaRPr lang="es-MX" sz="1100" dirty="0"/>
                    </a:p>
                  </a:txBody>
                  <a:tcPr/>
                </a:tc>
                <a:tc>
                  <a:txBody>
                    <a:bodyPr/>
                    <a:lstStyle/>
                    <a:p>
                      <a:r>
                        <a:rPr lang="es-AR" sz="1100" dirty="0"/>
                        <a:t>1</a:t>
                      </a:r>
                      <a:endParaRPr lang="es-MX" sz="1100" dirty="0"/>
                    </a:p>
                  </a:txBody>
                  <a:tcPr/>
                </a:tc>
                <a:extLst>
                  <a:ext uri="{0D108BD9-81ED-4DB2-BD59-A6C34878D82A}">
                    <a16:rowId xmlns:a16="http://schemas.microsoft.com/office/drawing/2014/main" val="3777223593"/>
                  </a:ext>
                </a:extLst>
              </a:tr>
            </a:tbl>
          </a:graphicData>
        </a:graphic>
      </p:graphicFrame>
      <p:graphicFrame>
        <p:nvGraphicFramePr>
          <p:cNvPr id="7" name="Tabla 6"/>
          <p:cNvGraphicFramePr>
            <a:graphicFrameLocks noGrp="1"/>
          </p:cNvGraphicFramePr>
          <p:nvPr/>
        </p:nvGraphicFramePr>
        <p:xfrm>
          <a:off x="3504111" y="5351969"/>
          <a:ext cx="1982289" cy="1127209"/>
        </p:xfrm>
        <a:graphic>
          <a:graphicData uri="http://schemas.openxmlformats.org/drawingml/2006/table">
            <a:tbl>
              <a:tblPr firstRow="1" bandRow="1">
                <a:tableStyleId>{8799B23B-EC83-4686-B30A-512413B5E67A}</a:tableStyleId>
              </a:tblPr>
              <a:tblGrid>
                <a:gridCol w="890041">
                  <a:extLst>
                    <a:ext uri="{9D8B030D-6E8A-4147-A177-3AD203B41FA5}">
                      <a16:colId xmlns:a16="http://schemas.microsoft.com/office/drawing/2014/main" val="3662906802"/>
                    </a:ext>
                  </a:extLst>
                </a:gridCol>
                <a:gridCol w="1092248">
                  <a:extLst>
                    <a:ext uri="{9D8B030D-6E8A-4147-A177-3AD203B41FA5}">
                      <a16:colId xmlns:a16="http://schemas.microsoft.com/office/drawing/2014/main" val="1528403716"/>
                    </a:ext>
                  </a:extLst>
                </a:gridCol>
              </a:tblGrid>
              <a:tr h="189412">
                <a:tc>
                  <a:txBody>
                    <a:bodyPr/>
                    <a:lstStyle/>
                    <a:p>
                      <a:r>
                        <a:rPr lang="es-AR" sz="1100" dirty="0" err="1"/>
                        <a:t>Length</a:t>
                      </a:r>
                      <a:r>
                        <a:rPr lang="es-AR" sz="1100" dirty="0"/>
                        <a:t>=4</a:t>
                      </a:r>
                      <a:endParaRPr lang="es-MX" sz="1100" dirty="0"/>
                    </a:p>
                  </a:txBody>
                  <a:tcPr/>
                </a:tc>
                <a:tc>
                  <a:txBody>
                    <a:bodyPr/>
                    <a:lstStyle/>
                    <a:p>
                      <a:r>
                        <a:rPr lang="es-AR" sz="1100" dirty="0" err="1"/>
                        <a:t>feq</a:t>
                      </a:r>
                      <a:endParaRPr lang="es-MX" sz="1100" dirty="0"/>
                    </a:p>
                  </a:txBody>
                  <a:tcPr/>
                </a:tc>
                <a:extLst>
                  <a:ext uri="{0D108BD9-81ED-4DB2-BD59-A6C34878D82A}">
                    <a16:rowId xmlns:a16="http://schemas.microsoft.com/office/drawing/2014/main" val="1135742914"/>
                  </a:ext>
                </a:extLst>
              </a:tr>
              <a:tr h="349969">
                <a:tc>
                  <a:txBody>
                    <a:bodyPr/>
                    <a:lstStyle/>
                    <a:p>
                      <a:r>
                        <a:rPr lang="es-AR" sz="1100" dirty="0" err="1"/>
                        <a:t>game</a:t>
                      </a:r>
                      <a:endParaRPr lang="es-MX" sz="1100" dirty="0"/>
                    </a:p>
                  </a:txBody>
                  <a:tcPr/>
                </a:tc>
                <a:tc>
                  <a:txBody>
                    <a:bodyPr/>
                    <a:lstStyle/>
                    <a:p>
                      <a:r>
                        <a:rPr lang="es-AR" sz="1100" dirty="0"/>
                        <a:t>2</a:t>
                      </a:r>
                      <a:endParaRPr lang="es-MX" sz="1100" dirty="0"/>
                    </a:p>
                  </a:txBody>
                  <a:tcPr/>
                </a:tc>
                <a:extLst>
                  <a:ext uri="{0D108BD9-81ED-4DB2-BD59-A6C34878D82A}">
                    <a16:rowId xmlns:a16="http://schemas.microsoft.com/office/drawing/2014/main" val="3777223593"/>
                  </a:ext>
                </a:extLst>
              </a:tr>
              <a:tr h="189412">
                <a:tc>
                  <a:txBody>
                    <a:bodyPr/>
                    <a:lstStyle/>
                    <a:p>
                      <a:r>
                        <a:rPr lang="es-AR" sz="1100" dirty="0"/>
                        <a:t>video</a:t>
                      </a:r>
                      <a:endParaRPr lang="es-MX" sz="1100" dirty="0"/>
                    </a:p>
                  </a:txBody>
                  <a:tcPr/>
                </a:tc>
                <a:tc>
                  <a:txBody>
                    <a:bodyPr/>
                    <a:lstStyle/>
                    <a:p>
                      <a:r>
                        <a:rPr lang="es-AR" sz="1100" dirty="0"/>
                        <a:t>1</a:t>
                      </a:r>
                      <a:endParaRPr lang="es-MX" sz="1100" dirty="0"/>
                    </a:p>
                  </a:txBody>
                  <a:tcPr/>
                </a:tc>
                <a:extLst>
                  <a:ext uri="{0D108BD9-81ED-4DB2-BD59-A6C34878D82A}">
                    <a16:rowId xmlns:a16="http://schemas.microsoft.com/office/drawing/2014/main" val="3331828747"/>
                  </a:ext>
                </a:extLst>
              </a:tr>
              <a:tr h="171966">
                <a:tc>
                  <a:txBody>
                    <a:bodyPr/>
                    <a:lstStyle/>
                    <a:p>
                      <a:r>
                        <a:rPr lang="es-AR" sz="1100" dirty="0" err="1"/>
                        <a:t>review</a:t>
                      </a:r>
                      <a:endParaRPr lang="es-MX" sz="1100" dirty="0"/>
                    </a:p>
                  </a:txBody>
                  <a:tcPr/>
                </a:tc>
                <a:tc>
                  <a:txBody>
                    <a:bodyPr/>
                    <a:lstStyle/>
                    <a:p>
                      <a:r>
                        <a:rPr lang="es-AR" sz="1100" dirty="0"/>
                        <a:t>1</a:t>
                      </a:r>
                      <a:endParaRPr lang="es-MX" sz="1100" dirty="0"/>
                    </a:p>
                  </a:txBody>
                  <a:tcPr/>
                </a:tc>
                <a:extLst>
                  <a:ext uri="{0D108BD9-81ED-4DB2-BD59-A6C34878D82A}">
                    <a16:rowId xmlns:a16="http://schemas.microsoft.com/office/drawing/2014/main" val="1576570582"/>
                  </a:ext>
                </a:extLst>
              </a:tr>
            </a:tbl>
          </a:graphicData>
        </a:graphic>
      </p:graphicFrame>
      <p:graphicFrame>
        <p:nvGraphicFramePr>
          <p:cNvPr id="8" name="Tabla 7"/>
          <p:cNvGraphicFramePr>
            <a:graphicFrameLocks noGrp="1"/>
          </p:cNvGraphicFramePr>
          <p:nvPr/>
        </p:nvGraphicFramePr>
        <p:xfrm>
          <a:off x="3507376" y="2216943"/>
          <a:ext cx="1979024" cy="777240"/>
        </p:xfrm>
        <a:graphic>
          <a:graphicData uri="http://schemas.openxmlformats.org/drawingml/2006/table">
            <a:tbl>
              <a:tblPr firstRow="1" bandRow="1">
                <a:tableStyleId>{8799B23B-EC83-4686-B30A-512413B5E67A}</a:tableStyleId>
              </a:tblPr>
              <a:tblGrid>
                <a:gridCol w="886776">
                  <a:extLst>
                    <a:ext uri="{9D8B030D-6E8A-4147-A177-3AD203B41FA5}">
                      <a16:colId xmlns:a16="http://schemas.microsoft.com/office/drawing/2014/main" val="3662906802"/>
                    </a:ext>
                  </a:extLst>
                </a:gridCol>
                <a:gridCol w="1092248">
                  <a:extLst>
                    <a:ext uri="{9D8B030D-6E8A-4147-A177-3AD203B41FA5}">
                      <a16:colId xmlns:a16="http://schemas.microsoft.com/office/drawing/2014/main" val="1528403716"/>
                    </a:ext>
                  </a:extLst>
                </a:gridCol>
              </a:tblGrid>
              <a:tr h="189412">
                <a:tc>
                  <a:txBody>
                    <a:bodyPr/>
                    <a:lstStyle/>
                    <a:p>
                      <a:r>
                        <a:rPr lang="es-AR" sz="1100" dirty="0" err="1"/>
                        <a:t>Length</a:t>
                      </a:r>
                      <a:r>
                        <a:rPr lang="es-AR" sz="1100" dirty="0"/>
                        <a:t>=</a:t>
                      </a:r>
                      <a:r>
                        <a:rPr lang="es-MX" sz="1100" dirty="0"/>
                        <a:t>2</a:t>
                      </a:r>
                    </a:p>
                  </a:txBody>
                  <a:tcPr/>
                </a:tc>
                <a:tc>
                  <a:txBody>
                    <a:bodyPr/>
                    <a:lstStyle/>
                    <a:p>
                      <a:r>
                        <a:rPr lang="es-AR" sz="1100" dirty="0" err="1"/>
                        <a:t>feq</a:t>
                      </a:r>
                      <a:endParaRPr lang="es-MX" sz="1100" dirty="0"/>
                    </a:p>
                  </a:txBody>
                  <a:tcPr/>
                </a:tc>
                <a:extLst>
                  <a:ext uri="{0D108BD9-81ED-4DB2-BD59-A6C34878D82A}">
                    <a16:rowId xmlns:a16="http://schemas.microsoft.com/office/drawing/2014/main" val="1135742914"/>
                  </a:ext>
                </a:extLst>
              </a:tr>
              <a:tr h="189412">
                <a:tc>
                  <a:txBody>
                    <a:bodyPr/>
                    <a:lstStyle/>
                    <a:p>
                      <a:r>
                        <a:rPr lang="es-AR" sz="1100" dirty="0"/>
                        <a:t>store</a:t>
                      </a:r>
                      <a:endParaRPr lang="es-MX" sz="1100" dirty="0"/>
                    </a:p>
                  </a:txBody>
                  <a:tcPr/>
                </a:tc>
                <a:tc>
                  <a:txBody>
                    <a:bodyPr/>
                    <a:lstStyle/>
                    <a:p>
                      <a:r>
                        <a:rPr lang="es-AR" sz="1100" dirty="0"/>
                        <a:t>1</a:t>
                      </a:r>
                      <a:endParaRPr lang="es-MX" sz="1100" dirty="0"/>
                    </a:p>
                  </a:txBody>
                  <a:tcPr/>
                </a:tc>
                <a:extLst>
                  <a:ext uri="{0D108BD9-81ED-4DB2-BD59-A6C34878D82A}">
                    <a16:rowId xmlns:a16="http://schemas.microsoft.com/office/drawing/2014/main" val="3777223593"/>
                  </a:ext>
                </a:extLst>
              </a:tr>
              <a:tr h="189412">
                <a:tc>
                  <a:txBody>
                    <a:bodyPr/>
                    <a:lstStyle/>
                    <a:p>
                      <a:r>
                        <a:rPr lang="es-AR" sz="1100" dirty="0" err="1"/>
                        <a:t>game</a:t>
                      </a:r>
                      <a:endParaRPr lang="es-MX" sz="1100" dirty="0"/>
                    </a:p>
                  </a:txBody>
                  <a:tcPr/>
                </a:tc>
                <a:tc>
                  <a:txBody>
                    <a:bodyPr/>
                    <a:lstStyle/>
                    <a:p>
                      <a:r>
                        <a:rPr lang="es-AR" sz="1100" dirty="0"/>
                        <a:t>1</a:t>
                      </a:r>
                      <a:endParaRPr lang="es-MX" sz="1100" dirty="0"/>
                    </a:p>
                  </a:txBody>
                  <a:tcPr/>
                </a:tc>
                <a:extLst>
                  <a:ext uri="{0D108BD9-81ED-4DB2-BD59-A6C34878D82A}">
                    <a16:rowId xmlns:a16="http://schemas.microsoft.com/office/drawing/2014/main" val="3288416500"/>
                  </a:ext>
                </a:extLst>
              </a:tr>
            </a:tbl>
          </a:graphicData>
        </a:graphic>
      </p:graphicFrame>
      <mc:AlternateContent xmlns:mc="http://schemas.openxmlformats.org/markup-compatibility/2006" xmlns:a14="http://schemas.microsoft.com/office/drawing/2010/main">
        <mc:Choice Requires="a14">
          <p:sp>
            <p:nvSpPr>
              <p:cNvPr id="18" name="Rectángulo 17"/>
              <p:cNvSpPr/>
              <p:nvPr/>
            </p:nvSpPr>
            <p:spPr>
              <a:xfrm>
                <a:off x="5626510" y="5585809"/>
                <a:ext cx="799929" cy="656013"/>
              </a:xfrm>
              <a:prstGeom prst="rect">
                <a:avLst/>
              </a:prstGeom>
            </p:spPr>
            <p:txBody>
              <a:bodyPr wrap="square">
                <a:spAutoFit/>
              </a:bodyPr>
              <a:lstStyle/>
              <a:p>
                <a:r>
                  <a:rPr lang="es-AR" b="1" dirty="0"/>
                  <a:t>= </a:t>
                </a:r>
                <a14:m>
                  <m:oMath xmlns:m="http://schemas.openxmlformats.org/officeDocument/2006/math">
                    <m:rad>
                      <m:radPr>
                        <m:degHide m:val="on"/>
                        <m:ctrlPr>
                          <a:rPr lang="es-AR" b="1" i="1">
                            <a:latin typeface="Cambria Math" panose="02040503050406030204" pitchFamily="18" charset="0"/>
                          </a:rPr>
                        </m:ctrlPr>
                      </m:radPr>
                      <m:deg/>
                      <m:e>
                        <m:f>
                          <m:fPr>
                            <m:ctrlPr>
                              <a:rPr lang="es-AR" b="1" i="1">
                                <a:latin typeface="Cambria Math" panose="02040503050406030204" pitchFamily="18" charset="0"/>
                              </a:rPr>
                            </m:ctrlPr>
                          </m:fPr>
                          <m:num>
                            <m:r>
                              <a:rPr lang="es-AR" b="1" i="1">
                                <a:latin typeface="Cambria Math" panose="02040503050406030204" pitchFamily="18" charset="0"/>
                              </a:rPr>
                              <m:t> </m:t>
                            </m:r>
                            <m:r>
                              <a:rPr lang="es-AR" b="1" i="1" smtClean="0">
                                <a:latin typeface="Cambria Math" panose="02040503050406030204" pitchFamily="18" charset="0"/>
                              </a:rPr>
                              <m:t>𝟏</m:t>
                            </m:r>
                          </m:num>
                          <m:den>
                            <m:r>
                              <a:rPr lang="es-AR" b="1" i="1" smtClean="0">
                                <a:latin typeface="Cambria Math" panose="02040503050406030204" pitchFamily="18" charset="0"/>
                              </a:rPr>
                              <m:t>𝟏</m:t>
                            </m:r>
                          </m:den>
                        </m:f>
                      </m:e>
                    </m:rad>
                  </m:oMath>
                </a14:m>
                <a:endParaRPr lang="es-MX" dirty="0"/>
              </a:p>
            </p:txBody>
          </p:sp>
        </mc:Choice>
        <mc:Fallback xmlns="">
          <p:sp>
            <p:nvSpPr>
              <p:cNvPr id="18" name="Rectángulo 17"/>
              <p:cNvSpPr>
                <a:spLocks noRot="1" noChangeAspect="1" noMove="1" noResize="1" noEditPoints="1" noAdjustHandles="1" noChangeArrowheads="1" noChangeShapeType="1" noTextEdit="1"/>
              </p:cNvSpPr>
              <p:nvPr/>
            </p:nvSpPr>
            <p:spPr>
              <a:xfrm>
                <a:off x="5626510" y="5585809"/>
                <a:ext cx="799929" cy="656013"/>
              </a:xfrm>
              <a:prstGeom prst="rect">
                <a:avLst/>
              </a:prstGeom>
              <a:blipFill>
                <a:blip r:embed="rId2"/>
                <a:stretch>
                  <a:fillRect l="-6870"/>
                </a:stretch>
              </a:blipFill>
            </p:spPr>
            <p:txBody>
              <a:bodyPr/>
              <a:lstStyle/>
              <a:p>
                <a:r>
                  <a:rPr lang="es-MX">
                    <a:noFill/>
                  </a:rPr>
                  <a:t> </a:t>
                </a:r>
              </a:p>
            </p:txBody>
          </p:sp>
        </mc:Fallback>
      </mc:AlternateContent>
      <p:sp>
        <p:nvSpPr>
          <p:cNvPr id="19" name="Rectángulo 18"/>
          <p:cNvSpPr/>
          <p:nvPr/>
        </p:nvSpPr>
        <p:spPr>
          <a:xfrm>
            <a:off x="6409861" y="5778018"/>
            <a:ext cx="790804" cy="369332"/>
          </a:xfrm>
          <a:prstGeom prst="rect">
            <a:avLst/>
          </a:prstGeom>
        </p:spPr>
        <p:txBody>
          <a:bodyPr wrap="square">
            <a:spAutoFit/>
          </a:bodyPr>
          <a:lstStyle/>
          <a:p>
            <a:r>
              <a:rPr lang="es-AR" b="1" dirty="0"/>
              <a:t>= </a:t>
            </a:r>
            <a:r>
              <a:rPr lang="es-MX" dirty="0"/>
              <a:t>1</a:t>
            </a:r>
          </a:p>
        </p:txBody>
      </p:sp>
      <mc:AlternateContent xmlns:mc="http://schemas.openxmlformats.org/markup-compatibility/2006" xmlns:a14="http://schemas.microsoft.com/office/drawing/2010/main">
        <mc:Choice Requires="a14">
          <p:sp>
            <p:nvSpPr>
              <p:cNvPr id="20" name="Rectángulo 19"/>
              <p:cNvSpPr/>
              <p:nvPr/>
            </p:nvSpPr>
            <p:spPr>
              <a:xfrm>
                <a:off x="5626510" y="4511551"/>
                <a:ext cx="4572000" cy="963790"/>
              </a:xfrm>
              <a:prstGeom prst="rect">
                <a:avLst/>
              </a:prstGeom>
            </p:spPr>
            <p:txBody>
              <a:bodyPr>
                <a:spAutoFit/>
              </a:bodyPr>
              <a:lstStyle/>
              <a:p>
                <a:r>
                  <a:rPr lang="es-AR" dirty="0"/>
                  <a:t>FormulaLocal(DOC</a:t>
                </a:r>
                <a:r>
                  <a:rPr lang="es-AR" sz="1200" dirty="0"/>
                  <a:t>2</a:t>
                </a:r>
                <a:r>
                  <a:rPr lang="es-AR" dirty="0"/>
                  <a:t>,query) </a:t>
                </a:r>
                <a:r>
                  <a:rPr lang="es-AR" b="1" dirty="0"/>
                  <a:t>= </a:t>
                </a:r>
                <a14:m>
                  <m:oMath xmlns:m="http://schemas.openxmlformats.org/officeDocument/2006/math">
                    <m:rad>
                      <m:radPr>
                        <m:degHide m:val="on"/>
                        <m:ctrlPr>
                          <a:rPr lang="es-AR" b="1" i="1">
                            <a:latin typeface="Cambria Math" panose="02040503050406030204" pitchFamily="18" charset="0"/>
                          </a:rPr>
                        </m:ctrlPr>
                      </m:radPr>
                      <m:deg/>
                      <m:e>
                        <m:f>
                          <m:fPr>
                            <m:ctrlPr>
                              <a:rPr lang="es-AR" b="1" i="1">
                                <a:latin typeface="Cambria Math" panose="02040503050406030204" pitchFamily="18" charset="0"/>
                              </a:rPr>
                            </m:ctrlPr>
                          </m:fPr>
                          <m:num>
                            <m:r>
                              <a:rPr lang="es-AR" b="1" i="1">
                                <a:latin typeface="Cambria Math" panose="02040503050406030204" pitchFamily="18" charset="0"/>
                              </a:rPr>
                              <m:t> #</m:t>
                            </m:r>
                            <m:r>
                              <a:rPr lang="es-AR" b="1" i="1">
                                <a:latin typeface="Cambria Math" panose="02040503050406030204" pitchFamily="18" charset="0"/>
                              </a:rPr>
                              <m:t>𝒇𝒓𝒆𝒒</m:t>
                            </m:r>
                            <m:r>
                              <a:rPr lang="es-AR" b="1" i="1">
                                <a:latin typeface="Cambria Math" panose="02040503050406030204" pitchFamily="18" charset="0"/>
                              </a:rPr>
                              <m:t>(</m:t>
                            </m:r>
                            <m:r>
                              <a:rPr lang="es-AR" b="1" i="1" smtClean="0">
                                <a:latin typeface="Cambria Math" panose="02040503050406030204" pitchFamily="18" charset="0"/>
                              </a:rPr>
                              <m:t>𝒕𝒆𝒓𝒎</m:t>
                            </m:r>
                            <m:r>
                              <a:rPr lang="es-AR" b="1" i="1" smtClean="0">
                                <a:latin typeface="Cambria Math" panose="02040503050406030204" pitchFamily="18" charset="0"/>
                              </a:rPr>
                              <m:t> </m:t>
                            </m:r>
                            <m:r>
                              <a:rPr lang="es-AR" b="1" i="1">
                                <a:latin typeface="Cambria Math" panose="02040503050406030204" pitchFamily="18" charset="0"/>
                              </a:rPr>
                              <m:t>𝒊𝒏</m:t>
                            </m:r>
                            <m:r>
                              <a:rPr lang="es-AR" b="1" i="1">
                                <a:latin typeface="Cambria Math" panose="02040503050406030204" pitchFamily="18" charset="0"/>
                              </a:rPr>
                              <m:t> </m:t>
                            </m:r>
                            <m:r>
                              <a:rPr lang="es-AR" b="1" i="1">
                                <a:latin typeface="Cambria Math" panose="02040503050406030204" pitchFamily="18" charset="0"/>
                              </a:rPr>
                              <m:t>𝑫𝑶𝑪</m:t>
                            </m:r>
                            <m:r>
                              <a:rPr lang="es-AR" b="1" i="1" smtClean="0">
                                <a:latin typeface="Cambria Math" panose="02040503050406030204" pitchFamily="18" charset="0"/>
                              </a:rPr>
                              <m:t>𝟐</m:t>
                            </m:r>
                            <m:r>
                              <a:rPr lang="es-AR" b="1" i="1">
                                <a:latin typeface="Cambria Math" panose="02040503050406030204" pitchFamily="18" charset="0"/>
                              </a:rPr>
                              <m:t>)</m:t>
                            </m:r>
                          </m:num>
                          <m:den>
                            <m:r>
                              <a:rPr lang="es-AR" b="1" i="1">
                                <a:latin typeface="Cambria Math" panose="02040503050406030204" pitchFamily="18" charset="0"/>
                              </a:rPr>
                              <m:t>#</m:t>
                            </m:r>
                            <m:r>
                              <a:rPr lang="es-AR" b="1" i="1">
                                <a:latin typeface="Cambria Math" panose="02040503050406030204" pitchFamily="18" charset="0"/>
                              </a:rPr>
                              <m:t>𝒕𝒆𝒓𝒎</m:t>
                            </m:r>
                            <m:r>
                              <a:rPr lang="es-AR" b="1" i="1">
                                <a:latin typeface="Cambria Math" panose="02040503050406030204" pitchFamily="18" charset="0"/>
                              </a:rPr>
                              <m:t> </m:t>
                            </m:r>
                            <m:r>
                              <a:rPr lang="es-AR" b="1" i="1">
                                <a:latin typeface="Cambria Math" panose="02040503050406030204" pitchFamily="18" charset="0"/>
                              </a:rPr>
                              <m:t>𝒆𝒙𝒊𝒔𝒕𝒆𝒏𝒕𝒆𝒔</m:t>
                            </m:r>
                            <m:r>
                              <a:rPr lang="es-AR" b="1" i="1">
                                <a:latin typeface="Cambria Math" panose="02040503050406030204" pitchFamily="18" charset="0"/>
                              </a:rPr>
                              <m:t> </m:t>
                            </m:r>
                            <m:r>
                              <a:rPr lang="es-AR" b="1" i="1">
                                <a:latin typeface="Cambria Math" panose="02040503050406030204" pitchFamily="18" charset="0"/>
                              </a:rPr>
                              <m:t>𝒆𝒏</m:t>
                            </m:r>
                            <m:r>
                              <a:rPr lang="es-AR" b="1" i="1">
                                <a:latin typeface="Cambria Math" panose="02040503050406030204" pitchFamily="18" charset="0"/>
                              </a:rPr>
                              <m:t> </m:t>
                            </m:r>
                            <m:r>
                              <a:rPr lang="es-AR" b="1" i="1">
                                <a:latin typeface="Cambria Math" panose="02040503050406030204" pitchFamily="18" charset="0"/>
                              </a:rPr>
                              <m:t>𝑫𝑶𝑪</m:t>
                            </m:r>
                            <m:r>
                              <a:rPr lang="es-AR" b="1" i="1" smtClean="0">
                                <a:latin typeface="Cambria Math" panose="02040503050406030204" pitchFamily="18" charset="0"/>
                              </a:rPr>
                              <m:t>𝟐</m:t>
                            </m:r>
                          </m:den>
                        </m:f>
                      </m:e>
                    </m:rad>
                  </m:oMath>
                </a14:m>
                <a:endParaRPr lang="es-MX" dirty="0"/>
              </a:p>
            </p:txBody>
          </p:sp>
        </mc:Choice>
        <mc:Fallback xmlns="">
          <p:sp>
            <p:nvSpPr>
              <p:cNvPr id="20" name="Rectángulo 19"/>
              <p:cNvSpPr>
                <a:spLocks noRot="1" noChangeAspect="1" noMove="1" noResize="1" noEditPoints="1" noAdjustHandles="1" noChangeArrowheads="1" noChangeShapeType="1" noTextEdit="1"/>
              </p:cNvSpPr>
              <p:nvPr/>
            </p:nvSpPr>
            <p:spPr>
              <a:xfrm>
                <a:off x="5626510" y="4511551"/>
                <a:ext cx="4572000" cy="963790"/>
              </a:xfrm>
              <a:prstGeom prst="rect">
                <a:avLst/>
              </a:prstGeom>
              <a:blipFill>
                <a:blip r:embed="rId3"/>
                <a:stretch>
                  <a:fillRect l="-1200" t="-3165"/>
                </a:stretch>
              </a:blipFill>
            </p:spPr>
            <p:txBody>
              <a:bodyPr/>
              <a:lstStyle/>
              <a:p>
                <a:r>
                  <a:rPr lang="es-MX">
                    <a:noFill/>
                  </a:rPr>
                  <a:t> </a:t>
                </a:r>
              </a:p>
            </p:txBody>
          </p:sp>
        </mc:Fallback>
      </mc:AlternateContent>
      <p:grpSp>
        <p:nvGrpSpPr>
          <p:cNvPr id="21" name="Grupo 20"/>
          <p:cNvGrpSpPr/>
          <p:nvPr/>
        </p:nvGrpSpPr>
        <p:grpSpPr>
          <a:xfrm>
            <a:off x="414574" y="2046552"/>
            <a:ext cx="2756263" cy="761268"/>
            <a:chOff x="548640" y="2928952"/>
            <a:chExt cx="2756263" cy="761268"/>
          </a:xfrm>
        </p:grpSpPr>
        <p:sp>
          <p:nvSpPr>
            <p:cNvPr id="22" name="Rectángulo 21"/>
            <p:cNvSpPr/>
            <p:nvPr/>
          </p:nvSpPr>
          <p:spPr>
            <a:xfrm>
              <a:off x="718457" y="3311397"/>
              <a:ext cx="2586446" cy="378823"/>
            </a:xfrm>
            <a:prstGeom prst="rect">
              <a:avLst/>
            </a:prstGeom>
          </p:spPr>
          <p:style>
            <a:lnRef idx="1">
              <a:schemeClr val="accent3"/>
            </a:lnRef>
            <a:fillRef idx="2">
              <a:schemeClr val="accent3"/>
            </a:fillRef>
            <a:effectRef idx="1">
              <a:schemeClr val="accent3"/>
            </a:effectRef>
            <a:fontRef idx="minor">
              <a:schemeClr val="dk1"/>
            </a:fontRef>
          </p:style>
          <p:txBody>
            <a:bodyPr lIns="0" tIns="0" rIns="0" bIns="0" rtlCol="0" anchor="t" anchorCtr="0">
              <a:normAutofit/>
            </a:bodyPr>
            <a:lstStyle/>
            <a:p>
              <a:pPr algn="just"/>
              <a:r>
                <a:rPr lang="es-MX" dirty="0"/>
                <a:t>store,, </a:t>
              </a:r>
              <a:r>
                <a:rPr lang="es-MX" dirty="0" err="1"/>
                <a:t>game</a:t>
              </a:r>
              <a:endParaRPr lang="es-MX" dirty="0"/>
            </a:p>
          </p:txBody>
        </p:sp>
        <p:sp>
          <p:nvSpPr>
            <p:cNvPr id="23" name="CuadroTexto 22"/>
            <p:cNvSpPr txBox="1"/>
            <p:nvPr/>
          </p:nvSpPr>
          <p:spPr>
            <a:xfrm>
              <a:off x="548640" y="2928952"/>
              <a:ext cx="1685077" cy="369332"/>
            </a:xfrm>
            <a:prstGeom prst="rect">
              <a:avLst/>
            </a:prstGeom>
            <a:noFill/>
            <a:ln>
              <a:solidFill>
                <a:schemeClr val="bg2"/>
              </a:solidFill>
            </a:ln>
          </p:spPr>
          <p:txBody>
            <a:bodyPr wrap="none" rtlCol="0">
              <a:spAutoFit/>
            </a:bodyPr>
            <a:lstStyle/>
            <a:p>
              <a:r>
                <a:rPr lang="es-AR" dirty="0" err="1"/>
                <a:t>Docid</a:t>
              </a:r>
              <a:r>
                <a:rPr lang="es-AR" dirty="0"/>
                <a:t> 0  (a.txt)</a:t>
              </a:r>
              <a:endParaRPr lang="es-MX" dirty="0" err="1"/>
            </a:p>
          </p:txBody>
        </p:sp>
      </p:grpSp>
      <p:grpSp>
        <p:nvGrpSpPr>
          <p:cNvPr id="27" name="Grupo 26"/>
          <p:cNvGrpSpPr/>
          <p:nvPr/>
        </p:nvGrpSpPr>
        <p:grpSpPr>
          <a:xfrm>
            <a:off x="397661" y="4428026"/>
            <a:ext cx="2731463" cy="748155"/>
            <a:chOff x="548640" y="2928952"/>
            <a:chExt cx="2731463" cy="748155"/>
          </a:xfrm>
        </p:grpSpPr>
        <p:sp>
          <p:nvSpPr>
            <p:cNvPr id="28" name="Rectángulo 27"/>
            <p:cNvSpPr/>
            <p:nvPr/>
          </p:nvSpPr>
          <p:spPr>
            <a:xfrm>
              <a:off x="693657" y="3298284"/>
              <a:ext cx="2586446" cy="378823"/>
            </a:xfrm>
            <a:prstGeom prst="rect">
              <a:avLst/>
            </a:prstGeom>
          </p:spPr>
          <p:style>
            <a:lnRef idx="1">
              <a:schemeClr val="accent3"/>
            </a:lnRef>
            <a:fillRef idx="2">
              <a:schemeClr val="accent3"/>
            </a:fillRef>
            <a:effectRef idx="1">
              <a:schemeClr val="accent3"/>
            </a:effectRef>
            <a:fontRef idx="minor">
              <a:schemeClr val="dk1"/>
            </a:fontRef>
          </p:style>
          <p:txBody>
            <a:bodyPr lIns="0" tIns="0" rIns="0" bIns="0" rtlCol="0" anchor="t" anchorCtr="0">
              <a:normAutofit/>
            </a:bodyPr>
            <a:lstStyle/>
            <a:p>
              <a:pPr algn="just"/>
              <a:r>
                <a:rPr lang="es-MX" dirty="0" err="1"/>
                <a:t>game</a:t>
              </a:r>
              <a:endParaRPr lang="es-MX" dirty="0"/>
            </a:p>
          </p:txBody>
        </p:sp>
        <p:sp>
          <p:nvSpPr>
            <p:cNvPr id="29" name="CuadroTexto 28"/>
            <p:cNvSpPr txBox="1"/>
            <p:nvPr/>
          </p:nvSpPr>
          <p:spPr>
            <a:xfrm>
              <a:off x="548640" y="2928952"/>
              <a:ext cx="1946616" cy="369332"/>
            </a:xfrm>
            <a:prstGeom prst="rect">
              <a:avLst/>
            </a:prstGeom>
            <a:noFill/>
            <a:ln>
              <a:solidFill>
                <a:schemeClr val="bg2"/>
              </a:solidFill>
            </a:ln>
          </p:spPr>
          <p:txBody>
            <a:bodyPr wrap="square" rtlCol="0">
              <a:spAutoFit/>
            </a:bodyPr>
            <a:lstStyle/>
            <a:p>
              <a:r>
                <a:rPr lang="es-AR" dirty="0" err="1"/>
                <a:t>Docid</a:t>
              </a:r>
              <a:r>
                <a:rPr lang="es-AR" dirty="0"/>
                <a:t> 2 (c.txt)</a:t>
              </a:r>
              <a:endParaRPr lang="es-MX" dirty="0" err="1"/>
            </a:p>
          </p:txBody>
        </p:sp>
      </p:grpSp>
      <p:grpSp>
        <p:nvGrpSpPr>
          <p:cNvPr id="30" name="Grupo 29"/>
          <p:cNvGrpSpPr/>
          <p:nvPr/>
        </p:nvGrpSpPr>
        <p:grpSpPr>
          <a:xfrm>
            <a:off x="457200" y="5476390"/>
            <a:ext cx="2651760" cy="848210"/>
            <a:chOff x="548640" y="2928952"/>
            <a:chExt cx="2651760" cy="848210"/>
          </a:xfrm>
        </p:grpSpPr>
        <p:sp>
          <p:nvSpPr>
            <p:cNvPr id="31" name="Rectángulo 30"/>
            <p:cNvSpPr/>
            <p:nvPr/>
          </p:nvSpPr>
          <p:spPr>
            <a:xfrm>
              <a:off x="718457" y="3298284"/>
              <a:ext cx="2481943" cy="478878"/>
            </a:xfrm>
            <a:prstGeom prst="rect">
              <a:avLst/>
            </a:prstGeom>
          </p:spPr>
          <p:style>
            <a:lnRef idx="1">
              <a:schemeClr val="accent3"/>
            </a:lnRef>
            <a:fillRef idx="2">
              <a:schemeClr val="accent3"/>
            </a:fillRef>
            <a:effectRef idx="1">
              <a:schemeClr val="accent3"/>
            </a:effectRef>
            <a:fontRef idx="minor">
              <a:schemeClr val="dk1"/>
            </a:fontRef>
          </p:style>
          <p:txBody>
            <a:bodyPr lIns="0" tIns="0" rIns="0" bIns="0" rtlCol="0" anchor="t" anchorCtr="0">
              <a:normAutofit fontScale="92500" lnSpcReduction="10000"/>
            </a:bodyPr>
            <a:lstStyle/>
            <a:p>
              <a:pPr algn="just"/>
              <a:r>
                <a:rPr lang="es-MX" dirty="0" err="1"/>
                <a:t>Game</a:t>
              </a:r>
              <a:r>
                <a:rPr lang="es-MX" dirty="0"/>
                <a:t> video, </a:t>
              </a:r>
            </a:p>
            <a:p>
              <a:pPr algn="just"/>
              <a:r>
                <a:rPr lang="es-MX" dirty="0"/>
                <a:t>  </a:t>
              </a:r>
              <a:r>
                <a:rPr lang="es-MX" dirty="0" err="1"/>
                <a:t>review</a:t>
              </a:r>
              <a:r>
                <a:rPr lang="es-MX" dirty="0"/>
                <a:t>    </a:t>
              </a:r>
              <a:r>
                <a:rPr lang="es-MX" dirty="0" err="1"/>
                <a:t>game</a:t>
              </a:r>
              <a:r>
                <a:rPr lang="es-MX" dirty="0"/>
                <a:t>.</a:t>
              </a:r>
            </a:p>
          </p:txBody>
        </p:sp>
        <p:sp>
          <p:nvSpPr>
            <p:cNvPr id="32" name="CuadroTexto 31"/>
            <p:cNvSpPr txBox="1"/>
            <p:nvPr/>
          </p:nvSpPr>
          <p:spPr>
            <a:xfrm>
              <a:off x="548640" y="2928952"/>
              <a:ext cx="1653017" cy="369332"/>
            </a:xfrm>
            <a:prstGeom prst="rect">
              <a:avLst/>
            </a:prstGeom>
            <a:noFill/>
            <a:ln>
              <a:solidFill>
                <a:schemeClr val="bg2"/>
              </a:solidFill>
            </a:ln>
          </p:spPr>
          <p:txBody>
            <a:bodyPr wrap="none" rtlCol="0">
              <a:spAutoFit/>
            </a:bodyPr>
            <a:lstStyle/>
            <a:p>
              <a:r>
                <a:rPr lang="es-AR" dirty="0" err="1"/>
                <a:t>Docid</a:t>
              </a:r>
              <a:r>
                <a:rPr lang="es-AR" dirty="0"/>
                <a:t> 3 (d.txt)</a:t>
              </a:r>
              <a:endParaRPr lang="es-MX" dirty="0" err="1"/>
            </a:p>
          </p:txBody>
        </p:sp>
      </p:grpSp>
    </p:spTree>
    <p:extLst>
      <p:ext uri="{BB962C8B-B14F-4D97-AF65-F5344CB8AC3E}">
        <p14:creationId xmlns:p14="http://schemas.microsoft.com/office/powerpoint/2010/main" val="3952756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2800" dirty="0" err="1"/>
              <a:t>Query</a:t>
            </a:r>
            <a:r>
              <a:rPr lang="es-MX" sz="2800" dirty="0"/>
              <a:t> de un término</a:t>
            </a:r>
            <a:endParaRPr lang="es-AR" sz="2800" dirty="0"/>
          </a:p>
        </p:txBody>
      </p:sp>
      <p:sp>
        <p:nvSpPr>
          <p:cNvPr id="4" name="Marcador de número de diapositiva 3"/>
          <p:cNvSpPr>
            <a:spLocks noGrp="1"/>
          </p:cNvSpPr>
          <p:nvPr>
            <p:ph type="sldNum" sz="quarter" idx="12"/>
          </p:nvPr>
        </p:nvSpPr>
        <p:spPr/>
        <p:txBody>
          <a:bodyPr/>
          <a:lstStyle/>
          <a:p>
            <a:fld id="{401CF334-2D5C-4859-84A6-CA7E6E43FAEB}" type="slidenum">
              <a:rPr lang="en-US" smtClean="0"/>
              <a:t>242</a:t>
            </a:fld>
            <a:endParaRPr lang="en-US"/>
          </a:p>
        </p:txBody>
      </p:sp>
      <p:graphicFrame>
        <p:nvGraphicFramePr>
          <p:cNvPr id="5" name="Tabla 4"/>
          <p:cNvGraphicFramePr>
            <a:graphicFrameLocks noGrp="1"/>
          </p:cNvGraphicFramePr>
          <p:nvPr/>
        </p:nvGraphicFramePr>
        <p:xfrm>
          <a:off x="3507376" y="4572936"/>
          <a:ext cx="1979024" cy="518160"/>
        </p:xfrm>
        <a:graphic>
          <a:graphicData uri="http://schemas.openxmlformats.org/drawingml/2006/table">
            <a:tbl>
              <a:tblPr firstRow="1" bandRow="1">
                <a:tableStyleId>{8799B23B-EC83-4686-B30A-512413B5E67A}</a:tableStyleId>
              </a:tblPr>
              <a:tblGrid>
                <a:gridCol w="886776">
                  <a:extLst>
                    <a:ext uri="{9D8B030D-6E8A-4147-A177-3AD203B41FA5}">
                      <a16:colId xmlns:a16="http://schemas.microsoft.com/office/drawing/2014/main" val="3662906802"/>
                    </a:ext>
                  </a:extLst>
                </a:gridCol>
                <a:gridCol w="1092248">
                  <a:extLst>
                    <a:ext uri="{9D8B030D-6E8A-4147-A177-3AD203B41FA5}">
                      <a16:colId xmlns:a16="http://schemas.microsoft.com/office/drawing/2014/main" val="1528403716"/>
                    </a:ext>
                  </a:extLst>
                </a:gridCol>
              </a:tblGrid>
              <a:tr h="189412">
                <a:tc>
                  <a:txBody>
                    <a:bodyPr/>
                    <a:lstStyle/>
                    <a:p>
                      <a:r>
                        <a:rPr lang="es-AR" sz="1100" dirty="0" err="1"/>
                        <a:t>Length</a:t>
                      </a:r>
                      <a:r>
                        <a:rPr lang="es-AR" sz="1100" dirty="0"/>
                        <a:t>=1</a:t>
                      </a:r>
                      <a:endParaRPr lang="es-MX" sz="1100" dirty="0"/>
                    </a:p>
                  </a:txBody>
                  <a:tcPr/>
                </a:tc>
                <a:tc>
                  <a:txBody>
                    <a:bodyPr/>
                    <a:lstStyle/>
                    <a:p>
                      <a:r>
                        <a:rPr lang="es-AR" sz="1100" dirty="0" err="1"/>
                        <a:t>feq</a:t>
                      </a:r>
                      <a:endParaRPr lang="es-MX" sz="1100" dirty="0"/>
                    </a:p>
                  </a:txBody>
                  <a:tcPr/>
                </a:tc>
                <a:extLst>
                  <a:ext uri="{0D108BD9-81ED-4DB2-BD59-A6C34878D82A}">
                    <a16:rowId xmlns:a16="http://schemas.microsoft.com/office/drawing/2014/main" val="1135742914"/>
                  </a:ext>
                </a:extLst>
              </a:tr>
              <a:tr h="189412">
                <a:tc>
                  <a:txBody>
                    <a:bodyPr/>
                    <a:lstStyle/>
                    <a:p>
                      <a:r>
                        <a:rPr lang="es-AR" sz="1100" dirty="0" err="1"/>
                        <a:t>game</a:t>
                      </a:r>
                      <a:endParaRPr lang="es-MX" sz="1100" dirty="0"/>
                    </a:p>
                  </a:txBody>
                  <a:tcPr/>
                </a:tc>
                <a:tc>
                  <a:txBody>
                    <a:bodyPr/>
                    <a:lstStyle/>
                    <a:p>
                      <a:r>
                        <a:rPr lang="es-AR" sz="1100" dirty="0"/>
                        <a:t>1</a:t>
                      </a:r>
                      <a:endParaRPr lang="es-MX" sz="1100" dirty="0"/>
                    </a:p>
                  </a:txBody>
                  <a:tcPr/>
                </a:tc>
                <a:extLst>
                  <a:ext uri="{0D108BD9-81ED-4DB2-BD59-A6C34878D82A}">
                    <a16:rowId xmlns:a16="http://schemas.microsoft.com/office/drawing/2014/main" val="3777223593"/>
                  </a:ext>
                </a:extLst>
              </a:tr>
            </a:tbl>
          </a:graphicData>
        </a:graphic>
      </p:graphicFrame>
      <p:graphicFrame>
        <p:nvGraphicFramePr>
          <p:cNvPr id="6" name="Tabla 5"/>
          <p:cNvGraphicFramePr>
            <a:graphicFrameLocks noGrp="1"/>
          </p:cNvGraphicFramePr>
          <p:nvPr/>
        </p:nvGraphicFramePr>
        <p:xfrm>
          <a:off x="3504111" y="5351969"/>
          <a:ext cx="1982289" cy="1127209"/>
        </p:xfrm>
        <a:graphic>
          <a:graphicData uri="http://schemas.openxmlformats.org/drawingml/2006/table">
            <a:tbl>
              <a:tblPr firstRow="1" bandRow="1">
                <a:tableStyleId>{8799B23B-EC83-4686-B30A-512413B5E67A}</a:tableStyleId>
              </a:tblPr>
              <a:tblGrid>
                <a:gridCol w="890041">
                  <a:extLst>
                    <a:ext uri="{9D8B030D-6E8A-4147-A177-3AD203B41FA5}">
                      <a16:colId xmlns:a16="http://schemas.microsoft.com/office/drawing/2014/main" val="3662906802"/>
                    </a:ext>
                  </a:extLst>
                </a:gridCol>
                <a:gridCol w="1092248">
                  <a:extLst>
                    <a:ext uri="{9D8B030D-6E8A-4147-A177-3AD203B41FA5}">
                      <a16:colId xmlns:a16="http://schemas.microsoft.com/office/drawing/2014/main" val="1528403716"/>
                    </a:ext>
                  </a:extLst>
                </a:gridCol>
              </a:tblGrid>
              <a:tr h="189412">
                <a:tc>
                  <a:txBody>
                    <a:bodyPr/>
                    <a:lstStyle/>
                    <a:p>
                      <a:r>
                        <a:rPr lang="es-AR" sz="1100" dirty="0" err="1"/>
                        <a:t>Length</a:t>
                      </a:r>
                      <a:r>
                        <a:rPr lang="es-AR" sz="1100" dirty="0"/>
                        <a:t>=4</a:t>
                      </a:r>
                      <a:endParaRPr lang="es-MX" sz="1100" dirty="0"/>
                    </a:p>
                  </a:txBody>
                  <a:tcPr/>
                </a:tc>
                <a:tc>
                  <a:txBody>
                    <a:bodyPr/>
                    <a:lstStyle/>
                    <a:p>
                      <a:r>
                        <a:rPr lang="es-AR" sz="1100" dirty="0" err="1"/>
                        <a:t>feq</a:t>
                      </a:r>
                      <a:endParaRPr lang="es-MX" sz="1100" dirty="0"/>
                    </a:p>
                  </a:txBody>
                  <a:tcPr/>
                </a:tc>
                <a:extLst>
                  <a:ext uri="{0D108BD9-81ED-4DB2-BD59-A6C34878D82A}">
                    <a16:rowId xmlns:a16="http://schemas.microsoft.com/office/drawing/2014/main" val="1135742914"/>
                  </a:ext>
                </a:extLst>
              </a:tr>
              <a:tr h="349969">
                <a:tc>
                  <a:txBody>
                    <a:bodyPr/>
                    <a:lstStyle/>
                    <a:p>
                      <a:r>
                        <a:rPr lang="es-AR" sz="1100" dirty="0" err="1"/>
                        <a:t>game</a:t>
                      </a:r>
                      <a:endParaRPr lang="es-MX" sz="1100" dirty="0"/>
                    </a:p>
                  </a:txBody>
                  <a:tcPr/>
                </a:tc>
                <a:tc>
                  <a:txBody>
                    <a:bodyPr/>
                    <a:lstStyle/>
                    <a:p>
                      <a:r>
                        <a:rPr lang="es-AR" sz="1100" dirty="0"/>
                        <a:t>2</a:t>
                      </a:r>
                      <a:endParaRPr lang="es-MX" sz="1100" dirty="0"/>
                    </a:p>
                  </a:txBody>
                  <a:tcPr/>
                </a:tc>
                <a:extLst>
                  <a:ext uri="{0D108BD9-81ED-4DB2-BD59-A6C34878D82A}">
                    <a16:rowId xmlns:a16="http://schemas.microsoft.com/office/drawing/2014/main" val="3777223593"/>
                  </a:ext>
                </a:extLst>
              </a:tr>
              <a:tr h="189412">
                <a:tc>
                  <a:txBody>
                    <a:bodyPr/>
                    <a:lstStyle/>
                    <a:p>
                      <a:r>
                        <a:rPr lang="es-AR" sz="1100" dirty="0"/>
                        <a:t>video</a:t>
                      </a:r>
                      <a:endParaRPr lang="es-MX" sz="1100" dirty="0"/>
                    </a:p>
                  </a:txBody>
                  <a:tcPr/>
                </a:tc>
                <a:tc>
                  <a:txBody>
                    <a:bodyPr/>
                    <a:lstStyle/>
                    <a:p>
                      <a:r>
                        <a:rPr lang="es-AR" sz="1100" dirty="0"/>
                        <a:t>1</a:t>
                      </a:r>
                      <a:endParaRPr lang="es-MX" sz="1100" dirty="0"/>
                    </a:p>
                  </a:txBody>
                  <a:tcPr/>
                </a:tc>
                <a:extLst>
                  <a:ext uri="{0D108BD9-81ED-4DB2-BD59-A6C34878D82A}">
                    <a16:rowId xmlns:a16="http://schemas.microsoft.com/office/drawing/2014/main" val="3331828747"/>
                  </a:ext>
                </a:extLst>
              </a:tr>
              <a:tr h="171966">
                <a:tc>
                  <a:txBody>
                    <a:bodyPr/>
                    <a:lstStyle/>
                    <a:p>
                      <a:r>
                        <a:rPr lang="es-AR" sz="1100" dirty="0" err="1"/>
                        <a:t>review</a:t>
                      </a:r>
                      <a:endParaRPr lang="es-MX" sz="1100" dirty="0"/>
                    </a:p>
                  </a:txBody>
                  <a:tcPr/>
                </a:tc>
                <a:tc>
                  <a:txBody>
                    <a:bodyPr/>
                    <a:lstStyle/>
                    <a:p>
                      <a:r>
                        <a:rPr lang="es-AR" sz="1100" dirty="0"/>
                        <a:t>1</a:t>
                      </a:r>
                      <a:endParaRPr lang="es-MX" sz="1100" dirty="0"/>
                    </a:p>
                  </a:txBody>
                  <a:tcPr/>
                </a:tc>
                <a:extLst>
                  <a:ext uri="{0D108BD9-81ED-4DB2-BD59-A6C34878D82A}">
                    <a16:rowId xmlns:a16="http://schemas.microsoft.com/office/drawing/2014/main" val="1576570582"/>
                  </a:ext>
                </a:extLst>
              </a:tr>
            </a:tbl>
          </a:graphicData>
        </a:graphic>
      </p:graphicFrame>
      <p:graphicFrame>
        <p:nvGraphicFramePr>
          <p:cNvPr id="7" name="Tabla 6"/>
          <p:cNvGraphicFramePr>
            <a:graphicFrameLocks noGrp="1"/>
          </p:cNvGraphicFramePr>
          <p:nvPr/>
        </p:nvGraphicFramePr>
        <p:xfrm>
          <a:off x="3507376" y="2216943"/>
          <a:ext cx="1979024" cy="777240"/>
        </p:xfrm>
        <a:graphic>
          <a:graphicData uri="http://schemas.openxmlformats.org/drawingml/2006/table">
            <a:tbl>
              <a:tblPr firstRow="1" bandRow="1">
                <a:tableStyleId>{8799B23B-EC83-4686-B30A-512413B5E67A}</a:tableStyleId>
              </a:tblPr>
              <a:tblGrid>
                <a:gridCol w="886776">
                  <a:extLst>
                    <a:ext uri="{9D8B030D-6E8A-4147-A177-3AD203B41FA5}">
                      <a16:colId xmlns:a16="http://schemas.microsoft.com/office/drawing/2014/main" val="3662906802"/>
                    </a:ext>
                  </a:extLst>
                </a:gridCol>
                <a:gridCol w="1092248">
                  <a:extLst>
                    <a:ext uri="{9D8B030D-6E8A-4147-A177-3AD203B41FA5}">
                      <a16:colId xmlns:a16="http://schemas.microsoft.com/office/drawing/2014/main" val="1528403716"/>
                    </a:ext>
                  </a:extLst>
                </a:gridCol>
              </a:tblGrid>
              <a:tr h="189412">
                <a:tc>
                  <a:txBody>
                    <a:bodyPr/>
                    <a:lstStyle/>
                    <a:p>
                      <a:r>
                        <a:rPr lang="es-AR" sz="1100" dirty="0" err="1"/>
                        <a:t>Length</a:t>
                      </a:r>
                      <a:r>
                        <a:rPr lang="es-AR" sz="1100" dirty="0"/>
                        <a:t>=</a:t>
                      </a:r>
                      <a:r>
                        <a:rPr lang="es-MX" sz="1100" dirty="0"/>
                        <a:t>2</a:t>
                      </a:r>
                    </a:p>
                  </a:txBody>
                  <a:tcPr/>
                </a:tc>
                <a:tc>
                  <a:txBody>
                    <a:bodyPr/>
                    <a:lstStyle/>
                    <a:p>
                      <a:r>
                        <a:rPr lang="es-AR" sz="1100" dirty="0" err="1"/>
                        <a:t>feq</a:t>
                      </a:r>
                      <a:endParaRPr lang="es-MX" sz="1100" dirty="0"/>
                    </a:p>
                  </a:txBody>
                  <a:tcPr/>
                </a:tc>
                <a:extLst>
                  <a:ext uri="{0D108BD9-81ED-4DB2-BD59-A6C34878D82A}">
                    <a16:rowId xmlns:a16="http://schemas.microsoft.com/office/drawing/2014/main" val="1135742914"/>
                  </a:ext>
                </a:extLst>
              </a:tr>
              <a:tr h="189412">
                <a:tc>
                  <a:txBody>
                    <a:bodyPr/>
                    <a:lstStyle/>
                    <a:p>
                      <a:r>
                        <a:rPr lang="es-AR" sz="1100" dirty="0"/>
                        <a:t>store</a:t>
                      </a:r>
                      <a:endParaRPr lang="es-MX" sz="1100" dirty="0"/>
                    </a:p>
                  </a:txBody>
                  <a:tcPr/>
                </a:tc>
                <a:tc>
                  <a:txBody>
                    <a:bodyPr/>
                    <a:lstStyle/>
                    <a:p>
                      <a:r>
                        <a:rPr lang="es-AR" sz="1100" dirty="0"/>
                        <a:t>1</a:t>
                      </a:r>
                      <a:endParaRPr lang="es-MX" sz="1100" dirty="0"/>
                    </a:p>
                  </a:txBody>
                  <a:tcPr/>
                </a:tc>
                <a:extLst>
                  <a:ext uri="{0D108BD9-81ED-4DB2-BD59-A6C34878D82A}">
                    <a16:rowId xmlns:a16="http://schemas.microsoft.com/office/drawing/2014/main" val="3777223593"/>
                  </a:ext>
                </a:extLst>
              </a:tr>
              <a:tr h="189412">
                <a:tc>
                  <a:txBody>
                    <a:bodyPr/>
                    <a:lstStyle/>
                    <a:p>
                      <a:r>
                        <a:rPr lang="es-AR" sz="1100" dirty="0" err="1"/>
                        <a:t>game</a:t>
                      </a:r>
                      <a:endParaRPr lang="es-MX" sz="1100" dirty="0"/>
                    </a:p>
                  </a:txBody>
                  <a:tcPr/>
                </a:tc>
                <a:tc>
                  <a:txBody>
                    <a:bodyPr/>
                    <a:lstStyle/>
                    <a:p>
                      <a:r>
                        <a:rPr lang="es-AR" sz="1100" dirty="0"/>
                        <a:t>1</a:t>
                      </a:r>
                      <a:endParaRPr lang="es-MX" sz="1100" dirty="0"/>
                    </a:p>
                  </a:txBody>
                  <a:tcPr/>
                </a:tc>
                <a:extLst>
                  <a:ext uri="{0D108BD9-81ED-4DB2-BD59-A6C34878D82A}">
                    <a16:rowId xmlns:a16="http://schemas.microsoft.com/office/drawing/2014/main" val="3288416500"/>
                  </a:ext>
                </a:extLst>
              </a:tr>
            </a:tbl>
          </a:graphicData>
        </a:graphic>
      </p:graphicFrame>
      <p:sp>
        <p:nvSpPr>
          <p:cNvPr id="17" name="Rectángulo 16"/>
          <p:cNvSpPr/>
          <p:nvPr/>
        </p:nvSpPr>
        <p:spPr>
          <a:xfrm>
            <a:off x="5744326" y="4572936"/>
            <a:ext cx="3060290" cy="646331"/>
          </a:xfrm>
          <a:prstGeom prst="rect">
            <a:avLst/>
          </a:prstGeom>
        </p:spPr>
        <p:txBody>
          <a:bodyPr wrap="square">
            <a:spAutoFit/>
          </a:bodyPr>
          <a:lstStyle/>
          <a:p>
            <a:r>
              <a:rPr lang="es-AR" dirty="0"/>
              <a:t>Score(DOC</a:t>
            </a:r>
            <a:r>
              <a:rPr lang="es-AR" sz="1200" dirty="0"/>
              <a:t>2</a:t>
            </a:r>
            <a:r>
              <a:rPr lang="es-AR" dirty="0"/>
              <a:t>,query) </a:t>
            </a:r>
            <a:r>
              <a:rPr lang="es-AR" b="1" dirty="0"/>
              <a:t>= </a:t>
            </a:r>
          </a:p>
          <a:p>
            <a:r>
              <a:rPr lang="es-AR" b="1" dirty="0"/>
              <a:t>1 * </a:t>
            </a:r>
            <a:r>
              <a:rPr lang="es-MX" dirty="0">
                <a:solidFill>
                  <a:srgbClr val="7030A0"/>
                </a:solidFill>
              </a:rPr>
              <a:t>1.2231436</a:t>
            </a:r>
            <a:r>
              <a:rPr lang="es-MX" dirty="0"/>
              <a:t> = </a:t>
            </a:r>
            <a:r>
              <a:rPr lang="es-MX" b="1" dirty="0">
                <a:solidFill>
                  <a:srgbClr val="0070C0"/>
                </a:solidFill>
              </a:rPr>
              <a:t>1.2231436</a:t>
            </a:r>
            <a:r>
              <a:rPr lang="es-AR" b="1" dirty="0">
                <a:solidFill>
                  <a:srgbClr val="0070C0"/>
                </a:solidFill>
              </a:rPr>
              <a:t> </a:t>
            </a:r>
            <a:endParaRPr lang="es-MX" b="1" dirty="0">
              <a:solidFill>
                <a:srgbClr val="0070C0"/>
              </a:solidFill>
            </a:endParaRPr>
          </a:p>
        </p:txBody>
      </p:sp>
      <p:grpSp>
        <p:nvGrpSpPr>
          <p:cNvPr id="18" name="Grupo 17"/>
          <p:cNvGrpSpPr/>
          <p:nvPr/>
        </p:nvGrpSpPr>
        <p:grpSpPr>
          <a:xfrm>
            <a:off x="414574" y="2046552"/>
            <a:ext cx="2756263" cy="761268"/>
            <a:chOff x="548640" y="2928952"/>
            <a:chExt cx="2756263" cy="761268"/>
          </a:xfrm>
        </p:grpSpPr>
        <p:sp>
          <p:nvSpPr>
            <p:cNvPr id="19" name="Rectángulo 18"/>
            <p:cNvSpPr/>
            <p:nvPr/>
          </p:nvSpPr>
          <p:spPr>
            <a:xfrm>
              <a:off x="718457" y="3311397"/>
              <a:ext cx="2586446" cy="378823"/>
            </a:xfrm>
            <a:prstGeom prst="rect">
              <a:avLst/>
            </a:prstGeom>
          </p:spPr>
          <p:style>
            <a:lnRef idx="1">
              <a:schemeClr val="accent3"/>
            </a:lnRef>
            <a:fillRef idx="2">
              <a:schemeClr val="accent3"/>
            </a:fillRef>
            <a:effectRef idx="1">
              <a:schemeClr val="accent3"/>
            </a:effectRef>
            <a:fontRef idx="minor">
              <a:schemeClr val="dk1"/>
            </a:fontRef>
          </p:style>
          <p:txBody>
            <a:bodyPr lIns="0" tIns="0" rIns="0" bIns="0" rtlCol="0" anchor="t" anchorCtr="0">
              <a:normAutofit/>
            </a:bodyPr>
            <a:lstStyle/>
            <a:p>
              <a:pPr algn="just"/>
              <a:r>
                <a:rPr lang="es-MX" dirty="0"/>
                <a:t>store,, </a:t>
              </a:r>
              <a:r>
                <a:rPr lang="es-MX" dirty="0" err="1"/>
                <a:t>game</a:t>
              </a:r>
              <a:endParaRPr lang="es-MX" dirty="0"/>
            </a:p>
          </p:txBody>
        </p:sp>
        <p:sp>
          <p:nvSpPr>
            <p:cNvPr id="20" name="CuadroTexto 19"/>
            <p:cNvSpPr txBox="1"/>
            <p:nvPr/>
          </p:nvSpPr>
          <p:spPr>
            <a:xfrm>
              <a:off x="548640" y="2928952"/>
              <a:ext cx="1685077" cy="369332"/>
            </a:xfrm>
            <a:prstGeom prst="rect">
              <a:avLst/>
            </a:prstGeom>
            <a:noFill/>
            <a:ln>
              <a:solidFill>
                <a:schemeClr val="bg2"/>
              </a:solidFill>
            </a:ln>
          </p:spPr>
          <p:txBody>
            <a:bodyPr wrap="none" rtlCol="0">
              <a:spAutoFit/>
            </a:bodyPr>
            <a:lstStyle/>
            <a:p>
              <a:r>
                <a:rPr lang="es-AR" dirty="0" err="1"/>
                <a:t>Docid</a:t>
              </a:r>
              <a:r>
                <a:rPr lang="es-AR" dirty="0"/>
                <a:t> 0  (a.txt)</a:t>
              </a:r>
              <a:endParaRPr lang="es-MX" dirty="0" err="1"/>
            </a:p>
          </p:txBody>
        </p:sp>
      </p:grpSp>
      <p:grpSp>
        <p:nvGrpSpPr>
          <p:cNvPr id="24" name="Grupo 23"/>
          <p:cNvGrpSpPr/>
          <p:nvPr/>
        </p:nvGrpSpPr>
        <p:grpSpPr>
          <a:xfrm>
            <a:off x="397661" y="4428026"/>
            <a:ext cx="2731463" cy="748155"/>
            <a:chOff x="548640" y="2928952"/>
            <a:chExt cx="2731463" cy="748155"/>
          </a:xfrm>
        </p:grpSpPr>
        <p:sp>
          <p:nvSpPr>
            <p:cNvPr id="25" name="Rectángulo 24"/>
            <p:cNvSpPr/>
            <p:nvPr/>
          </p:nvSpPr>
          <p:spPr>
            <a:xfrm>
              <a:off x="693657" y="3298284"/>
              <a:ext cx="2586446" cy="378823"/>
            </a:xfrm>
            <a:prstGeom prst="rect">
              <a:avLst/>
            </a:prstGeom>
          </p:spPr>
          <p:style>
            <a:lnRef idx="1">
              <a:schemeClr val="accent3"/>
            </a:lnRef>
            <a:fillRef idx="2">
              <a:schemeClr val="accent3"/>
            </a:fillRef>
            <a:effectRef idx="1">
              <a:schemeClr val="accent3"/>
            </a:effectRef>
            <a:fontRef idx="minor">
              <a:schemeClr val="dk1"/>
            </a:fontRef>
          </p:style>
          <p:txBody>
            <a:bodyPr lIns="0" tIns="0" rIns="0" bIns="0" rtlCol="0" anchor="t" anchorCtr="0">
              <a:normAutofit/>
            </a:bodyPr>
            <a:lstStyle/>
            <a:p>
              <a:pPr algn="just"/>
              <a:r>
                <a:rPr lang="es-MX" dirty="0" err="1"/>
                <a:t>game</a:t>
              </a:r>
              <a:endParaRPr lang="es-MX" dirty="0"/>
            </a:p>
          </p:txBody>
        </p:sp>
        <p:sp>
          <p:nvSpPr>
            <p:cNvPr id="26" name="CuadroTexto 25"/>
            <p:cNvSpPr txBox="1"/>
            <p:nvPr/>
          </p:nvSpPr>
          <p:spPr>
            <a:xfrm>
              <a:off x="548640" y="2928952"/>
              <a:ext cx="1946616" cy="369332"/>
            </a:xfrm>
            <a:prstGeom prst="rect">
              <a:avLst/>
            </a:prstGeom>
            <a:noFill/>
            <a:ln>
              <a:solidFill>
                <a:schemeClr val="bg2"/>
              </a:solidFill>
            </a:ln>
          </p:spPr>
          <p:txBody>
            <a:bodyPr wrap="square" rtlCol="0">
              <a:spAutoFit/>
            </a:bodyPr>
            <a:lstStyle/>
            <a:p>
              <a:r>
                <a:rPr lang="es-AR" dirty="0" err="1"/>
                <a:t>Docid</a:t>
              </a:r>
              <a:r>
                <a:rPr lang="es-AR" dirty="0"/>
                <a:t> 2 (c.txt)</a:t>
              </a:r>
              <a:endParaRPr lang="es-MX" dirty="0" err="1"/>
            </a:p>
          </p:txBody>
        </p:sp>
      </p:grpSp>
      <p:grpSp>
        <p:nvGrpSpPr>
          <p:cNvPr id="27" name="Grupo 26"/>
          <p:cNvGrpSpPr/>
          <p:nvPr/>
        </p:nvGrpSpPr>
        <p:grpSpPr>
          <a:xfrm>
            <a:off x="457200" y="5476390"/>
            <a:ext cx="2651760" cy="848210"/>
            <a:chOff x="548640" y="2928952"/>
            <a:chExt cx="2651760" cy="848210"/>
          </a:xfrm>
        </p:grpSpPr>
        <p:sp>
          <p:nvSpPr>
            <p:cNvPr id="28" name="Rectángulo 27"/>
            <p:cNvSpPr/>
            <p:nvPr/>
          </p:nvSpPr>
          <p:spPr>
            <a:xfrm>
              <a:off x="718457" y="3298284"/>
              <a:ext cx="2481943" cy="478878"/>
            </a:xfrm>
            <a:prstGeom prst="rect">
              <a:avLst/>
            </a:prstGeom>
          </p:spPr>
          <p:style>
            <a:lnRef idx="1">
              <a:schemeClr val="accent3"/>
            </a:lnRef>
            <a:fillRef idx="2">
              <a:schemeClr val="accent3"/>
            </a:fillRef>
            <a:effectRef idx="1">
              <a:schemeClr val="accent3"/>
            </a:effectRef>
            <a:fontRef idx="minor">
              <a:schemeClr val="dk1"/>
            </a:fontRef>
          </p:style>
          <p:txBody>
            <a:bodyPr lIns="0" tIns="0" rIns="0" bIns="0" rtlCol="0" anchor="t" anchorCtr="0">
              <a:normAutofit fontScale="92500" lnSpcReduction="10000"/>
            </a:bodyPr>
            <a:lstStyle/>
            <a:p>
              <a:pPr algn="just"/>
              <a:r>
                <a:rPr lang="es-MX" dirty="0" err="1"/>
                <a:t>Game</a:t>
              </a:r>
              <a:r>
                <a:rPr lang="es-MX" dirty="0"/>
                <a:t> video, </a:t>
              </a:r>
            </a:p>
            <a:p>
              <a:pPr algn="just"/>
              <a:r>
                <a:rPr lang="es-MX" dirty="0"/>
                <a:t>  </a:t>
              </a:r>
              <a:r>
                <a:rPr lang="es-MX" dirty="0" err="1"/>
                <a:t>review</a:t>
              </a:r>
              <a:r>
                <a:rPr lang="es-MX" dirty="0"/>
                <a:t>    </a:t>
              </a:r>
              <a:r>
                <a:rPr lang="es-MX" dirty="0" err="1"/>
                <a:t>game</a:t>
              </a:r>
              <a:r>
                <a:rPr lang="es-MX" dirty="0"/>
                <a:t>.</a:t>
              </a:r>
            </a:p>
          </p:txBody>
        </p:sp>
        <p:sp>
          <p:nvSpPr>
            <p:cNvPr id="29" name="CuadroTexto 28"/>
            <p:cNvSpPr txBox="1"/>
            <p:nvPr/>
          </p:nvSpPr>
          <p:spPr>
            <a:xfrm>
              <a:off x="548640" y="2928952"/>
              <a:ext cx="1653017" cy="369332"/>
            </a:xfrm>
            <a:prstGeom prst="rect">
              <a:avLst/>
            </a:prstGeom>
            <a:noFill/>
            <a:ln>
              <a:solidFill>
                <a:schemeClr val="bg2"/>
              </a:solidFill>
            </a:ln>
          </p:spPr>
          <p:txBody>
            <a:bodyPr wrap="none" rtlCol="0">
              <a:spAutoFit/>
            </a:bodyPr>
            <a:lstStyle/>
            <a:p>
              <a:r>
                <a:rPr lang="es-AR" dirty="0" err="1"/>
                <a:t>Docid</a:t>
              </a:r>
              <a:r>
                <a:rPr lang="es-AR" dirty="0"/>
                <a:t> 3 (d.txt)</a:t>
              </a:r>
              <a:endParaRPr lang="es-MX" dirty="0" err="1"/>
            </a:p>
          </p:txBody>
        </p:sp>
      </p:grpSp>
    </p:spTree>
    <p:extLst>
      <p:ext uri="{BB962C8B-B14F-4D97-AF65-F5344CB8AC3E}">
        <p14:creationId xmlns:p14="http://schemas.microsoft.com/office/powerpoint/2010/main" val="2388399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2800" dirty="0" err="1"/>
              <a:t>Query</a:t>
            </a:r>
            <a:r>
              <a:rPr lang="es-MX" sz="2800" dirty="0"/>
              <a:t> de un término</a:t>
            </a:r>
            <a:endParaRPr lang="es-AR" sz="2800" dirty="0"/>
          </a:p>
        </p:txBody>
      </p:sp>
      <p:sp>
        <p:nvSpPr>
          <p:cNvPr id="4" name="Marcador de número de diapositiva 3"/>
          <p:cNvSpPr>
            <a:spLocks noGrp="1"/>
          </p:cNvSpPr>
          <p:nvPr>
            <p:ph type="sldNum" sz="quarter" idx="12"/>
          </p:nvPr>
        </p:nvSpPr>
        <p:spPr/>
        <p:txBody>
          <a:bodyPr/>
          <a:lstStyle/>
          <a:p>
            <a:fld id="{401CF334-2D5C-4859-84A6-CA7E6E43FAEB}" type="slidenum">
              <a:rPr lang="en-US" smtClean="0"/>
              <a:t>243</a:t>
            </a:fld>
            <a:endParaRPr lang="en-US"/>
          </a:p>
        </p:txBody>
      </p:sp>
      <p:sp>
        <p:nvSpPr>
          <p:cNvPr id="5" name="Marcador de contenido 2"/>
          <p:cNvSpPr txBox="1">
            <a:spLocks/>
          </p:cNvSpPr>
          <p:nvPr/>
        </p:nvSpPr>
        <p:spPr>
          <a:xfrm>
            <a:off x="457200" y="1935479"/>
            <a:ext cx="8229600" cy="4785997"/>
          </a:xfrm>
          <a:prstGeom prst="rect">
            <a:avLst/>
          </a:prstGeom>
        </p:spPr>
        <p:txBody>
          <a:bodyPr vert="horz">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0" indent="0" algn="just">
              <a:buFont typeface="Wingdings 2"/>
              <a:buNone/>
            </a:pPr>
            <a:endParaRPr lang="es-AR" sz="1800"/>
          </a:p>
          <a:p>
            <a:pPr marL="0" indent="0">
              <a:buFont typeface="Wingdings 2"/>
              <a:buNone/>
            </a:pPr>
            <a:endParaRPr lang="es-MX" b="1" dirty="0"/>
          </a:p>
        </p:txBody>
      </p:sp>
      <mc:AlternateContent xmlns:mc="http://schemas.openxmlformats.org/markup-compatibility/2006" xmlns:a14="http://schemas.microsoft.com/office/drawing/2010/main">
        <mc:Choice Requires="a14">
          <p:sp>
            <p:nvSpPr>
              <p:cNvPr id="6" name="Rectángulo 5"/>
              <p:cNvSpPr/>
              <p:nvPr/>
            </p:nvSpPr>
            <p:spPr>
              <a:xfrm>
                <a:off x="5561511" y="6044109"/>
                <a:ext cx="845255" cy="656013"/>
              </a:xfrm>
              <a:prstGeom prst="rect">
                <a:avLst/>
              </a:prstGeom>
            </p:spPr>
            <p:txBody>
              <a:bodyPr wrap="square">
                <a:spAutoFit/>
              </a:bodyPr>
              <a:lstStyle/>
              <a:p>
                <a:r>
                  <a:rPr lang="es-AR" b="1" dirty="0"/>
                  <a:t>= </a:t>
                </a:r>
                <a14:m>
                  <m:oMath xmlns:m="http://schemas.openxmlformats.org/officeDocument/2006/math">
                    <m:rad>
                      <m:radPr>
                        <m:degHide m:val="on"/>
                        <m:ctrlPr>
                          <a:rPr lang="es-AR" b="1" i="1">
                            <a:latin typeface="Cambria Math" panose="02040503050406030204" pitchFamily="18" charset="0"/>
                          </a:rPr>
                        </m:ctrlPr>
                      </m:radPr>
                      <m:deg/>
                      <m:e>
                        <m:f>
                          <m:fPr>
                            <m:ctrlPr>
                              <a:rPr lang="es-AR" b="1" i="1">
                                <a:latin typeface="Cambria Math" panose="02040503050406030204" pitchFamily="18" charset="0"/>
                              </a:rPr>
                            </m:ctrlPr>
                          </m:fPr>
                          <m:num>
                            <m:r>
                              <a:rPr lang="es-AR" b="1" i="1" smtClean="0">
                                <a:latin typeface="Cambria Math" panose="02040503050406030204" pitchFamily="18" charset="0"/>
                              </a:rPr>
                              <m:t>𝟐</m:t>
                            </m:r>
                          </m:num>
                          <m:den>
                            <m:r>
                              <a:rPr lang="es-AR" b="1" i="1" smtClean="0">
                                <a:latin typeface="Cambria Math" panose="02040503050406030204" pitchFamily="18" charset="0"/>
                              </a:rPr>
                              <m:t>𝟒</m:t>
                            </m:r>
                          </m:den>
                        </m:f>
                      </m:e>
                    </m:rad>
                  </m:oMath>
                </a14:m>
                <a:endParaRPr lang="es-MX" dirty="0"/>
              </a:p>
            </p:txBody>
          </p:sp>
        </mc:Choice>
        <mc:Fallback xmlns="">
          <p:sp>
            <p:nvSpPr>
              <p:cNvPr id="6" name="Rectángulo 5"/>
              <p:cNvSpPr>
                <a:spLocks noRot="1" noChangeAspect="1" noMove="1" noResize="1" noEditPoints="1" noAdjustHandles="1" noChangeArrowheads="1" noChangeShapeType="1" noTextEdit="1"/>
              </p:cNvSpPr>
              <p:nvPr/>
            </p:nvSpPr>
            <p:spPr>
              <a:xfrm>
                <a:off x="5561511" y="6044109"/>
                <a:ext cx="845255" cy="656013"/>
              </a:xfrm>
              <a:prstGeom prst="rect">
                <a:avLst/>
              </a:prstGeom>
              <a:blipFill>
                <a:blip r:embed="rId2"/>
                <a:stretch>
                  <a:fillRect l="-5755"/>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7" name="Rectángulo 6"/>
              <p:cNvSpPr/>
              <p:nvPr/>
            </p:nvSpPr>
            <p:spPr>
              <a:xfrm>
                <a:off x="5561511" y="4969851"/>
                <a:ext cx="4572000" cy="963790"/>
              </a:xfrm>
              <a:prstGeom prst="rect">
                <a:avLst/>
              </a:prstGeom>
            </p:spPr>
            <p:txBody>
              <a:bodyPr>
                <a:spAutoFit/>
              </a:bodyPr>
              <a:lstStyle/>
              <a:p>
                <a:r>
                  <a:rPr lang="es-AR" dirty="0"/>
                  <a:t>FormulaLocal(DOC</a:t>
                </a:r>
                <a:r>
                  <a:rPr lang="es-AR" sz="1200" dirty="0"/>
                  <a:t>3</a:t>
                </a:r>
                <a:r>
                  <a:rPr lang="es-AR" dirty="0"/>
                  <a:t>,query) </a:t>
                </a:r>
                <a:r>
                  <a:rPr lang="es-AR" b="1" dirty="0"/>
                  <a:t>= </a:t>
                </a:r>
                <a14:m>
                  <m:oMath xmlns:m="http://schemas.openxmlformats.org/officeDocument/2006/math">
                    <m:rad>
                      <m:radPr>
                        <m:degHide m:val="on"/>
                        <m:ctrlPr>
                          <a:rPr lang="es-AR" b="1" i="1">
                            <a:latin typeface="Cambria Math" panose="02040503050406030204" pitchFamily="18" charset="0"/>
                          </a:rPr>
                        </m:ctrlPr>
                      </m:radPr>
                      <m:deg/>
                      <m:e>
                        <m:f>
                          <m:fPr>
                            <m:ctrlPr>
                              <a:rPr lang="es-AR" b="1" i="1">
                                <a:latin typeface="Cambria Math" panose="02040503050406030204" pitchFamily="18" charset="0"/>
                              </a:rPr>
                            </m:ctrlPr>
                          </m:fPr>
                          <m:num>
                            <m:r>
                              <a:rPr lang="es-AR" b="1" i="1">
                                <a:latin typeface="Cambria Math" panose="02040503050406030204" pitchFamily="18" charset="0"/>
                              </a:rPr>
                              <m:t> #</m:t>
                            </m:r>
                            <m:r>
                              <a:rPr lang="es-AR" b="1" i="1">
                                <a:latin typeface="Cambria Math" panose="02040503050406030204" pitchFamily="18" charset="0"/>
                              </a:rPr>
                              <m:t>𝒇𝒓𝒆𝒒</m:t>
                            </m:r>
                            <m:r>
                              <a:rPr lang="es-AR" b="1" i="1">
                                <a:latin typeface="Cambria Math" panose="02040503050406030204" pitchFamily="18" charset="0"/>
                              </a:rPr>
                              <m:t>(</m:t>
                            </m:r>
                            <m:r>
                              <a:rPr lang="es-AR" b="1" i="1" smtClean="0">
                                <a:latin typeface="Cambria Math" panose="02040503050406030204" pitchFamily="18" charset="0"/>
                              </a:rPr>
                              <m:t>𝒕𝒆𝒓𝒎</m:t>
                            </m:r>
                            <m:r>
                              <a:rPr lang="es-AR" b="1" i="1">
                                <a:latin typeface="Cambria Math" panose="02040503050406030204" pitchFamily="18" charset="0"/>
                              </a:rPr>
                              <m:t> </m:t>
                            </m:r>
                            <m:r>
                              <a:rPr lang="es-AR" b="1" i="1">
                                <a:latin typeface="Cambria Math" panose="02040503050406030204" pitchFamily="18" charset="0"/>
                              </a:rPr>
                              <m:t>𝒊𝒏</m:t>
                            </m:r>
                            <m:r>
                              <a:rPr lang="es-AR" b="1" i="1">
                                <a:latin typeface="Cambria Math" panose="02040503050406030204" pitchFamily="18" charset="0"/>
                              </a:rPr>
                              <m:t> </m:t>
                            </m:r>
                            <m:r>
                              <a:rPr lang="es-AR" b="1" i="1">
                                <a:latin typeface="Cambria Math" panose="02040503050406030204" pitchFamily="18" charset="0"/>
                              </a:rPr>
                              <m:t>𝑫𝑶𝑪</m:t>
                            </m:r>
                            <m:r>
                              <a:rPr lang="es-AR" b="1" i="1" smtClean="0">
                                <a:latin typeface="Cambria Math" panose="02040503050406030204" pitchFamily="18" charset="0"/>
                              </a:rPr>
                              <m:t>𝟑</m:t>
                            </m:r>
                            <m:r>
                              <a:rPr lang="es-AR" b="1" i="1">
                                <a:latin typeface="Cambria Math" panose="02040503050406030204" pitchFamily="18" charset="0"/>
                              </a:rPr>
                              <m:t>)</m:t>
                            </m:r>
                          </m:num>
                          <m:den>
                            <m:r>
                              <a:rPr lang="es-AR" b="1" i="1">
                                <a:latin typeface="Cambria Math" panose="02040503050406030204" pitchFamily="18" charset="0"/>
                              </a:rPr>
                              <m:t>#</m:t>
                            </m:r>
                            <m:r>
                              <a:rPr lang="es-AR" b="1" i="1">
                                <a:latin typeface="Cambria Math" panose="02040503050406030204" pitchFamily="18" charset="0"/>
                              </a:rPr>
                              <m:t>𝒕𝒆𝒓𝒎</m:t>
                            </m:r>
                            <m:r>
                              <a:rPr lang="es-AR" b="1" i="1">
                                <a:latin typeface="Cambria Math" panose="02040503050406030204" pitchFamily="18" charset="0"/>
                              </a:rPr>
                              <m:t> </m:t>
                            </m:r>
                            <m:r>
                              <a:rPr lang="es-AR" b="1" i="1">
                                <a:latin typeface="Cambria Math" panose="02040503050406030204" pitchFamily="18" charset="0"/>
                              </a:rPr>
                              <m:t>𝒆𝒙𝒊𝒔𝒕𝒆𝒏𝒕𝒆𝒔</m:t>
                            </m:r>
                            <m:r>
                              <a:rPr lang="es-AR" b="1" i="1">
                                <a:latin typeface="Cambria Math" panose="02040503050406030204" pitchFamily="18" charset="0"/>
                              </a:rPr>
                              <m:t> </m:t>
                            </m:r>
                            <m:r>
                              <a:rPr lang="es-AR" b="1" i="1">
                                <a:latin typeface="Cambria Math" panose="02040503050406030204" pitchFamily="18" charset="0"/>
                              </a:rPr>
                              <m:t>𝒆𝒏</m:t>
                            </m:r>
                            <m:r>
                              <a:rPr lang="es-AR" b="1" i="1">
                                <a:latin typeface="Cambria Math" panose="02040503050406030204" pitchFamily="18" charset="0"/>
                              </a:rPr>
                              <m:t> </m:t>
                            </m:r>
                            <m:r>
                              <a:rPr lang="es-AR" b="1" i="1">
                                <a:latin typeface="Cambria Math" panose="02040503050406030204" pitchFamily="18" charset="0"/>
                              </a:rPr>
                              <m:t>𝑫𝑶𝑪</m:t>
                            </m:r>
                            <m:r>
                              <a:rPr lang="es-AR" b="1" i="1" smtClean="0">
                                <a:latin typeface="Cambria Math" panose="02040503050406030204" pitchFamily="18" charset="0"/>
                              </a:rPr>
                              <m:t>𝟑</m:t>
                            </m:r>
                          </m:den>
                        </m:f>
                      </m:e>
                    </m:rad>
                  </m:oMath>
                </a14:m>
                <a:endParaRPr lang="es-MX" dirty="0"/>
              </a:p>
            </p:txBody>
          </p:sp>
        </mc:Choice>
        <mc:Fallback xmlns="">
          <p:sp>
            <p:nvSpPr>
              <p:cNvPr id="7" name="Rectángulo 6"/>
              <p:cNvSpPr>
                <a:spLocks noRot="1" noChangeAspect="1" noMove="1" noResize="1" noEditPoints="1" noAdjustHandles="1" noChangeArrowheads="1" noChangeShapeType="1" noTextEdit="1"/>
              </p:cNvSpPr>
              <p:nvPr/>
            </p:nvSpPr>
            <p:spPr>
              <a:xfrm>
                <a:off x="5561511" y="4969851"/>
                <a:ext cx="4572000" cy="963790"/>
              </a:xfrm>
              <a:prstGeom prst="rect">
                <a:avLst/>
              </a:prstGeom>
              <a:blipFill>
                <a:blip r:embed="rId3"/>
                <a:stretch>
                  <a:fillRect l="-1067" t="-3165"/>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8" name="Rectángulo 7"/>
              <p:cNvSpPr/>
              <p:nvPr/>
            </p:nvSpPr>
            <p:spPr>
              <a:xfrm>
                <a:off x="6278900" y="6035361"/>
                <a:ext cx="845255" cy="646331"/>
              </a:xfrm>
              <a:prstGeom prst="rect">
                <a:avLst/>
              </a:prstGeom>
            </p:spPr>
            <p:txBody>
              <a:bodyPr wrap="square">
                <a:spAutoFit/>
              </a:bodyPr>
              <a:lstStyle/>
              <a:p>
                <a:r>
                  <a:rPr lang="es-AR" b="1" dirty="0"/>
                  <a:t>= </a:t>
                </a:r>
                <a14:m>
                  <m:oMath xmlns:m="http://schemas.openxmlformats.org/officeDocument/2006/math">
                    <m:r>
                      <a:rPr lang="es-AR" b="1" i="1" smtClean="0">
                        <a:latin typeface="Cambria Math" panose="02040503050406030204" pitchFamily="18" charset="0"/>
                      </a:rPr>
                      <m:t>𝟎</m:t>
                    </m:r>
                    <m:r>
                      <a:rPr lang="es-AR" b="1" i="1" smtClean="0">
                        <a:latin typeface="Cambria Math" panose="02040503050406030204" pitchFamily="18" charset="0"/>
                      </a:rPr>
                      <m:t>.</m:t>
                    </m:r>
                    <m:r>
                      <a:rPr lang="es-AR" b="1" i="1" smtClean="0">
                        <a:latin typeface="Cambria Math" panose="02040503050406030204" pitchFamily="18" charset="0"/>
                      </a:rPr>
                      <m:t>𝟕𝟎𝟕𝟏𝟎𝟔𝟕𝟕</m:t>
                    </m:r>
                  </m:oMath>
                </a14:m>
                <a:endParaRPr lang="es-MX" dirty="0"/>
              </a:p>
            </p:txBody>
          </p:sp>
        </mc:Choice>
        <mc:Fallback xmlns="">
          <p:sp>
            <p:nvSpPr>
              <p:cNvPr id="8" name="Rectángulo 7"/>
              <p:cNvSpPr>
                <a:spLocks noRot="1" noChangeAspect="1" noMove="1" noResize="1" noEditPoints="1" noAdjustHandles="1" noChangeArrowheads="1" noChangeShapeType="1" noTextEdit="1"/>
              </p:cNvSpPr>
              <p:nvPr/>
            </p:nvSpPr>
            <p:spPr>
              <a:xfrm>
                <a:off x="6278900" y="6035361"/>
                <a:ext cx="845255" cy="646331"/>
              </a:xfrm>
              <a:prstGeom prst="rect">
                <a:avLst/>
              </a:prstGeom>
              <a:blipFill>
                <a:blip r:embed="rId4"/>
                <a:stretch>
                  <a:fillRect l="-5755" t="-4717" r="-76978"/>
                </a:stretch>
              </a:blipFill>
            </p:spPr>
            <p:txBody>
              <a:bodyPr/>
              <a:lstStyle/>
              <a:p>
                <a:r>
                  <a:rPr lang="es-MX">
                    <a:noFill/>
                  </a:rPr>
                  <a:t> </a:t>
                </a:r>
              </a:p>
            </p:txBody>
          </p:sp>
        </mc:Fallback>
      </mc:AlternateContent>
      <p:graphicFrame>
        <p:nvGraphicFramePr>
          <p:cNvPr id="9" name="Tabla 8"/>
          <p:cNvGraphicFramePr>
            <a:graphicFrameLocks noGrp="1"/>
          </p:cNvGraphicFramePr>
          <p:nvPr/>
        </p:nvGraphicFramePr>
        <p:xfrm>
          <a:off x="3507376" y="4572936"/>
          <a:ext cx="1979024" cy="518160"/>
        </p:xfrm>
        <a:graphic>
          <a:graphicData uri="http://schemas.openxmlformats.org/drawingml/2006/table">
            <a:tbl>
              <a:tblPr firstRow="1" bandRow="1">
                <a:tableStyleId>{8799B23B-EC83-4686-B30A-512413B5E67A}</a:tableStyleId>
              </a:tblPr>
              <a:tblGrid>
                <a:gridCol w="886776">
                  <a:extLst>
                    <a:ext uri="{9D8B030D-6E8A-4147-A177-3AD203B41FA5}">
                      <a16:colId xmlns:a16="http://schemas.microsoft.com/office/drawing/2014/main" val="3662906802"/>
                    </a:ext>
                  </a:extLst>
                </a:gridCol>
                <a:gridCol w="1092248">
                  <a:extLst>
                    <a:ext uri="{9D8B030D-6E8A-4147-A177-3AD203B41FA5}">
                      <a16:colId xmlns:a16="http://schemas.microsoft.com/office/drawing/2014/main" val="1528403716"/>
                    </a:ext>
                  </a:extLst>
                </a:gridCol>
              </a:tblGrid>
              <a:tr h="189412">
                <a:tc>
                  <a:txBody>
                    <a:bodyPr/>
                    <a:lstStyle/>
                    <a:p>
                      <a:r>
                        <a:rPr lang="es-AR" sz="1100" dirty="0" err="1"/>
                        <a:t>Length</a:t>
                      </a:r>
                      <a:r>
                        <a:rPr lang="es-AR" sz="1100" dirty="0"/>
                        <a:t>=1</a:t>
                      </a:r>
                      <a:endParaRPr lang="es-MX" sz="1100" dirty="0"/>
                    </a:p>
                  </a:txBody>
                  <a:tcPr/>
                </a:tc>
                <a:tc>
                  <a:txBody>
                    <a:bodyPr/>
                    <a:lstStyle/>
                    <a:p>
                      <a:r>
                        <a:rPr lang="es-AR" sz="1100" dirty="0" err="1"/>
                        <a:t>feq</a:t>
                      </a:r>
                      <a:endParaRPr lang="es-MX" sz="1100" dirty="0"/>
                    </a:p>
                  </a:txBody>
                  <a:tcPr/>
                </a:tc>
                <a:extLst>
                  <a:ext uri="{0D108BD9-81ED-4DB2-BD59-A6C34878D82A}">
                    <a16:rowId xmlns:a16="http://schemas.microsoft.com/office/drawing/2014/main" val="1135742914"/>
                  </a:ext>
                </a:extLst>
              </a:tr>
              <a:tr h="189412">
                <a:tc>
                  <a:txBody>
                    <a:bodyPr/>
                    <a:lstStyle/>
                    <a:p>
                      <a:r>
                        <a:rPr lang="es-AR" sz="1100" dirty="0" err="1"/>
                        <a:t>game</a:t>
                      </a:r>
                      <a:endParaRPr lang="es-MX" sz="1100" dirty="0"/>
                    </a:p>
                  </a:txBody>
                  <a:tcPr/>
                </a:tc>
                <a:tc>
                  <a:txBody>
                    <a:bodyPr/>
                    <a:lstStyle/>
                    <a:p>
                      <a:r>
                        <a:rPr lang="es-AR" sz="1100" dirty="0"/>
                        <a:t>1</a:t>
                      </a:r>
                      <a:endParaRPr lang="es-MX" sz="1100" dirty="0"/>
                    </a:p>
                  </a:txBody>
                  <a:tcPr/>
                </a:tc>
                <a:extLst>
                  <a:ext uri="{0D108BD9-81ED-4DB2-BD59-A6C34878D82A}">
                    <a16:rowId xmlns:a16="http://schemas.microsoft.com/office/drawing/2014/main" val="3777223593"/>
                  </a:ext>
                </a:extLst>
              </a:tr>
            </a:tbl>
          </a:graphicData>
        </a:graphic>
      </p:graphicFrame>
      <p:graphicFrame>
        <p:nvGraphicFramePr>
          <p:cNvPr id="10" name="Tabla 9"/>
          <p:cNvGraphicFramePr>
            <a:graphicFrameLocks noGrp="1"/>
          </p:cNvGraphicFramePr>
          <p:nvPr/>
        </p:nvGraphicFramePr>
        <p:xfrm>
          <a:off x="3504111" y="5351969"/>
          <a:ext cx="1982289" cy="1127209"/>
        </p:xfrm>
        <a:graphic>
          <a:graphicData uri="http://schemas.openxmlformats.org/drawingml/2006/table">
            <a:tbl>
              <a:tblPr firstRow="1" bandRow="1">
                <a:tableStyleId>{8799B23B-EC83-4686-B30A-512413B5E67A}</a:tableStyleId>
              </a:tblPr>
              <a:tblGrid>
                <a:gridCol w="890041">
                  <a:extLst>
                    <a:ext uri="{9D8B030D-6E8A-4147-A177-3AD203B41FA5}">
                      <a16:colId xmlns:a16="http://schemas.microsoft.com/office/drawing/2014/main" val="3662906802"/>
                    </a:ext>
                  </a:extLst>
                </a:gridCol>
                <a:gridCol w="1092248">
                  <a:extLst>
                    <a:ext uri="{9D8B030D-6E8A-4147-A177-3AD203B41FA5}">
                      <a16:colId xmlns:a16="http://schemas.microsoft.com/office/drawing/2014/main" val="1528403716"/>
                    </a:ext>
                  </a:extLst>
                </a:gridCol>
              </a:tblGrid>
              <a:tr h="189412">
                <a:tc>
                  <a:txBody>
                    <a:bodyPr/>
                    <a:lstStyle/>
                    <a:p>
                      <a:r>
                        <a:rPr lang="es-AR" sz="1100" dirty="0" err="1"/>
                        <a:t>Length</a:t>
                      </a:r>
                      <a:r>
                        <a:rPr lang="es-AR" sz="1100" dirty="0"/>
                        <a:t>=4</a:t>
                      </a:r>
                      <a:endParaRPr lang="es-MX" sz="1100" dirty="0"/>
                    </a:p>
                  </a:txBody>
                  <a:tcPr/>
                </a:tc>
                <a:tc>
                  <a:txBody>
                    <a:bodyPr/>
                    <a:lstStyle/>
                    <a:p>
                      <a:r>
                        <a:rPr lang="es-AR" sz="1100" dirty="0" err="1"/>
                        <a:t>feq</a:t>
                      </a:r>
                      <a:endParaRPr lang="es-MX" sz="1100" dirty="0"/>
                    </a:p>
                  </a:txBody>
                  <a:tcPr/>
                </a:tc>
                <a:extLst>
                  <a:ext uri="{0D108BD9-81ED-4DB2-BD59-A6C34878D82A}">
                    <a16:rowId xmlns:a16="http://schemas.microsoft.com/office/drawing/2014/main" val="1135742914"/>
                  </a:ext>
                </a:extLst>
              </a:tr>
              <a:tr h="349969">
                <a:tc>
                  <a:txBody>
                    <a:bodyPr/>
                    <a:lstStyle/>
                    <a:p>
                      <a:r>
                        <a:rPr lang="es-AR" sz="1100" dirty="0" err="1"/>
                        <a:t>game</a:t>
                      </a:r>
                      <a:endParaRPr lang="es-MX" sz="1100" dirty="0"/>
                    </a:p>
                  </a:txBody>
                  <a:tcPr/>
                </a:tc>
                <a:tc>
                  <a:txBody>
                    <a:bodyPr/>
                    <a:lstStyle/>
                    <a:p>
                      <a:r>
                        <a:rPr lang="es-AR" sz="1100" dirty="0"/>
                        <a:t>2</a:t>
                      </a:r>
                      <a:endParaRPr lang="es-MX" sz="1100" dirty="0"/>
                    </a:p>
                  </a:txBody>
                  <a:tcPr/>
                </a:tc>
                <a:extLst>
                  <a:ext uri="{0D108BD9-81ED-4DB2-BD59-A6C34878D82A}">
                    <a16:rowId xmlns:a16="http://schemas.microsoft.com/office/drawing/2014/main" val="3777223593"/>
                  </a:ext>
                </a:extLst>
              </a:tr>
              <a:tr h="189412">
                <a:tc>
                  <a:txBody>
                    <a:bodyPr/>
                    <a:lstStyle/>
                    <a:p>
                      <a:r>
                        <a:rPr lang="es-AR" sz="1100" dirty="0"/>
                        <a:t>video</a:t>
                      </a:r>
                      <a:endParaRPr lang="es-MX" sz="1100" dirty="0"/>
                    </a:p>
                  </a:txBody>
                  <a:tcPr/>
                </a:tc>
                <a:tc>
                  <a:txBody>
                    <a:bodyPr/>
                    <a:lstStyle/>
                    <a:p>
                      <a:r>
                        <a:rPr lang="es-AR" sz="1100" dirty="0"/>
                        <a:t>1</a:t>
                      </a:r>
                      <a:endParaRPr lang="es-MX" sz="1100" dirty="0"/>
                    </a:p>
                  </a:txBody>
                  <a:tcPr/>
                </a:tc>
                <a:extLst>
                  <a:ext uri="{0D108BD9-81ED-4DB2-BD59-A6C34878D82A}">
                    <a16:rowId xmlns:a16="http://schemas.microsoft.com/office/drawing/2014/main" val="3331828747"/>
                  </a:ext>
                </a:extLst>
              </a:tr>
              <a:tr h="171966">
                <a:tc>
                  <a:txBody>
                    <a:bodyPr/>
                    <a:lstStyle/>
                    <a:p>
                      <a:r>
                        <a:rPr lang="es-AR" sz="1100" dirty="0" err="1"/>
                        <a:t>review</a:t>
                      </a:r>
                      <a:endParaRPr lang="es-MX" sz="1100" dirty="0"/>
                    </a:p>
                  </a:txBody>
                  <a:tcPr/>
                </a:tc>
                <a:tc>
                  <a:txBody>
                    <a:bodyPr/>
                    <a:lstStyle/>
                    <a:p>
                      <a:r>
                        <a:rPr lang="es-AR" sz="1100" dirty="0"/>
                        <a:t>1</a:t>
                      </a:r>
                      <a:endParaRPr lang="es-MX" sz="1100" dirty="0"/>
                    </a:p>
                  </a:txBody>
                  <a:tcPr/>
                </a:tc>
                <a:extLst>
                  <a:ext uri="{0D108BD9-81ED-4DB2-BD59-A6C34878D82A}">
                    <a16:rowId xmlns:a16="http://schemas.microsoft.com/office/drawing/2014/main" val="1576570582"/>
                  </a:ext>
                </a:extLst>
              </a:tr>
            </a:tbl>
          </a:graphicData>
        </a:graphic>
      </p:graphicFrame>
      <p:graphicFrame>
        <p:nvGraphicFramePr>
          <p:cNvPr id="11" name="Tabla 10"/>
          <p:cNvGraphicFramePr>
            <a:graphicFrameLocks noGrp="1"/>
          </p:cNvGraphicFramePr>
          <p:nvPr/>
        </p:nvGraphicFramePr>
        <p:xfrm>
          <a:off x="3507376" y="2216943"/>
          <a:ext cx="1979024" cy="777240"/>
        </p:xfrm>
        <a:graphic>
          <a:graphicData uri="http://schemas.openxmlformats.org/drawingml/2006/table">
            <a:tbl>
              <a:tblPr firstRow="1" bandRow="1">
                <a:tableStyleId>{8799B23B-EC83-4686-B30A-512413B5E67A}</a:tableStyleId>
              </a:tblPr>
              <a:tblGrid>
                <a:gridCol w="886776">
                  <a:extLst>
                    <a:ext uri="{9D8B030D-6E8A-4147-A177-3AD203B41FA5}">
                      <a16:colId xmlns:a16="http://schemas.microsoft.com/office/drawing/2014/main" val="3662906802"/>
                    </a:ext>
                  </a:extLst>
                </a:gridCol>
                <a:gridCol w="1092248">
                  <a:extLst>
                    <a:ext uri="{9D8B030D-6E8A-4147-A177-3AD203B41FA5}">
                      <a16:colId xmlns:a16="http://schemas.microsoft.com/office/drawing/2014/main" val="1528403716"/>
                    </a:ext>
                  </a:extLst>
                </a:gridCol>
              </a:tblGrid>
              <a:tr h="189412">
                <a:tc>
                  <a:txBody>
                    <a:bodyPr/>
                    <a:lstStyle/>
                    <a:p>
                      <a:r>
                        <a:rPr lang="es-AR" sz="1100" dirty="0" err="1"/>
                        <a:t>Length</a:t>
                      </a:r>
                      <a:r>
                        <a:rPr lang="es-AR" sz="1100" dirty="0"/>
                        <a:t>=</a:t>
                      </a:r>
                      <a:r>
                        <a:rPr lang="es-MX" sz="1100" dirty="0"/>
                        <a:t>2</a:t>
                      </a:r>
                    </a:p>
                  </a:txBody>
                  <a:tcPr/>
                </a:tc>
                <a:tc>
                  <a:txBody>
                    <a:bodyPr/>
                    <a:lstStyle/>
                    <a:p>
                      <a:r>
                        <a:rPr lang="es-AR" sz="1100" dirty="0" err="1"/>
                        <a:t>feq</a:t>
                      </a:r>
                      <a:endParaRPr lang="es-MX" sz="1100" dirty="0"/>
                    </a:p>
                  </a:txBody>
                  <a:tcPr/>
                </a:tc>
                <a:extLst>
                  <a:ext uri="{0D108BD9-81ED-4DB2-BD59-A6C34878D82A}">
                    <a16:rowId xmlns:a16="http://schemas.microsoft.com/office/drawing/2014/main" val="1135742914"/>
                  </a:ext>
                </a:extLst>
              </a:tr>
              <a:tr h="189412">
                <a:tc>
                  <a:txBody>
                    <a:bodyPr/>
                    <a:lstStyle/>
                    <a:p>
                      <a:r>
                        <a:rPr lang="es-AR" sz="1100" dirty="0"/>
                        <a:t>store</a:t>
                      </a:r>
                      <a:endParaRPr lang="es-MX" sz="1100" dirty="0"/>
                    </a:p>
                  </a:txBody>
                  <a:tcPr/>
                </a:tc>
                <a:tc>
                  <a:txBody>
                    <a:bodyPr/>
                    <a:lstStyle/>
                    <a:p>
                      <a:r>
                        <a:rPr lang="es-AR" sz="1100" dirty="0"/>
                        <a:t>1</a:t>
                      </a:r>
                      <a:endParaRPr lang="es-MX" sz="1100" dirty="0"/>
                    </a:p>
                  </a:txBody>
                  <a:tcPr/>
                </a:tc>
                <a:extLst>
                  <a:ext uri="{0D108BD9-81ED-4DB2-BD59-A6C34878D82A}">
                    <a16:rowId xmlns:a16="http://schemas.microsoft.com/office/drawing/2014/main" val="3777223593"/>
                  </a:ext>
                </a:extLst>
              </a:tr>
              <a:tr h="189412">
                <a:tc>
                  <a:txBody>
                    <a:bodyPr/>
                    <a:lstStyle/>
                    <a:p>
                      <a:r>
                        <a:rPr lang="es-AR" sz="1100" dirty="0" err="1"/>
                        <a:t>game</a:t>
                      </a:r>
                      <a:endParaRPr lang="es-MX" sz="1100" dirty="0"/>
                    </a:p>
                  </a:txBody>
                  <a:tcPr/>
                </a:tc>
                <a:tc>
                  <a:txBody>
                    <a:bodyPr/>
                    <a:lstStyle/>
                    <a:p>
                      <a:r>
                        <a:rPr lang="es-AR" sz="1100" dirty="0"/>
                        <a:t>1</a:t>
                      </a:r>
                      <a:endParaRPr lang="es-MX" sz="1100" dirty="0"/>
                    </a:p>
                  </a:txBody>
                  <a:tcPr/>
                </a:tc>
                <a:extLst>
                  <a:ext uri="{0D108BD9-81ED-4DB2-BD59-A6C34878D82A}">
                    <a16:rowId xmlns:a16="http://schemas.microsoft.com/office/drawing/2014/main" val="3288416500"/>
                  </a:ext>
                </a:extLst>
              </a:tr>
            </a:tbl>
          </a:graphicData>
        </a:graphic>
      </p:graphicFrame>
      <p:grpSp>
        <p:nvGrpSpPr>
          <p:cNvPr id="21" name="Grupo 20"/>
          <p:cNvGrpSpPr/>
          <p:nvPr/>
        </p:nvGrpSpPr>
        <p:grpSpPr>
          <a:xfrm>
            <a:off x="414574" y="2046552"/>
            <a:ext cx="2756263" cy="761268"/>
            <a:chOff x="548640" y="2928952"/>
            <a:chExt cx="2756263" cy="761268"/>
          </a:xfrm>
        </p:grpSpPr>
        <p:sp>
          <p:nvSpPr>
            <p:cNvPr id="22" name="Rectángulo 21"/>
            <p:cNvSpPr/>
            <p:nvPr/>
          </p:nvSpPr>
          <p:spPr>
            <a:xfrm>
              <a:off x="718457" y="3311397"/>
              <a:ext cx="2586446" cy="378823"/>
            </a:xfrm>
            <a:prstGeom prst="rect">
              <a:avLst/>
            </a:prstGeom>
          </p:spPr>
          <p:style>
            <a:lnRef idx="1">
              <a:schemeClr val="accent3"/>
            </a:lnRef>
            <a:fillRef idx="2">
              <a:schemeClr val="accent3"/>
            </a:fillRef>
            <a:effectRef idx="1">
              <a:schemeClr val="accent3"/>
            </a:effectRef>
            <a:fontRef idx="minor">
              <a:schemeClr val="dk1"/>
            </a:fontRef>
          </p:style>
          <p:txBody>
            <a:bodyPr lIns="0" tIns="0" rIns="0" bIns="0" rtlCol="0" anchor="t" anchorCtr="0">
              <a:normAutofit/>
            </a:bodyPr>
            <a:lstStyle/>
            <a:p>
              <a:pPr algn="just"/>
              <a:r>
                <a:rPr lang="es-MX" dirty="0"/>
                <a:t>store,, </a:t>
              </a:r>
              <a:r>
                <a:rPr lang="es-MX" dirty="0" err="1"/>
                <a:t>game</a:t>
              </a:r>
              <a:endParaRPr lang="es-MX" dirty="0"/>
            </a:p>
          </p:txBody>
        </p:sp>
        <p:sp>
          <p:nvSpPr>
            <p:cNvPr id="23" name="CuadroTexto 22"/>
            <p:cNvSpPr txBox="1"/>
            <p:nvPr/>
          </p:nvSpPr>
          <p:spPr>
            <a:xfrm>
              <a:off x="548640" y="2928952"/>
              <a:ext cx="1685077" cy="369332"/>
            </a:xfrm>
            <a:prstGeom prst="rect">
              <a:avLst/>
            </a:prstGeom>
            <a:noFill/>
            <a:ln>
              <a:solidFill>
                <a:schemeClr val="bg2"/>
              </a:solidFill>
            </a:ln>
          </p:spPr>
          <p:txBody>
            <a:bodyPr wrap="none" rtlCol="0">
              <a:spAutoFit/>
            </a:bodyPr>
            <a:lstStyle/>
            <a:p>
              <a:r>
                <a:rPr lang="es-AR" dirty="0" err="1"/>
                <a:t>Docid</a:t>
              </a:r>
              <a:r>
                <a:rPr lang="es-AR" dirty="0"/>
                <a:t> 0  (a.txt)</a:t>
              </a:r>
              <a:endParaRPr lang="es-MX" dirty="0" err="1"/>
            </a:p>
          </p:txBody>
        </p:sp>
      </p:grpSp>
      <p:grpSp>
        <p:nvGrpSpPr>
          <p:cNvPr id="27" name="Grupo 26"/>
          <p:cNvGrpSpPr/>
          <p:nvPr/>
        </p:nvGrpSpPr>
        <p:grpSpPr>
          <a:xfrm>
            <a:off x="397661" y="4428026"/>
            <a:ext cx="2731463" cy="748155"/>
            <a:chOff x="548640" y="2928952"/>
            <a:chExt cx="2731463" cy="748155"/>
          </a:xfrm>
        </p:grpSpPr>
        <p:sp>
          <p:nvSpPr>
            <p:cNvPr id="28" name="Rectángulo 27"/>
            <p:cNvSpPr/>
            <p:nvPr/>
          </p:nvSpPr>
          <p:spPr>
            <a:xfrm>
              <a:off x="693657" y="3298284"/>
              <a:ext cx="2586446" cy="378823"/>
            </a:xfrm>
            <a:prstGeom prst="rect">
              <a:avLst/>
            </a:prstGeom>
          </p:spPr>
          <p:style>
            <a:lnRef idx="1">
              <a:schemeClr val="accent3"/>
            </a:lnRef>
            <a:fillRef idx="2">
              <a:schemeClr val="accent3"/>
            </a:fillRef>
            <a:effectRef idx="1">
              <a:schemeClr val="accent3"/>
            </a:effectRef>
            <a:fontRef idx="minor">
              <a:schemeClr val="dk1"/>
            </a:fontRef>
          </p:style>
          <p:txBody>
            <a:bodyPr lIns="0" tIns="0" rIns="0" bIns="0" rtlCol="0" anchor="t" anchorCtr="0">
              <a:normAutofit/>
            </a:bodyPr>
            <a:lstStyle/>
            <a:p>
              <a:pPr algn="just"/>
              <a:r>
                <a:rPr lang="es-MX" dirty="0" err="1"/>
                <a:t>game</a:t>
              </a:r>
              <a:endParaRPr lang="es-MX" dirty="0"/>
            </a:p>
          </p:txBody>
        </p:sp>
        <p:sp>
          <p:nvSpPr>
            <p:cNvPr id="29" name="CuadroTexto 28"/>
            <p:cNvSpPr txBox="1"/>
            <p:nvPr/>
          </p:nvSpPr>
          <p:spPr>
            <a:xfrm>
              <a:off x="548640" y="2928952"/>
              <a:ext cx="1946616" cy="369332"/>
            </a:xfrm>
            <a:prstGeom prst="rect">
              <a:avLst/>
            </a:prstGeom>
            <a:noFill/>
            <a:ln>
              <a:solidFill>
                <a:schemeClr val="bg2"/>
              </a:solidFill>
            </a:ln>
          </p:spPr>
          <p:txBody>
            <a:bodyPr wrap="square" rtlCol="0">
              <a:spAutoFit/>
            </a:bodyPr>
            <a:lstStyle/>
            <a:p>
              <a:r>
                <a:rPr lang="es-AR" dirty="0" err="1"/>
                <a:t>Docid</a:t>
              </a:r>
              <a:r>
                <a:rPr lang="es-AR" dirty="0"/>
                <a:t> 2 (c.txt)</a:t>
              </a:r>
              <a:endParaRPr lang="es-MX" dirty="0" err="1"/>
            </a:p>
          </p:txBody>
        </p:sp>
      </p:grpSp>
      <p:grpSp>
        <p:nvGrpSpPr>
          <p:cNvPr id="30" name="Grupo 29"/>
          <p:cNvGrpSpPr/>
          <p:nvPr/>
        </p:nvGrpSpPr>
        <p:grpSpPr>
          <a:xfrm>
            <a:off x="457200" y="5476390"/>
            <a:ext cx="2651760" cy="848210"/>
            <a:chOff x="548640" y="2928952"/>
            <a:chExt cx="2651760" cy="848210"/>
          </a:xfrm>
        </p:grpSpPr>
        <p:sp>
          <p:nvSpPr>
            <p:cNvPr id="31" name="Rectángulo 30"/>
            <p:cNvSpPr/>
            <p:nvPr/>
          </p:nvSpPr>
          <p:spPr>
            <a:xfrm>
              <a:off x="718457" y="3298284"/>
              <a:ext cx="2481943" cy="478878"/>
            </a:xfrm>
            <a:prstGeom prst="rect">
              <a:avLst/>
            </a:prstGeom>
          </p:spPr>
          <p:style>
            <a:lnRef idx="1">
              <a:schemeClr val="accent3"/>
            </a:lnRef>
            <a:fillRef idx="2">
              <a:schemeClr val="accent3"/>
            </a:fillRef>
            <a:effectRef idx="1">
              <a:schemeClr val="accent3"/>
            </a:effectRef>
            <a:fontRef idx="minor">
              <a:schemeClr val="dk1"/>
            </a:fontRef>
          </p:style>
          <p:txBody>
            <a:bodyPr lIns="0" tIns="0" rIns="0" bIns="0" rtlCol="0" anchor="t" anchorCtr="0">
              <a:normAutofit fontScale="92500" lnSpcReduction="10000"/>
            </a:bodyPr>
            <a:lstStyle/>
            <a:p>
              <a:pPr algn="just"/>
              <a:r>
                <a:rPr lang="es-MX" dirty="0" err="1"/>
                <a:t>Game</a:t>
              </a:r>
              <a:r>
                <a:rPr lang="es-MX" dirty="0"/>
                <a:t> video, </a:t>
              </a:r>
            </a:p>
            <a:p>
              <a:pPr algn="just"/>
              <a:r>
                <a:rPr lang="es-MX" dirty="0"/>
                <a:t>  </a:t>
              </a:r>
              <a:r>
                <a:rPr lang="es-MX" dirty="0" err="1"/>
                <a:t>review</a:t>
              </a:r>
              <a:r>
                <a:rPr lang="es-MX" dirty="0"/>
                <a:t>    </a:t>
              </a:r>
              <a:r>
                <a:rPr lang="es-MX" dirty="0" err="1"/>
                <a:t>game</a:t>
              </a:r>
              <a:r>
                <a:rPr lang="es-MX" dirty="0"/>
                <a:t>.</a:t>
              </a:r>
            </a:p>
          </p:txBody>
        </p:sp>
        <p:sp>
          <p:nvSpPr>
            <p:cNvPr id="32" name="CuadroTexto 31"/>
            <p:cNvSpPr txBox="1"/>
            <p:nvPr/>
          </p:nvSpPr>
          <p:spPr>
            <a:xfrm>
              <a:off x="548640" y="2928952"/>
              <a:ext cx="1653017" cy="369332"/>
            </a:xfrm>
            <a:prstGeom prst="rect">
              <a:avLst/>
            </a:prstGeom>
            <a:noFill/>
            <a:ln>
              <a:solidFill>
                <a:schemeClr val="bg2"/>
              </a:solidFill>
            </a:ln>
          </p:spPr>
          <p:txBody>
            <a:bodyPr wrap="none" rtlCol="0">
              <a:spAutoFit/>
            </a:bodyPr>
            <a:lstStyle/>
            <a:p>
              <a:r>
                <a:rPr lang="es-AR" dirty="0" err="1"/>
                <a:t>Docid</a:t>
              </a:r>
              <a:r>
                <a:rPr lang="es-AR" dirty="0"/>
                <a:t> 3 (d.txt)</a:t>
              </a:r>
              <a:endParaRPr lang="es-MX" dirty="0" err="1"/>
            </a:p>
          </p:txBody>
        </p:sp>
      </p:grpSp>
    </p:spTree>
    <p:extLst>
      <p:ext uri="{BB962C8B-B14F-4D97-AF65-F5344CB8AC3E}">
        <p14:creationId xmlns:p14="http://schemas.microsoft.com/office/powerpoint/2010/main" val="3922688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2800" dirty="0" err="1"/>
              <a:t>Query</a:t>
            </a:r>
            <a:r>
              <a:rPr lang="es-MX" sz="2800" dirty="0"/>
              <a:t> de un término</a:t>
            </a:r>
            <a:endParaRPr lang="es-AR" sz="2800" dirty="0"/>
          </a:p>
        </p:txBody>
      </p:sp>
      <p:sp>
        <p:nvSpPr>
          <p:cNvPr id="4" name="Marcador de número de diapositiva 3"/>
          <p:cNvSpPr>
            <a:spLocks noGrp="1"/>
          </p:cNvSpPr>
          <p:nvPr>
            <p:ph type="sldNum" sz="quarter" idx="12"/>
          </p:nvPr>
        </p:nvSpPr>
        <p:spPr/>
        <p:txBody>
          <a:bodyPr/>
          <a:lstStyle/>
          <a:p>
            <a:fld id="{401CF334-2D5C-4859-84A6-CA7E6E43FAEB}" type="slidenum">
              <a:rPr lang="en-US" smtClean="0"/>
              <a:t>244</a:t>
            </a:fld>
            <a:endParaRPr lang="en-US"/>
          </a:p>
        </p:txBody>
      </p:sp>
      <p:sp>
        <p:nvSpPr>
          <p:cNvPr id="5" name="Marcador de contenido 2"/>
          <p:cNvSpPr txBox="1">
            <a:spLocks/>
          </p:cNvSpPr>
          <p:nvPr/>
        </p:nvSpPr>
        <p:spPr>
          <a:xfrm>
            <a:off x="457200" y="1935480"/>
            <a:ext cx="8229600" cy="4389120"/>
          </a:xfrm>
          <a:prstGeom prst="rect">
            <a:avLst/>
          </a:prstGeom>
        </p:spPr>
        <p:txBody>
          <a:bodyPr vert="horz">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0" indent="0" algn="just">
              <a:buFont typeface="Wingdings 2"/>
              <a:buNone/>
            </a:pPr>
            <a:endParaRPr lang="es-AR" sz="1800"/>
          </a:p>
          <a:p>
            <a:pPr marL="0" indent="0">
              <a:buFont typeface="Wingdings 2"/>
              <a:buNone/>
            </a:pPr>
            <a:endParaRPr lang="es-MX" b="1" dirty="0"/>
          </a:p>
        </p:txBody>
      </p:sp>
      <mc:AlternateContent xmlns:mc="http://schemas.openxmlformats.org/markup-compatibility/2006" xmlns:a14="http://schemas.microsoft.com/office/drawing/2010/main">
        <mc:Choice Requires="a14">
          <p:sp>
            <p:nvSpPr>
              <p:cNvPr id="6" name="Rectángulo 5"/>
              <p:cNvSpPr/>
              <p:nvPr/>
            </p:nvSpPr>
            <p:spPr>
              <a:xfrm>
                <a:off x="5675812" y="5555848"/>
                <a:ext cx="4572000" cy="1200329"/>
              </a:xfrm>
              <a:prstGeom prst="rect">
                <a:avLst/>
              </a:prstGeom>
            </p:spPr>
            <p:txBody>
              <a:bodyPr>
                <a:spAutoFit/>
              </a:bodyPr>
              <a:lstStyle/>
              <a:p>
                <a:r>
                  <a:rPr lang="es-AR" dirty="0"/>
                  <a:t>Score(DOC</a:t>
                </a:r>
                <a:r>
                  <a:rPr lang="es-AR" sz="1200" dirty="0"/>
                  <a:t>3</a:t>
                </a:r>
                <a:r>
                  <a:rPr lang="es-AR" dirty="0"/>
                  <a:t>,query) </a:t>
                </a:r>
                <a:r>
                  <a:rPr lang="es-AR" b="1" dirty="0"/>
                  <a:t>= </a:t>
                </a:r>
                <a:endParaRPr lang="es-AR" b="1"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s-AR" b="1" i="1">
                          <a:latin typeface="Cambria Math" panose="02040503050406030204" pitchFamily="18" charset="0"/>
                        </a:rPr>
                        <m:t>𝟎</m:t>
                      </m:r>
                      <m:r>
                        <a:rPr lang="es-AR" b="1" i="1">
                          <a:latin typeface="Cambria Math" panose="02040503050406030204" pitchFamily="18" charset="0"/>
                        </a:rPr>
                        <m:t>.</m:t>
                      </m:r>
                      <m:r>
                        <a:rPr lang="es-AR" b="1" i="1">
                          <a:latin typeface="Cambria Math" panose="02040503050406030204" pitchFamily="18" charset="0"/>
                        </a:rPr>
                        <m:t>𝟕𝟎𝟕𝟏𝟎𝟔𝟕𝟕</m:t>
                      </m:r>
                    </m:oMath>
                  </m:oMathPara>
                </a14:m>
                <a:endParaRPr lang="es-MX" dirty="0"/>
              </a:p>
              <a:p>
                <a:r>
                  <a:rPr lang="es-AR" b="1" dirty="0"/>
                  <a:t> * </a:t>
                </a:r>
                <a:r>
                  <a:rPr lang="es-MX" dirty="0">
                    <a:solidFill>
                      <a:srgbClr val="7030A0"/>
                    </a:solidFill>
                  </a:rPr>
                  <a:t>1.2231436</a:t>
                </a:r>
                <a:r>
                  <a:rPr lang="es-MX" dirty="0"/>
                  <a:t> = </a:t>
                </a:r>
                <a:r>
                  <a:rPr lang="es-MX" b="1" dirty="0">
                    <a:solidFill>
                      <a:srgbClr val="0070C0"/>
                    </a:solidFill>
                  </a:rPr>
                  <a:t>0.8648931</a:t>
                </a:r>
              </a:p>
              <a:p>
                <a:r>
                  <a:rPr lang="es-AR" b="1" dirty="0"/>
                  <a:t> </a:t>
                </a:r>
                <a:endParaRPr lang="es-MX" dirty="0"/>
              </a:p>
            </p:txBody>
          </p:sp>
        </mc:Choice>
        <mc:Fallback xmlns="">
          <p:sp>
            <p:nvSpPr>
              <p:cNvPr id="6" name="Rectángulo 5"/>
              <p:cNvSpPr>
                <a:spLocks noRot="1" noChangeAspect="1" noMove="1" noResize="1" noEditPoints="1" noAdjustHandles="1" noChangeArrowheads="1" noChangeShapeType="1" noTextEdit="1"/>
              </p:cNvSpPr>
              <p:nvPr/>
            </p:nvSpPr>
            <p:spPr>
              <a:xfrm>
                <a:off x="5675812" y="5555848"/>
                <a:ext cx="4572000" cy="1200329"/>
              </a:xfrm>
              <a:prstGeom prst="rect">
                <a:avLst/>
              </a:prstGeom>
              <a:blipFill>
                <a:blip r:embed="rId2"/>
                <a:stretch>
                  <a:fillRect l="-1067" t="-2538"/>
                </a:stretch>
              </a:blipFill>
            </p:spPr>
            <p:txBody>
              <a:bodyPr/>
              <a:lstStyle/>
              <a:p>
                <a:r>
                  <a:rPr lang="es-MX">
                    <a:noFill/>
                  </a:rPr>
                  <a:t> </a:t>
                </a:r>
              </a:p>
            </p:txBody>
          </p:sp>
        </mc:Fallback>
      </mc:AlternateContent>
      <p:graphicFrame>
        <p:nvGraphicFramePr>
          <p:cNvPr id="7" name="Tabla 6"/>
          <p:cNvGraphicFramePr>
            <a:graphicFrameLocks noGrp="1"/>
          </p:cNvGraphicFramePr>
          <p:nvPr/>
        </p:nvGraphicFramePr>
        <p:xfrm>
          <a:off x="3507376" y="4572936"/>
          <a:ext cx="1979024" cy="518160"/>
        </p:xfrm>
        <a:graphic>
          <a:graphicData uri="http://schemas.openxmlformats.org/drawingml/2006/table">
            <a:tbl>
              <a:tblPr firstRow="1" bandRow="1">
                <a:tableStyleId>{8799B23B-EC83-4686-B30A-512413B5E67A}</a:tableStyleId>
              </a:tblPr>
              <a:tblGrid>
                <a:gridCol w="886776">
                  <a:extLst>
                    <a:ext uri="{9D8B030D-6E8A-4147-A177-3AD203B41FA5}">
                      <a16:colId xmlns:a16="http://schemas.microsoft.com/office/drawing/2014/main" val="3662906802"/>
                    </a:ext>
                  </a:extLst>
                </a:gridCol>
                <a:gridCol w="1092248">
                  <a:extLst>
                    <a:ext uri="{9D8B030D-6E8A-4147-A177-3AD203B41FA5}">
                      <a16:colId xmlns:a16="http://schemas.microsoft.com/office/drawing/2014/main" val="1528403716"/>
                    </a:ext>
                  </a:extLst>
                </a:gridCol>
              </a:tblGrid>
              <a:tr h="189412">
                <a:tc>
                  <a:txBody>
                    <a:bodyPr/>
                    <a:lstStyle/>
                    <a:p>
                      <a:r>
                        <a:rPr lang="es-AR" sz="1100" dirty="0" err="1"/>
                        <a:t>Length</a:t>
                      </a:r>
                      <a:r>
                        <a:rPr lang="es-AR" sz="1100" dirty="0"/>
                        <a:t>=1</a:t>
                      </a:r>
                      <a:endParaRPr lang="es-MX" sz="1100" dirty="0"/>
                    </a:p>
                  </a:txBody>
                  <a:tcPr/>
                </a:tc>
                <a:tc>
                  <a:txBody>
                    <a:bodyPr/>
                    <a:lstStyle/>
                    <a:p>
                      <a:r>
                        <a:rPr lang="es-AR" sz="1100" dirty="0" err="1"/>
                        <a:t>feq</a:t>
                      </a:r>
                      <a:endParaRPr lang="es-MX" sz="1100" dirty="0"/>
                    </a:p>
                  </a:txBody>
                  <a:tcPr/>
                </a:tc>
                <a:extLst>
                  <a:ext uri="{0D108BD9-81ED-4DB2-BD59-A6C34878D82A}">
                    <a16:rowId xmlns:a16="http://schemas.microsoft.com/office/drawing/2014/main" val="1135742914"/>
                  </a:ext>
                </a:extLst>
              </a:tr>
              <a:tr h="189412">
                <a:tc>
                  <a:txBody>
                    <a:bodyPr/>
                    <a:lstStyle/>
                    <a:p>
                      <a:r>
                        <a:rPr lang="es-AR" sz="1100" dirty="0" err="1"/>
                        <a:t>game</a:t>
                      </a:r>
                      <a:endParaRPr lang="es-MX" sz="1100" dirty="0"/>
                    </a:p>
                  </a:txBody>
                  <a:tcPr/>
                </a:tc>
                <a:tc>
                  <a:txBody>
                    <a:bodyPr/>
                    <a:lstStyle/>
                    <a:p>
                      <a:r>
                        <a:rPr lang="es-AR" sz="1100" dirty="0"/>
                        <a:t>1</a:t>
                      </a:r>
                      <a:endParaRPr lang="es-MX" sz="1100" dirty="0"/>
                    </a:p>
                  </a:txBody>
                  <a:tcPr/>
                </a:tc>
                <a:extLst>
                  <a:ext uri="{0D108BD9-81ED-4DB2-BD59-A6C34878D82A}">
                    <a16:rowId xmlns:a16="http://schemas.microsoft.com/office/drawing/2014/main" val="3777223593"/>
                  </a:ext>
                </a:extLst>
              </a:tr>
            </a:tbl>
          </a:graphicData>
        </a:graphic>
      </p:graphicFrame>
      <p:graphicFrame>
        <p:nvGraphicFramePr>
          <p:cNvPr id="8" name="Tabla 7"/>
          <p:cNvGraphicFramePr>
            <a:graphicFrameLocks noGrp="1"/>
          </p:cNvGraphicFramePr>
          <p:nvPr/>
        </p:nvGraphicFramePr>
        <p:xfrm>
          <a:off x="3504111" y="5351969"/>
          <a:ext cx="1982289" cy="1127209"/>
        </p:xfrm>
        <a:graphic>
          <a:graphicData uri="http://schemas.openxmlformats.org/drawingml/2006/table">
            <a:tbl>
              <a:tblPr firstRow="1" bandRow="1">
                <a:tableStyleId>{8799B23B-EC83-4686-B30A-512413B5E67A}</a:tableStyleId>
              </a:tblPr>
              <a:tblGrid>
                <a:gridCol w="890041">
                  <a:extLst>
                    <a:ext uri="{9D8B030D-6E8A-4147-A177-3AD203B41FA5}">
                      <a16:colId xmlns:a16="http://schemas.microsoft.com/office/drawing/2014/main" val="3662906802"/>
                    </a:ext>
                  </a:extLst>
                </a:gridCol>
                <a:gridCol w="1092248">
                  <a:extLst>
                    <a:ext uri="{9D8B030D-6E8A-4147-A177-3AD203B41FA5}">
                      <a16:colId xmlns:a16="http://schemas.microsoft.com/office/drawing/2014/main" val="1528403716"/>
                    </a:ext>
                  </a:extLst>
                </a:gridCol>
              </a:tblGrid>
              <a:tr h="189412">
                <a:tc>
                  <a:txBody>
                    <a:bodyPr/>
                    <a:lstStyle/>
                    <a:p>
                      <a:r>
                        <a:rPr lang="es-AR" sz="1100" dirty="0" err="1"/>
                        <a:t>Length</a:t>
                      </a:r>
                      <a:r>
                        <a:rPr lang="es-AR" sz="1100" dirty="0"/>
                        <a:t>=4</a:t>
                      </a:r>
                      <a:endParaRPr lang="es-MX" sz="1100" dirty="0"/>
                    </a:p>
                  </a:txBody>
                  <a:tcPr/>
                </a:tc>
                <a:tc>
                  <a:txBody>
                    <a:bodyPr/>
                    <a:lstStyle/>
                    <a:p>
                      <a:r>
                        <a:rPr lang="es-AR" sz="1100" dirty="0" err="1"/>
                        <a:t>feq</a:t>
                      </a:r>
                      <a:endParaRPr lang="es-MX" sz="1100" dirty="0"/>
                    </a:p>
                  </a:txBody>
                  <a:tcPr/>
                </a:tc>
                <a:extLst>
                  <a:ext uri="{0D108BD9-81ED-4DB2-BD59-A6C34878D82A}">
                    <a16:rowId xmlns:a16="http://schemas.microsoft.com/office/drawing/2014/main" val="1135742914"/>
                  </a:ext>
                </a:extLst>
              </a:tr>
              <a:tr h="349969">
                <a:tc>
                  <a:txBody>
                    <a:bodyPr/>
                    <a:lstStyle/>
                    <a:p>
                      <a:r>
                        <a:rPr lang="es-AR" sz="1100" dirty="0" err="1"/>
                        <a:t>game</a:t>
                      </a:r>
                      <a:endParaRPr lang="es-MX" sz="1100" dirty="0"/>
                    </a:p>
                  </a:txBody>
                  <a:tcPr/>
                </a:tc>
                <a:tc>
                  <a:txBody>
                    <a:bodyPr/>
                    <a:lstStyle/>
                    <a:p>
                      <a:r>
                        <a:rPr lang="es-AR" sz="1100" dirty="0"/>
                        <a:t>2</a:t>
                      </a:r>
                      <a:endParaRPr lang="es-MX" sz="1100" dirty="0"/>
                    </a:p>
                  </a:txBody>
                  <a:tcPr/>
                </a:tc>
                <a:extLst>
                  <a:ext uri="{0D108BD9-81ED-4DB2-BD59-A6C34878D82A}">
                    <a16:rowId xmlns:a16="http://schemas.microsoft.com/office/drawing/2014/main" val="3777223593"/>
                  </a:ext>
                </a:extLst>
              </a:tr>
              <a:tr h="189412">
                <a:tc>
                  <a:txBody>
                    <a:bodyPr/>
                    <a:lstStyle/>
                    <a:p>
                      <a:r>
                        <a:rPr lang="es-AR" sz="1100" dirty="0"/>
                        <a:t>video</a:t>
                      </a:r>
                      <a:endParaRPr lang="es-MX" sz="1100" dirty="0"/>
                    </a:p>
                  </a:txBody>
                  <a:tcPr/>
                </a:tc>
                <a:tc>
                  <a:txBody>
                    <a:bodyPr/>
                    <a:lstStyle/>
                    <a:p>
                      <a:r>
                        <a:rPr lang="es-AR" sz="1100" dirty="0"/>
                        <a:t>1</a:t>
                      </a:r>
                      <a:endParaRPr lang="es-MX" sz="1100" dirty="0"/>
                    </a:p>
                  </a:txBody>
                  <a:tcPr/>
                </a:tc>
                <a:extLst>
                  <a:ext uri="{0D108BD9-81ED-4DB2-BD59-A6C34878D82A}">
                    <a16:rowId xmlns:a16="http://schemas.microsoft.com/office/drawing/2014/main" val="3331828747"/>
                  </a:ext>
                </a:extLst>
              </a:tr>
              <a:tr h="171966">
                <a:tc>
                  <a:txBody>
                    <a:bodyPr/>
                    <a:lstStyle/>
                    <a:p>
                      <a:r>
                        <a:rPr lang="es-AR" sz="1100" dirty="0" err="1"/>
                        <a:t>review</a:t>
                      </a:r>
                      <a:endParaRPr lang="es-MX" sz="1100" dirty="0"/>
                    </a:p>
                  </a:txBody>
                  <a:tcPr/>
                </a:tc>
                <a:tc>
                  <a:txBody>
                    <a:bodyPr/>
                    <a:lstStyle/>
                    <a:p>
                      <a:r>
                        <a:rPr lang="es-AR" sz="1100" dirty="0"/>
                        <a:t>1</a:t>
                      </a:r>
                      <a:endParaRPr lang="es-MX" sz="1100" dirty="0"/>
                    </a:p>
                  </a:txBody>
                  <a:tcPr/>
                </a:tc>
                <a:extLst>
                  <a:ext uri="{0D108BD9-81ED-4DB2-BD59-A6C34878D82A}">
                    <a16:rowId xmlns:a16="http://schemas.microsoft.com/office/drawing/2014/main" val="1576570582"/>
                  </a:ext>
                </a:extLst>
              </a:tr>
            </a:tbl>
          </a:graphicData>
        </a:graphic>
      </p:graphicFrame>
      <p:graphicFrame>
        <p:nvGraphicFramePr>
          <p:cNvPr id="9" name="Tabla 8"/>
          <p:cNvGraphicFramePr>
            <a:graphicFrameLocks noGrp="1"/>
          </p:cNvGraphicFramePr>
          <p:nvPr/>
        </p:nvGraphicFramePr>
        <p:xfrm>
          <a:off x="3507376" y="2216943"/>
          <a:ext cx="1979024" cy="777240"/>
        </p:xfrm>
        <a:graphic>
          <a:graphicData uri="http://schemas.openxmlformats.org/drawingml/2006/table">
            <a:tbl>
              <a:tblPr firstRow="1" bandRow="1">
                <a:tableStyleId>{8799B23B-EC83-4686-B30A-512413B5E67A}</a:tableStyleId>
              </a:tblPr>
              <a:tblGrid>
                <a:gridCol w="886776">
                  <a:extLst>
                    <a:ext uri="{9D8B030D-6E8A-4147-A177-3AD203B41FA5}">
                      <a16:colId xmlns:a16="http://schemas.microsoft.com/office/drawing/2014/main" val="3662906802"/>
                    </a:ext>
                  </a:extLst>
                </a:gridCol>
                <a:gridCol w="1092248">
                  <a:extLst>
                    <a:ext uri="{9D8B030D-6E8A-4147-A177-3AD203B41FA5}">
                      <a16:colId xmlns:a16="http://schemas.microsoft.com/office/drawing/2014/main" val="1528403716"/>
                    </a:ext>
                  </a:extLst>
                </a:gridCol>
              </a:tblGrid>
              <a:tr h="189412">
                <a:tc>
                  <a:txBody>
                    <a:bodyPr/>
                    <a:lstStyle/>
                    <a:p>
                      <a:r>
                        <a:rPr lang="es-AR" sz="1100" dirty="0" err="1"/>
                        <a:t>Length</a:t>
                      </a:r>
                      <a:r>
                        <a:rPr lang="es-AR" sz="1100" dirty="0"/>
                        <a:t>=</a:t>
                      </a:r>
                      <a:r>
                        <a:rPr lang="es-MX" sz="1100" dirty="0"/>
                        <a:t>2</a:t>
                      </a:r>
                    </a:p>
                  </a:txBody>
                  <a:tcPr/>
                </a:tc>
                <a:tc>
                  <a:txBody>
                    <a:bodyPr/>
                    <a:lstStyle/>
                    <a:p>
                      <a:r>
                        <a:rPr lang="es-AR" sz="1100" dirty="0" err="1"/>
                        <a:t>feq</a:t>
                      </a:r>
                      <a:endParaRPr lang="es-MX" sz="1100" dirty="0"/>
                    </a:p>
                  </a:txBody>
                  <a:tcPr/>
                </a:tc>
                <a:extLst>
                  <a:ext uri="{0D108BD9-81ED-4DB2-BD59-A6C34878D82A}">
                    <a16:rowId xmlns:a16="http://schemas.microsoft.com/office/drawing/2014/main" val="1135742914"/>
                  </a:ext>
                </a:extLst>
              </a:tr>
              <a:tr h="189412">
                <a:tc>
                  <a:txBody>
                    <a:bodyPr/>
                    <a:lstStyle/>
                    <a:p>
                      <a:r>
                        <a:rPr lang="es-AR" sz="1100" dirty="0"/>
                        <a:t>store</a:t>
                      </a:r>
                      <a:endParaRPr lang="es-MX" sz="1100" dirty="0"/>
                    </a:p>
                  </a:txBody>
                  <a:tcPr/>
                </a:tc>
                <a:tc>
                  <a:txBody>
                    <a:bodyPr/>
                    <a:lstStyle/>
                    <a:p>
                      <a:r>
                        <a:rPr lang="es-AR" sz="1100" dirty="0"/>
                        <a:t>1</a:t>
                      </a:r>
                      <a:endParaRPr lang="es-MX" sz="1100" dirty="0"/>
                    </a:p>
                  </a:txBody>
                  <a:tcPr/>
                </a:tc>
                <a:extLst>
                  <a:ext uri="{0D108BD9-81ED-4DB2-BD59-A6C34878D82A}">
                    <a16:rowId xmlns:a16="http://schemas.microsoft.com/office/drawing/2014/main" val="3777223593"/>
                  </a:ext>
                </a:extLst>
              </a:tr>
              <a:tr h="189412">
                <a:tc>
                  <a:txBody>
                    <a:bodyPr/>
                    <a:lstStyle/>
                    <a:p>
                      <a:r>
                        <a:rPr lang="es-AR" sz="1100" dirty="0" err="1"/>
                        <a:t>game</a:t>
                      </a:r>
                      <a:endParaRPr lang="es-MX" sz="1100" dirty="0"/>
                    </a:p>
                  </a:txBody>
                  <a:tcPr/>
                </a:tc>
                <a:tc>
                  <a:txBody>
                    <a:bodyPr/>
                    <a:lstStyle/>
                    <a:p>
                      <a:r>
                        <a:rPr lang="es-AR" sz="1100" dirty="0"/>
                        <a:t>1</a:t>
                      </a:r>
                      <a:endParaRPr lang="es-MX" sz="1100" dirty="0"/>
                    </a:p>
                  </a:txBody>
                  <a:tcPr/>
                </a:tc>
                <a:extLst>
                  <a:ext uri="{0D108BD9-81ED-4DB2-BD59-A6C34878D82A}">
                    <a16:rowId xmlns:a16="http://schemas.microsoft.com/office/drawing/2014/main" val="3288416500"/>
                  </a:ext>
                </a:extLst>
              </a:tr>
            </a:tbl>
          </a:graphicData>
        </a:graphic>
      </p:graphicFrame>
      <p:grpSp>
        <p:nvGrpSpPr>
          <p:cNvPr id="19" name="Grupo 18"/>
          <p:cNvGrpSpPr/>
          <p:nvPr/>
        </p:nvGrpSpPr>
        <p:grpSpPr>
          <a:xfrm>
            <a:off x="414574" y="2046552"/>
            <a:ext cx="2756263" cy="761268"/>
            <a:chOff x="548640" y="2928952"/>
            <a:chExt cx="2756263" cy="761268"/>
          </a:xfrm>
        </p:grpSpPr>
        <p:sp>
          <p:nvSpPr>
            <p:cNvPr id="20" name="Rectángulo 19"/>
            <p:cNvSpPr/>
            <p:nvPr/>
          </p:nvSpPr>
          <p:spPr>
            <a:xfrm>
              <a:off x="718457" y="3311397"/>
              <a:ext cx="2586446" cy="378823"/>
            </a:xfrm>
            <a:prstGeom prst="rect">
              <a:avLst/>
            </a:prstGeom>
          </p:spPr>
          <p:style>
            <a:lnRef idx="1">
              <a:schemeClr val="accent3"/>
            </a:lnRef>
            <a:fillRef idx="2">
              <a:schemeClr val="accent3"/>
            </a:fillRef>
            <a:effectRef idx="1">
              <a:schemeClr val="accent3"/>
            </a:effectRef>
            <a:fontRef idx="minor">
              <a:schemeClr val="dk1"/>
            </a:fontRef>
          </p:style>
          <p:txBody>
            <a:bodyPr lIns="0" tIns="0" rIns="0" bIns="0" rtlCol="0" anchor="t" anchorCtr="0">
              <a:normAutofit/>
            </a:bodyPr>
            <a:lstStyle/>
            <a:p>
              <a:pPr algn="just"/>
              <a:r>
                <a:rPr lang="es-MX" dirty="0"/>
                <a:t>store,, </a:t>
              </a:r>
              <a:r>
                <a:rPr lang="es-MX" dirty="0" err="1"/>
                <a:t>game</a:t>
              </a:r>
              <a:endParaRPr lang="es-MX" dirty="0"/>
            </a:p>
          </p:txBody>
        </p:sp>
        <p:sp>
          <p:nvSpPr>
            <p:cNvPr id="21" name="CuadroTexto 20"/>
            <p:cNvSpPr txBox="1"/>
            <p:nvPr/>
          </p:nvSpPr>
          <p:spPr>
            <a:xfrm>
              <a:off x="548640" y="2928952"/>
              <a:ext cx="1685077" cy="369332"/>
            </a:xfrm>
            <a:prstGeom prst="rect">
              <a:avLst/>
            </a:prstGeom>
            <a:noFill/>
            <a:ln>
              <a:solidFill>
                <a:schemeClr val="bg2"/>
              </a:solidFill>
            </a:ln>
          </p:spPr>
          <p:txBody>
            <a:bodyPr wrap="none" rtlCol="0">
              <a:spAutoFit/>
            </a:bodyPr>
            <a:lstStyle/>
            <a:p>
              <a:r>
                <a:rPr lang="es-AR" dirty="0" err="1"/>
                <a:t>Docid</a:t>
              </a:r>
              <a:r>
                <a:rPr lang="es-AR" dirty="0"/>
                <a:t> 0  (a.txt)</a:t>
              </a:r>
              <a:endParaRPr lang="es-MX" dirty="0" err="1"/>
            </a:p>
          </p:txBody>
        </p:sp>
      </p:grpSp>
      <p:grpSp>
        <p:nvGrpSpPr>
          <p:cNvPr id="25" name="Grupo 24"/>
          <p:cNvGrpSpPr/>
          <p:nvPr/>
        </p:nvGrpSpPr>
        <p:grpSpPr>
          <a:xfrm>
            <a:off x="397661" y="4428026"/>
            <a:ext cx="2731463" cy="748155"/>
            <a:chOff x="548640" y="2928952"/>
            <a:chExt cx="2731463" cy="748155"/>
          </a:xfrm>
        </p:grpSpPr>
        <p:sp>
          <p:nvSpPr>
            <p:cNvPr id="26" name="Rectángulo 25"/>
            <p:cNvSpPr/>
            <p:nvPr/>
          </p:nvSpPr>
          <p:spPr>
            <a:xfrm>
              <a:off x="693657" y="3298284"/>
              <a:ext cx="2586446" cy="378823"/>
            </a:xfrm>
            <a:prstGeom prst="rect">
              <a:avLst/>
            </a:prstGeom>
          </p:spPr>
          <p:style>
            <a:lnRef idx="1">
              <a:schemeClr val="accent3"/>
            </a:lnRef>
            <a:fillRef idx="2">
              <a:schemeClr val="accent3"/>
            </a:fillRef>
            <a:effectRef idx="1">
              <a:schemeClr val="accent3"/>
            </a:effectRef>
            <a:fontRef idx="minor">
              <a:schemeClr val="dk1"/>
            </a:fontRef>
          </p:style>
          <p:txBody>
            <a:bodyPr lIns="0" tIns="0" rIns="0" bIns="0" rtlCol="0" anchor="t" anchorCtr="0">
              <a:normAutofit/>
            </a:bodyPr>
            <a:lstStyle/>
            <a:p>
              <a:pPr algn="just"/>
              <a:r>
                <a:rPr lang="es-MX" dirty="0" err="1"/>
                <a:t>game</a:t>
              </a:r>
              <a:endParaRPr lang="es-MX" dirty="0"/>
            </a:p>
          </p:txBody>
        </p:sp>
        <p:sp>
          <p:nvSpPr>
            <p:cNvPr id="27" name="CuadroTexto 26"/>
            <p:cNvSpPr txBox="1"/>
            <p:nvPr/>
          </p:nvSpPr>
          <p:spPr>
            <a:xfrm>
              <a:off x="548640" y="2928952"/>
              <a:ext cx="1946616" cy="369332"/>
            </a:xfrm>
            <a:prstGeom prst="rect">
              <a:avLst/>
            </a:prstGeom>
            <a:noFill/>
            <a:ln>
              <a:solidFill>
                <a:schemeClr val="bg2"/>
              </a:solidFill>
            </a:ln>
          </p:spPr>
          <p:txBody>
            <a:bodyPr wrap="square" rtlCol="0">
              <a:spAutoFit/>
            </a:bodyPr>
            <a:lstStyle/>
            <a:p>
              <a:r>
                <a:rPr lang="es-AR" dirty="0" err="1"/>
                <a:t>Docid</a:t>
              </a:r>
              <a:r>
                <a:rPr lang="es-AR" dirty="0"/>
                <a:t> 2 (c.txt)</a:t>
              </a:r>
              <a:endParaRPr lang="es-MX" dirty="0" err="1"/>
            </a:p>
          </p:txBody>
        </p:sp>
      </p:grpSp>
      <p:grpSp>
        <p:nvGrpSpPr>
          <p:cNvPr id="28" name="Grupo 27"/>
          <p:cNvGrpSpPr/>
          <p:nvPr/>
        </p:nvGrpSpPr>
        <p:grpSpPr>
          <a:xfrm>
            <a:off x="457200" y="5476390"/>
            <a:ext cx="2651760" cy="848210"/>
            <a:chOff x="548640" y="2928952"/>
            <a:chExt cx="2651760" cy="848210"/>
          </a:xfrm>
        </p:grpSpPr>
        <p:sp>
          <p:nvSpPr>
            <p:cNvPr id="29" name="Rectángulo 28"/>
            <p:cNvSpPr/>
            <p:nvPr/>
          </p:nvSpPr>
          <p:spPr>
            <a:xfrm>
              <a:off x="718457" y="3298284"/>
              <a:ext cx="2481943" cy="478878"/>
            </a:xfrm>
            <a:prstGeom prst="rect">
              <a:avLst/>
            </a:prstGeom>
          </p:spPr>
          <p:style>
            <a:lnRef idx="1">
              <a:schemeClr val="accent3"/>
            </a:lnRef>
            <a:fillRef idx="2">
              <a:schemeClr val="accent3"/>
            </a:fillRef>
            <a:effectRef idx="1">
              <a:schemeClr val="accent3"/>
            </a:effectRef>
            <a:fontRef idx="minor">
              <a:schemeClr val="dk1"/>
            </a:fontRef>
          </p:style>
          <p:txBody>
            <a:bodyPr lIns="0" tIns="0" rIns="0" bIns="0" rtlCol="0" anchor="t" anchorCtr="0">
              <a:normAutofit fontScale="92500" lnSpcReduction="10000"/>
            </a:bodyPr>
            <a:lstStyle/>
            <a:p>
              <a:pPr algn="just"/>
              <a:r>
                <a:rPr lang="es-MX" dirty="0" err="1"/>
                <a:t>Game</a:t>
              </a:r>
              <a:r>
                <a:rPr lang="es-MX" dirty="0"/>
                <a:t> video, </a:t>
              </a:r>
            </a:p>
            <a:p>
              <a:pPr algn="just"/>
              <a:r>
                <a:rPr lang="es-MX" dirty="0"/>
                <a:t>  </a:t>
              </a:r>
              <a:r>
                <a:rPr lang="es-MX" dirty="0" err="1"/>
                <a:t>review</a:t>
              </a:r>
              <a:r>
                <a:rPr lang="es-MX" dirty="0"/>
                <a:t>    </a:t>
              </a:r>
              <a:r>
                <a:rPr lang="es-MX" dirty="0" err="1"/>
                <a:t>game</a:t>
              </a:r>
              <a:r>
                <a:rPr lang="es-MX" dirty="0"/>
                <a:t>.</a:t>
              </a:r>
            </a:p>
          </p:txBody>
        </p:sp>
        <p:sp>
          <p:nvSpPr>
            <p:cNvPr id="30" name="CuadroTexto 29"/>
            <p:cNvSpPr txBox="1"/>
            <p:nvPr/>
          </p:nvSpPr>
          <p:spPr>
            <a:xfrm>
              <a:off x="548640" y="2928952"/>
              <a:ext cx="1653017" cy="369332"/>
            </a:xfrm>
            <a:prstGeom prst="rect">
              <a:avLst/>
            </a:prstGeom>
            <a:noFill/>
            <a:ln>
              <a:solidFill>
                <a:schemeClr val="bg2"/>
              </a:solidFill>
            </a:ln>
          </p:spPr>
          <p:txBody>
            <a:bodyPr wrap="none" rtlCol="0">
              <a:spAutoFit/>
            </a:bodyPr>
            <a:lstStyle/>
            <a:p>
              <a:r>
                <a:rPr lang="es-AR" dirty="0" err="1"/>
                <a:t>Docid</a:t>
              </a:r>
              <a:r>
                <a:rPr lang="es-AR" dirty="0"/>
                <a:t> 3 (d.txt)</a:t>
              </a:r>
              <a:endParaRPr lang="es-MX" dirty="0" err="1"/>
            </a:p>
          </p:txBody>
        </p:sp>
      </p:grpSp>
    </p:spTree>
    <p:extLst>
      <p:ext uri="{BB962C8B-B14F-4D97-AF65-F5344CB8AC3E}">
        <p14:creationId xmlns:p14="http://schemas.microsoft.com/office/powerpoint/2010/main" val="3678856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2800" dirty="0" err="1"/>
              <a:t>Query</a:t>
            </a:r>
            <a:r>
              <a:rPr lang="es-MX" sz="2800" dirty="0"/>
              <a:t> de un término</a:t>
            </a:r>
            <a:endParaRPr lang="es-AR" sz="2800" dirty="0"/>
          </a:p>
        </p:txBody>
      </p:sp>
      <p:sp>
        <p:nvSpPr>
          <p:cNvPr id="4" name="Marcador de número de diapositiva 3"/>
          <p:cNvSpPr>
            <a:spLocks noGrp="1"/>
          </p:cNvSpPr>
          <p:nvPr>
            <p:ph type="sldNum" sz="quarter" idx="12"/>
          </p:nvPr>
        </p:nvSpPr>
        <p:spPr/>
        <p:txBody>
          <a:bodyPr/>
          <a:lstStyle/>
          <a:p>
            <a:fld id="{401CF334-2D5C-4859-84A6-CA7E6E43FAEB}" type="slidenum">
              <a:rPr lang="en-US" smtClean="0"/>
              <a:t>245</a:t>
            </a:fld>
            <a:endParaRPr lang="en-US"/>
          </a:p>
        </p:txBody>
      </p:sp>
      <p:sp>
        <p:nvSpPr>
          <p:cNvPr id="5" name="Marcador de contenido 2"/>
          <p:cNvSpPr txBox="1">
            <a:spLocks/>
          </p:cNvSpPr>
          <p:nvPr/>
        </p:nvSpPr>
        <p:spPr>
          <a:xfrm>
            <a:off x="457200" y="1967232"/>
            <a:ext cx="8229600" cy="4389120"/>
          </a:xfrm>
          <a:prstGeom prst="rect">
            <a:avLst/>
          </a:prstGeom>
        </p:spPr>
        <p:txBody>
          <a:bodyPr vert="horz">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0" indent="0">
              <a:buFont typeface="Wingdings 2"/>
              <a:buNone/>
            </a:pPr>
            <a:r>
              <a:rPr lang="es-AR" dirty="0"/>
              <a:t>Dado que tenemos:</a:t>
            </a:r>
          </a:p>
          <a:p>
            <a:r>
              <a:rPr lang="es-AR" dirty="0"/>
              <a:t>Score(DOC</a:t>
            </a:r>
            <a:r>
              <a:rPr lang="es-AR" sz="1800" dirty="0"/>
              <a:t>0</a:t>
            </a:r>
            <a:r>
              <a:rPr lang="es-AR" dirty="0"/>
              <a:t>,query) </a:t>
            </a:r>
            <a:r>
              <a:rPr lang="es-AR" b="1" dirty="0"/>
              <a:t>= </a:t>
            </a:r>
            <a:r>
              <a:rPr lang="es-MX" b="1" dirty="0">
                <a:solidFill>
                  <a:srgbClr val="0070C0"/>
                </a:solidFill>
              </a:rPr>
              <a:t>0.8648931</a:t>
            </a:r>
            <a:endParaRPr lang="es-AR" b="1" dirty="0"/>
          </a:p>
          <a:p>
            <a:r>
              <a:rPr lang="es-AR" dirty="0"/>
              <a:t>Score(DOC</a:t>
            </a:r>
            <a:r>
              <a:rPr lang="es-AR" sz="1800" dirty="0"/>
              <a:t>2</a:t>
            </a:r>
            <a:r>
              <a:rPr lang="es-AR" dirty="0"/>
              <a:t>,query) </a:t>
            </a:r>
            <a:r>
              <a:rPr lang="es-AR" b="1" dirty="0"/>
              <a:t>= </a:t>
            </a:r>
            <a:r>
              <a:rPr lang="es-MX" b="1" dirty="0">
                <a:solidFill>
                  <a:srgbClr val="0070C0"/>
                </a:solidFill>
              </a:rPr>
              <a:t>1.2231436</a:t>
            </a:r>
          </a:p>
          <a:p>
            <a:r>
              <a:rPr lang="es-AR" dirty="0"/>
              <a:t>Score(DOC</a:t>
            </a:r>
            <a:r>
              <a:rPr lang="es-AR" sz="1800" dirty="0"/>
              <a:t>3</a:t>
            </a:r>
            <a:r>
              <a:rPr lang="es-AR" dirty="0"/>
              <a:t>,query) </a:t>
            </a:r>
            <a:r>
              <a:rPr lang="es-AR" b="1" dirty="0"/>
              <a:t>= </a:t>
            </a:r>
            <a:r>
              <a:rPr lang="es-MX" b="1" dirty="0">
                <a:solidFill>
                  <a:srgbClr val="0070C0"/>
                </a:solidFill>
              </a:rPr>
              <a:t>0.8648931</a:t>
            </a:r>
          </a:p>
          <a:p>
            <a:pPr marL="0" indent="0">
              <a:buFont typeface="Wingdings 2"/>
              <a:buNone/>
            </a:pPr>
            <a:endParaRPr lang="es-MX" b="1" dirty="0">
              <a:solidFill>
                <a:srgbClr val="0070C0"/>
              </a:solidFill>
            </a:endParaRPr>
          </a:p>
          <a:p>
            <a:pPr marL="0" indent="0">
              <a:buFont typeface="Wingdings 2"/>
              <a:buNone/>
            </a:pPr>
            <a:r>
              <a:rPr lang="es-MX" sz="2400" b="1" dirty="0">
                <a:solidFill>
                  <a:srgbClr val="0070C0"/>
                </a:solidFill>
              </a:rPr>
              <a:t>O sea, aparecen ordenados descendentemente por score:</a:t>
            </a:r>
          </a:p>
          <a:p>
            <a:pPr marL="0" indent="0">
              <a:buFont typeface="Wingdings 2"/>
              <a:buNone/>
            </a:pPr>
            <a:r>
              <a:rPr lang="es-MX" b="1" dirty="0">
                <a:solidFill>
                  <a:srgbClr val="0070C0"/>
                </a:solidFill>
              </a:rPr>
              <a:t>Doc2</a:t>
            </a:r>
          </a:p>
          <a:p>
            <a:pPr marL="0" indent="0">
              <a:buFont typeface="Wingdings 2"/>
              <a:buNone/>
            </a:pPr>
            <a:r>
              <a:rPr lang="es-MX" b="1" dirty="0">
                <a:solidFill>
                  <a:srgbClr val="0070C0"/>
                </a:solidFill>
              </a:rPr>
              <a:t>Doc0    </a:t>
            </a:r>
          </a:p>
          <a:p>
            <a:pPr marL="0" indent="0">
              <a:buFont typeface="Wingdings 2"/>
              <a:buNone/>
            </a:pPr>
            <a:r>
              <a:rPr lang="es-MX" b="1" dirty="0">
                <a:solidFill>
                  <a:srgbClr val="0070C0"/>
                </a:solidFill>
              </a:rPr>
              <a:t>Doc3</a:t>
            </a:r>
            <a:r>
              <a:rPr lang="es-AR" b="1" dirty="0">
                <a:solidFill>
                  <a:srgbClr val="0070C0"/>
                </a:solidFill>
              </a:rPr>
              <a:t> </a:t>
            </a:r>
          </a:p>
          <a:p>
            <a:pPr marL="0" indent="0">
              <a:buFont typeface="Wingdings 2"/>
              <a:buNone/>
            </a:pPr>
            <a:endParaRPr lang="es-AR" dirty="0"/>
          </a:p>
        </p:txBody>
      </p:sp>
      <p:sp>
        <p:nvSpPr>
          <p:cNvPr id="6" name="Flecha izquierda y arriba 5"/>
          <p:cNvSpPr/>
          <p:nvPr/>
        </p:nvSpPr>
        <p:spPr>
          <a:xfrm rot="18384685">
            <a:off x="1201030" y="5290691"/>
            <a:ext cx="652422" cy="600657"/>
          </a:xfrm>
          <a:prstGeom prst="leftUp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a:t> </a:t>
            </a:r>
            <a:endParaRPr lang="es-MX" dirty="0"/>
          </a:p>
        </p:txBody>
      </p:sp>
      <p:sp>
        <p:nvSpPr>
          <p:cNvPr id="7" name="Rectángulo 6"/>
          <p:cNvSpPr/>
          <p:nvPr/>
        </p:nvSpPr>
        <p:spPr>
          <a:xfrm>
            <a:off x="1962571" y="5406353"/>
            <a:ext cx="1583679" cy="369332"/>
          </a:xfrm>
          <a:prstGeom prst="rect">
            <a:avLst/>
          </a:prstGeom>
        </p:spPr>
        <p:txBody>
          <a:bodyPr wrap="square">
            <a:spAutoFit/>
          </a:bodyPr>
          <a:lstStyle/>
          <a:p>
            <a:r>
              <a:rPr lang="es-AR" dirty="0"/>
              <a:t>O al revés</a:t>
            </a:r>
            <a:endParaRPr lang="es-MX" dirty="0"/>
          </a:p>
        </p:txBody>
      </p:sp>
    </p:spTree>
    <p:extLst>
      <p:ext uri="{BB962C8B-B14F-4D97-AF65-F5344CB8AC3E}">
        <p14:creationId xmlns:p14="http://schemas.microsoft.com/office/powerpoint/2010/main" val="1827594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2800" dirty="0" err="1"/>
              <a:t>Query</a:t>
            </a:r>
            <a:r>
              <a:rPr lang="es-MX" sz="2800" dirty="0"/>
              <a:t> de un término modificado por fórmula</a:t>
            </a:r>
            <a:endParaRPr lang="es-AR" sz="2800" dirty="0"/>
          </a:p>
        </p:txBody>
      </p:sp>
      <p:sp>
        <p:nvSpPr>
          <p:cNvPr id="4" name="Marcador de número de diapositiva 3"/>
          <p:cNvSpPr>
            <a:spLocks noGrp="1"/>
          </p:cNvSpPr>
          <p:nvPr>
            <p:ph type="sldNum" sz="quarter" idx="12"/>
          </p:nvPr>
        </p:nvSpPr>
        <p:spPr/>
        <p:txBody>
          <a:bodyPr/>
          <a:lstStyle/>
          <a:p>
            <a:fld id="{401CF334-2D5C-4859-84A6-CA7E6E43FAEB}" type="slidenum">
              <a:rPr lang="en-US" smtClean="0"/>
              <a:t>246</a:t>
            </a:fld>
            <a:endParaRPr lang="en-US"/>
          </a:p>
        </p:txBody>
      </p:sp>
      <p:sp>
        <p:nvSpPr>
          <p:cNvPr id="5" name="Marcador de contenido 2"/>
          <p:cNvSpPr txBox="1">
            <a:spLocks/>
          </p:cNvSpPr>
          <p:nvPr/>
        </p:nvSpPr>
        <p:spPr>
          <a:xfrm>
            <a:off x="457200" y="1967232"/>
            <a:ext cx="8229600" cy="4389120"/>
          </a:xfrm>
          <a:prstGeom prst="rect">
            <a:avLst/>
          </a:prstGeom>
        </p:spPr>
        <p:txBody>
          <a:bodyPr vert="horz">
            <a:normAutofit fontScale="700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0" sz="1400" kern="1200" baseline="0">
                <a:solidFill>
                  <a:schemeClr val="tx1"/>
                </a:solidFill>
                <a:latin typeface="+mn-lt"/>
                <a:ea typeface="+mn-ea"/>
                <a:cs typeface="+mn-cs"/>
              </a:defRPr>
            </a:lvl9pPr>
          </a:lstStyle>
          <a:p>
            <a:pPr marL="0" indent="0" algn="just">
              <a:buFont typeface="Wingdings 2"/>
              <a:buNone/>
            </a:pPr>
            <a:r>
              <a:rPr lang="es-AR" dirty="0"/>
              <a:t>Si tenemos que el </a:t>
            </a:r>
            <a:r>
              <a:rPr lang="es-AR" dirty="0" err="1"/>
              <a:t>query</a:t>
            </a:r>
            <a:r>
              <a:rPr lang="es-AR" dirty="0"/>
              <a:t> usa un solo término modificado por </a:t>
            </a:r>
            <a:r>
              <a:rPr lang="es-AR" dirty="0" err="1"/>
              <a:t>FuzzySearch</a:t>
            </a:r>
            <a:r>
              <a:rPr lang="es-AR" dirty="0"/>
              <a:t>, </a:t>
            </a:r>
            <a:r>
              <a:rPr lang="es-AR" dirty="0" err="1"/>
              <a:t>Range</a:t>
            </a:r>
            <a:r>
              <a:rPr lang="es-AR" dirty="0"/>
              <a:t>, </a:t>
            </a:r>
            <a:r>
              <a:rPr lang="es-AR" dirty="0" err="1"/>
              <a:t>Prefix</a:t>
            </a:r>
            <a:r>
              <a:rPr lang="es-AR" dirty="0"/>
              <a:t>, </a:t>
            </a:r>
            <a:r>
              <a:rPr lang="es-AR" dirty="0" err="1"/>
              <a:t>Wildcard</a:t>
            </a:r>
            <a:r>
              <a:rPr lang="es-AR" dirty="0"/>
              <a:t> : se devuelve como score 1 a los documentos que </a:t>
            </a:r>
            <a:r>
              <a:rPr lang="es-AR"/>
              <a:t>matchean</a:t>
            </a:r>
            <a:endParaRPr lang="es-AR" dirty="0"/>
          </a:p>
          <a:p>
            <a:pPr marL="0" indent="0" algn="just">
              <a:buFont typeface="Wingdings 2"/>
              <a:buNone/>
            </a:pPr>
            <a:endParaRPr lang="es-AR" b="1" dirty="0">
              <a:solidFill>
                <a:srgbClr val="0070C0"/>
              </a:solidFill>
            </a:endParaRPr>
          </a:p>
          <a:p>
            <a:pPr marL="0" indent="0" algn="just">
              <a:buFont typeface="Wingdings 2"/>
              <a:buNone/>
            </a:pPr>
            <a:r>
              <a:rPr lang="es-AR" b="1" dirty="0" err="1">
                <a:solidFill>
                  <a:srgbClr val="0070C0"/>
                </a:solidFill>
              </a:rPr>
              <a:t>Ej</a:t>
            </a:r>
            <a:r>
              <a:rPr lang="es-AR" b="1" dirty="0">
                <a:solidFill>
                  <a:srgbClr val="0070C0"/>
                </a:solidFill>
              </a:rPr>
              <a:t>: </a:t>
            </a:r>
            <a:r>
              <a:rPr lang="es-AR" b="1" dirty="0" err="1">
                <a:solidFill>
                  <a:srgbClr val="0070C0"/>
                </a:solidFill>
              </a:rPr>
              <a:t>query</a:t>
            </a:r>
            <a:r>
              <a:rPr lang="es-AR" b="1" dirty="0">
                <a:solidFill>
                  <a:srgbClr val="0070C0"/>
                </a:solidFill>
              </a:rPr>
              <a:t>=</a:t>
            </a:r>
            <a:r>
              <a:rPr lang="es-AR" b="1" dirty="0" err="1">
                <a:solidFill>
                  <a:srgbClr val="0070C0"/>
                </a:solidFill>
              </a:rPr>
              <a:t>ga</a:t>
            </a:r>
            <a:r>
              <a:rPr lang="es-AR" b="1" dirty="0">
                <a:solidFill>
                  <a:srgbClr val="0070C0"/>
                </a:solidFill>
              </a:rPr>
              <a:t>*  sobre los mismos </a:t>
            </a:r>
            <a:r>
              <a:rPr lang="es-AR" b="1" dirty="0" err="1">
                <a:solidFill>
                  <a:srgbClr val="0070C0"/>
                </a:solidFill>
              </a:rPr>
              <a:t>docs</a:t>
            </a:r>
            <a:endParaRPr lang="es-AR" b="1" dirty="0">
              <a:solidFill>
                <a:srgbClr val="0070C0"/>
              </a:solidFill>
            </a:endParaRPr>
          </a:p>
          <a:p>
            <a:pPr marL="0" indent="0">
              <a:buNone/>
            </a:pPr>
            <a:r>
              <a:rPr lang="es-AR" dirty="0"/>
              <a:t>Dado que tenemos:</a:t>
            </a:r>
          </a:p>
          <a:p>
            <a:r>
              <a:rPr lang="es-AR" dirty="0"/>
              <a:t>Score(DOC</a:t>
            </a:r>
            <a:r>
              <a:rPr lang="es-AR" sz="2800" dirty="0"/>
              <a:t>0</a:t>
            </a:r>
            <a:r>
              <a:rPr lang="es-AR" dirty="0"/>
              <a:t>,query) </a:t>
            </a:r>
            <a:r>
              <a:rPr lang="es-AR" b="1" dirty="0"/>
              <a:t>= </a:t>
            </a:r>
            <a:r>
              <a:rPr lang="es-AR" b="1" dirty="0">
                <a:solidFill>
                  <a:srgbClr val="0070C0"/>
                </a:solidFill>
              </a:rPr>
              <a:t>1</a:t>
            </a:r>
            <a:endParaRPr lang="es-AR" b="1" dirty="0"/>
          </a:p>
          <a:p>
            <a:r>
              <a:rPr lang="es-AR" dirty="0"/>
              <a:t>Score(DOC</a:t>
            </a:r>
            <a:r>
              <a:rPr lang="es-AR" sz="2800" dirty="0"/>
              <a:t>2</a:t>
            </a:r>
            <a:r>
              <a:rPr lang="es-AR" dirty="0"/>
              <a:t>,query) </a:t>
            </a:r>
            <a:r>
              <a:rPr lang="es-AR" b="1" dirty="0"/>
              <a:t>= </a:t>
            </a:r>
            <a:r>
              <a:rPr lang="es-MX" b="1" dirty="0">
                <a:solidFill>
                  <a:srgbClr val="0070C0"/>
                </a:solidFill>
              </a:rPr>
              <a:t>1</a:t>
            </a:r>
          </a:p>
          <a:p>
            <a:r>
              <a:rPr lang="es-AR" dirty="0"/>
              <a:t>Score(DOC</a:t>
            </a:r>
            <a:r>
              <a:rPr lang="es-AR" sz="2800" dirty="0"/>
              <a:t>3</a:t>
            </a:r>
            <a:r>
              <a:rPr lang="es-AR" dirty="0"/>
              <a:t>,query) </a:t>
            </a:r>
            <a:r>
              <a:rPr lang="es-AR" b="1" dirty="0"/>
              <a:t>= </a:t>
            </a:r>
            <a:r>
              <a:rPr lang="es-MX" b="1" dirty="0">
                <a:solidFill>
                  <a:srgbClr val="0070C0"/>
                </a:solidFill>
              </a:rPr>
              <a:t>1</a:t>
            </a:r>
          </a:p>
          <a:p>
            <a:pPr marL="0" indent="0">
              <a:buNone/>
            </a:pPr>
            <a:endParaRPr lang="es-MX" b="1" dirty="0">
              <a:solidFill>
                <a:srgbClr val="0070C0"/>
              </a:solidFill>
            </a:endParaRPr>
          </a:p>
          <a:p>
            <a:pPr marL="0" indent="0">
              <a:buNone/>
            </a:pPr>
            <a:r>
              <a:rPr lang="es-MX" sz="3600" b="1" dirty="0">
                <a:solidFill>
                  <a:srgbClr val="0070C0"/>
                </a:solidFill>
              </a:rPr>
              <a:t>O sea, aparecen los 3 </a:t>
            </a:r>
            <a:r>
              <a:rPr lang="es-MX" sz="3600" b="1" dirty="0" err="1">
                <a:solidFill>
                  <a:srgbClr val="0070C0"/>
                </a:solidFill>
              </a:rPr>
              <a:t>matching</a:t>
            </a:r>
            <a:r>
              <a:rPr lang="es-MX" sz="3600" b="1" dirty="0">
                <a:solidFill>
                  <a:srgbClr val="0070C0"/>
                </a:solidFill>
              </a:rPr>
              <a:t> (el score no sirve para ordenar)</a:t>
            </a:r>
          </a:p>
          <a:p>
            <a:pPr marL="0" indent="0">
              <a:buNone/>
            </a:pPr>
            <a:r>
              <a:rPr lang="es-MX" b="1" dirty="0">
                <a:solidFill>
                  <a:srgbClr val="0070C0"/>
                </a:solidFill>
              </a:rPr>
              <a:t>Doc0</a:t>
            </a:r>
          </a:p>
          <a:p>
            <a:pPr marL="0" indent="0">
              <a:buNone/>
            </a:pPr>
            <a:r>
              <a:rPr lang="es-MX" b="1" dirty="0">
                <a:solidFill>
                  <a:srgbClr val="0070C0"/>
                </a:solidFill>
              </a:rPr>
              <a:t>Doc2    </a:t>
            </a:r>
          </a:p>
          <a:p>
            <a:pPr marL="0" indent="0">
              <a:buNone/>
            </a:pPr>
            <a:r>
              <a:rPr lang="es-MX" b="1" dirty="0">
                <a:solidFill>
                  <a:srgbClr val="0070C0"/>
                </a:solidFill>
              </a:rPr>
              <a:t>Doc3</a:t>
            </a:r>
            <a:r>
              <a:rPr lang="es-AR" b="1" dirty="0">
                <a:solidFill>
                  <a:srgbClr val="0070C0"/>
                </a:solidFill>
              </a:rPr>
              <a:t> </a:t>
            </a:r>
          </a:p>
          <a:p>
            <a:pPr marL="0" indent="0" algn="just">
              <a:buFont typeface="Wingdings 2"/>
              <a:buNone/>
            </a:pPr>
            <a:endParaRPr lang="es-AR" b="1" dirty="0">
              <a:solidFill>
                <a:srgbClr val="0070C0"/>
              </a:solidFill>
            </a:endParaRPr>
          </a:p>
          <a:p>
            <a:pPr marL="0" indent="0" algn="just">
              <a:buFont typeface="Wingdings 2"/>
              <a:buNone/>
            </a:pPr>
            <a:endParaRPr lang="es-AR" b="1" dirty="0">
              <a:solidFill>
                <a:srgbClr val="0070C0"/>
              </a:solidFill>
            </a:endParaRPr>
          </a:p>
          <a:p>
            <a:pPr marL="0" indent="0">
              <a:buFont typeface="Wingdings 2"/>
              <a:buNone/>
            </a:pPr>
            <a:endParaRPr lang="es-AR" dirty="0"/>
          </a:p>
        </p:txBody>
      </p:sp>
    </p:spTree>
    <p:extLst>
      <p:ext uri="{BB962C8B-B14F-4D97-AF65-F5344CB8AC3E}">
        <p14:creationId xmlns:p14="http://schemas.microsoft.com/office/powerpoint/2010/main" val="2452671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AR" sz="2800" dirty="0" err="1"/>
              <a:t>Query</a:t>
            </a:r>
            <a:r>
              <a:rPr lang="es-AR" sz="2800" dirty="0"/>
              <a:t> </a:t>
            </a:r>
            <a:r>
              <a:rPr lang="es-AR" sz="2800" dirty="0" err="1"/>
              <a:t>Multi</a:t>
            </a:r>
            <a:r>
              <a:rPr lang="es-AR" sz="2800" dirty="0"/>
              <a:t>-término</a:t>
            </a:r>
          </a:p>
        </p:txBody>
      </p:sp>
      <mc:AlternateContent xmlns:mc="http://schemas.openxmlformats.org/markup-compatibility/2006" xmlns:a14="http://schemas.microsoft.com/office/drawing/2010/main">
        <mc:Choice Requires="a14">
          <p:sp>
            <p:nvSpPr>
              <p:cNvPr id="3" name="Marcador de contenido 2"/>
              <p:cNvSpPr>
                <a:spLocks noGrp="1"/>
              </p:cNvSpPr>
              <p:nvPr>
                <p:ph idx="1"/>
              </p:nvPr>
            </p:nvSpPr>
            <p:spPr/>
            <p:txBody>
              <a:bodyPr>
                <a:normAutofit fontScale="70000" lnSpcReduction="20000"/>
              </a:bodyPr>
              <a:lstStyle/>
              <a:p>
                <a:pPr marL="0" indent="0">
                  <a:buNone/>
                </a:pPr>
                <a:r>
                  <a:rPr lang="es-AR" dirty="0"/>
                  <a:t>¿ Cómo calcula el score si la consulta incluye más de un término? </a:t>
                </a:r>
              </a:p>
              <a:p>
                <a:pPr marL="0" indent="0">
                  <a:buNone/>
                </a:pPr>
                <a:r>
                  <a:rPr lang="es-AR" dirty="0"/>
                  <a:t>Para aquellos documentos que </a:t>
                </a:r>
                <a:r>
                  <a:rPr lang="es-AR" dirty="0" err="1"/>
                  <a:t>matchearon</a:t>
                </a:r>
                <a:r>
                  <a:rPr lang="es-AR" dirty="0"/>
                  <a:t> la consulta les aplica la siguiente fórmula:</a:t>
                </a:r>
              </a:p>
              <a:p>
                <a:pPr marL="0" indent="0">
                  <a:buNone/>
                </a:pPr>
                <a:endParaRPr lang="es-AR" dirty="0"/>
              </a:p>
              <a:p>
                <a:pPr marL="0" indent="0">
                  <a:buNone/>
                </a:pPr>
                <a:r>
                  <a:rPr lang="es-AR" dirty="0">
                    <a:solidFill>
                      <a:srgbClr val="C00000"/>
                    </a:solidFill>
                  </a:rPr>
                  <a:t>Score(</a:t>
                </a:r>
                <a:r>
                  <a:rPr lang="es-AR" dirty="0" err="1">
                    <a:solidFill>
                      <a:srgbClr val="C00000"/>
                    </a:solidFill>
                  </a:rPr>
                  <a:t>DOC</a:t>
                </a:r>
                <a:r>
                  <a:rPr lang="es-AR" sz="2000" dirty="0" err="1">
                    <a:solidFill>
                      <a:srgbClr val="C00000"/>
                    </a:solidFill>
                  </a:rPr>
                  <a:t>i</a:t>
                </a:r>
                <a:r>
                  <a:rPr lang="es-AR" sz="2400" dirty="0">
                    <a:solidFill>
                      <a:srgbClr val="C00000"/>
                    </a:solidFill>
                  </a:rPr>
                  <a:t>, </a:t>
                </a:r>
                <a:r>
                  <a:rPr lang="es-AR" sz="2400" dirty="0" err="1">
                    <a:solidFill>
                      <a:srgbClr val="C00000"/>
                    </a:solidFill>
                  </a:rPr>
                  <a:t>query</a:t>
                </a:r>
                <a:r>
                  <a:rPr lang="es-AR" dirty="0">
                    <a:solidFill>
                      <a:srgbClr val="C00000"/>
                    </a:solidFill>
                  </a:rPr>
                  <a:t>) </a:t>
                </a:r>
                <a:r>
                  <a:rPr lang="es-AR" dirty="0"/>
                  <a:t>= </a:t>
                </a: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s-AR" i="1">
                              <a:latin typeface="Cambria Math" panose="02040503050406030204" pitchFamily="18" charset="0"/>
                            </a:rPr>
                          </m:ctrlPr>
                        </m:naryPr>
                        <m:sub>
                          <m:r>
                            <m:rPr>
                              <m:brk m:alnAt="7"/>
                            </m:rPr>
                            <a:rPr lang="es-AR" i="1">
                              <a:latin typeface="Cambria Math" panose="02040503050406030204" pitchFamily="18" charset="0"/>
                            </a:rPr>
                            <m:t>𝑡</m:t>
                          </m:r>
                          <m:r>
                            <a:rPr lang="es-AR" i="1">
                              <a:latin typeface="Cambria Math" panose="02040503050406030204" pitchFamily="18" charset="0"/>
                            </a:rPr>
                            <m:t>𝑒𝑟𝑚</m:t>
                          </m:r>
                          <m:r>
                            <a:rPr lang="es-AR" i="1">
                              <a:latin typeface="Cambria Math" panose="02040503050406030204" pitchFamily="18" charset="0"/>
                            </a:rPr>
                            <m:t> </m:t>
                          </m:r>
                          <m:r>
                            <a:rPr lang="es-AR" i="1">
                              <a:latin typeface="Cambria Math" panose="02040503050406030204" pitchFamily="18" charset="0"/>
                            </a:rPr>
                            <m:t>𝑖𝑛</m:t>
                          </m:r>
                          <m:r>
                            <a:rPr lang="es-AR" i="1">
                              <a:latin typeface="Cambria Math" panose="02040503050406030204" pitchFamily="18" charset="0"/>
                            </a:rPr>
                            <m:t> </m:t>
                          </m:r>
                          <m:r>
                            <a:rPr lang="es-AR" i="1">
                              <a:latin typeface="Cambria Math" panose="02040503050406030204" pitchFamily="18" charset="0"/>
                            </a:rPr>
                            <m:t>𝑞𝑢𝑒𝑟𝑦</m:t>
                          </m:r>
                          <m:r>
                            <a:rPr lang="es-AR" b="0" i="1" smtClean="0">
                              <a:latin typeface="Cambria Math" panose="02040503050406030204" pitchFamily="18" charset="0"/>
                            </a:rPr>
                            <m:t> </m:t>
                          </m:r>
                          <m:r>
                            <a:rPr lang="es-AR" b="0" i="1" smtClean="0">
                              <a:latin typeface="Cambria Math" panose="02040503050406030204" pitchFamily="18" charset="0"/>
                            </a:rPr>
                            <m:t>𝑦</m:t>
                          </m:r>
                          <m:r>
                            <a:rPr lang="es-AR" b="0" i="1" smtClean="0">
                              <a:latin typeface="Cambria Math" panose="02040503050406030204" pitchFamily="18" charset="0"/>
                            </a:rPr>
                            <m:t> </m:t>
                          </m:r>
                          <m:r>
                            <a:rPr lang="es-AR" b="0" i="1" smtClean="0">
                              <a:latin typeface="Cambria Math" panose="02040503050406030204" pitchFamily="18" charset="0"/>
                            </a:rPr>
                            <m:t>𝑛𝑜</m:t>
                          </m:r>
                          <m:r>
                            <a:rPr lang="es-AR" b="0" i="1" smtClean="0">
                              <a:latin typeface="Cambria Math" panose="02040503050406030204" pitchFamily="18" charset="0"/>
                            </a:rPr>
                            <m:t> </m:t>
                          </m:r>
                          <m:r>
                            <a:rPr lang="es-AR" b="0" i="1" smtClean="0">
                              <a:latin typeface="Cambria Math" panose="02040503050406030204" pitchFamily="18" charset="0"/>
                            </a:rPr>
                            <m:t>𝑡𝑖𝑒𝑛𝑒</m:t>
                          </m:r>
                          <m:r>
                            <a:rPr lang="es-AR" b="0" i="1" smtClean="0">
                              <a:latin typeface="Cambria Math" panose="02040503050406030204" pitchFamily="18" charset="0"/>
                            </a:rPr>
                            <m:t> </m:t>
                          </m:r>
                          <m:r>
                            <a:rPr lang="es-AR" b="0" i="1" smtClean="0">
                              <a:latin typeface="Cambria Math" panose="02040503050406030204" pitchFamily="18" charset="0"/>
                            </a:rPr>
                            <m:t>𝑁𝑂𝑇</m:t>
                          </m:r>
                        </m:sub>
                        <m:sup/>
                        <m:e>
                          <m:r>
                            <m:rPr>
                              <m:nor/>
                            </m:rPr>
                            <a:rPr lang="es-AR" dirty="0">
                              <a:solidFill>
                                <a:srgbClr val="0070C0"/>
                              </a:solidFill>
                            </a:rPr>
                            <m:t>FormulaLocal</m:t>
                          </m:r>
                          <m:r>
                            <m:rPr>
                              <m:nor/>
                            </m:rPr>
                            <a:rPr lang="es-AR" dirty="0">
                              <a:solidFill>
                                <a:srgbClr val="0070C0"/>
                              </a:solidFill>
                            </a:rPr>
                            <m:t>(</m:t>
                          </m:r>
                          <m:r>
                            <m:rPr>
                              <m:nor/>
                            </m:rPr>
                            <a:rPr lang="es-AR" dirty="0">
                              <a:solidFill>
                                <a:srgbClr val="0070C0"/>
                              </a:solidFill>
                            </a:rPr>
                            <m:t>DOC</m:t>
                          </m:r>
                          <m:r>
                            <m:rPr>
                              <m:nor/>
                            </m:rPr>
                            <a:rPr lang="es-AR" sz="2400" dirty="0">
                              <a:solidFill>
                                <a:srgbClr val="0070C0"/>
                              </a:solidFill>
                            </a:rPr>
                            <m:t>i</m:t>
                          </m:r>
                          <m:r>
                            <m:rPr>
                              <m:nor/>
                            </m:rPr>
                            <a:rPr lang="es-AR" dirty="0">
                              <a:solidFill>
                                <a:srgbClr val="0070C0"/>
                              </a:solidFill>
                            </a:rPr>
                            <m:t>,</m:t>
                          </m:r>
                          <m:r>
                            <m:rPr>
                              <m:nor/>
                            </m:rPr>
                            <a:rPr lang="es-AR" b="0" i="0" dirty="0" smtClean="0">
                              <a:solidFill>
                                <a:srgbClr val="0070C0"/>
                              </a:solidFill>
                            </a:rPr>
                            <m:t>term</m:t>
                          </m:r>
                          <m:r>
                            <m:rPr>
                              <m:nor/>
                            </m:rPr>
                            <a:rPr lang="es-AR" dirty="0">
                              <a:solidFill>
                                <a:srgbClr val="0070C0"/>
                              </a:solidFill>
                            </a:rPr>
                            <m:t>) ∗ </m:t>
                          </m:r>
                          <m:r>
                            <m:rPr>
                              <m:nor/>
                            </m:rPr>
                            <a:rPr lang="es-AR" dirty="0">
                              <a:solidFill>
                                <a:srgbClr val="7030A0"/>
                              </a:solidFill>
                            </a:rPr>
                            <m:t>FormulaGlobal</m:t>
                          </m:r>
                          <m:r>
                            <m:rPr>
                              <m:nor/>
                            </m:rPr>
                            <a:rPr lang="es-AR" dirty="0">
                              <a:solidFill>
                                <a:srgbClr val="7030A0"/>
                              </a:solidFill>
                            </a:rPr>
                            <m:t>(</m:t>
                          </m:r>
                          <m:r>
                            <m:rPr>
                              <m:nor/>
                            </m:rPr>
                            <a:rPr lang="es-AR" dirty="0">
                              <a:solidFill>
                                <a:srgbClr val="7030A0"/>
                              </a:solidFill>
                            </a:rPr>
                            <m:t>D</m:t>
                          </m:r>
                          <m:r>
                            <m:rPr>
                              <m:nor/>
                            </m:rPr>
                            <a:rPr lang="es-AR" dirty="0">
                              <a:solidFill>
                                <a:srgbClr val="7030A0"/>
                              </a:solidFill>
                            </a:rPr>
                            <m:t>, </m:t>
                          </m:r>
                          <m:r>
                            <m:rPr>
                              <m:nor/>
                            </m:rPr>
                            <a:rPr lang="es-AR" b="0" i="0" dirty="0" smtClean="0">
                              <a:solidFill>
                                <a:srgbClr val="7030A0"/>
                              </a:solidFill>
                            </a:rPr>
                            <m:t>term</m:t>
                          </m:r>
                          <m:r>
                            <m:rPr>
                              <m:nor/>
                            </m:rPr>
                            <a:rPr lang="es-AR" dirty="0"/>
                            <m:t>)</m:t>
                          </m:r>
                        </m:e>
                      </m:nary>
                    </m:oMath>
                  </m:oMathPara>
                </a14:m>
                <a:endParaRPr lang="es-AR" dirty="0"/>
              </a:p>
              <a:p>
                <a:pPr marL="0" indent="0">
                  <a:buNone/>
                </a:pPr>
                <a:r>
                  <a:rPr lang="es-AR" dirty="0"/>
                  <a:t> </a:t>
                </a:r>
                <a:endParaRPr lang="es-AR" dirty="0">
                  <a:solidFill>
                    <a:srgbClr val="0070C0"/>
                  </a:solidFill>
                </a:endParaRPr>
              </a:p>
              <a:p>
                <a:pPr marL="0" indent="0">
                  <a:buNone/>
                </a:pPr>
                <a:r>
                  <a:rPr lang="es-AR" dirty="0"/>
                  <a:t>O sea, se hace la sumatoria del cálculos parciales de los scores de cada término participante en la </a:t>
                </a:r>
                <a:r>
                  <a:rPr lang="es-AR" dirty="0" err="1"/>
                  <a:t>query</a:t>
                </a:r>
                <a:r>
                  <a:rPr lang="es-AR" dirty="0"/>
                  <a:t>, siempre que no esté modificado por NOT</a:t>
                </a:r>
              </a:p>
              <a:p>
                <a:pPr marL="0" indent="0">
                  <a:buNone/>
                </a:pPr>
                <a:endParaRPr lang="es-AR" dirty="0"/>
              </a:p>
              <a:p>
                <a:pPr marL="0" indent="0">
                  <a:buNone/>
                </a:pPr>
                <a:endParaRPr lang="es-AR" dirty="0"/>
              </a:p>
              <a:p>
                <a:pPr marL="0" indent="0">
                  <a:buNone/>
                </a:pPr>
                <a:endParaRPr lang="es-AR" dirty="0"/>
              </a:p>
              <a:p>
                <a:pPr marL="0" indent="0">
                  <a:buNone/>
                </a:pPr>
                <a:endParaRPr lang="es-AR" dirty="0"/>
              </a:p>
              <a:p>
                <a:pPr marL="0" indent="0">
                  <a:buNone/>
                </a:pPr>
                <a:endParaRPr lang="es-AR" dirty="0"/>
              </a:p>
            </p:txBody>
          </p:sp>
        </mc:Choice>
        <mc:Fallback xmlns="">
          <p:sp>
            <p:nvSpPr>
              <p:cNvPr id="3" name="Marcador de contenido 2"/>
              <p:cNvSpPr>
                <a:spLocks noGrp="1" noRot="1" noChangeAspect="1" noMove="1" noResize="1" noEditPoints="1" noAdjustHandles="1" noChangeArrowheads="1" noChangeShapeType="1" noTextEdit="1"/>
              </p:cNvSpPr>
              <p:nvPr>
                <p:ph idx="1"/>
              </p:nvPr>
            </p:nvSpPr>
            <p:spPr>
              <a:blipFill>
                <a:blip r:embed="rId2"/>
                <a:stretch>
                  <a:fillRect l="-593" t="-1944"/>
                </a:stretch>
              </a:blipFill>
            </p:spPr>
            <p:txBody>
              <a:bodyPr/>
              <a:lstStyle/>
              <a:p>
                <a:r>
                  <a:rPr lang="es-MX">
                    <a:noFill/>
                  </a:rPr>
                  <a:t> </a:t>
                </a:r>
              </a:p>
            </p:txBody>
          </p:sp>
        </mc:Fallback>
      </mc:AlternateContent>
      <p:sp>
        <p:nvSpPr>
          <p:cNvPr id="4" name="Marcador de número de diapositiva 3"/>
          <p:cNvSpPr>
            <a:spLocks noGrp="1"/>
          </p:cNvSpPr>
          <p:nvPr>
            <p:ph type="sldNum" sz="quarter" idx="12"/>
          </p:nvPr>
        </p:nvSpPr>
        <p:spPr/>
        <p:txBody>
          <a:bodyPr/>
          <a:lstStyle/>
          <a:p>
            <a:fld id="{401CF334-2D5C-4859-84A6-CA7E6E43FAEB}" type="slidenum">
              <a:rPr lang="en-US" smtClean="0"/>
              <a:t>247</a:t>
            </a:fld>
            <a:endParaRPr lang="en-US"/>
          </a:p>
        </p:txBody>
      </p:sp>
    </p:spTree>
    <p:extLst>
      <p:ext uri="{BB962C8B-B14F-4D97-AF65-F5344CB8AC3E}">
        <p14:creationId xmlns:p14="http://schemas.microsoft.com/office/powerpoint/2010/main" val="5019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4"/>
          <p:cNvSpPr txBox="1">
            <a:spLocks noGrp="1"/>
          </p:cNvSpPr>
          <p:nvPr>
            <p:ph type="title"/>
          </p:nvPr>
        </p:nvSpPr>
        <p:spPr>
          <a:xfrm>
            <a:off x="163900" y="648109"/>
            <a:ext cx="4045200" cy="2085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419" dirty="0"/>
              <a:t>TP 2-C </a:t>
            </a:r>
            <a:br>
              <a:rPr lang="es-419" dirty="0"/>
            </a:br>
            <a:r>
              <a:rPr lang="es-419" dirty="0" err="1"/>
              <a:t>Ejer</a:t>
            </a:r>
            <a:r>
              <a:rPr lang="es-419" dirty="0"/>
              <a:t> 8</a:t>
            </a:r>
            <a:endParaRPr dirty="0"/>
          </a:p>
        </p:txBody>
      </p:sp>
      <p:sp>
        <p:nvSpPr>
          <p:cNvPr id="151" name="Google Shape;151;p24"/>
          <p:cNvSpPr txBox="1">
            <a:spLocks noGrp="1"/>
          </p:cNvSpPr>
          <p:nvPr>
            <p:ph type="subTitle" idx="1"/>
          </p:nvPr>
        </p:nvSpPr>
        <p:spPr>
          <a:xfrm>
            <a:off x="339390" y="2805312"/>
            <a:ext cx="4045200" cy="1692300"/>
          </a:xfrm>
          <a:prstGeom prst="rect">
            <a:avLst/>
          </a:prstGeom>
        </p:spPr>
        <p:txBody>
          <a:bodyPr spcFirstLastPara="1" wrap="square" lIns="91425" tIns="91425" rIns="91425" bIns="91425" anchor="t" anchorCtr="0">
            <a:noAutofit/>
          </a:bodyPr>
          <a:lstStyle/>
          <a:p>
            <a:pPr marL="0" lvl="0" indent="0"/>
            <a:endParaRPr lang="es-AR" dirty="0">
              <a:solidFill>
                <a:srgbClr val="00B050"/>
              </a:solidFill>
              <a:ea typeface="Consolas"/>
              <a:cs typeface="Consolas"/>
              <a:sym typeface="Consolas"/>
            </a:endParaRPr>
          </a:p>
        </p:txBody>
      </p:sp>
      <p:sp>
        <p:nvSpPr>
          <p:cNvPr id="152" name="Google Shape;152;p24"/>
          <p:cNvSpPr txBox="1">
            <a:spLocks noGrp="1"/>
          </p:cNvSpPr>
          <p:nvPr>
            <p:ph type="body" idx="2"/>
          </p:nvPr>
        </p:nvSpPr>
        <p:spPr>
          <a:prstGeom prst="rect">
            <a:avLst/>
          </a:prstGeom>
        </p:spPr>
        <p:txBody>
          <a:bodyPr spcFirstLastPara="1" wrap="square" lIns="91425" tIns="91425" rIns="91425" bIns="91425" anchor="ctr" anchorCtr="0">
            <a:noAutofit/>
          </a:bodyPr>
          <a:lstStyle/>
          <a:p>
            <a:pPr marL="0" indent="0">
              <a:buNone/>
            </a:pPr>
            <a:r>
              <a:rPr lang="es-AR" sz="1800" dirty="0" err="1">
                <a:solidFill>
                  <a:schemeClr val="tx1"/>
                </a:solidFill>
              </a:rPr>
              <a:t>Query</a:t>
            </a:r>
            <a:r>
              <a:rPr lang="es-AR" sz="1800" dirty="0">
                <a:solidFill>
                  <a:schemeClr val="tx1"/>
                </a:solidFill>
              </a:rPr>
              <a:t> </a:t>
            </a:r>
            <a:r>
              <a:rPr lang="es-AR" sz="1800" dirty="0" err="1">
                <a:solidFill>
                  <a:schemeClr val="tx1"/>
                </a:solidFill>
              </a:rPr>
              <a:t>multi</a:t>
            </a:r>
            <a:r>
              <a:rPr lang="es-AR" sz="1800" dirty="0">
                <a:solidFill>
                  <a:schemeClr val="tx1"/>
                </a:solidFill>
              </a:rPr>
              <a:t> término. </a:t>
            </a:r>
            <a:endParaRPr lang="es-AR" sz="1800" b="1" dirty="0">
              <a:solidFill>
                <a:schemeClr val="tx1"/>
              </a:solidFill>
            </a:endParaRPr>
          </a:p>
          <a:p>
            <a:pPr marL="0" lvl="0" indent="0">
              <a:buNone/>
            </a:pPr>
            <a:endParaRPr lang="es-AR" sz="1800" dirty="0">
              <a:solidFill>
                <a:schemeClr val="tx1"/>
              </a:solidFill>
              <a:ea typeface="Consolas"/>
              <a:cs typeface="Consolas"/>
              <a:sym typeface="Consolas"/>
            </a:endParaRPr>
          </a:p>
        </p:txBody>
      </p:sp>
      <p:sp>
        <p:nvSpPr>
          <p:cNvPr id="2" name="Slide Number Placeholder 1"/>
          <p:cNvSpPr>
            <a:spLocks noGrp="1"/>
          </p:cNvSpPr>
          <p:nvPr>
            <p:ph type="sldNum" idx="4294967295"/>
          </p:nvPr>
        </p:nvSpPr>
        <p:spPr>
          <a:xfrm>
            <a:off x="8460431" y="6201587"/>
            <a:ext cx="548700" cy="524700"/>
          </a:xfrm>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s-419" sz="1000" b="0" i="0" u="none" strike="noStrike" kern="0" cap="none" spc="0" normalizeH="0" baseline="0" noProof="0" smtClean="0">
                <a:ln>
                  <a:noFill/>
                </a:ln>
                <a:solidFill>
                  <a:srgbClr val="FFFFFF"/>
                </a:solidFill>
                <a:effectLst/>
                <a:uLnTx/>
                <a:uFillTx/>
                <a:latin typeface="Roboto"/>
                <a:ea typeface="Roboto"/>
                <a:sym typeface="Roboto"/>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248</a:t>
            </a:fld>
            <a:endParaRPr kumimoji="0" lang="es-419" sz="1000" b="0" i="0" u="none" strike="noStrike" kern="0" cap="none" spc="0" normalizeH="0" baseline="0" noProof="0">
              <a:ln>
                <a:noFill/>
              </a:ln>
              <a:solidFill>
                <a:srgbClr val="FFFFFF"/>
              </a:solidFill>
              <a:effectLst/>
              <a:uLnTx/>
              <a:uFillTx/>
              <a:latin typeface="Roboto"/>
              <a:ea typeface="Roboto"/>
              <a:sym typeface="Roboto"/>
            </a:endParaRPr>
          </a:p>
        </p:txBody>
      </p:sp>
      <p:pic>
        <p:nvPicPr>
          <p:cNvPr id="6" name="Picture 5" descr="File:Notepad icon.sv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81248" y="4746614"/>
            <a:ext cx="1145886" cy="1145886"/>
          </a:xfrm>
          <a:prstGeom prst="rect">
            <a:avLst/>
          </a:prstGeom>
        </p:spPr>
      </p:pic>
    </p:spTree>
    <p:extLst>
      <p:ext uri="{BB962C8B-B14F-4D97-AF65-F5344CB8AC3E}">
        <p14:creationId xmlns:p14="http://schemas.microsoft.com/office/powerpoint/2010/main" val="2146048695"/>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2800" dirty="0" err="1"/>
              <a:t>Query</a:t>
            </a:r>
            <a:r>
              <a:rPr lang="es-MX" sz="2800" dirty="0"/>
              <a:t> </a:t>
            </a:r>
            <a:r>
              <a:rPr lang="es-MX" sz="2800" dirty="0" err="1"/>
              <a:t>Multi</a:t>
            </a:r>
            <a:r>
              <a:rPr lang="es-MX" sz="2800" dirty="0"/>
              <a:t>-término</a:t>
            </a:r>
            <a:endParaRPr lang="es-AR" sz="2800" dirty="0"/>
          </a:p>
        </p:txBody>
      </p:sp>
      <p:sp>
        <p:nvSpPr>
          <p:cNvPr id="3" name="Marcador de contenido 2"/>
          <p:cNvSpPr>
            <a:spLocks noGrp="1"/>
          </p:cNvSpPr>
          <p:nvPr>
            <p:ph idx="1"/>
          </p:nvPr>
        </p:nvSpPr>
        <p:spPr>
          <a:xfrm>
            <a:off x="391886" y="1907160"/>
            <a:ext cx="8229600" cy="4389120"/>
          </a:xfrm>
        </p:spPr>
        <p:txBody>
          <a:bodyPr/>
          <a:lstStyle/>
          <a:p>
            <a:pPr marL="0" indent="0" algn="just">
              <a:buNone/>
            </a:pPr>
            <a:r>
              <a:rPr lang="es-AR" dirty="0"/>
              <a:t>	Calcular el ranking de documentos  cuando se busca por el término “</a:t>
            </a:r>
            <a:r>
              <a:rPr lang="es-AR" dirty="0" err="1"/>
              <a:t>game</a:t>
            </a:r>
            <a:r>
              <a:rPr lang="es-AR" dirty="0"/>
              <a:t> AND NOT store” en la colección de documentos formados por el </a:t>
            </a:r>
            <a:r>
              <a:rPr lang="es-AR" dirty="0" err="1"/>
              <a:t>field</a:t>
            </a:r>
            <a:r>
              <a:rPr lang="es-AR" dirty="0"/>
              <a:t> “</a:t>
            </a:r>
            <a:r>
              <a:rPr lang="es-AR" dirty="0" err="1"/>
              <a:t>content</a:t>
            </a:r>
            <a:r>
              <a:rPr lang="es-AR" dirty="0"/>
              <a:t>”. La colección es la misma:</a:t>
            </a:r>
          </a:p>
          <a:p>
            <a:pPr marL="0" indent="0">
              <a:buNone/>
            </a:pPr>
            <a:endParaRPr lang="es-AR" dirty="0"/>
          </a:p>
        </p:txBody>
      </p:sp>
      <p:sp>
        <p:nvSpPr>
          <p:cNvPr id="4" name="Marcador de número de diapositiva 3"/>
          <p:cNvSpPr>
            <a:spLocks noGrp="1"/>
          </p:cNvSpPr>
          <p:nvPr>
            <p:ph type="sldNum" sz="quarter" idx="12"/>
          </p:nvPr>
        </p:nvSpPr>
        <p:spPr/>
        <p:txBody>
          <a:bodyPr/>
          <a:lstStyle/>
          <a:p>
            <a:fld id="{401CF334-2D5C-4859-84A6-CA7E6E43FAEB}" type="slidenum">
              <a:rPr lang="en-US" smtClean="0"/>
              <a:t>249</a:t>
            </a:fld>
            <a:endParaRPr lang="en-US"/>
          </a:p>
        </p:txBody>
      </p:sp>
      <p:grpSp>
        <p:nvGrpSpPr>
          <p:cNvPr id="17" name="Grupo 16"/>
          <p:cNvGrpSpPr/>
          <p:nvPr/>
        </p:nvGrpSpPr>
        <p:grpSpPr>
          <a:xfrm>
            <a:off x="457200" y="4168525"/>
            <a:ext cx="2756263" cy="761268"/>
            <a:chOff x="548640" y="2928952"/>
            <a:chExt cx="2756263" cy="761268"/>
          </a:xfrm>
        </p:grpSpPr>
        <p:sp>
          <p:nvSpPr>
            <p:cNvPr id="18" name="Rectángulo 17"/>
            <p:cNvSpPr/>
            <p:nvPr/>
          </p:nvSpPr>
          <p:spPr>
            <a:xfrm>
              <a:off x="718457" y="3311397"/>
              <a:ext cx="2586446" cy="378823"/>
            </a:xfrm>
            <a:prstGeom prst="rect">
              <a:avLst/>
            </a:prstGeom>
          </p:spPr>
          <p:style>
            <a:lnRef idx="1">
              <a:schemeClr val="accent3"/>
            </a:lnRef>
            <a:fillRef idx="2">
              <a:schemeClr val="accent3"/>
            </a:fillRef>
            <a:effectRef idx="1">
              <a:schemeClr val="accent3"/>
            </a:effectRef>
            <a:fontRef idx="minor">
              <a:schemeClr val="dk1"/>
            </a:fontRef>
          </p:style>
          <p:txBody>
            <a:bodyPr lIns="0" tIns="0" rIns="0" bIns="0" rtlCol="0" anchor="t" anchorCtr="0">
              <a:normAutofit/>
            </a:bodyPr>
            <a:lstStyle/>
            <a:p>
              <a:pPr algn="just"/>
              <a:r>
                <a:rPr lang="es-MX" dirty="0"/>
                <a:t>store,, </a:t>
              </a:r>
              <a:r>
                <a:rPr lang="es-MX" dirty="0" err="1"/>
                <a:t>game</a:t>
              </a:r>
              <a:endParaRPr lang="es-MX" dirty="0"/>
            </a:p>
          </p:txBody>
        </p:sp>
        <p:sp>
          <p:nvSpPr>
            <p:cNvPr id="19" name="CuadroTexto 18"/>
            <p:cNvSpPr txBox="1"/>
            <p:nvPr/>
          </p:nvSpPr>
          <p:spPr>
            <a:xfrm>
              <a:off x="548640" y="2928952"/>
              <a:ext cx="1685077" cy="369332"/>
            </a:xfrm>
            <a:prstGeom prst="rect">
              <a:avLst/>
            </a:prstGeom>
            <a:noFill/>
            <a:ln>
              <a:solidFill>
                <a:schemeClr val="bg2"/>
              </a:solidFill>
            </a:ln>
          </p:spPr>
          <p:txBody>
            <a:bodyPr wrap="none" rtlCol="0">
              <a:spAutoFit/>
            </a:bodyPr>
            <a:lstStyle/>
            <a:p>
              <a:r>
                <a:rPr lang="es-AR" dirty="0" err="1"/>
                <a:t>Docid</a:t>
              </a:r>
              <a:r>
                <a:rPr lang="es-AR" dirty="0"/>
                <a:t> 0  (a.txt)</a:t>
              </a:r>
              <a:endParaRPr lang="es-MX" dirty="0" err="1"/>
            </a:p>
          </p:txBody>
        </p:sp>
      </p:grpSp>
      <p:grpSp>
        <p:nvGrpSpPr>
          <p:cNvPr id="20" name="Grupo 19"/>
          <p:cNvGrpSpPr/>
          <p:nvPr/>
        </p:nvGrpSpPr>
        <p:grpSpPr>
          <a:xfrm>
            <a:off x="5677071" y="4215882"/>
            <a:ext cx="2746545" cy="748155"/>
            <a:chOff x="548640" y="2928952"/>
            <a:chExt cx="2746545" cy="748155"/>
          </a:xfrm>
        </p:grpSpPr>
        <p:sp>
          <p:nvSpPr>
            <p:cNvPr id="21" name="Rectángulo 20"/>
            <p:cNvSpPr/>
            <p:nvPr/>
          </p:nvSpPr>
          <p:spPr>
            <a:xfrm>
              <a:off x="708739" y="3298284"/>
              <a:ext cx="2586446" cy="378823"/>
            </a:xfrm>
            <a:prstGeom prst="rect">
              <a:avLst/>
            </a:prstGeom>
          </p:spPr>
          <p:style>
            <a:lnRef idx="1">
              <a:schemeClr val="accent3"/>
            </a:lnRef>
            <a:fillRef idx="2">
              <a:schemeClr val="accent3"/>
            </a:fillRef>
            <a:effectRef idx="1">
              <a:schemeClr val="accent3"/>
            </a:effectRef>
            <a:fontRef idx="minor">
              <a:schemeClr val="dk1"/>
            </a:fontRef>
          </p:style>
          <p:txBody>
            <a:bodyPr lIns="0" tIns="0" rIns="0" bIns="0" rtlCol="0" anchor="t" anchorCtr="0">
              <a:normAutofit/>
            </a:bodyPr>
            <a:lstStyle/>
            <a:p>
              <a:pPr algn="just"/>
              <a:r>
                <a:rPr lang="es-AR" dirty="0"/>
                <a:t>video</a:t>
              </a:r>
              <a:endParaRPr lang="es-MX" dirty="0"/>
            </a:p>
          </p:txBody>
        </p:sp>
        <p:sp>
          <p:nvSpPr>
            <p:cNvPr id="22" name="CuadroTexto 21"/>
            <p:cNvSpPr txBox="1"/>
            <p:nvPr/>
          </p:nvSpPr>
          <p:spPr>
            <a:xfrm>
              <a:off x="548640" y="2928952"/>
              <a:ext cx="1640193" cy="369332"/>
            </a:xfrm>
            <a:prstGeom prst="rect">
              <a:avLst/>
            </a:prstGeom>
            <a:noFill/>
            <a:ln>
              <a:solidFill>
                <a:schemeClr val="bg2"/>
              </a:solidFill>
            </a:ln>
          </p:spPr>
          <p:txBody>
            <a:bodyPr wrap="none" rtlCol="0">
              <a:spAutoFit/>
            </a:bodyPr>
            <a:lstStyle/>
            <a:p>
              <a:r>
                <a:rPr lang="es-AR" dirty="0" err="1"/>
                <a:t>Docid</a:t>
              </a:r>
              <a:r>
                <a:rPr lang="es-AR" dirty="0"/>
                <a:t> 1 (b.txt)</a:t>
              </a:r>
              <a:endParaRPr lang="es-MX" dirty="0" err="1"/>
            </a:p>
          </p:txBody>
        </p:sp>
      </p:grpSp>
      <p:grpSp>
        <p:nvGrpSpPr>
          <p:cNvPr id="23" name="Grupo 22"/>
          <p:cNvGrpSpPr/>
          <p:nvPr/>
        </p:nvGrpSpPr>
        <p:grpSpPr>
          <a:xfrm>
            <a:off x="5692153" y="5319390"/>
            <a:ext cx="2731463" cy="748155"/>
            <a:chOff x="548640" y="2928952"/>
            <a:chExt cx="2731463" cy="748155"/>
          </a:xfrm>
        </p:grpSpPr>
        <p:sp>
          <p:nvSpPr>
            <p:cNvPr id="24" name="Rectángulo 23"/>
            <p:cNvSpPr/>
            <p:nvPr/>
          </p:nvSpPr>
          <p:spPr>
            <a:xfrm>
              <a:off x="693657" y="3298284"/>
              <a:ext cx="2586446" cy="378823"/>
            </a:xfrm>
            <a:prstGeom prst="rect">
              <a:avLst/>
            </a:prstGeom>
          </p:spPr>
          <p:style>
            <a:lnRef idx="1">
              <a:schemeClr val="accent3"/>
            </a:lnRef>
            <a:fillRef idx="2">
              <a:schemeClr val="accent3"/>
            </a:fillRef>
            <a:effectRef idx="1">
              <a:schemeClr val="accent3"/>
            </a:effectRef>
            <a:fontRef idx="minor">
              <a:schemeClr val="dk1"/>
            </a:fontRef>
          </p:style>
          <p:txBody>
            <a:bodyPr lIns="0" tIns="0" rIns="0" bIns="0" rtlCol="0" anchor="t" anchorCtr="0">
              <a:normAutofit/>
            </a:bodyPr>
            <a:lstStyle/>
            <a:p>
              <a:pPr algn="just"/>
              <a:r>
                <a:rPr lang="es-MX" dirty="0" err="1"/>
                <a:t>game</a:t>
              </a:r>
              <a:endParaRPr lang="es-MX" dirty="0"/>
            </a:p>
          </p:txBody>
        </p:sp>
        <p:sp>
          <p:nvSpPr>
            <p:cNvPr id="25" name="CuadroTexto 24"/>
            <p:cNvSpPr txBox="1"/>
            <p:nvPr/>
          </p:nvSpPr>
          <p:spPr>
            <a:xfrm>
              <a:off x="548640" y="2928952"/>
              <a:ext cx="1946616" cy="369332"/>
            </a:xfrm>
            <a:prstGeom prst="rect">
              <a:avLst/>
            </a:prstGeom>
            <a:noFill/>
            <a:ln>
              <a:solidFill>
                <a:schemeClr val="bg2"/>
              </a:solidFill>
            </a:ln>
          </p:spPr>
          <p:txBody>
            <a:bodyPr wrap="square" rtlCol="0">
              <a:spAutoFit/>
            </a:bodyPr>
            <a:lstStyle/>
            <a:p>
              <a:r>
                <a:rPr lang="es-AR" dirty="0" err="1"/>
                <a:t>Docid</a:t>
              </a:r>
              <a:r>
                <a:rPr lang="es-AR" dirty="0"/>
                <a:t> 2 (c.txt)</a:t>
              </a:r>
              <a:endParaRPr lang="es-MX" dirty="0" err="1"/>
            </a:p>
          </p:txBody>
        </p:sp>
      </p:grpSp>
      <p:grpSp>
        <p:nvGrpSpPr>
          <p:cNvPr id="26" name="Grupo 25"/>
          <p:cNvGrpSpPr/>
          <p:nvPr/>
        </p:nvGrpSpPr>
        <p:grpSpPr>
          <a:xfrm>
            <a:off x="457200" y="5476390"/>
            <a:ext cx="2651760" cy="848210"/>
            <a:chOff x="548640" y="2928952"/>
            <a:chExt cx="2651760" cy="848210"/>
          </a:xfrm>
        </p:grpSpPr>
        <p:sp>
          <p:nvSpPr>
            <p:cNvPr id="27" name="Rectángulo 26"/>
            <p:cNvSpPr/>
            <p:nvPr/>
          </p:nvSpPr>
          <p:spPr>
            <a:xfrm>
              <a:off x="718457" y="3298284"/>
              <a:ext cx="2481943" cy="478878"/>
            </a:xfrm>
            <a:prstGeom prst="rect">
              <a:avLst/>
            </a:prstGeom>
          </p:spPr>
          <p:style>
            <a:lnRef idx="1">
              <a:schemeClr val="accent3"/>
            </a:lnRef>
            <a:fillRef idx="2">
              <a:schemeClr val="accent3"/>
            </a:fillRef>
            <a:effectRef idx="1">
              <a:schemeClr val="accent3"/>
            </a:effectRef>
            <a:fontRef idx="minor">
              <a:schemeClr val="dk1"/>
            </a:fontRef>
          </p:style>
          <p:txBody>
            <a:bodyPr lIns="0" tIns="0" rIns="0" bIns="0" rtlCol="0" anchor="t" anchorCtr="0">
              <a:normAutofit fontScale="92500" lnSpcReduction="10000"/>
            </a:bodyPr>
            <a:lstStyle/>
            <a:p>
              <a:pPr algn="just"/>
              <a:r>
                <a:rPr lang="es-MX" dirty="0" err="1"/>
                <a:t>Game</a:t>
              </a:r>
              <a:r>
                <a:rPr lang="es-MX" dirty="0"/>
                <a:t> video, </a:t>
              </a:r>
            </a:p>
            <a:p>
              <a:pPr algn="just"/>
              <a:r>
                <a:rPr lang="es-MX" dirty="0"/>
                <a:t>  </a:t>
              </a:r>
              <a:r>
                <a:rPr lang="es-MX" dirty="0" err="1"/>
                <a:t>review</a:t>
              </a:r>
              <a:r>
                <a:rPr lang="es-MX" dirty="0"/>
                <a:t>    </a:t>
              </a:r>
              <a:r>
                <a:rPr lang="es-MX" dirty="0" err="1"/>
                <a:t>game</a:t>
              </a:r>
              <a:r>
                <a:rPr lang="es-MX" dirty="0"/>
                <a:t>.</a:t>
              </a:r>
            </a:p>
          </p:txBody>
        </p:sp>
        <p:sp>
          <p:nvSpPr>
            <p:cNvPr id="28" name="CuadroTexto 27"/>
            <p:cNvSpPr txBox="1"/>
            <p:nvPr/>
          </p:nvSpPr>
          <p:spPr>
            <a:xfrm>
              <a:off x="548640" y="2928952"/>
              <a:ext cx="1653017" cy="369332"/>
            </a:xfrm>
            <a:prstGeom prst="rect">
              <a:avLst/>
            </a:prstGeom>
            <a:noFill/>
            <a:ln>
              <a:solidFill>
                <a:schemeClr val="bg2"/>
              </a:solidFill>
            </a:ln>
          </p:spPr>
          <p:txBody>
            <a:bodyPr wrap="none" rtlCol="0">
              <a:spAutoFit/>
            </a:bodyPr>
            <a:lstStyle/>
            <a:p>
              <a:r>
                <a:rPr lang="es-AR" dirty="0" err="1"/>
                <a:t>Docid</a:t>
              </a:r>
              <a:r>
                <a:rPr lang="es-AR" dirty="0"/>
                <a:t> 3 (d.txt)</a:t>
              </a:r>
              <a:endParaRPr lang="es-MX" dirty="0" err="1"/>
            </a:p>
          </p:txBody>
        </p:sp>
      </p:grpSp>
    </p:spTree>
    <p:extLst>
      <p:ext uri="{BB962C8B-B14F-4D97-AF65-F5344CB8AC3E}">
        <p14:creationId xmlns:p14="http://schemas.microsoft.com/office/powerpoint/2010/main" val="75006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lgn="just">
              <a:buNone/>
            </a:pPr>
            <a:r>
              <a:rPr lang="es-AR" sz="1600" b="1" dirty="0">
                <a:latin typeface="Comic Sans MS" panose="030F0702030302020204" pitchFamily="66" charset="0"/>
              </a:rPr>
              <a:t>SOUNDEX</a:t>
            </a:r>
          </a:p>
          <a:p>
            <a:pPr marL="0" indent="0" algn="just">
              <a:buNone/>
            </a:pPr>
            <a:endParaRPr lang="es-AR" sz="1600" dirty="0">
              <a:latin typeface="Comic Sans MS" panose="030F0702030302020204" pitchFamily="66" charset="0"/>
            </a:endParaRPr>
          </a:p>
          <a:p>
            <a:pPr marL="0" indent="0" algn="just">
              <a:buNone/>
            </a:pPr>
            <a:r>
              <a:rPr lang="es-AR" sz="1600" dirty="0">
                <a:latin typeface="Comic Sans MS" panose="030F0702030302020204" pitchFamily="66" charset="0"/>
              </a:rPr>
              <a:t>	Es un algoritmo fonético, es decir codifica a una palabra según “suena”. Intenta solucionar problemas de pronunciación.</a:t>
            </a:r>
          </a:p>
          <a:p>
            <a:pPr marL="0" indent="0" algn="just">
              <a:buNone/>
            </a:pPr>
            <a:r>
              <a:rPr lang="es-AR" sz="1600" dirty="0">
                <a:latin typeface="Comic Sans MS" panose="030F0702030302020204" pitchFamily="66" charset="0"/>
              </a:rPr>
              <a:t>	Fue creado para el alfabeto inglés (o sea, codifica las 26 letras del mismo). Existen otras adaptaciones como </a:t>
            </a:r>
            <a:r>
              <a:rPr lang="es-AR" sz="1600" dirty="0" err="1">
                <a:latin typeface="Comic Sans MS" panose="030F0702030302020204" pitchFamily="66" charset="0"/>
              </a:rPr>
              <a:t>Soundex_FR</a:t>
            </a:r>
            <a:r>
              <a:rPr lang="es-AR" sz="1600" dirty="0">
                <a:latin typeface="Comic Sans MS" panose="030F0702030302020204" pitchFamily="66" charset="0"/>
              </a:rPr>
              <a:t> para idioma francés.</a:t>
            </a:r>
          </a:p>
          <a:p>
            <a:pPr marL="0" indent="0" algn="just">
              <a:buNone/>
            </a:pPr>
            <a:endParaRPr lang="es-AR" sz="1600" dirty="0">
              <a:latin typeface="Comic Sans MS" panose="030F0702030302020204" pitchFamily="66" charset="0"/>
            </a:endParaRPr>
          </a:p>
          <a:p>
            <a:pPr marL="0" indent="0" algn="just">
              <a:buNone/>
            </a:pPr>
            <a:r>
              <a:rPr lang="es-AR" sz="1600" dirty="0">
                <a:latin typeface="Comic Sans MS" panose="030F0702030302020204" pitchFamily="66" charset="0"/>
              </a:rPr>
              <a:t>	Originalmente fue propuesto a comienzos del siglo XX por </a:t>
            </a:r>
            <a:r>
              <a:rPr lang="es-AR" sz="1600" dirty="0" err="1">
                <a:latin typeface="Comic Sans MS" panose="030F0702030302020204" pitchFamily="66" charset="0"/>
              </a:rPr>
              <a:t>Rusell</a:t>
            </a:r>
            <a:r>
              <a:rPr lang="es-AR" sz="1600" dirty="0">
                <a:latin typeface="Comic Sans MS" panose="030F0702030302020204" pitchFamily="66" charset="0"/>
              </a:rPr>
              <a:t> y </a:t>
            </a:r>
            <a:r>
              <a:rPr lang="es-AR" sz="1600" dirty="0" err="1">
                <a:latin typeface="Comic Sans MS" panose="030F0702030302020204" pitchFamily="66" charset="0"/>
              </a:rPr>
              <a:t>Odell</a:t>
            </a:r>
            <a:r>
              <a:rPr lang="es-AR" sz="1600" dirty="0">
                <a:latin typeface="Comic Sans MS" panose="030F0702030302020204" pitchFamily="66" charset="0"/>
              </a:rPr>
              <a:t>. Se lo utilizó para el censo de USA en los 30’. </a:t>
            </a:r>
          </a:p>
          <a:p>
            <a:pPr marL="0" indent="0" algn="just">
              <a:buNone/>
            </a:pPr>
            <a:r>
              <a:rPr lang="es-AR" sz="1600" dirty="0">
                <a:latin typeface="Comic Sans MS" panose="030F0702030302020204" pitchFamily="66" charset="0"/>
              </a:rPr>
              <a:t>	</a:t>
            </a:r>
          </a:p>
          <a:p>
            <a:pPr marL="0" indent="0" algn="just">
              <a:buNone/>
            </a:pPr>
            <a:r>
              <a:rPr lang="es-AR" sz="1600" dirty="0">
                <a:latin typeface="Comic Sans MS" panose="030F0702030302020204" pitchFamily="66" charset="0"/>
              </a:rPr>
              <a:t>	Aquellas palabras que “suenan igual”, aunque no se escriban igual, deben ser codificadas de la misma manera.</a:t>
            </a:r>
          </a:p>
          <a:p>
            <a:pPr marL="0" indent="0" algn="just">
              <a:buNone/>
            </a:pPr>
            <a:endParaRPr lang="es-AR" sz="1600" dirty="0">
              <a:latin typeface="Comic Sans MS" panose="030F0702030302020204" pitchFamily="66" charset="0"/>
            </a:endParaRPr>
          </a:p>
          <a:p>
            <a:pPr marL="0" indent="0" algn="just">
              <a:buNone/>
            </a:pPr>
            <a:r>
              <a:rPr lang="es-AR" sz="1600" dirty="0">
                <a:latin typeface="Comic Sans MS" panose="030F0702030302020204" pitchFamily="66" charset="0"/>
              </a:rPr>
              <a:t>	Existen varias versiones y adaptaciones. Estudiaremos la siguiente, que codifica un </a:t>
            </a:r>
            <a:r>
              <a:rPr lang="es-AR" sz="1600" dirty="0" err="1">
                <a:latin typeface="Comic Sans MS" panose="030F0702030302020204" pitchFamily="66" charset="0"/>
              </a:rPr>
              <a:t>string</a:t>
            </a:r>
            <a:r>
              <a:rPr lang="es-AR" sz="1600" dirty="0">
                <a:latin typeface="Comic Sans MS" panose="030F0702030302020204" pitchFamily="66" charset="0"/>
              </a:rPr>
              <a:t> IN en otro OUT.</a:t>
            </a:r>
          </a:p>
        </p:txBody>
      </p:sp>
      <p:sp>
        <p:nvSpPr>
          <p:cNvPr id="3" name="Title 2"/>
          <p:cNvSpPr>
            <a:spLocks noGrp="1"/>
          </p:cNvSpPr>
          <p:nvPr>
            <p:ph type="title"/>
          </p:nvPr>
        </p:nvSpPr>
        <p:spPr/>
        <p:txBody>
          <a:bodyPr>
            <a:normAutofit/>
          </a:bodyPr>
          <a:lstStyle/>
          <a:p>
            <a:endParaRPr lang="es-AR"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3872570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barn(inVertical)">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barn(inVertical)">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animEffect transition="in" filter="barn(inVertical)">
                                      <p:cBhvr>
                                        <p:cTn id="17" dur="500"/>
                                        <p:tgtEl>
                                          <p:spTgt spid="2">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barn(inVertical)">
                                      <p:cBhvr>
                                        <p:cTn id="22" dur="500"/>
                                        <p:tgtEl>
                                          <p:spTgt spid="2">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barn(inVertical)">
                                      <p:cBhvr>
                                        <p:cTn id="27" dur="500"/>
                                        <p:tgtEl>
                                          <p:spTgt spid="2">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
                                            <p:txEl>
                                              <p:pRg st="9" end="9"/>
                                            </p:txEl>
                                          </p:spTgt>
                                        </p:tgtEl>
                                        <p:attrNameLst>
                                          <p:attrName>style.visibility</p:attrName>
                                        </p:attrNameLst>
                                      </p:cBhvr>
                                      <p:to>
                                        <p:strVal val="visible"/>
                                      </p:to>
                                    </p:set>
                                    <p:animEffect transition="in" filter="barn(inVertical)">
                                      <p:cBhvr>
                                        <p:cTn id="3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upo 18"/>
          <p:cNvGrpSpPr/>
          <p:nvPr/>
        </p:nvGrpSpPr>
        <p:grpSpPr>
          <a:xfrm>
            <a:off x="457200" y="3063829"/>
            <a:ext cx="2756263" cy="761268"/>
            <a:chOff x="548640" y="2928952"/>
            <a:chExt cx="2756263" cy="761268"/>
          </a:xfrm>
        </p:grpSpPr>
        <p:sp>
          <p:nvSpPr>
            <p:cNvPr id="20" name="Rectángulo 19"/>
            <p:cNvSpPr/>
            <p:nvPr/>
          </p:nvSpPr>
          <p:spPr>
            <a:xfrm>
              <a:off x="718457" y="3311397"/>
              <a:ext cx="2586446" cy="378823"/>
            </a:xfrm>
            <a:prstGeom prst="rect">
              <a:avLst/>
            </a:prstGeom>
          </p:spPr>
          <p:style>
            <a:lnRef idx="1">
              <a:schemeClr val="accent3"/>
            </a:lnRef>
            <a:fillRef idx="2">
              <a:schemeClr val="accent3"/>
            </a:fillRef>
            <a:effectRef idx="1">
              <a:schemeClr val="accent3"/>
            </a:effectRef>
            <a:fontRef idx="minor">
              <a:schemeClr val="dk1"/>
            </a:fontRef>
          </p:style>
          <p:txBody>
            <a:bodyPr lIns="0" tIns="0" rIns="0" bIns="0" rtlCol="0" anchor="t" anchorCtr="0">
              <a:normAutofit/>
            </a:bodyPr>
            <a:lstStyle/>
            <a:p>
              <a:pPr algn="just"/>
              <a:r>
                <a:rPr lang="es-MX" dirty="0"/>
                <a:t>store,, </a:t>
              </a:r>
              <a:r>
                <a:rPr lang="es-MX" dirty="0" err="1"/>
                <a:t>game</a:t>
              </a:r>
              <a:endParaRPr lang="es-MX" dirty="0"/>
            </a:p>
          </p:txBody>
        </p:sp>
        <p:sp>
          <p:nvSpPr>
            <p:cNvPr id="21" name="CuadroTexto 20"/>
            <p:cNvSpPr txBox="1"/>
            <p:nvPr/>
          </p:nvSpPr>
          <p:spPr>
            <a:xfrm>
              <a:off x="548640" y="2928952"/>
              <a:ext cx="1685077" cy="369332"/>
            </a:xfrm>
            <a:prstGeom prst="rect">
              <a:avLst/>
            </a:prstGeom>
            <a:noFill/>
            <a:ln>
              <a:solidFill>
                <a:schemeClr val="bg2"/>
              </a:solidFill>
            </a:ln>
          </p:spPr>
          <p:txBody>
            <a:bodyPr wrap="none" rtlCol="0">
              <a:spAutoFit/>
            </a:bodyPr>
            <a:lstStyle/>
            <a:p>
              <a:r>
                <a:rPr lang="es-AR" dirty="0" err="1"/>
                <a:t>Docid</a:t>
              </a:r>
              <a:r>
                <a:rPr lang="es-AR" dirty="0"/>
                <a:t> 0  (a.txt)</a:t>
              </a:r>
              <a:endParaRPr lang="es-MX" dirty="0" err="1"/>
            </a:p>
          </p:txBody>
        </p:sp>
      </p:grpSp>
      <p:grpSp>
        <p:nvGrpSpPr>
          <p:cNvPr id="22" name="Grupo 21"/>
          <p:cNvGrpSpPr/>
          <p:nvPr/>
        </p:nvGrpSpPr>
        <p:grpSpPr>
          <a:xfrm>
            <a:off x="5677071" y="3111186"/>
            <a:ext cx="2746545" cy="748155"/>
            <a:chOff x="548640" y="2928952"/>
            <a:chExt cx="2746545" cy="748155"/>
          </a:xfrm>
        </p:grpSpPr>
        <p:sp>
          <p:nvSpPr>
            <p:cNvPr id="23" name="Rectángulo 22"/>
            <p:cNvSpPr/>
            <p:nvPr/>
          </p:nvSpPr>
          <p:spPr>
            <a:xfrm>
              <a:off x="708739" y="3298284"/>
              <a:ext cx="2586446" cy="378823"/>
            </a:xfrm>
            <a:prstGeom prst="rect">
              <a:avLst/>
            </a:prstGeom>
          </p:spPr>
          <p:style>
            <a:lnRef idx="1">
              <a:schemeClr val="accent3"/>
            </a:lnRef>
            <a:fillRef idx="2">
              <a:schemeClr val="accent3"/>
            </a:fillRef>
            <a:effectRef idx="1">
              <a:schemeClr val="accent3"/>
            </a:effectRef>
            <a:fontRef idx="minor">
              <a:schemeClr val="dk1"/>
            </a:fontRef>
          </p:style>
          <p:txBody>
            <a:bodyPr lIns="0" tIns="0" rIns="0" bIns="0" rtlCol="0" anchor="t" anchorCtr="0">
              <a:normAutofit/>
            </a:bodyPr>
            <a:lstStyle/>
            <a:p>
              <a:pPr algn="just"/>
              <a:r>
                <a:rPr lang="es-AR" dirty="0"/>
                <a:t>video</a:t>
              </a:r>
              <a:endParaRPr lang="es-MX" dirty="0"/>
            </a:p>
          </p:txBody>
        </p:sp>
        <p:sp>
          <p:nvSpPr>
            <p:cNvPr id="24" name="CuadroTexto 23"/>
            <p:cNvSpPr txBox="1"/>
            <p:nvPr/>
          </p:nvSpPr>
          <p:spPr>
            <a:xfrm>
              <a:off x="548640" y="2928952"/>
              <a:ext cx="1640193" cy="369332"/>
            </a:xfrm>
            <a:prstGeom prst="rect">
              <a:avLst/>
            </a:prstGeom>
            <a:noFill/>
            <a:ln>
              <a:solidFill>
                <a:schemeClr val="bg2"/>
              </a:solidFill>
            </a:ln>
          </p:spPr>
          <p:txBody>
            <a:bodyPr wrap="none" rtlCol="0">
              <a:spAutoFit/>
            </a:bodyPr>
            <a:lstStyle/>
            <a:p>
              <a:r>
                <a:rPr lang="es-AR" dirty="0" err="1"/>
                <a:t>Docid</a:t>
              </a:r>
              <a:r>
                <a:rPr lang="es-AR" dirty="0"/>
                <a:t> 1 (b.txt)</a:t>
              </a:r>
              <a:endParaRPr lang="es-MX" dirty="0" err="1"/>
            </a:p>
          </p:txBody>
        </p:sp>
      </p:grpSp>
      <p:grpSp>
        <p:nvGrpSpPr>
          <p:cNvPr id="25" name="Grupo 24"/>
          <p:cNvGrpSpPr/>
          <p:nvPr/>
        </p:nvGrpSpPr>
        <p:grpSpPr>
          <a:xfrm>
            <a:off x="5692153" y="4214694"/>
            <a:ext cx="2731463" cy="748155"/>
            <a:chOff x="548640" y="2928952"/>
            <a:chExt cx="2731463" cy="748155"/>
          </a:xfrm>
        </p:grpSpPr>
        <p:sp>
          <p:nvSpPr>
            <p:cNvPr id="26" name="Rectángulo 25"/>
            <p:cNvSpPr/>
            <p:nvPr/>
          </p:nvSpPr>
          <p:spPr>
            <a:xfrm>
              <a:off x="693657" y="3298284"/>
              <a:ext cx="2586446" cy="378823"/>
            </a:xfrm>
            <a:prstGeom prst="rect">
              <a:avLst/>
            </a:prstGeom>
          </p:spPr>
          <p:style>
            <a:lnRef idx="1">
              <a:schemeClr val="accent3"/>
            </a:lnRef>
            <a:fillRef idx="2">
              <a:schemeClr val="accent3"/>
            </a:fillRef>
            <a:effectRef idx="1">
              <a:schemeClr val="accent3"/>
            </a:effectRef>
            <a:fontRef idx="minor">
              <a:schemeClr val="dk1"/>
            </a:fontRef>
          </p:style>
          <p:txBody>
            <a:bodyPr lIns="0" tIns="0" rIns="0" bIns="0" rtlCol="0" anchor="t" anchorCtr="0">
              <a:normAutofit/>
            </a:bodyPr>
            <a:lstStyle/>
            <a:p>
              <a:pPr algn="just"/>
              <a:r>
                <a:rPr lang="es-MX" dirty="0" err="1"/>
                <a:t>game</a:t>
              </a:r>
              <a:endParaRPr lang="es-MX" dirty="0"/>
            </a:p>
          </p:txBody>
        </p:sp>
        <p:sp>
          <p:nvSpPr>
            <p:cNvPr id="27" name="CuadroTexto 26"/>
            <p:cNvSpPr txBox="1"/>
            <p:nvPr/>
          </p:nvSpPr>
          <p:spPr>
            <a:xfrm>
              <a:off x="548640" y="2928952"/>
              <a:ext cx="1946616" cy="369332"/>
            </a:xfrm>
            <a:prstGeom prst="rect">
              <a:avLst/>
            </a:prstGeom>
            <a:noFill/>
            <a:ln>
              <a:solidFill>
                <a:schemeClr val="bg2"/>
              </a:solidFill>
            </a:ln>
          </p:spPr>
          <p:txBody>
            <a:bodyPr wrap="square" rtlCol="0">
              <a:spAutoFit/>
            </a:bodyPr>
            <a:lstStyle/>
            <a:p>
              <a:r>
                <a:rPr lang="es-AR" dirty="0" err="1"/>
                <a:t>Docid</a:t>
              </a:r>
              <a:r>
                <a:rPr lang="es-AR" dirty="0"/>
                <a:t> 2 (c.txt)</a:t>
              </a:r>
              <a:endParaRPr lang="es-MX" dirty="0" err="1"/>
            </a:p>
          </p:txBody>
        </p:sp>
      </p:grpSp>
      <p:grpSp>
        <p:nvGrpSpPr>
          <p:cNvPr id="28" name="Grupo 27"/>
          <p:cNvGrpSpPr/>
          <p:nvPr/>
        </p:nvGrpSpPr>
        <p:grpSpPr>
          <a:xfrm>
            <a:off x="457200" y="4371694"/>
            <a:ext cx="2651760" cy="848210"/>
            <a:chOff x="548640" y="2928952"/>
            <a:chExt cx="2651760" cy="848210"/>
          </a:xfrm>
        </p:grpSpPr>
        <p:sp>
          <p:nvSpPr>
            <p:cNvPr id="29" name="Rectángulo 28"/>
            <p:cNvSpPr/>
            <p:nvPr/>
          </p:nvSpPr>
          <p:spPr>
            <a:xfrm>
              <a:off x="718457" y="3298284"/>
              <a:ext cx="2481943" cy="478878"/>
            </a:xfrm>
            <a:prstGeom prst="rect">
              <a:avLst/>
            </a:prstGeom>
          </p:spPr>
          <p:style>
            <a:lnRef idx="1">
              <a:schemeClr val="accent3"/>
            </a:lnRef>
            <a:fillRef idx="2">
              <a:schemeClr val="accent3"/>
            </a:fillRef>
            <a:effectRef idx="1">
              <a:schemeClr val="accent3"/>
            </a:effectRef>
            <a:fontRef idx="minor">
              <a:schemeClr val="dk1"/>
            </a:fontRef>
          </p:style>
          <p:txBody>
            <a:bodyPr lIns="0" tIns="0" rIns="0" bIns="0" rtlCol="0" anchor="t" anchorCtr="0">
              <a:normAutofit fontScale="92500" lnSpcReduction="10000"/>
            </a:bodyPr>
            <a:lstStyle/>
            <a:p>
              <a:pPr algn="just"/>
              <a:r>
                <a:rPr lang="es-MX" dirty="0" err="1"/>
                <a:t>Game</a:t>
              </a:r>
              <a:r>
                <a:rPr lang="es-MX" dirty="0"/>
                <a:t> video, </a:t>
              </a:r>
            </a:p>
            <a:p>
              <a:pPr algn="just"/>
              <a:r>
                <a:rPr lang="es-MX" dirty="0"/>
                <a:t>  </a:t>
              </a:r>
              <a:r>
                <a:rPr lang="es-MX" dirty="0" err="1"/>
                <a:t>review</a:t>
              </a:r>
              <a:r>
                <a:rPr lang="es-MX" dirty="0"/>
                <a:t>    </a:t>
              </a:r>
              <a:r>
                <a:rPr lang="es-MX" dirty="0" err="1"/>
                <a:t>game</a:t>
              </a:r>
              <a:r>
                <a:rPr lang="es-MX" dirty="0"/>
                <a:t>.</a:t>
              </a:r>
            </a:p>
          </p:txBody>
        </p:sp>
        <p:sp>
          <p:nvSpPr>
            <p:cNvPr id="30" name="CuadroTexto 29"/>
            <p:cNvSpPr txBox="1"/>
            <p:nvPr/>
          </p:nvSpPr>
          <p:spPr>
            <a:xfrm>
              <a:off x="548640" y="2928952"/>
              <a:ext cx="1653017" cy="369332"/>
            </a:xfrm>
            <a:prstGeom prst="rect">
              <a:avLst/>
            </a:prstGeom>
            <a:noFill/>
            <a:ln>
              <a:solidFill>
                <a:schemeClr val="bg2"/>
              </a:solidFill>
            </a:ln>
          </p:spPr>
          <p:txBody>
            <a:bodyPr wrap="none" rtlCol="0">
              <a:spAutoFit/>
            </a:bodyPr>
            <a:lstStyle/>
            <a:p>
              <a:r>
                <a:rPr lang="es-AR" dirty="0" err="1"/>
                <a:t>Docid</a:t>
              </a:r>
              <a:r>
                <a:rPr lang="es-AR" dirty="0"/>
                <a:t> 3 (d.txt)</a:t>
              </a:r>
              <a:endParaRPr lang="es-MX" dirty="0" err="1"/>
            </a:p>
          </p:txBody>
        </p:sp>
      </p:grpSp>
      <p:sp>
        <p:nvSpPr>
          <p:cNvPr id="2" name="Título 1"/>
          <p:cNvSpPr>
            <a:spLocks noGrp="1"/>
          </p:cNvSpPr>
          <p:nvPr>
            <p:ph type="title"/>
          </p:nvPr>
        </p:nvSpPr>
        <p:spPr/>
        <p:txBody>
          <a:bodyPr/>
          <a:lstStyle/>
          <a:p>
            <a:endParaRPr lang="es-AR"/>
          </a:p>
        </p:txBody>
      </p:sp>
      <p:sp>
        <p:nvSpPr>
          <p:cNvPr id="3" name="Marcador de contenido 2"/>
          <p:cNvSpPr>
            <a:spLocks noGrp="1"/>
          </p:cNvSpPr>
          <p:nvPr>
            <p:ph idx="1"/>
          </p:nvPr>
        </p:nvSpPr>
        <p:spPr/>
        <p:txBody>
          <a:bodyPr/>
          <a:lstStyle/>
          <a:p>
            <a:pPr marL="0" indent="0">
              <a:buNone/>
            </a:pPr>
            <a:r>
              <a:rPr lang="es-AR" dirty="0" err="1"/>
              <a:t>Rta</a:t>
            </a:r>
            <a:endParaRPr lang="es-AR" dirty="0"/>
          </a:p>
          <a:p>
            <a:pPr marL="0" indent="0">
              <a:buNone/>
            </a:pPr>
            <a:r>
              <a:rPr lang="es-AR" dirty="0"/>
              <a:t>¿Cuáles son los documentos que </a:t>
            </a:r>
            <a:r>
              <a:rPr lang="es-AR" dirty="0" err="1"/>
              <a:t>matchean</a:t>
            </a:r>
            <a:r>
              <a:rPr lang="es-AR" dirty="0"/>
              <a:t> la </a:t>
            </a:r>
            <a:r>
              <a:rPr lang="es-AR" dirty="0" err="1"/>
              <a:t>query</a:t>
            </a:r>
            <a:r>
              <a:rPr lang="es-AR" dirty="0"/>
              <a:t>?</a:t>
            </a:r>
          </a:p>
        </p:txBody>
      </p:sp>
      <p:sp>
        <p:nvSpPr>
          <p:cNvPr id="4" name="Marcador de número de diapositiva 3"/>
          <p:cNvSpPr>
            <a:spLocks noGrp="1"/>
          </p:cNvSpPr>
          <p:nvPr>
            <p:ph type="sldNum" sz="quarter" idx="12"/>
          </p:nvPr>
        </p:nvSpPr>
        <p:spPr/>
        <p:txBody>
          <a:bodyPr/>
          <a:lstStyle/>
          <a:p>
            <a:fld id="{401CF334-2D5C-4859-84A6-CA7E6E43FAEB}" type="slidenum">
              <a:rPr lang="en-US" smtClean="0"/>
              <a:t>250</a:t>
            </a:fld>
            <a:endParaRPr lang="en-US"/>
          </a:p>
        </p:txBody>
      </p:sp>
      <p:cxnSp>
        <p:nvCxnSpPr>
          <p:cNvPr id="17" name="Conector recto 16"/>
          <p:cNvCxnSpPr/>
          <p:nvPr/>
        </p:nvCxnSpPr>
        <p:spPr>
          <a:xfrm>
            <a:off x="316634" y="3148742"/>
            <a:ext cx="3602223" cy="105207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Conector recto 17"/>
          <p:cNvCxnSpPr/>
          <p:nvPr/>
        </p:nvCxnSpPr>
        <p:spPr>
          <a:xfrm>
            <a:off x="5355772" y="3391666"/>
            <a:ext cx="3670412" cy="5525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2362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AR"/>
          </a:p>
        </p:txBody>
      </p:sp>
      <p:sp>
        <p:nvSpPr>
          <p:cNvPr id="3" name="Marcador de contenido 2"/>
          <p:cNvSpPr>
            <a:spLocks noGrp="1"/>
          </p:cNvSpPr>
          <p:nvPr>
            <p:ph idx="1"/>
          </p:nvPr>
        </p:nvSpPr>
        <p:spPr/>
        <p:txBody>
          <a:bodyPr/>
          <a:lstStyle/>
          <a:p>
            <a:pPr marL="0" indent="0" algn="just">
              <a:buNone/>
            </a:pPr>
            <a:r>
              <a:rPr lang="es-AR" dirty="0"/>
              <a:t>El score debido al término “</a:t>
            </a:r>
            <a:r>
              <a:rPr lang="es-AR" dirty="0" err="1"/>
              <a:t>game</a:t>
            </a:r>
            <a:r>
              <a:rPr lang="es-AR" dirty="0"/>
              <a:t>” ya lo hemos calculado.</a:t>
            </a:r>
          </a:p>
          <a:p>
            <a:pPr marL="0" indent="0" algn="just">
              <a:buNone/>
            </a:pPr>
            <a:r>
              <a:rPr lang="es-AR" dirty="0"/>
              <a:t>El score debido al término “store” no aplica a la fórmula de score porque está afectado por NOT. Obtendremos para esos 2 documentos los valores de score anteriores.</a:t>
            </a:r>
          </a:p>
          <a:p>
            <a:r>
              <a:rPr lang="es-AR" dirty="0"/>
              <a:t>Score(DOC</a:t>
            </a:r>
            <a:r>
              <a:rPr lang="es-AR" sz="2800" dirty="0"/>
              <a:t>2</a:t>
            </a:r>
            <a:r>
              <a:rPr lang="es-AR" dirty="0"/>
              <a:t>,query) </a:t>
            </a:r>
            <a:r>
              <a:rPr lang="es-AR" b="1" dirty="0"/>
              <a:t>= </a:t>
            </a:r>
            <a:r>
              <a:rPr lang="es-MX" b="1" dirty="0">
                <a:solidFill>
                  <a:srgbClr val="0070C0"/>
                </a:solidFill>
              </a:rPr>
              <a:t>1.2231436</a:t>
            </a:r>
          </a:p>
          <a:p>
            <a:r>
              <a:rPr lang="es-AR" dirty="0"/>
              <a:t>Score(DOC</a:t>
            </a:r>
            <a:r>
              <a:rPr lang="es-AR" sz="2800" dirty="0"/>
              <a:t>3</a:t>
            </a:r>
            <a:r>
              <a:rPr lang="es-AR" dirty="0"/>
              <a:t>,query) </a:t>
            </a:r>
            <a:r>
              <a:rPr lang="es-AR" b="1" dirty="0"/>
              <a:t>= </a:t>
            </a:r>
            <a:r>
              <a:rPr lang="es-MX" b="1" dirty="0">
                <a:solidFill>
                  <a:srgbClr val="0070C0"/>
                </a:solidFill>
              </a:rPr>
              <a:t>0.8648931</a:t>
            </a:r>
          </a:p>
          <a:p>
            <a:pPr marL="0" indent="0" algn="just">
              <a:buNone/>
            </a:pPr>
            <a:r>
              <a:rPr lang="es-AR" dirty="0"/>
              <a:t>Y en el resultado primero aparece Doc2 y luego Doc3</a:t>
            </a:r>
          </a:p>
        </p:txBody>
      </p:sp>
      <p:sp>
        <p:nvSpPr>
          <p:cNvPr id="4" name="Marcador de número de diapositiva 3"/>
          <p:cNvSpPr>
            <a:spLocks noGrp="1"/>
          </p:cNvSpPr>
          <p:nvPr>
            <p:ph type="sldNum" sz="quarter" idx="12"/>
          </p:nvPr>
        </p:nvSpPr>
        <p:spPr/>
        <p:txBody>
          <a:bodyPr/>
          <a:lstStyle/>
          <a:p>
            <a:fld id="{401CF334-2D5C-4859-84A6-CA7E6E43FAEB}" type="slidenum">
              <a:rPr lang="en-US" smtClean="0"/>
              <a:t>251</a:t>
            </a:fld>
            <a:endParaRPr lang="en-US"/>
          </a:p>
        </p:txBody>
      </p:sp>
    </p:spTree>
    <p:extLst>
      <p:ext uri="{BB962C8B-B14F-4D97-AF65-F5344CB8AC3E}">
        <p14:creationId xmlns:p14="http://schemas.microsoft.com/office/powerpoint/2010/main" val="1475725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2800" dirty="0" err="1"/>
              <a:t>Query</a:t>
            </a:r>
            <a:r>
              <a:rPr lang="es-MX" sz="2800" dirty="0"/>
              <a:t> </a:t>
            </a:r>
            <a:r>
              <a:rPr lang="es-MX" sz="2800" dirty="0" err="1"/>
              <a:t>Multi</a:t>
            </a:r>
            <a:r>
              <a:rPr lang="es-MX" sz="2800" dirty="0"/>
              <a:t>-término</a:t>
            </a:r>
            <a:endParaRPr lang="es-AR" sz="2800" dirty="0"/>
          </a:p>
        </p:txBody>
      </p:sp>
      <p:sp>
        <p:nvSpPr>
          <p:cNvPr id="3" name="Marcador de contenido 2"/>
          <p:cNvSpPr>
            <a:spLocks noGrp="1"/>
          </p:cNvSpPr>
          <p:nvPr>
            <p:ph idx="1"/>
          </p:nvPr>
        </p:nvSpPr>
        <p:spPr/>
        <p:txBody>
          <a:bodyPr/>
          <a:lstStyle/>
          <a:p>
            <a:pPr marL="0" indent="0" algn="just">
              <a:buNone/>
            </a:pPr>
            <a:r>
              <a:rPr lang="es-AR" dirty="0"/>
              <a:t>	Calcular el ranking de documentos  cuando se busca por el término “</a:t>
            </a:r>
            <a:r>
              <a:rPr lang="es-AR" dirty="0" err="1"/>
              <a:t>game</a:t>
            </a:r>
            <a:r>
              <a:rPr lang="es-AR" dirty="0"/>
              <a:t> AND store” en la colección de documentos formados por el </a:t>
            </a:r>
            <a:r>
              <a:rPr lang="es-AR" dirty="0" err="1"/>
              <a:t>field</a:t>
            </a:r>
            <a:r>
              <a:rPr lang="es-AR" dirty="0"/>
              <a:t> “</a:t>
            </a:r>
            <a:r>
              <a:rPr lang="es-AR" dirty="0" err="1"/>
              <a:t>content</a:t>
            </a:r>
            <a:r>
              <a:rPr lang="es-AR" dirty="0"/>
              <a:t>”. La colección es la misma:</a:t>
            </a:r>
          </a:p>
          <a:p>
            <a:pPr marL="0" indent="0">
              <a:buNone/>
            </a:pPr>
            <a:endParaRPr lang="es-AR" dirty="0"/>
          </a:p>
        </p:txBody>
      </p:sp>
      <p:sp>
        <p:nvSpPr>
          <p:cNvPr id="4" name="Marcador de número de diapositiva 3"/>
          <p:cNvSpPr>
            <a:spLocks noGrp="1"/>
          </p:cNvSpPr>
          <p:nvPr>
            <p:ph type="sldNum" sz="quarter" idx="12"/>
          </p:nvPr>
        </p:nvSpPr>
        <p:spPr/>
        <p:txBody>
          <a:bodyPr/>
          <a:lstStyle/>
          <a:p>
            <a:fld id="{401CF334-2D5C-4859-84A6-CA7E6E43FAEB}" type="slidenum">
              <a:rPr lang="en-US" smtClean="0"/>
              <a:t>252</a:t>
            </a:fld>
            <a:endParaRPr lang="en-US"/>
          </a:p>
        </p:txBody>
      </p:sp>
      <p:grpSp>
        <p:nvGrpSpPr>
          <p:cNvPr id="17" name="Grupo 16"/>
          <p:cNvGrpSpPr/>
          <p:nvPr/>
        </p:nvGrpSpPr>
        <p:grpSpPr>
          <a:xfrm>
            <a:off x="457200" y="4168525"/>
            <a:ext cx="2756263" cy="761268"/>
            <a:chOff x="548640" y="2928952"/>
            <a:chExt cx="2756263" cy="761268"/>
          </a:xfrm>
        </p:grpSpPr>
        <p:sp>
          <p:nvSpPr>
            <p:cNvPr id="18" name="Rectángulo 17"/>
            <p:cNvSpPr/>
            <p:nvPr/>
          </p:nvSpPr>
          <p:spPr>
            <a:xfrm>
              <a:off x="718457" y="3311397"/>
              <a:ext cx="2586446" cy="378823"/>
            </a:xfrm>
            <a:prstGeom prst="rect">
              <a:avLst/>
            </a:prstGeom>
          </p:spPr>
          <p:style>
            <a:lnRef idx="1">
              <a:schemeClr val="accent3"/>
            </a:lnRef>
            <a:fillRef idx="2">
              <a:schemeClr val="accent3"/>
            </a:fillRef>
            <a:effectRef idx="1">
              <a:schemeClr val="accent3"/>
            </a:effectRef>
            <a:fontRef idx="minor">
              <a:schemeClr val="dk1"/>
            </a:fontRef>
          </p:style>
          <p:txBody>
            <a:bodyPr lIns="0" tIns="0" rIns="0" bIns="0" rtlCol="0" anchor="t" anchorCtr="0">
              <a:normAutofit/>
            </a:bodyPr>
            <a:lstStyle/>
            <a:p>
              <a:pPr algn="just"/>
              <a:r>
                <a:rPr lang="es-MX" dirty="0"/>
                <a:t>store,, </a:t>
              </a:r>
              <a:r>
                <a:rPr lang="es-MX" dirty="0" err="1"/>
                <a:t>game</a:t>
              </a:r>
              <a:endParaRPr lang="es-MX" dirty="0"/>
            </a:p>
          </p:txBody>
        </p:sp>
        <p:sp>
          <p:nvSpPr>
            <p:cNvPr id="19" name="CuadroTexto 18"/>
            <p:cNvSpPr txBox="1"/>
            <p:nvPr/>
          </p:nvSpPr>
          <p:spPr>
            <a:xfrm>
              <a:off x="548640" y="2928952"/>
              <a:ext cx="1685077" cy="369332"/>
            </a:xfrm>
            <a:prstGeom prst="rect">
              <a:avLst/>
            </a:prstGeom>
            <a:noFill/>
            <a:ln>
              <a:solidFill>
                <a:schemeClr val="bg2"/>
              </a:solidFill>
            </a:ln>
          </p:spPr>
          <p:txBody>
            <a:bodyPr wrap="none" rtlCol="0">
              <a:spAutoFit/>
            </a:bodyPr>
            <a:lstStyle/>
            <a:p>
              <a:r>
                <a:rPr lang="es-AR" dirty="0" err="1"/>
                <a:t>Docid</a:t>
              </a:r>
              <a:r>
                <a:rPr lang="es-AR" dirty="0"/>
                <a:t> 0  (a.txt)</a:t>
              </a:r>
              <a:endParaRPr lang="es-MX" dirty="0" err="1"/>
            </a:p>
          </p:txBody>
        </p:sp>
      </p:grpSp>
      <p:grpSp>
        <p:nvGrpSpPr>
          <p:cNvPr id="20" name="Grupo 19"/>
          <p:cNvGrpSpPr/>
          <p:nvPr/>
        </p:nvGrpSpPr>
        <p:grpSpPr>
          <a:xfrm>
            <a:off x="5677071" y="4215882"/>
            <a:ext cx="2746545" cy="748155"/>
            <a:chOff x="548640" y="2928952"/>
            <a:chExt cx="2746545" cy="748155"/>
          </a:xfrm>
        </p:grpSpPr>
        <p:sp>
          <p:nvSpPr>
            <p:cNvPr id="21" name="Rectángulo 20"/>
            <p:cNvSpPr/>
            <p:nvPr/>
          </p:nvSpPr>
          <p:spPr>
            <a:xfrm>
              <a:off x="708739" y="3298284"/>
              <a:ext cx="2586446" cy="378823"/>
            </a:xfrm>
            <a:prstGeom prst="rect">
              <a:avLst/>
            </a:prstGeom>
          </p:spPr>
          <p:style>
            <a:lnRef idx="1">
              <a:schemeClr val="accent3"/>
            </a:lnRef>
            <a:fillRef idx="2">
              <a:schemeClr val="accent3"/>
            </a:fillRef>
            <a:effectRef idx="1">
              <a:schemeClr val="accent3"/>
            </a:effectRef>
            <a:fontRef idx="minor">
              <a:schemeClr val="dk1"/>
            </a:fontRef>
          </p:style>
          <p:txBody>
            <a:bodyPr lIns="0" tIns="0" rIns="0" bIns="0" rtlCol="0" anchor="t" anchorCtr="0">
              <a:normAutofit/>
            </a:bodyPr>
            <a:lstStyle/>
            <a:p>
              <a:pPr algn="just"/>
              <a:r>
                <a:rPr lang="es-AR" dirty="0"/>
                <a:t>video</a:t>
              </a:r>
              <a:endParaRPr lang="es-MX" dirty="0"/>
            </a:p>
          </p:txBody>
        </p:sp>
        <p:sp>
          <p:nvSpPr>
            <p:cNvPr id="22" name="CuadroTexto 21"/>
            <p:cNvSpPr txBox="1"/>
            <p:nvPr/>
          </p:nvSpPr>
          <p:spPr>
            <a:xfrm>
              <a:off x="548640" y="2928952"/>
              <a:ext cx="1640193" cy="369332"/>
            </a:xfrm>
            <a:prstGeom prst="rect">
              <a:avLst/>
            </a:prstGeom>
            <a:noFill/>
            <a:ln>
              <a:solidFill>
                <a:schemeClr val="bg2"/>
              </a:solidFill>
            </a:ln>
          </p:spPr>
          <p:txBody>
            <a:bodyPr wrap="none" rtlCol="0">
              <a:spAutoFit/>
            </a:bodyPr>
            <a:lstStyle/>
            <a:p>
              <a:r>
                <a:rPr lang="es-AR" dirty="0" err="1"/>
                <a:t>Docid</a:t>
              </a:r>
              <a:r>
                <a:rPr lang="es-AR" dirty="0"/>
                <a:t> 1 (b.txt)</a:t>
              </a:r>
              <a:endParaRPr lang="es-MX" dirty="0" err="1"/>
            </a:p>
          </p:txBody>
        </p:sp>
      </p:grpSp>
      <p:grpSp>
        <p:nvGrpSpPr>
          <p:cNvPr id="23" name="Grupo 22"/>
          <p:cNvGrpSpPr/>
          <p:nvPr/>
        </p:nvGrpSpPr>
        <p:grpSpPr>
          <a:xfrm>
            <a:off x="5692153" y="5319390"/>
            <a:ext cx="2731463" cy="748155"/>
            <a:chOff x="548640" y="2928952"/>
            <a:chExt cx="2731463" cy="748155"/>
          </a:xfrm>
        </p:grpSpPr>
        <p:sp>
          <p:nvSpPr>
            <p:cNvPr id="24" name="Rectángulo 23"/>
            <p:cNvSpPr/>
            <p:nvPr/>
          </p:nvSpPr>
          <p:spPr>
            <a:xfrm>
              <a:off x="693657" y="3298284"/>
              <a:ext cx="2586446" cy="378823"/>
            </a:xfrm>
            <a:prstGeom prst="rect">
              <a:avLst/>
            </a:prstGeom>
          </p:spPr>
          <p:style>
            <a:lnRef idx="1">
              <a:schemeClr val="accent3"/>
            </a:lnRef>
            <a:fillRef idx="2">
              <a:schemeClr val="accent3"/>
            </a:fillRef>
            <a:effectRef idx="1">
              <a:schemeClr val="accent3"/>
            </a:effectRef>
            <a:fontRef idx="minor">
              <a:schemeClr val="dk1"/>
            </a:fontRef>
          </p:style>
          <p:txBody>
            <a:bodyPr lIns="0" tIns="0" rIns="0" bIns="0" rtlCol="0" anchor="t" anchorCtr="0">
              <a:normAutofit/>
            </a:bodyPr>
            <a:lstStyle/>
            <a:p>
              <a:pPr algn="just"/>
              <a:r>
                <a:rPr lang="es-MX" dirty="0" err="1"/>
                <a:t>game</a:t>
              </a:r>
              <a:endParaRPr lang="es-MX" dirty="0"/>
            </a:p>
          </p:txBody>
        </p:sp>
        <p:sp>
          <p:nvSpPr>
            <p:cNvPr id="25" name="CuadroTexto 24"/>
            <p:cNvSpPr txBox="1"/>
            <p:nvPr/>
          </p:nvSpPr>
          <p:spPr>
            <a:xfrm>
              <a:off x="548640" y="2928952"/>
              <a:ext cx="1946616" cy="369332"/>
            </a:xfrm>
            <a:prstGeom prst="rect">
              <a:avLst/>
            </a:prstGeom>
            <a:noFill/>
            <a:ln>
              <a:solidFill>
                <a:schemeClr val="bg2"/>
              </a:solidFill>
            </a:ln>
          </p:spPr>
          <p:txBody>
            <a:bodyPr wrap="square" rtlCol="0">
              <a:spAutoFit/>
            </a:bodyPr>
            <a:lstStyle/>
            <a:p>
              <a:r>
                <a:rPr lang="es-AR" dirty="0" err="1"/>
                <a:t>Docid</a:t>
              </a:r>
              <a:r>
                <a:rPr lang="es-AR" dirty="0"/>
                <a:t> 2 (c.txt)</a:t>
              </a:r>
              <a:endParaRPr lang="es-MX" dirty="0" err="1"/>
            </a:p>
          </p:txBody>
        </p:sp>
      </p:grpSp>
      <p:grpSp>
        <p:nvGrpSpPr>
          <p:cNvPr id="26" name="Grupo 25"/>
          <p:cNvGrpSpPr/>
          <p:nvPr/>
        </p:nvGrpSpPr>
        <p:grpSpPr>
          <a:xfrm>
            <a:off x="457200" y="5476390"/>
            <a:ext cx="2651760" cy="848210"/>
            <a:chOff x="548640" y="2928952"/>
            <a:chExt cx="2651760" cy="848210"/>
          </a:xfrm>
        </p:grpSpPr>
        <p:sp>
          <p:nvSpPr>
            <p:cNvPr id="27" name="Rectángulo 26"/>
            <p:cNvSpPr/>
            <p:nvPr/>
          </p:nvSpPr>
          <p:spPr>
            <a:xfrm>
              <a:off x="718457" y="3298284"/>
              <a:ext cx="2481943" cy="478878"/>
            </a:xfrm>
            <a:prstGeom prst="rect">
              <a:avLst/>
            </a:prstGeom>
          </p:spPr>
          <p:style>
            <a:lnRef idx="1">
              <a:schemeClr val="accent3"/>
            </a:lnRef>
            <a:fillRef idx="2">
              <a:schemeClr val="accent3"/>
            </a:fillRef>
            <a:effectRef idx="1">
              <a:schemeClr val="accent3"/>
            </a:effectRef>
            <a:fontRef idx="minor">
              <a:schemeClr val="dk1"/>
            </a:fontRef>
          </p:style>
          <p:txBody>
            <a:bodyPr lIns="0" tIns="0" rIns="0" bIns="0" rtlCol="0" anchor="t" anchorCtr="0">
              <a:normAutofit fontScale="92500" lnSpcReduction="10000"/>
            </a:bodyPr>
            <a:lstStyle/>
            <a:p>
              <a:pPr algn="just"/>
              <a:r>
                <a:rPr lang="es-MX" dirty="0" err="1"/>
                <a:t>Game</a:t>
              </a:r>
              <a:r>
                <a:rPr lang="es-MX" dirty="0"/>
                <a:t> video, </a:t>
              </a:r>
            </a:p>
            <a:p>
              <a:pPr algn="just"/>
              <a:r>
                <a:rPr lang="es-MX" dirty="0"/>
                <a:t>  </a:t>
              </a:r>
              <a:r>
                <a:rPr lang="es-MX" dirty="0" err="1"/>
                <a:t>review</a:t>
              </a:r>
              <a:r>
                <a:rPr lang="es-MX" dirty="0"/>
                <a:t>    </a:t>
              </a:r>
              <a:r>
                <a:rPr lang="es-MX" dirty="0" err="1"/>
                <a:t>game</a:t>
              </a:r>
              <a:r>
                <a:rPr lang="es-MX" dirty="0"/>
                <a:t>.</a:t>
              </a:r>
            </a:p>
          </p:txBody>
        </p:sp>
        <p:sp>
          <p:nvSpPr>
            <p:cNvPr id="28" name="CuadroTexto 27"/>
            <p:cNvSpPr txBox="1"/>
            <p:nvPr/>
          </p:nvSpPr>
          <p:spPr>
            <a:xfrm>
              <a:off x="548640" y="2928952"/>
              <a:ext cx="1653017" cy="369332"/>
            </a:xfrm>
            <a:prstGeom prst="rect">
              <a:avLst/>
            </a:prstGeom>
            <a:noFill/>
            <a:ln>
              <a:solidFill>
                <a:schemeClr val="bg2"/>
              </a:solidFill>
            </a:ln>
          </p:spPr>
          <p:txBody>
            <a:bodyPr wrap="none" rtlCol="0">
              <a:spAutoFit/>
            </a:bodyPr>
            <a:lstStyle/>
            <a:p>
              <a:r>
                <a:rPr lang="es-AR" dirty="0" err="1"/>
                <a:t>Docid</a:t>
              </a:r>
              <a:r>
                <a:rPr lang="es-AR" dirty="0"/>
                <a:t> 3 (d.txt)</a:t>
              </a:r>
              <a:endParaRPr lang="es-MX" dirty="0" err="1"/>
            </a:p>
          </p:txBody>
        </p:sp>
      </p:grpSp>
    </p:spTree>
    <p:extLst>
      <p:ext uri="{BB962C8B-B14F-4D97-AF65-F5344CB8AC3E}">
        <p14:creationId xmlns:p14="http://schemas.microsoft.com/office/powerpoint/2010/main" val="3540708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2800" dirty="0" err="1"/>
              <a:t>Query</a:t>
            </a:r>
            <a:r>
              <a:rPr lang="es-MX" sz="2800" dirty="0"/>
              <a:t> </a:t>
            </a:r>
            <a:r>
              <a:rPr lang="es-MX" sz="2800" dirty="0" err="1"/>
              <a:t>Multi</a:t>
            </a:r>
            <a:r>
              <a:rPr lang="es-MX" sz="2800" dirty="0"/>
              <a:t>-término</a:t>
            </a:r>
            <a:endParaRPr lang="es-AR" sz="2800" dirty="0"/>
          </a:p>
        </p:txBody>
      </p:sp>
      <p:sp>
        <p:nvSpPr>
          <p:cNvPr id="3" name="Marcador de contenido 2"/>
          <p:cNvSpPr>
            <a:spLocks noGrp="1"/>
          </p:cNvSpPr>
          <p:nvPr>
            <p:ph idx="1"/>
          </p:nvPr>
        </p:nvSpPr>
        <p:spPr/>
        <p:txBody>
          <a:bodyPr/>
          <a:lstStyle/>
          <a:p>
            <a:pPr marL="0" indent="0">
              <a:buNone/>
            </a:pPr>
            <a:r>
              <a:rPr lang="es-AR" dirty="0" err="1"/>
              <a:t>Rta</a:t>
            </a:r>
            <a:endParaRPr lang="es-AR" dirty="0"/>
          </a:p>
          <a:p>
            <a:pPr marL="0" indent="0">
              <a:buNone/>
            </a:pPr>
            <a:r>
              <a:rPr lang="es-AR" dirty="0"/>
              <a:t>¿Cuáles son los documentos que </a:t>
            </a:r>
            <a:r>
              <a:rPr lang="es-AR" dirty="0" err="1"/>
              <a:t>matchean</a:t>
            </a:r>
            <a:r>
              <a:rPr lang="es-AR" dirty="0"/>
              <a:t> la </a:t>
            </a:r>
            <a:r>
              <a:rPr lang="es-AR" dirty="0" err="1"/>
              <a:t>query</a:t>
            </a:r>
            <a:r>
              <a:rPr lang="es-AR" dirty="0"/>
              <a:t>?</a:t>
            </a:r>
          </a:p>
        </p:txBody>
      </p:sp>
      <p:sp>
        <p:nvSpPr>
          <p:cNvPr id="4" name="Marcador de número de diapositiva 3"/>
          <p:cNvSpPr>
            <a:spLocks noGrp="1"/>
          </p:cNvSpPr>
          <p:nvPr>
            <p:ph type="sldNum" sz="quarter" idx="12"/>
          </p:nvPr>
        </p:nvSpPr>
        <p:spPr/>
        <p:txBody>
          <a:bodyPr/>
          <a:lstStyle/>
          <a:p>
            <a:fld id="{401CF334-2D5C-4859-84A6-CA7E6E43FAEB}" type="slidenum">
              <a:rPr lang="en-US" smtClean="0"/>
              <a:t>253</a:t>
            </a:fld>
            <a:endParaRPr lang="en-US"/>
          </a:p>
        </p:txBody>
      </p:sp>
      <p:grpSp>
        <p:nvGrpSpPr>
          <p:cNvPr id="20" name="Grupo 19"/>
          <p:cNvGrpSpPr/>
          <p:nvPr/>
        </p:nvGrpSpPr>
        <p:grpSpPr>
          <a:xfrm>
            <a:off x="457200" y="3023556"/>
            <a:ext cx="2756263" cy="761268"/>
            <a:chOff x="548640" y="2928952"/>
            <a:chExt cx="2756263" cy="761268"/>
          </a:xfrm>
        </p:grpSpPr>
        <p:sp>
          <p:nvSpPr>
            <p:cNvPr id="21" name="Rectángulo 20"/>
            <p:cNvSpPr/>
            <p:nvPr/>
          </p:nvSpPr>
          <p:spPr>
            <a:xfrm>
              <a:off x="718457" y="3311397"/>
              <a:ext cx="2586446" cy="378823"/>
            </a:xfrm>
            <a:prstGeom prst="rect">
              <a:avLst/>
            </a:prstGeom>
          </p:spPr>
          <p:style>
            <a:lnRef idx="1">
              <a:schemeClr val="accent3"/>
            </a:lnRef>
            <a:fillRef idx="2">
              <a:schemeClr val="accent3"/>
            </a:fillRef>
            <a:effectRef idx="1">
              <a:schemeClr val="accent3"/>
            </a:effectRef>
            <a:fontRef idx="minor">
              <a:schemeClr val="dk1"/>
            </a:fontRef>
          </p:style>
          <p:txBody>
            <a:bodyPr lIns="0" tIns="0" rIns="0" bIns="0" rtlCol="0" anchor="t" anchorCtr="0">
              <a:normAutofit/>
            </a:bodyPr>
            <a:lstStyle/>
            <a:p>
              <a:pPr algn="just"/>
              <a:r>
                <a:rPr lang="es-MX" dirty="0"/>
                <a:t>store,, </a:t>
              </a:r>
              <a:r>
                <a:rPr lang="es-MX" dirty="0" err="1"/>
                <a:t>game</a:t>
              </a:r>
              <a:endParaRPr lang="es-MX" dirty="0"/>
            </a:p>
          </p:txBody>
        </p:sp>
        <p:sp>
          <p:nvSpPr>
            <p:cNvPr id="22" name="CuadroTexto 21"/>
            <p:cNvSpPr txBox="1"/>
            <p:nvPr/>
          </p:nvSpPr>
          <p:spPr>
            <a:xfrm>
              <a:off x="548640" y="2928952"/>
              <a:ext cx="1685077" cy="369332"/>
            </a:xfrm>
            <a:prstGeom prst="rect">
              <a:avLst/>
            </a:prstGeom>
            <a:noFill/>
            <a:ln>
              <a:solidFill>
                <a:schemeClr val="bg2"/>
              </a:solidFill>
            </a:ln>
          </p:spPr>
          <p:txBody>
            <a:bodyPr wrap="none" rtlCol="0">
              <a:spAutoFit/>
            </a:bodyPr>
            <a:lstStyle/>
            <a:p>
              <a:r>
                <a:rPr lang="es-AR" dirty="0" err="1"/>
                <a:t>Docid</a:t>
              </a:r>
              <a:r>
                <a:rPr lang="es-AR" dirty="0"/>
                <a:t> 0  (a.txt)</a:t>
              </a:r>
              <a:endParaRPr lang="es-MX" dirty="0" err="1"/>
            </a:p>
          </p:txBody>
        </p:sp>
      </p:grpSp>
      <p:grpSp>
        <p:nvGrpSpPr>
          <p:cNvPr id="23" name="Grupo 22"/>
          <p:cNvGrpSpPr/>
          <p:nvPr/>
        </p:nvGrpSpPr>
        <p:grpSpPr>
          <a:xfrm>
            <a:off x="5677071" y="3070913"/>
            <a:ext cx="2746545" cy="748155"/>
            <a:chOff x="548640" y="2928952"/>
            <a:chExt cx="2746545" cy="748155"/>
          </a:xfrm>
        </p:grpSpPr>
        <p:sp>
          <p:nvSpPr>
            <p:cNvPr id="24" name="Rectángulo 23"/>
            <p:cNvSpPr/>
            <p:nvPr/>
          </p:nvSpPr>
          <p:spPr>
            <a:xfrm>
              <a:off x="708739" y="3298284"/>
              <a:ext cx="2586446" cy="378823"/>
            </a:xfrm>
            <a:prstGeom prst="rect">
              <a:avLst/>
            </a:prstGeom>
          </p:spPr>
          <p:style>
            <a:lnRef idx="1">
              <a:schemeClr val="accent3"/>
            </a:lnRef>
            <a:fillRef idx="2">
              <a:schemeClr val="accent3"/>
            </a:fillRef>
            <a:effectRef idx="1">
              <a:schemeClr val="accent3"/>
            </a:effectRef>
            <a:fontRef idx="minor">
              <a:schemeClr val="dk1"/>
            </a:fontRef>
          </p:style>
          <p:txBody>
            <a:bodyPr lIns="0" tIns="0" rIns="0" bIns="0" rtlCol="0" anchor="t" anchorCtr="0">
              <a:normAutofit/>
            </a:bodyPr>
            <a:lstStyle/>
            <a:p>
              <a:pPr algn="just"/>
              <a:r>
                <a:rPr lang="es-AR" dirty="0"/>
                <a:t>video</a:t>
              </a:r>
              <a:endParaRPr lang="es-MX" dirty="0"/>
            </a:p>
          </p:txBody>
        </p:sp>
        <p:sp>
          <p:nvSpPr>
            <p:cNvPr id="25" name="CuadroTexto 24"/>
            <p:cNvSpPr txBox="1"/>
            <p:nvPr/>
          </p:nvSpPr>
          <p:spPr>
            <a:xfrm>
              <a:off x="548640" y="2928952"/>
              <a:ext cx="1640193" cy="369332"/>
            </a:xfrm>
            <a:prstGeom prst="rect">
              <a:avLst/>
            </a:prstGeom>
            <a:noFill/>
            <a:ln>
              <a:solidFill>
                <a:schemeClr val="bg2"/>
              </a:solidFill>
            </a:ln>
          </p:spPr>
          <p:txBody>
            <a:bodyPr wrap="none" rtlCol="0">
              <a:spAutoFit/>
            </a:bodyPr>
            <a:lstStyle/>
            <a:p>
              <a:r>
                <a:rPr lang="es-AR" dirty="0" err="1"/>
                <a:t>Docid</a:t>
              </a:r>
              <a:r>
                <a:rPr lang="es-AR" dirty="0"/>
                <a:t> 1 (b.txt)</a:t>
              </a:r>
              <a:endParaRPr lang="es-MX" dirty="0" err="1"/>
            </a:p>
          </p:txBody>
        </p:sp>
      </p:grpSp>
      <p:grpSp>
        <p:nvGrpSpPr>
          <p:cNvPr id="26" name="Grupo 25"/>
          <p:cNvGrpSpPr/>
          <p:nvPr/>
        </p:nvGrpSpPr>
        <p:grpSpPr>
          <a:xfrm>
            <a:off x="5692153" y="4174421"/>
            <a:ext cx="2731463" cy="748155"/>
            <a:chOff x="548640" y="2928952"/>
            <a:chExt cx="2731463" cy="748155"/>
          </a:xfrm>
        </p:grpSpPr>
        <p:sp>
          <p:nvSpPr>
            <p:cNvPr id="27" name="Rectángulo 26"/>
            <p:cNvSpPr/>
            <p:nvPr/>
          </p:nvSpPr>
          <p:spPr>
            <a:xfrm>
              <a:off x="693657" y="3298284"/>
              <a:ext cx="2586446" cy="378823"/>
            </a:xfrm>
            <a:prstGeom prst="rect">
              <a:avLst/>
            </a:prstGeom>
          </p:spPr>
          <p:style>
            <a:lnRef idx="1">
              <a:schemeClr val="accent3"/>
            </a:lnRef>
            <a:fillRef idx="2">
              <a:schemeClr val="accent3"/>
            </a:fillRef>
            <a:effectRef idx="1">
              <a:schemeClr val="accent3"/>
            </a:effectRef>
            <a:fontRef idx="minor">
              <a:schemeClr val="dk1"/>
            </a:fontRef>
          </p:style>
          <p:txBody>
            <a:bodyPr lIns="0" tIns="0" rIns="0" bIns="0" rtlCol="0" anchor="t" anchorCtr="0">
              <a:normAutofit/>
            </a:bodyPr>
            <a:lstStyle/>
            <a:p>
              <a:pPr algn="just"/>
              <a:r>
                <a:rPr lang="es-MX" dirty="0" err="1"/>
                <a:t>game</a:t>
              </a:r>
              <a:endParaRPr lang="es-MX" dirty="0"/>
            </a:p>
          </p:txBody>
        </p:sp>
        <p:sp>
          <p:nvSpPr>
            <p:cNvPr id="28" name="CuadroTexto 27"/>
            <p:cNvSpPr txBox="1"/>
            <p:nvPr/>
          </p:nvSpPr>
          <p:spPr>
            <a:xfrm>
              <a:off x="548640" y="2928952"/>
              <a:ext cx="1946616" cy="369332"/>
            </a:xfrm>
            <a:prstGeom prst="rect">
              <a:avLst/>
            </a:prstGeom>
            <a:noFill/>
            <a:ln>
              <a:solidFill>
                <a:schemeClr val="bg2"/>
              </a:solidFill>
            </a:ln>
          </p:spPr>
          <p:txBody>
            <a:bodyPr wrap="square" rtlCol="0">
              <a:spAutoFit/>
            </a:bodyPr>
            <a:lstStyle/>
            <a:p>
              <a:r>
                <a:rPr lang="es-AR" dirty="0" err="1"/>
                <a:t>Docid</a:t>
              </a:r>
              <a:r>
                <a:rPr lang="es-AR" dirty="0"/>
                <a:t> 2 (c.txt)</a:t>
              </a:r>
              <a:endParaRPr lang="es-MX" dirty="0" err="1"/>
            </a:p>
          </p:txBody>
        </p:sp>
      </p:grpSp>
      <p:grpSp>
        <p:nvGrpSpPr>
          <p:cNvPr id="29" name="Grupo 28"/>
          <p:cNvGrpSpPr/>
          <p:nvPr/>
        </p:nvGrpSpPr>
        <p:grpSpPr>
          <a:xfrm>
            <a:off x="457200" y="4331421"/>
            <a:ext cx="2651760" cy="848210"/>
            <a:chOff x="548640" y="2928952"/>
            <a:chExt cx="2651760" cy="848210"/>
          </a:xfrm>
        </p:grpSpPr>
        <p:sp>
          <p:nvSpPr>
            <p:cNvPr id="30" name="Rectángulo 29"/>
            <p:cNvSpPr/>
            <p:nvPr/>
          </p:nvSpPr>
          <p:spPr>
            <a:xfrm>
              <a:off x="718457" y="3298284"/>
              <a:ext cx="2481943" cy="478878"/>
            </a:xfrm>
            <a:prstGeom prst="rect">
              <a:avLst/>
            </a:prstGeom>
          </p:spPr>
          <p:style>
            <a:lnRef idx="1">
              <a:schemeClr val="accent3"/>
            </a:lnRef>
            <a:fillRef idx="2">
              <a:schemeClr val="accent3"/>
            </a:fillRef>
            <a:effectRef idx="1">
              <a:schemeClr val="accent3"/>
            </a:effectRef>
            <a:fontRef idx="minor">
              <a:schemeClr val="dk1"/>
            </a:fontRef>
          </p:style>
          <p:txBody>
            <a:bodyPr lIns="0" tIns="0" rIns="0" bIns="0" rtlCol="0" anchor="t" anchorCtr="0">
              <a:normAutofit fontScale="92500" lnSpcReduction="10000"/>
            </a:bodyPr>
            <a:lstStyle/>
            <a:p>
              <a:pPr algn="just"/>
              <a:r>
                <a:rPr lang="es-MX" dirty="0" err="1"/>
                <a:t>Game</a:t>
              </a:r>
              <a:r>
                <a:rPr lang="es-MX" dirty="0"/>
                <a:t> video, </a:t>
              </a:r>
            </a:p>
            <a:p>
              <a:pPr algn="just"/>
              <a:r>
                <a:rPr lang="es-MX" dirty="0"/>
                <a:t>  </a:t>
              </a:r>
              <a:r>
                <a:rPr lang="es-MX" dirty="0" err="1"/>
                <a:t>review</a:t>
              </a:r>
              <a:r>
                <a:rPr lang="es-MX" dirty="0"/>
                <a:t>    </a:t>
              </a:r>
              <a:r>
                <a:rPr lang="es-MX" dirty="0" err="1"/>
                <a:t>game</a:t>
              </a:r>
              <a:r>
                <a:rPr lang="es-MX" dirty="0"/>
                <a:t>.</a:t>
              </a:r>
            </a:p>
          </p:txBody>
        </p:sp>
        <p:sp>
          <p:nvSpPr>
            <p:cNvPr id="31" name="CuadroTexto 30"/>
            <p:cNvSpPr txBox="1"/>
            <p:nvPr/>
          </p:nvSpPr>
          <p:spPr>
            <a:xfrm>
              <a:off x="548640" y="2928952"/>
              <a:ext cx="1653017" cy="369332"/>
            </a:xfrm>
            <a:prstGeom prst="rect">
              <a:avLst/>
            </a:prstGeom>
            <a:noFill/>
            <a:ln>
              <a:solidFill>
                <a:schemeClr val="bg2"/>
              </a:solidFill>
            </a:ln>
          </p:spPr>
          <p:txBody>
            <a:bodyPr wrap="none" rtlCol="0">
              <a:spAutoFit/>
            </a:bodyPr>
            <a:lstStyle/>
            <a:p>
              <a:r>
                <a:rPr lang="es-AR" dirty="0" err="1"/>
                <a:t>Docid</a:t>
              </a:r>
              <a:r>
                <a:rPr lang="es-AR" dirty="0"/>
                <a:t> 3 (d.txt)</a:t>
              </a:r>
              <a:endParaRPr lang="es-MX" dirty="0" err="1"/>
            </a:p>
          </p:txBody>
        </p:sp>
      </p:grpSp>
      <p:cxnSp>
        <p:nvCxnSpPr>
          <p:cNvPr id="17" name="Conector recto 16"/>
          <p:cNvCxnSpPr/>
          <p:nvPr/>
        </p:nvCxnSpPr>
        <p:spPr>
          <a:xfrm>
            <a:off x="333626" y="4314056"/>
            <a:ext cx="3602223" cy="105207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Conector recto 18"/>
          <p:cNvCxnSpPr/>
          <p:nvPr/>
        </p:nvCxnSpPr>
        <p:spPr>
          <a:xfrm>
            <a:off x="5316334" y="4473901"/>
            <a:ext cx="3602223" cy="105207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Conector recto 17"/>
          <p:cNvCxnSpPr/>
          <p:nvPr/>
        </p:nvCxnSpPr>
        <p:spPr>
          <a:xfrm>
            <a:off x="5355772" y="3391666"/>
            <a:ext cx="3670412" cy="5525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1883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2800" dirty="0" err="1"/>
              <a:t>Query</a:t>
            </a:r>
            <a:r>
              <a:rPr lang="es-MX" sz="2800" dirty="0"/>
              <a:t> </a:t>
            </a:r>
            <a:r>
              <a:rPr lang="es-MX" sz="2800" dirty="0" err="1"/>
              <a:t>Multi</a:t>
            </a:r>
            <a:r>
              <a:rPr lang="es-MX" sz="2800" dirty="0"/>
              <a:t>-término</a:t>
            </a:r>
            <a:endParaRPr lang="es-AR" sz="2800" dirty="0"/>
          </a:p>
        </p:txBody>
      </p:sp>
      <p:sp>
        <p:nvSpPr>
          <p:cNvPr id="4" name="Marcador de número de diapositiva 3"/>
          <p:cNvSpPr>
            <a:spLocks noGrp="1"/>
          </p:cNvSpPr>
          <p:nvPr>
            <p:ph type="sldNum" sz="quarter" idx="12"/>
          </p:nvPr>
        </p:nvSpPr>
        <p:spPr/>
        <p:txBody>
          <a:bodyPr/>
          <a:lstStyle/>
          <a:p>
            <a:fld id="{401CF334-2D5C-4859-84A6-CA7E6E43FAEB}" type="slidenum">
              <a:rPr lang="en-US" smtClean="0"/>
              <a:t>254</a:t>
            </a:fld>
            <a:endParaRPr lang="en-US"/>
          </a:p>
        </p:txBody>
      </p:sp>
      <mc:AlternateContent xmlns:mc="http://schemas.openxmlformats.org/markup-compatibility/2006" xmlns:a14="http://schemas.microsoft.com/office/drawing/2010/main">
        <mc:Choice Requires="a14">
          <p:sp>
            <p:nvSpPr>
              <p:cNvPr id="5" name="Rectángulo 4"/>
              <p:cNvSpPr/>
              <p:nvPr/>
            </p:nvSpPr>
            <p:spPr>
              <a:xfrm>
                <a:off x="1098327" y="2792003"/>
                <a:ext cx="7340279" cy="531299"/>
              </a:xfrm>
              <a:prstGeom prst="rect">
                <a:avLst/>
              </a:prstGeom>
            </p:spPr>
            <p:txBody>
              <a:bodyPr wrap="square">
                <a:spAutoFit/>
              </a:bodyPr>
              <a:lstStyle/>
              <a:p>
                <a:r>
                  <a:rPr lang="es-AR" dirty="0"/>
                  <a:t>FormulaGlobal(</a:t>
                </a:r>
                <a:r>
                  <a:rPr lang="es-AR" dirty="0" err="1"/>
                  <a:t>DOC,”store</a:t>
                </a:r>
                <a:r>
                  <a:rPr lang="es-AR" dirty="0"/>
                  <a:t>”) </a:t>
                </a:r>
                <a:r>
                  <a:rPr lang="es-AR" b="1" dirty="0"/>
                  <a:t>= 1 + </a:t>
                </a:r>
                <a14:m>
                  <m:oMath xmlns:m="http://schemas.openxmlformats.org/officeDocument/2006/math">
                    <m:r>
                      <a:rPr lang="es-AR" b="1" i="0" smtClean="0">
                        <a:latin typeface="Cambria Math" panose="02040503050406030204" pitchFamily="18" charset="0"/>
                      </a:rPr>
                      <m:t> </m:t>
                    </m:r>
                    <m:func>
                      <m:funcPr>
                        <m:ctrlPr>
                          <a:rPr lang="es-AR" b="1" i="1">
                            <a:latin typeface="Cambria Math" panose="02040503050406030204" pitchFamily="18" charset="0"/>
                          </a:rPr>
                        </m:ctrlPr>
                      </m:funcPr>
                      <m:fName>
                        <m:sSub>
                          <m:sSubPr>
                            <m:ctrlPr>
                              <a:rPr lang="es-AR" b="1" i="1">
                                <a:latin typeface="Cambria Math" panose="02040503050406030204" pitchFamily="18" charset="0"/>
                              </a:rPr>
                            </m:ctrlPr>
                          </m:sSubPr>
                          <m:e>
                            <m:r>
                              <m:rPr>
                                <m:sty m:val="p"/>
                              </m:rPr>
                              <a:rPr lang="es-AR">
                                <a:latin typeface="Cambria Math" panose="02040503050406030204" pitchFamily="18" charset="0"/>
                              </a:rPr>
                              <m:t>log</m:t>
                            </m:r>
                          </m:e>
                          <m:sub>
                            <m:r>
                              <a:rPr lang="es-AR" b="1" i="1">
                                <a:latin typeface="Cambria Math" panose="02040503050406030204" pitchFamily="18" charset="0"/>
                              </a:rPr>
                              <m:t>𝒆</m:t>
                            </m:r>
                          </m:sub>
                        </m:sSub>
                      </m:fName>
                      <m:e>
                        <m:f>
                          <m:fPr>
                            <m:ctrlPr>
                              <a:rPr lang="es-AR" b="1" i="1">
                                <a:latin typeface="Cambria Math" panose="02040503050406030204" pitchFamily="18" charset="0"/>
                              </a:rPr>
                            </m:ctrlPr>
                          </m:fPr>
                          <m:num>
                            <m:r>
                              <a:rPr lang="es-AR" b="1" i="1">
                                <a:latin typeface="Cambria Math" panose="02040503050406030204" pitchFamily="18" charset="0"/>
                              </a:rPr>
                              <m:t>𝟏</m:t>
                            </m:r>
                            <m:r>
                              <a:rPr lang="es-AR" b="1" i="1">
                                <a:latin typeface="Cambria Math" panose="02040503050406030204" pitchFamily="18" charset="0"/>
                              </a:rPr>
                              <m:t>+ #</m:t>
                            </m:r>
                            <m:r>
                              <a:rPr lang="es-AR" b="1" i="1">
                                <a:latin typeface="Cambria Math" panose="02040503050406030204" pitchFamily="18" charset="0"/>
                              </a:rPr>
                              <m:t>𝒅𝒐𝒄𝒔</m:t>
                            </m:r>
                            <m:r>
                              <a:rPr lang="es-AR" b="1" i="1">
                                <a:latin typeface="Cambria Math" panose="02040503050406030204" pitchFamily="18" charset="0"/>
                              </a:rPr>
                              <m:t> </m:t>
                            </m:r>
                            <m:r>
                              <a:rPr lang="es-AR" b="1" i="1">
                                <a:latin typeface="Cambria Math" panose="02040503050406030204" pitchFamily="18" charset="0"/>
                              </a:rPr>
                              <m:t>𝒆𝒏</m:t>
                            </m:r>
                            <m:r>
                              <a:rPr lang="es-AR" b="1" i="1">
                                <a:latin typeface="Cambria Math" panose="02040503050406030204" pitchFamily="18" charset="0"/>
                              </a:rPr>
                              <m:t> </m:t>
                            </m:r>
                            <m:r>
                              <a:rPr lang="es-AR" b="1" i="1">
                                <a:latin typeface="Cambria Math" panose="02040503050406030204" pitchFamily="18" charset="0"/>
                              </a:rPr>
                              <m:t>𝒍𝒂</m:t>
                            </m:r>
                            <m:r>
                              <a:rPr lang="es-AR" b="1" i="1">
                                <a:latin typeface="Cambria Math" panose="02040503050406030204" pitchFamily="18" charset="0"/>
                              </a:rPr>
                              <m:t> </m:t>
                            </m:r>
                            <m:r>
                              <a:rPr lang="es-AR" b="1" i="1">
                                <a:latin typeface="Cambria Math" panose="02040503050406030204" pitchFamily="18" charset="0"/>
                              </a:rPr>
                              <m:t>𝒄𝒐𝒍𝒆𝒄𝒄𝒊𝒐𝒏</m:t>
                            </m:r>
                          </m:num>
                          <m:den>
                            <m:r>
                              <a:rPr lang="es-AR" b="1" i="1">
                                <a:latin typeface="Cambria Math" panose="02040503050406030204" pitchFamily="18" charset="0"/>
                              </a:rPr>
                              <m:t>𝟏</m:t>
                            </m:r>
                            <m:r>
                              <a:rPr lang="es-AR" b="1" i="1">
                                <a:latin typeface="Cambria Math" panose="02040503050406030204" pitchFamily="18" charset="0"/>
                              </a:rPr>
                              <m:t>+ #</m:t>
                            </m:r>
                            <m:r>
                              <a:rPr lang="es-AR" b="1" i="1">
                                <a:latin typeface="Cambria Math" panose="02040503050406030204" pitchFamily="18" charset="0"/>
                              </a:rPr>
                              <m:t>𝒅𝒐𝒄𝒔</m:t>
                            </m:r>
                            <m:r>
                              <a:rPr lang="es-AR" b="1" i="1">
                                <a:latin typeface="Cambria Math" panose="02040503050406030204" pitchFamily="18" charset="0"/>
                              </a:rPr>
                              <m:t> </m:t>
                            </m:r>
                            <m:r>
                              <a:rPr lang="es-AR" b="1" i="1">
                                <a:latin typeface="Cambria Math" panose="02040503050406030204" pitchFamily="18" charset="0"/>
                              </a:rPr>
                              <m:t>𝒒𝒖𝒆</m:t>
                            </m:r>
                            <m:r>
                              <a:rPr lang="es-AR" b="1" i="1">
                                <a:latin typeface="Cambria Math" panose="02040503050406030204" pitchFamily="18" charset="0"/>
                              </a:rPr>
                              <m:t> </m:t>
                            </m:r>
                            <m:r>
                              <a:rPr lang="es-AR" b="1" i="1">
                                <a:latin typeface="Cambria Math" panose="02040503050406030204" pitchFamily="18" charset="0"/>
                              </a:rPr>
                              <m:t>𝒄𝒐𝒏𝒕𝒊𝒆𝒏𝒆𝒏</m:t>
                            </m:r>
                            <m:r>
                              <a:rPr lang="es-AR" b="1" i="1">
                                <a:latin typeface="Cambria Math" panose="02040503050406030204" pitchFamily="18" charset="0"/>
                              </a:rPr>
                              <m:t> "</m:t>
                            </m:r>
                            <m:r>
                              <a:rPr lang="es-AR" b="1" i="1" smtClean="0">
                                <a:latin typeface="Cambria Math" panose="02040503050406030204" pitchFamily="18" charset="0"/>
                              </a:rPr>
                              <m:t>𝒔𝒕𝒐𝒓𝒆</m:t>
                            </m:r>
                            <m:r>
                              <a:rPr lang="es-AR" b="1" i="1" smtClean="0">
                                <a:latin typeface="Cambria Math" panose="02040503050406030204" pitchFamily="18" charset="0"/>
                              </a:rPr>
                              <m:t>"</m:t>
                            </m:r>
                          </m:den>
                        </m:f>
                      </m:e>
                    </m:func>
                  </m:oMath>
                </a14:m>
                <a:endParaRPr lang="es-MX" dirty="0"/>
              </a:p>
            </p:txBody>
          </p:sp>
        </mc:Choice>
        <mc:Fallback xmlns="">
          <p:sp>
            <p:nvSpPr>
              <p:cNvPr id="5" name="Rectángulo 4"/>
              <p:cNvSpPr>
                <a:spLocks noRot="1" noChangeAspect="1" noMove="1" noResize="1" noEditPoints="1" noAdjustHandles="1" noChangeArrowheads="1" noChangeShapeType="1" noTextEdit="1"/>
              </p:cNvSpPr>
              <p:nvPr/>
            </p:nvSpPr>
            <p:spPr>
              <a:xfrm>
                <a:off x="1098327" y="2792003"/>
                <a:ext cx="7340279" cy="531299"/>
              </a:xfrm>
              <a:prstGeom prst="rect">
                <a:avLst/>
              </a:prstGeom>
              <a:blipFill>
                <a:blip r:embed="rId2"/>
                <a:stretch>
                  <a:fillRect l="-664" b="-3448"/>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6" name="Rectángulo 5"/>
              <p:cNvSpPr/>
              <p:nvPr/>
            </p:nvSpPr>
            <p:spPr>
              <a:xfrm>
                <a:off x="4215996" y="3411694"/>
                <a:ext cx="1623101" cy="496611"/>
              </a:xfrm>
              <a:prstGeom prst="rect">
                <a:avLst/>
              </a:prstGeom>
            </p:spPr>
            <p:txBody>
              <a:bodyPr wrap="square">
                <a:spAutoFit/>
              </a:bodyPr>
              <a:lstStyle/>
              <a:p>
                <a:r>
                  <a:rPr lang="es-AR" b="1" dirty="0"/>
                  <a:t>= 1 + </a:t>
                </a:r>
                <a14:m>
                  <m:oMath xmlns:m="http://schemas.openxmlformats.org/officeDocument/2006/math">
                    <m:func>
                      <m:funcPr>
                        <m:ctrlPr>
                          <a:rPr lang="es-AR" b="1" i="1">
                            <a:latin typeface="Cambria Math" panose="02040503050406030204" pitchFamily="18" charset="0"/>
                          </a:rPr>
                        </m:ctrlPr>
                      </m:funcPr>
                      <m:fName>
                        <m:sSub>
                          <m:sSubPr>
                            <m:ctrlPr>
                              <a:rPr lang="es-AR" b="1" i="1">
                                <a:latin typeface="Cambria Math" panose="02040503050406030204" pitchFamily="18" charset="0"/>
                              </a:rPr>
                            </m:ctrlPr>
                          </m:sSubPr>
                          <m:e>
                            <m:r>
                              <m:rPr>
                                <m:sty m:val="p"/>
                              </m:rPr>
                              <a:rPr lang="es-AR">
                                <a:latin typeface="Cambria Math" panose="02040503050406030204" pitchFamily="18" charset="0"/>
                              </a:rPr>
                              <m:t>log</m:t>
                            </m:r>
                          </m:e>
                          <m:sub>
                            <m:r>
                              <a:rPr lang="es-AR" b="1" i="1">
                                <a:latin typeface="Cambria Math" panose="02040503050406030204" pitchFamily="18" charset="0"/>
                              </a:rPr>
                              <m:t>𝒆</m:t>
                            </m:r>
                          </m:sub>
                        </m:sSub>
                      </m:fName>
                      <m:e>
                        <m:f>
                          <m:fPr>
                            <m:ctrlPr>
                              <a:rPr lang="es-AR" b="1" i="1">
                                <a:latin typeface="Cambria Math" panose="02040503050406030204" pitchFamily="18" charset="0"/>
                              </a:rPr>
                            </m:ctrlPr>
                          </m:fPr>
                          <m:num>
                            <m:r>
                              <a:rPr lang="es-AR" b="1" i="1">
                                <a:latin typeface="Cambria Math" panose="02040503050406030204" pitchFamily="18" charset="0"/>
                              </a:rPr>
                              <m:t>𝟏</m:t>
                            </m:r>
                            <m:r>
                              <a:rPr lang="es-AR" b="1" i="1">
                                <a:latin typeface="Cambria Math" panose="02040503050406030204" pitchFamily="18" charset="0"/>
                              </a:rPr>
                              <m:t>+</m:t>
                            </m:r>
                            <m:r>
                              <a:rPr lang="es-AR" b="1" i="1" smtClean="0">
                                <a:latin typeface="Cambria Math" panose="02040503050406030204" pitchFamily="18" charset="0"/>
                              </a:rPr>
                              <m:t>𝟒</m:t>
                            </m:r>
                          </m:num>
                          <m:den>
                            <m:r>
                              <a:rPr lang="es-AR" b="1" i="1">
                                <a:latin typeface="Cambria Math" panose="02040503050406030204" pitchFamily="18" charset="0"/>
                              </a:rPr>
                              <m:t>𝟏</m:t>
                            </m:r>
                            <m:r>
                              <a:rPr lang="es-AR" b="1" i="1">
                                <a:latin typeface="Cambria Math" panose="02040503050406030204" pitchFamily="18" charset="0"/>
                              </a:rPr>
                              <m:t>+</m:t>
                            </m:r>
                            <m:r>
                              <a:rPr lang="es-AR" b="1" i="1" smtClean="0">
                                <a:latin typeface="Cambria Math" panose="02040503050406030204" pitchFamily="18" charset="0"/>
                              </a:rPr>
                              <m:t>𝟏</m:t>
                            </m:r>
                          </m:den>
                        </m:f>
                      </m:e>
                    </m:func>
                  </m:oMath>
                </a14:m>
                <a:endParaRPr lang="es-MX" dirty="0"/>
              </a:p>
            </p:txBody>
          </p:sp>
        </mc:Choice>
        <mc:Fallback xmlns="">
          <p:sp>
            <p:nvSpPr>
              <p:cNvPr id="6" name="Rectángulo 5"/>
              <p:cNvSpPr>
                <a:spLocks noRot="1" noChangeAspect="1" noMove="1" noResize="1" noEditPoints="1" noAdjustHandles="1" noChangeArrowheads="1" noChangeShapeType="1" noTextEdit="1"/>
              </p:cNvSpPr>
              <p:nvPr/>
            </p:nvSpPr>
            <p:spPr>
              <a:xfrm>
                <a:off x="4215996" y="3411694"/>
                <a:ext cx="1623101" cy="496611"/>
              </a:xfrm>
              <a:prstGeom prst="rect">
                <a:avLst/>
              </a:prstGeom>
              <a:blipFill>
                <a:blip r:embed="rId3"/>
                <a:stretch>
                  <a:fillRect l="-3383" b="-7407"/>
                </a:stretch>
              </a:blipFill>
            </p:spPr>
            <p:txBody>
              <a:bodyPr/>
              <a:lstStyle/>
              <a:p>
                <a:r>
                  <a:rPr lang="es-MX">
                    <a:noFill/>
                  </a:rPr>
                  <a:t> </a:t>
                </a:r>
              </a:p>
            </p:txBody>
          </p:sp>
        </mc:Fallback>
      </mc:AlternateContent>
      <p:sp>
        <p:nvSpPr>
          <p:cNvPr id="7" name="Rectángulo 6"/>
          <p:cNvSpPr/>
          <p:nvPr/>
        </p:nvSpPr>
        <p:spPr>
          <a:xfrm>
            <a:off x="5839097" y="3411694"/>
            <a:ext cx="1623101" cy="369332"/>
          </a:xfrm>
          <a:prstGeom prst="rect">
            <a:avLst/>
          </a:prstGeom>
        </p:spPr>
        <p:txBody>
          <a:bodyPr wrap="square">
            <a:spAutoFit/>
          </a:bodyPr>
          <a:lstStyle/>
          <a:p>
            <a:r>
              <a:rPr lang="es-AR" b="1" dirty="0"/>
              <a:t>= </a:t>
            </a:r>
            <a:r>
              <a:rPr lang="es-MX" dirty="0">
                <a:solidFill>
                  <a:srgbClr val="7030A0"/>
                </a:solidFill>
              </a:rPr>
              <a:t>1.9162907</a:t>
            </a:r>
          </a:p>
        </p:txBody>
      </p:sp>
      <p:pic>
        <p:nvPicPr>
          <p:cNvPr id="3" name="Imagen 2"/>
          <p:cNvPicPr>
            <a:picLocks noChangeAspect="1"/>
          </p:cNvPicPr>
          <p:nvPr/>
        </p:nvPicPr>
        <p:blipFill>
          <a:blip r:embed="rId4"/>
          <a:stretch>
            <a:fillRect/>
          </a:stretch>
        </p:blipFill>
        <p:spPr>
          <a:xfrm>
            <a:off x="2176462" y="4119564"/>
            <a:ext cx="4791075" cy="2419350"/>
          </a:xfrm>
          <a:prstGeom prst="rect">
            <a:avLst/>
          </a:prstGeom>
        </p:spPr>
      </p:pic>
    </p:spTree>
    <p:extLst>
      <p:ext uri="{BB962C8B-B14F-4D97-AF65-F5344CB8AC3E}">
        <p14:creationId xmlns:p14="http://schemas.microsoft.com/office/powerpoint/2010/main" val="3247968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2800" dirty="0" err="1"/>
              <a:t>Query</a:t>
            </a:r>
            <a:r>
              <a:rPr lang="es-MX" sz="2800" dirty="0"/>
              <a:t> </a:t>
            </a:r>
            <a:r>
              <a:rPr lang="es-MX" sz="2800" dirty="0" err="1"/>
              <a:t>Multi</a:t>
            </a:r>
            <a:r>
              <a:rPr lang="es-MX" sz="2800" dirty="0"/>
              <a:t>-término</a:t>
            </a:r>
            <a:endParaRPr lang="es-AR" sz="2800" dirty="0"/>
          </a:p>
        </p:txBody>
      </p:sp>
      <p:sp>
        <p:nvSpPr>
          <p:cNvPr id="4" name="Marcador de número de diapositiva 3"/>
          <p:cNvSpPr>
            <a:spLocks noGrp="1"/>
          </p:cNvSpPr>
          <p:nvPr>
            <p:ph type="sldNum" sz="quarter" idx="12"/>
          </p:nvPr>
        </p:nvSpPr>
        <p:spPr/>
        <p:txBody>
          <a:bodyPr/>
          <a:lstStyle/>
          <a:p>
            <a:fld id="{401CF334-2D5C-4859-84A6-CA7E6E43FAEB}" type="slidenum">
              <a:rPr lang="en-US" smtClean="0"/>
              <a:t>255</a:t>
            </a:fld>
            <a:endParaRPr lang="en-US"/>
          </a:p>
        </p:txBody>
      </p:sp>
      <p:sp>
        <p:nvSpPr>
          <p:cNvPr id="6" name="Marcador de número de diapositiva 3"/>
          <p:cNvSpPr txBox="1">
            <a:spLocks/>
          </p:cNvSpPr>
          <p:nvPr/>
        </p:nvSpPr>
        <p:spPr>
          <a:xfrm>
            <a:off x="7924800" y="6356352"/>
            <a:ext cx="762000" cy="365125"/>
          </a:xfrm>
          <a:prstGeom prst="rect">
            <a:avLst/>
          </a:prstGeom>
        </p:spPr>
        <p:txBody>
          <a:bodyPr vert="horz" lIns="0" tIns="0" rIns="0" bIns="0" anchor="b"/>
          <a:lstStyle>
            <a:defPPr>
              <a:defRPr lang="en-US"/>
            </a:defPPr>
            <a:lvl1pPr marL="0" algn="r" defTabSz="914400" rtl="0" eaLnBrk="1" latinLnBrk="0" hangingPunct="1">
              <a:defRPr kumimoji="0" sz="11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01CF334-2D5C-4859-84A6-CA7E6E43FAEB}" type="slidenum">
              <a:rPr lang="en-US" smtClean="0"/>
              <a:pPr/>
              <a:t>255</a:t>
            </a:fld>
            <a:endParaRPr lang="en-US"/>
          </a:p>
        </p:txBody>
      </p:sp>
      <p:graphicFrame>
        <p:nvGraphicFramePr>
          <p:cNvPr id="9" name="Tabla 8"/>
          <p:cNvGraphicFramePr>
            <a:graphicFrameLocks noGrp="1"/>
          </p:cNvGraphicFramePr>
          <p:nvPr/>
        </p:nvGraphicFramePr>
        <p:xfrm>
          <a:off x="3507376" y="2216943"/>
          <a:ext cx="1979024" cy="777240"/>
        </p:xfrm>
        <a:graphic>
          <a:graphicData uri="http://schemas.openxmlformats.org/drawingml/2006/table">
            <a:tbl>
              <a:tblPr firstRow="1" bandRow="1">
                <a:tableStyleId>{8799B23B-EC83-4686-B30A-512413B5E67A}</a:tableStyleId>
              </a:tblPr>
              <a:tblGrid>
                <a:gridCol w="886776">
                  <a:extLst>
                    <a:ext uri="{9D8B030D-6E8A-4147-A177-3AD203B41FA5}">
                      <a16:colId xmlns:a16="http://schemas.microsoft.com/office/drawing/2014/main" val="3662906802"/>
                    </a:ext>
                  </a:extLst>
                </a:gridCol>
                <a:gridCol w="1092248">
                  <a:extLst>
                    <a:ext uri="{9D8B030D-6E8A-4147-A177-3AD203B41FA5}">
                      <a16:colId xmlns:a16="http://schemas.microsoft.com/office/drawing/2014/main" val="1528403716"/>
                    </a:ext>
                  </a:extLst>
                </a:gridCol>
              </a:tblGrid>
              <a:tr h="189412">
                <a:tc>
                  <a:txBody>
                    <a:bodyPr/>
                    <a:lstStyle/>
                    <a:p>
                      <a:r>
                        <a:rPr lang="es-AR" sz="1100" dirty="0" err="1"/>
                        <a:t>Length</a:t>
                      </a:r>
                      <a:r>
                        <a:rPr lang="es-AR" sz="1100" dirty="0"/>
                        <a:t>=</a:t>
                      </a:r>
                      <a:r>
                        <a:rPr lang="es-MX" sz="1100" dirty="0"/>
                        <a:t>2</a:t>
                      </a:r>
                    </a:p>
                  </a:txBody>
                  <a:tcPr/>
                </a:tc>
                <a:tc>
                  <a:txBody>
                    <a:bodyPr/>
                    <a:lstStyle/>
                    <a:p>
                      <a:r>
                        <a:rPr lang="es-AR" sz="1100" dirty="0" err="1"/>
                        <a:t>feq</a:t>
                      </a:r>
                      <a:endParaRPr lang="es-MX" sz="1100" dirty="0"/>
                    </a:p>
                  </a:txBody>
                  <a:tcPr/>
                </a:tc>
                <a:extLst>
                  <a:ext uri="{0D108BD9-81ED-4DB2-BD59-A6C34878D82A}">
                    <a16:rowId xmlns:a16="http://schemas.microsoft.com/office/drawing/2014/main" val="1135742914"/>
                  </a:ext>
                </a:extLst>
              </a:tr>
              <a:tr h="189412">
                <a:tc>
                  <a:txBody>
                    <a:bodyPr/>
                    <a:lstStyle/>
                    <a:p>
                      <a:r>
                        <a:rPr lang="es-AR" sz="1100" dirty="0"/>
                        <a:t>store</a:t>
                      </a:r>
                      <a:endParaRPr lang="es-MX" sz="1100" dirty="0"/>
                    </a:p>
                  </a:txBody>
                  <a:tcPr/>
                </a:tc>
                <a:tc>
                  <a:txBody>
                    <a:bodyPr/>
                    <a:lstStyle/>
                    <a:p>
                      <a:r>
                        <a:rPr lang="es-AR" sz="1100" dirty="0"/>
                        <a:t>1</a:t>
                      </a:r>
                      <a:endParaRPr lang="es-MX" sz="1100" dirty="0"/>
                    </a:p>
                  </a:txBody>
                  <a:tcPr/>
                </a:tc>
                <a:extLst>
                  <a:ext uri="{0D108BD9-81ED-4DB2-BD59-A6C34878D82A}">
                    <a16:rowId xmlns:a16="http://schemas.microsoft.com/office/drawing/2014/main" val="3777223593"/>
                  </a:ext>
                </a:extLst>
              </a:tr>
              <a:tr h="189412">
                <a:tc>
                  <a:txBody>
                    <a:bodyPr/>
                    <a:lstStyle/>
                    <a:p>
                      <a:r>
                        <a:rPr lang="es-AR" sz="1100" dirty="0" err="1"/>
                        <a:t>game</a:t>
                      </a:r>
                      <a:endParaRPr lang="es-MX" sz="1100" dirty="0"/>
                    </a:p>
                  </a:txBody>
                  <a:tcPr/>
                </a:tc>
                <a:tc>
                  <a:txBody>
                    <a:bodyPr/>
                    <a:lstStyle/>
                    <a:p>
                      <a:r>
                        <a:rPr lang="es-AR" sz="1100" dirty="0"/>
                        <a:t>1</a:t>
                      </a:r>
                      <a:endParaRPr lang="es-MX" sz="1100" dirty="0"/>
                    </a:p>
                  </a:txBody>
                  <a:tcPr/>
                </a:tc>
                <a:extLst>
                  <a:ext uri="{0D108BD9-81ED-4DB2-BD59-A6C34878D82A}">
                    <a16:rowId xmlns:a16="http://schemas.microsoft.com/office/drawing/2014/main" val="3288416500"/>
                  </a:ext>
                </a:extLst>
              </a:tr>
            </a:tbl>
          </a:graphicData>
        </a:graphic>
      </p:graphicFrame>
      <p:grpSp>
        <p:nvGrpSpPr>
          <p:cNvPr id="10" name="Grupo 9"/>
          <p:cNvGrpSpPr/>
          <p:nvPr/>
        </p:nvGrpSpPr>
        <p:grpSpPr>
          <a:xfrm>
            <a:off x="339384" y="1834498"/>
            <a:ext cx="2756263" cy="761268"/>
            <a:chOff x="548640" y="2928952"/>
            <a:chExt cx="2756263" cy="761268"/>
          </a:xfrm>
        </p:grpSpPr>
        <p:sp>
          <p:nvSpPr>
            <p:cNvPr id="11" name="Rectángulo 10"/>
            <p:cNvSpPr/>
            <p:nvPr/>
          </p:nvSpPr>
          <p:spPr>
            <a:xfrm>
              <a:off x="718457" y="3311397"/>
              <a:ext cx="2586446" cy="378823"/>
            </a:xfrm>
            <a:prstGeom prst="rect">
              <a:avLst/>
            </a:prstGeom>
          </p:spPr>
          <p:style>
            <a:lnRef idx="1">
              <a:schemeClr val="accent3"/>
            </a:lnRef>
            <a:fillRef idx="2">
              <a:schemeClr val="accent3"/>
            </a:fillRef>
            <a:effectRef idx="1">
              <a:schemeClr val="accent3"/>
            </a:effectRef>
            <a:fontRef idx="minor">
              <a:schemeClr val="dk1"/>
            </a:fontRef>
          </p:style>
          <p:txBody>
            <a:bodyPr lIns="0" tIns="0" rIns="0" bIns="0" rtlCol="0" anchor="t" anchorCtr="0">
              <a:normAutofit/>
            </a:bodyPr>
            <a:lstStyle/>
            <a:p>
              <a:pPr algn="just"/>
              <a:r>
                <a:rPr lang="es-MX" dirty="0"/>
                <a:t>store </a:t>
              </a:r>
              <a:r>
                <a:rPr lang="es-MX" dirty="0" err="1"/>
                <a:t>game</a:t>
              </a:r>
              <a:endParaRPr lang="es-MX" dirty="0"/>
            </a:p>
          </p:txBody>
        </p:sp>
        <p:sp>
          <p:nvSpPr>
            <p:cNvPr id="12" name="CuadroTexto 11"/>
            <p:cNvSpPr txBox="1"/>
            <p:nvPr/>
          </p:nvSpPr>
          <p:spPr>
            <a:xfrm>
              <a:off x="548640" y="2928952"/>
              <a:ext cx="1685077" cy="369332"/>
            </a:xfrm>
            <a:prstGeom prst="rect">
              <a:avLst/>
            </a:prstGeom>
            <a:noFill/>
            <a:ln>
              <a:solidFill>
                <a:schemeClr val="bg2"/>
              </a:solidFill>
            </a:ln>
          </p:spPr>
          <p:txBody>
            <a:bodyPr wrap="none" rtlCol="0">
              <a:spAutoFit/>
            </a:bodyPr>
            <a:lstStyle/>
            <a:p>
              <a:r>
                <a:rPr lang="es-AR" dirty="0" err="1"/>
                <a:t>Docid</a:t>
              </a:r>
              <a:r>
                <a:rPr lang="es-AR" dirty="0"/>
                <a:t> 0  (a.txt)</a:t>
              </a:r>
              <a:endParaRPr lang="es-MX" dirty="0" err="1"/>
            </a:p>
          </p:txBody>
        </p:sp>
      </p:grpSp>
      <mc:AlternateContent xmlns:mc="http://schemas.openxmlformats.org/markup-compatibility/2006" xmlns:a14="http://schemas.microsoft.com/office/drawing/2010/main">
        <mc:Choice Requires="a14">
          <p:sp>
            <p:nvSpPr>
              <p:cNvPr id="19" name="Rectángulo 18"/>
              <p:cNvSpPr/>
              <p:nvPr/>
            </p:nvSpPr>
            <p:spPr>
              <a:xfrm>
                <a:off x="5638800" y="3306082"/>
                <a:ext cx="767966" cy="656013"/>
              </a:xfrm>
              <a:prstGeom prst="rect">
                <a:avLst/>
              </a:prstGeom>
            </p:spPr>
            <p:txBody>
              <a:bodyPr wrap="square">
                <a:spAutoFit/>
              </a:bodyPr>
              <a:lstStyle/>
              <a:p>
                <a:r>
                  <a:rPr lang="es-AR" b="1" dirty="0"/>
                  <a:t>= </a:t>
                </a:r>
                <a14:m>
                  <m:oMath xmlns:m="http://schemas.openxmlformats.org/officeDocument/2006/math">
                    <m:rad>
                      <m:radPr>
                        <m:degHide m:val="on"/>
                        <m:ctrlPr>
                          <a:rPr lang="es-AR" b="1" i="1">
                            <a:latin typeface="Cambria Math" panose="02040503050406030204" pitchFamily="18" charset="0"/>
                          </a:rPr>
                        </m:ctrlPr>
                      </m:radPr>
                      <m:deg/>
                      <m:e>
                        <m:f>
                          <m:fPr>
                            <m:ctrlPr>
                              <a:rPr lang="es-AR" b="1" i="1">
                                <a:latin typeface="Cambria Math" panose="02040503050406030204" pitchFamily="18" charset="0"/>
                              </a:rPr>
                            </m:ctrlPr>
                          </m:fPr>
                          <m:num>
                            <m:r>
                              <a:rPr lang="es-AR" b="1" i="1" smtClean="0">
                                <a:latin typeface="Cambria Math" panose="02040503050406030204" pitchFamily="18" charset="0"/>
                              </a:rPr>
                              <m:t>𝟏</m:t>
                            </m:r>
                          </m:num>
                          <m:den>
                            <m:r>
                              <a:rPr lang="es-AR" b="1" i="1" smtClean="0">
                                <a:latin typeface="Cambria Math" panose="02040503050406030204" pitchFamily="18" charset="0"/>
                              </a:rPr>
                              <m:t>𝟐</m:t>
                            </m:r>
                          </m:den>
                        </m:f>
                      </m:e>
                    </m:rad>
                  </m:oMath>
                </a14:m>
                <a:endParaRPr lang="es-MX" dirty="0"/>
              </a:p>
            </p:txBody>
          </p:sp>
        </mc:Choice>
        <mc:Fallback xmlns="">
          <p:sp>
            <p:nvSpPr>
              <p:cNvPr id="19" name="Rectángulo 18"/>
              <p:cNvSpPr>
                <a:spLocks noRot="1" noChangeAspect="1" noMove="1" noResize="1" noEditPoints="1" noAdjustHandles="1" noChangeArrowheads="1" noChangeShapeType="1" noTextEdit="1"/>
              </p:cNvSpPr>
              <p:nvPr/>
            </p:nvSpPr>
            <p:spPr>
              <a:xfrm>
                <a:off x="5638800" y="3306082"/>
                <a:ext cx="767966" cy="656013"/>
              </a:xfrm>
              <a:prstGeom prst="rect">
                <a:avLst/>
              </a:prstGeom>
              <a:blipFill>
                <a:blip r:embed="rId2"/>
                <a:stretch>
                  <a:fillRect l="-6349"/>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20" name="Rectángulo 19"/>
              <p:cNvSpPr/>
              <p:nvPr/>
            </p:nvSpPr>
            <p:spPr>
              <a:xfrm>
                <a:off x="5638800" y="2203830"/>
                <a:ext cx="3263153" cy="963790"/>
              </a:xfrm>
              <a:prstGeom prst="rect">
                <a:avLst/>
              </a:prstGeom>
            </p:spPr>
            <p:txBody>
              <a:bodyPr wrap="square">
                <a:spAutoFit/>
              </a:bodyPr>
              <a:lstStyle/>
              <a:p>
                <a:r>
                  <a:rPr lang="es-AR" dirty="0"/>
                  <a:t>FormulaLocal(DOC</a:t>
                </a:r>
                <a:r>
                  <a:rPr lang="es-AR" sz="1200" dirty="0"/>
                  <a:t>0</a:t>
                </a:r>
                <a:r>
                  <a:rPr lang="es-AR" dirty="0"/>
                  <a:t>,”store”) </a:t>
                </a:r>
                <a:r>
                  <a:rPr lang="es-AR" b="1" dirty="0"/>
                  <a:t>= </a:t>
                </a:r>
                <a14:m>
                  <m:oMath xmlns:m="http://schemas.openxmlformats.org/officeDocument/2006/math">
                    <m:rad>
                      <m:radPr>
                        <m:degHide m:val="on"/>
                        <m:ctrlPr>
                          <a:rPr lang="es-AR" b="1" i="1" smtClean="0">
                            <a:latin typeface="Cambria Math" panose="02040503050406030204" pitchFamily="18" charset="0"/>
                          </a:rPr>
                        </m:ctrlPr>
                      </m:radPr>
                      <m:deg/>
                      <m:e>
                        <m:f>
                          <m:fPr>
                            <m:ctrlPr>
                              <a:rPr lang="es-AR" b="1" i="1">
                                <a:latin typeface="Cambria Math" panose="02040503050406030204" pitchFamily="18" charset="0"/>
                              </a:rPr>
                            </m:ctrlPr>
                          </m:fPr>
                          <m:num>
                            <m:r>
                              <a:rPr lang="es-AR" b="1" i="1">
                                <a:latin typeface="Cambria Math" panose="02040503050406030204" pitchFamily="18" charset="0"/>
                              </a:rPr>
                              <m:t> #</m:t>
                            </m:r>
                            <m:r>
                              <a:rPr lang="es-AR" b="1" i="1">
                                <a:latin typeface="Cambria Math" panose="02040503050406030204" pitchFamily="18" charset="0"/>
                              </a:rPr>
                              <m:t>𝒇𝒓𝒆𝒒</m:t>
                            </m:r>
                            <m:r>
                              <a:rPr lang="es-AR" b="1" i="1">
                                <a:latin typeface="Cambria Math" panose="02040503050406030204" pitchFamily="18" charset="0"/>
                              </a:rPr>
                              <m:t>("</m:t>
                            </m:r>
                            <m:r>
                              <a:rPr lang="es-AR" b="1" i="1" smtClean="0">
                                <a:latin typeface="Cambria Math" panose="02040503050406030204" pitchFamily="18" charset="0"/>
                              </a:rPr>
                              <m:t>𝒔𝒕𝒐𝒓𝒆</m:t>
                            </m:r>
                            <m:r>
                              <a:rPr lang="es-AR" b="1" i="1" smtClean="0">
                                <a:latin typeface="Cambria Math" panose="02040503050406030204" pitchFamily="18" charset="0"/>
                              </a:rPr>
                              <m:t>" </m:t>
                            </m:r>
                            <m:r>
                              <a:rPr lang="es-AR" b="1" i="1">
                                <a:latin typeface="Cambria Math" panose="02040503050406030204" pitchFamily="18" charset="0"/>
                              </a:rPr>
                              <m:t>𝒊𝒏</m:t>
                            </m:r>
                            <m:r>
                              <a:rPr lang="es-AR" b="1" i="1">
                                <a:latin typeface="Cambria Math" panose="02040503050406030204" pitchFamily="18" charset="0"/>
                              </a:rPr>
                              <m:t> </m:t>
                            </m:r>
                            <m:r>
                              <a:rPr lang="es-AR" b="1" i="1">
                                <a:latin typeface="Cambria Math" panose="02040503050406030204" pitchFamily="18" charset="0"/>
                              </a:rPr>
                              <m:t>𝑫𝑶𝑪</m:t>
                            </m:r>
                            <m:r>
                              <a:rPr lang="es-AR" b="1" i="1" smtClean="0">
                                <a:latin typeface="Cambria Math" panose="02040503050406030204" pitchFamily="18" charset="0"/>
                              </a:rPr>
                              <m:t>𝟎</m:t>
                            </m:r>
                            <m:r>
                              <a:rPr lang="es-AR" b="1" i="1">
                                <a:latin typeface="Cambria Math" panose="02040503050406030204" pitchFamily="18" charset="0"/>
                              </a:rPr>
                              <m:t>)</m:t>
                            </m:r>
                          </m:num>
                          <m:den>
                            <m:r>
                              <a:rPr lang="es-AR" b="1" i="1">
                                <a:latin typeface="Cambria Math" panose="02040503050406030204" pitchFamily="18" charset="0"/>
                              </a:rPr>
                              <m:t>#</m:t>
                            </m:r>
                            <m:r>
                              <a:rPr lang="es-AR" b="1" i="1" smtClean="0">
                                <a:latin typeface="Cambria Math" panose="02040503050406030204" pitchFamily="18" charset="0"/>
                              </a:rPr>
                              <m:t>"</m:t>
                            </m:r>
                            <m:r>
                              <a:rPr lang="es-AR" b="1" i="1" smtClean="0">
                                <a:latin typeface="Cambria Math" panose="02040503050406030204" pitchFamily="18" charset="0"/>
                              </a:rPr>
                              <m:t>𝒕𝒆𝒓𝒎𝒔</m:t>
                            </m:r>
                            <m:r>
                              <a:rPr lang="es-AR" b="1" i="1" smtClean="0">
                                <a:latin typeface="Cambria Math" panose="02040503050406030204" pitchFamily="18" charset="0"/>
                              </a:rPr>
                              <m:t> </m:t>
                            </m:r>
                            <m:r>
                              <a:rPr lang="es-AR" b="1" i="1">
                                <a:latin typeface="Cambria Math" panose="02040503050406030204" pitchFamily="18" charset="0"/>
                              </a:rPr>
                              <m:t>𝒆𝒙𝒊𝒔𝒕𝒆𝒏𝒕𝒆𝒔</m:t>
                            </m:r>
                            <m:r>
                              <a:rPr lang="es-AR" b="1" i="1">
                                <a:latin typeface="Cambria Math" panose="02040503050406030204" pitchFamily="18" charset="0"/>
                              </a:rPr>
                              <m:t> </m:t>
                            </m:r>
                            <m:r>
                              <a:rPr lang="es-AR" b="1" i="1">
                                <a:latin typeface="Cambria Math" panose="02040503050406030204" pitchFamily="18" charset="0"/>
                              </a:rPr>
                              <m:t>𝒆𝒏</m:t>
                            </m:r>
                            <m:r>
                              <a:rPr lang="es-AR" b="1" i="1">
                                <a:latin typeface="Cambria Math" panose="02040503050406030204" pitchFamily="18" charset="0"/>
                              </a:rPr>
                              <m:t> </m:t>
                            </m:r>
                            <m:r>
                              <a:rPr lang="es-AR" b="1" i="1">
                                <a:latin typeface="Cambria Math" panose="02040503050406030204" pitchFamily="18" charset="0"/>
                              </a:rPr>
                              <m:t>𝑫𝑶𝑪</m:t>
                            </m:r>
                            <m:r>
                              <a:rPr lang="es-AR" b="1" i="1" smtClean="0">
                                <a:latin typeface="Cambria Math" panose="02040503050406030204" pitchFamily="18" charset="0"/>
                              </a:rPr>
                              <m:t>𝟎</m:t>
                            </m:r>
                          </m:den>
                        </m:f>
                      </m:e>
                    </m:rad>
                  </m:oMath>
                </a14:m>
                <a:endParaRPr lang="es-MX" dirty="0"/>
              </a:p>
            </p:txBody>
          </p:sp>
        </mc:Choice>
        <mc:Fallback xmlns="">
          <p:sp>
            <p:nvSpPr>
              <p:cNvPr id="20" name="Rectángulo 19"/>
              <p:cNvSpPr>
                <a:spLocks noRot="1" noChangeAspect="1" noMove="1" noResize="1" noEditPoints="1" noAdjustHandles="1" noChangeArrowheads="1" noChangeShapeType="1" noTextEdit="1"/>
              </p:cNvSpPr>
              <p:nvPr/>
            </p:nvSpPr>
            <p:spPr>
              <a:xfrm>
                <a:off x="5638800" y="2203830"/>
                <a:ext cx="3263153" cy="963790"/>
              </a:xfrm>
              <a:prstGeom prst="rect">
                <a:avLst/>
              </a:prstGeom>
              <a:blipFill>
                <a:blip r:embed="rId3"/>
                <a:stretch>
                  <a:fillRect l="-1495" t="-3797"/>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21" name="Rectángulo 20"/>
              <p:cNvSpPr/>
              <p:nvPr/>
            </p:nvSpPr>
            <p:spPr>
              <a:xfrm>
                <a:off x="6446657" y="3306082"/>
                <a:ext cx="1805789" cy="369332"/>
              </a:xfrm>
              <a:prstGeom prst="rect">
                <a:avLst/>
              </a:prstGeom>
            </p:spPr>
            <p:txBody>
              <a:bodyPr wrap="square">
                <a:spAutoFit/>
              </a:bodyPr>
              <a:lstStyle/>
              <a:p>
                <a:r>
                  <a:rPr lang="es-AR" b="1" dirty="0"/>
                  <a:t>= </a:t>
                </a:r>
                <a14:m>
                  <m:oMath xmlns:m="http://schemas.openxmlformats.org/officeDocument/2006/math">
                    <m:r>
                      <a:rPr lang="es-AR" b="1" i="1" smtClean="0">
                        <a:latin typeface="Cambria Math" panose="02040503050406030204" pitchFamily="18" charset="0"/>
                      </a:rPr>
                      <m:t>𝟎</m:t>
                    </m:r>
                    <m:r>
                      <a:rPr lang="es-AR" b="1" i="1" smtClean="0">
                        <a:latin typeface="Cambria Math" panose="02040503050406030204" pitchFamily="18" charset="0"/>
                      </a:rPr>
                      <m:t>.</m:t>
                    </m:r>
                    <m:r>
                      <a:rPr lang="es-AR" b="1" i="1" smtClean="0">
                        <a:latin typeface="Cambria Math" panose="02040503050406030204" pitchFamily="18" charset="0"/>
                      </a:rPr>
                      <m:t>𝟕𝟎𝟕𝟏𝟎𝟔𝟕</m:t>
                    </m:r>
                  </m:oMath>
                </a14:m>
                <a:endParaRPr lang="es-MX" dirty="0"/>
              </a:p>
            </p:txBody>
          </p:sp>
        </mc:Choice>
        <mc:Fallback xmlns="">
          <p:sp>
            <p:nvSpPr>
              <p:cNvPr id="21" name="Rectángulo 20"/>
              <p:cNvSpPr>
                <a:spLocks noRot="1" noChangeAspect="1" noMove="1" noResize="1" noEditPoints="1" noAdjustHandles="1" noChangeArrowheads="1" noChangeShapeType="1" noTextEdit="1"/>
              </p:cNvSpPr>
              <p:nvPr/>
            </p:nvSpPr>
            <p:spPr>
              <a:xfrm>
                <a:off x="6446657" y="3306082"/>
                <a:ext cx="1805789" cy="369332"/>
              </a:xfrm>
              <a:prstGeom prst="rect">
                <a:avLst/>
              </a:prstGeom>
              <a:blipFill>
                <a:blip r:embed="rId4"/>
                <a:stretch>
                  <a:fillRect l="-3041" t="-8197" b="-24590"/>
                </a:stretch>
              </a:blipFill>
            </p:spPr>
            <p:txBody>
              <a:bodyPr/>
              <a:lstStyle/>
              <a:p>
                <a:r>
                  <a:rPr lang="es-MX">
                    <a:noFill/>
                  </a:rPr>
                  <a:t> </a:t>
                </a:r>
              </a:p>
            </p:txBody>
          </p:sp>
        </mc:Fallback>
      </mc:AlternateContent>
    </p:spTree>
    <p:extLst>
      <p:ext uri="{BB962C8B-B14F-4D97-AF65-F5344CB8AC3E}">
        <p14:creationId xmlns:p14="http://schemas.microsoft.com/office/powerpoint/2010/main" val="917020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2800" dirty="0" err="1"/>
              <a:t>Query</a:t>
            </a:r>
            <a:r>
              <a:rPr lang="es-MX" sz="2800" dirty="0"/>
              <a:t> </a:t>
            </a:r>
            <a:r>
              <a:rPr lang="es-MX" sz="2800" dirty="0" err="1"/>
              <a:t>Multi</a:t>
            </a:r>
            <a:r>
              <a:rPr lang="es-MX" sz="2800" dirty="0"/>
              <a:t>-término</a:t>
            </a:r>
            <a:endParaRPr lang="es-AR" sz="2800" dirty="0"/>
          </a:p>
        </p:txBody>
      </p:sp>
      <p:sp>
        <p:nvSpPr>
          <p:cNvPr id="4" name="Marcador de número de diapositiva 3"/>
          <p:cNvSpPr>
            <a:spLocks noGrp="1"/>
          </p:cNvSpPr>
          <p:nvPr>
            <p:ph type="sldNum" sz="quarter" idx="12"/>
          </p:nvPr>
        </p:nvSpPr>
        <p:spPr/>
        <p:txBody>
          <a:bodyPr/>
          <a:lstStyle/>
          <a:p>
            <a:fld id="{401CF334-2D5C-4859-84A6-CA7E6E43FAEB}" type="slidenum">
              <a:rPr lang="en-US" smtClean="0"/>
              <a:t>256</a:t>
            </a:fld>
            <a:endParaRPr lang="en-US"/>
          </a:p>
        </p:txBody>
      </p:sp>
      <p:graphicFrame>
        <p:nvGraphicFramePr>
          <p:cNvPr id="7" name="Tabla 6"/>
          <p:cNvGraphicFramePr>
            <a:graphicFrameLocks noGrp="1"/>
          </p:cNvGraphicFramePr>
          <p:nvPr/>
        </p:nvGraphicFramePr>
        <p:xfrm>
          <a:off x="3507376" y="2216943"/>
          <a:ext cx="1979024" cy="777240"/>
        </p:xfrm>
        <a:graphic>
          <a:graphicData uri="http://schemas.openxmlformats.org/drawingml/2006/table">
            <a:tbl>
              <a:tblPr firstRow="1" bandRow="1">
                <a:tableStyleId>{8799B23B-EC83-4686-B30A-512413B5E67A}</a:tableStyleId>
              </a:tblPr>
              <a:tblGrid>
                <a:gridCol w="886776">
                  <a:extLst>
                    <a:ext uri="{9D8B030D-6E8A-4147-A177-3AD203B41FA5}">
                      <a16:colId xmlns:a16="http://schemas.microsoft.com/office/drawing/2014/main" val="3662906802"/>
                    </a:ext>
                  </a:extLst>
                </a:gridCol>
                <a:gridCol w="1092248">
                  <a:extLst>
                    <a:ext uri="{9D8B030D-6E8A-4147-A177-3AD203B41FA5}">
                      <a16:colId xmlns:a16="http://schemas.microsoft.com/office/drawing/2014/main" val="1528403716"/>
                    </a:ext>
                  </a:extLst>
                </a:gridCol>
              </a:tblGrid>
              <a:tr h="189412">
                <a:tc>
                  <a:txBody>
                    <a:bodyPr/>
                    <a:lstStyle/>
                    <a:p>
                      <a:r>
                        <a:rPr lang="es-AR" sz="1100" dirty="0" err="1"/>
                        <a:t>Length</a:t>
                      </a:r>
                      <a:r>
                        <a:rPr lang="es-AR" sz="1100" dirty="0"/>
                        <a:t>=</a:t>
                      </a:r>
                      <a:r>
                        <a:rPr lang="es-MX" sz="1100" dirty="0"/>
                        <a:t>2</a:t>
                      </a:r>
                    </a:p>
                  </a:txBody>
                  <a:tcPr/>
                </a:tc>
                <a:tc>
                  <a:txBody>
                    <a:bodyPr/>
                    <a:lstStyle/>
                    <a:p>
                      <a:r>
                        <a:rPr lang="es-AR" sz="1100" dirty="0" err="1"/>
                        <a:t>feq</a:t>
                      </a:r>
                      <a:endParaRPr lang="es-MX" sz="1100" dirty="0"/>
                    </a:p>
                  </a:txBody>
                  <a:tcPr/>
                </a:tc>
                <a:extLst>
                  <a:ext uri="{0D108BD9-81ED-4DB2-BD59-A6C34878D82A}">
                    <a16:rowId xmlns:a16="http://schemas.microsoft.com/office/drawing/2014/main" val="1135742914"/>
                  </a:ext>
                </a:extLst>
              </a:tr>
              <a:tr h="189412">
                <a:tc>
                  <a:txBody>
                    <a:bodyPr/>
                    <a:lstStyle/>
                    <a:p>
                      <a:r>
                        <a:rPr lang="es-AR" sz="1100" dirty="0"/>
                        <a:t>store</a:t>
                      </a:r>
                      <a:endParaRPr lang="es-MX" sz="1100" dirty="0"/>
                    </a:p>
                  </a:txBody>
                  <a:tcPr/>
                </a:tc>
                <a:tc>
                  <a:txBody>
                    <a:bodyPr/>
                    <a:lstStyle/>
                    <a:p>
                      <a:r>
                        <a:rPr lang="es-AR" sz="1100" dirty="0"/>
                        <a:t>1</a:t>
                      </a:r>
                      <a:endParaRPr lang="es-MX" sz="1100" dirty="0"/>
                    </a:p>
                  </a:txBody>
                  <a:tcPr/>
                </a:tc>
                <a:extLst>
                  <a:ext uri="{0D108BD9-81ED-4DB2-BD59-A6C34878D82A}">
                    <a16:rowId xmlns:a16="http://schemas.microsoft.com/office/drawing/2014/main" val="3777223593"/>
                  </a:ext>
                </a:extLst>
              </a:tr>
              <a:tr h="189412">
                <a:tc>
                  <a:txBody>
                    <a:bodyPr/>
                    <a:lstStyle/>
                    <a:p>
                      <a:r>
                        <a:rPr lang="es-AR" sz="1100" dirty="0" err="1"/>
                        <a:t>game</a:t>
                      </a:r>
                      <a:endParaRPr lang="es-MX" sz="1100" dirty="0"/>
                    </a:p>
                  </a:txBody>
                  <a:tcPr/>
                </a:tc>
                <a:tc>
                  <a:txBody>
                    <a:bodyPr/>
                    <a:lstStyle/>
                    <a:p>
                      <a:r>
                        <a:rPr lang="es-AR" sz="1100" dirty="0"/>
                        <a:t>1</a:t>
                      </a:r>
                      <a:endParaRPr lang="es-MX" sz="1100" dirty="0"/>
                    </a:p>
                  </a:txBody>
                  <a:tcPr/>
                </a:tc>
                <a:extLst>
                  <a:ext uri="{0D108BD9-81ED-4DB2-BD59-A6C34878D82A}">
                    <a16:rowId xmlns:a16="http://schemas.microsoft.com/office/drawing/2014/main" val="3288416500"/>
                  </a:ext>
                </a:extLst>
              </a:tr>
            </a:tbl>
          </a:graphicData>
        </a:graphic>
      </p:graphicFrame>
      <p:grpSp>
        <p:nvGrpSpPr>
          <p:cNvPr id="8" name="Grupo 7"/>
          <p:cNvGrpSpPr/>
          <p:nvPr/>
        </p:nvGrpSpPr>
        <p:grpSpPr>
          <a:xfrm>
            <a:off x="339384" y="1834498"/>
            <a:ext cx="2756263" cy="761268"/>
            <a:chOff x="548640" y="2928952"/>
            <a:chExt cx="2756263" cy="761268"/>
          </a:xfrm>
        </p:grpSpPr>
        <p:sp>
          <p:nvSpPr>
            <p:cNvPr id="9" name="Rectángulo 8"/>
            <p:cNvSpPr/>
            <p:nvPr/>
          </p:nvSpPr>
          <p:spPr>
            <a:xfrm>
              <a:off x="718457" y="3311397"/>
              <a:ext cx="2586446" cy="378823"/>
            </a:xfrm>
            <a:prstGeom prst="rect">
              <a:avLst/>
            </a:prstGeom>
          </p:spPr>
          <p:style>
            <a:lnRef idx="1">
              <a:schemeClr val="accent3"/>
            </a:lnRef>
            <a:fillRef idx="2">
              <a:schemeClr val="accent3"/>
            </a:fillRef>
            <a:effectRef idx="1">
              <a:schemeClr val="accent3"/>
            </a:effectRef>
            <a:fontRef idx="minor">
              <a:schemeClr val="dk1"/>
            </a:fontRef>
          </p:style>
          <p:txBody>
            <a:bodyPr lIns="0" tIns="0" rIns="0" bIns="0" rtlCol="0" anchor="t" anchorCtr="0">
              <a:normAutofit/>
            </a:bodyPr>
            <a:lstStyle/>
            <a:p>
              <a:pPr algn="just"/>
              <a:r>
                <a:rPr lang="es-MX" dirty="0"/>
                <a:t>store </a:t>
              </a:r>
              <a:r>
                <a:rPr lang="es-MX" dirty="0" err="1"/>
                <a:t>game</a:t>
              </a:r>
              <a:endParaRPr lang="es-MX" dirty="0"/>
            </a:p>
          </p:txBody>
        </p:sp>
        <p:sp>
          <p:nvSpPr>
            <p:cNvPr id="10" name="CuadroTexto 9"/>
            <p:cNvSpPr txBox="1"/>
            <p:nvPr/>
          </p:nvSpPr>
          <p:spPr>
            <a:xfrm>
              <a:off x="548640" y="2928952"/>
              <a:ext cx="1685077" cy="369332"/>
            </a:xfrm>
            <a:prstGeom prst="rect">
              <a:avLst/>
            </a:prstGeom>
            <a:noFill/>
            <a:ln>
              <a:solidFill>
                <a:schemeClr val="bg2"/>
              </a:solidFill>
            </a:ln>
          </p:spPr>
          <p:txBody>
            <a:bodyPr wrap="none" rtlCol="0">
              <a:spAutoFit/>
            </a:bodyPr>
            <a:lstStyle/>
            <a:p>
              <a:r>
                <a:rPr lang="es-AR" dirty="0" err="1"/>
                <a:t>Docid</a:t>
              </a:r>
              <a:r>
                <a:rPr lang="es-AR" dirty="0"/>
                <a:t> 0  (a.txt)</a:t>
              </a:r>
              <a:endParaRPr lang="es-MX" dirty="0" err="1"/>
            </a:p>
          </p:txBody>
        </p:sp>
      </p:grpSp>
      <mc:AlternateContent xmlns:mc="http://schemas.openxmlformats.org/markup-compatibility/2006" xmlns:a14="http://schemas.microsoft.com/office/drawing/2010/main">
        <mc:Choice Requires="a14">
          <p:sp>
            <p:nvSpPr>
              <p:cNvPr id="17" name="Rectángulo 16"/>
              <p:cNvSpPr/>
              <p:nvPr/>
            </p:nvSpPr>
            <p:spPr>
              <a:xfrm>
                <a:off x="5883309" y="2190941"/>
                <a:ext cx="3009355" cy="1477328"/>
              </a:xfrm>
              <a:prstGeom prst="rect">
                <a:avLst/>
              </a:prstGeom>
            </p:spPr>
            <p:txBody>
              <a:bodyPr wrap="square">
                <a:spAutoFit/>
              </a:bodyPr>
              <a:lstStyle/>
              <a:p>
                <a:r>
                  <a:rPr lang="es-AR" dirty="0"/>
                  <a:t>Score(DOC</a:t>
                </a:r>
                <a:r>
                  <a:rPr lang="es-AR" sz="1200" dirty="0"/>
                  <a:t>0</a:t>
                </a:r>
                <a:r>
                  <a:rPr lang="es-AR" dirty="0"/>
                  <a:t>,query) </a:t>
                </a:r>
                <a:r>
                  <a:rPr lang="es-AR" b="1" dirty="0"/>
                  <a:t>= </a:t>
                </a:r>
              </a:p>
              <a:p>
                <a14:m>
                  <m:oMath xmlns:m="http://schemas.openxmlformats.org/officeDocument/2006/math">
                    <m:r>
                      <a:rPr lang="es-AR" b="1" i="1">
                        <a:latin typeface="Cambria Math" panose="02040503050406030204" pitchFamily="18" charset="0"/>
                      </a:rPr>
                      <m:t>𝟎</m:t>
                    </m:r>
                    <m:r>
                      <a:rPr lang="es-AR" b="1" i="1">
                        <a:latin typeface="Cambria Math" panose="02040503050406030204" pitchFamily="18" charset="0"/>
                      </a:rPr>
                      <m:t>.</m:t>
                    </m:r>
                    <m:r>
                      <a:rPr lang="es-AR" b="1" i="1">
                        <a:latin typeface="Cambria Math" panose="02040503050406030204" pitchFamily="18" charset="0"/>
                      </a:rPr>
                      <m:t>𝟕𝟎𝟕𝟏𝟎𝟔𝟕</m:t>
                    </m:r>
                  </m:oMath>
                </a14:m>
                <a:r>
                  <a:rPr lang="es-MX" dirty="0"/>
                  <a:t>7</a:t>
                </a:r>
              </a:p>
              <a:p>
                <a:r>
                  <a:rPr lang="es-AR" b="1" dirty="0"/>
                  <a:t> * </a:t>
                </a:r>
                <a:r>
                  <a:rPr lang="es-MX" dirty="0"/>
                  <a:t> </a:t>
                </a:r>
                <a:r>
                  <a:rPr lang="es-MX" dirty="0">
                    <a:solidFill>
                      <a:srgbClr val="7030A0"/>
                    </a:solidFill>
                  </a:rPr>
                  <a:t>1.9162907</a:t>
                </a:r>
              </a:p>
              <a:p>
                <a:r>
                  <a:rPr lang="es-MX" dirty="0">
                    <a:solidFill>
                      <a:srgbClr val="0070C0"/>
                    </a:solidFill>
                  </a:rPr>
                  <a:t> = </a:t>
                </a:r>
                <a:r>
                  <a:rPr lang="es-MX" b="1" dirty="0">
                    <a:solidFill>
                      <a:srgbClr val="0070C0"/>
                    </a:solidFill>
                  </a:rPr>
                  <a:t>1.3550219</a:t>
                </a:r>
              </a:p>
              <a:p>
                <a:r>
                  <a:rPr lang="es-AR" b="1" dirty="0"/>
                  <a:t> </a:t>
                </a:r>
                <a:endParaRPr lang="es-MX" dirty="0"/>
              </a:p>
            </p:txBody>
          </p:sp>
        </mc:Choice>
        <mc:Fallback xmlns="">
          <p:sp>
            <p:nvSpPr>
              <p:cNvPr id="17" name="Rectángulo 16"/>
              <p:cNvSpPr>
                <a:spLocks noRot="1" noChangeAspect="1" noMove="1" noResize="1" noEditPoints="1" noAdjustHandles="1" noChangeArrowheads="1" noChangeShapeType="1" noTextEdit="1"/>
              </p:cNvSpPr>
              <p:nvPr/>
            </p:nvSpPr>
            <p:spPr>
              <a:xfrm>
                <a:off x="5883309" y="2190941"/>
                <a:ext cx="3009355" cy="1477328"/>
              </a:xfrm>
              <a:prstGeom prst="rect">
                <a:avLst/>
              </a:prstGeom>
              <a:blipFill>
                <a:blip r:embed="rId2"/>
                <a:stretch>
                  <a:fillRect l="-1619" t="-2058"/>
                </a:stretch>
              </a:blipFill>
            </p:spPr>
            <p:txBody>
              <a:bodyPr/>
              <a:lstStyle/>
              <a:p>
                <a:r>
                  <a:rPr lang="es-MX">
                    <a:noFill/>
                  </a:rPr>
                  <a:t> </a:t>
                </a:r>
              </a:p>
            </p:txBody>
          </p:sp>
        </mc:Fallback>
      </mc:AlternateContent>
      <p:sp>
        <p:nvSpPr>
          <p:cNvPr id="3" name="Rectángulo 2"/>
          <p:cNvSpPr/>
          <p:nvPr/>
        </p:nvSpPr>
        <p:spPr>
          <a:xfrm>
            <a:off x="509200" y="4041169"/>
            <a:ext cx="7415599" cy="1477328"/>
          </a:xfrm>
          <a:prstGeom prst="rect">
            <a:avLst/>
          </a:prstGeom>
        </p:spPr>
        <p:txBody>
          <a:bodyPr wrap="square">
            <a:spAutoFit/>
          </a:bodyPr>
          <a:lstStyle/>
          <a:p>
            <a:r>
              <a:rPr lang="es-AR" dirty="0"/>
              <a:t>Finalmente</a:t>
            </a:r>
          </a:p>
          <a:p>
            <a:endParaRPr lang="es-AR" dirty="0"/>
          </a:p>
          <a:p>
            <a:r>
              <a:rPr lang="es-AR" dirty="0"/>
              <a:t>Score(DOC0,”game AND store”)= </a:t>
            </a:r>
            <a:r>
              <a:rPr lang="es-MX" b="1" dirty="0">
                <a:solidFill>
                  <a:srgbClr val="0070C0"/>
                </a:solidFill>
              </a:rPr>
              <a:t>0.8648931 +  1.3550219</a:t>
            </a:r>
          </a:p>
          <a:p>
            <a:r>
              <a:rPr lang="es-AR" b="1" dirty="0"/>
              <a:t>=  </a:t>
            </a:r>
            <a:r>
              <a:rPr lang="es-AR" dirty="0"/>
              <a:t>2,219915 </a:t>
            </a:r>
            <a:endParaRPr lang="es-AR" b="1" dirty="0"/>
          </a:p>
          <a:p>
            <a:r>
              <a:rPr lang="es-AR" dirty="0"/>
              <a:t> </a:t>
            </a:r>
          </a:p>
        </p:txBody>
      </p:sp>
    </p:spTree>
    <p:extLst>
      <p:ext uri="{BB962C8B-B14F-4D97-AF65-F5344CB8AC3E}">
        <p14:creationId xmlns:p14="http://schemas.microsoft.com/office/powerpoint/2010/main" val="3077780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2800" dirty="0" err="1"/>
              <a:t>Query</a:t>
            </a:r>
            <a:r>
              <a:rPr lang="es-MX" sz="2800" dirty="0"/>
              <a:t> </a:t>
            </a:r>
            <a:r>
              <a:rPr lang="es-MX" sz="2800" dirty="0" err="1"/>
              <a:t>Multi</a:t>
            </a:r>
            <a:r>
              <a:rPr lang="es-MX" sz="2800" dirty="0"/>
              <a:t>-término</a:t>
            </a:r>
            <a:endParaRPr lang="es-AR" sz="2800" dirty="0"/>
          </a:p>
        </p:txBody>
      </p:sp>
      <p:sp>
        <p:nvSpPr>
          <p:cNvPr id="3" name="Marcador de contenido 2"/>
          <p:cNvSpPr>
            <a:spLocks noGrp="1"/>
          </p:cNvSpPr>
          <p:nvPr>
            <p:ph idx="1"/>
          </p:nvPr>
        </p:nvSpPr>
        <p:spPr/>
        <p:txBody>
          <a:bodyPr/>
          <a:lstStyle/>
          <a:p>
            <a:pPr marL="0" indent="0" algn="just">
              <a:buNone/>
            </a:pPr>
            <a:r>
              <a:rPr lang="es-AR" dirty="0"/>
              <a:t>	Calcular el ranking de documentos  cuando se busca por el término “</a:t>
            </a:r>
            <a:r>
              <a:rPr lang="es-AR" dirty="0" err="1"/>
              <a:t>game</a:t>
            </a:r>
            <a:r>
              <a:rPr lang="es-AR" dirty="0"/>
              <a:t> OR store” en la colección de documentos formados por el </a:t>
            </a:r>
            <a:r>
              <a:rPr lang="es-AR" dirty="0" err="1"/>
              <a:t>field</a:t>
            </a:r>
            <a:r>
              <a:rPr lang="es-AR" dirty="0"/>
              <a:t> “</a:t>
            </a:r>
            <a:r>
              <a:rPr lang="es-AR" dirty="0" err="1"/>
              <a:t>content</a:t>
            </a:r>
            <a:r>
              <a:rPr lang="es-AR" dirty="0"/>
              <a:t>”</a:t>
            </a:r>
          </a:p>
          <a:p>
            <a:pPr marL="0" indent="0">
              <a:buNone/>
            </a:pPr>
            <a:r>
              <a:rPr lang="es-AR" dirty="0"/>
              <a:t>La colección es la misma:</a:t>
            </a:r>
          </a:p>
          <a:p>
            <a:pPr marL="0" indent="0">
              <a:buNone/>
            </a:pPr>
            <a:endParaRPr lang="es-AR" dirty="0"/>
          </a:p>
        </p:txBody>
      </p:sp>
      <p:sp>
        <p:nvSpPr>
          <p:cNvPr id="4" name="Marcador de número de diapositiva 3"/>
          <p:cNvSpPr>
            <a:spLocks noGrp="1"/>
          </p:cNvSpPr>
          <p:nvPr>
            <p:ph type="sldNum" sz="quarter" idx="12"/>
          </p:nvPr>
        </p:nvSpPr>
        <p:spPr/>
        <p:txBody>
          <a:bodyPr/>
          <a:lstStyle/>
          <a:p>
            <a:fld id="{401CF334-2D5C-4859-84A6-CA7E6E43FAEB}" type="slidenum">
              <a:rPr lang="en-US" smtClean="0"/>
              <a:t>257</a:t>
            </a:fld>
            <a:endParaRPr lang="en-US"/>
          </a:p>
        </p:txBody>
      </p:sp>
      <p:grpSp>
        <p:nvGrpSpPr>
          <p:cNvPr id="17" name="Grupo 16"/>
          <p:cNvGrpSpPr/>
          <p:nvPr/>
        </p:nvGrpSpPr>
        <p:grpSpPr>
          <a:xfrm>
            <a:off x="457200" y="4168525"/>
            <a:ext cx="2756263" cy="761268"/>
            <a:chOff x="548640" y="2928952"/>
            <a:chExt cx="2756263" cy="761268"/>
          </a:xfrm>
        </p:grpSpPr>
        <p:sp>
          <p:nvSpPr>
            <p:cNvPr id="18" name="Rectángulo 17"/>
            <p:cNvSpPr/>
            <p:nvPr/>
          </p:nvSpPr>
          <p:spPr>
            <a:xfrm>
              <a:off x="718457" y="3311397"/>
              <a:ext cx="2586446" cy="378823"/>
            </a:xfrm>
            <a:prstGeom prst="rect">
              <a:avLst/>
            </a:prstGeom>
          </p:spPr>
          <p:style>
            <a:lnRef idx="1">
              <a:schemeClr val="accent3"/>
            </a:lnRef>
            <a:fillRef idx="2">
              <a:schemeClr val="accent3"/>
            </a:fillRef>
            <a:effectRef idx="1">
              <a:schemeClr val="accent3"/>
            </a:effectRef>
            <a:fontRef idx="minor">
              <a:schemeClr val="dk1"/>
            </a:fontRef>
          </p:style>
          <p:txBody>
            <a:bodyPr lIns="0" tIns="0" rIns="0" bIns="0" rtlCol="0" anchor="t" anchorCtr="0">
              <a:normAutofit/>
            </a:bodyPr>
            <a:lstStyle/>
            <a:p>
              <a:pPr algn="just"/>
              <a:r>
                <a:rPr lang="es-MX" dirty="0"/>
                <a:t>store,, </a:t>
              </a:r>
              <a:r>
                <a:rPr lang="es-MX" dirty="0" err="1"/>
                <a:t>game</a:t>
              </a:r>
              <a:endParaRPr lang="es-MX" dirty="0"/>
            </a:p>
          </p:txBody>
        </p:sp>
        <p:sp>
          <p:nvSpPr>
            <p:cNvPr id="19" name="CuadroTexto 18"/>
            <p:cNvSpPr txBox="1"/>
            <p:nvPr/>
          </p:nvSpPr>
          <p:spPr>
            <a:xfrm>
              <a:off x="548640" y="2928952"/>
              <a:ext cx="1685077" cy="369332"/>
            </a:xfrm>
            <a:prstGeom prst="rect">
              <a:avLst/>
            </a:prstGeom>
            <a:noFill/>
            <a:ln>
              <a:solidFill>
                <a:schemeClr val="bg2"/>
              </a:solidFill>
            </a:ln>
          </p:spPr>
          <p:txBody>
            <a:bodyPr wrap="none" rtlCol="0">
              <a:spAutoFit/>
            </a:bodyPr>
            <a:lstStyle/>
            <a:p>
              <a:r>
                <a:rPr lang="es-AR" dirty="0" err="1"/>
                <a:t>Docid</a:t>
              </a:r>
              <a:r>
                <a:rPr lang="es-AR" dirty="0"/>
                <a:t> 0  (a.txt)</a:t>
              </a:r>
              <a:endParaRPr lang="es-MX" dirty="0" err="1"/>
            </a:p>
          </p:txBody>
        </p:sp>
      </p:grpSp>
      <p:grpSp>
        <p:nvGrpSpPr>
          <p:cNvPr id="20" name="Grupo 19"/>
          <p:cNvGrpSpPr/>
          <p:nvPr/>
        </p:nvGrpSpPr>
        <p:grpSpPr>
          <a:xfrm>
            <a:off x="5677071" y="4215882"/>
            <a:ext cx="2746545" cy="748155"/>
            <a:chOff x="548640" y="2928952"/>
            <a:chExt cx="2746545" cy="748155"/>
          </a:xfrm>
        </p:grpSpPr>
        <p:sp>
          <p:nvSpPr>
            <p:cNvPr id="21" name="Rectángulo 20"/>
            <p:cNvSpPr/>
            <p:nvPr/>
          </p:nvSpPr>
          <p:spPr>
            <a:xfrm>
              <a:off x="708739" y="3298284"/>
              <a:ext cx="2586446" cy="378823"/>
            </a:xfrm>
            <a:prstGeom prst="rect">
              <a:avLst/>
            </a:prstGeom>
          </p:spPr>
          <p:style>
            <a:lnRef idx="1">
              <a:schemeClr val="accent3"/>
            </a:lnRef>
            <a:fillRef idx="2">
              <a:schemeClr val="accent3"/>
            </a:fillRef>
            <a:effectRef idx="1">
              <a:schemeClr val="accent3"/>
            </a:effectRef>
            <a:fontRef idx="minor">
              <a:schemeClr val="dk1"/>
            </a:fontRef>
          </p:style>
          <p:txBody>
            <a:bodyPr lIns="0" tIns="0" rIns="0" bIns="0" rtlCol="0" anchor="t" anchorCtr="0">
              <a:normAutofit/>
            </a:bodyPr>
            <a:lstStyle/>
            <a:p>
              <a:pPr algn="just"/>
              <a:r>
                <a:rPr lang="es-AR" dirty="0"/>
                <a:t>video</a:t>
              </a:r>
              <a:endParaRPr lang="es-MX" dirty="0"/>
            </a:p>
          </p:txBody>
        </p:sp>
        <p:sp>
          <p:nvSpPr>
            <p:cNvPr id="22" name="CuadroTexto 21"/>
            <p:cNvSpPr txBox="1"/>
            <p:nvPr/>
          </p:nvSpPr>
          <p:spPr>
            <a:xfrm>
              <a:off x="548640" y="2928952"/>
              <a:ext cx="1640193" cy="369332"/>
            </a:xfrm>
            <a:prstGeom prst="rect">
              <a:avLst/>
            </a:prstGeom>
            <a:noFill/>
            <a:ln>
              <a:solidFill>
                <a:schemeClr val="bg2"/>
              </a:solidFill>
            </a:ln>
          </p:spPr>
          <p:txBody>
            <a:bodyPr wrap="none" rtlCol="0">
              <a:spAutoFit/>
            </a:bodyPr>
            <a:lstStyle/>
            <a:p>
              <a:r>
                <a:rPr lang="es-AR" dirty="0" err="1"/>
                <a:t>Docid</a:t>
              </a:r>
              <a:r>
                <a:rPr lang="es-AR" dirty="0"/>
                <a:t> 1 (b.txt)</a:t>
              </a:r>
              <a:endParaRPr lang="es-MX" dirty="0" err="1"/>
            </a:p>
          </p:txBody>
        </p:sp>
      </p:grpSp>
      <p:grpSp>
        <p:nvGrpSpPr>
          <p:cNvPr id="23" name="Grupo 22"/>
          <p:cNvGrpSpPr/>
          <p:nvPr/>
        </p:nvGrpSpPr>
        <p:grpSpPr>
          <a:xfrm>
            <a:off x="5692153" y="5319390"/>
            <a:ext cx="2731463" cy="748155"/>
            <a:chOff x="548640" y="2928952"/>
            <a:chExt cx="2731463" cy="748155"/>
          </a:xfrm>
        </p:grpSpPr>
        <p:sp>
          <p:nvSpPr>
            <p:cNvPr id="24" name="Rectángulo 23"/>
            <p:cNvSpPr/>
            <p:nvPr/>
          </p:nvSpPr>
          <p:spPr>
            <a:xfrm>
              <a:off x="693657" y="3298284"/>
              <a:ext cx="2586446" cy="378823"/>
            </a:xfrm>
            <a:prstGeom prst="rect">
              <a:avLst/>
            </a:prstGeom>
          </p:spPr>
          <p:style>
            <a:lnRef idx="1">
              <a:schemeClr val="accent3"/>
            </a:lnRef>
            <a:fillRef idx="2">
              <a:schemeClr val="accent3"/>
            </a:fillRef>
            <a:effectRef idx="1">
              <a:schemeClr val="accent3"/>
            </a:effectRef>
            <a:fontRef idx="minor">
              <a:schemeClr val="dk1"/>
            </a:fontRef>
          </p:style>
          <p:txBody>
            <a:bodyPr lIns="0" tIns="0" rIns="0" bIns="0" rtlCol="0" anchor="t" anchorCtr="0">
              <a:normAutofit/>
            </a:bodyPr>
            <a:lstStyle/>
            <a:p>
              <a:pPr algn="just"/>
              <a:r>
                <a:rPr lang="es-MX" dirty="0" err="1"/>
                <a:t>game</a:t>
              </a:r>
              <a:endParaRPr lang="es-MX" dirty="0"/>
            </a:p>
          </p:txBody>
        </p:sp>
        <p:sp>
          <p:nvSpPr>
            <p:cNvPr id="25" name="CuadroTexto 24"/>
            <p:cNvSpPr txBox="1"/>
            <p:nvPr/>
          </p:nvSpPr>
          <p:spPr>
            <a:xfrm>
              <a:off x="548640" y="2928952"/>
              <a:ext cx="1946616" cy="369332"/>
            </a:xfrm>
            <a:prstGeom prst="rect">
              <a:avLst/>
            </a:prstGeom>
            <a:noFill/>
            <a:ln>
              <a:solidFill>
                <a:schemeClr val="bg2"/>
              </a:solidFill>
            </a:ln>
          </p:spPr>
          <p:txBody>
            <a:bodyPr wrap="square" rtlCol="0">
              <a:spAutoFit/>
            </a:bodyPr>
            <a:lstStyle/>
            <a:p>
              <a:r>
                <a:rPr lang="es-AR" dirty="0" err="1"/>
                <a:t>Docid</a:t>
              </a:r>
              <a:r>
                <a:rPr lang="es-AR" dirty="0"/>
                <a:t> 2 (c.txt)</a:t>
              </a:r>
              <a:endParaRPr lang="es-MX" dirty="0" err="1"/>
            </a:p>
          </p:txBody>
        </p:sp>
      </p:grpSp>
      <p:grpSp>
        <p:nvGrpSpPr>
          <p:cNvPr id="26" name="Grupo 25"/>
          <p:cNvGrpSpPr/>
          <p:nvPr/>
        </p:nvGrpSpPr>
        <p:grpSpPr>
          <a:xfrm>
            <a:off x="457200" y="5476390"/>
            <a:ext cx="2651760" cy="848210"/>
            <a:chOff x="548640" y="2928952"/>
            <a:chExt cx="2651760" cy="848210"/>
          </a:xfrm>
        </p:grpSpPr>
        <p:sp>
          <p:nvSpPr>
            <p:cNvPr id="27" name="Rectángulo 26"/>
            <p:cNvSpPr/>
            <p:nvPr/>
          </p:nvSpPr>
          <p:spPr>
            <a:xfrm>
              <a:off x="718457" y="3298284"/>
              <a:ext cx="2481943" cy="478878"/>
            </a:xfrm>
            <a:prstGeom prst="rect">
              <a:avLst/>
            </a:prstGeom>
          </p:spPr>
          <p:style>
            <a:lnRef idx="1">
              <a:schemeClr val="accent3"/>
            </a:lnRef>
            <a:fillRef idx="2">
              <a:schemeClr val="accent3"/>
            </a:fillRef>
            <a:effectRef idx="1">
              <a:schemeClr val="accent3"/>
            </a:effectRef>
            <a:fontRef idx="minor">
              <a:schemeClr val="dk1"/>
            </a:fontRef>
          </p:style>
          <p:txBody>
            <a:bodyPr lIns="0" tIns="0" rIns="0" bIns="0" rtlCol="0" anchor="t" anchorCtr="0">
              <a:normAutofit fontScale="92500" lnSpcReduction="10000"/>
            </a:bodyPr>
            <a:lstStyle/>
            <a:p>
              <a:pPr algn="just"/>
              <a:r>
                <a:rPr lang="es-MX" dirty="0" err="1"/>
                <a:t>Game</a:t>
              </a:r>
              <a:r>
                <a:rPr lang="es-MX" dirty="0"/>
                <a:t> video, </a:t>
              </a:r>
            </a:p>
            <a:p>
              <a:pPr algn="just"/>
              <a:r>
                <a:rPr lang="es-MX" dirty="0"/>
                <a:t>  </a:t>
              </a:r>
              <a:r>
                <a:rPr lang="es-MX" dirty="0" err="1"/>
                <a:t>review</a:t>
              </a:r>
              <a:r>
                <a:rPr lang="es-MX" dirty="0"/>
                <a:t>    </a:t>
              </a:r>
              <a:r>
                <a:rPr lang="es-MX" dirty="0" err="1"/>
                <a:t>game</a:t>
              </a:r>
              <a:r>
                <a:rPr lang="es-MX" dirty="0"/>
                <a:t>.</a:t>
              </a:r>
            </a:p>
          </p:txBody>
        </p:sp>
        <p:sp>
          <p:nvSpPr>
            <p:cNvPr id="28" name="CuadroTexto 27"/>
            <p:cNvSpPr txBox="1"/>
            <p:nvPr/>
          </p:nvSpPr>
          <p:spPr>
            <a:xfrm>
              <a:off x="548640" y="2928952"/>
              <a:ext cx="1653017" cy="369332"/>
            </a:xfrm>
            <a:prstGeom prst="rect">
              <a:avLst/>
            </a:prstGeom>
            <a:noFill/>
            <a:ln>
              <a:solidFill>
                <a:schemeClr val="bg2"/>
              </a:solidFill>
            </a:ln>
          </p:spPr>
          <p:txBody>
            <a:bodyPr wrap="none" rtlCol="0">
              <a:spAutoFit/>
            </a:bodyPr>
            <a:lstStyle/>
            <a:p>
              <a:r>
                <a:rPr lang="es-AR" dirty="0" err="1"/>
                <a:t>Docid</a:t>
              </a:r>
              <a:r>
                <a:rPr lang="es-AR" dirty="0"/>
                <a:t> 3 (d.txt)</a:t>
              </a:r>
              <a:endParaRPr lang="es-MX" dirty="0" err="1"/>
            </a:p>
          </p:txBody>
        </p:sp>
      </p:grpSp>
    </p:spTree>
    <p:extLst>
      <p:ext uri="{BB962C8B-B14F-4D97-AF65-F5344CB8AC3E}">
        <p14:creationId xmlns:p14="http://schemas.microsoft.com/office/powerpoint/2010/main" val="3487739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2800" dirty="0" err="1"/>
              <a:t>Query</a:t>
            </a:r>
            <a:r>
              <a:rPr lang="es-MX" sz="2800" dirty="0"/>
              <a:t> </a:t>
            </a:r>
            <a:r>
              <a:rPr lang="es-MX" sz="2800" dirty="0" err="1"/>
              <a:t>Multi</a:t>
            </a:r>
            <a:r>
              <a:rPr lang="es-MX" sz="2800" dirty="0"/>
              <a:t>-término</a:t>
            </a:r>
            <a:endParaRPr lang="es-AR" sz="2800" dirty="0"/>
          </a:p>
        </p:txBody>
      </p:sp>
      <p:sp>
        <p:nvSpPr>
          <p:cNvPr id="3" name="Marcador de contenido 2"/>
          <p:cNvSpPr>
            <a:spLocks noGrp="1"/>
          </p:cNvSpPr>
          <p:nvPr>
            <p:ph idx="1"/>
          </p:nvPr>
        </p:nvSpPr>
        <p:spPr/>
        <p:txBody>
          <a:bodyPr/>
          <a:lstStyle/>
          <a:p>
            <a:pPr marL="0" indent="0">
              <a:buNone/>
            </a:pPr>
            <a:r>
              <a:rPr lang="es-AR" dirty="0" err="1"/>
              <a:t>Rta</a:t>
            </a:r>
            <a:endParaRPr lang="es-AR" dirty="0"/>
          </a:p>
          <a:p>
            <a:pPr marL="0" indent="0">
              <a:buNone/>
            </a:pPr>
            <a:r>
              <a:rPr lang="es-AR" dirty="0"/>
              <a:t>¿Cuáles son los documentos que </a:t>
            </a:r>
            <a:r>
              <a:rPr lang="es-AR" dirty="0" err="1"/>
              <a:t>matchean</a:t>
            </a:r>
            <a:r>
              <a:rPr lang="es-AR" dirty="0"/>
              <a:t> la </a:t>
            </a:r>
            <a:r>
              <a:rPr lang="es-AR" dirty="0" err="1"/>
              <a:t>query</a:t>
            </a:r>
            <a:r>
              <a:rPr lang="es-AR" dirty="0"/>
              <a:t>?</a:t>
            </a:r>
          </a:p>
        </p:txBody>
      </p:sp>
      <p:sp>
        <p:nvSpPr>
          <p:cNvPr id="4" name="Marcador de número de diapositiva 3"/>
          <p:cNvSpPr>
            <a:spLocks noGrp="1"/>
          </p:cNvSpPr>
          <p:nvPr>
            <p:ph type="sldNum" sz="quarter" idx="12"/>
          </p:nvPr>
        </p:nvSpPr>
        <p:spPr/>
        <p:txBody>
          <a:bodyPr/>
          <a:lstStyle/>
          <a:p>
            <a:fld id="{401CF334-2D5C-4859-84A6-CA7E6E43FAEB}" type="slidenum">
              <a:rPr lang="en-US" smtClean="0"/>
              <a:t>258</a:t>
            </a:fld>
            <a:endParaRPr lang="en-US"/>
          </a:p>
        </p:txBody>
      </p:sp>
      <p:grpSp>
        <p:nvGrpSpPr>
          <p:cNvPr id="19" name="Grupo 18"/>
          <p:cNvGrpSpPr/>
          <p:nvPr/>
        </p:nvGrpSpPr>
        <p:grpSpPr>
          <a:xfrm>
            <a:off x="457200" y="3182986"/>
            <a:ext cx="2756263" cy="761268"/>
            <a:chOff x="548640" y="2928952"/>
            <a:chExt cx="2756263" cy="761268"/>
          </a:xfrm>
        </p:grpSpPr>
        <p:sp>
          <p:nvSpPr>
            <p:cNvPr id="20" name="Rectángulo 19"/>
            <p:cNvSpPr/>
            <p:nvPr/>
          </p:nvSpPr>
          <p:spPr>
            <a:xfrm>
              <a:off x="718457" y="3311397"/>
              <a:ext cx="2586446" cy="378823"/>
            </a:xfrm>
            <a:prstGeom prst="rect">
              <a:avLst/>
            </a:prstGeom>
          </p:spPr>
          <p:style>
            <a:lnRef idx="1">
              <a:schemeClr val="accent3"/>
            </a:lnRef>
            <a:fillRef idx="2">
              <a:schemeClr val="accent3"/>
            </a:fillRef>
            <a:effectRef idx="1">
              <a:schemeClr val="accent3"/>
            </a:effectRef>
            <a:fontRef idx="minor">
              <a:schemeClr val="dk1"/>
            </a:fontRef>
          </p:style>
          <p:txBody>
            <a:bodyPr lIns="0" tIns="0" rIns="0" bIns="0" rtlCol="0" anchor="t" anchorCtr="0">
              <a:normAutofit/>
            </a:bodyPr>
            <a:lstStyle/>
            <a:p>
              <a:pPr algn="just"/>
              <a:r>
                <a:rPr lang="es-MX" dirty="0"/>
                <a:t>store,, </a:t>
              </a:r>
              <a:r>
                <a:rPr lang="es-MX" dirty="0" err="1"/>
                <a:t>game</a:t>
              </a:r>
              <a:endParaRPr lang="es-MX" dirty="0"/>
            </a:p>
          </p:txBody>
        </p:sp>
        <p:sp>
          <p:nvSpPr>
            <p:cNvPr id="21" name="CuadroTexto 20"/>
            <p:cNvSpPr txBox="1"/>
            <p:nvPr/>
          </p:nvSpPr>
          <p:spPr>
            <a:xfrm>
              <a:off x="548640" y="2928952"/>
              <a:ext cx="1685077" cy="369332"/>
            </a:xfrm>
            <a:prstGeom prst="rect">
              <a:avLst/>
            </a:prstGeom>
            <a:noFill/>
            <a:ln>
              <a:solidFill>
                <a:schemeClr val="bg2"/>
              </a:solidFill>
            </a:ln>
          </p:spPr>
          <p:txBody>
            <a:bodyPr wrap="none" rtlCol="0">
              <a:spAutoFit/>
            </a:bodyPr>
            <a:lstStyle/>
            <a:p>
              <a:r>
                <a:rPr lang="es-AR" dirty="0" err="1"/>
                <a:t>Docid</a:t>
              </a:r>
              <a:r>
                <a:rPr lang="es-AR" dirty="0"/>
                <a:t> 0  (a.txt)</a:t>
              </a:r>
              <a:endParaRPr lang="es-MX" dirty="0" err="1"/>
            </a:p>
          </p:txBody>
        </p:sp>
      </p:grpSp>
      <p:grpSp>
        <p:nvGrpSpPr>
          <p:cNvPr id="22" name="Grupo 21"/>
          <p:cNvGrpSpPr/>
          <p:nvPr/>
        </p:nvGrpSpPr>
        <p:grpSpPr>
          <a:xfrm>
            <a:off x="5677071" y="3230343"/>
            <a:ext cx="2746545" cy="748155"/>
            <a:chOff x="548640" y="2928952"/>
            <a:chExt cx="2746545" cy="748155"/>
          </a:xfrm>
        </p:grpSpPr>
        <p:sp>
          <p:nvSpPr>
            <p:cNvPr id="23" name="Rectángulo 22"/>
            <p:cNvSpPr/>
            <p:nvPr/>
          </p:nvSpPr>
          <p:spPr>
            <a:xfrm>
              <a:off x="708739" y="3298284"/>
              <a:ext cx="2586446" cy="378823"/>
            </a:xfrm>
            <a:prstGeom prst="rect">
              <a:avLst/>
            </a:prstGeom>
          </p:spPr>
          <p:style>
            <a:lnRef idx="1">
              <a:schemeClr val="accent3"/>
            </a:lnRef>
            <a:fillRef idx="2">
              <a:schemeClr val="accent3"/>
            </a:fillRef>
            <a:effectRef idx="1">
              <a:schemeClr val="accent3"/>
            </a:effectRef>
            <a:fontRef idx="minor">
              <a:schemeClr val="dk1"/>
            </a:fontRef>
          </p:style>
          <p:txBody>
            <a:bodyPr lIns="0" tIns="0" rIns="0" bIns="0" rtlCol="0" anchor="t" anchorCtr="0">
              <a:normAutofit/>
            </a:bodyPr>
            <a:lstStyle/>
            <a:p>
              <a:pPr algn="just"/>
              <a:r>
                <a:rPr lang="es-AR" dirty="0"/>
                <a:t>video</a:t>
              </a:r>
              <a:endParaRPr lang="es-MX" dirty="0"/>
            </a:p>
          </p:txBody>
        </p:sp>
        <p:sp>
          <p:nvSpPr>
            <p:cNvPr id="24" name="CuadroTexto 23"/>
            <p:cNvSpPr txBox="1"/>
            <p:nvPr/>
          </p:nvSpPr>
          <p:spPr>
            <a:xfrm>
              <a:off x="548640" y="2928952"/>
              <a:ext cx="1640193" cy="369332"/>
            </a:xfrm>
            <a:prstGeom prst="rect">
              <a:avLst/>
            </a:prstGeom>
            <a:noFill/>
            <a:ln>
              <a:solidFill>
                <a:schemeClr val="bg2"/>
              </a:solidFill>
            </a:ln>
          </p:spPr>
          <p:txBody>
            <a:bodyPr wrap="none" rtlCol="0">
              <a:spAutoFit/>
            </a:bodyPr>
            <a:lstStyle/>
            <a:p>
              <a:r>
                <a:rPr lang="es-AR" dirty="0" err="1"/>
                <a:t>Docid</a:t>
              </a:r>
              <a:r>
                <a:rPr lang="es-AR" dirty="0"/>
                <a:t> 1 (b.txt)</a:t>
              </a:r>
              <a:endParaRPr lang="es-MX" dirty="0" err="1"/>
            </a:p>
          </p:txBody>
        </p:sp>
      </p:grpSp>
      <p:grpSp>
        <p:nvGrpSpPr>
          <p:cNvPr id="25" name="Grupo 24"/>
          <p:cNvGrpSpPr/>
          <p:nvPr/>
        </p:nvGrpSpPr>
        <p:grpSpPr>
          <a:xfrm>
            <a:off x="5692153" y="4333851"/>
            <a:ext cx="2731463" cy="748155"/>
            <a:chOff x="548640" y="2928952"/>
            <a:chExt cx="2731463" cy="748155"/>
          </a:xfrm>
        </p:grpSpPr>
        <p:sp>
          <p:nvSpPr>
            <p:cNvPr id="26" name="Rectángulo 25"/>
            <p:cNvSpPr/>
            <p:nvPr/>
          </p:nvSpPr>
          <p:spPr>
            <a:xfrm>
              <a:off x="693657" y="3298284"/>
              <a:ext cx="2586446" cy="378823"/>
            </a:xfrm>
            <a:prstGeom prst="rect">
              <a:avLst/>
            </a:prstGeom>
          </p:spPr>
          <p:style>
            <a:lnRef idx="1">
              <a:schemeClr val="accent3"/>
            </a:lnRef>
            <a:fillRef idx="2">
              <a:schemeClr val="accent3"/>
            </a:fillRef>
            <a:effectRef idx="1">
              <a:schemeClr val="accent3"/>
            </a:effectRef>
            <a:fontRef idx="minor">
              <a:schemeClr val="dk1"/>
            </a:fontRef>
          </p:style>
          <p:txBody>
            <a:bodyPr lIns="0" tIns="0" rIns="0" bIns="0" rtlCol="0" anchor="t" anchorCtr="0">
              <a:normAutofit/>
            </a:bodyPr>
            <a:lstStyle/>
            <a:p>
              <a:pPr algn="just"/>
              <a:r>
                <a:rPr lang="es-MX" dirty="0" err="1"/>
                <a:t>game</a:t>
              </a:r>
              <a:endParaRPr lang="es-MX" dirty="0"/>
            </a:p>
          </p:txBody>
        </p:sp>
        <p:sp>
          <p:nvSpPr>
            <p:cNvPr id="27" name="CuadroTexto 26"/>
            <p:cNvSpPr txBox="1"/>
            <p:nvPr/>
          </p:nvSpPr>
          <p:spPr>
            <a:xfrm>
              <a:off x="548640" y="2928952"/>
              <a:ext cx="1946616" cy="369332"/>
            </a:xfrm>
            <a:prstGeom prst="rect">
              <a:avLst/>
            </a:prstGeom>
            <a:noFill/>
            <a:ln>
              <a:solidFill>
                <a:schemeClr val="bg2"/>
              </a:solidFill>
            </a:ln>
          </p:spPr>
          <p:txBody>
            <a:bodyPr wrap="square" rtlCol="0">
              <a:spAutoFit/>
            </a:bodyPr>
            <a:lstStyle/>
            <a:p>
              <a:r>
                <a:rPr lang="es-AR" dirty="0" err="1"/>
                <a:t>Docid</a:t>
              </a:r>
              <a:r>
                <a:rPr lang="es-AR" dirty="0"/>
                <a:t> 2 (c.txt)</a:t>
              </a:r>
              <a:endParaRPr lang="es-MX" dirty="0" err="1"/>
            </a:p>
          </p:txBody>
        </p:sp>
      </p:grpSp>
      <p:grpSp>
        <p:nvGrpSpPr>
          <p:cNvPr id="28" name="Grupo 27"/>
          <p:cNvGrpSpPr/>
          <p:nvPr/>
        </p:nvGrpSpPr>
        <p:grpSpPr>
          <a:xfrm>
            <a:off x="457200" y="4490851"/>
            <a:ext cx="2651760" cy="848210"/>
            <a:chOff x="548640" y="2928952"/>
            <a:chExt cx="2651760" cy="848210"/>
          </a:xfrm>
        </p:grpSpPr>
        <p:sp>
          <p:nvSpPr>
            <p:cNvPr id="29" name="Rectángulo 28"/>
            <p:cNvSpPr/>
            <p:nvPr/>
          </p:nvSpPr>
          <p:spPr>
            <a:xfrm>
              <a:off x="718457" y="3298284"/>
              <a:ext cx="2481943" cy="478878"/>
            </a:xfrm>
            <a:prstGeom prst="rect">
              <a:avLst/>
            </a:prstGeom>
          </p:spPr>
          <p:style>
            <a:lnRef idx="1">
              <a:schemeClr val="accent3"/>
            </a:lnRef>
            <a:fillRef idx="2">
              <a:schemeClr val="accent3"/>
            </a:fillRef>
            <a:effectRef idx="1">
              <a:schemeClr val="accent3"/>
            </a:effectRef>
            <a:fontRef idx="minor">
              <a:schemeClr val="dk1"/>
            </a:fontRef>
          </p:style>
          <p:txBody>
            <a:bodyPr lIns="0" tIns="0" rIns="0" bIns="0" rtlCol="0" anchor="t" anchorCtr="0">
              <a:normAutofit fontScale="92500" lnSpcReduction="10000"/>
            </a:bodyPr>
            <a:lstStyle/>
            <a:p>
              <a:pPr algn="just"/>
              <a:r>
                <a:rPr lang="es-MX" dirty="0" err="1"/>
                <a:t>Game</a:t>
              </a:r>
              <a:r>
                <a:rPr lang="es-MX" dirty="0"/>
                <a:t> video, </a:t>
              </a:r>
            </a:p>
            <a:p>
              <a:pPr algn="just"/>
              <a:r>
                <a:rPr lang="es-MX" dirty="0"/>
                <a:t>  </a:t>
              </a:r>
              <a:r>
                <a:rPr lang="es-MX" dirty="0" err="1"/>
                <a:t>review</a:t>
              </a:r>
              <a:r>
                <a:rPr lang="es-MX" dirty="0"/>
                <a:t>    </a:t>
              </a:r>
              <a:r>
                <a:rPr lang="es-MX" dirty="0" err="1"/>
                <a:t>game</a:t>
              </a:r>
              <a:r>
                <a:rPr lang="es-MX" dirty="0"/>
                <a:t>.</a:t>
              </a:r>
            </a:p>
          </p:txBody>
        </p:sp>
        <p:sp>
          <p:nvSpPr>
            <p:cNvPr id="30" name="CuadroTexto 29"/>
            <p:cNvSpPr txBox="1"/>
            <p:nvPr/>
          </p:nvSpPr>
          <p:spPr>
            <a:xfrm>
              <a:off x="548640" y="2928952"/>
              <a:ext cx="1653017" cy="369332"/>
            </a:xfrm>
            <a:prstGeom prst="rect">
              <a:avLst/>
            </a:prstGeom>
            <a:noFill/>
            <a:ln>
              <a:solidFill>
                <a:schemeClr val="bg2"/>
              </a:solidFill>
            </a:ln>
          </p:spPr>
          <p:txBody>
            <a:bodyPr wrap="none" rtlCol="0">
              <a:spAutoFit/>
            </a:bodyPr>
            <a:lstStyle/>
            <a:p>
              <a:r>
                <a:rPr lang="es-AR" dirty="0" err="1"/>
                <a:t>Docid</a:t>
              </a:r>
              <a:r>
                <a:rPr lang="es-AR" dirty="0"/>
                <a:t> 3 (d.txt)</a:t>
              </a:r>
              <a:endParaRPr lang="es-MX" dirty="0" err="1"/>
            </a:p>
          </p:txBody>
        </p:sp>
      </p:grpSp>
      <p:cxnSp>
        <p:nvCxnSpPr>
          <p:cNvPr id="18" name="Conector recto 17"/>
          <p:cNvCxnSpPr/>
          <p:nvPr/>
        </p:nvCxnSpPr>
        <p:spPr>
          <a:xfrm>
            <a:off x="5355772" y="3391666"/>
            <a:ext cx="3670412" cy="5525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2204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2800" dirty="0" err="1"/>
              <a:t>Query</a:t>
            </a:r>
            <a:r>
              <a:rPr lang="es-MX" sz="2800" dirty="0"/>
              <a:t> </a:t>
            </a:r>
            <a:r>
              <a:rPr lang="es-MX" sz="2800" dirty="0" err="1"/>
              <a:t>Multi</a:t>
            </a:r>
            <a:r>
              <a:rPr lang="es-MX" sz="2800" dirty="0"/>
              <a:t>-término</a:t>
            </a:r>
            <a:endParaRPr lang="es-AR" sz="2800" dirty="0"/>
          </a:p>
        </p:txBody>
      </p:sp>
      <p:sp>
        <p:nvSpPr>
          <p:cNvPr id="4" name="Marcador de número de diapositiva 3"/>
          <p:cNvSpPr>
            <a:spLocks noGrp="1"/>
          </p:cNvSpPr>
          <p:nvPr>
            <p:ph type="sldNum" sz="quarter" idx="12"/>
          </p:nvPr>
        </p:nvSpPr>
        <p:spPr/>
        <p:txBody>
          <a:bodyPr/>
          <a:lstStyle/>
          <a:p>
            <a:fld id="{401CF334-2D5C-4859-84A6-CA7E6E43FAEB}" type="slidenum">
              <a:rPr lang="en-US" smtClean="0"/>
              <a:t>259</a:t>
            </a:fld>
            <a:endParaRPr lang="en-US"/>
          </a:p>
        </p:txBody>
      </p:sp>
      <p:sp>
        <p:nvSpPr>
          <p:cNvPr id="5" name="Rectángulo 4"/>
          <p:cNvSpPr/>
          <p:nvPr/>
        </p:nvSpPr>
        <p:spPr>
          <a:xfrm>
            <a:off x="1137516" y="2243363"/>
            <a:ext cx="7340279" cy="3970318"/>
          </a:xfrm>
          <a:prstGeom prst="rect">
            <a:avLst/>
          </a:prstGeom>
        </p:spPr>
        <p:txBody>
          <a:bodyPr wrap="square">
            <a:spAutoFit/>
          </a:bodyPr>
          <a:lstStyle/>
          <a:p>
            <a:r>
              <a:rPr lang="es-AR" dirty="0"/>
              <a:t>El calculo de </a:t>
            </a:r>
            <a:r>
              <a:rPr lang="es-AR" dirty="0" err="1"/>
              <a:t>FormulaGlobal</a:t>
            </a:r>
            <a:r>
              <a:rPr lang="es-AR" dirty="0"/>
              <a:t>(</a:t>
            </a:r>
            <a:r>
              <a:rPr lang="es-AR" dirty="0" err="1"/>
              <a:t>DOC,”store</a:t>
            </a:r>
            <a:r>
              <a:rPr lang="es-AR" dirty="0"/>
              <a:t>”) </a:t>
            </a:r>
            <a:r>
              <a:rPr lang="es-AR" b="1" dirty="0"/>
              <a:t>= </a:t>
            </a:r>
            <a:r>
              <a:rPr lang="es-MX" dirty="0">
                <a:solidFill>
                  <a:srgbClr val="7030A0"/>
                </a:solidFill>
              </a:rPr>
              <a:t>1.9162907  YA LO TENIAMOS</a:t>
            </a:r>
          </a:p>
          <a:p>
            <a:endParaRPr lang="es-MX" dirty="0">
              <a:solidFill>
                <a:srgbClr val="7030A0"/>
              </a:solidFill>
            </a:endParaRPr>
          </a:p>
          <a:p>
            <a:endParaRPr lang="es-MX" dirty="0">
              <a:solidFill>
                <a:srgbClr val="7030A0"/>
              </a:solidFill>
            </a:endParaRPr>
          </a:p>
          <a:p>
            <a:pPr algn="just"/>
            <a:r>
              <a:rPr lang="es-MX" dirty="0">
                <a:solidFill>
                  <a:srgbClr val="7030A0"/>
                </a:solidFill>
              </a:rPr>
              <a:t>Falta calcular </a:t>
            </a:r>
            <a:r>
              <a:rPr lang="es-MX" dirty="0" err="1">
                <a:solidFill>
                  <a:srgbClr val="7030A0"/>
                </a:solidFill>
              </a:rPr>
              <a:t>FormulaLocal</a:t>
            </a:r>
            <a:r>
              <a:rPr lang="es-MX" dirty="0">
                <a:solidFill>
                  <a:srgbClr val="7030A0"/>
                </a:solidFill>
              </a:rPr>
              <a:t> para los nuevos </a:t>
            </a:r>
            <a:r>
              <a:rPr lang="es-MX" dirty="0" err="1">
                <a:solidFill>
                  <a:srgbClr val="7030A0"/>
                </a:solidFill>
              </a:rPr>
              <a:t>docs</a:t>
            </a:r>
            <a:r>
              <a:rPr lang="es-MX" dirty="0">
                <a:solidFill>
                  <a:srgbClr val="7030A0"/>
                </a:solidFill>
              </a:rPr>
              <a:t> (para doc0 ya lo teníamos)</a:t>
            </a:r>
          </a:p>
          <a:p>
            <a:endParaRPr lang="es-MX" dirty="0">
              <a:solidFill>
                <a:srgbClr val="7030A0"/>
              </a:solidFill>
            </a:endParaRPr>
          </a:p>
          <a:p>
            <a:r>
              <a:rPr lang="es-MX" dirty="0">
                <a:solidFill>
                  <a:srgbClr val="7030A0"/>
                </a:solidFill>
              </a:rPr>
              <a:t>Como en doc3 y doc2 no estaba “store”, </a:t>
            </a:r>
          </a:p>
          <a:p>
            <a:r>
              <a:rPr lang="es-AR" dirty="0" err="1"/>
              <a:t>FormulaGlobal</a:t>
            </a:r>
            <a:r>
              <a:rPr lang="es-AR" dirty="0"/>
              <a:t>(DOC3,”store”)= 0</a:t>
            </a:r>
          </a:p>
          <a:p>
            <a:r>
              <a:rPr lang="es-AR" dirty="0" err="1"/>
              <a:t>FormulaGlobal</a:t>
            </a:r>
            <a:r>
              <a:rPr lang="es-AR" dirty="0"/>
              <a:t>(DOC2,”store”)= 0</a:t>
            </a:r>
          </a:p>
          <a:p>
            <a:endParaRPr lang="es-AR" dirty="0">
              <a:solidFill>
                <a:srgbClr val="7030A0"/>
              </a:solidFill>
            </a:endParaRPr>
          </a:p>
          <a:p>
            <a:pPr algn="just"/>
            <a:r>
              <a:rPr lang="es-AR" dirty="0">
                <a:solidFill>
                  <a:srgbClr val="7030A0"/>
                </a:solidFill>
              </a:rPr>
              <a:t>Pero la parte de “</a:t>
            </a:r>
            <a:r>
              <a:rPr lang="es-AR" dirty="0" err="1">
                <a:solidFill>
                  <a:srgbClr val="7030A0"/>
                </a:solidFill>
              </a:rPr>
              <a:t>game</a:t>
            </a:r>
            <a:r>
              <a:rPr lang="es-AR" dirty="0">
                <a:solidFill>
                  <a:srgbClr val="7030A0"/>
                </a:solidFill>
              </a:rPr>
              <a:t>” si les da score (el que calculamos previamente)</a:t>
            </a:r>
            <a:endParaRPr lang="es-MX" dirty="0">
              <a:solidFill>
                <a:srgbClr val="7030A0"/>
              </a:solidFill>
            </a:endParaRPr>
          </a:p>
          <a:p>
            <a:r>
              <a:rPr lang="es-MX" dirty="0">
                <a:solidFill>
                  <a:srgbClr val="7030A0"/>
                </a:solidFill>
              </a:rPr>
              <a:t> </a:t>
            </a:r>
            <a:endParaRPr lang="es-MX" dirty="0"/>
          </a:p>
        </p:txBody>
      </p:sp>
    </p:spTree>
    <p:extLst>
      <p:ext uri="{BB962C8B-B14F-4D97-AF65-F5344CB8AC3E}">
        <p14:creationId xmlns:p14="http://schemas.microsoft.com/office/powerpoint/2010/main" val="3796514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4492719"/>
            <a:ext cx="8686800" cy="1712140"/>
          </a:xfrm>
        </p:spPr>
        <p:txBody>
          <a:bodyPr>
            <a:normAutofit/>
          </a:bodyPr>
          <a:lstStyle/>
          <a:p>
            <a:pPr marL="0" indent="0" algn="just">
              <a:buNone/>
            </a:pPr>
            <a:r>
              <a:rPr lang="es-AR" sz="1900" dirty="0" err="1">
                <a:latin typeface="Comic Sans MS" panose="030F0702030302020204" pitchFamily="66" charset="0"/>
              </a:rPr>
              <a:t>Soundex</a:t>
            </a:r>
            <a:r>
              <a:rPr lang="es-AR" sz="1900" dirty="0">
                <a:latin typeface="Comic Sans MS" panose="030F0702030302020204" pitchFamily="66" charset="0"/>
              </a:rPr>
              <a:t> siempre devuelve una código OUT de exactamente 4 caracteres, formados por: primero una letra y luego 3 dígitos (pesos fonéticos). </a:t>
            </a:r>
          </a:p>
          <a:p>
            <a:pPr marL="0" indent="0" algn="just">
              <a:buNone/>
            </a:pPr>
            <a:endParaRPr lang="es-AR" sz="1900" dirty="0">
              <a:latin typeface="Comic Sans MS" panose="030F0702030302020204" pitchFamily="66" charset="0"/>
            </a:endParaRPr>
          </a:p>
          <a:p>
            <a:pPr marL="0" indent="0" algn="just">
              <a:buNone/>
            </a:pPr>
            <a:r>
              <a:rPr lang="es-AR" sz="1900" dirty="0">
                <a:latin typeface="Comic Sans MS" panose="030F0702030302020204" pitchFamily="66" charset="0"/>
              </a:rPr>
              <a:t>Si hace falta, para completar el código de 4 caracteres, se completan con 0s (ceros) al final.</a:t>
            </a:r>
          </a:p>
          <a:p>
            <a:pPr marL="0" indent="0" algn="just">
              <a:buNone/>
            </a:pPr>
            <a:endParaRPr lang="es-AR" dirty="0">
              <a:latin typeface="Comic Sans MS" panose="030F0702030302020204" pitchFamily="66"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26</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700812508"/>
              </p:ext>
            </p:extLst>
          </p:nvPr>
        </p:nvGraphicFramePr>
        <p:xfrm>
          <a:off x="2362200" y="1140826"/>
          <a:ext cx="4419600" cy="3200400"/>
        </p:xfrm>
        <a:graphic>
          <a:graphicData uri="http://schemas.openxmlformats.org/drawingml/2006/table">
            <a:tbl>
              <a:tblPr firstRow="1" bandRow="1">
                <a:tableStyleId>{5C22544A-7EE6-4342-B048-85BDC9FD1C3A}</a:tableStyleId>
              </a:tblPr>
              <a:tblGrid>
                <a:gridCol w="2209800">
                  <a:extLst>
                    <a:ext uri="{9D8B030D-6E8A-4147-A177-3AD203B41FA5}">
                      <a16:colId xmlns:a16="http://schemas.microsoft.com/office/drawing/2014/main" val="1372384280"/>
                    </a:ext>
                  </a:extLst>
                </a:gridCol>
                <a:gridCol w="2209800">
                  <a:extLst>
                    <a:ext uri="{9D8B030D-6E8A-4147-A177-3AD203B41FA5}">
                      <a16:colId xmlns:a16="http://schemas.microsoft.com/office/drawing/2014/main" val="2695562262"/>
                    </a:ext>
                  </a:extLst>
                </a:gridCol>
              </a:tblGrid>
              <a:tr h="303371">
                <a:tc>
                  <a:txBody>
                    <a:bodyPr/>
                    <a:lstStyle/>
                    <a:p>
                      <a:r>
                        <a:rPr lang="es-AR" dirty="0"/>
                        <a:t>26 Letras</a:t>
                      </a:r>
                    </a:p>
                  </a:txBody>
                  <a:tcPr/>
                </a:tc>
                <a:tc>
                  <a:txBody>
                    <a:bodyPr/>
                    <a:lstStyle/>
                    <a:p>
                      <a:r>
                        <a:rPr lang="es-AR" dirty="0"/>
                        <a:t>Pesos fonéticos</a:t>
                      </a:r>
                    </a:p>
                  </a:txBody>
                  <a:tcPr/>
                </a:tc>
                <a:extLst>
                  <a:ext uri="{0D108BD9-81ED-4DB2-BD59-A6C34878D82A}">
                    <a16:rowId xmlns:a16="http://schemas.microsoft.com/office/drawing/2014/main" val="2849442788"/>
                  </a:ext>
                </a:extLst>
              </a:tr>
              <a:tr h="303371">
                <a:tc>
                  <a:txBody>
                    <a:bodyPr/>
                    <a:lstStyle/>
                    <a:p>
                      <a:r>
                        <a:rPr lang="es-AR" dirty="0"/>
                        <a:t>A, E, I, O, U, Y, W, H</a:t>
                      </a:r>
                    </a:p>
                  </a:txBody>
                  <a:tcPr/>
                </a:tc>
                <a:tc>
                  <a:txBody>
                    <a:bodyPr/>
                    <a:lstStyle/>
                    <a:p>
                      <a:r>
                        <a:rPr lang="es-AR" dirty="0"/>
                        <a:t>0  -- no se</a:t>
                      </a:r>
                      <a:r>
                        <a:rPr lang="es-AR" baseline="0" dirty="0"/>
                        <a:t> codifica</a:t>
                      </a:r>
                      <a:endParaRPr lang="es-AR" dirty="0"/>
                    </a:p>
                  </a:txBody>
                  <a:tcPr/>
                </a:tc>
                <a:extLst>
                  <a:ext uri="{0D108BD9-81ED-4DB2-BD59-A6C34878D82A}">
                    <a16:rowId xmlns:a16="http://schemas.microsoft.com/office/drawing/2014/main" val="2114177362"/>
                  </a:ext>
                </a:extLst>
              </a:tr>
              <a:tr h="303371">
                <a:tc>
                  <a:txBody>
                    <a:bodyPr/>
                    <a:lstStyle/>
                    <a:p>
                      <a:r>
                        <a:rPr lang="es-AR" dirty="0"/>
                        <a:t>B, F, P, V</a:t>
                      </a:r>
                    </a:p>
                  </a:txBody>
                  <a:tcPr/>
                </a:tc>
                <a:tc>
                  <a:txBody>
                    <a:bodyPr/>
                    <a:lstStyle/>
                    <a:p>
                      <a:r>
                        <a:rPr lang="es-AR" dirty="0"/>
                        <a:t>1</a:t>
                      </a:r>
                    </a:p>
                  </a:txBody>
                  <a:tcPr/>
                </a:tc>
                <a:extLst>
                  <a:ext uri="{0D108BD9-81ED-4DB2-BD59-A6C34878D82A}">
                    <a16:rowId xmlns:a16="http://schemas.microsoft.com/office/drawing/2014/main" val="2419498290"/>
                  </a:ext>
                </a:extLst>
              </a:tr>
              <a:tr h="303371">
                <a:tc>
                  <a:txBody>
                    <a:bodyPr/>
                    <a:lstStyle/>
                    <a:p>
                      <a:r>
                        <a:rPr lang="es-AR" dirty="0"/>
                        <a:t>C, G, J, K, Q, S, X, Z</a:t>
                      </a:r>
                    </a:p>
                  </a:txBody>
                  <a:tcPr/>
                </a:tc>
                <a:tc>
                  <a:txBody>
                    <a:bodyPr/>
                    <a:lstStyle/>
                    <a:p>
                      <a:r>
                        <a:rPr lang="es-AR" dirty="0"/>
                        <a:t>2</a:t>
                      </a:r>
                    </a:p>
                  </a:txBody>
                  <a:tcPr/>
                </a:tc>
                <a:extLst>
                  <a:ext uri="{0D108BD9-81ED-4DB2-BD59-A6C34878D82A}">
                    <a16:rowId xmlns:a16="http://schemas.microsoft.com/office/drawing/2014/main" val="212746725"/>
                  </a:ext>
                </a:extLst>
              </a:tr>
              <a:tr h="303371">
                <a:tc>
                  <a:txBody>
                    <a:bodyPr/>
                    <a:lstStyle/>
                    <a:p>
                      <a:r>
                        <a:rPr lang="es-AR" dirty="0"/>
                        <a:t>D, T</a:t>
                      </a:r>
                    </a:p>
                  </a:txBody>
                  <a:tcPr/>
                </a:tc>
                <a:tc>
                  <a:txBody>
                    <a:bodyPr/>
                    <a:lstStyle/>
                    <a:p>
                      <a:r>
                        <a:rPr lang="es-AR" dirty="0"/>
                        <a:t>3</a:t>
                      </a:r>
                    </a:p>
                  </a:txBody>
                  <a:tcPr/>
                </a:tc>
                <a:extLst>
                  <a:ext uri="{0D108BD9-81ED-4DB2-BD59-A6C34878D82A}">
                    <a16:rowId xmlns:a16="http://schemas.microsoft.com/office/drawing/2014/main" val="508468059"/>
                  </a:ext>
                </a:extLst>
              </a:tr>
              <a:tr h="303371">
                <a:tc>
                  <a:txBody>
                    <a:bodyPr/>
                    <a:lstStyle/>
                    <a:p>
                      <a:r>
                        <a:rPr lang="es-AR" dirty="0"/>
                        <a:t>L</a:t>
                      </a:r>
                    </a:p>
                  </a:txBody>
                  <a:tcPr/>
                </a:tc>
                <a:tc>
                  <a:txBody>
                    <a:bodyPr/>
                    <a:lstStyle/>
                    <a:p>
                      <a:r>
                        <a:rPr lang="es-AR" dirty="0"/>
                        <a:t>4</a:t>
                      </a:r>
                    </a:p>
                  </a:txBody>
                  <a:tcPr/>
                </a:tc>
                <a:extLst>
                  <a:ext uri="{0D108BD9-81ED-4DB2-BD59-A6C34878D82A}">
                    <a16:rowId xmlns:a16="http://schemas.microsoft.com/office/drawing/2014/main" val="288204019"/>
                  </a:ext>
                </a:extLst>
              </a:tr>
              <a:tr h="303371">
                <a:tc>
                  <a:txBody>
                    <a:bodyPr/>
                    <a:lstStyle/>
                    <a:p>
                      <a:r>
                        <a:rPr lang="es-AR" dirty="0"/>
                        <a:t>M, N</a:t>
                      </a:r>
                    </a:p>
                  </a:txBody>
                  <a:tcPr/>
                </a:tc>
                <a:tc>
                  <a:txBody>
                    <a:bodyPr/>
                    <a:lstStyle/>
                    <a:p>
                      <a:r>
                        <a:rPr lang="es-AR" dirty="0"/>
                        <a:t>5</a:t>
                      </a:r>
                    </a:p>
                  </a:txBody>
                  <a:tcPr/>
                </a:tc>
                <a:extLst>
                  <a:ext uri="{0D108BD9-81ED-4DB2-BD59-A6C34878D82A}">
                    <a16:rowId xmlns:a16="http://schemas.microsoft.com/office/drawing/2014/main" val="3684698152"/>
                  </a:ext>
                </a:extLst>
              </a:tr>
              <a:tr h="303371">
                <a:tc>
                  <a:txBody>
                    <a:bodyPr/>
                    <a:lstStyle/>
                    <a:p>
                      <a:r>
                        <a:rPr lang="es-AR" dirty="0"/>
                        <a:t>R</a:t>
                      </a:r>
                    </a:p>
                  </a:txBody>
                  <a:tcPr/>
                </a:tc>
                <a:tc>
                  <a:txBody>
                    <a:bodyPr/>
                    <a:lstStyle/>
                    <a:p>
                      <a:r>
                        <a:rPr lang="es-AR" dirty="0"/>
                        <a:t>6</a:t>
                      </a:r>
                    </a:p>
                  </a:txBody>
                  <a:tcPr/>
                </a:tc>
                <a:extLst>
                  <a:ext uri="{0D108BD9-81ED-4DB2-BD59-A6C34878D82A}">
                    <a16:rowId xmlns:a16="http://schemas.microsoft.com/office/drawing/2014/main" val="3512312378"/>
                  </a:ext>
                </a:extLst>
              </a:tr>
            </a:tbl>
          </a:graphicData>
        </a:graphic>
      </p:graphicFrame>
      <p:sp>
        <p:nvSpPr>
          <p:cNvPr id="7" name="Rectangle 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000" b="0" i="0" u="none" strike="noStrike" cap="none" normalizeH="0" baseline="0">
                <a:ln>
                  <a:noFill/>
                </a:ln>
                <a:solidFill>
                  <a:srgbClr val="000000"/>
                </a:solidFill>
                <a:effectLst/>
                <a:latin typeface="Arial Unicode MS" panose="020B0604020202020204" pitchFamily="34" charset="-128"/>
              </a:rPr>
              <a:t>Character.isLetter</a:t>
            </a:r>
            <a:r>
              <a:rPr kumimoji="0" lang="es-AR" altLang="es-AR" sz="800" b="0" i="0" u="none" strike="noStrike" cap="none" normalizeH="0" baseline="0">
                <a:ln>
                  <a:noFill/>
                </a:ln>
                <a:solidFill>
                  <a:schemeClr val="tx1"/>
                </a:solidFill>
                <a:effectLst/>
              </a:rPr>
              <a:t> </a:t>
            </a:r>
            <a:endParaRPr kumimoji="0" lang="es-AR" altLang="es-A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66948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arn(inVertical)">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2800" dirty="0" err="1"/>
              <a:t>Query</a:t>
            </a:r>
            <a:r>
              <a:rPr lang="es-MX" sz="2800" dirty="0"/>
              <a:t> </a:t>
            </a:r>
            <a:r>
              <a:rPr lang="es-MX" sz="2800" dirty="0" err="1"/>
              <a:t>Multi</a:t>
            </a:r>
            <a:r>
              <a:rPr lang="es-MX" sz="2800" dirty="0"/>
              <a:t>-término</a:t>
            </a:r>
            <a:endParaRPr lang="es-AR" sz="2800" dirty="0"/>
          </a:p>
        </p:txBody>
      </p:sp>
      <p:sp>
        <p:nvSpPr>
          <p:cNvPr id="4" name="Marcador de número de diapositiva 3"/>
          <p:cNvSpPr>
            <a:spLocks noGrp="1"/>
          </p:cNvSpPr>
          <p:nvPr>
            <p:ph type="sldNum" sz="quarter" idx="12"/>
          </p:nvPr>
        </p:nvSpPr>
        <p:spPr/>
        <p:txBody>
          <a:bodyPr/>
          <a:lstStyle/>
          <a:p>
            <a:fld id="{401CF334-2D5C-4859-84A6-CA7E6E43FAEB}" type="slidenum">
              <a:rPr lang="en-US" smtClean="0"/>
              <a:t>260</a:t>
            </a:fld>
            <a:endParaRPr lang="en-US"/>
          </a:p>
        </p:txBody>
      </p:sp>
      <p:sp>
        <p:nvSpPr>
          <p:cNvPr id="3" name="Rectángulo 2"/>
          <p:cNvSpPr/>
          <p:nvPr/>
        </p:nvSpPr>
        <p:spPr>
          <a:xfrm>
            <a:off x="457200" y="2081741"/>
            <a:ext cx="7942217" cy="4524315"/>
          </a:xfrm>
          <a:prstGeom prst="rect">
            <a:avLst/>
          </a:prstGeom>
        </p:spPr>
        <p:txBody>
          <a:bodyPr wrap="square">
            <a:spAutoFit/>
          </a:bodyPr>
          <a:lstStyle/>
          <a:p>
            <a:r>
              <a:rPr lang="es-AR" dirty="0"/>
              <a:t>Finalmente</a:t>
            </a:r>
          </a:p>
          <a:p>
            <a:endParaRPr lang="es-AR" dirty="0"/>
          </a:p>
          <a:p>
            <a:r>
              <a:rPr lang="es-AR" dirty="0"/>
              <a:t>Score(DOC0,”game OR store”)= </a:t>
            </a:r>
            <a:r>
              <a:rPr lang="es-MX" b="1" dirty="0">
                <a:solidFill>
                  <a:srgbClr val="0070C0"/>
                </a:solidFill>
              </a:rPr>
              <a:t>0.8648931 +  1.3550219 </a:t>
            </a:r>
            <a:r>
              <a:rPr lang="es-AR" b="1" dirty="0"/>
              <a:t>=  </a:t>
            </a:r>
            <a:r>
              <a:rPr lang="es-AR" dirty="0"/>
              <a:t>2,219915</a:t>
            </a:r>
          </a:p>
          <a:p>
            <a:endParaRPr lang="es-AR" dirty="0"/>
          </a:p>
          <a:p>
            <a:r>
              <a:rPr lang="es-AR" dirty="0"/>
              <a:t>Score(DOC2,”game OR store”)= </a:t>
            </a:r>
            <a:r>
              <a:rPr lang="es-MX" b="1" dirty="0">
                <a:solidFill>
                  <a:srgbClr val="0070C0"/>
                </a:solidFill>
              </a:rPr>
              <a:t>1.2231436 +  0 </a:t>
            </a:r>
            <a:r>
              <a:rPr lang="es-AR" b="1" dirty="0"/>
              <a:t>= </a:t>
            </a:r>
            <a:r>
              <a:rPr lang="es-MX" b="1" dirty="0"/>
              <a:t>1.2231436</a:t>
            </a:r>
            <a:r>
              <a:rPr lang="es-AR" dirty="0"/>
              <a:t> </a:t>
            </a:r>
            <a:endParaRPr lang="es-AR" b="1" dirty="0"/>
          </a:p>
          <a:p>
            <a:endParaRPr lang="es-AR" dirty="0"/>
          </a:p>
          <a:p>
            <a:r>
              <a:rPr lang="es-AR" dirty="0"/>
              <a:t>Score(DOC3,”game OR store”)= </a:t>
            </a:r>
            <a:r>
              <a:rPr lang="es-MX" b="1" dirty="0">
                <a:solidFill>
                  <a:srgbClr val="0070C0"/>
                </a:solidFill>
              </a:rPr>
              <a:t>0.8648931 +  0 </a:t>
            </a:r>
            <a:r>
              <a:rPr lang="es-AR" b="1" dirty="0"/>
              <a:t>= </a:t>
            </a:r>
            <a:r>
              <a:rPr lang="es-MX" b="1" dirty="0"/>
              <a:t>0.8648931</a:t>
            </a:r>
            <a:r>
              <a:rPr lang="es-AR" dirty="0"/>
              <a:t> </a:t>
            </a:r>
          </a:p>
          <a:p>
            <a:endParaRPr lang="es-AR" b="1" dirty="0"/>
          </a:p>
          <a:p>
            <a:r>
              <a:rPr lang="es-AR" b="1" dirty="0"/>
              <a:t>Y </a:t>
            </a:r>
            <a:r>
              <a:rPr lang="es-AR" b="1" dirty="0" err="1"/>
              <a:t>Rankean</a:t>
            </a:r>
            <a:r>
              <a:rPr lang="es-AR" b="1" dirty="0"/>
              <a:t>:</a:t>
            </a:r>
          </a:p>
          <a:p>
            <a:endParaRPr lang="es-AR" b="1" dirty="0"/>
          </a:p>
          <a:p>
            <a:r>
              <a:rPr lang="es-AR" b="1" dirty="0"/>
              <a:t>Doc0</a:t>
            </a:r>
          </a:p>
          <a:p>
            <a:endParaRPr lang="es-AR" b="1" dirty="0"/>
          </a:p>
          <a:p>
            <a:r>
              <a:rPr lang="es-AR" b="1" dirty="0"/>
              <a:t>Doc2</a:t>
            </a:r>
          </a:p>
          <a:p>
            <a:endParaRPr lang="es-AR" b="1" dirty="0"/>
          </a:p>
          <a:p>
            <a:r>
              <a:rPr lang="es-AR" b="1" dirty="0"/>
              <a:t>Doc3</a:t>
            </a:r>
            <a:r>
              <a:rPr lang="es-AR" dirty="0"/>
              <a:t> </a:t>
            </a:r>
            <a:endParaRPr lang="es-AR" b="1" dirty="0"/>
          </a:p>
          <a:p>
            <a:r>
              <a:rPr lang="es-AR" dirty="0"/>
              <a:t> </a:t>
            </a:r>
          </a:p>
        </p:txBody>
      </p:sp>
    </p:spTree>
    <p:extLst>
      <p:ext uri="{BB962C8B-B14F-4D97-AF65-F5344CB8AC3E}">
        <p14:creationId xmlns:p14="http://schemas.microsoft.com/office/powerpoint/2010/main" val="1147878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AR"/>
          </a:p>
        </p:txBody>
      </p:sp>
      <p:sp>
        <p:nvSpPr>
          <p:cNvPr id="3" name="Marcador de contenido 2"/>
          <p:cNvSpPr>
            <a:spLocks noGrp="1"/>
          </p:cNvSpPr>
          <p:nvPr>
            <p:ph idx="1"/>
          </p:nvPr>
        </p:nvSpPr>
        <p:spPr/>
        <p:txBody>
          <a:bodyPr/>
          <a:lstStyle/>
          <a:p>
            <a:pPr marL="0" indent="0">
              <a:buNone/>
            </a:pPr>
            <a:r>
              <a:rPr lang="es-AR" b="1" dirty="0"/>
              <a:t>Consideraciones</a:t>
            </a:r>
          </a:p>
          <a:p>
            <a:pPr marL="0" indent="0">
              <a:buNone/>
            </a:pPr>
            <a:endParaRPr lang="es-AR" dirty="0"/>
          </a:p>
          <a:p>
            <a:pPr marL="0" indent="0">
              <a:buNone/>
            </a:pPr>
            <a:r>
              <a:rPr lang="es-AR" dirty="0" err="1"/>
              <a:t>Lucene</a:t>
            </a:r>
            <a:r>
              <a:rPr lang="es-AR" dirty="0"/>
              <a:t> es un excelente implementación para </a:t>
            </a:r>
            <a:r>
              <a:rPr lang="es-AR" dirty="0" err="1"/>
              <a:t>Fulltext</a:t>
            </a:r>
            <a:r>
              <a:rPr lang="es-AR" dirty="0"/>
              <a:t> </a:t>
            </a:r>
            <a:r>
              <a:rPr lang="es-AR" dirty="0" err="1"/>
              <a:t>Retrieval</a:t>
            </a:r>
            <a:r>
              <a:rPr lang="es-AR" dirty="0"/>
              <a:t>.</a:t>
            </a:r>
          </a:p>
          <a:p>
            <a:pPr marL="0" indent="0">
              <a:buNone/>
            </a:pPr>
            <a:endParaRPr lang="es-AR" dirty="0"/>
          </a:p>
          <a:p>
            <a:pPr marL="0" indent="0" algn="just">
              <a:buNone/>
            </a:pPr>
            <a:r>
              <a:rPr lang="es-AR" dirty="0"/>
              <a:t>Permite que lo extendamos. </a:t>
            </a:r>
            <a:r>
              <a:rPr lang="es-AR" dirty="0" err="1"/>
              <a:t>Ej</a:t>
            </a:r>
            <a:r>
              <a:rPr lang="es-AR" dirty="0"/>
              <a:t>: podemos hacer una </a:t>
            </a:r>
            <a:r>
              <a:rPr lang="es-AR" dirty="0" err="1"/>
              <a:t>Analyzer</a:t>
            </a:r>
            <a:r>
              <a:rPr lang="es-AR" dirty="0"/>
              <a:t> que maneje </a:t>
            </a:r>
            <a:r>
              <a:rPr lang="es-AR" dirty="0" err="1"/>
              <a:t>Metaphone</a:t>
            </a:r>
            <a:r>
              <a:rPr lang="es-AR" dirty="0"/>
              <a:t> para ofrecer búsqueda fonética. </a:t>
            </a:r>
          </a:p>
        </p:txBody>
      </p:sp>
      <p:sp>
        <p:nvSpPr>
          <p:cNvPr id="4" name="Marcador de número de diapositiva 3"/>
          <p:cNvSpPr>
            <a:spLocks noGrp="1"/>
          </p:cNvSpPr>
          <p:nvPr>
            <p:ph type="sldNum" sz="quarter" idx="12"/>
          </p:nvPr>
        </p:nvSpPr>
        <p:spPr/>
        <p:txBody>
          <a:bodyPr/>
          <a:lstStyle/>
          <a:p>
            <a:fld id="{401CF334-2D5C-4859-84A6-CA7E6E43FAEB}" type="slidenum">
              <a:rPr lang="en-US" smtClean="0"/>
              <a:t>261</a:t>
            </a:fld>
            <a:endParaRPr lang="en-US"/>
          </a:p>
        </p:txBody>
      </p:sp>
    </p:spTree>
    <p:extLst>
      <p:ext uri="{BB962C8B-B14F-4D97-AF65-F5344CB8AC3E}">
        <p14:creationId xmlns:p14="http://schemas.microsoft.com/office/powerpoint/2010/main" val="22091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AR"/>
          </a:p>
        </p:txBody>
      </p:sp>
      <p:sp>
        <p:nvSpPr>
          <p:cNvPr id="3" name="Marcador de contenido 2"/>
          <p:cNvSpPr>
            <a:spLocks noGrp="1"/>
          </p:cNvSpPr>
          <p:nvPr>
            <p:ph idx="1"/>
          </p:nvPr>
        </p:nvSpPr>
        <p:spPr/>
        <p:txBody>
          <a:bodyPr/>
          <a:lstStyle/>
          <a:p>
            <a:pPr marL="0" indent="0" algn="just">
              <a:buNone/>
            </a:pPr>
            <a:r>
              <a:rPr lang="es-AR" b="1" dirty="0" err="1"/>
              <a:t>Lucene</a:t>
            </a:r>
            <a:r>
              <a:rPr lang="es-AR" dirty="0"/>
              <a:t> no ofrece escalabilidad. A medida que el conjunto de documentos crece o los clientes que realizan consultas crece, eso puede ser un problema.</a:t>
            </a:r>
          </a:p>
          <a:p>
            <a:pPr marL="0" indent="0" algn="just">
              <a:buNone/>
            </a:pPr>
            <a:endParaRPr lang="es-AR" dirty="0"/>
          </a:p>
          <a:p>
            <a:pPr marL="0" indent="0" algn="just">
              <a:buNone/>
            </a:pPr>
            <a:r>
              <a:rPr lang="es-AR" dirty="0"/>
              <a:t>Si se precisa un </a:t>
            </a:r>
            <a:r>
              <a:rPr lang="es-AR" dirty="0" err="1"/>
              <a:t>backend</a:t>
            </a:r>
            <a:r>
              <a:rPr lang="es-AR" dirty="0"/>
              <a:t> que permita escalabilidad, debemos usar  </a:t>
            </a:r>
            <a:r>
              <a:rPr lang="es-AR" b="1" dirty="0" err="1"/>
              <a:t>Solr</a:t>
            </a:r>
            <a:r>
              <a:rPr lang="es-AR" dirty="0"/>
              <a:t> o </a:t>
            </a:r>
            <a:r>
              <a:rPr lang="es-AR" b="1" dirty="0" err="1"/>
              <a:t>Elasticsearch</a:t>
            </a:r>
            <a:r>
              <a:rPr lang="es-AR" dirty="0"/>
              <a:t>. Ambos </a:t>
            </a:r>
            <a:r>
              <a:rPr lang="es-AR" dirty="0" err="1"/>
              <a:t>frameworks</a:t>
            </a:r>
            <a:r>
              <a:rPr lang="es-AR" dirty="0"/>
              <a:t> están construidos sobre </a:t>
            </a:r>
            <a:r>
              <a:rPr lang="es-AR" dirty="0" err="1"/>
              <a:t>Lucene</a:t>
            </a:r>
            <a:r>
              <a:rPr lang="es-AR" dirty="0"/>
              <a:t> pero permiten escalar ya que coordinan varias instancias de </a:t>
            </a:r>
            <a:r>
              <a:rPr lang="es-AR" dirty="0" err="1"/>
              <a:t>Lucene</a:t>
            </a:r>
            <a:r>
              <a:rPr lang="es-AR" dirty="0"/>
              <a:t>, las cuales pueden correr en diferentes computadoras (en un </a:t>
            </a:r>
            <a:r>
              <a:rPr lang="es-AR" dirty="0" err="1"/>
              <a:t>cluster</a:t>
            </a:r>
            <a:r>
              <a:rPr lang="es-AR" dirty="0"/>
              <a:t> de computadoras).</a:t>
            </a:r>
          </a:p>
          <a:p>
            <a:pPr marL="0" indent="0" algn="just">
              <a:buNone/>
            </a:pPr>
            <a:endParaRPr lang="es-AR" dirty="0"/>
          </a:p>
        </p:txBody>
      </p:sp>
      <p:sp>
        <p:nvSpPr>
          <p:cNvPr id="4" name="Marcador de número de diapositiva 3"/>
          <p:cNvSpPr>
            <a:spLocks noGrp="1"/>
          </p:cNvSpPr>
          <p:nvPr>
            <p:ph type="sldNum" sz="quarter" idx="12"/>
          </p:nvPr>
        </p:nvSpPr>
        <p:spPr/>
        <p:txBody>
          <a:bodyPr/>
          <a:lstStyle/>
          <a:p>
            <a:fld id="{401CF334-2D5C-4859-84A6-CA7E6E43FAEB}" type="slidenum">
              <a:rPr lang="en-US" smtClean="0"/>
              <a:t>262</a:t>
            </a:fld>
            <a:endParaRPr lang="en-US"/>
          </a:p>
        </p:txBody>
      </p:sp>
    </p:spTree>
    <p:extLst>
      <p:ext uri="{BB962C8B-B14F-4D97-AF65-F5344CB8AC3E}">
        <p14:creationId xmlns:p14="http://schemas.microsoft.com/office/powerpoint/2010/main" val="3599216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AR"/>
          </a:p>
        </p:txBody>
      </p:sp>
      <p:sp>
        <p:nvSpPr>
          <p:cNvPr id="3" name="Marcador de contenido 2"/>
          <p:cNvSpPr>
            <a:spLocks noGrp="1"/>
          </p:cNvSpPr>
          <p:nvPr>
            <p:ph idx="1"/>
          </p:nvPr>
        </p:nvSpPr>
        <p:spPr>
          <a:xfrm>
            <a:off x="315685" y="1907160"/>
            <a:ext cx="8229600" cy="4389120"/>
          </a:xfrm>
        </p:spPr>
        <p:txBody>
          <a:bodyPr/>
          <a:lstStyle/>
          <a:p>
            <a:pPr marL="0" indent="0">
              <a:buNone/>
            </a:pPr>
            <a:r>
              <a:rPr lang="es-AR" dirty="0" err="1"/>
              <a:t>Lucene</a:t>
            </a:r>
            <a:endParaRPr lang="es-AR" dirty="0"/>
          </a:p>
        </p:txBody>
      </p:sp>
      <p:sp>
        <p:nvSpPr>
          <p:cNvPr id="4" name="Marcador de número de diapositiva 3"/>
          <p:cNvSpPr>
            <a:spLocks noGrp="1"/>
          </p:cNvSpPr>
          <p:nvPr>
            <p:ph type="sldNum" sz="quarter" idx="12"/>
          </p:nvPr>
        </p:nvSpPr>
        <p:spPr/>
        <p:txBody>
          <a:bodyPr/>
          <a:lstStyle/>
          <a:p>
            <a:fld id="{401CF334-2D5C-4859-84A6-CA7E6E43FAEB}" type="slidenum">
              <a:rPr lang="en-US" smtClean="0"/>
              <a:t>263</a:t>
            </a:fld>
            <a:endParaRPr lang="en-US"/>
          </a:p>
        </p:txBody>
      </p:sp>
      <p:pic>
        <p:nvPicPr>
          <p:cNvPr id="5" name="Imagen 4" descr="La Comunicación mediada por computadora: Objetivo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97086" y="3533268"/>
            <a:ext cx="1219200" cy="1136904"/>
          </a:xfrm>
          <a:prstGeom prst="rect">
            <a:avLst/>
          </a:prstGeom>
        </p:spPr>
      </p:pic>
      <p:pic>
        <p:nvPicPr>
          <p:cNvPr id="7" name="Imagen 6" descr="Lupa Búsqueda Buscar · Imagen gratis en Pixabay"/>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62400" y="2074490"/>
            <a:ext cx="936171" cy="936171"/>
          </a:xfrm>
          <a:prstGeom prst="rect">
            <a:avLst/>
          </a:prstGeom>
        </p:spPr>
      </p:pic>
      <p:sp>
        <p:nvSpPr>
          <p:cNvPr id="8" name="Flecha abajo 7"/>
          <p:cNvSpPr/>
          <p:nvPr/>
        </p:nvSpPr>
        <p:spPr>
          <a:xfrm>
            <a:off x="4284617" y="3010661"/>
            <a:ext cx="457200" cy="522607"/>
          </a:xfrm>
          <a:prstGeom prst="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a:p>
        </p:txBody>
      </p:sp>
      <p:sp>
        <p:nvSpPr>
          <p:cNvPr id="9" name="Disco magnético 8"/>
          <p:cNvSpPr/>
          <p:nvPr/>
        </p:nvSpPr>
        <p:spPr>
          <a:xfrm>
            <a:off x="5277394" y="3795395"/>
            <a:ext cx="1380308" cy="1468935"/>
          </a:xfrm>
          <a:prstGeom prst="flowChartMagneticDisk">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err="1"/>
              <a:t>Index</a:t>
            </a:r>
            <a:r>
              <a:rPr lang="es-AR" dirty="0"/>
              <a:t> </a:t>
            </a:r>
            <a:r>
              <a:rPr lang="es-AR" dirty="0" err="1"/>
              <a:t>lucene</a:t>
            </a:r>
            <a:r>
              <a:rPr lang="es-AR" dirty="0"/>
              <a:t>: doc1, doc2, doc3, doc4, doc5, doc6</a:t>
            </a:r>
          </a:p>
        </p:txBody>
      </p:sp>
      <p:sp>
        <p:nvSpPr>
          <p:cNvPr id="10" name="Disco magnético 9"/>
          <p:cNvSpPr/>
          <p:nvPr/>
        </p:nvSpPr>
        <p:spPr>
          <a:xfrm>
            <a:off x="7184570" y="3795396"/>
            <a:ext cx="1711235" cy="1024798"/>
          </a:xfrm>
          <a:prstGeom prst="flowChartMagneticDisk">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err="1"/>
              <a:t>Docs</a:t>
            </a:r>
            <a:r>
              <a:rPr lang="es-AR" dirty="0"/>
              <a:t>:</a:t>
            </a:r>
          </a:p>
          <a:p>
            <a:pPr algn="ctr"/>
            <a:r>
              <a:rPr lang="es-AR" dirty="0"/>
              <a:t>Doc1, doc2, doc3, do4, doc5, doc6</a:t>
            </a:r>
          </a:p>
          <a:p>
            <a:pPr algn="ctr"/>
            <a:endParaRPr lang="es-AR" dirty="0"/>
          </a:p>
        </p:txBody>
      </p:sp>
    </p:spTree>
    <p:extLst>
      <p:ext uri="{BB962C8B-B14F-4D97-AF65-F5344CB8AC3E}">
        <p14:creationId xmlns:p14="http://schemas.microsoft.com/office/powerpoint/2010/main" val="4273774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AR"/>
          </a:p>
        </p:txBody>
      </p:sp>
      <p:sp>
        <p:nvSpPr>
          <p:cNvPr id="3" name="Marcador de contenido 2"/>
          <p:cNvSpPr>
            <a:spLocks noGrp="1"/>
          </p:cNvSpPr>
          <p:nvPr>
            <p:ph idx="1"/>
          </p:nvPr>
        </p:nvSpPr>
        <p:spPr>
          <a:xfrm>
            <a:off x="315685" y="1907160"/>
            <a:ext cx="8229600" cy="4389120"/>
          </a:xfrm>
        </p:spPr>
        <p:txBody>
          <a:bodyPr/>
          <a:lstStyle/>
          <a:p>
            <a:pPr marL="0" indent="0">
              <a:buNone/>
            </a:pPr>
            <a:r>
              <a:rPr lang="es-AR" dirty="0" err="1"/>
              <a:t>Solr</a:t>
            </a:r>
            <a:r>
              <a:rPr lang="es-AR" dirty="0"/>
              <a:t> / </a:t>
            </a:r>
            <a:r>
              <a:rPr lang="es-AR" dirty="0" err="1"/>
              <a:t>Elasticsearch</a:t>
            </a:r>
            <a:endParaRPr lang="es-AR" dirty="0"/>
          </a:p>
        </p:txBody>
      </p:sp>
      <p:sp>
        <p:nvSpPr>
          <p:cNvPr id="4" name="Marcador de número de diapositiva 3"/>
          <p:cNvSpPr>
            <a:spLocks noGrp="1"/>
          </p:cNvSpPr>
          <p:nvPr>
            <p:ph type="sldNum" sz="quarter" idx="12"/>
          </p:nvPr>
        </p:nvSpPr>
        <p:spPr/>
        <p:txBody>
          <a:bodyPr/>
          <a:lstStyle/>
          <a:p>
            <a:fld id="{401CF334-2D5C-4859-84A6-CA7E6E43FAEB}" type="slidenum">
              <a:rPr lang="en-US" smtClean="0"/>
              <a:t>264</a:t>
            </a:fld>
            <a:endParaRPr lang="en-US"/>
          </a:p>
        </p:txBody>
      </p:sp>
      <p:pic>
        <p:nvPicPr>
          <p:cNvPr id="5" name="Imagen 4" descr="La Comunicación mediada por computadora: Objetivo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97086" y="3533268"/>
            <a:ext cx="1219200" cy="1136904"/>
          </a:xfrm>
          <a:prstGeom prst="rect">
            <a:avLst/>
          </a:prstGeom>
        </p:spPr>
      </p:pic>
      <p:pic>
        <p:nvPicPr>
          <p:cNvPr id="7" name="Imagen 6" descr="Lupa Búsqueda Buscar · Imagen gratis en Pixabay"/>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62400" y="2074490"/>
            <a:ext cx="936171" cy="936171"/>
          </a:xfrm>
          <a:prstGeom prst="rect">
            <a:avLst/>
          </a:prstGeom>
        </p:spPr>
      </p:pic>
      <p:sp>
        <p:nvSpPr>
          <p:cNvPr id="9" name="Disco magnético 8"/>
          <p:cNvSpPr/>
          <p:nvPr/>
        </p:nvSpPr>
        <p:spPr>
          <a:xfrm>
            <a:off x="315685" y="6108829"/>
            <a:ext cx="1055915" cy="612648"/>
          </a:xfrm>
          <a:prstGeom prst="flowChartMagneticDisk">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err="1"/>
              <a:t>Index</a:t>
            </a:r>
            <a:r>
              <a:rPr lang="es-AR" dirty="0"/>
              <a:t> </a:t>
            </a:r>
            <a:r>
              <a:rPr lang="es-AR" dirty="0" err="1"/>
              <a:t>lucene</a:t>
            </a:r>
            <a:r>
              <a:rPr lang="es-AR" dirty="0"/>
              <a:t> id1, id4</a:t>
            </a:r>
          </a:p>
        </p:txBody>
      </p:sp>
      <p:sp>
        <p:nvSpPr>
          <p:cNvPr id="10" name="Disco magnético 9"/>
          <p:cNvSpPr/>
          <p:nvPr/>
        </p:nvSpPr>
        <p:spPr>
          <a:xfrm>
            <a:off x="1547948" y="6160844"/>
            <a:ext cx="1103811" cy="612648"/>
          </a:xfrm>
          <a:prstGeom prst="flowChartMagneticDisk">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err="1"/>
              <a:t>Docs</a:t>
            </a:r>
            <a:r>
              <a:rPr lang="es-AR" dirty="0"/>
              <a:t>:</a:t>
            </a:r>
          </a:p>
          <a:p>
            <a:pPr algn="ctr"/>
            <a:r>
              <a:rPr lang="es-AR" dirty="0"/>
              <a:t>Id1, id4</a:t>
            </a:r>
          </a:p>
          <a:p>
            <a:pPr algn="ctr"/>
            <a:endParaRPr lang="es-AR" dirty="0"/>
          </a:p>
        </p:txBody>
      </p:sp>
      <p:pic>
        <p:nvPicPr>
          <p:cNvPr id="11" name="Imagen 10" descr="La Comunicación mediada por computadora: Objetivo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32217" y="4949590"/>
            <a:ext cx="1219200" cy="1136904"/>
          </a:xfrm>
          <a:prstGeom prst="rect">
            <a:avLst/>
          </a:prstGeom>
        </p:spPr>
      </p:pic>
      <p:pic>
        <p:nvPicPr>
          <p:cNvPr id="12" name="Imagen 11" descr="La Comunicación mediada por computadora: Objetivo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5949" y="4991953"/>
            <a:ext cx="1219200" cy="1136904"/>
          </a:xfrm>
          <a:prstGeom prst="rect">
            <a:avLst/>
          </a:prstGeom>
        </p:spPr>
      </p:pic>
      <p:pic>
        <p:nvPicPr>
          <p:cNvPr id="13" name="Imagen 12" descr="La Comunicación mediada por computadora: Objetivo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86600" y="4829530"/>
            <a:ext cx="1219200" cy="1136904"/>
          </a:xfrm>
          <a:prstGeom prst="rect">
            <a:avLst/>
          </a:prstGeom>
        </p:spPr>
      </p:pic>
      <p:sp>
        <p:nvSpPr>
          <p:cNvPr id="14" name="Disco magnético 13"/>
          <p:cNvSpPr/>
          <p:nvPr/>
        </p:nvSpPr>
        <p:spPr>
          <a:xfrm>
            <a:off x="3461658" y="6157286"/>
            <a:ext cx="1127760" cy="612648"/>
          </a:xfrm>
          <a:prstGeom prst="flowChartMagneticDisk">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err="1"/>
              <a:t>Index</a:t>
            </a:r>
            <a:r>
              <a:rPr lang="es-AR" dirty="0"/>
              <a:t> </a:t>
            </a:r>
            <a:r>
              <a:rPr lang="es-AR" dirty="0" err="1"/>
              <a:t>lucene</a:t>
            </a:r>
            <a:endParaRPr lang="es-AR" dirty="0"/>
          </a:p>
          <a:p>
            <a:pPr algn="ctr"/>
            <a:r>
              <a:rPr lang="es-AR" dirty="0"/>
              <a:t>Id2, id5</a:t>
            </a:r>
          </a:p>
        </p:txBody>
      </p:sp>
      <p:sp>
        <p:nvSpPr>
          <p:cNvPr id="15" name="Disco magnético 14"/>
          <p:cNvSpPr/>
          <p:nvPr/>
        </p:nvSpPr>
        <p:spPr>
          <a:xfrm>
            <a:off x="4741817" y="6157286"/>
            <a:ext cx="1103811" cy="612648"/>
          </a:xfrm>
          <a:prstGeom prst="flowChartMagneticDisk">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err="1"/>
              <a:t>Docs</a:t>
            </a:r>
            <a:r>
              <a:rPr lang="es-AR" dirty="0"/>
              <a:t>:</a:t>
            </a:r>
          </a:p>
          <a:p>
            <a:pPr algn="ctr"/>
            <a:r>
              <a:rPr lang="es-AR" dirty="0"/>
              <a:t>Id2, id5</a:t>
            </a:r>
          </a:p>
          <a:p>
            <a:pPr algn="ctr"/>
            <a:endParaRPr lang="es-AR" dirty="0"/>
          </a:p>
        </p:txBody>
      </p:sp>
      <p:sp>
        <p:nvSpPr>
          <p:cNvPr id="16" name="Disco magnético 15"/>
          <p:cNvSpPr/>
          <p:nvPr/>
        </p:nvSpPr>
        <p:spPr>
          <a:xfrm>
            <a:off x="6497684" y="6108829"/>
            <a:ext cx="1103811" cy="612648"/>
          </a:xfrm>
          <a:prstGeom prst="flowChartMagneticDisk">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err="1"/>
              <a:t>Index</a:t>
            </a:r>
            <a:r>
              <a:rPr lang="es-AR" dirty="0"/>
              <a:t> </a:t>
            </a:r>
            <a:r>
              <a:rPr lang="es-AR" dirty="0" err="1"/>
              <a:t>lucene</a:t>
            </a:r>
            <a:r>
              <a:rPr lang="es-AR" dirty="0"/>
              <a:t> id3, id6</a:t>
            </a:r>
          </a:p>
        </p:txBody>
      </p:sp>
      <p:sp>
        <p:nvSpPr>
          <p:cNvPr id="17" name="Disco magnético 16"/>
          <p:cNvSpPr/>
          <p:nvPr/>
        </p:nvSpPr>
        <p:spPr>
          <a:xfrm>
            <a:off x="7753894" y="6108829"/>
            <a:ext cx="1103811" cy="612648"/>
          </a:xfrm>
          <a:prstGeom prst="flowChartMagneticDisk">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err="1"/>
              <a:t>Docs</a:t>
            </a:r>
            <a:r>
              <a:rPr lang="es-AR" dirty="0"/>
              <a:t>:</a:t>
            </a:r>
          </a:p>
          <a:p>
            <a:pPr algn="ctr"/>
            <a:r>
              <a:rPr lang="es-AR" dirty="0"/>
              <a:t>Id3, id6</a:t>
            </a:r>
          </a:p>
          <a:p>
            <a:pPr algn="ctr"/>
            <a:endParaRPr lang="es-AR" dirty="0"/>
          </a:p>
        </p:txBody>
      </p:sp>
      <p:sp>
        <p:nvSpPr>
          <p:cNvPr id="18" name="Flecha arriba y abajo 17"/>
          <p:cNvSpPr/>
          <p:nvPr/>
        </p:nvSpPr>
        <p:spPr>
          <a:xfrm>
            <a:off x="4389120" y="3010661"/>
            <a:ext cx="352697" cy="522607"/>
          </a:xfrm>
          <a:prstGeom prst="up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a:p>
        </p:txBody>
      </p:sp>
      <p:sp>
        <p:nvSpPr>
          <p:cNvPr id="19" name="Flecha arriba y abajo 18"/>
          <p:cNvSpPr/>
          <p:nvPr/>
        </p:nvSpPr>
        <p:spPr>
          <a:xfrm>
            <a:off x="4433208" y="4497775"/>
            <a:ext cx="312420" cy="717224"/>
          </a:xfrm>
          <a:prstGeom prst="up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a:p>
        </p:txBody>
      </p:sp>
      <p:sp>
        <p:nvSpPr>
          <p:cNvPr id="23" name="Flecha izquierda y arriba 22"/>
          <p:cNvSpPr/>
          <p:nvPr/>
        </p:nvSpPr>
        <p:spPr>
          <a:xfrm rot="16200000" flipV="1">
            <a:off x="2219985" y="3307129"/>
            <a:ext cx="934743" cy="2550084"/>
          </a:xfrm>
          <a:prstGeom prst="leftUp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a:p>
        </p:txBody>
      </p:sp>
      <p:sp>
        <p:nvSpPr>
          <p:cNvPr id="24" name="Flecha izquierda y arriba 23"/>
          <p:cNvSpPr/>
          <p:nvPr/>
        </p:nvSpPr>
        <p:spPr>
          <a:xfrm flipV="1">
            <a:off x="5116286" y="4114799"/>
            <a:ext cx="2439975" cy="931268"/>
          </a:xfrm>
          <a:prstGeom prst="leftUp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a:p>
        </p:txBody>
      </p:sp>
    </p:spTree>
    <p:extLst>
      <p:ext uri="{BB962C8B-B14F-4D97-AF65-F5344CB8AC3E}">
        <p14:creationId xmlns:p14="http://schemas.microsoft.com/office/powerpoint/2010/main" val="3039072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3996329"/>
            <a:ext cx="8915400" cy="2360023"/>
          </a:xfrm>
        </p:spPr>
        <p:txBody>
          <a:bodyPr>
            <a:normAutofit fontScale="62500" lnSpcReduction="20000"/>
          </a:bodyPr>
          <a:lstStyle/>
          <a:p>
            <a:pPr marL="0" indent="0" algn="just">
              <a:buNone/>
            </a:pPr>
            <a:r>
              <a:rPr lang="es-AR" dirty="0">
                <a:latin typeface="Comic Sans MS" panose="030F0702030302020204" pitchFamily="66" charset="0"/>
              </a:rPr>
              <a:t>Paso 1 (opcional): Pasar a mayúsculas y dejar sólo las letras (dígitos, símbolos de puntuación, espacios, etc. se eliminan).</a:t>
            </a:r>
          </a:p>
          <a:p>
            <a:pPr marL="0" indent="0" algn="just">
              <a:buNone/>
            </a:pPr>
            <a:r>
              <a:rPr lang="es-AR" dirty="0">
                <a:latin typeface="Comic Sans MS" panose="030F0702030302020204" pitchFamily="66" charset="0"/>
              </a:rPr>
              <a:t>Paso 2:  Colocar OUT[0]=IN[0].</a:t>
            </a:r>
          </a:p>
          <a:p>
            <a:pPr marL="0" indent="0" algn="just">
              <a:buNone/>
            </a:pPr>
            <a:r>
              <a:rPr lang="es-AR" dirty="0">
                <a:latin typeface="Comic Sans MS" panose="030F0702030302020204" pitchFamily="66" charset="0"/>
              </a:rPr>
              <a:t>Paso 3: Se calcula </a:t>
            </a:r>
            <a:r>
              <a:rPr lang="es-AR" dirty="0" err="1">
                <a:latin typeface="Comic Sans MS" panose="030F0702030302020204" pitchFamily="66" charset="0"/>
              </a:rPr>
              <a:t>vble</a:t>
            </a:r>
            <a:r>
              <a:rPr lang="es-AR" dirty="0">
                <a:latin typeface="Comic Sans MS" panose="030F0702030302020204" pitchFamily="66" charset="0"/>
              </a:rPr>
              <a:t>. </a:t>
            </a:r>
            <a:r>
              <a:rPr lang="es-AR" b="1" dirty="0" err="1">
                <a:latin typeface="Comic Sans MS" panose="030F0702030302020204" pitchFamily="66" charset="0"/>
              </a:rPr>
              <a:t>last</a:t>
            </a:r>
            <a:r>
              <a:rPr lang="es-AR" dirty="0">
                <a:latin typeface="Comic Sans MS" panose="030F0702030302020204" pitchFamily="66" charset="0"/>
              </a:rPr>
              <a:t> como el peso fonético de IN[0]</a:t>
            </a:r>
          </a:p>
          <a:p>
            <a:pPr marL="0" indent="0" algn="just">
              <a:buNone/>
            </a:pPr>
            <a:r>
              <a:rPr lang="es-AR" dirty="0">
                <a:latin typeface="Comic Sans MS" panose="030F0702030302020204" pitchFamily="66" charset="0"/>
              </a:rPr>
              <a:t>Paso 4: Para cada letra </a:t>
            </a:r>
            <a:r>
              <a:rPr lang="es-AR" b="1" dirty="0" err="1">
                <a:latin typeface="Comic Sans MS" panose="030F0702030302020204" pitchFamily="66" charset="0"/>
              </a:rPr>
              <a:t>iter</a:t>
            </a:r>
            <a:r>
              <a:rPr lang="es-AR" dirty="0">
                <a:latin typeface="Comic Sans MS" panose="030F0702030302020204" pitchFamily="66" charset="0"/>
              </a:rPr>
              <a:t> siguiente en IN y hasta completar 3 dígitos o terminar de procesar IN, hacer</a:t>
            </a:r>
          </a:p>
          <a:p>
            <a:pPr marL="0" indent="0" algn="just">
              <a:buNone/>
            </a:pPr>
            <a:r>
              <a:rPr lang="es-AR" dirty="0">
                <a:latin typeface="Comic Sans MS" panose="030F0702030302020204" pitchFamily="66" charset="0"/>
              </a:rPr>
              <a:t>	3.1) calcular </a:t>
            </a:r>
            <a:r>
              <a:rPr lang="es-AR" dirty="0" err="1">
                <a:latin typeface="Comic Sans MS" panose="030F0702030302020204" pitchFamily="66" charset="0"/>
              </a:rPr>
              <a:t>vble</a:t>
            </a:r>
            <a:r>
              <a:rPr lang="es-AR" dirty="0">
                <a:latin typeface="Comic Sans MS" panose="030F0702030302020204" pitchFamily="66" charset="0"/>
              </a:rPr>
              <a:t> </a:t>
            </a:r>
            <a:r>
              <a:rPr lang="es-AR" b="1" dirty="0" err="1">
                <a:latin typeface="Comic Sans MS" panose="030F0702030302020204" pitchFamily="66" charset="0"/>
              </a:rPr>
              <a:t>current</a:t>
            </a:r>
            <a:r>
              <a:rPr lang="es-AR" dirty="0">
                <a:latin typeface="Comic Sans MS" panose="030F0702030302020204" pitchFamily="66" charset="0"/>
              </a:rPr>
              <a:t> con peso fonético de </a:t>
            </a:r>
            <a:r>
              <a:rPr lang="es-AR" b="1" dirty="0" err="1">
                <a:latin typeface="Comic Sans MS" panose="030F0702030302020204" pitchFamily="66" charset="0"/>
              </a:rPr>
              <a:t>iter</a:t>
            </a:r>
            <a:r>
              <a:rPr lang="es-AR" b="1" dirty="0">
                <a:latin typeface="Comic Sans MS" panose="030F0702030302020204" pitchFamily="66" charset="0"/>
              </a:rPr>
              <a:t>. </a:t>
            </a:r>
            <a:r>
              <a:rPr lang="es-AR" dirty="0">
                <a:latin typeface="Comic Sans MS" panose="030F0702030302020204" pitchFamily="66" charset="0"/>
              </a:rPr>
              <a:t>Si es diferente a 0 y no coincide con </a:t>
            </a:r>
            <a:r>
              <a:rPr lang="es-AR" b="1" dirty="0" err="1">
                <a:latin typeface="Comic Sans MS" panose="030F0702030302020204" pitchFamily="66" charset="0"/>
              </a:rPr>
              <a:t>last</a:t>
            </a:r>
            <a:r>
              <a:rPr lang="es-AR" dirty="0">
                <a:latin typeface="Comic Sans MS" panose="030F0702030302020204" pitchFamily="66" charset="0"/>
              </a:rPr>
              <a:t>, </a:t>
            </a:r>
            <a:r>
              <a:rPr lang="es-AR" dirty="0" err="1">
                <a:latin typeface="Comic Sans MS" panose="030F0702030302020204" pitchFamily="66" charset="0"/>
              </a:rPr>
              <a:t>appendear</a:t>
            </a:r>
            <a:r>
              <a:rPr lang="es-AR" dirty="0">
                <a:latin typeface="Comic Sans MS" panose="030F0702030302020204" pitchFamily="66" charset="0"/>
              </a:rPr>
              <a:t> </a:t>
            </a:r>
            <a:r>
              <a:rPr lang="es-AR" b="1" dirty="0" err="1">
                <a:latin typeface="Comic Sans MS" panose="030F0702030302020204" pitchFamily="66" charset="0"/>
              </a:rPr>
              <a:t>current</a:t>
            </a:r>
            <a:r>
              <a:rPr lang="es-AR" b="1" dirty="0">
                <a:latin typeface="Comic Sans MS" panose="030F0702030302020204" pitchFamily="66" charset="0"/>
              </a:rPr>
              <a:t> en OUT.</a:t>
            </a:r>
          </a:p>
          <a:p>
            <a:pPr marL="0" indent="0" algn="just">
              <a:buNone/>
            </a:pPr>
            <a:r>
              <a:rPr lang="es-AR" b="1" dirty="0">
                <a:latin typeface="Comic Sans MS" panose="030F0702030302020204" pitchFamily="66" charset="0"/>
              </a:rPr>
              <a:t>	</a:t>
            </a:r>
            <a:r>
              <a:rPr lang="es-AR" dirty="0">
                <a:latin typeface="Comic Sans MS" panose="030F0702030302020204" pitchFamily="66" charset="0"/>
              </a:rPr>
              <a:t>3.2)</a:t>
            </a:r>
            <a:r>
              <a:rPr lang="es-AR" b="1" dirty="0">
                <a:latin typeface="Comic Sans MS" panose="030F0702030302020204" pitchFamily="66" charset="0"/>
              </a:rPr>
              <a:t> independiente del paso anterior, </a:t>
            </a:r>
            <a:r>
              <a:rPr lang="es-AR" dirty="0">
                <a:latin typeface="Comic Sans MS" panose="030F0702030302020204" pitchFamily="66" charset="0"/>
              </a:rPr>
              <a:t>tapar </a:t>
            </a:r>
            <a:r>
              <a:rPr lang="es-AR" b="1" dirty="0" err="1">
                <a:latin typeface="Comic Sans MS" panose="030F0702030302020204" pitchFamily="66" charset="0"/>
              </a:rPr>
              <a:t>last</a:t>
            </a:r>
            <a:r>
              <a:rPr lang="es-AR" b="1" dirty="0">
                <a:latin typeface="Comic Sans MS" panose="030F0702030302020204" pitchFamily="66" charset="0"/>
              </a:rPr>
              <a:t> = </a:t>
            </a:r>
            <a:r>
              <a:rPr lang="es-AR" b="1" dirty="0" err="1">
                <a:latin typeface="Comic Sans MS" panose="030F0702030302020204" pitchFamily="66" charset="0"/>
              </a:rPr>
              <a:t>current</a:t>
            </a:r>
            <a:r>
              <a:rPr lang="es-AR" dirty="0">
                <a:latin typeface="Comic Sans MS" panose="030F0702030302020204" pitchFamily="66" charset="0"/>
              </a:rPr>
              <a:t>. </a:t>
            </a:r>
            <a:endParaRPr lang="es-AR" b="1" dirty="0">
              <a:latin typeface="Comic Sans MS" panose="030F0702030302020204" pitchFamily="66" charset="0"/>
            </a:endParaRPr>
          </a:p>
          <a:p>
            <a:pPr marL="0" indent="0" algn="just">
              <a:buNone/>
            </a:pPr>
            <a:r>
              <a:rPr lang="es-AR" dirty="0">
                <a:latin typeface="Comic Sans MS" panose="030F0702030302020204" pitchFamily="66" charset="0"/>
              </a:rPr>
              <a:t>Paso 5: si hace falta completar con ‘0’s y devolver OUT.</a:t>
            </a:r>
          </a:p>
          <a:p>
            <a:pPr marL="0" indent="0" algn="just">
              <a:buNone/>
            </a:pPr>
            <a:endParaRPr lang="es-AR" b="1" dirty="0">
              <a:latin typeface="Comic Sans MS" panose="030F0702030302020204" pitchFamily="66" charset="0"/>
            </a:endParaRPr>
          </a:p>
        </p:txBody>
      </p:sp>
      <p:sp>
        <p:nvSpPr>
          <p:cNvPr id="3" name="Title 2"/>
          <p:cNvSpPr>
            <a:spLocks noGrp="1"/>
          </p:cNvSpPr>
          <p:nvPr>
            <p:ph type="title"/>
          </p:nvPr>
        </p:nvSpPr>
        <p:spPr/>
        <p:txBody>
          <a:bodyPr>
            <a:normAutofit/>
          </a:bodyPr>
          <a:lstStyle/>
          <a:p>
            <a:endParaRPr lang="es-AR"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27</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541835735"/>
              </p:ext>
            </p:extLst>
          </p:nvPr>
        </p:nvGraphicFramePr>
        <p:xfrm>
          <a:off x="101272" y="189515"/>
          <a:ext cx="3810714" cy="3474720"/>
        </p:xfrm>
        <a:graphic>
          <a:graphicData uri="http://schemas.openxmlformats.org/drawingml/2006/table">
            <a:tbl>
              <a:tblPr firstRow="1" bandRow="1">
                <a:tableStyleId>{5C22544A-7EE6-4342-B048-85BDC9FD1C3A}</a:tableStyleId>
              </a:tblPr>
              <a:tblGrid>
                <a:gridCol w="1905357">
                  <a:extLst>
                    <a:ext uri="{9D8B030D-6E8A-4147-A177-3AD203B41FA5}">
                      <a16:colId xmlns:a16="http://schemas.microsoft.com/office/drawing/2014/main" val="1372384280"/>
                    </a:ext>
                  </a:extLst>
                </a:gridCol>
                <a:gridCol w="1905357">
                  <a:extLst>
                    <a:ext uri="{9D8B030D-6E8A-4147-A177-3AD203B41FA5}">
                      <a16:colId xmlns:a16="http://schemas.microsoft.com/office/drawing/2014/main" val="2695562262"/>
                    </a:ext>
                  </a:extLst>
                </a:gridCol>
              </a:tblGrid>
              <a:tr h="326610">
                <a:tc>
                  <a:txBody>
                    <a:bodyPr/>
                    <a:lstStyle/>
                    <a:p>
                      <a:r>
                        <a:rPr lang="es-AR" dirty="0"/>
                        <a:t>26 Letras</a:t>
                      </a:r>
                    </a:p>
                  </a:txBody>
                  <a:tcPr/>
                </a:tc>
                <a:tc>
                  <a:txBody>
                    <a:bodyPr/>
                    <a:lstStyle/>
                    <a:p>
                      <a:r>
                        <a:rPr lang="es-AR" dirty="0"/>
                        <a:t>Pesos fonéticos</a:t>
                      </a:r>
                    </a:p>
                  </a:txBody>
                  <a:tcPr/>
                </a:tc>
                <a:extLst>
                  <a:ext uri="{0D108BD9-81ED-4DB2-BD59-A6C34878D82A}">
                    <a16:rowId xmlns:a16="http://schemas.microsoft.com/office/drawing/2014/main" val="2849442788"/>
                  </a:ext>
                </a:extLst>
              </a:tr>
              <a:tr h="391590">
                <a:tc>
                  <a:txBody>
                    <a:bodyPr/>
                    <a:lstStyle/>
                    <a:p>
                      <a:r>
                        <a:rPr lang="es-AR" dirty="0"/>
                        <a:t>A, E, I, O, U, Y, W, H</a:t>
                      </a:r>
                    </a:p>
                  </a:txBody>
                  <a:tcPr/>
                </a:tc>
                <a:tc>
                  <a:txBody>
                    <a:bodyPr/>
                    <a:lstStyle/>
                    <a:p>
                      <a:r>
                        <a:rPr lang="es-AR" dirty="0"/>
                        <a:t>0  -- no se</a:t>
                      </a:r>
                      <a:r>
                        <a:rPr lang="es-AR" baseline="0" dirty="0"/>
                        <a:t> codifica</a:t>
                      </a:r>
                      <a:endParaRPr lang="es-AR" dirty="0"/>
                    </a:p>
                  </a:txBody>
                  <a:tcPr/>
                </a:tc>
                <a:extLst>
                  <a:ext uri="{0D108BD9-81ED-4DB2-BD59-A6C34878D82A}">
                    <a16:rowId xmlns:a16="http://schemas.microsoft.com/office/drawing/2014/main" val="2114177362"/>
                  </a:ext>
                </a:extLst>
              </a:tr>
              <a:tr h="326610">
                <a:tc>
                  <a:txBody>
                    <a:bodyPr/>
                    <a:lstStyle/>
                    <a:p>
                      <a:r>
                        <a:rPr lang="es-AR" dirty="0"/>
                        <a:t>B, F, P, V</a:t>
                      </a:r>
                    </a:p>
                  </a:txBody>
                  <a:tcPr/>
                </a:tc>
                <a:tc>
                  <a:txBody>
                    <a:bodyPr/>
                    <a:lstStyle/>
                    <a:p>
                      <a:r>
                        <a:rPr lang="es-AR" dirty="0"/>
                        <a:t>1</a:t>
                      </a:r>
                    </a:p>
                  </a:txBody>
                  <a:tcPr/>
                </a:tc>
                <a:extLst>
                  <a:ext uri="{0D108BD9-81ED-4DB2-BD59-A6C34878D82A}">
                    <a16:rowId xmlns:a16="http://schemas.microsoft.com/office/drawing/2014/main" val="2419498290"/>
                  </a:ext>
                </a:extLst>
              </a:tr>
              <a:tr h="391590">
                <a:tc>
                  <a:txBody>
                    <a:bodyPr/>
                    <a:lstStyle/>
                    <a:p>
                      <a:r>
                        <a:rPr lang="es-AR" dirty="0"/>
                        <a:t>C, G, J, K, Q, S, X, Z</a:t>
                      </a:r>
                    </a:p>
                  </a:txBody>
                  <a:tcPr/>
                </a:tc>
                <a:tc>
                  <a:txBody>
                    <a:bodyPr/>
                    <a:lstStyle/>
                    <a:p>
                      <a:r>
                        <a:rPr lang="es-AR" dirty="0"/>
                        <a:t>2</a:t>
                      </a:r>
                    </a:p>
                  </a:txBody>
                  <a:tcPr/>
                </a:tc>
                <a:extLst>
                  <a:ext uri="{0D108BD9-81ED-4DB2-BD59-A6C34878D82A}">
                    <a16:rowId xmlns:a16="http://schemas.microsoft.com/office/drawing/2014/main" val="212746725"/>
                  </a:ext>
                </a:extLst>
              </a:tr>
              <a:tr h="326610">
                <a:tc>
                  <a:txBody>
                    <a:bodyPr/>
                    <a:lstStyle/>
                    <a:p>
                      <a:r>
                        <a:rPr lang="es-AR" dirty="0"/>
                        <a:t>D, T</a:t>
                      </a:r>
                    </a:p>
                  </a:txBody>
                  <a:tcPr/>
                </a:tc>
                <a:tc>
                  <a:txBody>
                    <a:bodyPr/>
                    <a:lstStyle/>
                    <a:p>
                      <a:r>
                        <a:rPr lang="es-AR" dirty="0"/>
                        <a:t>3</a:t>
                      </a:r>
                    </a:p>
                  </a:txBody>
                  <a:tcPr/>
                </a:tc>
                <a:extLst>
                  <a:ext uri="{0D108BD9-81ED-4DB2-BD59-A6C34878D82A}">
                    <a16:rowId xmlns:a16="http://schemas.microsoft.com/office/drawing/2014/main" val="508468059"/>
                  </a:ext>
                </a:extLst>
              </a:tr>
              <a:tr h="326610">
                <a:tc>
                  <a:txBody>
                    <a:bodyPr/>
                    <a:lstStyle/>
                    <a:p>
                      <a:r>
                        <a:rPr lang="es-AR" dirty="0"/>
                        <a:t>L</a:t>
                      </a:r>
                    </a:p>
                  </a:txBody>
                  <a:tcPr/>
                </a:tc>
                <a:tc>
                  <a:txBody>
                    <a:bodyPr/>
                    <a:lstStyle/>
                    <a:p>
                      <a:r>
                        <a:rPr lang="es-AR" dirty="0"/>
                        <a:t>4</a:t>
                      </a:r>
                    </a:p>
                  </a:txBody>
                  <a:tcPr/>
                </a:tc>
                <a:extLst>
                  <a:ext uri="{0D108BD9-81ED-4DB2-BD59-A6C34878D82A}">
                    <a16:rowId xmlns:a16="http://schemas.microsoft.com/office/drawing/2014/main" val="288204019"/>
                  </a:ext>
                </a:extLst>
              </a:tr>
              <a:tr h="326610">
                <a:tc>
                  <a:txBody>
                    <a:bodyPr/>
                    <a:lstStyle/>
                    <a:p>
                      <a:r>
                        <a:rPr lang="es-AR" dirty="0"/>
                        <a:t>M, N</a:t>
                      </a:r>
                    </a:p>
                  </a:txBody>
                  <a:tcPr/>
                </a:tc>
                <a:tc>
                  <a:txBody>
                    <a:bodyPr/>
                    <a:lstStyle/>
                    <a:p>
                      <a:r>
                        <a:rPr lang="es-AR" dirty="0"/>
                        <a:t>5</a:t>
                      </a:r>
                    </a:p>
                  </a:txBody>
                  <a:tcPr/>
                </a:tc>
                <a:extLst>
                  <a:ext uri="{0D108BD9-81ED-4DB2-BD59-A6C34878D82A}">
                    <a16:rowId xmlns:a16="http://schemas.microsoft.com/office/drawing/2014/main" val="3684698152"/>
                  </a:ext>
                </a:extLst>
              </a:tr>
              <a:tr h="326610">
                <a:tc>
                  <a:txBody>
                    <a:bodyPr/>
                    <a:lstStyle/>
                    <a:p>
                      <a:r>
                        <a:rPr lang="es-AR" dirty="0"/>
                        <a:t>R</a:t>
                      </a:r>
                    </a:p>
                  </a:txBody>
                  <a:tcPr/>
                </a:tc>
                <a:tc>
                  <a:txBody>
                    <a:bodyPr/>
                    <a:lstStyle/>
                    <a:p>
                      <a:r>
                        <a:rPr lang="es-AR" dirty="0"/>
                        <a:t>6</a:t>
                      </a:r>
                    </a:p>
                  </a:txBody>
                  <a:tcPr/>
                </a:tc>
                <a:extLst>
                  <a:ext uri="{0D108BD9-81ED-4DB2-BD59-A6C34878D82A}">
                    <a16:rowId xmlns:a16="http://schemas.microsoft.com/office/drawing/2014/main" val="3512312378"/>
                  </a:ext>
                </a:extLst>
              </a:tr>
            </a:tbl>
          </a:graphicData>
        </a:graphic>
      </p:graphicFrame>
      <p:sp>
        <p:nvSpPr>
          <p:cNvPr id="7" name="Rectangle 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000" b="0" i="0" u="none" strike="noStrike" cap="none" normalizeH="0" baseline="0" dirty="0" err="1">
                <a:ln>
                  <a:noFill/>
                </a:ln>
                <a:solidFill>
                  <a:srgbClr val="000000"/>
                </a:solidFill>
                <a:effectLst/>
                <a:latin typeface="Arial Unicode MS" panose="020B0604020202020204" pitchFamily="34" charset="-128"/>
              </a:rPr>
              <a:t>Character.isLetter</a:t>
            </a:r>
            <a:r>
              <a:rPr kumimoji="0" lang="es-AR" altLang="es-AR" sz="800" b="0" i="0" u="none" strike="noStrike" cap="none" normalizeH="0" baseline="0" dirty="0">
                <a:ln>
                  <a:noFill/>
                </a:ln>
                <a:solidFill>
                  <a:schemeClr val="tx1"/>
                </a:solidFill>
                <a:effectLst/>
              </a:rPr>
              <a:t> </a:t>
            </a:r>
            <a:endParaRPr kumimoji="0" lang="es-AR" altLang="es-AR" sz="1800" b="0" i="0" u="none" strike="noStrike" cap="none" normalizeH="0" baseline="0" dirty="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2"/>
          <a:stretch>
            <a:fillRect/>
          </a:stretch>
        </p:blipFill>
        <p:spPr>
          <a:xfrm>
            <a:off x="4248150" y="465909"/>
            <a:ext cx="4838700" cy="2742839"/>
          </a:xfrm>
          <a:prstGeom prst="rect">
            <a:avLst/>
          </a:prstGeom>
        </p:spPr>
      </p:pic>
      <p:sp>
        <p:nvSpPr>
          <p:cNvPr id="9" name="Rectangle 8"/>
          <p:cNvSpPr/>
          <p:nvPr/>
        </p:nvSpPr>
        <p:spPr>
          <a:xfrm>
            <a:off x="4314280" y="898799"/>
            <a:ext cx="4772569" cy="168002"/>
          </a:xfrm>
          <a:prstGeom prst="rect">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s-AR" dirty="0">
              <a:solidFill>
                <a:schemeClr val="tx1"/>
              </a:solidFill>
              <a:latin typeface="Comic Sans MS" panose="030F0702030302020204" pitchFamily="66" charset="0"/>
            </a:endParaRPr>
          </a:p>
        </p:txBody>
      </p:sp>
      <p:sp>
        <p:nvSpPr>
          <p:cNvPr id="11" name="Rectangle 10"/>
          <p:cNvSpPr/>
          <p:nvPr/>
        </p:nvSpPr>
        <p:spPr>
          <a:xfrm>
            <a:off x="4312036" y="1063328"/>
            <a:ext cx="4772569" cy="486554"/>
          </a:xfrm>
          <a:prstGeom prst="rect">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s-AR" dirty="0">
              <a:solidFill>
                <a:schemeClr val="tx1"/>
              </a:solidFill>
              <a:latin typeface="Comic Sans MS" panose="030F0702030302020204" pitchFamily="66" charset="0"/>
            </a:endParaRPr>
          </a:p>
        </p:txBody>
      </p:sp>
      <p:sp>
        <p:nvSpPr>
          <p:cNvPr id="12" name="Rectangle 11"/>
          <p:cNvSpPr/>
          <p:nvPr/>
        </p:nvSpPr>
        <p:spPr>
          <a:xfrm>
            <a:off x="4312037" y="1546409"/>
            <a:ext cx="3536564" cy="423421"/>
          </a:xfrm>
          <a:prstGeom prst="rect">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s-AR" dirty="0">
              <a:solidFill>
                <a:schemeClr val="tx1"/>
              </a:solidFill>
              <a:latin typeface="Comic Sans MS" panose="030F0702030302020204" pitchFamily="66" charset="0"/>
            </a:endParaRPr>
          </a:p>
        </p:txBody>
      </p:sp>
      <p:sp>
        <p:nvSpPr>
          <p:cNvPr id="13" name="Rectangle 12"/>
          <p:cNvSpPr/>
          <p:nvPr/>
        </p:nvSpPr>
        <p:spPr>
          <a:xfrm>
            <a:off x="4314279" y="1926875"/>
            <a:ext cx="4772569" cy="960195"/>
          </a:xfrm>
          <a:prstGeom prst="rect">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s-AR" dirty="0">
              <a:solidFill>
                <a:schemeClr val="tx1"/>
              </a:solidFill>
              <a:latin typeface="Comic Sans MS" panose="030F0702030302020204" pitchFamily="66" charset="0"/>
            </a:endParaRPr>
          </a:p>
        </p:txBody>
      </p:sp>
      <p:sp>
        <p:nvSpPr>
          <p:cNvPr id="14" name="Rectangle 13"/>
          <p:cNvSpPr/>
          <p:nvPr/>
        </p:nvSpPr>
        <p:spPr>
          <a:xfrm>
            <a:off x="4314278" y="742277"/>
            <a:ext cx="4772569" cy="168002"/>
          </a:xfrm>
          <a:prstGeom prst="rect">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s-AR" dirty="0">
              <a:solidFill>
                <a:schemeClr val="tx1"/>
              </a:solidFill>
              <a:latin typeface="Comic Sans MS" panose="030F0702030302020204" pitchFamily="66" charset="0"/>
            </a:endParaRPr>
          </a:p>
        </p:txBody>
      </p:sp>
      <p:sp>
        <p:nvSpPr>
          <p:cNvPr id="15" name="Rectangle 14"/>
          <p:cNvSpPr/>
          <p:nvPr/>
        </p:nvSpPr>
        <p:spPr>
          <a:xfrm>
            <a:off x="7830672" y="1529198"/>
            <a:ext cx="1253933" cy="397677"/>
          </a:xfrm>
          <a:prstGeom prst="rect">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s-AR" dirty="0">
              <a:solidFill>
                <a:schemeClr val="tx1"/>
              </a:solidFill>
              <a:latin typeface="Comic Sans MS" panose="030F0702030302020204" pitchFamily="66" charset="0"/>
            </a:endParaRPr>
          </a:p>
        </p:txBody>
      </p:sp>
    </p:spTree>
    <p:extLst>
      <p:ext uri="{BB962C8B-B14F-4D97-AF65-F5344CB8AC3E}">
        <p14:creationId xmlns:p14="http://schemas.microsoft.com/office/powerpoint/2010/main" val="3515967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par>
                                <p:cTn id="13" presetID="16" presetClass="exit" presetSubtype="21" fill="hold" grpId="0" nodeType="withEffect">
                                  <p:stCondLst>
                                    <p:cond delay="0"/>
                                  </p:stCondLst>
                                  <p:childTnLst>
                                    <p:animEffect transition="out" filter="barn(inVertical)">
                                      <p:cBhvr>
                                        <p:cTn id="14" dur="500"/>
                                        <p:tgtEl>
                                          <p:spTgt spid="9"/>
                                        </p:tgtEl>
                                      </p:cBhvr>
                                    </p:animEffect>
                                    <p:set>
                                      <p:cBhvr>
                                        <p:cTn id="15" dur="1" fill="hold">
                                          <p:stCondLst>
                                            <p:cond delay="499"/>
                                          </p:stCondLst>
                                        </p:cTn>
                                        <p:tgtEl>
                                          <p:spTgt spid="9"/>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barn(inVertical)">
                                      <p:cBhvr>
                                        <p:cTn id="20" dur="500"/>
                                        <p:tgtEl>
                                          <p:spTgt spid="2">
                                            <p:txEl>
                                              <p:pRg st="2" end="2"/>
                                            </p:txEl>
                                          </p:spTgt>
                                        </p:tgtEl>
                                      </p:cBhvr>
                                    </p:animEffect>
                                  </p:childTnLst>
                                </p:cTn>
                              </p:par>
                              <p:par>
                                <p:cTn id="21" presetID="16" presetClass="exit" presetSubtype="21" fill="hold" grpId="0" nodeType="withEffect">
                                  <p:stCondLst>
                                    <p:cond delay="0"/>
                                  </p:stCondLst>
                                  <p:childTnLst>
                                    <p:animEffect transition="out" filter="barn(inVertical)">
                                      <p:cBhvr>
                                        <p:cTn id="22" dur="500"/>
                                        <p:tgtEl>
                                          <p:spTgt spid="11"/>
                                        </p:tgtEl>
                                      </p:cBhvr>
                                    </p:animEffect>
                                    <p:set>
                                      <p:cBhvr>
                                        <p:cTn id="23" dur="1" fill="hold">
                                          <p:stCondLst>
                                            <p:cond delay="499"/>
                                          </p:stCondLst>
                                        </p:cTn>
                                        <p:tgtEl>
                                          <p:spTgt spid="11"/>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barn(inVertical)">
                                      <p:cBhvr>
                                        <p:cTn id="28" dur="500"/>
                                        <p:tgtEl>
                                          <p:spTgt spid="2">
                                            <p:txEl>
                                              <p:pRg st="3" end="3"/>
                                            </p:txEl>
                                          </p:spTgt>
                                        </p:tgtEl>
                                      </p:cBhvr>
                                    </p:animEffect>
                                  </p:childTnLst>
                                </p:cTn>
                              </p:par>
                              <p:par>
                                <p:cTn id="29" presetID="16" presetClass="exit" presetSubtype="21" fill="hold" grpId="0" nodeType="withEffect">
                                  <p:stCondLst>
                                    <p:cond delay="0"/>
                                  </p:stCondLst>
                                  <p:childTnLst>
                                    <p:animEffect transition="out" filter="barn(inVertical)">
                                      <p:cBhvr>
                                        <p:cTn id="30" dur="500"/>
                                        <p:tgtEl>
                                          <p:spTgt spid="12"/>
                                        </p:tgtEl>
                                      </p:cBhvr>
                                    </p:animEffect>
                                    <p:set>
                                      <p:cBhvr>
                                        <p:cTn id="31" dur="1" fill="hold">
                                          <p:stCondLst>
                                            <p:cond delay="499"/>
                                          </p:stCondLst>
                                        </p:cTn>
                                        <p:tgtEl>
                                          <p:spTgt spid="12"/>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2">
                                            <p:txEl>
                                              <p:pRg st="4" end="4"/>
                                            </p:txEl>
                                          </p:spTgt>
                                        </p:tgtEl>
                                        <p:attrNameLst>
                                          <p:attrName>style.visibility</p:attrName>
                                        </p:attrNameLst>
                                      </p:cBhvr>
                                      <p:to>
                                        <p:strVal val="visible"/>
                                      </p:to>
                                    </p:set>
                                    <p:animEffect transition="in" filter="barn(inVertical)">
                                      <p:cBhvr>
                                        <p:cTn id="36" dur="500"/>
                                        <p:tgtEl>
                                          <p:spTgt spid="2">
                                            <p:txEl>
                                              <p:pRg st="4" end="4"/>
                                            </p:txEl>
                                          </p:spTgt>
                                        </p:tgtEl>
                                      </p:cBhvr>
                                    </p:animEffect>
                                  </p:childTnLst>
                                </p:cTn>
                              </p:par>
                              <p:par>
                                <p:cTn id="37" presetID="16" presetClass="exit" presetSubtype="21" fill="hold" grpId="0" nodeType="withEffect">
                                  <p:stCondLst>
                                    <p:cond delay="0"/>
                                  </p:stCondLst>
                                  <p:childTnLst>
                                    <p:animEffect transition="out" filter="barn(inVertical)">
                                      <p:cBhvr>
                                        <p:cTn id="38" dur="500"/>
                                        <p:tgtEl>
                                          <p:spTgt spid="13"/>
                                        </p:tgtEl>
                                      </p:cBhvr>
                                    </p:animEffect>
                                    <p:set>
                                      <p:cBhvr>
                                        <p:cTn id="39" dur="1" fill="hold">
                                          <p:stCondLst>
                                            <p:cond delay="499"/>
                                          </p:stCondLst>
                                        </p:cTn>
                                        <p:tgtEl>
                                          <p:spTgt spid="13"/>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grpId="0" nodeType="clickEffect">
                                  <p:stCondLst>
                                    <p:cond delay="0"/>
                                  </p:stCondLst>
                                  <p:childTnLst>
                                    <p:set>
                                      <p:cBhvr>
                                        <p:cTn id="43" dur="1" fill="hold">
                                          <p:stCondLst>
                                            <p:cond delay="0"/>
                                          </p:stCondLst>
                                        </p:cTn>
                                        <p:tgtEl>
                                          <p:spTgt spid="2">
                                            <p:txEl>
                                              <p:pRg st="5" end="5"/>
                                            </p:txEl>
                                          </p:spTgt>
                                        </p:tgtEl>
                                        <p:attrNameLst>
                                          <p:attrName>style.visibility</p:attrName>
                                        </p:attrNameLst>
                                      </p:cBhvr>
                                      <p:to>
                                        <p:strVal val="visible"/>
                                      </p:to>
                                    </p:set>
                                    <p:animEffect transition="in" filter="barn(inVertical)">
                                      <p:cBhvr>
                                        <p:cTn id="44" dur="500"/>
                                        <p:tgtEl>
                                          <p:spTgt spid="2">
                                            <p:txEl>
                                              <p:pRg st="5" end="5"/>
                                            </p:txEl>
                                          </p:spTgt>
                                        </p:tgtEl>
                                      </p:cBhvr>
                                    </p:animEffect>
                                  </p:childTnLst>
                                </p:cTn>
                              </p:par>
                              <p:par>
                                <p:cTn id="45" presetID="16" presetClass="exit" presetSubtype="21" fill="hold" grpId="0" nodeType="withEffect">
                                  <p:stCondLst>
                                    <p:cond delay="0"/>
                                  </p:stCondLst>
                                  <p:childTnLst>
                                    <p:animEffect transition="out" filter="barn(inVertical)">
                                      <p:cBhvr>
                                        <p:cTn id="46" dur="500"/>
                                        <p:tgtEl>
                                          <p:spTgt spid="15"/>
                                        </p:tgtEl>
                                      </p:cBhvr>
                                    </p:animEffect>
                                    <p:set>
                                      <p:cBhvr>
                                        <p:cTn id="47" dur="1" fill="hold">
                                          <p:stCondLst>
                                            <p:cond delay="499"/>
                                          </p:stCondLst>
                                        </p:cTn>
                                        <p:tgtEl>
                                          <p:spTgt spid="15"/>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2">
                                            <p:txEl>
                                              <p:pRg st="6" end="6"/>
                                            </p:txEl>
                                          </p:spTgt>
                                        </p:tgtEl>
                                        <p:attrNameLst>
                                          <p:attrName>style.visibility</p:attrName>
                                        </p:attrNameLst>
                                      </p:cBhvr>
                                      <p:to>
                                        <p:strVal val="visible"/>
                                      </p:to>
                                    </p:set>
                                    <p:animEffect transition="in" filter="barn(inVertical)">
                                      <p:cBhvr>
                                        <p:cTn id="52" dur="500"/>
                                        <p:tgtEl>
                                          <p:spTgt spid="2">
                                            <p:txEl>
                                              <p:pRg st="6" end="6"/>
                                            </p:txEl>
                                          </p:spTgt>
                                        </p:tgtEl>
                                      </p:cBhvr>
                                    </p:animEffect>
                                  </p:childTnLst>
                                </p:cTn>
                              </p:par>
                              <p:par>
                                <p:cTn id="53" presetID="16" presetClass="exit" presetSubtype="21" fill="hold" grpId="0" nodeType="withEffect">
                                  <p:stCondLst>
                                    <p:cond delay="0"/>
                                  </p:stCondLst>
                                  <p:childTnLst>
                                    <p:animEffect transition="out" filter="barn(inVertical)">
                                      <p:cBhvr>
                                        <p:cTn id="54" dur="500"/>
                                        <p:tgtEl>
                                          <p:spTgt spid="14"/>
                                        </p:tgtEl>
                                      </p:cBhvr>
                                    </p:animEffect>
                                    <p:set>
                                      <p:cBhvr>
                                        <p:cTn id="55"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9" grpId="0" animBg="1"/>
      <p:bldP spid="11" grpId="0" animBg="1"/>
      <p:bldP spid="12" grpId="0" animBg="1"/>
      <p:bldP spid="13" grpId="0" animBg="1"/>
      <p:bldP spid="14" grpId="0" animBg="1"/>
      <p:bldP spid="1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6F15528-21DE-4FAA-801E-634DDDAF4B2B}" type="slidenum">
              <a:rPr lang="en-US" smtClean="0"/>
              <a:pPr/>
              <a:t>28</a:t>
            </a:fld>
            <a:endParaRPr lang="en-US"/>
          </a:p>
        </p:txBody>
      </p:sp>
      <p:sp>
        <p:nvSpPr>
          <p:cNvPr id="6" name="Content Placeholder 1"/>
          <p:cNvSpPr txBox="1">
            <a:spLocks/>
          </p:cNvSpPr>
          <p:nvPr/>
        </p:nvSpPr>
        <p:spPr>
          <a:xfrm>
            <a:off x="304800" y="899016"/>
            <a:ext cx="8534400" cy="3581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Cambria" panose="02040503050406030204" pitchFamily="18" charset="0"/>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Cambria" panose="02040503050406030204" pitchFamily="18" charset="0"/>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Cambria" panose="02040503050406030204" pitchFamily="18" charset="0"/>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Cambria" panose="02040503050406030204" pitchFamily="18" charset="0"/>
                <a:ea typeface="+mn-ea"/>
                <a:cs typeface="+mn-cs"/>
              </a:defRPr>
            </a:lvl4pPr>
            <a:lvl5pPr marL="2057400" indent="-228600" algn="l" defTabSz="914400" rtl="0" eaLnBrk="1" latinLnBrk="0" hangingPunct="1">
              <a:spcBef>
                <a:spcPct val="20000"/>
              </a:spcBef>
              <a:buFont typeface="Arial" pitchFamily="34" charset="0"/>
              <a:buChar char="»"/>
              <a:defRPr sz="1200" kern="1200">
                <a:solidFill>
                  <a:schemeClr val="tx1"/>
                </a:solidFill>
                <a:latin typeface="Cambria" panose="02040503050406030204"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s-AR" b="1" i="1" dirty="0">
                <a:latin typeface="Comic Sans MS" panose="030F0702030302020204" pitchFamily="66" charset="0"/>
              </a:rPr>
              <a:t>Actividad</a:t>
            </a:r>
          </a:p>
          <a:p>
            <a:pPr marL="0" indent="0">
              <a:buFont typeface="Arial" pitchFamily="34" charset="0"/>
              <a:buNone/>
            </a:pPr>
            <a:endParaRPr lang="es-AR" i="1" dirty="0">
              <a:latin typeface="Comic Sans MS" panose="030F0702030302020204" pitchFamily="66" charset="0"/>
            </a:endParaRPr>
          </a:p>
          <a:p>
            <a:pPr marL="0" indent="0" algn="just">
              <a:buNone/>
            </a:pPr>
            <a:r>
              <a:rPr lang="es-AR" dirty="0">
                <a:latin typeface="Comic Sans MS" panose="030F0702030302020204" pitchFamily="66" charset="0"/>
              </a:rPr>
              <a:t>Apliquemos </a:t>
            </a:r>
            <a:r>
              <a:rPr lang="es-AR" b="1" dirty="0" err="1">
                <a:latin typeface="Comic Sans MS" panose="030F0702030302020204" pitchFamily="66" charset="0"/>
              </a:rPr>
              <a:t>Soundex</a:t>
            </a:r>
            <a:r>
              <a:rPr lang="es-AR" b="1" dirty="0">
                <a:latin typeface="Comic Sans MS" panose="030F0702030302020204" pitchFamily="66" charset="0"/>
              </a:rPr>
              <a:t> </a:t>
            </a:r>
            <a:r>
              <a:rPr lang="es-AR" dirty="0">
                <a:latin typeface="Comic Sans MS" panose="030F0702030302020204" pitchFamily="66" charset="0"/>
              </a:rPr>
              <a:t>para codificar </a:t>
            </a:r>
            <a:r>
              <a:rPr lang="es-AR" dirty="0" err="1">
                <a:latin typeface="Comic Sans MS" panose="030F0702030302020204" pitchFamily="66" charset="0"/>
              </a:rPr>
              <a:t>strings</a:t>
            </a:r>
            <a:r>
              <a:rPr lang="es-AR" dirty="0">
                <a:latin typeface="Comic Sans MS" panose="030F0702030302020204" pitchFamily="66" charset="0"/>
              </a:rPr>
              <a:t> por su fonética.</a:t>
            </a:r>
            <a:endParaRPr lang="es-AR" dirty="0"/>
          </a:p>
          <a:p>
            <a:pPr marL="0" indent="0" algn="just">
              <a:buNone/>
            </a:pPr>
            <a:endParaRPr lang="es-AR" dirty="0"/>
          </a:p>
          <a:p>
            <a:pPr marL="0" indent="0" algn="just">
              <a:buFont typeface="Arial" pitchFamily="34" charset="0"/>
              <a:buNone/>
            </a:pPr>
            <a:endParaRPr lang="es-AR" i="1" dirty="0"/>
          </a:p>
        </p:txBody>
      </p:sp>
      <p:pic>
        <p:nvPicPr>
          <p:cNvPr id="7" name="Picture 6" descr="cuartogeografico - ACTIVIDAD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2035" y="511466"/>
            <a:ext cx="1076583" cy="1009852"/>
          </a:xfrm>
          <a:prstGeom prst="rect">
            <a:avLst/>
          </a:prstGeom>
        </p:spPr>
      </p:pic>
      <p:graphicFrame>
        <p:nvGraphicFramePr>
          <p:cNvPr id="8" name="Table 7"/>
          <p:cNvGraphicFramePr>
            <a:graphicFrameLocks noGrp="1"/>
          </p:cNvGraphicFramePr>
          <p:nvPr/>
        </p:nvGraphicFramePr>
        <p:xfrm>
          <a:off x="4813662" y="2117176"/>
          <a:ext cx="4025538" cy="3474720"/>
        </p:xfrm>
        <a:graphic>
          <a:graphicData uri="http://schemas.openxmlformats.org/drawingml/2006/table">
            <a:tbl>
              <a:tblPr firstRow="1" bandRow="1">
                <a:tableStyleId>{5C22544A-7EE6-4342-B048-85BDC9FD1C3A}</a:tableStyleId>
              </a:tblPr>
              <a:tblGrid>
                <a:gridCol w="2012769">
                  <a:extLst>
                    <a:ext uri="{9D8B030D-6E8A-4147-A177-3AD203B41FA5}">
                      <a16:colId xmlns:a16="http://schemas.microsoft.com/office/drawing/2014/main" val="1372384280"/>
                    </a:ext>
                  </a:extLst>
                </a:gridCol>
                <a:gridCol w="2012769">
                  <a:extLst>
                    <a:ext uri="{9D8B030D-6E8A-4147-A177-3AD203B41FA5}">
                      <a16:colId xmlns:a16="http://schemas.microsoft.com/office/drawing/2014/main" val="2695562262"/>
                    </a:ext>
                  </a:extLst>
                </a:gridCol>
              </a:tblGrid>
              <a:tr h="303371">
                <a:tc>
                  <a:txBody>
                    <a:bodyPr/>
                    <a:lstStyle/>
                    <a:p>
                      <a:r>
                        <a:rPr lang="es-AR" dirty="0"/>
                        <a:t>26 Letras</a:t>
                      </a:r>
                    </a:p>
                  </a:txBody>
                  <a:tcPr/>
                </a:tc>
                <a:tc>
                  <a:txBody>
                    <a:bodyPr/>
                    <a:lstStyle/>
                    <a:p>
                      <a:r>
                        <a:rPr lang="es-AR" dirty="0"/>
                        <a:t>Pesos fonéticos</a:t>
                      </a:r>
                    </a:p>
                  </a:txBody>
                  <a:tcPr/>
                </a:tc>
                <a:extLst>
                  <a:ext uri="{0D108BD9-81ED-4DB2-BD59-A6C34878D82A}">
                    <a16:rowId xmlns:a16="http://schemas.microsoft.com/office/drawing/2014/main" val="2849442788"/>
                  </a:ext>
                </a:extLst>
              </a:tr>
              <a:tr h="303371">
                <a:tc>
                  <a:txBody>
                    <a:bodyPr/>
                    <a:lstStyle/>
                    <a:p>
                      <a:r>
                        <a:rPr lang="es-AR" dirty="0"/>
                        <a:t>A, E, I, O, U, Y, W, H</a:t>
                      </a:r>
                    </a:p>
                  </a:txBody>
                  <a:tcPr/>
                </a:tc>
                <a:tc>
                  <a:txBody>
                    <a:bodyPr/>
                    <a:lstStyle/>
                    <a:p>
                      <a:r>
                        <a:rPr lang="es-AR" dirty="0"/>
                        <a:t>0  -- no se</a:t>
                      </a:r>
                      <a:r>
                        <a:rPr lang="es-AR" baseline="0" dirty="0"/>
                        <a:t> codifica</a:t>
                      </a:r>
                      <a:endParaRPr lang="es-AR" dirty="0"/>
                    </a:p>
                  </a:txBody>
                  <a:tcPr/>
                </a:tc>
                <a:extLst>
                  <a:ext uri="{0D108BD9-81ED-4DB2-BD59-A6C34878D82A}">
                    <a16:rowId xmlns:a16="http://schemas.microsoft.com/office/drawing/2014/main" val="2114177362"/>
                  </a:ext>
                </a:extLst>
              </a:tr>
              <a:tr h="303371">
                <a:tc>
                  <a:txBody>
                    <a:bodyPr/>
                    <a:lstStyle/>
                    <a:p>
                      <a:r>
                        <a:rPr lang="es-AR" dirty="0"/>
                        <a:t>B, F, P, V</a:t>
                      </a:r>
                    </a:p>
                  </a:txBody>
                  <a:tcPr/>
                </a:tc>
                <a:tc>
                  <a:txBody>
                    <a:bodyPr/>
                    <a:lstStyle/>
                    <a:p>
                      <a:r>
                        <a:rPr lang="es-AR" dirty="0"/>
                        <a:t>1</a:t>
                      </a:r>
                    </a:p>
                  </a:txBody>
                  <a:tcPr/>
                </a:tc>
                <a:extLst>
                  <a:ext uri="{0D108BD9-81ED-4DB2-BD59-A6C34878D82A}">
                    <a16:rowId xmlns:a16="http://schemas.microsoft.com/office/drawing/2014/main" val="2419498290"/>
                  </a:ext>
                </a:extLst>
              </a:tr>
              <a:tr h="303371">
                <a:tc>
                  <a:txBody>
                    <a:bodyPr/>
                    <a:lstStyle/>
                    <a:p>
                      <a:r>
                        <a:rPr lang="es-AR" dirty="0"/>
                        <a:t>C, G, J, K, Q, S, X, Z</a:t>
                      </a:r>
                    </a:p>
                  </a:txBody>
                  <a:tcPr/>
                </a:tc>
                <a:tc>
                  <a:txBody>
                    <a:bodyPr/>
                    <a:lstStyle/>
                    <a:p>
                      <a:r>
                        <a:rPr lang="es-AR" dirty="0"/>
                        <a:t>2</a:t>
                      </a:r>
                    </a:p>
                  </a:txBody>
                  <a:tcPr/>
                </a:tc>
                <a:extLst>
                  <a:ext uri="{0D108BD9-81ED-4DB2-BD59-A6C34878D82A}">
                    <a16:rowId xmlns:a16="http://schemas.microsoft.com/office/drawing/2014/main" val="212746725"/>
                  </a:ext>
                </a:extLst>
              </a:tr>
              <a:tr h="303371">
                <a:tc>
                  <a:txBody>
                    <a:bodyPr/>
                    <a:lstStyle/>
                    <a:p>
                      <a:r>
                        <a:rPr lang="es-AR" dirty="0"/>
                        <a:t>D, T</a:t>
                      </a:r>
                    </a:p>
                  </a:txBody>
                  <a:tcPr/>
                </a:tc>
                <a:tc>
                  <a:txBody>
                    <a:bodyPr/>
                    <a:lstStyle/>
                    <a:p>
                      <a:r>
                        <a:rPr lang="es-AR" dirty="0"/>
                        <a:t>3</a:t>
                      </a:r>
                    </a:p>
                  </a:txBody>
                  <a:tcPr/>
                </a:tc>
                <a:extLst>
                  <a:ext uri="{0D108BD9-81ED-4DB2-BD59-A6C34878D82A}">
                    <a16:rowId xmlns:a16="http://schemas.microsoft.com/office/drawing/2014/main" val="508468059"/>
                  </a:ext>
                </a:extLst>
              </a:tr>
              <a:tr h="303371">
                <a:tc>
                  <a:txBody>
                    <a:bodyPr/>
                    <a:lstStyle/>
                    <a:p>
                      <a:r>
                        <a:rPr lang="es-AR" dirty="0"/>
                        <a:t>L</a:t>
                      </a:r>
                    </a:p>
                  </a:txBody>
                  <a:tcPr/>
                </a:tc>
                <a:tc>
                  <a:txBody>
                    <a:bodyPr/>
                    <a:lstStyle/>
                    <a:p>
                      <a:r>
                        <a:rPr lang="es-AR" dirty="0"/>
                        <a:t>4</a:t>
                      </a:r>
                    </a:p>
                  </a:txBody>
                  <a:tcPr/>
                </a:tc>
                <a:extLst>
                  <a:ext uri="{0D108BD9-81ED-4DB2-BD59-A6C34878D82A}">
                    <a16:rowId xmlns:a16="http://schemas.microsoft.com/office/drawing/2014/main" val="288204019"/>
                  </a:ext>
                </a:extLst>
              </a:tr>
              <a:tr h="303371">
                <a:tc>
                  <a:txBody>
                    <a:bodyPr/>
                    <a:lstStyle/>
                    <a:p>
                      <a:r>
                        <a:rPr lang="es-AR" dirty="0"/>
                        <a:t>M, N</a:t>
                      </a:r>
                    </a:p>
                  </a:txBody>
                  <a:tcPr/>
                </a:tc>
                <a:tc>
                  <a:txBody>
                    <a:bodyPr/>
                    <a:lstStyle/>
                    <a:p>
                      <a:r>
                        <a:rPr lang="es-AR" dirty="0"/>
                        <a:t>5</a:t>
                      </a:r>
                    </a:p>
                  </a:txBody>
                  <a:tcPr/>
                </a:tc>
                <a:extLst>
                  <a:ext uri="{0D108BD9-81ED-4DB2-BD59-A6C34878D82A}">
                    <a16:rowId xmlns:a16="http://schemas.microsoft.com/office/drawing/2014/main" val="3684698152"/>
                  </a:ext>
                </a:extLst>
              </a:tr>
              <a:tr h="303371">
                <a:tc>
                  <a:txBody>
                    <a:bodyPr/>
                    <a:lstStyle/>
                    <a:p>
                      <a:r>
                        <a:rPr lang="es-AR" dirty="0"/>
                        <a:t>R</a:t>
                      </a:r>
                    </a:p>
                  </a:txBody>
                  <a:tcPr/>
                </a:tc>
                <a:tc>
                  <a:txBody>
                    <a:bodyPr/>
                    <a:lstStyle/>
                    <a:p>
                      <a:r>
                        <a:rPr lang="es-AR" dirty="0"/>
                        <a:t>6</a:t>
                      </a:r>
                    </a:p>
                  </a:txBody>
                  <a:tcPr/>
                </a:tc>
                <a:extLst>
                  <a:ext uri="{0D108BD9-81ED-4DB2-BD59-A6C34878D82A}">
                    <a16:rowId xmlns:a16="http://schemas.microsoft.com/office/drawing/2014/main" val="3512312378"/>
                  </a:ext>
                </a:extLst>
              </a:tr>
            </a:tbl>
          </a:graphicData>
        </a:graphic>
      </p:graphicFrame>
      <p:graphicFrame>
        <p:nvGraphicFramePr>
          <p:cNvPr id="9" name="Table 8"/>
          <p:cNvGraphicFramePr>
            <a:graphicFrameLocks noGrp="1"/>
          </p:cNvGraphicFramePr>
          <p:nvPr/>
        </p:nvGraphicFramePr>
        <p:xfrm>
          <a:off x="381000" y="5513156"/>
          <a:ext cx="7239000" cy="370840"/>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3004788862"/>
                    </a:ext>
                  </a:extLst>
                </a:gridCol>
                <a:gridCol w="609600">
                  <a:extLst>
                    <a:ext uri="{9D8B030D-6E8A-4147-A177-3AD203B41FA5}">
                      <a16:colId xmlns:a16="http://schemas.microsoft.com/office/drawing/2014/main" val="2484624459"/>
                    </a:ext>
                  </a:extLst>
                </a:gridCol>
                <a:gridCol w="533400">
                  <a:extLst>
                    <a:ext uri="{9D8B030D-6E8A-4147-A177-3AD203B41FA5}">
                      <a16:colId xmlns:a16="http://schemas.microsoft.com/office/drawing/2014/main" val="2240864718"/>
                    </a:ext>
                  </a:extLst>
                </a:gridCol>
                <a:gridCol w="533400">
                  <a:extLst>
                    <a:ext uri="{9D8B030D-6E8A-4147-A177-3AD203B41FA5}">
                      <a16:colId xmlns:a16="http://schemas.microsoft.com/office/drawing/2014/main" val="2794797549"/>
                    </a:ext>
                  </a:extLst>
                </a:gridCol>
                <a:gridCol w="533400">
                  <a:extLst>
                    <a:ext uri="{9D8B030D-6E8A-4147-A177-3AD203B41FA5}">
                      <a16:colId xmlns:a16="http://schemas.microsoft.com/office/drawing/2014/main" val="3281899200"/>
                    </a:ext>
                  </a:extLst>
                </a:gridCol>
              </a:tblGrid>
              <a:tr h="370840">
                <a:tc>
                  <a:txBody>
                    <a:bodyPr/>
                    <a:lstStyle/>
                    <a:p>
                      <a:r>
                        <a:rPr lang="es-AR" dirty="0" err="1">
                          <a:solidFill>
                            <a:schemeClr val="tx1"/>
                          </a:solidFill>
                        </a:rPr>
                        <a:t>Soundex</a:t>
                      </a:r>
                      <a:r>
                        <a:rPr lang="es-AR" dirty="0">
                          <a:solidFill>
                            <a:schemeClr val="tx1"/>
                          </a:solidFill>
                        </a:rPr>
                        <a:t>(‘</a:t>
                      </a:r>
                      <a:r>
                        <a:rPr lang="es-AR" baseline="0" dirty="0">
                          <a:solidFill>
                            <a:schemeClr val="tx1"/>
                          </a:solidFill>
                        </a:rPr>
                        <a:t>  </a:t>
                      </a:r>
                      <a:r>
                        <a:rPr lang="es-AR" baseline="0" dirty="0" err="1">
                          <a:solidFill>
                            <a:schemeClr val="tx1"/>
                          </a:solidFill>
                        </a:rPr>
                        <a:t>LUxuRY</a:t>
                      </a:r>
                      <a:r>
                        <a:rPr lang="es-AR" baseline="0" dirty="0">
                          <a:solidFill>
                            <a:schemeClr val="tx1"/>
                          </a:solidFill>
                        </a:rPr>
                        <a:t>’)=</a:t>
                      </a:r>
                      <a:endParaRPr lang="es-AR" dirty="0">
                        <a:solidFill>
                          <a:schemeClr val="tx1"/>
                        </a:solidFill>
                      </a:endParaRPr>
                    </a:p>
                  </a:txBody>
                  <a:tcPr/>
                </a:tc>
                <a:tc>
                  <a:txBody>
                    <a:bodyPr/>
                    <a:lstStyle/>
                    <a:p>
                      <a:r>
                        <a:rPr lang="es-AR" dirty="0">
                          <a:solidFill>
                            <a:schemeClr val="tx1"/>
                          </a:solidFill>
                        </a:rPr>
                        <a:t>L</a:t>
                      </a:r>
                    </a:p>
                  </a:txBody>
                  <a:tcPr/>
                </a:tc>
                <a:tc>
                  <a:txBody>
                    <a:bodyPr/>
                    <a:lstStyle/>
                    <a:p>
                      <a:r>
                        <a:rPr lang="es-AR" dirty="0">
                          <a:solidFill>
                            <a:schemeClr val="tx1"/>
                          </a:solidFill>
                        </a:rPr>
                        <a:t>2</a:t>
                      </a:r>
                    </a:p>
                  </a:txBody>
                  <a:tcPr/>
                </a:tc>
                <a:tc>
                  <a:txBody>
                    <a:bodyPr/>
                    <a:lstStyle/>
                    <a:p>
                      <a:r>
                        <a:rPr lang="es-AR" dirty="0">
                          <a:solidFill>
                            <a:schemeClr val="tx1"/>
                          </a:solidFill>
                        </a:rPr>
                        <a:t>6</a:t>
                      </a:r>
                    </a:p>
                  </a:txBody>
                  <a:tcPr/>
                </a:tc>
                <a:tc>
                  <a:txBody>
                    <a:bodyPr/>
                    <a:lstStyle/>
                    <a:p>
                      <a:r>
                        <a:rPr lang="es-AR" dirty="0">
                          <a:solidFill>
                            <a:schemeClr val="accent3">
                              <a:lumMod val="50000"/>
                            </a:schemeClr>
                          </a:solidFill>
                        </a:rPr>
                        <a:t>0</a:t>
                      </a:r>
                    </a:p>
                  </a:txBody>
                  <a:tcPr/>
                </a:tc>
                <a:extLst>
                  <a:ext uri="{0D108BD9-81ED-4DB2-BD59-A6C34878D82A}">
                    <a16:rowId xmlns:a16="http://schemas.microsoft.com/office/drawing/2014/main" val="4134003831"/>
                  </a:ext>
                </a:extLst>
              </a:tr>
            </a:tbl>
          </a:graphicData>
        </a:graphic>
      </p:graphicFrame>
      <p:cxnSp>
        <p:nvCxnSpPr>
          <p:cNvPr id="11" name="Straight Connector 10"/>
          <p:cNvCxnSpPr/>
          <p:nvPr/>
        </p:nvCxnSpPr>
        <p:spPr>
          <a:xfrm>
            <a:off x="5419165" y="5715000"/>
            <a:ext cx="609600" cy="0"/>
          </a:xfrm>
          <a:prstGeom prst="line">
            <a:avLst/>
          </a:prstGeom>
          <a:ln w="317500">
            <a:solidFill>
              <a:srgbClr val="1EA907"/>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019414" y="5715000"/>
            <a:ext cx="533786" cy="0"/>
          </a:xfrm>
          <a:prstGeom prst="line">
            <a:avLst/>
          </a:prstGeom>
          <a:ln w="317500">
            <a:solidFill>
              <a:srgbClr val="1EA907"/>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553200" y="5715000"/>
            <a:ext cx="533786" cy="0"/>
          </a:xfrm>
          <a:prstGeom prst="line">
            <a:avLst/>
          </a:prstGeom>
          <a:ln w="317500">
            <a:solidFill>
              <a:srgbClr val="1EA907"/>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7072531" y="5698576"/>
            <a:ext cx="588818" cy="13447"/>
          </a:xfrm>
          <a:prstGeom prst="line">
            <a:avLst/>
          </a:prstGeom>
          <a:ln w="317500">
            <a:solidFill>
              <a:srgbClr val="1EA907"/>
            </a:solidFill>
          </a:ln>
        </p:spPr>
        <p:style>
          <a:lnRef idx="1">
            <a:schemeClr val="accent1"/>
          </a:lnRef>
          <a:fillRef idx="0">
            <a:schemeClr val="accent1"/>
          </a:fillRef>
          <a:effectRef idx="0">
            <a:schemeClr val="accent1"/>
          </a:effectRef>
          <a:fontRef idx="minor">
            <a:schemeClr val="tx1"/>
          </a:fontRef>
        </p:style>
      </p:cxnSp>
      <p:graphicFrame>
        <p:nvGraphicFramePr>
          <p:cNvPr id="21" name="Table 20"/>
          <p:cNvGraphicFramePr>
            <a:graphicFrameLocks noGrp="1"/>
          </p:cNvGraphicFramePr>
          <p:nvPr/>
        </p:nvGraphicFramePr>
        <p:xfrm>
          <a:off x="381000" y="5985741"/>
          <a:ext cx="7239000" cy="370840"/>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3004788862"/>
                    </a:ext>
                  </a:extLst>
                </a:gridCol>
                <a:gridCol w="609600">
                  <a:extLst>
                    <a:ext uri="{9D8B030D-6E8A-4147-A177-3AD203B41FA5}">
                      <a16:colId xmlns:a16="http://schemas.microsoft.com/office/drawing/2014/main" val="2484624459"/>
                    </a:ext>
                  </a:extLst>
                </a:gridCol>
                <a:gridCol w="533400">
                  <a:extLst>
                    <a:ext uri="{9D8B030D-6E8A-4147-A177-3AD203B41FA5}">
                      <a16:colId xmlns:a16="http://schemas.microsoft.com/office/drawing/2014/main" val="2240864718"/>
                    </a:ext>
                  </a:extLst>
                </a:gridCol>
                <a:gridCol w="533400">
                  <a:extLst>
                    <a:ext uri="{9D8B030D-6E8A-4147-A177-3AD203B41FA5}">
                      <a16:colId xmlns:a16="http://schemas.microsoft.com/office/drawing/2014/main" val="2794797549"/>
                    </a:ext>
                  </a:extLst>
                </a:gridCol>
                <a:gridCol w="533400">
                  <a:extLst>
                    <a:ext uri="{9D8B030D-6E8A-4147-A177-3AD203B41FA5}">
                      <a16:colId xmlns:a16="http://schemas.microsoft.com/office/drawing/2014/main" val="3281899200"/>
                    </a:ext>
                  </a:extLst>
                </a:gridCol>
              </a:tblGrid>
              <a:tr h="370840">
                <a:tc>
                  <a:txBody>
                    <a:bodyPr/>
                    <a:lstStyle/>
                    <a:p>
                      <a:r>
                        <a:rPr lang="es-AR" dirty="0" err="1">
                          <a:solidFill>
                            <a:schemeClr val="tx1"/>
                          </a:solidFill>
                        </a:rPr>
                        <a:t>Soundex</a:t>
                      </a:r>
                      <a:r>
                        <a:rPr lang="es-AR" dirty="0">
                          <a:solidFill>
                            <a:schemeClr val="tx1"/>
                          </a:solidFill>
                        </a:rPr>
                        <a:t>(‘</a:t>
                      </a:r>
                      <a:r>
                        <a:rPr lang="es-AR" baseline="0" dirty="0">
                          <a:solidFill>
                            <a:schemeClr val="tx1"/>
                          </a:solidFill>
                        </a:rPr>
                        <a:t>  </a:t>
                      </a:r>
                      <a:r>
                        <a:rPr lang="es-AR" baseline="0" dirty="0" err="1">
                          <a:solidFill>
                            <a:schemeClr val="tx1"/>
                          </a:solidFill>
                        </a:rPr>
                        <a:t>LUxuRY</a:t>
                      </a:r>
                      <a:r>
                        <a:rPr lang="es-AR" baseline="0" dirty="0">
                          <a:solidFill>
                            <a:schemeClr val="tx1"/>
                          </a:solidFill>
                        </a:rPr>
                        <a:t>  YYYAAAEE’)=</a:t>
                      </a:r>
                      <a:endParaRPr lang="es-AR" dirty="0">
                        <a:solidFill>
                          <a:schemeClr val="tx1"/>
                        </a:solidFill>
                      </a:endParaRPr>
                    </a:p>
                  </a:txBody>
                  <a:tcPr/>
                </a:tc>
                <a:tc>
                  <a:txBody>
                    <a:bodyPr/>
                    <a:lstStyle/>
                    <a:p>
                      <a:r>
                        <a:rPr lang="es-AR" dirty="0">
                          <a:solidFill>
                            <a:schemeClr val="tx1"/>
                          </a:solidFill>
                        </a:rPr>
                        <a:t>L</a:t>
                      </a:r>
                    </a:p>
                  </a:txBody>
                  <a:tcPr/>
                </a:tc>
                <a:tc>
                  <a:txBody>
                    <a:bodyPr/>
                    <a:lstStyle/>
                    <a:p>
                      <a:r>
                        <a:rPr lang="es-AR" dirty="0">
                          <a:solidFill>
                            <a:schemeClr val="tx1"/>
                          </a:solidFill>
                        </a:rPr>
                        <a:t>2</a:t>
                      </a:r>
                    </a:p>
                  </a:txBody>
                  <a:tcPr/>
                </a:tc>
                <a:tc>
                  <a:txBody>
                    <a:bodyPr/>
                    <a:lstStyle/>
                    <a:p>
                      <a:r>
                        <a:rPr lang="es-AR" dirty="0">
                          <a:solidFill>
                            <a:schemeClr val="tx1"/>
                          </a:solidFill>
                        </a:rPr>
                        <a:t>6</a:t>
                      </a:r>
                    </a:p>
                  </a:txBody>
                  <a:tcPr/>
                </a:tc>
                <a:tc>
                  <a:txBody>
                    <a:bodyPr/>
                    <a:lstStyle/>
                    <a:p>
                      <a:r>
                        <a:rPr lang="es-AR" dirty="0">
                          <a:solidFill>
                            <a:schemeClr val="accent3">
                              <a:lumMod val="50000"/>
                            </a:schemeClr>
                          </a:solidFill>
                        </a:rPr>
                        <a:t>0</a:t>
                      </a:r>
                    </a:p>
                  </a:txBody>
                  <a:tcPr/>
                </a:tc>
                <a:extLst>
                  <a:ext uri="{0D108BD9-81ED-4DB2-BD59-A6C34878D82A}">
                    <a16:rowId xmlns:a16="http://schemas.microsoft.com/office/drawing/2014/main" val="4134003831"/>
                  </a:ext>
                </a:extLst>
              </a:tr>
            </a:tbl>
          </a:graphicData>
        </a:graphic>
      </p:graphicFrame>
      <p:cxnSp>
        <p:nvCxnSpPr>
          <p:cNvPr id="22" name="Straight Connector 21"/>
          <p:cNvCxnSpPr>
            <a:endCxn id="21" idx="3"/>
          </p:cNvCxnSpPr>
          <p:nvPr/>
        </p:nvCxnSpPr>
        <p:spPr>
          <a:xfrm flipV="1">
            <a:off x="5419165" y="6171161"/>
            <a:ext cx="2200835" cy="16424"/>
          </a:xfrm>
          <a:prstGeom prst="line">
            <a:avLst/>
          </a:prstGeom>
          <a:ln w="317500">
            <a:solidFill>
              <a:srgbClr val="1EA90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2439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nodeType="clickEffect">
                                  <p:stCondLst>
                                    <p:cond delay="0"/>
                                  </p:stCondLst>
                                  <p:childTnLst>
                                    <p:animEffect transition="out" filter="barn(inVertical)">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6" presetClass="exit" presetSubtype="21" fill="hold" nodeType="clickEffect">
                                  <p:stCondLst>
                                    <p:cond delay="0"/>
                                  </p:stCondLst>
                                  <p:childTnLst>
                                    <p:animEffect transition="out" filter="barn(inVertical)">
                                      <p:cBhvr>
                                        <p:cTn id="11" dur="500"/>
                                        <p:tgtEl>
                                          <p:spTgt spid="12"/>
                                        </p:tgtEl>
                                      </p:cBhvr>
                                    </p:animEffect>
                                    <p:set>
                                      <p:cBhvr>
                                        <p:cTn id="12" dur="1" fill="hold">
                                          <p:stCondLst>
                                            <p:cond delay="499"/>
                                          </p:stCondLst>
                                        </p:cTn>
                                        <p:tgtEl>
                                          <p:spTgt spid="1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6" presetClass="exit" presetSubtype="21" fill="hold" nodeType="clickEffect">
                                  <p:stCondLst>
                                    <p:cond delay="0"/>
                                  </p:stCondLst>
                                  <p:childTnLst>
                                    <p:animEffect transition="out" filter="barn(inVertical)">
                                      <p:cBhvr>
                                        <p:cTn id="16" dur="500"/>
                                        <p:tgtEl>
                                          <p:spTgt spid="13"/>
                                        </p:tgtEl>
                                      </p:cBhvr>
                                    </p:animEffect>
                                    <p:set>
                                      <p:cBhvr>
                                        <p:cTn id="17" dur="1" fill="hold">
                                          <p:stCondLst>
                                            <p:cond delay="499"/>
                                          </p:stCondLst>
                                        </p:cTn>
                                        <p:tgtEl>
                                          <p:spTgt spid="13"/>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6" presetClass="exit" presetSubtype="21" fill="hold" nodeType="clickEffect">
                                  <p:stCondLst>
                                    <p:cond delay="0"/>
                                  </p:stCondLst>
                                  <p:childTnLst>
                                    <p:animEffect transition="out" filter="barn(inVertical)">
                                      <p:cBhvr>
                                        <p:cTn id="21" dur="500"/>
                                        <p:tgtEl>
                                          <p:spTgt spid="19"/>
                                        </p:tgtEl>
                                      </p:cBhvr>
                                    </p:animEffect>
                                    <p:set>
                                      <p:cBhvr>
                                        <p:cTn id="22" dur="1" fill="hold">
                                          <p:stCondLst>
                                            <p:cond delay="499"/>
                                          </p:stCondLst>
                                        </p:cTn>
                                        <p:tgtEl>
                                          <p:spTgt spid="1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6" presetClass="exit" presetSubtype="21" fill="hold" nodeType="clickEffect">
                                  <p:stCondLst>
                                    <p:cond delay="0"/>
                                  </p:stCondLst>
                                  <p:childTnLst>
                                    <p:animEffect transition="out" filter="barn(inVertical)">
                                      <p:cBhvr>
                                        <p:cTn id="26" dur="500"/>
                                        <p:tgtEl>
                                          <p:spTgt spid="22"/>
                                        </p:tgtEl>
                                      </p:cBhvr>
                                    </p:animEffect>
                                    <p:set>
                                      <p:cBhvr>
                                        <p:cTn id="27"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
        <p:nvSpPr>
          <p:cNvPr id="6" name="Content Placeholder 1"/>
          <p:cNvSpPr txBox="1">
            <a:spLocks/>
          </p:cNvSpPr>
          <p:nvPr/>
        </p:nvSpPr>
        <p:spPr>
          <a:xfrm>
            <a:off x="304800" y="899016"/>
            <a:ext cx="8534400" cy="3581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Cambria" panose="02040503050406030204" pitchFamily="18" charset="0"/>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Cambria" panose="02040503050406030204" pitchFamily="18" charset="0"/>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Cambria" panose="02040503050406030204" pitchFamily="18" charset="0"/>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Cambria" panose="02040503050406030204" pitchFamily="18" charset="0"/>
                <a:ea typeface="+mn-ea"/>
                <a:cs typeface="+mn-cs"/>
              </a:defRPr>
            </a:lvl4pPr>
            <a:lvl5pPr marL="2057400" indent="-228600" algn="l" defTabSz="914400" rtl="0" eaLnBrk="1" latinLnBrk="0" hangingPunct="1">
              <a:spcBef>
                <a:spcPct val="20000"/>
              </a:spcBef>
              <a:buFont typeface="Arial" pitchFamily="34" charset="0"/>
              <a:buChar char="»"/>
              <a:defRPr sz="1200" kern="1200">
                <a:solidFill>
                  <a:schemeClr val="tx1"/>
                </a:solidFill>
                <a:latin typeface="Cambria" panose="02040503050406030204"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s-AR" b="1" i="1" dirty="0">
                <a:latin typeface="Comic Sans MS" panose="030F0702030302020204" pitchFamily="66" charset="0"/>
              </a:rPr>
              <a:t>Actividad</a:t>
            </a:r>
          </a:p>
          <a:p>
            <a:pPr marL="0" indent="0">
              <a:buFont typeface="Arial" pitchFamily="34" charset="0"/>
              <a:buNone/>
            </a:pPr>
            <a:endParaRPr lang="es-AR" i="1" dirty="0">
              <a:latin typeface="Comic Sans MS" panose="030F0702030302020204" pitchFamily="66" charset="0"/>
            </a:endParaRPr>
          </a:p>
          <a:p>
            <a:pPr marL="0" indent="0" algn="just">
              <a:buNone/>
            </a:pPr>
            <a:r>
              <a:rPr lang="es-AR" dirty="0">
                <a:latin typeface="Comic Sans MS" panose="030F0702030302020204" pitchFamily="66" charset="0"/>
              </a:rPr>
              <a:t>	Apliquemos </a:t>
            </a:r>
            <a:r>
              <a:rPr lang="es-AR" b="1" dirty="0" err="1">
                <a:latin typeface="Comic Sans MS" panose="030F0702030302020204" pitchFamily="66" charset="0"/>
              </a:rPr>
              <a:t>Soundex</a:t>
            </a:r>
            <a:r>
              <a:rPr lang="es-AR" b="1" dirty="0">
                <a:latin typeface="Comic Sans MS" panose="030F0702030302020204" pitchFamily="66" charset="0"/>
              </a:rPr>
              <a:t> </a:t>
            </a:r>
            <a:r>
              <a:rPr lang="es-AR" dirty="0">
                <a:latin typeface="Comic Sans MS" panose="030F0702030302020204" pitchFamily="66" charset="0"/>
              </a:rPr>
              <a:t>para codificar </a:t>
            </a:r>
            <a:r>
              <a:rPr lang="es-AR" dirty="0" err="1">
                <a:latin typeface="Comic Sans MS" panose="030F0702030302020204" pitchFamily="66" charset="0"/>
              </a:rPr>
              <a:t>strings</a:t>
            </a:r>
            <a:r>
              <a:rPr lang="es-AR" dirty="0">
                <a:latin typeface="Comic Sans MS" panose="030F0702030302020204" pitchFamily="66" charset="0"/>
              </a:rPr>
              <a:t> por su fonética.</a:t>
            </a:r>
            <a:endParaRPr lang="es-AR" dirty="0"/>
          </a:p>
          <a:p>
            <a:pPr marL="0" indent="0" algn="just">
              <a:buNone/>
            </a:pPr>
            <a:endParaRPr lang="es-AR" dirty="0"/>
          </a:p>
          <a:p>
            <a:pPr marL="0" indent="0" algn="just">
              <a:buFont typeface="Arial" pitchFamily="34" charset="0"/>
              <a:buNone/>
            </a:pPr>
            <a:endParaRPr lang="es-AR" i="1" dirty="0"/>
          </a:p>
        </p:txBody>
      </p:sp>
      <p:pic>
        <p:nvPicPr>
          <p:cNvPr id="7" name="Picture 6" descr="cuartogeografico - ACTIVIDAD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2035" y="511466"/>
            <a:ext cx="1076583" cy="1009852"/>
          </a:xfrm>
          <a:prstGeom prst="rect">
            <a:avLst/>
          </a:prstGeom>
        </p:spPr>
      </p:pic>
      <p:graphicFrame>
        <p:nvGraphicFramePr>
          <p:cNvPr id="8" name="Table 7"/>
          <p:cNvGraphicFramePr>
            <a:graphicFrameLocks noGrp="1"/>
          </p:cNvGraphicFramePr>
          <p:nvPr/>
        </p:nvGraphicFramePr>
        <p:xfrm>
          <a:off x="4813662" y="2117176"/>
          <a:ext cx="4025538" cy="3474720"/>
        </p:xfrm>
        <a:graphic>
          <a:graphicData uri="http://schemas.openxmlformats.org/drawingml/2006/table">
            <a:tbl>
              <a:tblPr firstRow="1" bandRow="1">
                <a:tableStyleId>{5C22544A-7EE6-4342-B048-85BDC9FD1C3A}</a:tableStyleId>
              </a:tblPr>
              <a:tblGrid>
                <a:gridCol w="2012769">
                  <a:extLst>
                    <a:ext uri="{9D8B030D-6E8A-4147-A177-3AD203B41FA5}">
                      <a16:colId xmlns:a16="http://schemas.microsoft.com/office/drawing/2014/main" val="1372384280"/>
                    </a:ext>
                  </a:extLst>
                </a:gridCol>
                <a:gridCol w="2012769">
                  <a:extLst>
                    <a:ext uri="{9D8B030D-6E8A-4147-A177-3AD203B41FA5}">
                      <a16:colId xmlns:a16="http://schemas.microsoft.com/office/drawing/2014/main" val="2695562262"/>
                    </a:ext>
                  </a:extLst>
                </a:gridCol>
              </a:tblGrid>
              <a:tr h="303371">
                <a:tc>
                  <a:txBody>
                    <a:bodyPr/>
                    <a:lstStyle/>
                    <a:p>
                      <a:r>
                        <a:rPr lang="es-AR" dirty="0"/>
                        <a:t>26 Letras</a:t>
                      </a:r>
                    </a:p>
                  </a:txBody>
                  <a:tcPr/>
                </a:tc>
                <a:tc>
                  <a:txBody>
                    <a:bodyPr/>
                    <a:lstStyle/>
                    <a:p>
                      <a:r>
                        <a:rPr lang="es-AR" dirty="0"/>
                        <a:t>Pesos fonéticos</a:t>
                      </a:r>
                    </a:p>
                  </a:txBody>
                  <a:tcPr/>
                </a:tc>
                <a:extLst>
                  <a:ext uri="{0D108BD9-81ED-4DB2-BD59-A6C34878D82A}">
                    <a16:rowId xmlns:a16="http://schemas.microsoft.com/office/drawing/2014/main" val="2849442788"/>
                  </a:ext>
                </a:extLst>
              </a:tr>
              <a:tr h="303371">
                <a:tc>
                  <a:txBody>
                    <a:bodyPr/>
                    <a:lstStyle/>
                    <a:p>
                      <a:r>
                        <a:rPr lang="es-AR" dirty="0"/>
                        <a:t>A, E, I, O, U, Y, W, H</a:t>
                      </a:r>
                    </a:p>
                  </a:txBody>
                  <a:tcPr/>
                </a:tc>
                <a:tc>
                  <a:txBody>
                    <a:bodyPr/>
                    <a:lstStyle/>
                    <a:p>
                      <a:r>
                        <a:rPr lang="es-AR" dirty="0"/>
                        <a:t>0  -- no se</a:t>
                      </a:r>
                      <a:r>
                        <a:rPr lang="es-AR" baseline="0" dirty="0"/>
                        <a:t> codifica</a:t>
                      </a:r>
                      <a:endParaRPr lang="es-AR" dirty="0"/>
                    </a:p>
                  </a:txBody>
                  <a:tcPr/>
                </a:tc>
                <a:extLst>
                  <a:ext uri="{0D108BD9-81ED-4DB2-BD59-A6C34878D82A}">
                    <a16:rowId xmlns:a16="http://schemas.microsoft.com/office/drawing/2014/main" val="2114177362"/>
                  </a:ext>
                </a:extLst>
              </a:tr>
              <a:tr h="303371">
                <a:tc>
                  <a:txBody>
                    <a:bodyPr/>
                    <a:lstStyle/>
                    <a:p>
                      <a:r>
                        <a:rPr lang="es-AR" dirty="0"/>
                        <a:t>B, F, P, V</a:t>
                      </a:r>
                    </a:p>
                  </a:txBody>
                  <a:tcPr/>
                </a:tc>
                <a:tc>
                  <a:txBody>
                    <a:bodyPr/>
                    <a:lstStyle/>
                    <a:p>
                      <a:r>
                        <a:rPr lang="es-AR" dirty="0"/>
                        <a:t>1</a:t>
                      </a:r>
                    </a:p>
                  </a:txBody>
                  <a:tcPr/>
                </a:tc>
                <a:extLst>
                  <a:ext uri="{0D108BD9-81ED-4DB2-BD59-A6C34878D82A}">
                    <a16:rowId xmlns:a16="http://schemas.microsoft.com/office/drawing/2014/main" val="2419498290"/>
                  </a:ext>
                </a:extLst>
              </a:tr>
              <a:tr h="303371">
                <a:tc>
                  <a:txBody>
                    <a:bodyPr/>
                    <a:lstStyle/>
                    <a:p>
                      <a:r>
                        <a:rPr lang="es-AR" dirty="0"/>
                        <a:t>C, G, J, K, Q, S, X, Z</a:t>
                      </a:r>
                    </a:p>
                  </a:txBody>
                  <a:tcPr/>
                </a:tc>
                <a:tc>
                  <a:txBody>
                    <a:bodyPr/>
                    <a:lstStyle/>
                    <a:p>
                      <a:r>
                        <a:rPr lang="es-AR" dirty="0"/>
                        <a:t>2</a:t>
                      </a:r>
                    </a:p>
                  </a:txBody>
                  <a:tcPr/>
                </a:tc>
                <a:extLst>
                  <a:ext uri="{0D108BD9-81ED-4DB2-BD59-A6C34878D82A}">
                    <a16:rowId xmlns:a16="http://schemas.microsoft.com/office/drawing/2014/main" val="212746725"/>
                  </a:ext>
                </a:extLst>
              </a:tr>
              <a:tr h="303371">
                <a:tc>
                  <a:txBody>
                    <a:bodyPr/>
                    <a:lstStyle/>
                    <a:p>
                      <a:r>
                        <a:rPr lang="es-AR" dirty="0"/>
                        <a:t>D, T</a:t>
                      </a:r>
                    </a:p>
                  </a:txBody>
                  <a:tcPr/>
                </a:tc>
                <a:tc>
                  <a:txBody>
                    <a:bodyPr/>
                    <a:lstStyle/>
                    <a:p>
                      <a:r>
                        <a:rPr lang="es-AR" dirty="0"/>
                        <a:t>3</a:t>
                      </a:r>
                    </a:p>
                  </a:txBody>
                  <a:tcPr/>
                </a:tc>
                <a:extLst>
                  <a:ext uri="{0D108BD9-81ED-4DB2-BD59-A6C34878D82A}">
                    <a16:rowId xmlns:a16="http://schemas.microsoft.com/office/drawing/2014/main" val="508468059"/>
                  </a:ext>
                </a:extLst>
              </a:tr>
              <a:tr h="303371">
                <a:tc>
                  <a:txBody>
                    <a:bodyPr/>
                    <a:lstStyle/>
                    <a:p>
                      <a:r>
                        <a:rPr lang="es-AR" dirty="0"/>
                        <a:t>L</a:t>
                      </a:r>
                    </a:p>
                  </a:txBody>
                  <a:tcPr/>
                </a:tc>
                <a:tc>
                  <a:txBody>
                    <a:bodyPr/>
                    <a:lstStyle/>
                    <a:p>
                      <a:r>
                        <a:rPr lang="es-AR" dirty="0"/>
                        <a:t>4</a:t>
                      </a:r>
                    </a:p>
                  </a:txBody>
                  <a:tcPr/>
                </a:tc>
                <a:extLst>
                  <a:ext uri="{0D108BD9-81ED-4DB2-BD59-A6C34878D82A}">
                    <a16:rowId xmlns:a16="http://schemas.microsoft.com/office/drawing/2014/main" val="288204019"/>
                  </a:ext>
                </a:extLst>
              </a:tr>
              <a:tr h="303371">
                <a:tc>
                  <a:txBody>
                    <a:bodyPr/>
                    <a:lstStyle/>
                    <a:p>
                      <a:r>
                        <a:rPr lang="es-AR" dirty="0"/>
                        <a:t>M, N</a:t>
                      </a:r>
                    </a:p>
                  </a:txBody>
                  <a:tcPr/>
                </a:tc>
                <a:tc>
                  <a:txBody>
                    <a:bodyPr/>
                    <a:lstStyle/>
                    <a:p>
                      <a:r>
                        <a:rPr lang="es-AR" dirty="0"/>
                        <a:t>5</a:t>
                      </a:r>
                    </a:p>
                  </a:txBody>
                  <a:tcPr/>
                </a:tc>
                <a:extLst>
                  <a:ext uri="{0D108BD9-81ED-4DB2-BD59-A6C34878D82A}">
                    <a16:rowId xmlns:a16="http://schemas.microsoft.com/office/drawing/2014/main" val="3684698152"/>
                  </a:ext>
                </a:extLst>
              </a:tr>
              <a:tr h="303371">
                <a:tc>
                  <a:txBody>
                    <a:bodyPr/>
                    <a:lstStyle/>
                    <a:p>
                      <a:r>
                        <a:rPr lang="es-AR" dirty="0"/>
                        <a:t>R</a:t>
                      </a:r>
                    </a:p>
                  </a:txBody>
                  <a:tcPr/>
                </a:tc>
                <a:tc>
                  <a:txBody>
                    <a:bodyPr/>
                    <a:lstStyle/>
                    <a:p>
                      <a:r>
                        <a:rPr lang="es-AR" dirty="0"/>
                        <a:t>6</a:t>
                      </a:r>
                    </a:p>
                  </a:txBody>
                  <a:tcPr/>
                </a:tc>
                <a:extLst>
                  <a:ext uri="{0D108BD9-81ED-4DB2-BD59-A6C34878D82A}">
                    <a16:rowId xmlns:a16="http://schemas.microsoft.com/office/drawing/2014/main" val="3512312378"/>
                  </a:ext>
                </a:extLst>
              </a:tr>
            </a:tbl>
          </a:graphicData>
        </a:graphic>
      </p:graphicFrame>
      <p:graphicFrame>
        <p:nvGraphicFramePr>
          <p:cNvPr id="9" name="Table 8"/>
          <p:cNvGraphicFramePr>
            <a:graphicFrameLocks noGrp="1"/>
          </p:cNvGraphicFramePr>
          <p:nvPr/>
        </p:nvGraphicFramePr>
        <p:xfrm>
          <a:off x="381000" y="5513156"/>
          <a:ext cx="7239000" cy="370840"/>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3004788862"/>
                    </a:ext>
                  </a:extLst>
                </a:gridCol>
                <a:gridCol w="609600">
                  <a:extLst>
                    <a:ext uri="{9D8B030D-6E8A-4147-A177-3AD203B41FA5}">
                      <a16:colId xmlns:a16="http://schemas.microsoft.com/office/drawing/2014/main" val="2484624459"/>
                    </a:ext>
                  </a:extLst>
                </a:gridCol>
                <a:gridCol w="533400">
                  <a:extLst>
                    <a:ext uri="{9D8B030D-6E8A-4147-A177-3AD203B41FA5}">
                      <a16:colId xmlns:a16="http://schemas.microsoft.com/office/drawing/2014/main" val="2240864718"/>
                    </a:ext>
                  </a:extLst>
                </a:gridCol>
                <a:gridCol w="533400">
                  <a:extLst>
                    <a:ext uri="{9D8B030D-6E8A-4147-A177-3AD203B41FA5}">
                      <a16:colId xmlns:a16="http://schemas.microsoft.com/office/drawing/2014/main" val="2794797549"/>
                    </a:ext>
                  </a:extLst>
                </a:gridCol>
                <a:gridCol w="533400">
                  <a:extLst>
                    <a:ext uri="{9D8B030D-6E8A-4147-A177-3AD203B41FA5}">
                      <a16:colId xmlns:a16="http://schemas.microsoft.com/office/drawing/2014/main" val="3281899200"/>
                    </a:ext>
                  </a:extLst>
                </a:gridCol>
              </a:tblGrid>
              <a:tr h="370840">
                <a:tc>
                  <a:txBody>
                    <a:bodyPr/>
                    <a:lstStyle/>
                    <a:p>
                      <a:r>
                        <a:rPr lang="es-AR" dirty="0" err="1">
                          <a:solidFill>
                            <a:schemeClr val="tx1"/>
                          </a:solidFill>
                        </a:rPr>
                        <a:t>Soundex</a:t>
                      </a:r>
                      <a:r>
                        <a:rPr lang="es-AR" dirty="0">
                          <a:solidFill>
                            <a:schemeClr val="tx1"/>
                          </a:solidFill>
                        </a:rPr>
                        <a:t>(‘</a:t>
                      </a:r>
                      <a:r>
                        <a:rPr lang="es-AR" baseline="0" dirty="0">
                          <a:solidFill>
                            <a:schemeClr val="tx1"/>
                          </a:solidFill>
                        </a:rPr>
                        <a:t>  SZLLOYDTIRUL’)=</a:t>
                      </a:r>
                      <a:endParaRPr lang="es-AR" dirty="0">
                        <a:solidFill>
                          <a:schemeClr val="tx1"/>
                        </a:solidFill>
                      </a:endParaRPr>
                    </a:p>
                  </a:txBody>
                  <a:tcPr/>
                </a:tc>
                <a:tc>
                  <a:txBody>
                    <a:bodyPr/>
                    <a:lstStyle/>
                    <a:p>
                      <a:r>
                        <a:rPr lang="es-AR" dirty="0">
                          <a:solidFill>
                            <a:schemeClr val="tx1"/>
                          </a:solidFill>
                        </a:rPr>
                        <a:t>S</a:t>
                      </a:r>
                    </a:p>
                  </a:txBody>
                  <a:tcPr/>
                </a:tc>
                <a:tc>
                  <a:txBody>
                    <a:bodyPr/>
                    <a:lstStyle/>
                    <a:p>
                      <a:r>
                        <a:rPr lang="es-AR" dirty="0">
                          <a:solidFill>
                            <a:schemeClr val="tx1"/>
                          </a:solidFill>
                        </a:rPr>
                        <a:t>4</a:t>
                      </a:r>
                    </a:p>
                  </a:txBody>
                  <a:tcPr/>
                </a:tc>
                <a:tc>
                  <a:txBody>
                    <a:bodyPr/>
                    <a:lstStyle/>
                    <a:p>
                      <a:r>
                        <a:rPr lang="es-AR" dirty="0">
                          <a:solidFill>
                            <a:schemeClr val="tx1"/>
                          </a:solidFill>
                        </a:rPr>
                        <a:t>3</a:t>
                      </a:r>
                    </a:p>
                  </a:txBody>
                  <a:tcPr/>
                </a:tc>
                <a:tc>
                  <a:txBody>
                    <a:bodyPr/>
                    <a:lstStyle/>
                    <a:p>
                      <a:r>
                        <a:rPr lang="es-AR" dirty="0">
                          <a:solidFill>
                            <a:schemeClr val="tx1"/>
                          </a:solidFill>
                        </a:rPr>
                        <a:t>6</a:t>
                      </a:r>
                    </a:p>
                  </a:txBody>
                  <a:tcPr/>
                </a:tc>
                <a:extLst>
                  <a:ext uri="{0D108BD9-81ED-4DB2-BD59-A6C34878D82A}">
                    <a16:rowId xmlns:a16="http://schemas.microsoft.com/office/drawing/2014/main" val="4134003831"/>
                  </a:ext>
                </a:extLst>
              </a:tr>
            </a:tbl>
          </a:graphicData>
        </a:graphic>
      </p:graphicFrame>
      <p:cxnSp>
        <p:nvCxnSpPr>
          <p:cNvPr id="11" name="Straight Connector 10"/>
          <p:cNvCxnSpPr/>
          <p:nvPr/>
        </p:nvCxnSpPr>
        <p:spPr>
          <a:xfrm>
            <a:off x="5377816" y="5715000"/>
            <a:ext cx="609600" cy="0"/>
          </a:xfrm>
          <a:prstGeom prst="line">
            <a:avLst/>
          </a:prstGeom>
          <a:ln w="317500">
            <a:solidFill>
              <a:srgbClr val="1EA907"/>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5978065" y="5715000"/>
            <a:ext cx="533786" cy="0"/>
          </a:xfrm>
          <a:prstGeom prst="line">
            <a:avLst/>
          </a:prstGeom>
          <a:ln w="317500">
            <a:solidFill>
              <a:srgbClr val="1EA907"/>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511851" y="5715000"/>
            <a:ext cx="533786" cy="0"/>
          </a:xfrm>
          <a:prstGeom prst="line">
            <a:avLst/>
          </a:prstGeom>
          <a:ln w="317500">
            <a:solidFill>
              <a:srgbClr val="1EA907"/>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7031182" y="5698576"/>
            <a:ext cx="588818" cy="13447"/>
          </a:xfrm>
          <a:prstGeom prst="line">
            <a:avLst/>
          </a:prstGeom>
          <a:ln w="317500">
            <a:solidFill>
              <a:srgbClr val="1EA907"/>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endParaRPr lang="es-AR" dirty="0"/>
          </a:p>
        </p:txBody>
      </p:sp>
    </p:spTree>
    <p:extLst>
      <p:ext uri="{BB962C8B-B14F-4D97-AF65-F5344CB8AC3E}">
        <p14:creationId xmlns:p14="http://schemas.microsoft.com/office/powerpoint/2010/main" val="3811403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nodeType="clickEffect">
                                  <p:stCondLst>
                                    <p:cond delay="0"/>
                                  </p:stCondLst>
                                  <p:childTnLst>
                                    <p:animEffect transition="out" filter="barn(inVertical)">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6" presetClass="exit" presetSubtype="21" fill="hold" nodeType="clickEffect">
                                  <p:stCondLst>
                                    <p:cond delay="0"/>
                                  </p:stCondLst>
                                  <p:childTnLst>
                                    <p:animEffect transition="out" filter="barn(inVertical)">
                                      <p:cBhvr>
                                        <p:cTn id="11" dur="500"/>
                                        <p:tgtEl>
                                          <p:spTgt spid="12"/>
                                        </p:tgtEl>
                                      </p:cBhvr>
                                    </p:animEffect>
                                    <p:set>
                                      <p:cBhvr>
                                        <p:cTn id="12" dur="1" fill="hold">
                                          <p:stCondLst>
                                            <p:cond delay="499"/>
                                          </p:stCondLst>
                                        </p:cTn>
                                        <p:tgtEl>
                                          <p:spTgt spid="1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6" presetClass="exit" presetSubtype="21" fill="hold" nodeType="clickEffect">
                                  <p:stCondLst>
                                    <p:cond delay="0"/>
                                  </p:stCondLst>
                                  <p:childTnLst>
                                    <p:animEffect transition="out" filter="barn(inVertical)">
                                      <p:cBhvr>
                                        <p:cTn id="16" dur="500"/>
                                        <p:tgtEl>
                                          <p:spTgt spid="13"/>
                                        </p:tgtEl>
                                      </p:cBhvr>
                                    </p:animEffect>
                                    <p:set>
                                      <p:cBhvr>
                                        <p:cTn id="17" dur="1" fill="hold">
                                          <p:stCondLst>
                                            <p:cond delay="499"/>
                                          </p:stCondLst>
                                        </p:cTn>
                                        <p:tgtEl>
                                          <p:spTgt spid="13"/>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6" presetClass="exit" presetSubtype="21" fill="hold" nodeType="clickEffect">
                                  <p:stCondLst>
                                    <p:cond delay="0"/>
                                  </p:stCondLst>
                                  <p:childTnLst>
                                    <p:animEffect transition="out" filter="barn(inVertical)">
                                      <p:cBhvr>
                                        <p:cTn id="21" dur="500"/>
                                        <p:tgtEl>
                                          <p:spTgt spid="19"/>
                                        </p:tgtEl>
                                      </p:cBhvr>
                                    </p:animEffect>
                                    <p:set>
                                      <p:cBhvr>
                                        <p:cTn id="22"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Algoritmos</a:t>
            </a:r>
            <a:r>
              <a:rPr lang="en-US" dirty="0"/>
              <a:t> para </a:t>
            </a:r>
            <a:r>
              <a:rPr lang="en-US" dirty="0" err="1"/>
              <a:t>textos</a:t>
            </a:r>
            <a:endParaRPr lang="es-AR" dirty="0"/>
          </a:p>
        </p:txBody>
      </p:sp>
      <p:sp>
        <p:nvSpPr>
          <p:cNvPr id="3" name="Content Placeholder 2"/>
          <p:cNvSpPr>
            <a:spLocks noGrp="1"/>
          </p:cNvSpPr>
          <p:nvPr>
            <p:ph idx="1"/>
          </p:nvPr>
        </p:nvSpPr>
        <p:spPr/>
        <p:txBody>
          <a:bodyPr/>
          <a:lstStyle/>
          <a:p>
            <a:pPr marL="0" indent="0">
              <a:buNone/>
            </a:pPr>
            <a:r>
              <a:rPr lang="en-US" dirty="0" err="1"/>
              <a:t>Múltiples</a:t>
            </a:r>
            <a:r>
              <a:rPr lang="en-US" dirty="0"/>
              <a:t> </a:t>
            </a:r>
            <a:r>
              <a:rPr lang="en-US" dirty="0" err="1"/>
              <a:t>motivaciones</a:t>
            </a:r>
            <a:r>
              <a:rPr lang="en-US" dirty="0"/>
              <a:t>…</a:t>
            </a:r>
          </a:p>
        </p:txBody>
      </p:sp>
      <p:sp>
        <p:nvSpPr>
          <p:cNvPr id="4" name="Slide Number Placeholder 3"/>
          <p:cNvSpPr>
            <a:spLocks noGrp="1"/>
          </p:cNvSpPr>
          <p:nvPr>
            <p:ph type="sldNum" sz="quarter" idx="12"/>
          </p:nvPr>
        </p:nvSpPr>
        <p:spPr/>
        <p:txBody>
          <a:bodyPr/>
          <a:lstStyle/>
          <a:p>
            <a:fld id="{401CF334-2D5C-4859-84A6-CA7E6E43FAEB}" type="slidenum">
              <a:rPr lang="en-US" smtClean="0"/>
              <a:t>3</a:t>
            </a:fld>
            <a:endParaRPr lang="en-US"/>
          </a:p>
        </p:txBody>
      </p:sp>
    </p:spTree>
    <p:extLst>
      <p:ext uri="{BB962C8B-B14F-4D97-AF65-F5344CB8AC3E}">
        <p14:creationId xmlns:p14="http://schemas.microsoft.com/office/powerpoint/2010/main" val="2562306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Cómo</a:t>
            </a:r>
            <a:r>
              <a:rPr lang="en-US" dirty="0"/>
              <a:t> </a:t>
            </a:r>
            <a:r>
              <a:rPr lang="en-US" dirty="0" err="1"/>
              <a:t>usar</a:t>
            </a:r>
            <a:r>
              <a:rPr lang="en-US" dirty="0"/>
              <a:t> </a:t>
            </a:r>
            <a:r>
              <a:rPr lang="en-US" dirty="0" err="1"/>
              <a:t>soundex</a:t>
            </a:r>
            <a:r>
              <a:rPr lang="en-US" dirty="0"/>
              <a:t>?</a:t>
            </a:r>
            <a:endParaRPr lang="es-AR" dirty="0"/>
          </a:p>
        </p:txBody>
      </p:sp>
      <p:sp>
        <p:nvSpPr>
          <p:cNvPr id="3" name="Content Placeholder 2"/>
          <p:cNvSpPr>
            <a:spLocks noGrp="1"/>
          </p:cNvSpPr>
          <p:nvPr>
            <p:ph idx="1"/>
          </p:nvPr>
        </p:nvSpPr>
        <p:spPr/>
        <p:txBody>
          <a:bodyPr>
            <a:normAutofit/>
          </a:bodyPr>
          <a:lstStyle/>
          <a:p>
            <a:pPr marL="0" indent="0">
              <a:buNone/>
            </a:pPr>
            <a:r>
              <a:rPr lang="en-US" dirty="0"/>
              <a:t>Soundex </a:t>
            </a:r>
            <a:r>
              <a:rPr lang="en-US" dirty="0" err="1"/>
              <a:t>codifica</a:t>
            </a:r>
            <a:r>
              <a:rPr lang="en-US" dirty="0"/>
              <a:t>, </a:t>
            </a:r>
            <a:r>
              <a:rPr lang="en-US" dirty="0" err="1"/>
              <a:t>pero</a:t>
            </a:r>
            <a:r>
              <a:rPr lang="en-US" dirty="0"/>
              <a:t> ¿</a:t>
            </a:r>
            <a:r>
              <a:rPr lang="en-US" dirty="0" err="1"/>
              <a:t>Cómo</a:t>
            </a:r>
            <a:r>
              <a:rPr lang="en-US" dirty="0"/>
              <a:t> </a:t>
            </a:r>
            <a:r>
              <a:rPr lang="en-US" dirty="0" err="1"/>
              <a:t>usarlo</a:t>
            </a:r>
            <a:r>
              <a:rPr lang="en-US" dirty="0"/>
              <a:t> para </a:t>
            </a:r>
            <a:r>
              <a:rPr lang="en-US" dirty="0" err="1"/>
              <a:t>comparar</a:t>
            </a:r>
            <a:r>
              <a:rPr lang="en-US" dirty="0"/>
              <a:t> </a:t>
            </a:r>
            <a:r>
              <a:rPr lang="en-US" dirty="0" err="1"/>
              <a:t>proximidad</a:t>
            </a:r>
            <a:r>
              <a:rPr lang="en-US" dirty="0"/>
              <a:t> entre palabras?</a:t>
            </a:r>
          </a:p>
          <a:p>
            <a:pPr marL="0" indent="0">
              <a:buNone/>
            </a:pPr>
            <a:endParaRPr lang="en-US" dirty="0"/>
          </a:p>
          <a:p>
            <a:pPr marL="0" indent="0">
              <a:buNone/>
            </a:pPr>
            <a:r>
              <a:rPr lang="en-US" dirty="0"/>
              <a:t>Soundex NO </a:t>
            </a:r>
            <a:r>
              <a:rPr lang="en-US" dirty="0" err="1"/>
              <a:t>es</a:t>
            </a:r>
            <a:r>
              <a:rPr lang="en-US" dirty="0"/>
              <a:t> </a:t>
            </a:r>
            <a:r>
              <a:rPr lang="en-US" dirty="0" err="1"/>
              <a:t>una</a:t>
            </a:r>
            <a:r>
              <a:rPr lang="en-US" dirty="0"/>
              <a:t> </a:t>
            </a:r>
            <a:r>
              <a:rPr lang="en-US" dirty="0" err="1"/>
              <a:t>métrica</a:t>
            </a:r>
            <a:r>
              <a:rPr lang="en-US" dirty="0"/>
              <a:t>. </a:t>
            </a:r>
          </a:p>
          <a:p>
            <a:pPr marL="0" indent="0">
              <a:buNone/>
            </a:pPr>
            <a:r>
              <a:rPr lang="en-US" dirty="0"/>
              <a:t>Hay que </a:t>
            </a:r>
            <a:r>
              <a:rPr lang="en-US" dirty="0" err="1"/>
              <a:t>definir</a:t>
            </a:r>
            <a:r>
              <a:rPr lang="en-US" dirty="0"/>
              <a:t> </a:t>
            </a:r>
            <a:r>
              <a:rPr lang="en-US" dirty="0" err="1"/>
              <a:t>cómo</a:t>
            </a:r>
            <a:r>
              <a:rPr lang="en-US" dirty="0"/>
              <a:t> </a:t>
            </a:r>
            <a:r>
              <a:rPr lang="en-US" dirty="0" err="1"/>
              <a:t>obtener</a:t>
            </a:r>
            <a:r>
              <a:rPr lang="en-US" dirty="0"/>
              <a:t> </a:t>
            </a:r>
            <a:r>
              <a:rPr lang="en-US" dirty="0" err="1"/>
              <a:t>una</a:t>
            </a:r>
            <a:r>
              <a:rPr lang="en-US" dirty="0"/>
              <a:t> </a:t>
            </a:r>
            <a:r>
              <a:rPr lang="en-US" dirty="0" err="1"/>
              <a:t>métrica</a:t>
            </a:r>
            <a:r>
              <a:rPr lang="en-US" dirty="0"/>
              <a:t> a </a:t>
            </a:r>
            <a:r>
              <a:rPr lang="en-US" dirty="0" err="1"/>
              <a:t>partir</a:t>
            </a:r>
            <a:r>
              <a:rPr lang="en-US" dirty="0"/>
              <a:t> de </a:t>
            </a:r>
            <a:r>
              <a:rPr lang="en-US" dirty="0" err="1"/>
              <a:t>soundex</a:t>
            </a:r>
            <a:r>
              <a:rPr lang="en-US" dirty="0"/>
              <a:t>.</a:t>
            </a:r>
          </a:p>
          <a:p>
            <a:pPr marL="0" indent="0">
              <a:buNone/>
            </a:pPr>
            <a:endParaRPr lang="en-US" dirty="0"/>
          </a:p>
          <a:p>
            <a:pPr marL="0" indent="0">
              <a:buNone/>
            </a:pPr>
            <a:endParaRPr lang="en-US" dirty="0"/>
          </a:p>
          <a:p>
            <a:pPr marL="0" indent="0">
              <a:buNone/>
            </a:pPr>
            <a:endParaRPr lang="en-US" dirty="0"/>
          </a:p>
          <a:p>
            <a:pPr marL="0" indent="0">
              <a:buNone/>
            </a:pPr>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30</a:t>
            </a:fld>
            <a:endParaRPr lang="en-US"/>
          </a:p>
        </p:txBody>
      </p:sp>
    </p:spTree>
    <p:extLst>
      <p:ext uri="{BB962C8B-B14F-4D97-AF65-F5344CB8AC3E}">
        <p14:creationId xmlns:p14="http://schemas.microsoft.com/office/powerpoint/2010/main" val="2374846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Cómo</a:t>
            </a:r>
            <a:r>
              <a:rPr lang="en-US" dirty="0"/>
              <a:t> </a:t>
            </a:r>
            <a:r>
              <a:rPr lang="en-US" dirty="0" err="1"/>
              <a:t>usar</a:t>
            </a:r>
            <a:r>
              <a:rPr lang="en-US" dirty="0"/>
              <a:t> </a:t>
            </a:r>
            <a:r>
              <a:rPr lang="en-US" dirty="0" err="1"/>
              <a:t>soundex</a:t>
            </a:r>
            <a:r>
              <a:rPr lang="en-US" dirty="0"/>
              <a:t>?</a:t>
            </a:r>
            <a:endParaRPr lang="es-AR" dirty="0"/>
          </a:p>
        </p:txBody>
      </p:sp>
      <p:sp>
        <p:nvSpPr>
          <p:cNvPr id="3" name="Content Placeholder 2"/>
          <p:cNvSpPr>
            <a:spLocks noGrp="1"/>
          </p:cNvSpPr>
          <p:nvPr>
            <p:ph idx="1"/>
          </p:nvPr>
        </p:nvSpPr>
        <p:spPr/>
        <p:txBody>
          <a:bodyPr>
            <a:normAutofit/>
          </a:bodyPr>
          <a:lstStyle/>
          <a:p>
            <a:pPr marL="0" indent="0">
              <a:buNone/>
            </a:pPr>
            <a:r>
              <a:rPr lang="en-US" b="1" dirty="0" err="1"/>
              <a:t>Definición</a:t>
            </a:r>
            <a:r>
              <a:rPr lang="en-US" b="1" dirty="0"/>
              <a:t> de </a:t>
            </a:r>
            <a:r>
              <a:rPr lang="en-US" b="1" dirty="0" err="1"/>
              <a:t>Similitud</a:t>
            </a:r>
            <a:r>
              <a:rPr lang="en-US" b="1" dirty="0"/>
              <a:t> para Soundex</a:t>
            </a:r>
          </a:p>
          <a:p>
            <a:pPr marL="0" indent="0">
              <a:buNone/>
            </a:pPr>
            <a:endParaRPr lang="en-US" dirty="0"/>
          </a:p>
          <a:p>
            <a:pPr marL="0" indent="0">
              <a:buNone/>
            </a:pPr>
            <a:r>
              <a:rPr lang="es-AR" b="1" dirty="0"/>
              <a:t>	</a:t>
            </a:r>
            <a:r>
              <a:rPr lang="es-AR" dirty="0"/>
              <a:t>Es la proporción de caracteres coincidentes entre los </a:t>
            </a:r>
            <a:r>
              <a:rPr lang="es-AR" dirty="0" err="1"/>
              <a:t>encodings</a:t>
            </a:r>
            <a:r>
              <a:rPr lang="es-AR" dirty="0"/>
              <a:t> respecto a la longitud del </a:t>
            </a:r>
            <a:r>
              <a:rPr lang="es-AR" dirty="0" err="1"/>
              <a:t>encoding</a:t>
            </a:r>
            <a:r>
              <a:rPr lang="es-AR" dirty="0"/>
              <a:t>.</a:t>
            </a:r>
          </a:p>
          <a:p>
            <a:pPr marL="0" indent="0">
              <a:buNone/>
            </a:pPr>
            <a:endParaRPr lang="en-US" dirty="0"/>
          </a:p>
          <a:p>
            <a:pPr marL="0" indent="0">
              <a:buNone/>
            </a:pPr>
            <a:endParaRPr lang="es-AR"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1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1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1187702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Cómo</a:t>
            </a:r>
            <a:r>
              <a:rPr lang="en-US" dirty="0"/>
              <a:t> </a:t>
            </a:r>
            <a:r>
              <a:rPr lang="en-US" dirty="0" err="1"/>
              <a:t>usar</a:t>
            </a:r>
            <a:r>
              <a:rPr lang="en-US" dirty="0"/>
              <a:t> </a:t>
            </a:r>
            <a:r>
              <a:rPr lang="en-US" dirty="0" err="1"/>
              <a:t>soundex</a:t>
            </a:r>
            <a:r>
              <a:rPr lang="en-US" dirty="0"/>
              <a:t>?</a:t>
            </a:r>
            <a:endParaRPr lang="es-AR" dirty="0"/>
          </a:p>
        </p:txBody>
      </p:sp>
      <p:sp>
        <p:nvSpPr>
          <p:cNvPr id="3" name="Content Placeholder 2"/>
          <p:cNvSpPr>
            <a:spLocks noGrp="1"/>
          </p:cNvSpPr>
          <p:nvPr>
            <p:ph idx="1"/>
          </p:nvPr>
        </p:nvSpPr>
        <p:spPr/>
        <p:txBody>
          <a:bodyPr>
            <a:normAutofit fontScale="77500" lnSpcReduction="20000"/>
          </a:bodyPr>
          <a:lstStyle/>
          <a:p>
            <a:pPr marL="0" indent="0">
              <a:buNone/>
            </a:pPr>
            <a:r>
              <a:rPr lang="en-US" b="1" dirty="0" err="1"/>
              <a:t>Ej</a:t>
            </a:r>
            <a:r>
              <a:rPr lang="en-US" b="1" dirty="0"/>
              <a:t>:  Soundex ( “threshold”) = T624</a:t>
            </a:r>
          </a:p>
          <a:p>
            <a:pPr marL="0" indent="0">
              <a:buNone/>
            </a:pPr>
            <a:r>
              <a:rPr lang="en-US" b="1" dirty="0"/>
              <a:t>       Soundex( “hold” ) = H430</a:t>
            </a:r>
          </a:p>
          <a:p>
            <a:pPr marL="0" indent="0">
              <a:buNone/>
            </a:pPr>
            <a:r>
              <a:rPr lang="en-US" b="1" dirty="0"/>
              <a:t>       Soundex( “</a:t>
            </a:r>
            <a:r>
              <a:rPr lang="es-AR" b="1" dirty="0" err="1"/>
              <a:t>zresjoulding</a:t>
            </a:r>
            <a:r>
              <a:rPr lang="es-AR" b="1" dirty="0"/>
              <a:t>”) </a:t>
            </a:r>
            <a:r>
              <a:rPr lang="es-AR" dirty="0"/>
              <a:t>= </a:t>
            </a:r>
            <a:r>
              <a:rPr lang="es-AR" b="1" dirty="0"/>
              <a:t>Z624</a:t>
            </a:r>
          </a:p>
          <a:p>
            <a:pPr marL="0" indent="0">
              <a:buNone/>
            </a:pPr>
            <a:r>
              <a:rPr lang="en-US" b="1" dirty="0"/>
              <a:t>       Soundex( “phone”) = P500</a:t>
            </a:r>
          </a:p>
          <a:p>
            <a:pPr marL="0" indent="0">
              <a:buNone/>
            </a:pPr>
            <a:r>
              <a:rPr lang="en-US" b="1" dirty="0"/>
              <a:t>       Soundex ( “</a:t>
            </a:r>
            <a:r>
              <a:rPr lang="en-US" b="1" dirty="0" err="1"/>
              <a:t>foun</a:t>
            </a:r>
            <a:r>
              <a:rPr lang="en-US" b="1" dirty="0"/>
              <a:t>” ) = F500</a:t>
            </a:r>
          </a:p>
          <a:p>
            <a:pPr marL="0" indent="0">
              <a:buNone/>
            </a:pPr>
            <a:endParaRPr lang="en-US" b="1" dirty="0"/>
          </a:p>
          <a:p>
            <a:pPr marL="0" indent="0">
              <a:buNone/>
            </a:pPr>
            <a:endParaRPr lang="en-US" b="1" dirty="0"/>
          </a:p>
          <a:p>
            <a:pPr marL="0" indent="0">
              <a:buNone/>
            </a:pPr>
            <a:r>
              <a:rPr lang="en-US" b="1" dirty="0"/>
              <a:t>Soundex (“threshold”, “hold” ) = 0</a:t>
            </a:r>
          </a:p>
          <a:p>
            <a:pPr marL="0" indent="0">
              <a:buNone/>
            </a:pPr>
            <a:r>
              <a:rPr lang="en-US" b="1" dirty="0"/>
              <a:t>Soundex(“threshold”, “</a:t>
            </a:r>
            <a:r>
              <a:rPr lang="es-AR" b="1" dirty="0" err="1"/>
              <a:t>zresjoulding</a:t>
            </a:r>
            <a:r>
              <a:rPr lang="en-US" b="1" dirty="0"/>
              <a:t>”) = ¾ = 0.75</a:t>
            </a:r>
          </a:p>
          <a:p>
            <a:pPr marL="0" indent="0">
              <a:buNone/>
            </a:pPr>
            <a:r>
              <a:rPr lang="en-US" b="1" dirty="0"/>
              <a:t>Soundex(“phone”, “</a:t>
            </a:r>
            <a:r>
              <a:rPr lang="en-US" b="1" dirty="0" err="1"/>
              <a:t>foun</a:t>
            </a:r>
            <a:r>
              <a:rPr lang="en-US" b="1" dirty="0"/>
              <a:t>” ) = 3/4 = 0.75</a:t>
            </a:r>
          </a:p>
          <a:p>
            <a:pPr marL="0" indent="0">
              <a:buNone/>
            </a:pPr>
            <a:endParaRPr lang="en-US" b="1" dirty="0"/>
          </a:p>
          <a:p>
            <a:pPr marL="0" indent="0">
              <a:buNone/>
            </a:pPr>
            <a:r>
              <a:rPr lang="en-US" b="1" dirty="0"/>
              <a:t>¿ </a:t>
            </a:r>
            <a:r>
              <a:rPr lang="en-US" b="1" dirty="0" err="1"/>
              <a:t>Cuáles</a:t>
            </a:r>
            <a:r>
              <a:rPr lang="en-US" b="1" dirty="0"/>
              <a:t> son </a:t>
            </a:r>
            <a:r>
              <a:rPr lang="en-US" b="1" dirty="0" err="1"/>
              <a:t>los</a:t>
            </a:r>
            <a:r>
              <a:rPr lang="en-US" b="1" dirty="0"/>
              <a:t> </a:t>
            </a:r>
            <a:r>
              <a:rPr lang="en-US" b="1" dirty="0" err="1"/>
              <a:t>únicos</a:t>
            </a:r>
            <a:r>
              <a:rPr lang="en-US" b="1" dirty="0"/>
              <a:t> </a:t>
            </a:r>
            <a:r>
              <a:rPr lang="en-US" b="1" dirty="0" err="1"/>
              <a:t>valores</a:t>
            </a:r>
            <a:r>
              <a:rPr lang="en-US" b="1" dirty="0"/>
              <a:t> </a:t>
            </a:r>
            <a:r>
              <a:rPr lang="en-US" b="1" dirty="0" err="1"/>
              <a:t>posibles</a:t>
            </a:r>
            <a:r>
              <a:rPr lang="en-US" b="1" dirty="0"/>
              <a:t> de </a:t>
            </a:r>
            <a:r>
              <a:rPr lang="en-US" b="1" dirty="0" err="1"/>
              <a:t>similitud</a:t>
            </a:r>
            <a:r>
              <a:rPr lang="en-US" b="1" dirty="0"/>
              <a:t> que </a:t>
            </a:r>
            <a:r>
              <a:rPr lang="en-US" b="1" dirty="0" err="1"/>
              <a:t>obtenemos</a:t>
            </a:r>
            <a:r>
              <a:rPr lang="en-US" b="1" dirty="0"/>
              <a:t>?</a:t>
            </a:r>
          </a:p>
          <a:p>
            <a:pPr marL="0" indent="0">
              <a:buNone/>
            </a:pPr>
            <a:r>
              <a:rPr lang="es-AR" dirty="0" err="1"/>
              <a:t>Rta</a:t>
            </a:r>
            <a:r>
              <a:rPr lang="es-AR" dirty="0"/>
              <a:t> 0, 0.25, 0.5, 0.75, 1</a:t>
            </a:r>
          </a:p>
          <a:p>
            <a:pPr marL="0" indent="0">
              <a:buNone/>
            </a:pPr>
            <a:endParaRPr lang="en-US" dirty="0"/>
          </a:p>
          <a:p>
            <a:pPr marL="0" indent="0">
              <a:buNone/>
            </a:pPr>
            <a:endParaRPr lang="en-US" dirty="0"/>
          </a:p>
          <a:p>
            <a:pPr marL="0" indent="0">
              <a:buNone/>
            </a:pPr>
            <a:endParaRPr lang="en-US" dirty="0"/>
          </a:p>
          <a:p>
            <a:pPr marL="0" indent="0">
              <a:buNone/>
            </a:pPr>
            <a:endParaRPr lang="es-AR"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01CF334-2D5C-4859-84A6-CA7E6E43FAEB}" type="slidenum">
              <a:rPr kumimoji="0" lang="en-US" sz="11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1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1615855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barn(inVertical)">
                                      <p:cBhvr>
                                        <p:cTn id="7" dur="500"/>
                                        <p:tgtEl>
                                          <p:spTgt spid="3">
                                            <p:txEl>
                                              <p:pRg st="7" end="7"/>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8" end="8"/>
                                            </p:txEl>
                                          </p:spTgt>
                                        </p:tgtEl>
                                        <p:attrNameLst>
                                          <p:attrName>style.visibility</p:attrName>
                                        </p:attrNameLst>
                                      </p:cBhvr>
                                      <p:to>
                                        <p:strVal val="visible"/>
                                      </p:to>
                                    </p:set>
                                    <p:animEffect transition="in" filter="barn(inVertical)">
                                      <p:cBhvr>
                                        <p:cTn id="10" dur="500"/>
                                        <p:tgtEl>
                                          <p:spTgt spid="3">
                                            <p:txEl>
                                              <p:pRg st="8" end="8"/>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animEffect transition="in" filter="barn(inVertical)">
                                      <p:cBhvr>
                                        <p:cTn id="13" dur="500"/>
                                        <p:tgtEl>
                                          <p:spTgt spid="3">
                                            <p:txEl>
                                              <p:pRg st="9" end="9"/>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
                                            <p:txEl>
                                              <p:pRg st="11" end="11"/>
                                            </p:txEl>
                                          </p:spTgt>
                                        </p:tgtEl>
                                        <p:attrNameLst>
                                          <p:attrName>style.visibility</p:attrName>
                                        </p:attrNameLst>
                                      </p:cBhvr>
                                      <p:to>
                                        <p:strVal val="visible"/>
                                      </p:to>
                                    </p:set>
                                    <p:animEffect transition="in" filter="barn(inVertical)">
                                      <p:cBhvr>
                                        <p:cTn id="18" dur="500"/>
                                        <p:tgtEl>
                                          <p:spTgt spid="3">
                                            <p:txEl>
                                              <p:pRg st="11" end="1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animEffect transition="in" filter="barn(inVertical)">
                                      <p:cBhvr>
                                        <p:cTn id="23"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4"/>
          <p:cNvSpPr txBox="1">
            <a:spLocks noGrp="1"/>
          </p:cNvSpPr>
          <p:nvPr>
            <p:ph type="ctrTitle"/>
          </p:nvPr>
        </p:nvSpPr>
        <p:spPr>
          <a:xfrm>
            <a:off x="533400" y="1371600"/>
            <a:ext cx="7851648" cy="1828800"/>
          </a:xfrm>
          <a:prstGeom prst="rect">
            <a:avLst/>
          </a:prstGeom>
          <a:noFill/>
          <a:ln>
            <a:noFill/>
          </a:ln>
        </p:spPr>
        <p:txBody>
          <a:bodyPr spcFirstLastPara="1" wrap="square" lIns="0" tIns="0" rIns="18275" bIns="0" anchor="b" anchorCtr="0">
            <a:normAutofit/>
          </a:bodyPr>
          <a:lstStyle/>
          <a:p>
            <a:pPr marL="0" lvl="0" indent="0" algn="r" rtl="0">
              <a:spcBef>
                <a:spcPts val="0"/>
              </a:spcBef>
              <a:spcAft>
                <a:spcPts val="0"/>
              </a:spcAft>
              <a:buClr>
                <a:schemeClr val="dk2"/>
              </a:buClr>
              <a:buSzPts val="5600"/>
              <a:buFont typeface="Century Gothic"/>
              <a:buNone/>
            </a:pPr>
            <a:r>
              <a:rPr lang="en-US"/>
              <a:t>Estructura de Datos y Algoritmos</a:t>
            </a:r>
            <a:endParaRPr/>
          </a:p>
        </p:txBody>
      </p:sp>
      <p:sp>
        <p:nvSpPr>
          <p:cNvPr id="112" name="Google Shape;112;p14"/>
          <p:cNvSpPr txBox="1">
            <a:spLocks noGrp="1"/>
          </p:cNvSpPr>
          <p:nvPr>
            <p:ph type="subTitle" idx="1"/>
          </p:nvPr>
        </p:nvSpPr>
        <p:spPr>
          <a:xfrm>
            <a:off x="533400" y="3228536"/>
            <a:ext cx="7854696" cy="1752600"/>
          </a:xfrm>
          <a:prstGeom prst="rect">
            <a:avLst/>
          </a:prstGeom>
          <a:noFill/>
          <a:ln>
            <a:noFill/>
          </a:ln>
        </p:spPr>
        <p:txBody>
          <a:bodyPr spcFirstLastPara="1" wrap="square" lIns="0" tIns="45700" rIns="18275" bIns="45700" anchor="t" anchorCtr="0">
            <a:normAutofit/>
          </a:bodyPr>
          <a:lstStyle/>
          <a:p>
            <a:pPr marL="0" marR="45720" lvl="0" indent="0" algn="r" rtl="0">
              <a:spcBef>
                <a:spcPts val="0"/>
              </a:spcBef>
              <a:spcAft>
                <a:spcPts val="0"/>
              </a:spcAft>
              <a:buSzPts val="3420"/>
              <a:buNone/>
            </a:pPr>
            <a:r>
              <a:rPr lang="en-US" sz="3600" dirty="0">
                <a:solidFill>
                  <a:schemeClr val="dk2"/>
                </a:solidFill>
              </a:rPr>
              <a:t>ITBA     2024-Q1</a:t>
            </a:r>
            <a:endParaRPr sz="3600" dirty="0">
              <a:solidFill>
                <a:schemeClr val="dk2"/>
              </a:solidFill>
            </a:endParaRPr>
          </a:p>
        </p:txBody>
      </p:sp>
      <p:sp>
        <p:nvSpPr>
          <p:cNvPr id="113" name="Google Shape;113;p14"/>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33</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5"/>
          <p:cNvSpPr txBox="1">
            <a:spLocks noGrp="1"/>
          </p:cNvSpPr>
          <p:nvPr>
            <p:ph type="title"/>
          </p:nvPr>
        </p:nvSpPr>
        <p:spPr>
          <a:xfrm>
            <a:off x="265500" y="1534800"/>
            <a:ext cx="4045200" cy="2085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2"/>
              </a:buClr>
              <a:buSzPts val="4200"/>
              <a:buFont typeface="Century Gothic"/>
              <a:buNone/>
            </a:pPr>
            <a:r>
              <a:rPr lang="en-US"/>
              <a:t>TP 2-Ejer 2.1, 2.2, 2.3 y 2.4</a:t>
            </a:r>
            <a:endParaRPr/>
          </a:p>
        </p:txBody>
      </p:sp>
      <p:sp>
        <p:nvSpPr>
          <p:cNvPr id="119" name="Google Shape;119;p15"/>
          <p:cNvSpPr txBox="1">
            <a:spLocks noGrp="1"/>
          </p:cNvSpPr>
          <p:nvPr>
            <p:ph type="subTitle" idx="1"/>
          </p:nvPr>
        </p:nvSpPr>
        <p:spPr>
          <a:xfrm>
            <a:off x="265500" y="3692002"/>
            <a:ext cx="4045200" cy="1692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100"/>
              <a:buNone/>
            </a:pPr>
            <a:r>
              <a:rPr lang="en-US"/>
              <a:t>Implementar Soundex</a:t>
            </a:r>
            <a:endParaRPr/>
          </a:p>
        </p:txBody>
      </p:sp>
      <p:sp>
        <p:nvSpPr>
          <p:cNvPr id="120" name="Google Shape;120;p15"/>
          <p:cNvSpPr txBox="1">
            <a:spLocks noGrp="1"/>
          </p:cNvSpPr>
          <p:nvPr>
            <p:ph type="body" idx="2"/>
          </p:nvPr>
        </p:nvSpPr>
        <p:spPr>
          <a:xfrm>
            <a:off x="4939500" y="965600"/>
            <a:ext cx="3837000" cy="4926900"/>
          </a:xfrm>
          <a:prstGeom prst="rect">
            <a:avLst/>
          </a:prstGeom>
          <a:solidFill>
            <a:srgbClr val="D9E188"/>
          </a:solidFill>
          <a:ln>
            <a:noFill/>
          </a:ln>
        </p:spPr>
        <p:txBody>
          <a:bodyPr spcFirstLastPara="1" wrap="square" lIns="91425" tIns="91425" rIns="91425" bIns="91425" anchor="ctr" anchorCtr="0">
            <a:normAutofit/>
          </a:bodyPr>
          <a:lstStyle/>
          <a:p>
            <a:pPr marL="0" lvl="0" indent="0" algn="l" rtl="0">
              <a:spcBef>
                <a:spcPts val="0"/>
              </a:spcBef>
              <a:spcAft>
                <a:spcPts val="0"/>
              </a:spcAft>
              <a:buSzPts val="1800"/>
              <a:buNone/>
            </a:pPr>
            <a:endParaRPr sz="2000">
              <a:solidFill>
                <a:schemeClr val="dk1"/>
              </a:solidFill>
            </a:endParaRPr>
          </a:p>
        </p:txBody>
      </p:sp>
      <p:sp>
        <p:nvSpPr>
          <p:cNvPr id="121" name="Google Shape;121;p15"/>
          <p:cNvSpPr txBox="1">
            <a:spLocks noGrp="1"/>
          </p:cNvSpPr>
          <p:nvPr>
            <p:ph type="sldNum" idx="4294967295"/>
          </p:nvPr>
        </p:nvSpPr>
        <p:spPr>
          <a:xfrm>
            <a:off x="8460431" y="6201587"/>
            <a:ext cx="548700" cy="52470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n-US" sz="1000" b="0" i="0" u="none" strike="noStrike" cap="none">
                <a:solidFill>
                  <a:srgbClr val="FFFFFF"/>
                </a:solidFill>
                <a:latin typeface="Roboto"/>
                <a:ea typeface="Roboto"/>
                <a:cs typeface="Roboto"/>
                <a:sym typeface="Roboto"/>
              </a:rPr>
              <a:t>34</a:t>
            </a:fld>
            <a:endParaRPr sz="1000" b="0" i="0" u="none" strike="noStrike" cap="none">
              <a:solidFill>
                <a:srgbClr val="FFFFFF"/>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6"/>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r>
              <a:rPr lang="en-US" b="1"/>
              <a:t>Ejemplos</a:t>
            </a:r>
            <a:endParaRPr/>
          </a:p>
        </p:txBody>
      </p:sp>
      <p:sp>
        <p:nvSpPr>
          <p:cNvPr id="127" name="Google Shape;127;p16"/>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0" lvl="0" indent="0" algn="l" rtl="0">
              <a:spcBef>
                <a:spcPts val="520"/>
              </a:spcBef>
              <a:spcAft>
                <a:spcPts val="0"/>
              </a:spcAft>
              <a:buSzPts val="1100"/>
              <a:buNone/>
            </a:pPr>
            <a:r>
              <a:rPr lang="en-US" dirty="0"/>
              <a:t>Soundex ( "threshold").representation()  //"T624"</a:t>
            </a:r>
            <a:endParaRPr dirty="0"/>
          </a:p>
          <a:p>
            <a:pPr marL="0" lvl="0" indent="0" algn="l" rtl="0">
              <a:spcBef>
                <a:spcPts val="520"/>
              </a:spcBef>
              <a:spcAft>
                <a:spcPts val="0"/>
              </a:spcAft>
              <a:buSzPts val="1100"/>
              <a:buNone/>
            </a:pPr>
            <a:endParaRPr dirty="0"/>
          </a:p>
          <a:p>
            <a:pPr marL="0" lvl="0" indent="0" algn="l" rtl="0">
              <a:spcBef>
                <a:spcPts val="520"/>
              </a:spcBef>
              <a:spcAft>
                <a:spcPts val="0"/>
              </a:spcAft>
              <a:buSzPts val="1100"/>
              <a:buNone/>
            </a:pPr>
            <a:r>
              <a:rPr lang="en-US" dirty="0"/>
              <a:t>Soundex ( "hold").representation()  //"H430"</a:t>
            </a:r>
            <a:endParaRPr dirty="0"/>
          </a:p>
          <a:p>
            <a:pPr marL="0" lvl="0" indent="0" algn="l" rtl="0">
              <a:spcBef>
                <a:spcPts val="520"/>
              </a:spcBef>
              <a:spcAft>
                <a:spcPts val="0"/>
              </a:spcAft>
              <a:buSzPts val="1100"/>
              <a:buNone/>
            </a:pPr>
            <a:endParaRPr dirty="0"/>
          </a:p>
          <a:p>
            <a:pPr marL="0" lvl="0" indent="0" algn="l" rtl="0">
              <a:spcBef>
                <a:spcPts val="520"/>
              </a:spcBef>
              <a:spcAft>
                <a:spcPts val="0"/>
              </a:spcAft>
              <a:buSzPts val="1100"/>
              <a:buNone/>
            </a:pPr>
            <a:r>
              <a:rPr lang="en-US" dirty="0"/>
              <a:t>Soundex ( "phone").representation()  //"P500"</a:t>
            </a:r>
            <a:endParaRPr dirty="0"/>
          </a:p>
          <a:p>
            <a:pPr marL="0" lvl="0" indent="0" algn="l" rtl="0">
              <a:spcBef>
                <a:spcPts val="520"/>
              </a:spcBef>
              <a:spcAft>
                <a:spcPts val="0"/>
              </a:spcAft>
              <a:buSzPts val="1100"/>
              <a:buNone/>
            </a:pPr>
            <a:endParaRPr dirty="0"/>
          </a:p>
          <a:p>
            <a:pPr marL="0" lvl="0" indent="0" algn="l" rtl="0">
              <a:spcBef>
                <a:spcPts val="520"/>
              </a:spcBef>
              <a:spcAft>
                <a:spcPts val="0"/>
              </a:spcAft>
              <a:buClr>
                <a:schemeClr val="dk1"/>
              </a:buClr>
              <a:buSzPts val="1100"/>
              <a:buFont typeface="Arial"/>
              <a:buNone/>
            </a:pPr>
            <a:r>
              <a:rPr lang="en-US" dirty="0"/>
              <a:t>Soundex ( "</a:t>
            </a:r>
            <a:r>
              <a:rPr lang="en-US" dirty="0" err="1"/>
              <a:t>foun</a:t>
            </a:r>
            <a:r>
              <a:rPr lang="en-US" dirty="0"/>
              <a:t>").representation()  //"F500"</a:t>
            </a:r>
            <a:endParaRPr dirty="0"/>
          </a:p>
          <a:p>
            <a:pPr marL="0" lvl="0" indent="0" algn="l" rtl="0">
              <a:spcBef>
                <a:spcPts val="520"/>
              </a:spcBef>
              <a:spcAft>
                <a:spcPts val="0"/>
              </a:spcAft>
              <a:buSzPts val="2470"/>
              <a:buNone/>
            </a:pPr>
            <a:endParaRPr dirty="0"/>
          </a:p>
          <a:p>
            <a:pPr marL="0" lvl="0" indent="0" algn="l" rtl="0">
              <a:spcBef>
                <a:spcPts val="520"/>
              </a:spcBef>
              <a:spcAft>
                <a:spcPts val="0"/>
              </a:spcAft>
              <a:buSzPts val="2470"/>
              <a:buNone/>
            </a:pPr>
            <a:endParaRPr dirty="0"/>
          </a:p>
        </p:txBody>
      </p:sp>
      <p:sp>
        <p:nvSpPr>
          <p:cNvPr id="128" name="Google Shape;128;p16"/>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35</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7">
                                            <p:txEl>
                                              <p:pRg st="0" end="0"/>
                                            </p:txEl>
                                          </p:spTgt>
                                        </p:tgtEl>
                                        <p:attrNameLst>
                                          <p:attrName>style.visibility</p:attrName>
                                        </p:attrNameLst>
                                      </p:cBhvr>
                                      <p:to>
                                        <p:strVal val="visible"/>
                                      </p:to>
                                    </p:set>
                                    <p:animEffect transition="in" filter="fade">
                                      <p:cBhvr>
                                        <p:cTn id="7" dur="1000"/>
                                        <p:tgtEl>
                                          <p:spTgt spid="1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7">
                                            <p:txEl>
                                              <p:pRg st="2" end="2"/>
                                            </p:txEl>
                                          </p:spTgt>
                                        </p:tgtEl>
                                        <p:attrNameLst>
                                          <p:attrName>style.visibility</p:attrName>
                                        </p:attrNameLst>
                                      </p:cBhvr>
                                      <p:to>
                                        <p:strVal val="visible"/>
                                      </p:to>
                                    </p:set>
                                    <p:animEffect transition="in" filter="fade">
                                      <p:cBhvr>
                                        <p:cTn id="12" dur="1000"/>
                                        <p:tgtEl>
                                          <p:spTgt spid="12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7">
                                            <p:txEl>
                                              <p:pRg st="4" end="4"/>
                                            </p:txEl>
                                          </p:spTgt>
                                        </p:tgtEl>
                                        <p:attrNameLst>
                                          <p:attrName>style.visibility</p:attrName>
                                        </p:attrNameLst>
                                      </p:cBhvr>
                                      <p:to>
                                        <p:strVal val="visible"/>
                                      </p:to>
                                    </p:set>
                                    <p:animEffect transition="in" filter="fade">
                                      <p:cBhvr>
                                        <p:cTn id="17" dur="1000"/>
                                        <p:tgtEl>
                                          <p:spTgt spid="12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7">
                                            <p:txEl>
                                              <p:pRg st="6" end="6"/>
                                            </p:txEl>
                                          </p:spTgt>
                                        </p:tgtEl>
                                        <p:attrNameLst>
                                          <p:attrName>style.visibility</p:attrName>
                                        </p:attrNameLst>
                                      </p:cBhvr>
                                      <p:to>
                                        <p:strVal val="visible"/>
                                      </p:to>
                                    </p:set>
                                    <p:animEffect transition="in" filter="fade">
                                      <p:cBhvr>
                                        <p:cTn id="22" dur="1000"/>
                                        <p:tgtEl>
                                          <p:spTgt spid="12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7"/>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r>
              <a:rPr lang="en-US" b="1"/>
              <a:t>Hagamos casos de testeo!</a:t>
            </a:r>
            <a:endParaRPr b="1"/>
          </a:p>
        </p:txBody>
      </p:sp>
      <p:sp>
        <p:nvSpPr>
          <p:cNvPr id="135" name="Google Shape;135;p17"/>
          <p:cNvSpPr txBox="1">
            <a:spLocks noGrp="1"/>
          </p:cNvSpPr>
          <p:nvPr>
            <p:ph type="sldNum" idx="12"/>
          </p:nvPr>
        </p:nvSpPr>
        <p:spPr>
          <a:xfrm>
            <a:off x="7924800" y="6356352"/>
            <a:ext cx="762000" cy="36510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36</a:t>
            </a:fld>
            <a:endParaRPr/>
          </a:p>
        </p:txBody>
      </p:sp>
      <p:sp>
        <p:nvSpPr>
          <p:cNvPr id="5" name="Rectangle 2"/>
          <p:cNvSpPr>
            <a:spLocks noChangeArrowheads="1"/>
          </p:cNvSpPr>
          <p:nvPr/>
        </p:nvSpPr>
        <p:spPr bwMode="auto">
          <a:xfrm>
            <a:off x="574765" y="2014587"/>
            <a:ext cx="7350035" cy="452431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9E880D"/>
                </a:solidFill>
                <a:effectLst/>
                <a:latin typeface="JetBrains Mono"/>
              </a:rPr>
              <a:t>@Test</a:t>
            </a:r>
            <a:br>
              <a:rPr kumimoji="0" lang="en-US" altLang="en-US" sz="1800" b="0" i="0" u="none" strike="noStrike" cap="none" normalizeH="0" baseline="0" dirty="0">
                <a:ln>
                  <a:noFill/>
                </a:ln>
                <a:solidFill>
                  <a:srgbClr val="9E880D"/>
                </a:solidFill>
                <a:effectLst/>
                <a:latin typeface="JetBrains Mono"/>
              </a:rPr>
            </a:br>
            <a:r>
              <a:rPr kumimoji="0" lang="en-US" altLang="en-US" sz="1800" b="0" i="0" u="none" strike="noStrike" cap="none" normalizeH="0" baseline="0" dirty="0">
                <a:ln>
                  <a:noFill/>
                </a:ln>
                <a:solidFill>
                  <a:srgbClr val="0033B3"/>
                </a:solidFill>
                <a:effectLst/>
                <a:latin typeface="JetBrains Mono"/>
              </a:rPr>
              <a:t>void </a:t>
            </a:r>
            <a:r>
              <a:rPr kumimoji="0" lang="en-US" altLang="en-US" sz="1800" b="0" i="0" u="none" strike="noStrike" cap="none" normalizeH="0" baseline="0" dirty="0" err="1">
                <a:ln>
                  <a:noFill/>
                </a:ln>
                <a:solidFill>
                  <a:srgbClr val="00627A"/>
                </a:solidFill>
                <a:effectLst/>
                <a:latin typeface="JetBrains Mono"/>
              </a:rPr>
              <a:t>soundexRepresentation_threshold_Test</a:t>
            </a:r>
            <a:r>
              <a:rPr kumimoji="0" lang="en-US" altLang="en-US" sz="1800" b="0" i="0" u="none" strike="noStrike" cap="none" normalizeH="0" baseline="0" dirty="0">
                <a:ln>
                  <a:noFill/>
                </a:ln>
                <a:solidFill>
                  <a:srgbClr val="3F9101"/>
                </a:solidFill>
                <a:effectLst/>
                <a:latin typeface="JetBrains Mono"/>
              </a:rPr>
              <a:t>() </a:t>
            </a:r>
            <a:r>
              <a:rPr kumimoji="0" lang="en-US" altLang="en-US" sz="1800" b="0" i="0" u="none" strike="noStrike" cap="none" normalizeH="0" baseline="0" dirty="0">
                <a:ln>
                  <a:noFill/>
                </a:ln>
                <a:solidFill>
                  <a:srgbClr val="0E4A8E"/>
                </a:solidFill>
                <a:effectLst/>
                <a:latin typeface="JetBrains Mono"/>
              </a:rPr>
              <a:t>{</a:t>
            </a:r>
            <a:br>
              <a:rPr kumimoji="0" lang="en-US" altLang="en-US" sz="1800" b="0" i="0" u="none" strike="noStrike" cap="none" normalizeH="0" baseline="0" dirty="0">
                <a:ln>
                  <a:noFill/>
                </a:ln>
                <a:solidFill>
                  <a:srgbClr val="0E4A8E"/>
                </a:solidFill>
                <a:effectLst/>
                <a:latin typeface="JetBrains Mono"/>
              </a:rPr>
            </a:br>
            <a:r>
              <a:rPr kumimoji="0" lang="en-US" altLang="en-US" sz="1800" b="0" i="0" u="none" strike="noStrike" cap="none" normalizeH="0" baseline="0" dirty="0">
                <a:ln>
                  <a:noFill/>
                </a:ln>
                <a:solidFill>
                  <a:srgbClr val="0E4A8E"/>
                </a:solidFill>
                <a:effectLst/>
                <a:latin typeface="JetBrains Mono"/>
              </a:rPr>
              <a:t>    </a:t>
            </a:r>
            <a:r>
              <a:rPr kumimoji="0" lang="en-US" altLang="en-US" sz="1800" b="0" i="1" u="none" strike="noStrike" cap="none" normalizeH="0" baseline="0" dirty="0" err="1">
                <a:ln>
                  <a:noFill/>
                </a:ln>
                <a:solidFill>
                  <a:srgbClr val="080808"/>
                </a:solidFill>
                <a:effectLst/>
                <a:latin typeface="JetBrains Mono"/>
              </a:rPr>
              <a:t>assertEquals</a:t>
            </a:r>
            <a:r>
              <a:rPr kumimoji="0" lang="en-US" altLang="en-US" sz="1800" b="0" i="0" u="none" strike="noStrike" cap="none" normalizeH="0" baseline="0" dirty="0">
                <a:ln>
                  <a:noFill/>
                </a:ln>
                <a:solidFill>
                  <a:srgbClr val="3F9101"/>
                </a:solidFill>
                <a:effectLst/>
                <a:latin typeface="JetBrains Mono"/>
              </a:rPr>
              <a:t>(</a:t>
            </a:r>
            <a:r>
              <a:rPr kumimoji="0" lang="en-US" altLang="en-US" sz="1800" b="0" i="0" u="none" strike="noStrike" cap="none" normalizeH="0" baseline="0" dirty="0">
                <a:ln>
                  <a:noFill/>
                </a:ln>
                <a:solidFill>
                  <a:srgbClr val="067D17"/>
                </a:solidFill>
                <a:effectLst/>
                <a:latin typeface="JetBrains Mono"/>
              </a:rPr>
              <a:t>"T624"</a:t>
            </a:r>
            <a:r>
              <a:rPr kumimoji="0" lang="en-US" altLang="en-US" sz="1800" b="0" i="0" u="none" strike="noStrike" cap="none" normalizeH="0" baseline="0" dirty="0">
                <a:ln>
                  <a:noFill/>
                </a:ln>
                <a:solidFill>
                  <a:srgbClr val="080808"/>
                </a:solidFill>
                <a:effectLst/>
                <a:latin typeface="JetBrains Mono"/>
              </a:rPr>
              <a:t>,</a:t>
            </a:r>
            <a:r>
              <a:rPr kumimoji="0" lang="en-US" altLang="en-US" sz="1800" b="0" i="0" u="none" strike="noStrike" cap="none" normalizeH="0" baseline="0" dirty="0">
                <a:ln>
                  <a:noFill/>
                </a:ln>
                <a:solidFill>
                  <a:srgbClr val="000000"/>
                </a:solidFill>
                <a:effectLst/>
                <a:latin typeface="JetBrains Mono"/>
              </a:rPr>
              <a:t>Soundex</a:t>
            </a:r>
            <a:r>
              <a:rPr kumimoji="0" lang="en-US" altLang="en-US" sz="1800" b="0" i="0" u="none" strike="noStrike" cap="none" normalizeH="0" baseline="0" dirty="0">
                <a:ln>
                  <a:noFill/>
                </a:ln>
                <a:solidFill>
                  <a:srgbClr val="080808"/>
                </a:solidFill>
                <a:effectLst/>
                <a:latin typeface="JetBrains Mono"/>
              </a:rPr>
              <a:t>.</a:t>
            </a:r>
            <a:r>
              <a:rPr kumimoji="0" lang="en-US" altLang="en-US" sz="1800" b="0" i="1" u="none" strike="noStrike" cap="none" normalizeH="0" baseline="0" dirty="0">
                <a:ln>
                  <a:noFill/>
                </a:ln>
                <a:solidFill>
                  <a:srgbClr val="080808"/>
                </a:solidFill>
                <a:effectLst/>
                <a:latin typeface="JetBrains Mono"/>
              </a:rPr>
              <a:t>representation</a:t>
            </a:r>
            <a:r>
              <a:rPr kumimoji="0" lang="en-US" altLang="en-US" sz="1800" b="0" i="0" u="none" strike="noStrike" cap="none" normalizeH="0" baseline="0" dirty="0">
                <a:ln>
                  <a:noFill/>
                </a:ln>
                <a:solidFill>
                  <a:srgbClr val="0E4A8E"/>
                </a:solidFill>
                <a:effectLst/>
                <a:latin typeface="JetBrains Mono"/>
              </a:rPr>
              <a:t>(</a:t>
            </a:r>
            <a:r>
              <a:rPr kumimoji="0" lang="en-US" altLang="en-US" sz="1800" b="0" i="0" u="none" strike="noStrike" cap="none" normalizeH="0" baseline="0" dirty="0">
                <a:ln>
                  <a:noFill/>
                </a:ln>
                <a:solidFill>
                  <a:srgbClr val="067D17"/>
                </a:solidFill>
                <a:effectLst/>
                <a:latin typeface="JetBrains Mono"/>
              </a:rPr>
              <a:t>"threshold"</a:t>
            </a:r>
            <a:r>
              <a:rPr kumimoji="0" lang="en-US" altLang="en-US" sz="1800" b="0" i="0" u="none" strike="noStrike" cap="none" normalizeH="0" baseline="0" dirty="0">
                <a:ln>
                  <a:noFill/>
                </a:ln>
                <a:solidFill>
                  <a:srgbClr val="0E4A8E"/>
                </a:solidFill>
                <a:effectLst/>
                <a:latin typeface="JetBrains Mono"/>
              </a:rPr>
              <a:t>)</a:t>
            </a:r>
            <a:r>
              <a:rPr kumimoji="0" lang="en-US" altLang="en-US" sz="1800" b="0" i="0" u="none" strike="noStrike" cap="none" normalizeH="0" baseline="0" dirty="0">
                <a:ln>
                  <a:noFill/>
                </a:ln>
                <a:solidFill>
                  <a:srgbClr val="3F9101"/>
                </a:solidFill>
                <a:effectLst/>
                <a:latin typeface="JetBrains Mono"/>
              </a:rPr>
              <a:t>)</a:t>
            </a:r>
            <a:r>
              <a:rPr kumimoji="0" lang="en-US" altLang="en-US" sz="1800" b="0" i="0" u="none" strike="noStrike" cap="none" normalizeH="0" baseline="0" dirty="0">
                <a:ln>
                  <a:noFill/>
                </a:ln>
                <a:solidFill>
                  <a:srgbClr val="080808"/>
                </a:solidFill>
                <a:effectLst/>
                <a:latin typeface="JetBrains Mono"/>
              </a:rPr>
              <a: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E4A8E"/>
                </a:solidFill>
                <a:effectLst/>
                <a:latin typeface="JetBrains Mono"/>
              </a:rPr>
              <a:t>}</a:t>
            </a:r>
            <a:br>
              <a:rPr kumimoji="0" lang="en-US" altLang="en-US" sz="1800" b="0" i="0" u="none" strike="noStrike" cap="none" normalizeH="0" baseline="0" dirty="0">
                <a:ln>
                  <a:noFill/>
                </a:ln>
                <a:solidFill>
                  <a:srgbClr val="0E4A8E"/>
                </a:solidFill>
                <a:effectLst/>
                <a:latin typeface="JetBrains Mono"/>
              </a:rPr>
            </a:br>
            <a:r>
              <a:rPr kumimoji="0" lang="en-US" altLang="en-US" sz="1800" b="0" i="0" u="none" strike="noStrike" cap="none" normalizeH="0" baseline="0" dirty="0">
                <a:ln>
                  <a:noFill/>
                </a:ln>
                <a:solidFill>
                  <a:srgbClr val="9E880D"/>
                </a:solidFill>
                <a:effectLst/>
                <a:latin typeface="JetBrains Mono"/>
              </a:rPr>
              <a:t>@Test</a:t>
            </a:r>
            <a:br>
              <a:rPr kumimoji="0" lang="en-US" altLang="en-US" sz="1800" b="0" i="0" u="none" strike="noStrike" cap="none" normalizeH="0" baseline="0" dirty="0">
                <a:ln>
                  <a:noFill/>
                </a:ln>
                <a:solidFill>
                  <a:srgbClr val="9E880D"/>
                </a:solidFill>
                <a:effectLst/>
                <a:latin typeface="JetBrains Mono"/>
              </a:rPr>
            </a:br>
            <a:r>
              <a:rPr kumimoji="0" lang="en-US" altLang="en-US" sz="1800" b="0" i="0" u="none" strike="noStrike" cap="none" normalizeH="0" baseline="0" dirty="0">
                <a:ln>
                  <a:noFill/>
                </a:ln>
                <a:solidFill>
                  <a:srgbClr val="0033B3"/>
                </a:solidFill>
                <a:effectLst/>
                <a:latin typeface="JetBrains Mono"/>
              </a:rPr>
              <a:t>void </a:t>
            </a:r>
            <a:r>
              <a:rPr kumimoji="0" lang="en-US" altLang="en-US" sz="1800" b="0" i="0" u="none" strike="noStrike" cap="none" normalizeH="0" baseline="0" dirty="0" err="1">
                <a:ln>
                  <a:noFill/>
                </a:ln>
                <a:solidFill>
                  <a:srgbClr val="00627A"/>
                </a:solidFill>
                <a:effectLst/>
                <a:latin typeface="JetBrains Mono"/>
              </a:rPr>
              <a:t>soundexRepresentation_hold_Test</a:t>
            </a:r>
            <a:r>
              <a:rPr kumimoji="0" lang="en-US" altLang="en-US" sz="1800" b="0" i="0" u="none" strike="noStrike" cap="none" normalizeH="0" baseline="0" dirty="0">
                <a:ln>
                  <a:noFill/>
                </a:ln>
                <a:solidFill>
                  <a:srgbClr val="3F9101"/>
                </a:solidFill>
                <a:effectLst/>
                <a:latin typeface="JetBrains Mono"/>
              </a:rPr>
              <a:t>() </a:t>
            </a:r>
            <a:r>
              <a:rPr kumimoji="0" lang="en-US" altLang="en-US" sz="1800" b="0" i="0" u="none" strike="noStrike" cap="none" normalizeH="0" baseline="0" dirty="0">
                <a:ln>
                  <a:noFill/>
                </a:ln>
                <a:solidFill>
                  <a:srgbClr val="0E4A8E"/>
                </a:solidFill>
                <a:effectLst/>
                <a:latin typeface="JetBrains Mono"/>
              </a:rPr>
              <a:t>{</a:t>
            </a:r>
            <a:br>
              <a:rPr kumimoji="0" lang="en-US" altLang="en-US" sz="1800" b="0" i="0" u="none" strike="noStrike" cap="none" normalizeH="0" baseline="0" dirty="0">
                <a:ln>
                  <a:noFill/>
                </a:ln>
                <a:solidFill>
                  <a:srgbClr val="0E4A8E"/>
                </a:solidFill>
                <a:effectLst/>
                <a:latin typeface="JetBrains Mono"/>
              </a:rPr>
            </a:br>
            <a:r>
              <a:rPr kumimoji="0" lang="en-US" altLang="en-US" sz="1800" b="0" i="0" u="none" strike="noStrike" cap="none" normalizeH="0" baseline="0" dirty="0">
                <a:ln>
                  <a:noFill/>
                </a:ln>
                <a:solidFill>
                  <a:srgbClr val="0E4A8E"/>
                </a:solidFill>
                <a:effectLst/>
                <a:latin typeface="JetBrains Mono"/>
              </a:rPr>
              <a:t>    </a:t>
            </a:r>
            <a:r>
              <a:rPr kumimoji="0" lang="en-US" altLang="en-US" sz="1800" b="0" i="1" u="none" strike="noStrike" cap="none" normalizeH="0" baseline="0" dirty="0" err="1">
                <a:ln>
                  <a:noFill/>
                </a:ln>
                <a:solidFill>
                  <a:srgbClr val="080808"/>
                </a:solidFill>
                <a:effectLst/>
                <a:latin typeface="JetBrains Mono"/>
              </a:rPr>
              <a:t>assertEquals</a:t>
            </a:r>
            <a:r>
              <a:rPr kumimoji="0" lang="en-US" altLang="en-US" sz="1800" b="0" i="0" u="none" strike="noStrike" cap="none" normalizeH="0" baseline="0" dirty="0">
                <a:ln>
                  <a:noFill/>
                </a:ln>
                <a:solidFill>
                  <a:srgbClr val="3F9101"/>
                </a:solidFill>
                <a:effectLst/>
                <a:latin typeface="JetBrains Mono"/>
              </a:rPr>
              <a:t>(</a:t>
            </a:r>
            <a:r>
              <a:rPr kumimoji="0" lang="en-US" altLang="en-US" sz="1800" b="0" i="0" u="none" strike="noStrike" cap="none" normalizeH="0" baseline="0" dirty="0">
                <a:ln>
                  <a:noFill/>
                </a:ln>
                <a:solidFill>
                  <a:srgbClr val="067D17"/>
                </a:solidFill>
                <a:effectLst/>
                <a:latin typeface="JetBrains Mono"/>
              </a:rPr>
              <a:t>"H430"</a:t>
            </a:r>
            <a:r>
              <a:rPr kumimoji="0" lang="en-US" altLang="en-US" sz="1800" b="0" i="0" u="none" strike="noStrike" cap="none" normalizeH="0" baseline="0" dirty="0">
                <a:ln>
                  <a:noFill/>
                </a:ln>
                <a:solidFill>
                  <a:srgbClr val="080808"/>
                </a:solidFill>
                <a:effectLst/>
                <a:latin typeface="JetBrains Mono"/>
              </a:rPr>
              <a:t>,</a:t>
            </a:r>
            <a:r>
              <a:rPr kumimoji="0" lang="en-US" altLang="en-US" sz="1800" b="0" i="0" u="none" strike="noStrike" cap="none" normalizeH="0" baseline="0" dirty="0">
                <a:ln>
                  <a:noFill/>
                </a:ln>
                <a:solidFill>
                  <a:srgbClr val="000000"/>
                </a:solidFill>
                <a:effectLst/>
                <a:latin typeface="JetBrains Mono"/>
              </a:rPr>
              <a:t>Soundex</a:t>
            </a:r>
            <a:r>
              <a:rPr kumimoji="0" lang="en-US" altLang="en-US" sz="1800" b="0" i="0" u="none" strike="noStrike" cap="none" normalizeH="0" baseline="0" dirty="0">
                <a:ln>
                  <a:noFill/>
                </a:ln>
                <a:solidFill>
                  <a:srgbClr val="080808"/>
                </a:solidFill>
                <a:effectLst/>
                <a:latin typeface="JetBrains Mono"/>
              </a:rPr>
              <a:t>.</a:t>
            </a:r>
            <a:r>
              <a:rPr kumimoji="0" lang="en-US" altLang="en-US" sz="1800" b="0" i="1" u="none" strike="noStrike" cap="none" normalizeH="0" baseline="0" dirty="0">
                <a:ln>
                  <a:noFill/>
                </a:ln>
                <a:solidFill>
                  <a:srgbClr val="080808"/>
                </a:solidFill>
                <a:effectLst/>
                <a:latin typeface="JetBrains Mono"/>
              </a:rPr>
              <a:t>representation</a:t>
            </a:r>
            <a:r>
              <a:rPr kumimoji="0" lang="en-US" altLang="en-US" sz="1800" b="0" i="0" u="none" strike="noStrike" cap="none" normalizeH="0" baseline="0" dirty="0">
                <a:ln>
                  <a:noFill/>
                </a:ln>
                <a:solidFill>
                  <a:srgbClr val="0E4A8E"/>
                </a:solidFill>
                <a:effectLst/>
                <a:latin typeface="JetBrains Mono"/>
              </a:rPr>
              <a:t>(</a:t>
            </a:r>
            <a:r>
              <a:rPr kumimoji="0" lang="en-US" altLang="en-US" sz="1800" b="0" i="0" u="none" strike="noStrike" cap="none" normalizeH="0" baseline="0" dirty="0">
                <a:ln>
                  <a:noFill/>
                </a:ln>
                <a:solidFill>
                  <a:srgbClr val="067D17"/>
                </a:solidFill>
                <a:effectLst/>
                <a:latin typeface="JetBrains Mono"/>
              </a:rPr>
              <a:t>"hold"</a:t>
            </a:r>
            <a:r>
              <a:rPr kumimoji="0" lang="en-US" altLang="en-US" sz="1800" b="0" i="0" u="none" strike="noStrike" cap="none" normalizeH="0" baseline="0" dirty="0">
                <a:ln>
                  <a:noFill/>
                </a:ln>
                <a:solidFill>
                  <a:srgbClr val="0E4A8E"/>
                </a:solidFill>
                <a:effectLst/>
                <a:latin typeface="JetBrains Mono"/>
              </a:rPr>
              <a:t>)</a:t>
            </a:r>
            <a:r>
              <a:rPr kumimoji="0" lang="en-US" altLang="en-US" sz="1800" b="0" i="0" u="none" strike="noStrike" cap="none" normalizeH="0" baseline="0" dirty="0">
                <a:ln>
                  <a:noFill/>
                </a:ln>
                <a:solidFill>
                  <a:srgbClr val="3F9101"/>
                </a:solidFill>
                <a:effectLst/>
                <a:latin typeface="JetBrains Mono"/>
              </a:rPr>
              <a:t>)</a:t>
            </a:r>
            <a:r>
              <a:rPr kumimoji="0" lang="en-US" altLang="en-US" sz="1800" b="0" i="0" u="none" strike="noStrike" cap="none" normalizeH="0" baseline="0" dirty="0">
                <a:ln>
                  <a:noFill/>
                </a:ln>
                <a:solidFill>
                  <a:srgbClr val="080808"/>
                </a:solidFill>
                <a:effectLst/>
                <a:latin typeface="JetBrains Mono"/>
              </a:rPr>
              <a: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E4A8E"/>
                </a:solidFill>
                <a:effectLst/>
                <a:latin typeface="JetBrains Mono"/>
              </a:rPr>
              <a:t>}</a:t>
            </a:r>
            <a:br>
              <a:rPr kumimoji="0" lang="en-US" altLang="en-US" sz="1800" b="0" i="0" u="none" strike="noStrike" cap="none" normalizeH="0" baseline="0" dirty="0">
                <a:ln>
                  <a:noFill/>
                </a:ln>
                <a:solidFill>
                  <a:srgbClr val="0E4A8E"/>
                </a:solidFill>
                <a:effectLst/>
                <a:latin typeface="JetBrains Mono"/>
              </a:rPr>
            </a:br>
            <a:r>
              <a:rPr kumimoji="0" lang="en-US" altLang="en-US" sz="1800" b="0" i="0" u="none" strike="noStrike" cap="none" normalizeH="0" baseline="0" dirty="0">
                <a:ln>
                  <a:noFill/>
                </a:ln>
                <a:solidFill>
                  <a:srgbClr val="9E880D"/>
                </a:solidFill>
                <a:effectLst/>
                <a:latin typeface="JetBrains Mono"/>
              </a:rPr>
              <a:t>@Test</a:t>
            </a:r>
            <a:br>
              <a:rPr kumimoji="0" lang="en-US" altLang="en-US" sz="1800" b="0" i="0" u="none" strike="noStrike" cap="none" normalizeH="0" baseline="0" dirty="0">
                <a:ln>
                  <a:noFill/>
                </a:ln>
                <a:solidFill>
                  <a:srgbClr val="9E880D"/>
                </a:solidFill>
                <a:effectLst/>
                <a:latin typeface="JetBrains Mono"/>
              </a:rPr>
            </a:br>
            <a:r>
              <a:rPr kumimoji="0" lang="en-US" altLang="en-US" sz="1800" b="0" i="0" u="none" strike="noStrike" cap="none" normalizeH="0" baseline="0" dirty="0">
                <a:ln>
                  <a:noFill/>
                </a:ln>
                <a:solidFill>
                  <a:srgbClr val="0033B3"/>
                </a:solidFill>
                <a:effectLst/>
                <a:latin typeface="JetBrains Mono"/>
              </a:rPr>
              <a:t>void </a:t>
            </a:r>
            <a:r>
              <a:rPr kumimoji="0" lang="en-US" altLang="en-US" sz="1800" b="0" i="0" u="none" strike="noStrike" cap="none" normalizeH="0" baseline="0" dirty="0" err="1">
                <a:ln>
                  <a:noFill/>
                </a:ln>
                <a:solidFill>
                  <a:srgbClr val="00627A"/>
                </a:solidFill>
                <a:effectLst/>
                <a:latin typeface="JetBrains Mono"/>
              </a:rPr>
              <a:t>soundexRepresentation_phone_Test</a:t>
            </a:r>
            <a:r>
              <a:rPr kumimoji="0" lang="en-US" altLang="en-US" sz="1800" b="0" i="0" u="none" strike="noStrike" cap="none" normalizeH="0" baseline="0" dirty="0">
                <a:ln>
                  <a:noFill/>
                </a:ln>
                <a:solidFill>
                  <a:srgbClr val="3F9101"/>
                </a:solidFill>
                <a:effectLst/>
                <a:latin typeface="JetBrains Mono"/>
              </a:rPr>
              <a:t>() </a:t>
            </a:r>
            <a:r>
              <a:rPr kumimoji="0" lang="en-US" altLang="en-US" sz="1800" b="0" i="0" u="none" strike="noStrike" cap="none" normalizeH="0" baseline="0" dirty="0">
                <a:ln>
                  <a:noFill/>
                </a:ln>
                <a:solidFill>
                  <a:srgbClr val="0E4A8E"/>
                </a:solidFill>
                <a:effectLst/>
                <a:latin typeface="JetBrains Mono"/>
              </a:rPr>
              <a:t>{</a:t>
            </a:r>
            <a:br>
              <a:rPr kumimoji="0" lang="en-US" altLang="en-US" sz="1800" b="0" i="0" u="none" strike="noStrike" cap="none" normalizeH="0" baseline="0" dirty="0">
                <a:ln>
                  <a:noFill/>
                </a:ln>
                <a:solidFill>
                  <a:srgbClr val="0E4A8E"/>
                </a:solidFill>
                <a:effectLst/>
                <a:latin typeface="JetBrains Mono"/>
              </a:rPr>
            </a:br>
            <a:r>
              <a:rPr kumimoji="0" lang="en-US" altLang="en-US" sz="1800" b="0" i="0" u="none" strike="noStrike" cap="none" normalizeH="0" baseline="0" dirty="0">
                <a:ln>
                  <a:noFill/>
                </a:ln>
                <a:solidFill>
                  <a:srgbClr val="0E4A8E"/>
                </a:solidFill>
                <a:effectLst/>
                <a:latin typeface="JetBrains Mono"/>
              </a:rPr>
              <a:t>    </a:t>
            </a:r>
            <a:r>
              <a:rPr kumimoji="0" lang="en-US" altLang="en-US" sz="1800" b="0" i="1" u="none" strike="noStrike" cap="none" normalizeH="0" baseline="0" dirty="0" err="1">
                <a:ln>
                  <a:noFill/>
                </a:ln>
                <a:solidFill>
                  <a:srgbClr val="080808"/>
                </a:solidFill>
                <a:effectLst/>
                <a:latin typeface="JetBrains Mono"/>
              </a:rPr>
              <a:t>assertEquals</a:t>
            </a:r>
            <a:r>
              <a:rPr kumimoji="0" lang="en-US" altLang="en-US" sz="1800" b="0" i="0" u="none" strike="noStrike" cap="none" normalizeH="0" baseline="0" dirty="0">
                <a:ln>
                  <a:noFill/>
                </a:ln>
                <a:solidFill>
                  <a:srgbClr val="3F9101"/>
                </a:solidFill>
                <a:effectLst/>
                <a:latin typeface="JetBrains Mono"/>
              </a:rPr>
              <a:t>(</a:t>
            </a:r>
            <a:r>
              <a:rPr kumimoji="0" lang="en-US" altLang="en-US" sz="1800" b="0" i="0" u="none" strike="noStrike" cap="none" normalizeH="0" baseline="0" dirty="0">
                <a:ln>
                  <a:noFill/>
                </a:ln>
                <a:solidFill>
                  <a:srgbClr val="067D17"/>
                </a:solidFill>
                <a:effectLst/>
                <a:latin typeface="JetBrains Mono"/>
              </a:rPr>
              <a:t>"P500"</a:t>
            </a:r>
            <a:r>
              <a:rPr kumimoji="0" lang="en-US" altLang="en-US" sz="1800" b="0" i="0" u="none" strike="noStrike" cap="none" normalizeH="0" baseline="0" dirty="0">
                <a:ln>
                  <a:noFill/>
                </a:ln>
                <a:solidFill>
                  <a:srgbClr val="080808"/>
                </a:solidFill>
                <a:effectLst/>
                <a:latin typeface="JetBrains Mono"/>
              </a:rPr>
              <a:t>,</a:t>
            </a:r>
            <a:r>
              <a:rPr kumimoji="0" lang="en-US" altLang="en-US" sz="1800" b="0" i="0" u="none" strike="noStrike" cap="none" normalizeH="0" baseline="0" dirty="0">
                <a:ln>
                  <a:noFill/>
                </a:ln>
                <a:solidFill>
                  <a:srgbClr val="000000"/>
                </a:solidFill>
                <a:effectLst/>
                <a:latin typeface="JetBrains Mono"/>
              </a:rPr>
              <a:t>Soundex</a:t>
            </a:r>
            <a:r>
              <a:rPr kumimoji="0" lang="en-US" altLang="en-US" sz="1800" b="0" i="0" u="none" strike="noStrike" cap="none" normalizeH="0" baseline="0" dirty="0">
                <a:ln>
                  <a:noFill/>
                </a:ln>
                <a:solidFill>
                  <a:srgbClr val="080808"/>
                </a:solidFill>
                <a:effectLst/>
                <a:latin typeface="JetBrains Mono"/>
              </a:rPr>
              <a:t>.</a:t>
            </a:r>
            <a:r>
              <a:rPr kumimoji="0" lang="en-US" altLang="en-US" sz="1800" b="0" i="1" u="none" strike="noStrike" cap="none" normalizeH="0" baseline="0" dirty="0">
                <a:ln>
                  <a:noFill/>
                </a:ln>
                <a:solidFill>
                  <a:srgbClr val="080808"/>
                </a:solidFill>
                <a:effectLst/>
                <a:latin typeface="JetBrains Mono"/>
              </a:rPr>
              <a:t>representation</a:t>
            </a:r>
            <a:r>
              <a:rPr kumimoji="0" lang="en-US" altLang="en-US" sz="1800" b="0" i="0" u="none" strike="noStrike" cap="none" normalizeH="0" baseline="0" dirty="0">
                <a:ln>
                  <a:noFill/>
                </a:ln>
                <a:solidFill>
                  <a:srgbClr val="0E4A8E"/>
                </a:solidFill>
                <a:effectLst/>
                <a:latin typeface="JetBrains Mono"/>
              </a:rPr>
              <a:t>(</a:t>
            </a:r>
            <a:r>
              <a:rPr kumimoji="0" lang="en-US" altLang="en-US" sz="1800" b="0" i="0" u="none" strike="noStrike" cap="none" normalizeH="0" baseline="0" dirty="0">
                <a:ln>
                  <a:noFill/>
                </a:ln>
                <a:solidFill>
                  <a:srgbClr val="067D17"/>
                </a:solidFill>
                <a:effectLst/>
                <a:latin typeface="JetBrains Mono"/>
              </a:rPr>
              <a:t>"phone"</a:t>
            </a:r>
            <a:r>
              <a:rPr kumimoji="0" lang="en-US" altLang="en-US" sz="1800" b="0" i="0" u="none" strike="noStrike" cap="none" normalizeH="0" baseline="0" dirty="0">
                <a:ln>
                  <a:noFill/>
                </a:ln>
                <a:solidFill>
                  <a:srgbClr val="0E4A8E"/>
                </a:solidFill>
                <a:effectLst/>
                <a:latin typeface="JetBrains Mono"/>
              </a:rPr>
              <a:t>)</a:t>
            </a:r>
            <a:r>
              <a:rPr kumimoji="0" lang="en-US" altLang="en-US" sz="1800" b="0" i="0" u="none" strike="noStrike" cap="none" normalizeH="0" baseline="0" dirty="0">
                <a:ln>
                  <a:noFill/>
                </a:ln>
                <a:solidFill>
                  <a:srgbClr val="3F9101"/>
                </a:solidFill>
                <a:effectLst/>
                <a:latin typeface="JetBrains Mono"/>
              </a:rPr>
              <a:t>)</a:t>
            </a:r>
            <a:r>
              <a:rPr kumimoji="0" lang="en-US" altLang="en-US" sz="1800" b="0" i="0" u="none" strike="noStrike" cap="none" normalizeH="0" baseline="0" dirty="0">
                <a:ln>
                  <a:noFill/>
                </a:ln>
                <a:solidFill>
                  <a:srgbClr val="080808"/>
                </a:solidFill>
                <a:effectLst/>
                <a:latin typeface="JetBrains Mono"/>
              </a:rPr>
              <a: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E4A8E"/>
                </a:solidFill>
                <a:effectLst/>
                <a:latin typeface="JetBrains Mono"/>
              </a:rPr>
              <a:t>}</a:t>
            </a:r>
            <a:br>
              <a:rPr kumimoji="0" lang="en-US" altLang="en-US" sz="1800" b="0" i="0" u="none" strike="noStrike" cap="none" normalizeH="0" baseline="0" dirty="0">
                <a:ln>
                  <a:noFill/>
                </a:ln>
                <a:solidFill>
                  <a:srgbClr val="0E4A8E"/>
                </a:solidFill>
                <a:effectLst/>
                <a:latin typeface="JetBrains Mono"/>
              </a:rPr>
            </a:br>
            <a:r>
              <a:rPr kumimoji="0" lang="en-US" altLang="en-US" sz="1800" b="0" i="0" u="none" strike="noStrike" cap="none" normalizeH="0" baseline="0" dirty="0">
                <a:ln>
                  <a:noFill/>
                </a:ln>
                <a:solidFill>
                  <a:srgbClr val="9E880D"/>
                </a:solidFill>
                <a:effectLst/>
                <a:latin typeface="JetBrains Mono"/>
              </a:rPr>
              <a:t>@Test</a:t>
            </a:r>
            <a:br>
              <a:rPr kumimoji="0" lang="en-US" altLang="en-US" sz="1800" b="0" i="0" u="none" strike="noStrike" cap="none" normalizeH="0" baseline="0" dirty="0">
                <a:ln>
                  <a:noFill/>
                </a:ln>
                <a:solidFill>
                  <a:srgbClr val="9E880D"/>
                </a:solidFill>
                <a:effectLst/>
                <a:latin typeface="JetBrains Mono"/>
              </a:rPr>
            </a:br>
            <a:r>
              <a:rPr kumimoji="0" lang="en-US" altLang="en-US" sz="1800" b="0" i="0" u="none" strike="noStrike" cap="none" normalizeH="0" baseline="0" dirty="0">
                <a:ln>
                  <a:noFill/>
                </a:ln>
                <a:solidFill>
                  <a:srgbClr val="0033B3"/>
                </a:solidFill>
                <a:effectLst/>
                <a:latin typeface="JetBrains Mono"/>
              </a:rPr>
              <a:t>void </a:t>
            </a:r>
            <a:r>
              <a:rPr kumimoji="0" lang="en-US" altLang="en-US" sz="1800" b="0" i="0" u="none" strike="noStrike" cap="none" normalizeH="0" baseline="0" dirty="0" err="1">
                <a:ln>
                  <a:noFill/>
                </a:ln>
                <a:solidFill>
                  <a:srgbClr val="00627A"/>
                </a:solidFill>
                <a:effectLst/>
                <a:latin typeface="JetBrains Mono"/>
              </a:rPr>
              <a:t>soundexRepresentation_foun_Test</a:t>
            </a:r>
            <a:r>
              <a:rPr kumimoji="0" lang="en-US" altLang="en-US" sz="1800" b="0" i="0" u="none" strike="noStrike" cap="none" normalizeH="0" baseline="0" dirty="0">
                <a:ln>
                  <a:noFill/>
                </a:ln>
                <a:solidFill>
                  <a:srgbClr val="3F9101"/>
                </a:solidFill>
                <a:effectLst/>
                <a:latin typeface="JetBrains Mono"/>
              </a:rPr>
              <a:t>() </a:t>
            </a:r>
            <a:r>
              <a:rPr kumimoji="0" lang="en-US" altLang="en-US" sz="1800" b="0" i="0" u="none" strike="noStrike" cap="none" normalizeH="0" baseline="0" dirty="0">
                <a:ln>
                  <a:noFill/>
                </a:ln>
                <a:solidFill>
                  <a:srgbClr val="0E4A8E"/>
                </a:solidFill>
                <a:effectLst/>
                <a:latin typeface="JetBrains Mono"/>
              </a:rPr>
              <a:t>{</a:t>
            </a:r>
            <a:br>
              <a:rPr kumimoji="0" lang="en-US" altLang="en-US" sz="1800" b="0" i="0" u="none" strike="noStrike" cap="none" normalizeH="0" baseline="0" dirty="0">
                <a:ln>
                  <a:noFill/>
                </a:ln>
                <a:solidFill>
                  <a:srgbClr val="0E4A8E"/>
                </a:solidFill>
                <a:effectLst/>
                <a:latin typeface="JetBrains Mono"/>
              </a:rPr>
            </a:br>
            <a:r>
              <a:rPr kumimoji="0" lang="en-US" altLang="en-US" sz="1800" b="0" i="0" u="none" strike="noStrike" cap="none" normalizeH="0" baseline="0" dirty="0">
                <a:ln>
                  <a:noFill/>
                </a:ln>
                <a:solidFill>
                  <a:srgbClr val="0E4A8E"/>
                </a:solidFill>
                <a:effectLst/>
                <a:latin typeface="JetBrains Mono"/>
              </a:rPr>
              <a:t>    </a:t>
            </a:r>
            <a:r>
              <a:rPr kumimoji="0" lang="en-US" altLang="en-US" sz="1800" b="0" i="1" u="none" strike="noStrike" cap="none" normalizeH="0" baseline="0" dirty="0" err="1">
                <a:ln>
                  <a:noFill/>
                </a:ln>
                <a:solidFill>
                  <a:srgbClr val="080808"/>
                </a:solidFill>
                <a:effectLst/>
                <a:latin typeface="JetBrains Mono"/>
              </a:rPr>
              <a:t>assertEquals</a:t>
            </a:r>
            <a:r>
              <a:rPr kumimoji="0" lang="en-US" altLang="en-US" sz="1800" b="0" i="0" u="none" strike="noStrike" cap="none" normalizeH="0" baseline="0" dirty="0">
                <a:ln>
                  <a:noFill/>
                </a:ln>
                <a:solidFill>
                  <a:srgbClr val="3F9101"/>
                </a:solidFill>
                <a:effectLst/>
                <a:latin typeface="JetBrains Mono"/>
              </a:rPr>
              <a:t>(</a:t>
            </a:r>
            <a:r>
              <a:rPr kumimoji="0" lang="en-US" altLang="en-US" sz="1800" b="0" i="0" u="none" strike="noStrike" cap="none" normalizeH="0" baseline="0" dirty="0">
                <a:ln>
                  <a:noFill/>
                </a:ln>
                <a:solidFill>
                  <a:srgbClr val="067D17"/>
                </a:solidFill>
                <a:effectLst/>
                <a:latin typeface="JetBrains Mono"/>
              </a:rPr>
              <a:t>"F500"</a:t>
            </a:r>
            <a:r>
              <a:rPr kumimoji="0" lang="en-US" altLang="en-US" sz="1800" b="0" i="0" u="none" strike="noStrike" cap="none" normalizeH="0" baseline="0" dirty="0">
                <a:ln>
                  <a:noFill/>
                </a:ln>
                <a:solidFill>
                  <a:srgbClr val="080808"/>
                </a:solidFill>
                <a:effectLst/>
                <a:latin typeface="JetBrains Mono"/>
              </a:rPr>
              <a:t>,</a:t>
            </a:r>
            <a:r>
              <a:rPr kumimoji="0" lang="en-US" altLang="en-US" sz="1800" b="0" i="0" u="none" strike="noStrike" cap="none" normalizeH="0" baseline="0" dirty="0">
                <a:ln>
                  <a:noFill/>
                </a:ln>
                <a:solidFill>
                  <a:srgbClr val="000000"/>
                </a:solidFill>
                <a:effectLst/>
                <a:latin typeface="JetBrains Mono"/>
              </a:rPr>
              <a:t>Soundex</a:t>
            </a:r>
            <a:r>
              <a:rPr kumimoji="0" lang="en-US" altLang="en-US" sz="1800" b="0" i="0" u="none" strike="noStrike" cap="none" normalizeH="0" baseline="0" dirty="0">
                <a:ln>
                  <a:noFill/>
                </a:ln>
                <a:solidFill>
                  <a:srgbClr val="080808"/>
                </a:solidFill>
                <a:effectLst/>
                <a:latin typeface="JetBrains Mono"/>
              </a:rPr>
              <a:t>.</a:t>
            </a:r>
            <a:r>
              <a:rPr kumimoji="0" lang="en-US" altLang="en-US" sz="1800" b="0" i="1" u="none" strike="noStrike" cap="none" normalizeH="0" baseline="0" dirty="0">
                <a:ln>
                  <a:noFill/>
                </a:ln>
                <a:solidFill>
                  <a:srgbClr val="080808"/>
                </a:solidFill>
                <a:effectLst/>
                <a:latin typeface="JetBrains Mono"/>
              </a:rPr>
              <a:t>representation</a:t>
            </a:r>
            <a:r>
              <a:rPr kumimoji="0" lang="en-US" altLang="en-US" sz="1800" b="0" i="0" u="none" strike="noStrike" cap="none" normalizeH="0" baseline="0" dirty="0">
                <a:ln>
                  <a:noFill/>
                </a:ln>
                <a:solidFill>
                  <a:srgbClr val="0E4A8E"/>
                </a:solidFill>
                <a:effectLst/>
                <a:latin typeface="JetBrains Mono"/>
              </a:rPr>
              <a:t>(</a:t>
            </a:r>
            <a:r>
              <a:rPr kumimoji="0" lang="en-US" altLang="en-US" sz="1800" b="0" i="0" u="none" strike="noStrike" cap="none" normalizeH="0" baseline="0" dirty="0">
                <a:ln>
                  <a:noFill/>
                </a:ln>
                <a:solidFill>
                  <a:srgbClr val="067D17"/>
                </a:solidFill>
                <a:effectLst/>
                <a:latin typeface="JetBrains Mono"/>
              </a:rPr>
              <a:t>"</a:t>
            </a:r>
            <a:r>
              <a:rPr kumimoji="0" lang="en-US" altLang="en-US" sz="1800" b="0" i="0" u="none" strike="noStrike" cap="none" normalizeH="0" baseline="0" dirty="0" err="1">
                <a:ln>
                  <a:noFill/>
                </a:ln>
                <a:solidFill>
                  <a:srgbClr val="067D17"/>
                </a:solidFill>
                <a:effectLst/>
                <a:latin typeface="JetBrains Mono"/>
              </a:rPr>
              <a:t>foun</a:t>
            </a:r>
            <a:r>
              <a:rPr kumimoji="0" lang="en-US" altLang="en-US" sz="1800" b="0" i="0" u="none" strike="noStrike" cap="none" normalizeH="0" baseline="0" dirty="0">
                <a:ln>
                  <a:noFill/>
                </a:ln>
                <a:solidFill>
                  <a:srgbClr val="067D17"/>
                </a:solidFill>
                <a:effectLst/>
                <a:latin typeface="JetBrains Mono"/>
              </a:rPr>
              <a:t>"</a:t>
            </a:r>
            <a:r>
              <a:rPr kumimoji="0" lang="en-US" altLang="en-US" sz="1800" b="0" i="0" u="none" strike="noStrike" cap="none" normalizeH="0" baseline="0" dirty="0">
                <a:ln>
                  <a:noFill/>
                </a:ln>
                <a:solidFill>
                  <a:srgbClr val="0E4A8E"/>
                </a:solidFill>
                <a:effectLst/>
                <a:latin typeface="JetBrains Mono"/>
              </a:rPr>
              <a:t>)</a:t>
            </a:r>
            <a:r>
              <a:rPr kumimoji="0" lang="en-US" altLang="en-US" sz="1800" b="0" i="0" u="none" strike="noStrike" cap="none" normalizeH="0" baseline="0" dirty="0">
                <a:ln>
                  <a:noFill/>
                </a:ln>
                <a:solidFill>
                  <a:srgbClr val="3F9101"/>
                </a:solidFill>
                <a:effectLst/>
                <a:latin typeface="JetBrains Mono"/>
              </a:rPr>
              <a:t>)</a:t>
            </a:r>
            <a:r>
              <a:rPr kumimoji="0" lang="en-US" altLang="en-US" sz="1800" b="0" i="0" u="none" strike="noStrike" cap="none" normalizeH="0" baseline="0" dirty="0">
                <a:ln>
                  <a:noFill/>
                </a:ln>
                <a:solidFill>
                  <a:srgbClr val="080808"/>
                </a:solidFill>
                <a:effectLst/>
                <a:latin typeface="JetBrains Mono"/>
              </a:rPr>
              <a:t>;</a:t>
            </a:r>
            <a:br>
              <a:rPr kumimoji="0" lang="en-US" altLang="en-US" sz="1800" b="0" i="0" u="none" strike="noStrike" cap="none" normalizeH="0" baseline="0" dirty="0">
                <a:ln>
                  <a:noFill/>
                </a:ln>
                <a:solidFill>
                  <a:srgbClr val="080808"/>
                </a:solidFill>
                <a:effectLst/>
                <a:latin typeface="JetBrains Mono"/>
              </a:rPr>
            </a:br>
            <a:r>
              <a:rPr kumimoji="0" lang="en-US" altLang="en-US" sz="1800" b="0" i="0" u="none" strike="noStrike" cap="none" normalizeH="0" baseline="0" dirty="0">
                <a:ln>
                  <a:noFill/>
                </a:ln>
                <a:solidFill>
                  <a:srgbClr val="0E4A8E"/>
                </a:solidFill>
                <a:effectLst/>
                <a:latin typeface="JetBrains 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92845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9"/>
          <p:cNvSpPr txBox="1">
            <a:spLocks noGrp="1"/>
          </p:cNvSpPr>
          <p:nvPr>
            <p:ph type="title"/>
          </p:nvPr>
        </p:nvSpPr>
        <p:spPr>
          <a:xfrm>
            <a:off x="457200" y="225111"/>
            <a:ext cx="8229600" cy="1143000"/>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chemeClr val="dk2"/>
              </a:buClr>
              <a:buSzPct val="100000"/>
              <a:buFont typeface="Century Gothic"/>
              <a:buNone/>
            </a:pPr>
            <a:r>
              <a:rPr lang="en-US" dirty="0" err="1"/>
              <a:t>Implementemos</a:t>
            </a:r>
            <a:r>
              <a:rPr lang="en-US" dirty="0"/>
              <a:t> el </a:t>
            </a:r>
            <a:r>
              <a:rPr lang="en-US" dirty="0" err="1"/>
              <a:t>algoritmo</a:t>
            </a:r>
            <a:endParaRPr dirty="0"/>
          </a:p>
        </p:txBody>
      </p:sp>
      <p:sp>
        <p:nvSpPr>
          <p:cNvPr id="156" name="Google Shape;156;p19"/>
          <p:cNvSpPr txBox="1">
            <a:spLocks noGrp="1"/>
          </p:cNvSpPr>
          <p:nvPr>
            <p:ph type="body" idx="1"/>
          </p:nvPr>
        </p:nvSpPr>
        <p:spPr>
          <a:xfrm>
            <a:off x="457200" y="1471749"/>
            <a:ext cx="8229600" cy="524970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470"/>
              <a:buNone/>
            </a:pPr>
            <a:r>
              <a:rPr lang="en-US" dirty="0" err="1"/>
              <a:t>Repasemos</a:t>
            </a:r>
            <a:r>
              <a:rPr lang="en-US" dirty="0"/>
              <a:t> entre </a:t>
            </a:r>
            <a:r>
              <a:rPr lang="en-US" dirty="0" err="1"/>
              <a:t>todos</a:t>
            </a:r>
            <a:r>
              <a:rPr lang="en-US" dirty="0"/>
              <a:t> el </a:t>
            </a:r>
            <a:r>
              <a:rPr lang="en-US" dirty="0" err="1"/>
              <a:t>algoritmo</a:t>
            </a:r>
            <a:r>
              <a:rPr lang="en-US" dirty="0"/>
              <a:t>.</a:t>
            </a:r>
            <a:endParaRPr dirty="0"/>
          </a:p>
          <a:p>
            <a:pPr marL="0" lvl="0" indent="0" algn="l" rtl="0">
              <a:spcBef>
                <a:spcPts val="0"/>
              </a:spcBef>
              <a:spcAft>
                <a:spcPts val="0"/>
              </a:spcAft>
              <a:buSzPts val="2470"/>
              <a:buNone/>
            </a:pPr>
            <a:endParaRPr dirty="0"/>
          </a:p>
          <a:p>
            <a:pPr marL="0" lvl="0" indent="0" algn="l" rtl="0">
              <a:spcBef>
                <a:spcPts val="0"/>
              </a:spcBef>
              <a:spcAft>
                <a:spcPts val="0"/>
              </a:spcAft>
              <a:buSzPts val="2470"/>
              <a:buNone/>
            </a:pPr>
            <a:endParaRPr lang="es-ES" dirty="0"/>
          </a:p>
          <a:p>
            <a:pPr marL="0" lvl="0" indent="0" algn="l" rtl="0">
              <a:spcBef>
                <a:spcPts val="0"/>
              </a:spcBef>
              <a:spcAft>
                <a:spcPts val="0"/>
              </a:spcAft>
              <a:buSzPts val="2470"/>
              <a:buNone/>
            </a:pPr>
            <a:endParaRPr lang="es-ES" dirty="0"/>
          </a:p>
          <a:p>
            <a:pPr marL="0" lvl="0" indent="0" algn="l" rtl="0">
              <a:spcBef>
                <a:spcPts val="0"/>
              </a:spcBef>
              <a:spcAft>
                <a:spcPts val="0"/>
              </a:spcAft>
              <a:buSzPts val="2470"/>
              <a:buNone/>
            </a:pPr>
            <a:endParaRPr lang="es-ES" dirty="0"/>
          </a:p>
          <a:p>
            <a:pPr marL="0" lvl="0" indent="0" algn="l" rtl="0">
              <a:spcBef>
                <a:spcPts val="0"/>
              </a:spcBef>
              <a:spcAft>
                <a:spcPts val="0"/>
              </a:spcAft>
              <a:buSzPts val="2470"/>
              <a:buNone/>
            </a:pPr>
            <a:endParaRPr lang="es-ES" dirty="0"/>
          </a:p>
          <a:p>
            <a:pPr marL="0" lvl="0" indent="0" algn="l" rtl="0">
              <a:spcBef>
                <a:spcPts val="0"/>
              </a:spcBef>
              <a:spcAft>
                <a:spcPts val="0"/>
              </a:spcAft>
              <a:buSzPts val="2470"/>
              <a:buNone/>
            </a:pPr>
            <a:endParaRPr dirty="0"/>
          </a:p>
          <a:p>
            <a:pPr marL="0" lvl="0" indent="0" algn="l" rtl="0">
              <a:spcBef>
                <a:spcPts val="0"/>
              </a:spcBef>
              <a:spcAft>
                <a:spcPts val="0"/>
              </a:spcAft>
              <a:buSzPts val="2470"/>
              <a:buNone/>
            </a:pPr>
            <a:endParaRPr dirty="0"/>
          </a:p>
          <a:p>
            <a:pPr marL="0" lvl="0" indent="0" algn="l" rtl="0">
              <a:spcBef>
                <a:spcPts val="0"/>
              </a:spcBef>
              <a:spcAft>
                <a:spcPts val="0"/>
              </a:spcAft>
              <a:buSzPts val="2470"/>
              <a:buNone/>
            </a:pPr>
            <a:endParaRPr lang="es-ES" dirty="0"/>
          </a:p>
          <a:p>
            <a:pPr marL="0" lvl="0" indent="0" algn="l" rtl="0">
              <a:spcBef>
                <a:spcPts val="0"/>
              </a:spcBef>
              <a:spcAft>
                <a:spcPts val="0"/>
              </a:spcAft>
              <a:buSzPts val="2470"/>
              <a:buNone/>
            </a:pPr>
            <a:endParaRPr lang="es-ES" dirty="0"/>
          </a:p>
          <a:p>
            <a:pPr marL="0" lvl="0" indent="0" algn="l" rtl="0">
              <a:spcBef>
                <a:spcPts val="0"/>
              </a:spcBef>
              <a:spcAft>
                <a:spcPts val="0"/>
              </a:spcAft>
              <a:buSzPts val="2470"/>
              <a:buNone/>
            </a:pPr>
            <a:endParaRPr lang="es-ES" dirty="0"/>
          </a:p>
          <a:p>
            <a:pPr marL="0" lvl="0" indent="0" algn="l" rtl="0">
              <a:spcBef>
                <a:spcPts val="0"/>
              </a:spcBef>
              <a:spcAft>
                <a:spcPts val="0"/>
              </a:spcAft>
              <a:buSzPts val="2470"/>
              <a:buNone/>
            </a:pPr>
            <a:endParaRPr dirty="0"/>
          </a:p>
          <a:p>
            <a:pPr marL="0" lvl="0" indent="0" algn="l" rtl="0">
              <a:spcBef>
                <a:spcPts val="0"/>
              </a:spcBef>
              <a:spcAft>
                <a:spcPts val="0"/>
              </a:spcAft>
              <a:buSzPts val="2470"/>
              <a:buNone/>
            </a:pPr>
            <a:r>
              <a:rPr lang="en-US" dirty="0"/>
              <a:t>¿ </a:t>
            </a:r>
            <a:r>
              <a:rPr lang="en-US" dirty="0" err="1"/>
              <a:t>Qué</a:t>
            </a:r>
            <a:r>
              <a:rPr lang="en-US" dirty="0"/>
              <a:t> </a:t>
            </a:r>
            <a:r>
              <a:rPr lang="en-US" dirty="0" err="1"/>
              <a:t>opciones</a:t>
            </a:r>
            <a:r>
              <a:rPr lang="en-US" dirty="0"/>
              <a:t> se les </a:t>
            </a:r>
            <a:r>
              <a:rPr lang="en-US" dirty="0" err="1"/>
              <a:t>ocurren</a:t>
            </a:r>
            <a:r>
              <a:rPr lang="en-US" dirty="0"/>
              <a:t> para </a:t>
            </a:r>
            <a:r>
              <a:rPr lang="en-US" dirty="0" err="1"/>
              <a:t>getMapping</a:t>
            </a:r>
            <a:r>
              <a:rPr lang="en-US" dirty="0"/>
              <a:t> ?</a:t>
            </a:r>
            <a:endParaRPr dirty="0"/>
          </a:p>
          <a:p>
            <a:pPr marL="0" lvl="0" indent="0" algn="l" rtl="0">
              <a:spcBef>
                <a:spcPts val="520"/>
              </a:spcBef>
              <a:spcAft>
                <a:spcPts val="0"/>
              </a:spcAft>
              <a:buSzPts val="2470"/>
              <a:buNone/>
            </a:pPr>
            <a:endParaRPr b="1" dirty="0"/>
          </a:p>
          <a:p>
            <a:pPr marL="0" lvl="0" indent="0" algn="l" rtl="0">
              <a:spcBef>
                <a:spcPts val="520"/>
              </a:spcBef>
              <a:spcAft>
                <a:spcPts val="0"/>
              </a:spcAft>
              <a:buSzPts val="2470"/>
              <a:buNone/>
            </a:pPr>
            <a:endParaRPr dirty="0"/>
          </a:p>
          <a:p>
            <a:pPr marL="0" lvl="0" indent="0" algn="l" rtl="0">
              <a:spcBef>
                <a:spcPts val="520"/>
              </a:spcBef>
              <a:spcAft>
                <a:spcPts val="0"/>
              </a:spcAft>
              <a:buSzPts val="2470"/>
              <a:buNone/>
            </a:pPr>
            <a:endParaRPr dirty="0"/>
          </a:p>
          <a:p>
            <a:pPr marL="0" lvl="0" indent="0" algn="l" rtl="0">
              <a:spcBef>
                <a:spcPts val="520"/>
              </a:spcBef>
              <a:spcAft>
                <a:spcPts val="0"/>
              </a:spcAft>
              <a:buSzPts val="2470"/>
              <a:buNone/>
            </a:pPr>
            <a:endParaRPr dirty="0"/>
          </a:p>
        </p:txBody>
      </p:sp>
      <p:sp>
        <p:nvSpPr>
          <p:cNvPr id="157" name="Google Shape;157;p19"/>
          <p:cNvSpPr txBox="1">
            <a:spLocks noGrp="1"/>
          </p:cNvSpPr>
          <p:nvPr>
            <p:ph type="sldNum" idx="12"/>
          </p:nvPr>
        </p:nvSpPr>
        <p:spPr>
          <a:xfrm>
            <a:off x="7924800" y="6356352"/>
            <a:ext cx="762000" cy="36510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37</a:t>
            </a:fld>
            <a:endParaRPr/>
          </a:p>
        </p:txBody>
      </p:sp>
      <p:sp>
        <p:nvSpPr>
          <p:cNvPr id="2" name="Rectangle 1"/>
          <p:cNvSpPr>
            <a:spLocks noChangeArrowheads="1"/>
          </p:cNvSpPr>
          <p:nvPr/>
        </p:nvSpPr>
        <p:spPr bwMode="auto">
          <a:xfrm>
            <a:off x="1933303" y="1977740"/>
            <a:ext cx="5277394" cy="438055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ts val="2100"/>
              </a:lnSpc>
              <a:spcBef>
                <a:spcPts val="400"/>
              </a:spcBef>
              <a:spcAft>
                <a:spcPts val="400"/>
              </a:spcAft>
              <a:buClrTx/>
              <a:buSzTx/>
              <a:buFontTx/>
              <a:buNone/>
              <a:tabLst/>
            </a:pPr>
            <a:r>
              <a:rPr kumimoji="0" lang="en-US" altLang="en-US" sz="1600" b="0" i="0" u="none" strike="noStrike" cap="none" normalizeH="0" baseline="0" dirty="0">
                <a:ln>
                  <a:noFill/>
                </a:ln>
                <a:solidFill>
                  <a:srgbClr val="0033B3"/>
                </a:solidFill>
                <a:effectLst/>
                <a:latin typeface="JetBrains Mono"/>
              </a:rPr>
              <a:t>public static </a:t>
            </a:r>
            <a:r>
              <a:rPr kumimoji="0" lang="en-US" altLang="en-US" sz="1600" b="0" i="0" u="none" strike="noStrike" cap="none" normalizeH="0" baseline="0" dirty="0">
                <a:ln>
                  <a:noFill/>
                </a:ln>
                <a:solidFill>
                  <a:srgbClr val="000000"/>
                </a:solidFill>
                <a:effectLst/>
                <a:latin typeface="JetBrains Mono"/>
              </a:rPr>
              <a:t>String </a:t>
            </a:r>
            <a:r>
              <a:rPr kumimoji="0" lang="en-US" altLang="en-US" sz="1600" b="0" i="0" u="none" strike="noStrike" cap="none" normalizeH="0" baseline="0" dirty="0">
                <a:ln>
                  <a:noFill/>
                </a:ln>
                <a:solidFill>
                  <a:srgbClr val="00627A"/>
                </a:solidFill>
                <a:effectLst/>
                <a:latin typeface="JetBrains Mono"/>
              </a:rPr>
              <a:t>representation</a:t>
            </a:r>
            <a:r>
              <a:rPr kumimoji="0" lang="en-US" altLang="en-US" sz="1600" b="0" i="0" u="none" strike="noStrike" cap="none" normalizeH="0" baseline="0" dirty="0">
                <a:ln>
                  <a:noFill/>
                </a:ln>
                <a:solidFill>
                  <a:srgbClr val="3F9101"/>
                </a:solidFill>
                <a:effectLst/>
                <a:latin typeface="JetBrains Mono"/>
              </a:rPr>
              <a:t>(</a:t>
            </a:r>
            <a:r>
              <a:rPr kumimoji="0" lang="en-US" altLang="en-US" sz="1600" b="0" i="0" u="none" strike="noStrike" cap="none" normalizeH="0" baseline="0" dirty="0">
                <a:ln>
                  <a:noFill/>
                </a:ln>
                <a:solidFill>
                  <a:srgbClr val="000000"/>
                </a:solidFill>
                <a:effectLst/>
                <a:latin typeface="JetBrains Mono"/>
              </a:rPr>
              <a:t>String </a:t>
            </a:r>
            <a:r>
              <a:rPr kumimoji="0" lang="en-US" altLang="en-US" sz="1600" b="0" i="0" u="none" strike="noStrike" cap="none" normalizeH="0" baseline="0" dirty="0">
                <a:ln>
                  <a:noFill/>
                </a:ln>
                <a:solidFill>
                  <a:srgbClr val="080808"/>
                </a:solidFill>
                <a:effectLst/>
                <a:latin typeface="JetBrains Mono"/>
              </a:rPr>
              <a:t>s</a:t>
            </a:r>
            <a:r>
              <a:rPr kumimoji="0" lang="en-US" altLang="en-US" sz="1600" b="0" i="0" u="none" strike="noStrike" cap="none" normalizeH="0" baseline="0" dirty="0">
                <a:ln>
                  <a:noFill/>
                </a:ln>
                <a:solidFill>
                  <a:srgbClr val="3F9101"/>
                </a:solidFill>
                <a:effectLst/>
                <a:latin typeface="JetBrains Mono"/>
              </a:rPr>
              <a:t>)</a:t>
            </a:r>
            <a:r>
              <a:rPr kumimoji="0" lang="en-US" altLang="en-US" sz="1600" b="0" i="0" u="none" strike="noStrike" cap="none" normalizeH="0" baseline="0" dirty="0">
                <a:ln>
                  <a:noFill/>
                </a:ln>
                <a:solidFill>
                  <a:srgbClr val="0E4A8E"/>
                </a:solidFill>
                <a:effectLst/>
                <a:latin typeface="JetBrains Mono"/>
              </a:rPr>
              <a:t>{</a:t>
            </a:r>
            <a:br>
              <a:rPr kumimoji="0" lang="en-US" altLang="en-US" sz="1600" b="0" i="0" u="none" strike="noStrike" cap="none" normalizeH="0" baseline="0" dirty="0">
                <a:ln>
                  <a:noFill/>
                </a:ln>
                <a:solidFill>
                  <a:srgbClr val="0E4A8E"/>
                </a:solidFill>
                <a:effectLst/>
                <a:latin typeface="JetBrains Mono"/>
              </a:rPr>
            </a:br>
            <a:r>
              <a:rPr kumimoji="0" lang="en-US" altLang="en-US" sz="1600" b="0" i="0" u="none" strike="noStrike" cap="none" normalizeH="0" baseline="0" dirty="0">
                <a:ln>
                  <a:noFill/>
                </a:ln>
                <a:solidFill>
                  <a:srgbClr val="0E4A8E"/>
                </a:solidFill>
                <a:effectLst/>
                <a:latin typeface="JetBrains Mono"/>
              </a:rPr>
              <a:t>    </a:t>
            </a:r>
            <a:r>
              <a:rPr kumimoji="0" lang="en-US" altLang="en-US" sz="1600" b="0" i="0" u="none" strike="noStrike" cap="none" normalizeH="0" baseline="0" dirty="0">
                <a:ln>
                  <a:noFill/>
                </a:ln>
                <a:solidFill>
                  <a:srgbClr val="080808"/>
                </a:solidFill>
                <a:effectLst/>
                <a:latin typeface="JetBrains Mono"/>
              </a:rPr>
              <a:t>s = </a:t>
            </a:r>
            <a:r>
              <a:rPr kumimoji="0" lang="en-US" altLang="en-US" sz="1600" b="0" i="0" u="none" strike="noStrike" cap="none" normalizeH="0" baseline="0" dirty="0" err="1">
                <a:ln>
                  <a:noFill/>
                </a:ln>
                <a:solidFill>
                  <a:srgbClr val="080808"/>
                </a:solidFill>
                <a:effectLst/>
                <a:latin typeface="JetBrains Mono"/>
              </a:rPr>
              <a:t>s.toUpperCase</a:t>
            </a:r>
            <a:r>
              <a:rPr kumimoji="0" lang="en-US" altLang="en-US" sz="1600" b="0" i="0" u="none" strike="noStrike" cap="none" normalizeH="0" baseline="0" dirty="0">
                <a:ln>
                  <a:noFill/>
                </a:ln>
                <a:solidFill>
                  <a:srgbClr val="3F9101"/>
                </a:solidFill>
                <a:effectLst/>
                <a:latin typeface="JetBrains Mono"/>
              </a:rPr>
              <a:t>()</a:t>
            </a:r>
            <a:r>
              <a:rPr kumimoji="0" lang="en-US" altLang="en-US" sz="1600" b="0" i="0" u="none" strike="noStrike" cap="none" normalizeH="0" baseline="0" dirty="0">
                <a:ln>
                  <a:noFill/>
                </a:ln>
                <a:solidFill>
                  <a:srgbClr val="080808"/>
                </a:solidFill>
                <a:effectLst/>
                <a:latin typeface="JetBrains Mono"/>
              </a:rPr>
              <a:t>;</a:t>
            </a:r>
            <a:br>
              <a:rPr kumimoji="0" lang="en-US" altLang="en-US" sz="1600" b="0" i="0" u="none" strike="noStrike" cap="none" normalizeH="0" baseline="0" dirty="0">
                <a:ln>
                  <a:noFill/>
                </a:ln>
                <a:solidFill>
                  <a:srgbClr val="080808"/>
                </a:solidFill>
                <a:effectLst/>
                <a:latin typeface="JetBrains Mono"/>
              </a:rPr>
            </a:br>
            <a:r>
              <a:rPr kumimoji="0" lang="en-US" altLang="en-US" sz="1600" b="0" i="0" u="none" strike="noStrike" cap="none" normalizeH="0" baseline="0" dirty="0">
                <a:ln>
                  <a:noFill/>
                </a:ln>
                <a:solidFill>
                  <a:srgbClr val="080808"/>
                </a:solidFill>
                <a:effectLst/>
                <a:latin typeface="JetBrains Mono"/>
              </a:rPr>
              <a:t>    </a:t>
            </a:r>
            <a:r>
              <a:rPr kumimoji="0" lang="en-US" altLang="en-US" sz="1600" b="0" i="0" u="none" strike="noStrike" cap="none" normalizeH="0" baseline="0" dirty="0">
                <a:ln>
                  <a:noFill/>
                </a:ln>
                <a:solidFill>
                  <a:srgbClr val="0033B3"/>
                </a:solidFill>
                <a:effectLst/>
                <a:latin typeface="JetBrains Mono"/>
              </a:rPr>
              <a:t>char</a:t>
            </a:r>
            <a:r>
              <a:rPr kumimoji="0" lang="en-US" altLang="en-US" sz="1600" b="0" i="0" u="none" strike="noStrike" cap="none" normalizeH="0" baseline="0" dirty="0">
                <a:ln>
                  <a:noFill/>
                </a:ln>
                <a:solidFill>
                  <a:srgbClr val="3F9101"/>
                </a:solidFill>
                <a:effectLst/>
                <a:latin typeface="JetBrains Mono"/>
              </a:rPr>
              <a:t>[] </a:t>
            </a:r>
            <a:r>
              <a:rPr kumimoji="0" lang="en-US" altLang="en-US" sz="1600" b="0" i="0" u="none" strike="noStrike" cap="none" normalizeH="0" baseline="0" dirty="0">
                <a:ln>
                  <a:noFill/>
                </a:ln>
                <a:solidFill>
                  <a:srgbClr val="000000"/>
                </a:solidFill>
                <a:effectLst/>
                <a:latin typeface="JetBrains Mono"/>
              </a:rPr>
              <a:t>IN </a:t>
            </a:r>
            <a:r>
              <a:rPr kumimoji="0" lang="en-US" altLang="en-US" sz="1600" b="0" i="0" u="none" strike="noStrike" cap="none" normalizeH="0" baseline="0" dirty="0">
                <a:ln>
                  <a:noFill/>
                </a:ln>
                <a:solidFill>
                  <a:srgbClr val="080808"/>
                </a:solidFill>
                <a:effectLst/>
                <a:latin typeface="JetBrains Mono"/>
              </a:rPr>
              <a:t>= </a:t>
            </a:r>
            <a:r>
              <a:rPr kumimoji="0" lang="en-US" altLang="en-US" sz="1600" b="0" i="0" u="none" strike="noStrike" cap="none" normalizeH="0" baseline="0" dirty="0" err="1">
                <a:ln>
                  <a:noFill/>
                </a:ln>
                <a:solidFill>
                  <a:srgbClr val="080808"/>
                </a:solidFill>
                <a:effectLst/>
                <a:latin typeface="JetBrains Mono"/>
              </a:rPr>
              <a:t>s.toCharArray</a:t>
            </a:r>
            <a:r>
              <a:rPr kumimoji="0" lang="en-US" altLang="en-US" sz="1600" b="0" i="0" u="none" strike="noStrike" cap="none" normalizeH="0" baseline="0" dirty="0">
                <a:ln>
                  <a:noFill/>
                </a:ln>
                <a:solidFill>
                  <a:srgbClr val="3F9101"/>
                </a:solidFill>
                <a:effectLst/>
                <a:latin typeface="JetBrains Mono"/>
              </a:rPr>
              <a:t>()</a:t>
            </a:r>
            <a:r>
              <a:rPr kumimoji="0" lang="en-US" altLang="en-US" sz="1600" b="0" i="0" u="none" strike="noStrike" cap="none" normalizeH="0" baseline="0" dirty="0">
                <a:ln>
                  <a:noFill/>
                </a:ln>
                <a:solidFill>
                  <a:srgbClr val="080808"/>
                </a:solidFill>
                <a:effectLst/>
                <a:latin typeface="JetBrains Mono"/>
              </a:rPr>
              <a:t>;</a:t>
            </a:r>
            <a:br>
              <a:rPr kumimoji="0" lang="en-US" altLang="en-US" sz="1600" b="0" i="0" u="none" strike="noStrike" cap="none" normalizeH="0" baseline="0" dirty="0">
                <a:ln>
                  <a:noFill/>
                </a:ln>
                <a:solidFill>
                  <a:srgbClr val="080808"/>
                </a:solidFill>
                <a:effectLst/>
                <a:latin typeface="JetBrains Mono"/>
              </a:rPr>
            </a:br>
            <a:r>
              <a:rPr kumimoji="0" lang="en-US" altLang="en-US" sz="1600" b="0" i="0" u="none" strike="noStrike" cap="none" normalizeH="0" baseline="0" dirty="0">
                <a:ln>
                  <a:noFill/>
                </a:ln>
                <a:solidFill>
                  <a:srgbClr val="080808"/>
                </a:solidFill>
                <a:effectLst/>
                <a:latin typeface="JetBrains Mono"/>
              </a:rPr>
              <a:t>    </a:t>
            </a:r>
            <a:r>
              <a:rPr kumimoji="0" lang="en-US" altLang="en-US" sz="1600" b="0" i="0" u="none" strike="noStrike" cap="none" normalizeH="0" baseline="0" dirty="0">
                <a:ln>
                  <a:noFill/>
                </a:ln>
                <a:solidFill>
                  <a:srgbClr val="0033B3"/>
                </a:solidFill>
                <a:effectLst/>
                <a:latin typeface="JetBrains Mono"/>
              </a:rPr>
              <a:t>char</a:t>
            </a:r>
            <a:r>
              <a:rPr kumimoji="0" lang="en-US" altLang="en-US" sz="1600" b="0" i="0" u="none" strike="noStrike" cap="none" normalizeH="0" baseline="0" dirty="0">
                <a:ln>
                  <a:noFill/>
                </a:ln>
                <a:solidFill>
                  <a:srgbClr val="3F9101"/>
                </a:solidFill>
                <a:effectLst/>
                <a:latin typeface="JetBrains Mono"/>
              </a:rPr>
              <a:t>[] </a:t>
            </a:r>
            <a:r>
              <a:rPr kumimoji="0" lang="en-US" altLang="en-US" sz="1600" b="0" i="0" u="none" strike="noStrike" cap="none" normalizeH="0" baseline="0" dirty="0">
                <a:ln>
                  <a:noFill/>
                </a:ln>
                <a:solidFill>
                  <a:srgbClr val="000000"/>
                </a:solidFill>
                <a:effectLst/>
                <a:latin typeface="JetBrains Mono"/>
              </a:rPr>
              <a:t>OUT </a:t>
            </a:r>
            <a:r>
              <a:rPr kumimoji="0" lang="en-US" altLang="en-US" sz="1600" b="0" i="0" u="none" strike="noStrike" cap="none" normalizeH="0" baseline="0" dirty="0">
                <a:ln>
                  <a:noFill/>
                </a:ln>
                <a:solidFill>
                  <a:srgbClr val="080808"/>
                </a:solidFill>
                <a:effectLst/>
                <a:latin typeface="JetBrains Mono"/>
              </a:rPr>
              <a:t>= </a:t>
            </a:r>
            <a:r>
              <a:rPr kumimoji="0" lang="en-US" altLang="en-US" sz="1600" b="0" i="0" u="none" strike="noStrike" cap="none" normalizeH="0" baseline="0" dirty="0">
                <a:ln>
                  <a:noFill/>
                </a:ln>
                <a:solidFill>
                  <a:srgbClr val="B4960A"/>
                </a:solidFill>
                <a:effectLst/>
                <a:latin typeface="JetBrains Mono"/>
              </a:rPr>
              <a:t>{</a:t>
            </a:r>
            <a:r>
              <a:rPr kumimoji="0" lang="en-US" altLang="en-US" sz="1600" b="0" i="0" u="none" strike="noStrike" cap="none" normalizeH="0" baseline="0" dirty="0">
                <a:ln>
                  <a:noFill/>
                </a:ln>
                <a:solidFill>
                  <a:srgbClr val="067D17"/>
                </a:solidFill>
                <a:effectLst/>
                <a:latin typeface="JetBrains Mono"/>
              </a:rPr>
              <a:t>'0'</a:t>
            </a:r>
            <a:r>
              <a:rPr kumimoji="0" lang="en-US" altLang="en-US" sz="1600" b="0" i="0" u="none" strike="noStrike" cap="none" normalizeH="0" baseline="0" dirty="0">
                <a:ln>
                  <a:noFill/>
                </a:ln>
                <a:solidFill>
                  <a:srgbClr val="080808"/>
                </a:solidFill>
                <a:effectLst/>
                <a:latin typeface="JetBrains Mono"/>
              </a:rPr>
              <a:t>,</a:t>
            </a:r>
            <a:r>
              <a:rPr kumimoji="0" lang="en-US" altLang="en-US" sz="1600" b="0" i="0" u="none" strike="noStrike" cap="none" normalizeH="0" baseline="0" dirty="0">
                <a:ln>
                  <a:noFill/>
                </a:ln>
                <a:solidFill>
                  <a:srgbClr val="067D17"/>
                </a:solidFill>
                <a:effectLst/>
                <a:latin typeface="JetBrains Mono"/>
              </a:rPr>
              <a:t>'0'</a:t>
            </a:r>
            <a:r>
              <a:rPr kumimoji="0" lang="en-US" altLang="en-US" sz="1600" b="0" i="0" u="none" strike="noStrike" cap="none" normalizeH="0" baseline="0" dirty="0">
                <a:ln>
                  <a:noFill/>
                </a:ln>
                <a:solidFill>
                  <a:srgbClr val="080808"/>
                </a:solidFill>
                <a:effectLst/>
                <a:latin typeface="JetBrains Mono"/>
              </a:rPr>
              <a:t>,</a:t>
            </a:r>
            <a:r>
              <a:rPr kumimoji="0" lang="en-US" altLang="en-US" sz="1600" b="0" i="0" u="none" strike="noStrike" cap="none" normalizeH="0" baseline="0" dirty="0">
                <a:ln>
                  <a:noFill/>
                </a:ln>
                <a:solidFill>
                  <a:srgbClr val="067D17"/>
                </a:solidFill>
                <a:effectLst/>
                <a:latin typeface="JetBrains Mono"/>
              </a:rPr>
              <a:t>'0'</a:t>
            </a:r>
            <a:r>
              <a:rPr kumimoji="0" lang="en-US" altLang="en-US" sz="1600" b="0" i="0" u="none" strike="noStrike" cap="none" normalizeH="0" baseline="0" dirty="0">
                <a:ln>
                  <a:noFill/>
                </a:ln>
                <a:solidFill>
                  <a:srgbClr val="080808"/>
                </a:solidFill>
                <a:effectLst/>
                <a:latin typeface="JetBrains Mono"/>
              </a:rPr>
              <a:t>,</a:t>
            </a:r>
            <a:r>
              <a:rPr kumimoji="0" lang="en-US" altLang="en-US" sz="1600" b="0" i="0" u="none" strike="noStrike" cap="none" normalizeH="0" baseline="0" dirty="0">
                <a:ln>
                  <a:noFill/>
                </a:ln>
                <a:solidFill>
                  <a:srgbClr val="067D17"/>
                </a:solidFill>
                <a:effectLst/>
                <a:latin typeface="JetBrains Mono"/>
              </a:rPr>
              <a:t>'0'</a:t>
            </a:r>
            <a:r>
              <a:rPr kumimoji="0" lang="en-US" altLang="en-US" sz="1600" b="0" i="0" u="none" strike="noStrike" cap="none" normalizeH="0" baseline="0" dirty="0">
                <a:ln>
                  <a:noFill/>
                </a:ln>
                <a:solidFill>
                  <a:srgbClr val="B4960A"/>
                </a:solidFill>
                <a:effectLst/>
                <a:latin typeface="JetBrains Mono"/>
              </a:rPr>
              <a:t>}</a:t>
            </a:r>
            <a:r>
              <a:rPr kumimoji="0" lang="en-US" altLang="en-US" sz="1600" b="0" i="0" u="none" strike="noStrike" cap="none" normalizeH="0" baseline="0" dirty="0">
                <a:ln>
                  <a:noFill/>
                </a:ln>
                <a:solidFill>
                  <a:srgbClr val="080808"/>
                </a:solidFill>
                <a:effectLst/>
                <a:latin typeface="JetBrains Mono"/>
              </a:rPr>
              <a:t>;</a:t>
            </a:r>
            <a:br>
              <a:rPr kumimoji="0" lang="en-US" altLang="en-US" sz="1600" b="0" i="0" u="none" strike="noStrike" cap="none" normalizeH="0" baseline="0" dirty="0">
                <a:ln>
                  <a:noFill/>
                </a:ln>
                <a:solidFill>
                  <a:srgbClr val="080808"/>
                </a:solidFill>
                <a:effectLst/>
                <a:latin typeface="JetBrains Mono"/>
              </a:rPr>
            </a:br>
            <a:r>
              <a:rPr kumimoji="0" lang="en-US" altLang="en-US" sz="1600" b="0" i="0" u="none" strike="noStrike" cap="none" normalizeH="0" baseline="0" dirty="0">
                <a:ln>
                  <a:noFill/>
                </a:ln>
                <a:solidFill>
                  <a:srgbClr val="080808"/>
                </a:solidFill>
                <a:effectLst/>
                <a:latin typeface="JetBrains Mono"/>
              </a:rPr>
              <a:t>    </a:t>
            </a:r>
            <a:r>
              <a:rPr kumimoji="0" lang="en-US" altLang="en-US" sz="1600" b="0" i="0" u="none" strike="noStrike" cap="none" normalizeH="0" baseline="0" dirty="0">
                <a:ln>
                  <a:noFill/>
                </a:ln>
                <a:solidFill>
                  <a:srgbClr val="000000"/>
                </a:solidFill>
                <a:effectLst/>
                <a:latin typeface="JetBrains Mono"/>
              </a:rPr>
              <a:t>OUT</a:t>
            </a:r>
            <a:r>
              <a:rPr kumimoji="0" lang="en-US" altLang="en-US" sz="1600" b="0" i="0" u="none" strike="noStrike" cap="none" normalizeH="0" baseline="0" dirty="0">
                <a:ln>
                  <a:noFill/>
                </a:ln>
                <a:solidFill>
                  <a:srgbClr val="3F9101"/>
                </a:solidFill>
                <a:effectLst/>
                <a:latin typeface="JetBrains Mono"/>
              </a:rPr>
              <a:t>[</a:t>
            </a:r>
            <a:r>
              <a:rPr kumimoji="0" lang="en-US" altLang="en-US" sz="1600" b="0" i="0" u="none" strike="noStrike" cap="none" normalizeH="0" baseline="0" dirty="0">
                <a:ln>
                  <a:noFill/>
                </a:ln>
                <a:solidFill>
                  <a:srgbClr val="1750EB"/>
                </a:solidFill>
                <a:effectLst/>
                <a:latin typeface="JetBrains Mono"/>
              </a:rPr>
              <a:t>0</a:t>
            </a:r>
            <a:r>
              <a:rPr kumimoji="0" lang="en-US" altLang="en-US" sz="1600" b="0" i="0" u="none" strike="noStrike" cap="none" normalizeH="0" baseline="0" dirty="0">
                <a:ln>
                  <a:noFill/>
                </a:ln>
                <a:solidFill>
                  <a:srgbClr val="3F9101"/>
                </a:solidFill>
                <a:effectLst/>
                <a:latin typeface="JetBrains Mono"/>
              </a:rPr>
              <a:t>] </a:t>
            </a:r>
            <a:r>
              <a:rPr kumimoji="0" lang="en-US" altLang="en-US" sz="1600" b="0" i="0" u="none" strike="noStrike" cap="none" normalizeH="0" baseline="0" dirty="0">
                <a:ln>
                  <a:noFill/>
                </a:ln>
                <a:solidFill>
                  <a:srgbClr val="080808"/>
                </a:solidFill>
                <a:effectLst/>
                <a:latin typeface="JetBrains Mono"/>
              </a:rPr>
              <a:t>= </a:t>
            </a:r>
            <a:r>
              <a:rPr kumimoji="0" lang="en-US" altLang="en-US" sz="1600" b="0" i="0" u="none" strike="noStrike" cap="none" normalizeH="0" baseline="0" dirty="0">
                <a:ln>
                  <a:noFill/>
                </a:ln>
                <a:solidFill>
                  <a:srgbClr val="000000"/>
                </a:solidFill>
                <a:effectLst/>
                <a:latin typeface="JetBrains Mono"/>
              </a:rPr>
              <a:t>IN</a:t>
            </a:r>
            <a:r>
              <a:rPr kumimoji="0" lang="en-US" altLang="en-US" sz="1600" b="0" i="0" u="none" strike="noStrike" cap="none" normalizeH="0" baseline="0" dirty="0">
                <a:ln>
                  <a:noFill/>
                </a:ln>
                <a:solidFill>
                  <a:srgbClr val="3F9101"/>
                </a:solidFill>
                <a:effectLst/>
                <a:latin typeface="JetBrains Mono"/>
              </a:rPr>
              <a:t>[</a:t>
            </a:r>
            <a:r>
              <a:rPr kumimoji="0" lang="en-US" altLang="en-US" sz="1600" b="0" i="0" u="none" strike="noStrike" cap="none" normalizeH="0" baseline="0" dirty="0">
                <a:ln>
                  <a:noFill/>
                </a:ln>
                <a:solidFill>
                  <a:srgbClr val="1750EB"/>
                </a:solidFill>
                <a:effectLst/>
                <a:latin typeface="JetBrains Mono"/>
              </a:rPr>
              <a:t>0</a:t>
            </a:r>
            <a:r>
              <a:rPr kumimoji="0" lang="en-US" altLang="en-US" sz="1600" b="0" i="0" u="none" strike="noStrike" cap="none" normalizeH="0" baseline="0" dirty="0">
                <a:ln>
                  <a:noFill/>
                </a:ln>
                <a:solidFill>
                  <a:srgbClr val="3F9101"/>
                </a:solidFill>
                <a:effectLst/>
                <a:latin typeface="JetBrains Mono"/>
              </a:rPr>
              <a:t>]</a:t>
            </a:r>
            <a:r>
              <a:rPr kumimoji="0" lang="en-US" altLang="en-US" sz="1600" b="0" i="0" u="none" strike="noStrike" cap="none" normalizeH="0" baseline="0" dirty="0">
                <a:ln>
                  <a:noFill/>
                </a:ln>
                <a:solidFill>
                  <a:srgbClr val="080808"/>
                </a:solidFill>
                <a:effectLst/>
                <a:latin typeface="JetBrains Mono"/>
              </a:rPr>
              <a:t>;</a:t>
            </a:r>
            <a:br>
              <a:rPr kumimoji="0" lang="en-US" altLang="en-US" sz="1600" b="0" i="0" u="none" strike="noStrike" cap="none" normalizeH="0" baseline="0" dirty="0">
                <a:ln>
                  <a:noFill/>
                </a:ln>
                <a:solidFill>
                  <a:srgbClr val="080808"/>
                </a:solidFill>
                <a:effectLst/>
                <a:latin typeface="JetBrains Mono"/>
              </a:rPr>
            </a:br>
            <a:r>
              <a:rPr kumimoji="0" lang="en-US" altLang="en-US" sz="1600" b="0" i="0" u="none" strike="noStrike" cap="none" normalizeH="0" baseline="0" dirty="0">
                <a:ln>
                  <a:noFill/>
                </a:ln>
                <a:solidFill>
                  <a:srgbClr val="080808"/>
                </a:solidFill>
                <a:effectLst/>
                <a:latin typeface="JetBrains Mono"/>
              </a:rPr>
              <a:t>    </a:t>
            </a:r>
            <a:r>
              <a:rPr kumimoji="0" lang="en-US" altLang="en-US" sz="1600" b="0" i="0" u="none" strike="noStrike" cap="none" normalizeH="0" baseline="0" dirty="0" err="1">
                <a:ln>
                  <a:noFill/>
                </a:ln>
                <a:solidFill>
                  <a:srgbClr val="0033B3"/>
                </a:solidFill>
                <a:effectLst/>
                <a:latin typeface="JetBrains Mono"/>
              </a:rPr>
              <a:t>int</a:t>
            </a:r>
            <a:r>
              <a:rPr kumimoji="0" lang="en-US" altLang="en-US" sz="1600" b="0" i="0" u="none" strike="noStrike" cap="none" normalizeH="0" baseline="0" dirty="0">
                <a:ln>
                  <a:noFill/>
                </a:ln>
                <a:solidFill>
                  <a:srgbClr val="0033B3"/>
                </a:solidFill>
                <a:effectLst/>
                <a:latin typeface="JetBrains Mono"/>
              </a:rPr>
              <a:t> </a:t>
            </a:r>
            <a:r>
              <a:rPr kumimoji="0" lang="en-US" altLang="en-US" sz="1600" b="0" i="0" u="none" strike="noStrike" cap="none" normalizeH="0" baseline="0" dirty="0">
                <a:ln>
                  <a:noFill/>
                </a:ln>
                <a:solidFill>
                  <a:srgbClr val="000000"/>
                </a:solidFill>
                <a:effectLst/>
                <a:latin typeface="JetBrains Mono"/>
              </a:rPr>
              <a:t>count </a:t>
            </a:r>
            <a:r>
              <a:rPr kumimoji="0" lang="en-US" altLang="en-US" sz="1600" b="0" i="0" u="none" strike="noStrike" cap="none" normalizeH="0" baseline="0" dirty="0">
                <a:ln>
                  <a:noFill/>
                </a:ln>
                <a:solidFill>
                  <a:srgbClr val="080808"/>
                </a:solidFill>
                <a:effectLst/>
                <a:latin typeface="JetBrains Mono"/>
              </a:rPr>
              <a:t>= </a:t>
            </a:r>
            <a:r>
              <a:rPr kumimoji="0" lang="en-US" altLang="en-US" sz="1600" b="0" i="0" u="none" strike="noStrike" cap="none" normalizeH="0" baseline="0" dirty="0">
                <a:ln>
                  <a:noFill/>
                </a:ln>
                <a:solidFill>
                  <a:srgbClr val="1750EB"/>
                </a:solidFill>
                <a:effectLst/>
                <a:latin typeface="JetBrains Mono"/>
              </a:rPr>
              <a:t>1</a:t>
            </a:r>
            <a:r>
              <a:rPr kumimoji="0" lang="en-US" altLang="en-US" sz="1600" b="0" i="0" u="none" strike="noStrike" cap="none" normalizeH="0" baseline="0" dirty="0">
                <a:ln>
                  <a:noFill/>
                </a:ln>
                <a:solidFill>
                  <a:srgbClr val="080808"/>
                </a:solidFill>
                <a:effectLst/>
                <a:latin typeface="JetBrains Mono"/>
              </a:rPr>
              <a:t>;</a:t>
            </a:r>
            <a:br>
              <a:rPr kumimoji="0" lang="en-US" altLang="en-US" sz="1600" b="0" i="0" u="none" strike="noStrike" cap="none" normalizeH="0" baseline="0" dirty="0">
                <a:ln>
                  <a:noFill/>
                </a:ln>
                <a:solidFill>
                  <a:srgbClr val="080808"/>
                </a:solidFill>
                <a:effectLst/>
                <a:latin typeface="JetBrains Mono"/>
              </a:rPr>
            </a:br>
            <a:r>
              <a:rPr kumimoji="0" lang="en-US" altLang="en-US" sz="1600" b="0" i="0" u="none" strike="noStrike" cap="none" normalizeH="0" baseline="0" dirty="0">
                <a:ln>
                  <a:noFill/>
                </a:ln>
                <a:solidFill>
                  <a:srgbClr val="080808"/>
                </a:solidFill>
                <a:effectLst/>
                <a:latin typeface="JetBrains Mono"/>
              </a:rPr>
              <a:t>    </a:t>
            </a:r>
            <a:r>
              <a:rPr kumimoji="0" lang="en-US" altLang="en-US" sz="1600" b="0" i="0" u="none" strike="noStrike" cap="none" normalizeH="0" baseline="0" dirty="0" err="1">
                <a:ln>
                  <a:noFill/>
                </a:ln>
                <a:solidFill>
                  <a:srgbClr val="0033B3"/>
                </a:solidFill>
                <a:effectLst/>
                <a:latin typeface="JetBrains Mono"/>
              </a:rPr>
              <a:t>int</a:t>
            </a:r>
            <a:r>
              <a:rPr kumimoji="0" lang="en-US" altLang="en-US" sz="1600" b="0" i="0" u="none" strike="noStrike" cap="none" normalizeH="0" baseline="0" dirty="0">
                <a:ln>
                  <a:noFill/>
                </a:ln>
                <a:solidFill>
                  <a:srgbClr val="0033B3"/>
                </a:solidFill>
                <a:effectLst/>
                <a:latin typeface="JetBrains Mono"/>
              </a:rPr>
              <a:t> </a:t>
            </a:r>
            <a:r>
              <a:rPr kumimoji="0" lang="en-US" altLang="en-US" sz="1600" b="0" i="0" u="none" strike="noStrike" cap="none" normalizeH="0" baseline="0" dirty="0">
                <a:ln>
                  <a:noFill/>
                </a:ln>
                <a:solidFill>
                  <a:srgbClr val="000000"/>
                </a:solidFill>
                <a:effectLst/>
                <a:latin typeface="JetBrains Mono"/>
              </a:rPr>
              <a:t>current</a:t>
            </a:r>
            <a:r>
              <a:rPr kumimoji="0" lang="en-US" altLang="en-US" sz="1600" b="0" i="0" u="none" strike="noStrike" cap="none" normalizeH="0" baseline="0" dirty="0">
                <a:ln>
                  <a:noFill/>
                </a:ln>
                <a:solidFill>
                  <a:srgbClr val="080808"/>
                </a:solidFill>
                <a:effectLst/>
                <a:latin typeface="JetBrains Mono"/>
              </a:rPr>
              <a:t>, </a:t>
            </a:r>
            <a:r>
              <a:rPr kumimoji="0" lang="en-US" altLang="en-US" sz="1600" b="0" i="0" u="none" strike="noStrike" cap="none" normalizeH="0" baseline="0" dirty="0">
                <a:ln>
                  <a:noFill/>
                </a:ln>
                <a:solidFill>
                  <a:srgbClr val="000000"/>
                </a:solidFill>
                <a:effectLst/>
                <a:latin typeface="JetBrains Mono"/>
              </a:rPr>
              <a:t>last </a:t>
            </a:r>
            <a:r>
              <a:rPr kumimoji="0" lang="en-US" altLang="en-US" sz="1600" b="0" i="0" u="none" strike="noStrike" cap="none" normalizeH="0" baseline="0" dirty="0">
                <a:ln>
                  <a:noFill/>
                </a:ln>
                <a:solidFill>
                  <a:srgbClr val="080808"/>
                </a:solidFill>
                <a:effectLst/>
                <a:latin typeface="JetBrains Mono"/>
              </a:rPr>
              <a:t>= </a:t>
            </a:r>
            <a:r>
              <a:rPr kumimoji="0" lang="en-US" altLang="en-US" sz="1600" b="0" i="1" u="none" strike="noStrike" cap="none" normalizeH="0" baseline="0" dirty="0" err="1">
                <a:ln>
                  <a:noFill/>
                </a:ln>
                <a:solidFill>
                  <a:srgbClr val="080808"/>
                </a:solidFill>
                <a:effectLst/>
                <a:latin typeface="JetBrains Mono"/>
              </a:rPr>
              <a:t>getMapping</a:t>
            </a:r>
            <a:r>
              <a:rPr kumimoji="0" lang="en-US" altLang="en-US" sz="1600" b="0" i="0" u="none" strike="noStrike" cap="none" normalizeH="0" baseline="0" dirty="0">
                <a:ln>
                  <a:noFill/>
                </a:ln>
                <a:solidFill>
                  <a:srgbClr val="3F9101"/>
                </a:solidFill>
                <a:effectLst/>
                <a:latin typeface="JetBrains Mono"/>
              </a:rPr>
              <a:t>(</a:t>
            </a:r>
            <a:r>
              <a:rPr kumimoji="0" lang="en-US" altLang="en-US" sz="1600" b="0" i="0" u="none" strike="noStrike" cap="none" normalizeH="0" baseline="0" dirty="0">
                <a:ln>
                  <a:noFill/>
                </a:ln>
                <a:solidFill>
                  <a:srgbClr val="000000"/>
                </a:solidFill>
                <a:effectLst/>
                <a:latin typeface="JetBrains Mono"/>
              </a:rPr>
              <a:t>IN</a:t>
            </a:r>
            <a:r>
              <a:rPr kumimoji="0" lang="en-US" altLang="en-US" sz="1600" b="0" i="0" u="none" strike="noStrike" cap="none" normalizeH="0" baseline="0" dirty="0">
                <a:ln>
                  <a:noFill/>
                </a:ln>
                <a:solidFill>
                  <a:srgbClr val="3F9101"/>
                </a:solidFill>
                <a:effectLst/>
                <a:latin typeface="JetBrains Mono"/>
              </a:rPr>
              <a:t>[</a:t>
            </a:r>
            <a:r>
              <a:rPr kumimoji="0" lang="en-US" altLang="en-US" sz="1600" b="0" i="0" u="none" strike="noStrike" cap="none" normalizeH="0" baseline="0" dirty="0">
                <a:ln>
                  <a:noFill/>
                </a:ln>
                <a:solidFill>
                  <a:srgbClr val="1750EB"/>
                </a:solidFill>
                <a:effectLst/>
                <a:latin typeface="JetBrains Mono"/>
              </a:rPr>
              <a:t>0</a:t>
            </a:r>
            <a:r>
              <a:rPr kumimoji="0" lang="en-US" altLang="en-US" sz="1600" b="0" i="0" u="none" strike="noStrike" cap="none" normalizeH="0" baseline="0" dirty="0">
                <a:ln>
                  <a:noFill/>
                </a:ln>
                <a:solidFill>
                  <a:srgbClr val="3F9101"/>
                </a:solidFill>
                <a:effectLst/>
                <a:latin typeface="JetBrains Mono"/>
              </a:rPr>
              <a:t>])</a:t>
            </a:r>
            <a:r>
              <a:rPr kumimoji="0" lang="en-US" altLang="en-US" sz="1600" b="0" i="0" u="none" strike="noStrike" cap="none" normalizeH="0" baseline="0" dirty="0">
                <a:ln>
                  <a:noFill/>
                </a:ln>
                <a:solidFill>
                  <a:srgbClr val="080808"/>
                </a:solidFill>
                <a:effectLst/>
                <a:latin typeface="JetBrains Mono"/>
              </a:rPr>
              <a:t>;</a:t>
            </a:r>
            <a:br>
              <a:rPr kumimoji="0" lang="en-US" altLang="en-US" sz="1600" b="0" i="0" u="none" strike="noStrike" cap="none" normalizeH="0" baseline="0" dirty="0">
                <a:ln>
                  <a:noFill/>
                </a:ln>
                <a:solidFill>
                  <a:srgbClr val="080808"/>
                </a:solidFill>
                <a:effectLst/>
                <a:latin typeface="JetBrains Mono"/>
              </a:rPr>
            </a:br>
            <a:r>
              <a:rPr kumimoji="0" lang="en-US" altLang="en-US" sz="1600" b="0" i="0" u="none" strike="noStrike" cap="none" normalizeH="0" baseline="0" dirty="0">
                <a:ln>
                  <a:noFill/>
                </a:ln>
                <a:solidFill>
                  <a:srgbClr val="080808"/>
                </a:solidFill>
                <a:effectLst/>
                <a:latin typeface="JetBrains Mono"/>
              </a:rPr>
              <a:t>    </a:t>
            </a:r>
            <a:r>
              <a:rPr kumimoji="0" lang="en-US" altLang="en-US" sz="1600" b="0" i="0" u="none" strike="noStrike" cap="none" normalizeH="0" baseline="0" dirty="0">
                <a:ln>
                  <a:noFill/>
                </a:ln>
                <a:solidFill>
                  <a:srgbClr val="0033B3"/>
                </a:solidFill>
                <a:effectLst/>
                <a:latin typeface="JetBrains Mono"/>
              </a:rPr>
              <a:t>for</a:t>
            </a:r>
            <a:r>
              <a:rPr kumimoji="0" lang="en-US" altLang="en-US" sz="1600" b="0" i="0" u="none" strike="noStrike" cap="none" normalizeH="0" baseline="0" dirty="0">
                <a:ln>
                  <a:noFill/>
                </a:ln>
                <a:solidFill>
                  <a:srgbClr val="3F9101"/>
                </a:solidFill>
                <a:effectLst/>
                <a:latin typeface="JetBrains Mono"/>
              </a:rPr>
              <a:t>(</a:t>
            </a:r>
            <a:r>
              <a:rPr kumimoji="0" lang="en-US" altLang="en-US" sz="1600" b="0" i="0" u="none" strike="noStrike" cap="none" normalizeH="0" baseline="0" dirty="0" err="1">
                <a:ln>
                  <a:noFill/>
                </a:ln>
                <a:solidFill>
                  <a:srgbClr val="0033B3"/>
                </a:solidFill>
                <a:effectLst/>
                <a:latin typeface="JetBrains Mono"/>
              </a:rPr>
              <a:t>int</a:t>
            </a:r>
            <a:r>
              <a:rPr kumimoji="0" lang="en-US" altLang="en-US" sz="1600" b="0" i="0" u="none" strike="noStrike" cap="none" normalizeH="0" baseline="0" dirty="0">
                <a:ln>
                  <a:noFill/>
                </a:ln>
                <a:solidFill>
                  <a:srgbClr val="0033B3"/>
                </a:solidFill>
                <a:effectLst/>
                <a:latin typeface="JetBrains Mono"/>
              </a:rPr>
              <a:t> </a:t>
            </a:r>
            <a:r>
              <a:rPr kumimoji="0" lang="en-US" altLang="en-US" sz="1600" b="0" i="0" u="none" strike="noStrike" cap="none" normalizeH="0" baseline="0" dirty="0" err="1">
                <a:ln>
                  <a:noFill/>
                </a:ln>
                <a:solidFill>
                  <a:srgbClr val="000000"/>
                </a:solidFill>
                <a:effectLst/>
                <a:latin typeface="JetBrains Mono"/>
              </a:rPr>
              <a:t>i</a:t>
            </a:r>
            <a:r>
              <a:rPr kumimoji="0" lang="en-US" altLang="en-US" sz="1600" b="0" i="0" u="none" strike="noStrike" cap="none" normalizeH="0" baseline="0" dirty="0">
                <a:ln>
                  <a:noFill/>
                </a:ln>
                <a:solidFill>
                  <a:srgbClr val="080808"/>
                </a:solidFill>
                <a:effectLst/>
                <a:latin typeface="JetBrains Mono"/>
              </a:rPr>
              <a:t>=</a:t>
            </a:r>
            <a:r>
              <a:rPr kumimoji="0" lang="en-US" altLang="en-US" sz="1600" b="0" i="0" u="none" strike="noStrike" cap="none" normalizeH="0" baseline="0" dirty="0">
                <a:ln>
                  <a:noFill/>
                </a:ln>
                <a:solidFill>
                  <a:srgbClr val="1750EB"/>
                </a:solidFill>
                <a:effectLst/>
                <a:latin typeface="JetBrains Mono"/>
              </a:rPr>
              <a:t>1</a:t>
            </a:r>
            <a:r>
              <a:rPr kumimoji="0" lang="en-US" altLang="en-US" sz="1600" b="0" i="0" u="none" strike="noStrike" cap="none" normalizeH="0" baseline="0" dirty="0">
                <a:ln>
                  <a:noFill/>
                </a:ln>
                <a:solidFill>
                  <a:srgbClr val="080808"/>
                </a:solidFill>
                <a:effectLst/>
                <a:latin typeface="JetBrains Mono"/>
              </a:rPr>
              <a:t>; </a:t>
            </a:r>
            <a:r>
              <a:rPr kumimoji="0" lang="en-US" altLang="en-US" sz="1600" b="0" i="0" u="none" strike="noStrike" cap="none" normalizeH="0" baseline="0" dirty="0" err="1">
                <a:ln>
                  <a:noFill/>
                </a:ln>
                <a:solidFill>
                  <a:srgbClr val="000000"/>
                </a:solidFill>
                <a:effectLst/>
                <a:latin typeface="JetBrains Mono"/>
              </a:rPr>
              <a:t>i</a:t>
            </a:r>
            <a:r>
              <a:rPr kumimoji="0" lang="en-US" altLang="en-US" sz="1600" b="0" i="0" u="none" strike="noStrike" cap="none" normalizeH="0" baseline="0" dirty="0">
                <a:ln>
                  <a:noFill/>
                </a:ln>
                <a:solidFill>
                  <a:srgbClr val="000000"/>
                </a:solidFill>
                <a:effectLst/>
                <a:latin typeface="JetBrains Mono"/>
              </a:rPr>
              <a:t> </a:t>
            </a:r>
            <a:r>
              <a:rPr kumimoji="0" lang="en-US" altLang="en-US" sz="1600" b="0" i="0" u="none" strike="noStrike" cap="none" normalizeH="0" baseline="0" dirty="0">
                <a:ln>
                  <a:noFill/>
                </a:ln>
                <a:solidFill>
                  <a:srgbClr val="080808"/>
                </a:solidFill>
                <a:effectLst/>
                <a:latin typeface="JetBrains Mono"/>
              </a:rPr>
              <a:t>&lt; </a:t>
            </a:r>
            <a:r>
              <a:rPr kumimoji="0" lang="en-US" altLang="en-US" sz="1600" b="0" i="0" u="none" strike="noStrike" cap="none" normalizeH="0" baseline="0" dirty="0" err="1">
                <a:ln>
                  <a:noFill/>
                </a:ln>
                <a:solidFill>
                  <a:srgbClr val="000000"/>
                </a:solidFill>
                <a:effectLst/>
                <a:latin typeface="JetBrains Mono"/>
              </a:rPr>
              <a:t>IN</a:t>
            </a:r>
            <a:r>
              <a:rPr kumimoji="0" lang="en-US" altLang="en-US" sz="1600" b="0" i="0" u="none" strike="noStrike" cap="none" normalizeH="0" baseline="0" dirty="0" err="1">
                <a:ln>
                  <a:noFill/>
                </a:ln>
                <a:solidFill>
                  <a:srgbClr val="080808"/>
                </a:solidFill>
                <a:effectLst/>
                <a:latin typeface="JetBrains Mono"/>
              </a:rPr>
              <a:t>.</a:t>
            </a:r>
            <a:r>
              <a:rPr kumimoji="0" lang="en-US" altLang="en-US" sz="1600" b="0" i="0" u="none" strike="noStrike" cap="none" normalizeH="0" baseline="0" dirty="0" err="1">
                <a:ln>
                  <a:noFill/>
                </a:ln>
                <a:solidFill>
                  <a:srgbClr val="871094"/>
                </a:solidFill>
                <a:effectLst/>
                <a:latin typeface="JetBrains Mono"/>
              </a:rPr>
              <a:t>length</a:t>
            </a:r>
            <a:r>
              <a:rPr kumimoji="0" lang="en-US" altLang="en-US" sz="1600" b="0" i="0" u="none" strike="noStrike" cap="none" normalizeH="0" baseline="0" dirty="0">
                <a:ln>
                  <a:noFill/>
                </a:ln>
                <a:solidFill>
                  <a:srgbClr val="871094"/>
                </a:solidFill>
                <a:effectLst/>
                <a:latin typeface="JetBrains Mono"/>
              </a:rPr>
              <a:t> </a:t>
            </a:r>
            <a:r>
              <a:rPr kumimoji="0" lang="en-US" altLang="en-US" sz="1600" b="0" i="0" u="none" strike="noStrike" cap="none" normalizeH="0" baseline="0" dirty="0">
                <a:ln>
                  <a:noFill/>
                </a:ln>
                <a:solidFill>
                  <a:srgbClr val="080808"/>
                </a:solidFill>
                <a:effectLst/>
                <a:latin typeface="JetBrains Mono"/>
              </a:rPr>
              <a:t>&amp;&amp; </a:t>
            </a:r>
            <a:r>
              <a:rPr kumimoji="0" lang="en-US" altLang="en-US" sz="1600" b="0" i="0" u="none" strike="noStrike" cap="none" normalizeH="0" baseline="0" dirty="0">
                <a:ln>
                  <a:noFill/>
                </a:ln>
                <a:solidFill>
                  <a:srgbClr val="000000"/>
                </a:solidFill>
                <a:effectLst/>
                <a:latin typeface="JetBrains Mono"/>
              </a:rPr>
              <a:t>count </a:t>
            </a:r>
            <a:r>
              <a:rPr kumimoji="0" lang="en-US" altLang="en-US" sz="1600" b="0" i="0" u="none" strike="noStrike" cap="none" normalizeH="0" baseline="0" dirty="0">
                <a:ln>
                  <a:noFill/>
                </a:ln>
                <a:solidFill>
                  <a:srgbClr val="080808"/>
                </a:solidFill>
                <a:effectLst/>
                <a:latin typeface="JetBrains Mono"/>
              </a:rPr>
              <a:t>&lt; </a:t>
            </a:r>
            <a:r>
              <a:rPr kumimoji="0" lang="en-US" altLang="en-US" sz="1600" b="0" i="0" u="none" strike="noStrike" cap="none" normalizeH="0" baseline="0" dirty="0">
                <a:ln>
                  <a:noFill/>
                </a:ln>
                <a:solidFill>
                  <a:srgbClr val="1750EB"/>
                </a:solidFill>
                <a:effectLst/>
                <a:latin typeface="JetBrains Mono"/>
              </a:rPr>
              <a:t>4</a:t>
            </a:r>
            <a:r>
              <a:rPr kumimoji="0" lang="en-US" altLang="en-US" sz="1600" b="0" i="0" u="none" strike="noStrike" cap="none" normalizeH="0" baseline="0" dirty="0">
                <a:ln>
                  <a:noFill/>
                </a:ln>
                <a:solidFill>
                  <a:srgbClr val="080808"/>
                </a:solidFill>
                <a:effectLst/>
                <a:latin typeface="JetBrains Mono"/>
              </a:rPr>
              <a:t>; </a:t>
            </a:r>
            <a:r>
              <a:rPr kumimoji="0" lang="en-US" altLang="en-US" sz="1600" b="0" i="0" u="none" strike="noStrike" cap="none" normalizeH="0" baseline="0" dirty="0" err="1">
                <a:ln>
                  <a:noFill/>
                </a:ln>
                <a:solidFill>
                  <a:srgbClr val="000000"/>
                </a:solidFill>
                <a:effectLst/>
                <a:latin typeface="JetBrains Mono"/>
              </a:rPr>
              <a:t>i</a:t>
            </a:r>
            <a:r>
              <a:rPr kumimoji="0" lang="en-US" altLang="en-US" sz="1600" b="0" i="0" u="none" strike="noStrike" cap="none" normalizeH="0" baseline="0" dirty="0">
                <a:ln>
                  <a:noFill/>
                </a:ln>
                <a:solidFill>
                  <a:srgbClr val="080808"/>
                </a:solidFill>
                <a:effectLst/>
                <a:latin typeface="JetBrains Mono"/>
              </a:rPr>
              <a:t>++</a:t>
            </a:r>
            <a:r>
              <a:rPr kumimoji="0" lang="en-US" altLang="en-US" sz="1600" b="0" i="0" u="none" strike="noStrike" cap="none" normalizeH="0" baseline="0" dirty="0">
                <a:ln>
                  <a:noFill/>
                </a:ln>
                <a:solidFill>
                  <a:srgbClr val="3F9101"/>
                </a:solidFill>
                <a:effectLst/>
                <a:latin typeface="JetBrains Mono"/>
              </a:rPr>
              <a:t>)</a:t>
            </a:r>
            <a:r>
              <a:rPr kumimoji="0" lang="en-US" altLang="en-US" sz="1600" b="0" i="0" u="none" strike="noStrike" cap="none" normalizeH="0" baseline="0" dirty="0">
                <a:ln>
                  <a:noFill/>
                </a:ln>
                <a:solidFill>
                  <a:srgbClr val="B4960A"/>
                </a:solidFill>
                <a:effectLst/>
                <a:latin typeface="JetBrains Mono"/>
              </a:rPr>
              <a:t>{</a:t>
            </a:r>
            <a:br>
              <a:rPr kumimoji="0" lang="en-US" altLang="en-US" sz="1600" b="0" i="0" u="none" strike="noStrike" cap="none" normalizeH="0" baseline="0" dirty="0">
                <a:ln>
                  <a:noFill/>
                </a:ln>
                <a:solidFill>
                  <a:srgbClr val="B4960A"/>
                </a:solidFill>
                <a:effectLst/>
                <a:latin typeface="JetBrains Mono"/>
              </a:rPr>
            </a:br>
            <a:r>
              <a:rPr kumimoji="0" lang="en-US" altLang="en-US" sz="1600" b="0" i="0" u="none" strike="noStrike" cap="none" normalizeH="0" baseline="0" dirty="0">
                <a:ln>
                  <a:noFill/>
                </a:ln>
                <a:solidFill>
                  <a:srgbClr val="B4960A"/>
                </a:solidFill>
                <a:effectLst/>
                <a:latin typeface="JetBrains Mono"/>
              </a:rPr>
              <a:t>        </a:t>
            </a:r>
            <a:r>
              <a:rPr kumimoji="0" lang="en-US" altLang="en-US" sz="1600" b="0" i="0" u="none" strike="noStrike" cap="none" normalizeH="0" baseline="0" dirty="0">
                <a:ln>
                  <a:noFill/>
                </a:ln>
                <a:solidFill>
                  <a:srgbClr val="0033B3"/>
                </a:solidFill>
                <a:effectLst/>
                <a:latin typeface="JetBrains Mono"/>
              </a:rPr>
              <a:t>char </a:t>
            </a:r>
            <a:r>
              <a:rPr kumimoji="0" lang="en-US" altLang="en-US" sz="1600" b="0" i="0" u="none" strike="noStrike" cap="none" normalizeH="0" baseline="0" dirty="0" err="1">
                <a:ln>
                  <a:noFill/>
                </a:ln>
                <a:solidFill>
                  <a:srgbClr val="000000"/>
                </a:solidFill>
                <a:effectLst/>
                <a:latin typeface="JetBrains Mono"/>
              </a:rPr>
              <a:t>iter</a:t>
            </a:r>
            <a:r>
              <a:rPr kumimoji="0" lang="en-US" altLang="en-US" sz="1600" b="0" i="0" u="none" strike="noStrike" cap="none" normalizeH="0" baseline="0" dirty="0">
                <a:ln>
                  <a:noFill/>
                </a:ln>
                <a:solidFill>
                  <a:srgbClr val="080808"/>
                </a:solidFill>
                <a:effectLst/>
                <a:latin typeface="JetBrains Mono"/>
              </a:rPr>
              <a:t>=</a:t>
            </a:r>
            <a:r>
              <a:rPr kumimoji="0" lang="en-US" altLang="en-US" sz="1600" b="0" i="0" u="none" strike="noStrike" cap="none" normalizeH="0" baseline="0" dirty="0">
                <a:ln>
                  <a:noFill/>
                </a:ln>
                <a:solidFill>
                  <a:srgbClr val="000000"/>
                </a:solidFill>
                <a:effectLst/>
                <a:latin typeface="JetBrains Mono"/>
              </a:rPr>
              <a:t>IN</a:t>
            </a:r>
            <a:r>
              <a:rPr kumimoji="0" lang="en-US" altLang="en-US" sz="1600" b="0" i="0" u="none" strike="noStrike" cap="none" normalizeH="0" baseline="0" dirty="0">
                <a:ln>
                  <a:noFill/>
                </a:ln>
                <a:solidFill>
                  <a:srgbClr val="3F9101"/>
                </a:solidFill>
                <a:effectLst/>
                <a:latin typeface="JetBrains Mono"/>
              </a:rPr>
              <a:t>[</a:t>
            </a:r>
            <a:r>
              <a:rPr kumimoji="0" lang="en-US" altLang="en-US" sz="1600" b="0" i="0" u="none" strike="noStrike" cap="none" normalizeH="0" baseline="0" dirty="0" err="1">
                <a:ln>
                  <a:noFill/>
                </a:ln>
                <a:solidFill>
                  <a:srgbClr val="000000"/>
                </a:solidFill>
                <a:effectLst/>
                <a:latin typeface="JetBrains Mono"/>
              </a:rPr>
              <a:t>i</a:t>
            </a:r>
            <a:r>
              <a:rPr kumimoji="0" lang="en-US" altLang="en-US" sz="1600" b="0" i="0" u="none" strike="noStrike" cap="none" normalizeH="0" baseline="0" dirty="0">
                <a:ln>
                  <a:noFill/>
                </a:ln>
                <a:solidFill>
                  <a:srgbClr val="3F9101"/>
                </a:solidFill>
                <a:effectLst/>
                <a:latin typeface="JetBrains Mono"/>
              </a:rPr>
              <a:t>]</a:t>
            </a:r>
            <a:r>
              <a:rPr kumimoji="0" lang="en-US" altLang="en-US" sz="1600" b="0" i="0" u="none" strike="noStrike" cap="none" normalizeH="0" baseline="0" dirty="0">
                <a:ln>
                  <a:noFill/>
                </a:ln>
                <a:solidFill>
                  <a:srgbClr val="080808"/>
                </a:solidFill>
                <a:effectLst/>
                <a:latin typeface="JetBrains Mono"/>
              </a:rPr>
              <a:t>;</a:t>
            </a:r>
            <a:br>
              <a:rPr kumimoji="0" lang="en-US" altLang="en-US" sz="1600" b="0" i="0" u="none" strike="noStrike" cap="none" normalizeH="0" baseline="0" dirty="0">
                <a:ln>
                  <a:noFill/>
                </a:ln>
                <a:solidFill>
                  <a:srgbClr val="080808"/>
                </a:solidFill>
                <a:effectLst/>
                <a:latin typeface="JetBrains Mono"/>
              </a:rPr>
            </a:br>
            <a:r>
              <a:rPr kumimoji="0" lang="en-US" altLang="en-US" sz="1600" b="0" i="0" u="none" strike="noStrike" cap="none" normalizeH="0" baseline="0" dirty="0">
                <a:ln>
                  <a:noFill/>
                </a:ln>
                <a:solidFill>
                  <a:srgbClr val="080808"/>
                </a:solidFill>
                <a:effectLst/>
                <a:latin typeface="JetBrains Mono"/>
              </a:rPr>
              <a:t>        </a:t>
            </a:r>
            <a:r>
              <a:rPr kumimoji="0" lang="en-US" altLang="en-US" sz="1600" b="0" i="0" u="none" strike="noStrike" cap="none" normalizeH="0" baseline="0" dirty="0">
                <a:ln>
                  <a:noFill/>
                </a:ln>
                <a:solidFill>
                  <a:srgbClr val="000000"/>
                </a:solidFill>
                <a:effectLst/>
                <a:latin typeface="JetBrains Mono"/>
              </a:rPr>
              <a:t>current </a:t>
            </a:r>
            <a:r>
              <a:rPr kumimoji="0" lang="en-US" altLang="en-US" sz="1600" b="0" i="0" u="none" strike="noStrike" cap="none" normalizeH="0" baseline="0" dirty="0">
                <a:ln>
                  <a:noFill/>
                </a:ln>
                <a:solidFill>
                  <a:srgbClr val="080808"/>
                </a:solidFill>
                <a:effectLst/>
                <a:latin typeface="JetBrains Mono"/>
              </a:rPr>
              <a:t>= </a:t>
            </a:r>
            <a:r>
              <a:rPr kumimoji="0" lang="en-US" altLang="en-US" sz="1600" b="0" i="1" u="none" strike="noStrike" cap="none" normalizeH="0" baseline="0" dirty="0" err="1">
                <a:ln>
                  <a:noFill/>
                </a:ln>
                <a:solidFill>
                  <a:srgbClr val="080808"/>
                </a:solidFill>
                <a:effectLst/>
                <a:latin typeface="JetBrains Mono"/>
              </a:rPr>
              <a:t>getMapping</a:t>
            </a:r>
            <a:r>
              <a:rPr kumimoji="0" lang="en-US" altLang="en-US" sz="1600" b="0" i="0" u="none" strike="noStrike" cap="none" normalizeH="0" baseline="0" dirty="0">
                <a:ln>
                  <a:noFill/>
                </a:ln>
                <a:solidFill>
                  <a:srgbClr val="0E4A8E"/>
                </a:solidFill>
                <a:effectLst/>
                <a:latin typeface="JetBrains Mono"/>
              </a:rPr>
              <a:t>(</a:t>
            </a:r>
            <a:r>
              <a:rPr kumimoji="0" lang="en-US" altLang="en-US" sz="1600" b="0" i="0" u="none" strike="noStrike" cap="none" normalizeH="0" baseline="0" dirty="0" err="1">
                <a:ln>
                  <a:noFill/>
                </a:ln>
                <a:solidFill>
                  <a:srgbClr val="000000"/>
                </a:solidFill>
                <a:effectLst/>
                <a:latin typeface="JetBrains Mono"/>
              </a:rPr>
              <a:t>iter</a:t>
            </a:r>
            <a:r>
              <a:rPr kumimoji="0" lang="en-US" altLang="en-US" sz="1600" b="0" i="0" u="none" strike="noStrike" cap="none" normalizeH="0" baseline="0" dirty="0">
                <a:ln>
                  <a:noFill/>
                </a:ln>
                <a:solidFill>
                  <a:srgbClr val="0E4A8E"/>
                </a:solidFill>
                <a:effectLst/>
                <a:latin typeface="JetBrains Mono"/>
              </a:rPr>
              <a:t>)</a:t>
            </a:r>
            <a:r>
              <a:rPr kumimoji="0" lang="en-US" altLang="en-US" sz="1600" b="0" i="0" u="none" strike="noStrike" cap="none" normalizeH="0" baseline="0" dirty="0">
                <a:ln>
                  <a:noFill/>
                </a:ln>
                <a:solidFill>
                  <a:srgbClr val="080808"/>
                </a:solidFill>
                <a:effectLst/>
                <a:latin typeface="JetBrains Mono"/>
              </a:rPr>
              <a:t>;</a:t>
            </a:r>
            <a:br>
              <a:rPr kumimoji="0" lang="en-US" altLang="en-US" sz="1600" b="0" i="0" u="none" strike="noStrike" cap="none" normalizeH="0" baseline="0" dirty="0">
                <a:ln>
                  <a:noFill/>
                </a:ln>
                <a:solidFill>
                  <a:srgbClr val="080808"/>
                </a:solidFill>
                <a:effectLst/>
                <a:latin typeface="JetBrains Mono"/>
              </a:rPr>
            </a:br>
            <a:r>
              <a:rPr kumimoji="0" lang="en-US" altLang="en-US" sz="1600" b="0" i="0" u="none" strike="noStrike" cap="none" normalizeH="0" baseline="0" dirty="0">
                <a:ln>
                  <a:noFill/>
                </a:ln>
                <a:solidFill>
                  <a:srgbClr val="080808"/>
                </a:solidFill>
                <a:effectLst/>
                <a:latin typeface="JetBrains Mono"/>
              </a:rPr>
              <a:t>        </a:t>
            </a:r>
            <a:r>
              <a:rPr kumimoji="0" lang="en-US" altLang="en-US" sz="1600" b="0" i="0" u="none" strike="noStrike" cap="none" normalizeH="0" baseline="0" dirty="0">
                <a:ln>
                  <a:noFill/>
                </a:ln>
                <a:solidFill>
                  <a:srgbClr val="0033B3"/>
                </a:solidFill>
                <a:effectLst/>
                <a:latin typeface="JetBrains Mono"/>
              </a:rPr>
              <a:t>if</a:t>
            </a:r>
            <a:r>
              <a:rPr kumimoji="0" lang="en-US" altLang="en-US" sz="1600" b="0" i="0" u="none" strike="noStrike" cap="none" normalizeH="0" baseline="0" dirty="0">
                <a:ln>
                  <a:noFill/>
                </a:ln>
                <a:solidFill>
                  <a:srgbClr val="0E4A8E"/>
                </a:solidFill>
                <a:effectLst/>
                <a:latin typeface="JetBrains Mono"/>
              </a:rPr>
              <a:t>(</a:t>
            </a:r>
            <a:r>
              <a:rPr kumimoji="0" lang="en-US" altLang="en-US" sz="1600" b="0" i="0" u="none" strike="noStrike" cap="none" normalizeH="0" baseline="0" dirty="0">
                <a:ln>
                  <a:noFill/>
                </a:ln>
                <a:solidFill>
                  <a:srgbClr val="000000"/>
                </a:solidFill>
                <a:effectLst/>
                <a:latin typeface="JetBrains Mono"/>
              </a:rPr>
              <a:t>current </a:t>
            </a:r>
            <a:r>
              <a:rPr kumimoji="0" lang="en-US" altLang="en-US" sz="1600" b="0" i="0" u="none" strike="noStrike" cap="none" normalizeH="0" baseline="0" dirty="0">
                <a:ln>
                  <a:noFill/>
                </a:ln>
                <a:solidFill>
                  <a:srgbClr val="080808"/>
                </a:solidFill>
                <a:effectLst/>
                <a:latin typeface="JetBrains Mono"/>
              </a:rPr>
              <a:t>!= </a:t>
            </a:r>
            <a:r>
              <a:rPr kumimoji="0" lang="en-US" altLang="en-US" sz="1600" b="0" i="0" u="none" strike="noStrike" cap="none" normalizeH="0" baseline="0" dirty="0">
                <a:ln>
                  <a:noFill/>
                </a:ln>
                <a:solidFill>
                  <a:srgbClr val="1750EB"/>
                </a:solidFill>
                <a:effectLst/>
                <a:latin typeface="JetBrains Mono"/>
              </a:rPr>
              <a:t>0 </a:t>
            </a:r>
            <a:r>
              <a:rPr kumimoji="0" lang="en-US" altLang="en-US" sz="1600" b="0" i="0" u="none" strike="noStrike" cap="none" normalizeH="0" baseline="0" dirty="0">
                <a:ln>
                  <a:noFill/>
                </a:ln>
                <a:solidFill>
                  <a:srgbClr val="080808"/>
                </a:solidFill>
                <a:effectLst/>
                <a:latin typeface="JetBrains Mono"/>
              </a:rPr>
              <a:t>&amp;&amp; </a:t>
            </a:r>
            <a:r>
              <a:rPr kumimoji="0" lang="en-US" altLang="en-US" sz="1600" b="0" i="0" u="none" strike="noStrike" cap="none" normalizeH="0" baseline="0" dirty="0">
                <a:ln>
                  <a:noFill/>
                </a:ln>
                <a:solidFill>
                  <a:srgbClr val="000000"/>
                </a:solidFill>
                <a:effectLst/>
                <a:latin typeface="JetBrains Mono"/>
              </a:rPr>
              <a:t>current </a:t>
            </a:r>
            <a:r>
              <a:rPr kumimoji="0" lang="en-US" altLang="en-US" sz="1600" b="0" i="0" u="none" strike="noStrike" cap="none" normalizeH="0" baseline="0" dirty="0">
                <a:ln>
                  <a:noFill/>
                </a:ln>
                <a:solidFill>
                  <a:srgbClr val="080808"/>
                </a:solidFill>
                <a:effectLst/>
                <a:latin typeface="JetBrains Mono"/>
              </a:rPr>
              <a:t>!=</a:t>
            </a:r>
            <a:r>
              <a:rPr kumimoji="0" lang="en-US" altLang="en-US" sz="1600" b="0" i="0" u="none" strike="noStrike" cap="none" normalizeH="0" baseline="0" dirty="0">
                <a:ln>
                  <a:noFill/>
                </a:ln>
                <a:solidFill>
                  <a:srgbClr val="000000"/>
                </a:solidFill>
                <a:effectLst/>
                <a:latin typeface="JetBrains Mono"/>
              </a:rPr>
              <a:t>last</a:t>
            </a:r>
            <a:r>
              <a:rPr kumimoji="0" lang="en-US" altLang="en-US" sz="1600" b="0" i="0" u="none" strike="noStrike" cap="none" normalizeH="0" baseline="0" dirty="0">
                <a:ln>
                  <a:noFill/>
                </a:ln>
                <a:solidFill>
                  <a:srgbClr val="0E4A8E"/>
                </a:solidFill>
                <a:effectLst/>
                <a:latin typeface="JetBrains Mono"/>
              </a:rPr>
              <a:t>)</a:t>
            </a:r>
            <a:br>
              <a:rPr kumimoji="0" lang="en-US" altLang="en-US" sz="1600" b="0" i="0" u="none" strike="noStrike" cap="none" normalizeH="0" baseline="0" dirty="0">
                <a:ln>
                  <a:noFill/>
                </a:ln>
                <a:solidFill>
                  <a:srgbClr val="0E4A8E"/>
                </a:solidFill>
                <a:effectLst/>
                <a:latin typeface="JetBrains Mono"/>
              </a:rPr>
            </a:br>
            <a:r>
              <a:rPr kumimoji="0" lang="en-US" altLang="en-US" sz="1600" b="0" i="0" u="none" strike="noStrike" cap="none" normalizeH="0" baseline="0" dirty="0">
                <a:ln>
                  <a:noFill/>
                </a:ln>
                <a:solidFill>
                  <a:srgbClr val="0E4A8E"/>
                </a:solidFill>
                <a:effectLst/>
                <a:latin typeface="JetBrains Mono"/>
              </a:rPr>
              <a:t>            </a:t>
            </a:r>
            <a:r>
              <a:rPr kumimoji="0" lang="en-US" altLang="en-US" sz="1600" b="0" i="0" u="none" strike="noStrike" cap="none" normalizeH="0" baseline="0" dirty="0">
                <a:ln>
                  <a:noFill/>
                </a:ln>
                <a:solidFill>
                  <a:srgbClr val="000000"/>
                </a:solidFill>
                <a:effectLst/>
                <a:latin typeface="JetBrains Mono"/>
              </a:rPr>
              <a:t>OUT</a:t>
            </a:r>
            <a:r>
              <a:rPr kumimoji="0" lang="en-US" altLang="en-US" sz="1600" b="0" i="0" u="none" strike="noStrike" cap="none" normalizeH="0" baseline="0" dirty="0">
                <a:ln>
                  <a:noFill/>
                </a:ln>
                <a:solidFill>
                  <a:srgbClr val="3F9101"/>
                </a:solidFill>
                <a:effectLst/>
                <a:latin typeface="JetBrains Mono"/>
              </a:rPr>
              <a:t>[</a:t>
            </a:r>
            <a:r>
              <a:rPr kumimoji="0" lang="en-US" altLang="en-US" sz="1600" b="0" i="0" u="none" strike="noStrike" cap="none" normalizeH="0" baseline="0" dirty="0">
                <a:ln>
                  <a:noFill/>
                </a:ln>
                <a:solidFill>
                  <a:srgbClr val="000000"/>
                </a:solidFill>
                <a:effectLst/>
                <a:latin typeface="JetBrains Mono"/>
              </a:rPr>
              <a:t>count</a:t>
            </a:r>
            <a:r>
              <a:rPr kumimoji="0" lang="en-US" altLang="en-US" sz="1600" b="0" i="0" u="none" strike="noStrike" cap="none" normalizeH="0" baseline="0" dirty="0">
                <a:ln>
                  <a:noFill/>
                </a:ln>
                <a:solidFill>
                  <a:srgbClr val="080808"/>
                </a:solidFill>
                <a:effectLst/>
                <a:latin typeface="JetBrains Mono"/>
              </a:rPr>
              <a:t>++</a:t>
            </a:r>
            <a:r>
              <a:rPr kumimoji="0" lang="en-US" altLang="en-US" sz="1600" b="0" i="0" u="none" strike="noStrike" cap="none" normalizeH="0" baseline="0" dirty="0">
                <a:ln>
                  <a:noFill/>
                </a:ln>
                <a:solidFill>
                  <a:srgbClr val="3F9101"/>
                </a:solidFill>
                <a:effectLst/>
                <a:latin typeface="JetBrains Mono"/>
              </a:rPr>
              <a:t>] </a:t>
            </a:r>
            <a:r>
              <a:rPr kumimoji="0" lang="en-US" altLang="en-US" sz="1600" b="0" i="0" u="none" strike="noStrike" cap="none" normalizeH="0" baseline="0" dirty="0">
                <a:ln>
                  <a:noFill/>
                </a:ln>
                <a:solidFill>
                  <a:srgbClr val="080808"/>
                </a:solidFill>
                <a:effectLst/>
                <a:latin typeface="JetBrains Mono"/>
              </a:rPr>
              <a:t>= </a:t>
            </a:r>
            <a:r>
              <a:rPr kumimoji="0" lang="en-US" altLang="en-US" sz="1600" b="0" i="1" u="none" strike="noStrike" cap="none" normalizeH="0" baseline="0" dirty="0" err="1">
                <a:ln>
                  <a:noFill/>
                </a:ln>
                <a:solidFill>
                  <a:srgbClr val="080808"/>
                </a:solidFill>
                <a:effectLst/>
                <a:latin typeface="JetBrains Mono"/>
              </a:rPr>
              <a:t>toChar</a:t>
            </a:r>
            <a:r>
              <a:rPr kumimoji="0" lang="en-US" altLang="en-US" sz="1600" b="0" i="0" u="none" strike="noStrike" cap="none" normalizeH="0" baseline="0" dirty="0">
                <a:ln>
                  <a:noFill/>
                </a:ln>
                <a:solidFill>
                  <a:srgbClr val="B4960A"/>
                </a:solidFill>
                <a:effectLst/>
                <a:latin typeface="JetBrains Mono"/>
              </a:rPr>
              <a:t>(</a:t>
            </a:r>
            <a:r>
              <a:rPr kumimoji="0" lang="en-US" altLang="en-US" sz="1600" b="0" i="0" u="none" strike="noStrike" cap="none" normalizeH="0" baseline="0" dirty="0">
                <a:ln>
                  <a:noFill/>
                </a:ln>
                <a:solidFill>
                  <a:srgbClr val="000000"/>
                </a:solidFill>
                <a:effectLst/>
                <a:latin typeface="JetBrains Mono"/>
              </a:rPr>
              <a:t>current</a:t>
            </a:r>
            <a:r>
              <a:rPr kumimoji="0" lang="en-US" altLang="en-US" sz="1600" b="0" i="0" u="none" strike="noStrike" cap="none" normalizeH="0" baseline="0" dirty="0">
                <a:ln>
                  <a:noFill/>
                </a:ln>
                <a:solidFill>
                  <a:srgbClr val="B4960A"/>
                </a:solidFill>
                <a:effectLst/>
                <a:latin typeface="JetBrains Mono"/>
              </a:rPr>
              <a:t>)</a:t>
            </a:r>
            <a:r>
              <a:rPr kumimoji="0" lang="en-US" altLang="en-US" sz="1600" b="0" i="0" u="none" strike="noStrike" cap="none" normalizeH="0" baseline="0" dirty="0">
                <a:ln>
                  <a:noFill/>
                </a:ln>
                <a:solidFill>
                  <a:srgbClr val="080808"/>
                </a:solidFill>
                <a:effectLst/>
                <a:latin typeface="JetBrains Mono"/>
              </a:rPr>
              <a:t>;</a:t>
            </a:r>
            <a:br>
              <a:rPr kumimoji="0" lang="en-US" altLang="en-US" sz="1600" b="0" i="0" u="none" strike="noStrike" cap="none" normalizeH="0" baseline="0" dirty="0">
                <a:ln>
                  <a:noFill/>
                </a:ln>
                <a:solidFill>
                  <a:srgbClr val="080808"/>
                </a:solidFill>
                <a:effectLst/>
                <a:latin typeface="JetBrains Mono"/>
              </a:rPr>
            </a:br>
            <a:r>
              <a:rPr kumimoji="0" lang="en-US" altLang="en-US" sz="1600" b="0" i="0" u="none" strike="noStrike" cap="none" normalizeH="0" baseline="0" dirty="0">
                <a:ln>
                  <a:noFill/>
                </a:ln>
                <a:solidFill>
                  <a:srgbClr val="080808"/>
                </a:solidFill>
                <a:effectLst/>
                <a:latin typeface="JetBrains Mono"/>
              </a:rPr>
              <a:t>        </a:t>
            </a:r>
            <a:r>
              <a:rPr kumimoji="0" lang="en-US" altLang="en-US" sz="1600" b="0" i="0" u="none" strike="noStrike" cap="none" normalizeH="0" baseline="0" dirty="0">
                <a:ln>
                  <a:noFill/>
                </a:ln>
                <a:solidFill>
                  <a:srgbClr val="000000"/>
                </a:solidFill>
                <a:effectLst/>
                <a:latin typeface="JetBrains Mono"/>
              </a:rPr>
              <a:t>last </a:t>
            </a:r>
            <a:r>
              <a:rPr kumimoji="0" lang="en-US" altLang="en-US" sz="1600" b="0" i="0" u="none" strike="noStrike" cap="none" normalizeH="0" baseline="0" dirty="0">
                <a:ln>
                  <a:noFill/>
                </a:ln>
                <a:solidFill>
                  <a:srgbClr val="080808"/>
                </a:solidFill>
                <a:effectLst/>
                <a:latin typeface="JetBrains Mono"/>
              </a:rPr>
              <a:t>= </a:t>
            </a:r>
            <a:r>
              <a:rPr kumimoji="0" lang="en-US" altLang="en-US" sz="1600" b="0" i="0" u="none" strike="noStrike" cap="none" normalizeH="0" baseline="0" dirty="0">
                <a:ln>
                  <a:noFill/>
                </a:ln>
                <a:solidFill>
                  <a:srgbClr val="000000"/>
                </a:solidFill>
                <a:effectLst/>
                <a:latin typeface="JetBrains Mono"/>
              </a:rPr>
              <a:t>current</a:t>
            </a:r>
            <a:r>
              <a:rPr kumimoji="0" lang="en-US" altLang="en-US" sz="1600" b="0" i="0" u="none" strike="noStrike" cap="none" normalizeH="0" baseline="0" dirty="0">
                <a:ln>
                  <a:noFill/>
                </a:ln>
                <a:solidFill>
                  <a:srgbClr val="080808"/>
                </a:solidFill>
                <a:effectLst/>
                <a:latin typeface="JetBrains Mono"/>
              </a:rPr>
              <a:t>;</a:t>
            </a:r>
            <a:br>
              <a:rPr kumimoji="0" lang="en-US" altLang="en-US" sz="1600" b="0" i="0" u="none" strike="noStrike" cap="none" normalizeH="0" baseline="0" dirty="0">
                <a:ln>
                  <a:noFill/>
                </a:ln>
                <a:solidFill>
                  <a:srgbClr val="080808"/>
                </a:solidFill>
                <a:effectLst/>
                <a:latin typeface="JetBrains Mono"/>
              </a:rPr>
            </a:br>
            <a:r>
              <a:rPr kumimoji="0" lang="en-US" altLang="en-US" sz="1600" b="0" i="0" u="none" strike="noStrike" cap="none" normalizeH="0" baseline="0" dirty="0">
                <a:ln>
                  <a:noFill/>
                </a:ln>
                <a:solidFill>
                  <a:srgbClr val="080808"/>
                </a:solidFill>
                <a:effectLst/>
                <a:latin typeface="JetBrains Mono"/>
              </a:rPr>
              <a:t>    </a:t>
            </a:r>
            <a:r>
              <a:rPr kumimoji="0" lang="en-US" altLang="en-US" sz="1600" b="0" i="0" u="none" strike="noStrike" cap="none" normalizeH="0" baseline="0" dirty="0">
                <a:ln>
                  <a:noFill/>
                </a:ln>
                <a:solidFill>
                  <a:srgbClr val="B4960A"/>
                </a:solidFill>
                <a:effectLst/>
                <a:latin typeface="JetBrains Mono"/>
              </a:rPr>
              <a:t>}</a:t>
            </a:r>
            <a:br>
              <a:rPr kumimoji="0" lang="en-US" altLang="en-US" sz="1600" b="0" i="0" u="none" strike="noStrike" cap="none" normalizeH="0" baseline="0" dirty="0">
                <a:ln>
                  <a:noFill/>
                </a:ln>
                <a:solidFill>
                  <a:srgbClr val="B4960A"/>
                </a:solidFill>
                <a:effectLst/>
                <a:latin typeface="JetBrains Mono"/>
              </a:rPr>
            </a:br>
            <a:r>
              <a:rPr kumimoji="0" lang="en-US" altLang="en-US" sz="1600" b="0" i="0" u="none" strike="noStrike" cap="none" normalizeH="0" baseline="0" dirty="0">
                <a:ln>
                  <a:noFill/>
                </a:ln>
                <a:solidFill>
                  <a:srgbClr val="B4960A"/>
                </a:solidFill>
                <a:effectLst/>
                <a:latin typeface="JetBrains Mono"/>
              </a:rPr>
              <a:t>    </a:t>
            </a:r>
            <a:r>
              <a:rPr kumimoji="0" lang="en-US" altLang="en-US" sz="1600" b="0" i="0" u="none" strike="noStrike" cap="none" normalizeH="0" baseline="0" dirty="0">
                <a:ln>
                  <a:noFill/>
                </a:ln>
                <a:solidFill>
                  <a:srgbClr val="0033B3"/>
                </a:solidFill>
                <a:effectLst/>
                <a:latin typeface="JetBrains Mono"/>
              </a:rPr>
              <a:t>return new </a:t>
            </a:r>
            <a:r>
              <a:rPr kumimoji="0" lang="en-US" altLang="en-US" sz="1600" b="0" i="0" u="none" strike="noStrike" cap="none" normalizeH="0" baseline="0" dirty="0">
                <a:ln>
                  <a:noFill/>
                </a:ln>
                <a:solidFill>
                  <a:srgbClr val="080808"/>
                </a:solidFill>
                <a:effectLst/>
                <a:latin typeface="JetBrains Mono"/>
              </a:rPr>
              <a:t>String</a:t>
            </a:r>
            <a:r>
              <a:rPr kumimoji="0" lang="en-US" altLang="en-US" sz="1600" b="0" i="0" u="none" strike="noStrike" cap="none" normalizeH="0" baseline="0" dirty="0">
                <a:ln>
                  <a:noFill/>
                </a:ln>
                <a:solidFill>
                  <a:srgbClr val="3F9101"/>
                </a:solidFill>
                <a:effectLst/>
                <a:latin typeface="JetBrains Mono"/>
              </a:rPr>
              <a:t>(</a:t>
            </a:r>
            <a:r>
              <a:rPr kumimoji="0" lang="en-US" altLang="en-US" sz="1600" b="0" i="0" u="none" strike="noStrike" cap="none" normalizeH="0" baseline="0" dirty="0">
                <a:ln>
                  <a:noFill/>
                </a:ln>
                <a:solidFill>
                  <a:srgbClr val="000000"/>
                </a:solidFill>
                <a:effectLst/>
                <a:latin typeface="JetBrains Mono"/>
              </a:rPr>
              <a:t>OUT</a:t>
            </a:r>
            <a:r>
              <a:rPr kumimoji="0" lang="en-US" altLang="en-US" sz="1600" b="0" i="0" u="none" strike="noStrike" cap="none" normalizeH="0" baseline="0" dirty="0">
                <a:ln>
                  <a:noFill/>
                </a:ln>
                <a:solidFill>
                  <a:srgbClr val="3F9101"/>
                </a:solidFill>
                <a:effectLst/>
                <a:latin typeface="JetBrains Mono"/>
              </a:rPr>
              <a:t>)</a:t>
            </a:r>
            <a:r>
              <a:rPr kumimoji="0" lang="en-US" altLang="en-US" sz="1600" b="0" i="0" u="none" strike="noStrike" cap="none" normalizeH="0" baseline="0" dirty="0">
                <a:ln>
                  <a:noFill/>
                </a:ln>
                <a:solidFill>
                  <a:srgbClr val="080808"/>
                </a:solidFill>
                <a:effectLst/>
                <a:latin typeface="JetBrains Mono"/>
              </a:rPr>
              <a:t>;</a:t>
            </a:r>
            <a:br>
              <a:rPr kumimoji="0" lang="en-US" altLang="en-US" sz="1600" b="0" i="0" u="none" strike="noStrike" cap="none" normalizeH="0" baseline="0" dirty="0">
                <a:ln>
                  <a:noFill/>
                </a:ln>
                <a:solidFill>
                  <a:srgbClr val="080808"/>
                </a:solidFill>
                <a:effectLst/>
                <a:latin typeface="JetBrains Mono"/>
              </a:rPr>
            </a:br>
            <a:r>
              <a:rPr kumimoji="0" lang="en-US" altLang="en-US" sz="1600" b="0" i="0" u="none" strike="noStrike" cap="none" normalizeH="0" baseline="0" dirty="0">
                <a:ln>
                  <a:noFill/>
                </a:ln>
                <a:solidFill>
                  <a:srgbClr val="0E4A8E"/>
                </a:solidFill>
                <a:effectLst/>
                <a:latin typeface="JetBrains Mono"/>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0"/>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fontScale="90000"/>
          </a:bodyPr>
          <a:lstStyle/>
          <a:p>
            <a:pPr marL="0" lvl="0" indent="0" algn="l" rtl="0">
              <a:spcBef>
                <a:spcPts val="0"/>
              </a:spcBef>
              <a:spcAft>
                <a:spcPts val="0"/>
              </a:spcAft>
              <a:buClr>
                <a:schemeClr val="dk2"/>
              </a:buClr>
              <a:buSzPct val="100000"/>
              <a:buFont typeface="Century Gothic"/>
              <a:buNone/>
            </a:pPr>
            <a:r>
              <a:rPr lang="en-US"/>
              <a:t>Implementemos el algoritmo</a:t>
            </a:r>
            <a:endParaRPr/>
          </a:p>
        </p:txBody>
      </p:sp>
      <p:sp>
        <p:nvSpPr>
          <p:cNvPr id="163" name="Google Shape;163;p20"/>
          <p:cNvSpPr txBox="1">
            <a:spLocks noGrp="1"/>
          </p:cNvSpPr>
          <p:nvPr>
            <p:ph type="body" idx="1"/>
          </p:nvPr>
        </p:nvSpPr>
        <p:spPr>
          <a:xfrm>
            <a:off x="457200" y="1935480"/>
            <a:ext cx="8229600" cy="43890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470"/>
              <a:buNone/>
            </a:pPr>
            <a:r>
              <a:rPr lang="en-US" dirty="0" err="1"/>
              <a:t>Ahora</a:t>
            </a:r>
            <a:r>
              <a:rPr lang="en-US" dirty="0"/>
              <a:t> </a:t>
            </a:r>
            <a:r>
              <a:rPr lang="en-US" dirty="0" err="1"/>
              <a:t>implementen</a:t>
            </a:r>
            <a:r>
              <a:rPr lang="en-US" dirty="0"/>
              <a:t> </a:t>
            </a:r>
            <a:r>
              <a:rPr lang="en-US" dirty="0" err="1"/>
              <a:t>ustedes</a:t>
            </a:r>
            <a:r>
              <a:rPr lang="en-US" dirty="0"/>
              <a:t> la </a:t>
            </a:r>
            <a:r>
              <a:rPr lang="en-US" dirty="0" err="1"/>
              <a:t>representación</a:t>
            </a:r>
            <a:r>
              <a:rPr lang="en-US" dirty="0"/>
              <a:t> y la </a:t>
            </a:r>
            <a:r>
              <a:rPr lang="en-US" dirty="0" err="1"/>
              <a:t>similitud</a:t>
            </a:r>
            <a:r>
              <a:rPr lang="en-US" dirty="0"/>
              <a:t> (</a:t>
            </a:r>
            <a:r>
              <a:rPr lang="en-US" dirty="0" err="1"/>
              <a:t>ej</a:t>
            </a:r>
            <a:r>
              <a:rPr lang="en-US" dirty="0"/>
              <a:t> 2.1, 2.2, 2.3, y 2.4)</a:t>
            </a:r>
            <a:endParaRPr dirty="0"/>
          </a:p>
          <a:p>
            <a:pPr marL="0" lvl="0" indent="0" algn="l" rtl="0">
              <a:spcBef>
                <a:spcPts val="520"/>
              </a:spcBef>
              <a:spcAft>
                <a:spcPts val="0"/>
              </a:spcAft>
              <a:buSzPts val="2470"/>
              <a:buNone/>
            </a:pPr>
            <a:endParaRPr b="1" dirty="0"/>
          </a:p>
          <a:p>
            <a:pPr marL="0" lvl="0" indent="0" algn="l" rtl="0">
              <a:spcBef>
                <a:spcPts val="520"/>
              </a:spcBef>
              <a:spcAft>
                <a:spcPts val="0"/>
              </a:spcAft>
              <a:buSzPts val="2470"/>
              <a:buNone/>
            </a:pPr>
            <a:endParaRPr lang="es-ES" dirty="0"/>
          </a:p>
          <a:p>
            <a:pPr marL="0" lvl="0" indent="0" algn="l" rtl="0">
              <a:spcBef>
                <a:spcPts val="520"/>
              </a:spcBef>
              <a:spcAft>
                <a:spcPts val="0"/>
              </a:spcAft>
              <a:buSzPts val="2470"/>
              <a:buNone/>
            </a:pPr>
            <a:endParaRPr dirty="0"/>
          </a:p>
          <a:p>
            <a:pPr marL="0" lvl="0" indent="0" algn="l" rtl="0">
              <a:spcBef>
                <a:spcPts val="520"/>
              </a:spcBef>
              <a:spcAft>
                <a:spcPts val="0"/>
              </a:spcAft>
              <a:buSzPts val="2470"/>
              <a:buNone/>
            </a:pPr>
            <a:endParaRPr dirty="0"/>
          </a:p>
        </p:txBody>
      </p:sp>
      <p:sp>
        <p:nvSpPr>
          <p:cNvPr id="164" name="Google Shape;164;p20"/>
          <p:cNvSpPr txBox="1">
            <a:spLocks noGrp="1"/>
          </p:cNvSpPr>
          <p:nvPr>
            <p:ph type="sldNum" idx="12"/>
          </p:nvPr>
        </p:nvSpPr>
        <p:spPr>
          <a:xfrm>
            <a:off x="7924800" y="6356352"/>
            <a:ext cx="762000" cy="36510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38</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1"/>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r>
              <a:rPr lang="en-US"/>
              <a:t>Hay mejores fonéticos?</a:t>
            </a:r>
            <a:endParaRPr/>
          </a:p>
        </p:txBody>
      </p:sp>
      <p:sp>
        <p:nvSpPr>
          <p:cNvPr id="170" name="Google Shape;170;p21"/>
          <p:cNvSpPr txBox="1">
            <a:spLocks noGrp="1"/>
          </p:cNvSpPr>
          <p:nvPr>
            <p:ph type="body" idx="1"/>
          </p:nvPr>
        </p:nvSpPr>
        <p:spPr>
          <a:xfrm>
            <a:off x="457200" y="1935480"/>
            <a:ext cx="8229600" cy="43890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470"/>
              <a:buNone/>
            </a:pPr>
            <a:endParaRPr/>
          </a:p>
          <a:p>
            <a:pPr marL="0" lvl="0" indent="0" algn="l" rtl="0">
              <a:spcBef>
                <a:spcPts val="520"/>
              </a:spcBef>
              <a:spcAft>
                <a:spcPts val="0"/>
              </a:spcAft>
              <a:buSzPts val="2470"/>
              <a:buNone/>
            </a:pPr>
            <a:endParaRPr b="1"/>
          </a:p>
          <a:p>
            <a:pPr marL="0" lvl="0" indent="0" algn="l" rtl="0">
              <a:spcBef>
                <a:spcPts val="520"/>
              </a:spcBef>
              <a:spcAft>
                <a:spcPts val="0"/>
              </a:spcAft>
              <a:buSzPts val="2470"/>
              <a:buNone/>
            </a:pPr>
            <a:endParaRPr/>
          </a:p>
          <a:p>
            <a:pPr marL="0" lvl="0" indent="0" algn="l" rtl="0">
              <a:spcBef>
                <a:spcPts val="520"/>
              </a:spcBef>
              <a:spcAft>
                <a:spcPts val="0"/>
              </a:spcAft>
              <a:buSzPts val="2470"/>
              <a:buNone/>
            </a:pPr>
            <a:endParaRPr/>
          </a:p>
          <a:p>
            <a:pPr marL="0" lvl="0" indent="0" algn="l" rtl="0">
              <a:spcBef>
                <a:spcPts val="520"/>
              </a:spcBef>
              <a:spcAft>
                <a:spcPts val="0"/>
              </a:spcAft>
              <a:buSzPts val="2470"/>
              <a:buNone/>
            </a:pPr>
            <a:endParaRPr/>
          </a:p>
        </p:txBody>
      </p:sp>
      <p:sp>
        <p:nvSpPr>
          <p:cNvPr id="171" name="Google Shape;171;p21"/>
          <p:cNvSpPr txBox="1">
            <a:spLocks noGrp="1"/>
          </p:cNvSpPr>
          <p:nvPr>
            <p:ph type="sldNum" idx="12"/>
          </p:nvPr>
        </p:nvSpPr>
        <p:spPr>
          <a:xfrm>
            <a:off x="7924800" y="6356352"/>
            <a:ext cx="762000" cy="36510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39</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Algoritmos</a:t>
            </a:r>
            <a:r>
              <a:rPr lang="en-US" dirty="0"/>
              <a:t> para </a:t>
            </a:r>
            <a:r>
              <a:rPr lang="en-US" dirty="0" err="1"/>
              <a:t>textos</a:t>
            </a:r>
            <a:endParaRPr lang="es-AR" dirty="0"/>
          </a:p>
        </p:txBody>
      </p:sp>
      <p:sp>
        <p:nvSpPr>
          <p:cNvPr id="3" name="Content Placeholder 2"/>
          <p:cNvSpPr>
            <a:spLocks noGrp="1"/>
          </p:cNvSpPr>
          <p:nvPr>
            <p:ph idx="1"/>
          </p:nvPr>
        </p:nvSpPr>
        <p:spPr>
          <a:xfrm>
            <a:off x="457200" y="1967232"/>
            <a:ext cx="8229600" cy="4389120"/>
          </a:xfrm>
        </p:spPr>
        <p:txBody>
          <a:bodyPr>
            <a:normAutofit lnSpcReduction="10000"/>
          </a:bodyPr>
          <a:lstStyle/>
          <a:p>
            <a:r>
              <a:rPr lang="en-US" dirty="0" err="1"/>
              <a:t>Política</a:t>
            </a:r>
            <a:r>
              <a:rPr lang="en-US" dirty="0"/>
              <a:t>: </a:t>
            </a:r>
            <a:r>
              <a:rPr lang="en-US" dirty="0" err="1"/>
              <a:t>este</a:t>
            </a:r>
            <a:r>
              <a:rPr lang="en-US" dirty="0"/>
              <a:t> </a:t>
            </a:r>
            <a:r>
              <a:rPr lang="en-US" dirty="0" err="1"/>
              <a:t>discurso</a:t>
            </a:r>
            <a:r>
              <a:rPr lang="en-US" dirty="0"/>
              <a:t> </a:t>
            </a:r>
            <a:r>
              <a:rPr lang="en-US" dirty="0" err="1"/>
              <a:t>ya</a:t>
            </a:r>
            <a:r>
              <a:rPr lang="en-US" dirty="0"/>
              <a:t> lo </a:t>
            </a:r>
            <a:r>
              <a:rPr lang="en-US" dirty="0" err="1"/>
              <a:t>escuché</a:t>
            </a:r>
            <a:r>
              <a:rPr lang="en-US" dirty="0"/>
              <a:t>… </a:t>
            </a:r>
            <a:r>
              <a:rPr lang="en-US" dirty="0" err="1"/>
              <a:t>Está</a:t>
            </a:r>
            <a:r>
              <a:rPr lang="en-US" dirty="0"/>
              <a:t> </a:t>
            </a:r>
            <a:r>
              <a:rPr lang="en-US" dirty="0" err="1"/>
              <a:t>repitiendo</a:t>
            </a:r>
            <a:r>
              <a:rPr lang="en-US" dirty="0"/>
              <a:t> lo que </a:t>
            </a:r>
            <a:r>
              <a:rPr lang="en-US" dirty="0" err="1"/>
              <a:t>dijo</a:t>
            </a:r>
            <a:r>
              <a:rPr lang="en-US" dirty="0"/>
              <a:t> </a:t>
            </a:r>
            <a:r>
              <a:rPr lang="en-US" dirty="0" err="1"/>
              <a:t>otro</a:t>
            </a:r>
            <a:r>
              <a:rPr lang="en-US" dirty="0"/>
              <a:t> </a:t>
            </a:r>
            <a:r>
              <a:rPr lang="en-US" dirty="0" err="1"/>
              <a:t>político</a:t>
            </a:r>
            <a:r>
              <a:rPr lang="en-US" dirty="0"/>
              <a:t>.</a:t>
            </a:r>
          </a:p>
          <a:p>
            <a:endParaRPr lang="en-US" dirty="0"/>
          </a:p>
          <a:p>
            <a:endParaRPr lang="en-US" dirty="0"/>
          </a:p>
          <a:p>
            <a:endParaRPr lang="en-US" dirty="0"/>
          </a:p>
          <a:p>
            <a:endParaRPr lang="en-US" dirty="0"/>
          </a:p>
          <a:p>
            <a:r>
              <a:rPr lang="en-US" dirty="0" err="1"/>
              <a:t>Alumnos</a:t>
            </a:r>
            <a:r>
              <a:rPr lang="en-US" dirty="0"/>
              <a:t>/</a:t>
            </a:r>
            <a:r>
              <a:rPr lang="en-US" dirty="0" err="1"/>
              <a:t>Autores</a:t>
            </a:r>
            <a:r>
              <a:rPr lang="en-US" dirty="0"/>
              <a:t>: </a:t>
            </a:r>
            <a:r>
              <a:rPr lang="en-US" dirty="0" err="1"/>
              <a:t>esta</a:t>
            </a:r>
            <a:r>
              <a:rPr lang="en-US" dirty="0"/>
              <a:t> </a:t>
            </a:r>
            <a:r>
              <a:rPr lang="en-US" dirty="0" err="1"/>
              <a:t>respuesta</a:t>
            </a:r>
            <a:r>
              <a:rPr lang="en-US" dirty="0"/>
              <a:t> coincide con la de </a:t>
            </a:r>
            <a:r>
              <a:rPr lang="en-US" dirty="0" err="1"/>
              <a:t>este</a:t>
            </a:r>
            <a:r>
              <a:rPr lang="en-US" dirty="0"/>
              <a:t> </a:t>
            </a:r>
            <a:r>
              <a:rPr lang="en-US" dirty="0" err="1"/>
              <a:t>otro</a:t>
            </a:r>
            <a:r>
              <a:rPr lang="en-US" dirty="0"/>
              <a:t> </a:t>
            </a:r>
            <a:r>
              <a:rPr lang="en-US" dirty="0" err="1"/>
              <a:t>alumno</a:t>
            </a:r>
            <a:r>
              <a:rPr lang="en-US" dirty="0"/>
              <a:t> =&gt; se </a:t>
            </a:r>
            <a:r>
              <a:rPr lang="en-US" dirty="0" err="1"/>
              <a:t>copió</a:t>
            </a:r>
            <a:r>
              <a:rPr lang="en-US" dirty="0"/>
              <a:t>!!</a:t>
            </a:r>
          </a:p>
          <a:p>
            <a:endParaRPr lang="en-US" dirty="0"/>
          </a:p>
          <a:p>
            <a:r>
              <a:rPr lang="en-US" dirty="0" err="1"/>
              <a:t>Plagio</a:t>
            </a:r>
            <a:r>
              <a:rPr lang="en-US" dirty="0"/>
              <a:t> </a:t>
            </a:r>
            <a:r>
              <a:rPr lang="en-US" dirty="0" err="1"/>
              <a:t>en</a:t>
            </a:r>
            <a:r>
              <a:rPr lang="en-US" dirty="0"/>
              <a:t> </a:t>
            </a:r>
            <a:r>
              <a:rPr lang="en-US" dirty="0" err="1"/>
              <a:t>música</a:t>
            </a:r>
            <a:endParaRPr lang="en-US" dirty="0"/>
          </a:p>
          <a:p>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4</a:t>
            </a:fld>
            <a:endParaRPr lang="en-US"/>
          </a:p>
        </p:txBody>
      </p:sp>
      <p:pic>
        <p:nvPicPr>
          <p:cNvPr id="5" name="Picture 4" descr="No maten al mensajero: Retorciendo el &lt;strong&gt;discurso&lt;/strong&gt; político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8027" y="2886892"/>
            <a:ext cx="2575070" cy="1577230"/>
          </a:xfrm>
          <a:prstGeom prst="rect">
            <a:avLst/>
          </a:prstGeom>
        </p:spPr>
      </p:pic>
      <p:sp>
        <p:nvSpPr>
          <p:cNvPr id="6" name="Explosion 1 5"/>
          <p:cNvSpPr/>
          <p:nvPr/>
        </p:nvSpPr>
        <p:spPr>
          <a:xfrm>
            <a:off x="4587240" y="2400191"/>
            <a:ext cx="3733800" cy="2994769"/>
          </a:xfrm>
          <a:prstGeom prst="irregularSeal1">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err="1"/>
              <a:t>Coincidencia</a:t>
            </a:r>
            <a:r>
              <a:rPr lang="en-US" dirty="0"/>
              <a:t> de </a:t>
            </a:r>
            <a:r>
              <a:rPr lang="en-US" dirty="0" err="1"/>
              <a:t>textos</a:t>
            </a:r>
            <a:r>
              <a:rPr lang="en-US" dirty="0"/>
              <a:t> </a:t>
            </a:r>
            <a:r>
              <a:rPr lang="en-US" dirty="0" err="1"/>
              <a:t>completa</a:t>
            </a:r>
            <a:r>
              <a:rPr lang="en-US" dirty="0"/>
              <a:t> o </a:t>
            </a:r>
            <a:r>
              <a:rPr lang="en-US" dirty="0" err="1"/>
              <a:t>parcial</a:t>
            </a:r>
            <a:endParaRPr lang="en-US" dirty="0"/>
          </a:p>
          <a:p>
            <a:pPr algn="ctr"/>
            <a:r>
              <a:rPr lang="en-US" dirty="0"/>
              <a:t>(exact string matching)</a:t>
            </a:r>
          </a:p>
        </p:txBody>
      </p:sp>
    </p:spTree>
    <p:extLst>
      <p:ext uri="{BB962C8B-B14F-4D97-AF65-F5344CB8AC3E}">
        <p14:creationId xmlns:p14="http://schemas.microsoft.com/office/powerpoint/2010/main" val="2518062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arn(inVertical)">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barn(inVertical)">
                                      <p:cBhvr>
                                        <p:cTn id="12" dur="500"/>
                                        <p:tgtEl>
                                          <p:spTgt spid="3">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2"/>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r>
              <a:rPr lang="en-US"/>
              <a:t>Metaphone</a:t>
            </a:r>
            <a:endParaRPr/>
          </a:p>
        </p:txBody>
      </p:sp>
      <p:sp>
        <p:nvSpPr>
          <p:cNvPr id="177" name="Google Shape;177;p22"/>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470"/>
              <a:buNone/>
            </a:pPr>
            <a:r>
              <a:rPr lang="en-US"/>
              <a:t>Buscar en Wikipedia English:</a:t>
            </a:r>
            <a:endParaRPr/>
          </a:p>
          <a:p>
            <a:pPr marL="0" lvl="0" indent="0" algn="l" rtl="0">
              <a:spcBef>
                <a:spcPts val="520"/>
              </a:spcBef>
              <a:spcAft>
                <a:spcPts val="0"/>
              </a:spcAft>
              <a:buSzPts val="2470"/>
              <a:buNone/>
            </a:pPr>
            <a:endParaRPr/>
          </a:p>
          <a:p>
            <a:pPr marL="0" lvl="0" indent="0" algn="l" rtl="0">
              <a:spcBef>
                <a:spcPts val="520"/>
              </a:spcBef>
              <a:spcAft>
                <a:spcPts val="0"/>
              </a:spcAft>
              <a:buSzPts val="2470"/>
              <a:buNone/>
            </a:pPr>
            <a:r>
              <a:rPr lang="en-US" b="1"/>
              <a:t>“Metaphone</a:t>
            </a:r>
            <a:r>
              <a:rPr lang="en-US"/>
              <a:t>” y explicar algunas de las mejoras más relevantes que introduce.</a:t>
            </a:r>
            <a:endParaRPr/>
          </a:p>
          <a:p>
            <a:pPr marL="0" lvl="0" indent="0" algn="l" rtl="0">
              <a:spcBef>
                <a:spcPts val="520"/>
              </a:spcBef>
              <a:spcAft>
                <a:spcPts val="0"/>
              </a:spcAft>
              <a:buSzPts val="2470"/>
              <a:buNone/>
            </a:pPr>
            <a:endParaRPr/>
          </a:p>
          <a:p>
            <a:pPr marL="0" lvl="0" indent="0" algn="l" rtl="0">
              <a:spcBef>
                <a:spcPts val="520"/>
              </a:spcBef>
              <a:spcAft>
                <a:spcPts val="0"/>
              </a:spcAft>
              <a:buSzPts val="2470"/>
              <a:buNone/>
            </a:pPr>
            <a:endParaRPr b="1"/>
          </a:p>
          <a:p>
            <a:pPr marL="0" lvl="0" indent="0" algn="l" rtl="0">
              <a:spcBef>
                <a:spcPts val="520"/>
              </a:spcBef>
              <a:spcAft>
                <a:spcPts val="0"/>
              </a:spcAft>
              <a:buSzPts val="2470"/>
              <a:buNone/>
            </a:pPr>
            <a:endParaRPr/>
          </a:p>
          <a:p>
            <a:pPr marL="0" lvl="0" indent="0" algn="l" rtl="0">
              <a:spcBef>
                <a:spcPts val="520"/>
              </a:spcBef>
              <a:spcAft>
                <a:spcPts val="0"/>
              </a:spcAft>
              <a:buSzPts val="2470"/>
              <a:buNone/>
            </a:pPr>
            <a:endParaRPr/>
          </a:p>
          <a:p>
            <a:pPr marL="0" lvl="0" indent="0" algn="l" rtl="0">
              <a:spcBef>
                <a:spcPts val="520"/>
              </a:spcBef>
              <a:spcAft>
                <a:spcPts val="0"/>
              </a:spcAft>
              <a:buSzPts val="2470"/>
              <a:buNone/>
            </a:pPr>
            <a:endParaRPr/>
          </a:p>
        </p:txBody>
      </p:sp>
      <p:sp>
        <p:nvSpPr>
          <p:cNvPr id="178" name="Google Shape;178;p22"/>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40</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3"/>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470"/>
              <a:buNone/>
            </a:pPr>
            <a:r>
              <a:rPr lang="en-US" b="1"/>
              <a:t>Importante de Metaphone:</a:t>
            </a:r>
            <a:endParaRPr/>
          </a:p>
          <a:p>
            <a:pPr marL="274320" lvl="0" indent="-117475" algn="l" rtl="0">
              <a:spcBef>
                <a:spcPts val="520"/>
              </a:spcBef>
              <a:spcAft>
                <a:spcPts val="0"/>
              </a:spcAft>
              <a:buSzPts val="2470"/>
              <a:buNone/>
            </a:pPr>
            <a:endParaRPr b="1"/>
          </a:p>
          <a:p>
            <a:pPr marL="0" lvl="0" indent="0" algn="just" rtl="0">
              <a:spcBef>
                <a:spcPts val="520"/>
              </a:spcBef>
              <a:spcAft>
                <a:spcPts val="0"/>
              </a:spcAft>
              <a:buNone/>
            </a:pPr>
            <a:r>
              <a:rPr lang="en-US"/>
              <a:t>El encoding genera símbolos de </a:t>
            </a:r>
            <a:r>
              <a:rPr lang="en-US" b="1"/>
              <a:t>longitud arbitraria</a:t>
            </a:r>
            <a:r>
              <a:rPr lang="en-US"/>
              <a:t>.</a:t>
            </a:r>
            <a:endParaRPr/>
          </a:p>
          <a:p>
            <a:pPr marL="0" lvl="0" indent="0" algn="l" rtl="0">
              <a:spcBef>
                <a:spcPts val="520"/>
              </a:spcBef>
              <a:spcAft>
                <a:spcPts val="0"/>
              </a:spcAft>
              <a:buSzPts val="2470"/>
              <a:buNone/>
            </a:pPr>
            <a:endParaRPr/>
          </a:p>
          <a:p>
            <a:pPr marL="0" lvl="0" indent="0" algn="l" rtl="0">
              <a:spcBef>
                <a:spcPts val="520"/>
              </a:spcBef>
              <a:spcAft>
                <a:spcPts val="0"/>
              </a:spcAft>
              <a:buSzPts val="2470"/>
              <a:buNone/>
            </a:pPr>
            <a:endParaRPr/>
          </a:p>
        </p:txBody>
      </p:sp>
      <p:sp>
        <p:nvSpPr>
          <p:cNvPr id="184" name="Google Shape;184;p23"/>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r>
              <a:rPr lang="en-US"/>
              <a:t>Metaphone</a:t>
            </a:r>
            <a:endParaRPr/>
          </a:p>
        </p:txBody>
      </p:sp>
      <p:sp>
        <p:nvSpPr>
          <p:cNvPr id="185" name="Google Shape;185;p23"/>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41</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4"/>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r>
              <a:rPr lang="en-US" dirty="0" err="1"/>
              <a:t>Cómo</a:t>
            </a:r>
            <a:r>
              <a:rPr lang="en-US" dirty="0"/>
              <a:t> </a:t>
            </a:r>
            <a:r>
              <a:rPr lang="en-US" dirty="0" err="1"/>
              <a:t>usarlo</a:t>
            </a:r>
            <a:r>
              <a:rPr lang="en-US" dirty="0"/>
              <a:t>?</a:t>
            </a:r>
            <a:endParaRPr dirty="0"/>
          </a:p>
        </p:txBody>
      </p:sp>
      <p:sp>
        <p:nvSpPr>
          <p:cNvPr id="191" name="Google Shape;191;p24"/>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ct val="95000"/>
              <a:buNone/>
            </a:pPr>
            <a:r>
              <a:rPr lang="en-US" b="1" dirty="0" err="1"/>
              <a:t>Ej</a:t>
            </a:r>
            <a:r>
              <a:rPr lang="en-US" b="1" dirty="0"/>
              <a:t>:  </a:t>
            </a:r>
            <a:r>
              <a:rPr lang="en-US" b="1" dirty="0" err="1"/>
              <a:t>Metaphone</a:t>
            </a:r>
            <a:r>
              <a:rPr lang="en-US" b="1" dirty="0"/>
              <a:t> ( “threshold”) =      0RXLT</a:t>
            </a:r>
            <a:endParaRPr dirty="0"/>
          </a:p>
          <a:p>
            <a:pPr marL="0" lvl="0" indent="0" algn="l" rtl="0">
              <a:spcBef>
                <a:spcPts val="520"/>
              </a:spcBef>
              <a:spcAft>
                <a:spcPts val="0"/>
              </a:spcAft>
              <a:buSzPct val="95000"/>
              <a:buNone/>
            </a:pPr>
            <a:r>
              <a:rPr lang="en-US" b="1" dirty="0"/>
              <a:t>       </a:t>
            </a:r>
            <a:r>
              <a:rPr lang="en-US" b="1" dirty="0" err="1"/>
              <a:t>Metaphone</a:t>
            </a:r>
            <a:r>
              <a:rPr lang="en-US" b="1" dirty="0"/>
              <a:t>( “hold” ) =               HLT</a:t>
            </a:r>
            <a:endParaRPr dirty="0"/>
          </a:p>
          <a:p>
            <a:pPr marL="0" lvl="0" indent="0" algn="l" rtl="0">
              <a:spcBef>
                <a:spcPts val="520"/>
              </a:spcBef>
              <a:spcAft>
                <a:spcPts val="0"/>
              </a:spcAft>
              <a:buSzPct val="95000"/>
              <a:buNone/>
            </a:pPr>
            <a:r>
              <a:rPr lang="en-US" b="1" dirty="0"/>
              <a:t>       </a:t>
            </a:r>
            <a:r>
              <a:rPr lang="en-US" b="1" dirty="0" err="1"/>
              <a:t>Metaphone</a:t>
            </a:r>
            <a:r>
              <a:rPr lang="en-US" b="1" dirty="0"/>
              <a:t>( “</a:t>
            </a:r>
            <a:r>
              <a:rPr lang="en-US" b="1" dirty="0" err="1"/>
              <a:t>zresjoulding</a:t>
            </a:r>
            <a:r>
              <a:rPr lang="en-US" b="1" dirty="0"/>
              <a:t>”) </a:t>
            </a:r>
            <a:r>
              <a:rPr lang="en-US" dirty="0"/>
              <a:t>= </a:t>
            </a:r>
            <a:r>
              <a:rPr lang="en-US" b="1" dirty="0"/>
              <a:t>SRSJLTNK</a:t>
            </a:r>
            <a:endParaRPr dirty="0"/>
          </a:p>
          <a:p>
            <a:pPr marL="0" lvl="0" indent="0" algn="l" rtl="0">
              <a:spcBef>
                <a:spcPts val="520"/>
              </a:spcBef>
              <a:spcAft>
                <a:spcPts val="0"/>
              </a:spcAft>
              <a:buSzPct val="95000"/>
              <a:buNone/>
            </a:pPr>
            <a:r>
              <a:rPr lang="en-US" b="1" dirty="0"/>
              <a:t>       </a:t>
            </a:r>
            <a:r>
              <a:rPr lang="en-US" b="1" dirty="0" err="1"/>
              <a:t>Metaphone</a:t>
            </a:r>
            <a:r>
              <a:rPr lang="en-US" b="1" dirty="0"/>
              <a:t>( “phone”) =            FN</a:t>
            </a:r>
            <a:endParaRPr dirty="0"/>
          </a:p>
          <a:p>
            <a:pPr marL="0" lvl="0" indent="0" algn="l" rtl="0">
              <a:spcBef>
                <a:spcPts val="520"/>
              </a:spcBef>
              <a:spcAft>
                <a:spcPts val="0"/>
              </a:spcAft>
              <a:buSzPct val="95000"/>
              <a:buNone/>
            </a:pPr>
            <a:r>
              <a:rPr lang="en-US" b="1" dirty="0"/>
              <a:t>       </a:t>
            </a:r>
            <a:r>
              <a:rPr lang="en-US" b="1" dirty="0" err="1"/>
              <a:t>Metaphone</a:t>
            </a:r>
            <a:r>
              <a:rPr lang="en-US" b="1" dirty="0"/>
              <a:t> ( “</a:t>
            </a:r>
            <a:r>
              <a:rPr lang="en-US" b="1" dirty="0" err="1"/>
              <a:t>foun</a:t>
            </a:r>
            <a:r>
              <a:rPr lang="en-US" b="1" dirty="0"/>
              <a:t>” ) =             FN</a:t>
            </a:r>
            <a:endParaRPr dirty="0"/>
          </a:p>
          <a:p>
            <a:pPr marL="0" lvl="0" indent="0" algn="l" rtl="0">
              <a:spcBef>
                <a:spcPts val="520"/>
              </a:spcBef>
              <a:spcAft>
                <a:spcPts val="0"/>
              </a:spcAft>
              <a:buSzPct val="95000"/>
              <a:buNone/>
            </a:pPr>
            <a:endParaRPr b="1" dirty="0"/>
          </a:p>
          <a:p>
            <a:pPr marL="0" lvl="0" indent="0" algn="l" rtl="0">
              <a:spcBef>
                <a:spcPts val="520"/>
              </a:spcBef>
              <a:spcAft>
                <a:spcPts val="0"/>
              </a:spcAft>
              <a:buSzPct val="95000"/>
              <a:buNone/>
            </a:pPr>
            <a:endParaRPr b="1" dirty="0"/>
          </a:p>
          <a:p>
            <a:pPr marL="0" lvl="0" indent="0" algn="l" rtl="0">
              <a:spcBef>
                <a:spcPts val="520"/>
              </a:spcBef>
              <a:spcAft>
                <a:spcPts val="0"/>
              </a:spcAft>
              <a:buSzPct val="95000"/>
              <a:buNone/>
            </a:pPr>
            <a:r>
              <a:rPr lang="en-US" b="1" dirty="0" err="1"/>
              <a:t>SimilitudMetaphone</a:t>
            </a:r>
            <a:r>
              <a:rPr lang="en-US" b="1" dirty="0"/>
              <a:t> (“phone”, “</a:t>
            </a:r>
            <a:r>
              <a:rPr lang="en-US" b="1" dirty="0" err="1"/>
              <a:t>fown</a:t>
            </a:r>
            <a:r>
              <a:rPr lang="en-US" b="1" dirty="0"/>
              <a:t>” ) = 1  (</a:t>
            </a:r>
            <a:r>
              <a:rPr lang="en-US" b="1" dirty="0" err="1"/>
              <a:t>mejoró</a:t>
            </a:r>
            <a:r>
              <a:rPr lang="en-US" b="1" dirty="0"/>
              <a:t>!!!)</a:t>
            </a:r>
            <a:endParaRPr dirty="0"/>
          </a:p>
          <a:p>
            <a:pPr marL="0" lvl="0" indent="0" algn="l" rtl="0">
              <a:spcBef>
                <a:spcPts val="520"/>
              </a:spcBef>
              <a:spcAft>
                <a:spcPts val="0"/>
              </a:spcAft>
              <a:buSzPct val="95000"/>
              <a:buNone/>
            </a:pPr>
            <a:endParaRPr dirty="0"/>
          </a:p>
          <a:p>
            <a:pPr marL="0" lvl="0" indent="0" algn="l" rtl="0">
              <a:spcBef>
                <a:spcPts val="520"/>
              </a:spcBef>
              <a:spcAft>
                <a:spcPts val="0"/>
              </a:spcAft>
              <a:buSzPct val="95000"/>
              <a:buNone/>
            </a:pPr>
            <a:endParaRPr dirty="0"/>
          </a:p>
          <a:p>
            <a:pPr marL="0" lvl="0" indent="0" algn="l" rtl="0">
              <a:spcBef>
                <a:spcPts val="520"/>
              </a:spcBef>
              <a:spcAft>
                <a:spcPts val="0"/>
              </a:spcAft>
              <a:buSzPct val="95000"/>
              <a:buNone/>
            </a:pPr>
            <a:endParaRPr dirty="0"/>
          </a:p>
        </p:txBody>
      </p:sp>
      <p:sp>
        <p:nvSpPr>
          <p:cNvPr id="192" name="Google Shape;192;p24"/>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100"/>
              <a:buFont typeface="Palatino Linotype"/>
              <a:buNone/>
            </a:pPr>
            <a:fld id="{00000000-1234-1234-1234-123412341234}" type="slidenum">
              <a:rPr lang="en-US" sz="1100" b="0" i="0" u="none" strike="noStrike" cap="none">
                <a:solidFill>
                  <a:srgbClr val="000000"/>
                </a:solidFill>
                <a:latin typeface="Palatino Linotype"/>
                <a:ea typeface="Palatino Linotype"/>
                <a:cs typeface="Palatino Linotype"/>
                <a:sym typeface="Palatino Linotype"/>
              </a:rPr>
              <a:t>42</a:t>
            </a:fld>
            <a:endParaRPr sz="1100" b="0" i="0" u="none" strike="noStrike" cap="none">
              <a:solidFill>
                <a:srgbClr val="000000"/>
              </a:solidFill>
              <a:latin typeface="Palatino Linotype"/>
              <a:ea typeface="Palatino Linotype"/>
              <a:cs typeface="Palatino Linotype"/>
              <a:sym typeface="Palatino Linotype"/>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1">
                                            <p:txEl>
                                              <p:pRg st="0" end="0"/>
                                            </p:txEl>
                                          </p:spTgt>
                                        </p:tgtEl>
                                        <p:attrNameLst>
                                          <p:attrName>style.visibility</p:attrName>
                                        </p:attrNameLst>
                                      </p:cBhvr>
                                      <p:to>
                                        <p:strVal val="visible"/>
                                      </p:to>
                                    </p:set>
                                    <p:animEffect transition="in" filter="fade">
                                      <p:cBhvr>
                                        <p:cTn id="7" dur="1000"/>
                                        <p:tgtEl>
                                          <p:spTgt spid="1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1">
                                            <p:txEl>
                                              <p:pRg st="1" end="1"/>
                                            </p:txEl>
                                          </p:spTgt>
                                        </p:tgtEl>
                                        <p:attrNameLst>
                                          <p:attrName>style.visibility</p:attrName>
                                        </p:attrNameLst>
                                      </p:cBhvr>
                                      <p:to>
                                        <p:strVal val="visible"/>
                                      </p:to>
                                    </p:set>
                                    <p:animEffect transition="in" filter="fade">
                                      <p:cBhvr>
                                        <p:cTn id="12" dur="1000"/>
                                        <p:tgtEl>
                                          <p:spTgt spid="1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1">
                                            <p:txEl>
                                              <p:pRg st="2" end="2"/>
                                            </p:txEl>
                                          </p:spTgt>
                                        </p:tgtEl>
                                        <p:attrNameLst>
                                          <p:attrName>style.visibility</p:attrName>
                                        </p:attrNameLst>
                                      </p:cBhvr>
                                      <p:to>
                                        <p:strVal val="visible"/>
                                      </p:to>
                                    </p:set>
                                    <p:animEffect transition="in" filter="fade">
                                      <p:cBhvr>
                                        <p:cTn id="17" dur="1000"/>
                                        <p:tgtEl>
                                          <p:spTgt spid="1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1">
                                            <p:txEl>
                                              <p:pRg st="3" end="3"/>
                                            </p:txEl>
                                          </p:spTgt>
                                        </p:tgtEl>
                                        <p:attrNameLst>
                                          <p:attrName>style.visibility</p:attrName>
                                        </p:attrNameLst>
                                      </p:cBhvr>
                                      <p:to>
                                        <p:strVal val="visible"/>
                                      </p:to>
                                    </p:set>
                                    <p:animEffect transition="in" filter="fade">
                                      <p:cBhvr>
                                        <p:cTn id="22" dur="1000"/>
                                        <p:tgtEl>
                                          <p:spTgt spid="19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1">
                                            <p:txEl>
                                              <p:pRg st="4" end="4"/>
                                            </p:txEl>
                                          </p:spTgt>
                                        </p:tgtEl>
                                        <p:attrNameLst>
                                          <p:attrName>style.visibility</p:attrName>
                                        </p:attrNameLst>
                                      </p:cBhvr>
                                      <p:to>
                                        <p:strVal val="visible"/>
                                      </p:to>
                                    </p:set>
                                    <p:animEffect transition="in" filter="fade">
                                      <p:cBhvr>
                                        <p:cTn id="27" dur="1000"/>
                                        <p:tgtEl>
                                          <p:spTgt spid="19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91">
                                            <p:txEl>
                                              <p:pRg st="5" end="5"/>
                                            </p:txEl>
                                          </p:spTgt>
                                        </p:tgtEl>
                                        <p:attrNameLst>
                                          <p:attrName>style.visibility</p:attrName>
                                        </p:attrNameLst>
                                      </p:cBhvr>
                                      <p:to>
                                        <p:strVal val="visible"/>
                                      </p:to>
                                    </p:set>
                                    <p:animEffect transition="in" filter="fade">
                                      <p:cBhvr>
                                        <p:cTn id="32" dur="1000"/>
                                        <p:tgtEl>
                                          <p:spTgt spid="19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91">
                                            <p:txEl>
                                              <p:pRg st="6" end="6"/>
                                            </p:txEl>
                                          </p:spTgt>
                                        </p:tgtEl>
                                        <p:attrNameLst>
                                          <p:attrName>style.visibility</p:attrName>
                                        </p:attrNameLst>
                                      </p:cBhvr>
                                      <p:to>
                                        <p:strVal val="visible"/>
                                      </p:to>
                                    </p:set>
                                    <p:animEffect transition="in" filter="fade">
                                      <p:cBhvr>
                                        <p:cTn id="37" dur="1000"/>
                                        <p:tgtEl>
                                          <p:spTgt spid="19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91">
                                            <p:txEl>
                                              <p:pRg st="7" end="7"/>
                                            </p:txEl>
                                          </p:spTgt>
                                        </p:tgtEl>
                                        <p:attrNameLst>
                                          <p:attrName>style.visibility</p:attrName>
                                        </p:attrNameLst>
                                      </p:cBhvr>
                                      <p:to>
                                        <p:strVal val="visible"/>
                                      </p:to>
                                    </p:set>
                                    <p:animEffect transition="in" filter="fade">
                                      <p:cBhvr>
                                        <p:cTn id="42" dur="1000"/>
                                        <p:tgtEl>
                                          <p:spTgt spid="19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91">
                                            <p:txEl>
                                              <p:pRg st="8" end="8"/>
                                            </p:txEl>
                                          </p:spTgt>
                                        </p:tgtEl>
                                        <p:attrNameLst>
                                          <p:attrName>style.visibility</p:attrName>
                                        </p:attrNameLst>
                                      </p:cBhvr>
                                      <p:to>
                                        <p:strVal val="visible"/>
                                      </p:to>
                                    </p:set>
                                    <p:animEffect transition="in" filter="fade">
                                      <p:cBhvr>
                                        <p:cTn id="47" dur="1000"/>
                                        <p:tgtEl>
                                          <p:spTgt spid="19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91">
                                            <p:txEl>
                                              <p:pRg st="9" end="9"/>
                                            </p:txEl>
                                          </p:spTgt>
                                        </p:tgtEl>
                                        <p:attrNameLst>
                                          <p:attrName>style.visibility</p:attrName>
                                        </p:attrNameLst>
                                      </p:cBhvr>
                                      <p:to>
                                        <p:strVal val="visible"/>
                                      </p:to>
                                    </p:set>
                                    <p:animEffect transition="in" filter="fade">
                                      <p:cBhvr>
                                        <p:cTn id="52" dur="1000"/>
                                        <p:tgtEl>
                                          <p:spTgt spid="191">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91">
                                            <p:txEl>
                                              <p:pRg st="10" end="10"/>
                                            </p:txEl>
                                          </p:spTgt>
                                        </p:tgtEl>
                                        <p:attrNameLst>
                                          <p:attrName>style.visibility</p:attrName>
                                        </p:attrNameLst>
                                      </p:cBhvr>
                                      <p:to>
                                        <p:strVal val="visible"/>
                                      </p:to>
                                    </p:set>
                                    <p:animEffect transition="in" filter="fade">
                                      <p:cBhvr>
                                        <p:cTn id="57" dur="1000"/>
                                        <p:tgtEl>
                                          <p:spTgt spid="19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5"/>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r>
              <a:rPr lang="en-US"/>
              <a:t>Metaphone</a:t>
            </a:r>
            <a:endParaRPr/>
          </a:p>
        </p:txBody>
      </p:sp>
      <p:sp>
        <p:nvSpPr>
          <p:cNvPr id="198" name="Google Shape;198;p25"/>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470"/>
              <a:buNone/>
            </a:pPr>
            <a:r>
              <a:rPr lang="en-US" b="1" dirty="0" err="1"/>
              <a:t>Cómo</a:t>
            </a:r>
            <a:r>
              <a:rPr lang="en-US" b="1" dirty="0"/>
              <a:t> </a:t>
            </a:r>
            <a:r>
              <a:rPr lang="en-US" b="1" dirty="0" err="1"/>
              <a:t>medimos</a:t>
            </a:r>
            <a:r>
              <a:rPr lang="en-US" b="1" dirty="0"/>
              <a:t> la </a:t>
            </a:r>
            <a:r>
              <a:rPr lang="en-US" b="1" dirty="0" err="1"/>
              <a:t>similitud</a:t>
            </a:r>
            <a:r>
              <a:rPr lang="en-US" b="1" dirty="0"/>
              <a:t>?</a:t>
            </a:r>
            <a:endParaRPr dirty="0"/>
          </a:p>
          <a:p>
            <a:pPr marL="274320" lvl="0" indent="-117475" algn="l" rtl="0">
              <a:spcBef>
                <a:spcPts val="520"/>
              </a:spcBef>
              <a:spcAft>
                <a:spcPts val="0"/>
              </a:spcAft>
              <a:buSzPts val="2470"/>
              <a:buNone/>
            </a:pPr>
            <a:endParaRPr b="1" dirty="0"/>
          </a:p>
          <a:p>
            <a:pPr marL="0" lvl="0" indent="0" algn="just" rtl="0">
              <a:spcBef>
                <a:spcPts val="520"/>
              </a:spcBef>
              <a:spcAft>
                <a:spcPts val="0"/>
              </a:spcAft>
              <a:buNone/>
            </a:pPr>
            <a:r>
              <a:rPr lang="en-US" dirty="0"/>
              <a:t>La </a:t>
            </a:r>
            <a:r>
              <a:rPr lang="en-US" dirty="0" err="1"/>
              <a:t>similitud</a:t>
            </a:r>
            <a:r>
              <a:rPr lang="en-US" dirty="0"/>
              <a:t> entre 2 </a:t>
            </a:r>
            <a:r>
              <a:rPr lang="en-US" dirty="0" err="1"/>
              <a:t>textos</a:t>
            </a:r>
            <a:r>
              <a:rPr lang="en-US" dirty="0"/>
              <a:t> </a:t>
            </a:r>
            <a:r>
              <a:rPr lang="en-US" dirty="0" err="1"/>
              <a:t>puede</a:t>
            </a:r>
            <a:r>
              <a:rPr lang="en-US" dirty="0"/>
              <a:t> </a:t>
            </a:r>
            <a:r>
              <a:rPr lang="en-US" dirty="0" err="1"/>
              <a:t>pensarse</a:t>
            </a:r>
            <a:r>
              <a:rPr lang="en-US" dirty="0"/>
              <a:t> </a:t>
            </a:r>
            <a:r>
              <a:rPr lang="en-US" dirty="0" err="1"/>
              <a:t>como</a:t>
            </a:r>
            <a:r>
              <a:rPr lang="en-US" dirty="0"/>
              <a:t>  la </a:t>
            </a:r>
            <a:r>
              <a:rPr lang="en-US" dirty="0" err="1"/>
              <a:t>proporción</a:t>
            </a:r>
            <a:r>
              <a:rPr lang="en-US" dirty="0"/>
              <a:t> de </a:t>
            </a:r>
            <a:r>
              <a:rPr lang="en-US" dirty="0" err="1"/>
              <a:t>caracteres</a:t>
            </a:r>
            <a:r>
              <a:rPr lang="en-US" dirty="0"/>
              <a:t> </a:t>
            </a:r>
            <a:r>
              <a:rPr lang="en-US" dirty="0" err="1"/>
              <a:t>coincidentes</a:t>
            </a:r>
            <a:r>
              <a:rPr lang="en-US" dirty="0"/>
              <a:t> entre </a:t>
            </a:r>
            <a:r>
              <a:rPr lang="en-US" dirty="0" err="1"/>
              <a:t>los</a:t>
            </a:r>
            <a:r>
              <a:rPr lang="en-US" dirty="0"/>
              <a:t> encodings </a:t>
            </a:r>
            <a:r>
              <a:rPr lang="en-US" dirty="0" err="1"/>
              <a:t>respecto</a:t>
            </a:r>
            <a:r>
              <a:rPr lang="en-US" dirty="0"/>
              <a:t> de la </a:t>
            </a:r>
            <a:r>
              <a:rPr lang="en-US" dirty="0" err="1"/>
              <a:t>máxima</a:t>
            </a:r>
            <a:r>
              <a:rPr lang="en-US" dirty="0"/>
              <a:t> </a:t>
            </a:r>
            <a:r>
              <a:rPr lang="en-US" dirty="0" err="1"/>
              <a:t>longitud</a:t>
            </a:r>
            <a:r>
              <a:rPr lang="en-US" dirty="0"/>
              <a:t> de </a:t>
            </a:r>
            <a:r>
              <a:rPr lang="en-US" dirty="0" err="1"/>
              <a:t>los</a:t>
            </a:r>
            <a:r>
              <a:rPr lang="en-US" dirty="0"/>
              <a:t> encodings </a:t>
            </a:r>
            <a:r>
              <a:rPr lang="en-US" dirty="0" err="1"/>
              <a:t>obtenidos</a:t>
            </a:r>
            <a:r>
              <a:rPr lang="en-US" dirty="0"/>
              <a:t>, </a:t>
            </a:r>
            <a:r>
              <a:rPr lang="en-US" dirty="0" err="1"/>
              <a:t>ya</a:t>
            </a:r>
            <a:r>
              <a:rPr lang="en-US" dirty="0"/>
              <a:t> que son de </a:t>
            </a:r>
            <a:r>
              <a:rPr lang="en-US" dirty="0" err="1"/>
              <a:t>longitud</a:t>
            </a:r>
            <a:r>
              <a:rPr lang="en-US" dirty="0"/>
              <a:t> variable. Pero hay </a:t>
            </a:r>
            <a:r>
              <a:rPr lang="en-US" dirty="0" err="1"/>
              <a:t>algo</a:t>
            </a:r>
            <a:r>
              <a:rPr lang="en-US" dirty="0"/>
              <a:t> </a:t>
            </a:r>
            <a:r>
              <a:rPr lang="en-US" dirty="0" err="1"/>
              <a:t>mejor</a:t>
            </a:r>
            <a:r>
              <a:rPr lang="en-US" dirty="0"/>
              <a:t>… </a:t>
            </a:r>
            <a:r>
              <a:rPr lang="en-US" dirty="0" err="1"/>
              <a:t>en</a:t>
            </a:r>
            <a:r>
              <a:rPr lang="en-US" dirty="0"/>
              <a:t> un </a:t>
            </a:r>
            <a:r>
              <a:rPr lang="en-US" dirty="0" err="1"/>
              <a:t>rato</a:t>
            </a:r>
            <a:r>
              <a:rPr lang="en-US" dirty="0"/>
              <a:t> lo </a:t>
            </a:r>
            <a:r>
              <a:rPr lang="en-US" dirty="0" err="1"/>
              <a:t>discutimos</a:t>
            </a:r>
            <a:r>
              <a:rPr lang="en-US" dirty="0"/>
              <a:t>.</a:t>
            </a:r>
            <a:endParaRPr dirty="0"/>
          </a:p>
          <a:p>
            <a:pPr marL="0" lvl="0" indent="0" algn="l" rtl="0">
              <a:spcBef>
                <a:spcPts val="520"/>
              </a:spcBef>
              <a:spcAft>
                <a:spcPts val="0"/>
              </a:spcAft>
              <a:buSzPts val="2470"/>
              <a:buNone/>
            </a:pPr>
            <a:endParaRPr b="1" dirty="0"/>
          </a:p>
          <a:p>
            <a:pPr marL="0" lvl="0" indent="0" algn="l" rtl="0">
              <a:spcBef>
                <a:spcPts val="520"/>
              </a:spcBef>
              <a:spcAft>
                <a:spcPts val="0"/>
              </a:spcAft>
              <a:buSzPts val="2470"/>
              <a:buNone/>
            </a:pPr>
            <a:endParaRPr dirty="0"/>
          </a:p>
          <a:p>
            <a:pPr marL="0" lvl="0" indent="0" algn="l" rtl="0">
              <a:spcBef>
                <a:spcPts val="520"/>
              </a:spcBef>
              <a:spcAft>
                <a:spcPts val="0"/>
              </a:spcAft>
              <a:buSzPts val="2470"/>
              <a:buNone/>
            </a:pPr>
            <a:endParaRPr dirty="0"/>
          </a:p>
          <a:p>
            <a:pPr marL="0" lvl="0" indent="0" algn="l" rtl="0">
              <a:spcBef>
                <a:spcPts val="520"/>
              </a:spcBef>
              <a:spcAft>
                <a:spcPts val="0"/>
              </a:spcAft>
              <a:buSzPts val="2470"/>
              <a:buNone/>
            </a:pPr>
            <a:endParaRPr dirty="0"/>
          </a:p>
        </p:txBody>
      </p:sp>
      <p:sp>
        <p:nvSpPr>
          <p:cNvPr id="199" name="Google Shape;199;p25"/>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43</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8">
                                            <p:txEl>
                                              <p:pRg st="0" end="0"/>
                                            </p:txEl>
                                          </p:spTgt>
                                        </p:tgtEl>
                                        <p:attrNameLst>
                                          <p:attrName>style.visibility</p:attrName>
                                        </p:attrNameLst>
                                      </p:cBhvr>
                                      <p:to>
                                        <p:strVal val="visible"/>
                                      </p:to>
                                    </p:set>
                                    <p:animEffect transition="in" filter="fade">
                                      <p:cBhvr>
                                        <p:cTn id="7" dur="1000"/>
                                        <p:tgtEl>
                                          <p:spTgt spid="1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8">
                                            <p:txEl>
                                              <p:pRg st="1" end="1"/>
                                            </p:txEl>
                                          </p:spTgt>
                                        </p:tgtEl>
                                        <p:attrNameLst>
                                          <p:attrName>style.visibility</p:attrName>
                                        </p:attrNameLst>
                                      </p:cBhvr>
                                      <p:to>
                                        <p:strVal val="visible"/>
                                      </p:to>
                                    </p:set>
                                    <p:animEffect transition="in" filter="fade">
                                      <p:cBhvr>
                                        <p:cTn id="12" dur="1000"/>
                                        <p:tgtEl>
                                          <p:spTgt spid="19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8">
                                            <p:txEl>
                                              <p:pRg st="2" end="2"/>
                                            </p:txEl>
                                          </p:spTgt>
                                        </p:tgtEl>
                                        <p:attrNameLst>
                                          <p:attrName>style.visibility</p:attrName>
                                        </p:attrNameLst>
                                      </p:cBhvr>
                                      <p:to>
                                        <p:strVal val="visible"/>
                                      </p:to>
                                    </p:set>
                                    <p:animEffect transition="in" filter="fade">
                                      <p:cBhvr>
                                        <p:cTn id="17" dur="1000"/>
                                        <p:tgtEl>
                                          <p:spTgt spid="19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8">
                                            <p:txEl>
                                              <p:pRg st="3" end="3"/>
                                            </p:txEl>
                                          </p:spTgt>
                                        </p:tgtEl>
                                        <p:attrNameLst>
                                          <p:attrName>style.visibility</p:attrName>
                                        </p:attrNameLst>
                                      </p:cBhvr>
                                      <p:to>
                                        <p:strVal val="visible"/>
                                      </p:to>
                                    </p:set>
                                    <p:animEffect transition="in" filter="fade">
                                      <p:cBhvr>
                                        <p:cTn id="22" dur="1000"/>
                                        <p:tgtEl>
                                          <p:spTgt spid="19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8">
                                            <p:txEl>
                                              <p:pRg st="4" end="4"/>
                                            </p:txEl>
                                          </p:spTgt>
                                        </p:tgtEl>
                                        <p:attrNameLst>
                                          <p:attrName>style.visibility</p:attrName>
                                        </p:attrNameLst>
                                      </p:cBhvr>
                                      <p:to>
                                        <p:strVal val="visible"/>
                                      </p:to>
                                    </p:set>
                                    <p:animEffect transition="in" filter="fade">
                                      <p:cBhvr>
                                        <p:cTn id="27" dur="1000"/>
                                        <p:tgtEl>
                                          <p:spTgt spid="19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98">
                                            <p:txEl>
                                              <p:pRg st="5" end="5"/>
                                            </p:txEl>
                                          </p:spTgt>
                                        </p:tgtEl>
                                        <p:attrNameLst>
                                          <p:attrName>style.visibility</p:attrName>
                                        </p:attrNameLst>
                                      </p:cBhvr>
                                      <p:to>
                                        <p:strVal val="visible"/>
                                      </p:to>
                                    </p:set>
                                    <p:animEffect transition="in" filter="fade">
                                      <p:cBhvr>
                                        <p:cTn id="32" dur="1000"/>
                                        <p:tgtEl>
                                          <p:spTgt spid="19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98">
                                            <p:txEl>
                                              <p:pRg st="6" end="6"/>
                                            </p:txEl>
                                          </p:spTgt>
                                        </p:tgtEl>
                                        <p:attrNameLst>
                                          <p:attrName>style.visibility</p:attrName>
                                        </p:attrNameLst>
                                      </p:cBhvr>
                                      <p:to>
                                        <p:strVal val="visible"/>
                                      </p:to>
                                    </p:set>
                                    <p:animEffect transition="in" filter="fade">
                                      <p:cBhvr>
                                        <p:cTn id="37" dur="1000"/>
                                        <p:tgtEl>
                                          <p:spTgt spid="19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s-AR" dirty="0"/>
              <a:t>Estructura de Datos y Algoritmos</a:t>
            </a:r>
            <a:endParaRPr lang="en-US" dirty="0"/>
          </a:p>
        </p:txBody>
      </p:sp>
      <p:sp>
        <p:nvSpPr>
          <p:cNvPr id="5" name="Subtitle 4"/>
          <p:cNvSpPr>
            <a:spLocks noGrp="1"/>
          </p:cNvSpPr>
          <p:nvPr>
            <p:ph type="subTitle" idx="1"/>
          </p:nvPr>
        </p:nvSpPr>
        <p:spPr/>
        <p:txBody>
          <a:bodyPr>
            <a:normAutofit/>
          </a:bodyPr>
          <a:lstStyle/>
          <a:p>
            <a:r>
              <a:rPr lang="es-AR" sz="3600" dirty="0">
                <a:solidFill>
                  <a:schemeClr val="tx2"/>
                </a:solidFill>
              </a:rPr>
              <a:t>ITBA     2024-Q1</a:t>
            </a:r>
            <a:endParaRPr lang="en-US" sz="3600" dirty="0">
              <a:solidFill>
                <a:schemeClr val="tx2"/>
              </a:solidFill>
            </a:endParaRPr>
          </a:p>
        </p:txBody>
      </p:sp>
      <p:sp>
        <p:nvSpPr>
          <p:cNvPr id="2" name="Slide Number Placeholder 1"/>
          <p:cNvSpPr>
            <a:spLocks noGrp="1"/>
          </p:cNvSpPr>
          <p:nvPr>
            <p:ph type="sldNum" sz="quarter" idx="12"/>
          </p:nvPr>
        </p:nvSpPr>
        <p:spPr/>
        <p:txBody>
          <a:bodyPr/>
          <a:lstStyle/>
          <a:p>
            <a:fld id="{401CF334-2D5C-4859-84A6-CA7E6E43FAEB}" type="slidenum">
              <a:rPr lang="en-US" smtClean="0"/>
              <a:t>44</a:t>
            </a:fld>
            <a:endParaRPr lang="en-US"/>
          </a:p>
        </p:txBody>
      </p:sp>
    </p:spTree>
    <p:extLst>
      <p:ext uri="{BB962C8B-B14F-4D97-AF65-F5344CB8AC3E}">
        <p14:creationId xmlns:p14="http://schemas.microsoft.com/office/powerpoint/2010/main" val="721723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marL="0" indent="0" algn="just">
              <a:buNone/>
            </a:pPr>
            <a:endParaRPr lang="es-AR" dirty="0">
              <a:latin typeface="Comic Sans MS" panose="030F0702030302020204" pitchFamily="66" charset="0"/>
            </a:endParaRPr>
          </a:p>
          <a:p>
            <a:pPr marL="0" indent="0" algn="just">
              <a:buNone/>
            </a:pPr>
            <a:r>
              <a:rPr lang="es-AR" dirty="0">
                <a:latin typeface="Comic Sans MS" panose="030F0702030302020204" pitchFamily="66" charset="0"/>
              </a:rPr>
              <a:t>	Es un algoritmo que calcula la </a:t>
            </a:r>
            <a:r>
              <a:rPr lang="es-AR" b="1" dirty="0">
                <a:latin typeface="Comic Sans MS" panose="030F0702030302020204" pitchFamily="66" charset="0"/>
              </a:rPr>
              <a:t>MINIMA</a:t>
            </a:r>
            <a:r>
              <a:rPr lang="es-AR" dirty="0">
                <a:latin typeface="Comic Sans MS" panose="030F0702030302020204" pitchFamily="66" charset="0"/>
              </a:rPr>
              <a:t> cantidad de operaciones necesarias para transformar un </a:t>
            </a:r>
            <a:r>
              <a:rPr lang="es-AR" dirty="0" err="1">
                <a:latin typeface="Comic Sans MS" panose="030F0702030302020204" pitchFamily="66" charset="0"/>
              </a:rPr>
              <a:t>string</a:t>
            </a:r>
            <a:r>
              <a:rPr lang="es-AR" dirty="0">
                <a:latin typeface="Comic Sans MS" panose="030F0702030302020204" pitchFamily="66" charset="0"/>
              </a:rPr>
              <a:t> en otro. Las operaciones válidas son: </a:t>
            </a:r>
            <a:r>
              <a:rPr lang="es-AR" b="1" dirty="0">
                <a:latin typeface="Comic Sans MS" panose="030F0702030302020204" pitchFamily="66" charset="0"/>
              </a:rPr>
              <a:t>insertar, borrar o sustituir un </a:t>
            </a:r>
            <a:r>
              <a:rPr lang="es-AR" b="1" dirty="0" err="1">
                <a:latin typeface="Comic Sans MS" panose="030F0702030302020204" pitchFamily="66" charset="0"/>
              </a:rPr>
              <a:t>caracter</a:t>
            </a:r>
            <a:r>
              <a:rPr lang="es-AR" dirty="0">
                <a:latin typeface="Comic Sans MS" panose="030F0702030302020204" pitchFamily="66" charset="0"/>
              </a:rPr>
              <a:t>.</a:t>
            </a:r>
          </a:p>
          <a:p>
            <a:pPr marL="0" indent="0" algn="just">
              <a:buNone/>
            </a:pPr>
            <a:r>
              <a:rPr lang="es-AR" dirty="0">
                <a:latin typeface="Comic Sans MS" panose="030F0702030302020204" pitchFamily="66" charset="0"/>
              </a:rPr>
              <a:t>	Aquellos </a:t>
            </a:r>
            <a:r>
              <a:rPr lang="es-AR" dirty="0" err="1">
                <a:latin typeface="Comic Sans MS" panose="030F0702030302020204" pitchFamily="66" charset="0"/>
              </a:rPr>
              <a:t>strings</a:t>
            </a:r>
            <a:r>
              <a:rPr lang="es-AR" dirty="0">
                <a:latin typeface="Comic Sans MS" panose="030F0702030302020204" pitchFamily="66" charset="0"/>
              </a:rPr>
              <a:t> que son iguales, deben tener distancia 0 porque no hace falta transformar uno en otro.</a:t>
            </a:r>
          </a:p>
          <a:p>
            <a:pPr marL="0" indent="0" algn="just">
              <a:buNone/>
            </a:pPr>
            <a:endParaRPr lang="es-AR" dirty="0">
              <a:latin typeface="Comic Sans MS" panose="030F0702030302020204" pitchFamily="66" charset="0"/>
            </a:endParaRPr>
          </a:p>
          <a:p>
            <a:pPr marL="0" indent="0">
              <a:buNone/>
            </a:pPr>
            <a:r>
              <a:rPr lang="es-AR" dirty="0" err="1">
                <a:latin typeface="Comic Sans MS" panose="030F0702030302020204" pitchFamily="66" charset="0"/>
              </a:rPr>
              <a:t>Ej</a:t>
            </a:r>
            <a:r>
              <a:rPr lang="es-AR" dirty="0">
                <a:latin typeface="Comic Sans MS" panose="030F0702030302020204" pitchFamily="66" charset="0"/>
              </a:rPr>
              <a:t>: </a:t>
            </a:r>
            <a:r>
              <a:rPr lang="es-AR" dirty="0" err="1">
                <a:latin typeface="Comic Sans MS" panose="030F0702030302020204" pitchFamily="66" charset="0"/>
              </a:rPr>
              <a:t>Levenshtein</a:t>
            </a:r>
            <a:r>
              <a:rPr lang="es-AR" dirty="0">
                <a:latin typeface="Comic Sans MS" panose="030F0702030302020204" pitchFamily="66" charset="0"/>
              </a:rPr>
              <a:t>(‘</a:t>
            </a:r>
            <a:r>
              <a:rPr lang="es-AR" dirty="0" err="1">
                <a:latin typeface="Comic Sans MS" panose="030F0702030302020204" pitchFamily="66" charset="0"/>
              </a:rPr>
              <a:t>big</a:t>
            </a:r>
            <a:r>
              <a:rPr lang="es-AR" dirty="0">
                <a:latin typeface="Comic Sans MS" panose="030F0702030302020204" pitchFamily="66" charset="0"/>
              </a:rPr>
              <a:t> data’, ‘</a:t>
            </a:r>
            <a:r>
              <a:rPr lang="es-AR" dirty="0" err="1">
                <a:latin typeface="Comic Sans MS" panose="030F0702030302020204" pitchFamily="66" charset="0"/>
              </a:rPr>
              <a:t>bigdata</a:t>
            </a:r>
            <a:r>
              <a:rPr lang="es-AR" dirty="0">
                <a:latin typeface="Comic Sans MS" panose="030F0702030302020204" pitchFamily="66" charset="0"/>
              </a:rPr>
              <a:t>’) = </a:t>
            </a:r>
          </a:p>
          <a:p>
            <a:pPr marL="0" indent="0" algn="just">
              <a:buNone/>
            </a:pPr>
            <a:endParaRPr lang="es-AR" dirty="0">
              <a:latin typeface="Comic Sans MS" panose="030F0702030302020204" pitchFamily="66" charset="0"/>
            </a:endParaRPr>
          </a:p>
          <a:p>
            <a:pPr marL="0" indent="0" algn="just">
              <a:buNone/>
            </a:pPr>
            <a:r>
              <a:rPr lang="es-AR" dirty="0">
                <a:latin typeface="Comic Sans MS" panose="030F0702030302020204" pitchFamily="66" charset="0"/>
              </a:rPr>
              <a:t>1 es la mínima, pero hay muchas formas de ir de str1 a str2.</a:t>
            </a:r>
          </a:p>
          <a:p>
            <a:pPr marL="0" indent="0" algn="just">
              <a:buNone/>
            </a:pPr>
            <a:r>
              <a:rPr lang="es-AR" dirty="0">
                <a:latin typeface="Comic Sans MS" panose="030F0702030302020204" pitchFamily="66" charset="0"/>
              </a:rPr>
              <a:t>‘</a:t>
            </a:r>
            <a:r>
              <a:rPr lang="es-AR" dirty="0" err="1">
                <a:latin typeface="Comic Sans MS" panose="030F0702030302020204" pitchFamily="66" charset="0"/>
              </a:rPr>
              <a:t>big</a:t>
            </a:r>
            <a:r>
              <a:rPr lang="es-AR" dirty="0">
                <a:latin typeface="Comic Sans MS" panose="030F0702030302020204" pitchFamily="66" charset="0"/>
              </a:rPr>
              <a:t> data’ =&gt; BBBBIII o sea 7</a:t>
            </a:r>
          </a:p>
          <a:p>
            <a:pPr marL="0" indent="0" algn="just">
              <a:buNone/>
            </a:pPr>
            <a:r>
              <a:rPr lang="es-AR" dirty="0">
                <a:latin typeface="Comic Sans MS" panose="030F0702030302020204" pitchFamily="66" charset="0"/>
              </a:rPr>
              <a:t>‘</a:t>
            </a:r>
            <a:r>
              <a:rPr lang="es-AR" dirty="0" err="1">
                <a:latin typeface="Comic Sans MS" panose="030F0702030302020204" pitchFamily="66" charset="0"/>
              </a:rPr>
              <a:t>big</a:t>
            </a:r>
            <a:r>
              <a:rPr lang="es-AR" dirty="0">
                <a:latin typeface="Comic Sans MS" panose="030F0702030302020204" pitchFamily="66" charset="0"/>
              </a:rPr>
              <a:t> data’ =&gt; BSSS      o sea 4</a:t>
            </a:r>
          </a:p>
          <a:p>
            <a:pPr marL="0" indent="0" algn="just">
              <a:buNone/>
            </a:pPr>
            <a:r>
              <a:rPr lang="es-AR" dirty="0">
                <a:latin typeface="Comic Sans MS" panose="030F0702030302020204" pitchFamily="66" charset="0"/>
              </a:rPr>
              <a:t>‘</a:t>
            </a:r>
            <a:r>
              <a:rPr lang="es-AR" dirty="0" err="1">
                <a:latin typeface="Comic Sans MS" panose="030F0702030302020204" pitchFamily="66" charset="0"/>
              </a:rPr>
              <a:t>big</a:t>
            </a:r>
            <a:r>
              <a:rPr lang="es-AR" dirty="0">
                <a:latin typeface="Comic Sans MS" panose="030F0702030302020204" pitchFamily="66" charset="0"/>
              </a:rPr>
              <a:t> data’ =&gt; ---SSSSD o sea 5</a:t>
            </a:r>
          </a:p>
          <a:p>
            <a:pPr marL="0" indent="0" algn="just">
              <a:buNone/>
            </a:pPr>
            <a:r>
              <a:rPr lang="es-AR" dirty="0" err="1">
                <a:latin typeface="Comic Sans MS" panose="030F0702030302020204" pitchFamily="66" charset="0"/>
              </a:rPr>
              <a:t>Etc</a:t>
            </a:r>
            <a:r>
              <a:rPr lang="es-AR" dirty="0">
                <a:latin typeface="Comic Sans MS" panose="030F0702030302020204" pitchFamily="66" charset="0"/>
              </a:rPr>
              <a:t>, </a:t>
            </a:r>
            <a:r>
              <a:rPr lang="es-AR" dirty="0" err="1">
                <a:latin typeface="Comic Sans MS" panose="030F0702030302020204" pitchFamily="66" charset="0"/>
              </a:rPr>
              <a:t>etc</a:t>
            </a:r>
            <a:r>
              <a:rPr lang="es-AR" dirty="0">
                <a:latin typeface="Comic Sans MS" panose="030F0702030302020204" pitchFamily="66" charset="0"/>
              </a:rPr>
              <a:t>, etc.</a:t>
            </a:r>
          </a:p>
        </p:txBody>
      </p:sp>
      <p:sp>
        <p:nvSpPr>
          <p:cNvPr id="3" name="Title 2"/>
          <p:cNvSpPr>
            <a:spLocks noGrp="1"/>
          </p:cNvSpPr>
          <p:nvPr>
            <p:ph type="title"/>
          </p:nvPr>
        </p:nvSpPr>
        <p:spPr/>
        <p:txBody>
          <a:bodyPr>
            <a:normAutofit/>
          </a:bodyPr>
          <a:lstStyle/>
          <a:p>
            <a:r>
              <a:rPr lang="es-AR" dirty="0" err="1"/>
              <a:t>Levenshtein</a:t>
            </a:r>
            <a:r>
              <a:rPr lang="es-AR" dirty="0"/>
              <a:t> </a:t>
            </a:r>
            <a:r>
              <a:rPr lang="es-AR" dirty="0" err="1"/>
              <a:t>Distance</a:t>
            </a:r>
            <a:endParaRPr lang="es-AR"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45</a:t>
            </a:fld>
            <a:endParaRPr lang="en-US"/>
          </a:p>
        </p:txBody>
      </p:sp>
      <p:sp>
        <p:nvSpPr>
          <p:cNvPr id="6" name="8-Point Star 5"/>
          <p:cNvSpPr/>
          <p:nvPr/>
        </p:nvSpPr>
        <p:spPr>
          <a:xfrm>
            <a:off x="5007556" y="3614057"/>
            <a:ext cx="990600" cy="762000"/>
          </a:xfrm>
          <a:prstGeom prst="star8">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AR" dirty="0">
                <a:solidFill>
                  <a:schemeClr val="tx1"/>
                </a:solidFill>
                <a:latin typeface="Comic Sans MS" panose="030F0702030302020204" pitchFamily="66" charset="0"/>
              </a:rPr>
              <a:t>1</a:t>
            </a:r>
          </a:p>
        </p:txBody>
      </p:sp>
    </p:spTree>
    <p:extLst>
      <p:ext uri="{BB962C8B-B14F-4D97-AF65-F5344CB8AC3E}">
        <p14:creationId xmlns:p14="http://schemas.microsoft.com/office/powerpoint/2010/main" val="268216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arn(inVertic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arn(inVertic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barn(inVertical)">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inVertic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barn(inVertical)">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barn(inVertical)">
                                      <p:cBhvr>
                                        <p:cTn id="32" dur="500"/>
                                        <p:tgtEl>
                                          <p:spTgt spid="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animEffect transition="in" filter="barn(inVertical)">
                                      <p:cBhvr>
                                        <p:cTn id="37" dur="500"/>
                                        <p:tgtEl>
                                          <p:spTgt spid="2">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2">
                                            <p:txEl>
                                              <p:pRg st="9" end="9"/>
                                            </p:txEl>
                                          </p:spTgt>
                                        </p:tgtEl>
                                        <p:attrNameLst>
                                          <p:attrName>style.visibility</p:attrName>
                                        </p:attrNameLst>
                                      </p:cBhvr>
                                      <p:to>
                                        <p:strVal val="visible"/>
                                      </p:to>
                                    </p:set>
                                    <p:animEffect transition="in" filter="barn(inVertical)">
                                      <p:cBhvr>
                                        <p:cTn id="42" dur="500"/>
                                        <p:tgtEl>
                                          <p:spTgt spid="2">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animEffect transition="in" filter="barn(inVertical)">
                                      <p:cBhvr>
                                        <p:cTn id="47"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lgn="just">
              <a:buNone/>
            </a:pPr>
            <a:r>
              <a:rPr lang="es-AR" dirty="0">
                <a:latin typeface="Comic Sans MS" panose="030F0702030302020204" pitchFamily="66" charset="0"/>
              </a:rPr>
              <a:t>	</a:t>
            </a:r>
            <a:r>
              <a:rPr lang="es-AR" sz="1600" dirty="0">
                <a:latin typeface="Comic Sans MS" panose="030F0702030302020204" pitchFamily="66" charset="0"/>
              </a:rPr>
              <a:t>A diferencia de </a:t>
            </a:r>
            <a:r>
              <a:rPr lang="es-AR" sz="1600" dirty="0" err="1">
                <a:latin typeface="Comic Sans MS" panose="030F0702030302020204" pitchFamily="66" charset="0"/>
              </a:rPr>
              <a:t>Soundex</a:t>
            </a:r>
            <a:r>
              <a:rPr lang="es-AR" sz="1600" dirty="0">
                <a:latin typeface="Comic Sans MS" panose="030F0702030302020204" pitchFamily="66" charset="0"/>
              </a:rPr>
              <a:t>, que se adaptó para proponer una medida de similitud, a partir de su cálculo, </a:t>
            </a:r>
            <a:r>
              <a:rPr lang="es-AR" sz="1600" b="1" dirty="0" err="1">
                <a:latin typeface="Comic Sans MS" panose="030F0702030302020204" pitchFamily="66" charset="0"/>
              </a:rPr>
              <a:t>Levenshtein</a:t>
            </a:r>
            <a:r>
              <a:rPr lang="es-AR" sz="1600" b="1" dirty="0">
                <a:latin typeface="Comic Sans MS" panose="030F0702030302020204" pitchFamily="66" charset="0"/>
              </a:rPr>
              <a:t> ES </a:t>
            </a:r>
            <a:r>
              <a:rPr lang="es-AR" sz="1600" dirty="0">
                <a:latin typeface="Comic Sans MS" panose="030F0702030302020204" pitchFamily="66" charset="0"/>
              </a:rPr>
              <a:t>un métrica de distancia. Por lo tanto, cumple con propiedades:</a:t>
            </a:r>
          </a:p>
          <a:p>
            <a:pPr marL="0" indent="0" algn="just">
              <a:buNone/>
            </a:pPr>
            <a:endParaRPr lang="es-AR" sz="1600" dirty="0">
              <a:latin typeface="Comic Sans MS" panose="030F0702030302020204" pitchFamily="66" charset="0"/>
            </a:endParaRPr>
          </a:p>
          <a:p>
            <a:pPr marL="457200" indent="-457200" algn="just">
              <a:buAutoNum type="alphaLcParenR"/>
            </a:pPr>
            <a:r>
              <a:rPr lang="es-AR" sz="1600" b="1" dirty="0">
                <a:latin typeface="Comic Sans MS" panose="030F0702030302020204" pitchFamily="66" charset="0"/>
              </a:rPr>
              <a:t>Simetría</a:t>
            </a:r>
            <a:r>
              <a:rPr lang="es-AR" sz="1600" dirty="0">
                <a:latin typeface="Comic Sans MS" panose="030F0702030302020204" pitchFamily="66" charset="0"/>
              </a:rPr>
              <a:t>: </a:t>
            </a:r>
            <a:r>
              <a:rPr lang="es-AR" sz="1600" dirty="0" err="1">
                <a:latin typeface="Comic Sans MS" panose="030F0702030302020204" pitchFamily="66" charset="0"/>
              </a:rPr>
              <a:t>Levenshtein</a:t>
            </a:r>
            <a:r>
              <a:rPr lang="es-AR" sz="1600" dirty="0">
                <a:latin typeface="Comic Sans MS" panose="030F0702030302020204" pitchFamily="66" charset="0"/>
              </a:rPr>
              <a:t>(str1, str2) = </a:t>
            </a:r>
            <a:r>
              <a:rPr lang="es-AR" sz="1600" dirty="0" err="1">
                <a:latin typeface="Comic Sans MS" panose="030F0702030302020204" pitchFamily="66" charset="0"/>
              </a:rPr>
              <a:t>Levenshtein</a:t>
            </a:r>
            <a:r>
              <a:rPr lang="es-AR" sz="1600" dirty="0">
                <a:latin typeface="Comic Sans MS" panose="030F0702030302020204" pitchFamily="66" charset="0"/>
              </a:rPr>
              <a:t>(str2, str1) </a:t>
            </a:r>
          </a:p>
          <a:p>
            <a:pPr marL="457200" indent="-457200" algn="just">
              <a:buFont typeface="Arial" pitchFamily="34" charset="0"/>
              <a:buAutoNum type="alphaLcParenR"/>
            </a:pPr>
            <a:r>
              <a:rPr lang="es-AR" sz="1600" b="1" dirty="0">
                <a:latin typeface="Comic Sans MS" panose="030F0702030302020204" pitchFamily="66" charset="0"/>
              </a:rPr>
              <a:t>Desigualdad</a:t>
            </a:r>
            <a:r>
              <a:rPr lang="es-AR" sz="1600" dirty="0">
                <a:latin typeface="Comic Sans MS" panose="030F0702030302020204" pitchFamily="66" charset="0"/>
              </a:rPr>
              <a:t>: </a:t>
            </a:r>
            <a:r>
              <a:rPr lang="es-AR" sz="1600" dirty="0" err="1">
                <a:latin typeface="Comic Sans MS" panose="030F0702030302020204" pitchFamily="66" charset="0"/>
              </a:rPr>
              <a:t>Levenshtein</a:t>
            </a:r>
            <a:r>
              <a:rPr lang="es-AR" sz="1600" dirty="0">
                <a:latin typeface="Comic Sans MS" panose="030F0702030302020204" pitchFamily="66" charset="0"/>
              </a:rPr>
              <a:t>(str1, str2) + </a:t>
            </a:r>
            <a:r>
              <a:rPr lang="es-AR" sz="1600" dirty="0" err="1">
                <a:latin typeface="Comic Sans MS" panose="030F0702030302020204" pitchFamily="66" charset="0"/>
              </a:rPr>
              <a:t>Levenshtein</a:t>
            </a:r>
            <a:r>
              <a:rPr lang="es-AR" sz="1600" dirty="0">
                <a:latin typeface="Comic Sans MS" panose="030F0702030302020204" pitchFamily="66" charset="0"/>
              </a:rPr>
              <a:t>(str2, str3)</a:t>
            </a:r>
          </a:p>
          <a:p>
            <a:pPr marL="0" indent="0" algn="just">
              <a:buNone/>
            </a:pPr>
            <a:r>
              <a:rPr lang="es-AR" sz="1600" dirty="0">
                <a:latin typeface="Comic Sans MS" panose="030F0702030302020204" pitchFamily="66" charset="0"/>
              </a:rPr>
              <a:t>		 &gt;=</a:t>
            </a:r>
            <a:r>
              <a:rPr lang="es-AR" sz="1600" dirty="0" err="1">
                <a:latin typeface="Comic Sans MS" panose="030F0702030302020204" pitchFamily="66" charset="0"/>
              </a:rPr>
              <a:t>Levenshtein</a:t>
            </a:r>
            <a:r>
              <a:rPr lang="es-AR" sz="1600" dirty="0">
                <a:latin typeface="Comic Sans MS" panose="030F0702030302020204" pitchFamily="66" charset="0"/>
              </a:rPr>
              <a:t>(str1, str3)</a:t>
            </a:r>
            <a:endParaRPr lang="es-AR" dirty="0">
              <a:latin typeface="Comic Sans MS" panose="030F0702030302020204" pitchFamily="66" charset="0"/>
            </a:endParaRPr>
          </a:p>
          <a:p>
            <a:pPr marL="457200" indent="-457200" algn="just">
              <a:buFont typeface="Arial" pitchFamily="34" charset="0"/>
              <a:buAutoNum type="alphaLcParenR"/>
            </a:pPr>
            <a:endParaRPr lang="es-AR" dirty="0">
              <a:latin typeface="Comic Sans MS" panose="030F0702030302020204" pitchFamily="66" charset="0"/>
            </a:endParaRPr>
          </a:p>
          <a:p>
            <a:pPr marL="457200" indent="-457200" algn="just">
              <a:buFont typeface="Arial" pitchFamily="34" charset="0"/>
              <a:buAutoNum type="alphaLcParenR"/>
            </a:pPr>
            <a:endParaRPr lang="es-AR" dirty="0">
              <a:latin typeface="Comic Sans MS" panose="030F0702030302020204" pitchFamily="66" charset="0"/>
            </a:endParaRPr>
          </a:p>
          <a:p>
            <a:pPr marL="457200" indent="-457200" algn="just">
              <a:buAutoNum type="alphaLcParenR"/>
            </a:pPr>
            <a:endParaRPr lang="es-AR" dirty="0">
              <a:latin typeface="Comic Sans MS" panose="030F0702030302020204" pitchFamily="66" charset="0"/>
            </a:endParaRPr>
          </a:p>
          <a:p>
            <a:pPr marL="0" indent="0" algn="just">
              <a:buNone/>
            </a:pPr>
            <a:endParaRPr lang="es-AR" dirty="0">
              <a:latin typeface="Comic Sans MS" panose="030F0702030302020204" pitchFamily="66" charset="0"/>
            </a:endParaRPr>
          </a:p>
          <a:p>
            <a:pPr marL="0" indent="0" algn="just">
              <a:buNone/>
            </a:pPr>
            <a:endParaRPr lang="es-AR" dirty="0">
              <a:latin typeface="Comic Sans MS" panose="030F0702030302020204" pitchFamily="66" charset="0"/>
            </a:endParaRPr>
          </a:p>
        </p:txBody>
      </p:sp>
      <p:sp>
        <p:nvSpPr>
          <p:cNvPr id="3" name="Title 2"/>
          <p:cNvSpPr>
            <a:spLocks noGrp="1"/>
          </p:cNvSpPr>
          <p:nvPr>
            <p:ph type="title"/>
          </p:nvPr>
        </p:nvSpPr>
        <p:spPr/>
        <p:txBody>
          <a:bodyPr>
            <a:normAutofit/>
          </a:bodyPr>
          <a:lstStyle/>
          <a:p>
            <a:r>
              <a:rPr lang="es-AR" dirty="0" err="1"/>
              <a:t>Levenshtein</a:t>
            </a:r>
            <a:r>
              <a:rPr lang="es-AR" dirty="0"/>
              <a:t> </a:t>
            </a:r>
            <a:r>
              <a:rPr lang="es-AR" dirty="0" err="1"/>
              <a:t>Distance</a:t>
            </a:r>
            <a:endParaRPr lang="es-AR"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46</a:t>
            </a:fld>
            <a:endParaRPr lang="en-US"/>
          </a:p>
        </p:txBody>
      </p:sp>
      <p:sp>
        <p:nvSpPr>
          <p:cNvPr id="7" name="Cloud Callout 6"/>
          <p:cNvSpPr/>
          <p:nvPr/>
        </p:nvSpPr>
        <p:spPr>
          <a:xfrm>
            <a:off x="2020388" y="4164012"/>
            <a:ext cx="6918165" cy="2374902"/>
          </a:xfrm>
          <a:prstGeom prst="cloudCallout">
            <a:avLst>
              <a:gd name="adj1" fmla="val -43415"/>
              <a:gd name="adj2" fmla="val 35771"/>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AR" dirty="0">
                <a:solidFill>
                  <a:schemeClr val="tx1"/>
                </a:solidFill>
                <a:latin typeface="Comic Sans MS" panose="030F0702030302020204" pitchFamily="66" charset="0"/>
              </a:rPr>
              <a:t>El problema es que una implementación </a:t>
            </a:r>
            <a:r>
              <a:rPr lang="es-AR" dirty="0" err="1">
                <a:solidFill>
                  <a:schemeClr val="tx1"/>
                </a:solidFill>
                <a:latin typeface="Comic Sans MS" panose="030F0702030302020204" pitchFamily="66" charset="0"/>
              </a:rPr>
              <a:t>ensayo&amp;error</a:t>
            </a:r>
            <a:r>
              <a:rPr lang="es-AR" dirty="0">
                <a:solidFill>
                  <a:schemeClr val="tx1"/>
                </a:solidFill>
                <a:latin typeface="Comic Sans MS" panose="030F0702030302020204" pitchFamily="66" charset="0"/>
              </a:rPr>
              <a:t> sería tan ineficiente! Impracticable.</a:t>
            </a:r>
          </a:p>
          <a:p>
            <a:pPr algn="ctr"/>
            <a:endParaRPr lang="es-AR" dirty="0">
              <a:solidFill>
                <a:schemeClr val="tx1"/>
              </a:solidFill>
              <a:latin typeface="Comic Sans MS" panose="030F0702030302020204" pitchFamily="66" charset="0"/>
            </a:endParaRPr>
          </a:p>
          <a:p>
            <a:pPr algn="ctr"/>
            <a:r>
              <a:rPr lang="es-AR" dirty="0">
                <a:solidFill>
                  <a:schemeClr val="tx1"/>
                </a:solidFill>
                <a:latin typeface="Comic Sans MS" panose="030F0702030302020204" pitchFamily="66" charset="0"/>
              </a:rPr>
              <a:t>Por eso, se lo suele implementar con la </a:t>
            </a:r>
            <a:r>
              <a:rPr lang="es-AR" b="1" dirty="0">
                <a:solidFill>
                  <a:schemeClr val="tx1"/>
                </a:solidFill>
                <a:latin typeface="Comic Sans MS" panose="030F0702030302020204" pitchFamily="66" charset="0"/>
              </a:rPr>
              <a:t>técnica de Programación Dinámica</a:t>
            </a:r>
          </a:p>
        </p:txBody>
      </p:sp>
    </p:spTree>
    <p:extLst>
      <p:ext uri="{BB962C8B-B14F-4D97-AF65-F5344CB8AC3E}">
        <p14:creationId xmlns:p14="http://schemas.microsoft.com/office/powerpoint/2010/main" val="403908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marL="0" indent="0">
              <a:buNone/>
            </a:pPr>
            <a:r>
              <a:rPr lang="es-AR" b="1" dirty="0">
                <a:latin typeface="Comic Sans MS" panose="030F0702030302020204" pitchFamily="66" charset="0"/>
              </a:rPr>
              <a:t>Programación Dinámica </a:t>
            </a:r>
            <a:r>
              <a:rPr lang="es-AR" dirty="0">
                <a:latin typeface="Comic Sans MS" panose="030F0702030302020204" pitchFamily="66" charset="0"/>
              </a:rPr>
              <a:t>es una técnica que consiste en reusar valores previamente calculados para no tener que recalcularlos repetidamente. Sirve, si para cierto cálculo, pueden reusarse valores previos…</a:t>
            </a:r>
          </a:p>
          <a:p>
            <a:pPr marL="0" indent="0">
              <a:buNone/>
            </a:pPr>
            <a:endParaRPr lang="es-AR" dirty="0">
              <a:latin typeface="Comic Sans MS" panose="030F0702030302020204" pitchFamily="66" charset="0"/>
            </a:endParaRPr>
          </a:p>
          <a:p>
            <a:pPr marL="0" indent="0">
              <a:buNone/>
            </a:pPr>
            <a:r>
              <a:rPr lang="es-AR" dirty="0">
                <a:latin typeface="Comic Sans MS" panose="030F0702030302020204" pitchFamily="66" charset="0"/>
              </a:rPr>
              <a:t>Así, los valores calculados deben almacenarse en una estructura de datos (vector, matriz, etc.) con el objetivo de “buscarlos” (</a:t>
            </a:r>
            <a:r>
              <a:rPr lang="es-AR" dirty="0" err="1">
                <a:latin typeface="Comic Sans MS" panose="030F0702030302020204" pitchFamily="66" charset="0"/>
              </a:rPr>
              <a:t>lookup</a:t>
            </a:r>
            <a:r>
              <a:rPr lang="es-AR" dirty="0">
                <a:latin typeface="Comic Sans MS" panose="030F0702030302020204" pitchFamily="66" charset="0"/>
              </a:rPr>
              <a:t>) y no calcularlos nuevamente cuando se los precise.</a:t>
            </a:r>
          </a:p>
          <a:p>
            <a:pPr marL="0" indent="0">
              <a:buNone/>
            </a:pPr>
            <a:endParaRPr lang="es-AR" dirty="0">
              <a:latin typeface="Comic Sans MS" panose="030F0702030302020204" pitchFamily="66" charset="0"/>
            </a:endParaRPr>
          </a:p>
          <a:p>
            <a:pPr marL="0" indent="0">
              <a:buNone/>
            </a:pPr>
            <a:r>
              <a:rPr lang="es-AR" dirty="0">
                <a:latin typeface="Comic Sans MS" panose="030F0702030302020204" pitchFamily="66" charset="0"/>
              </a:rPr>
              <a:t>Desde el punto de vista de complejidad algorítmica computacional, una operación </a:t>
            </a:r>
            <a:r>
              <a:rPr lang="es-AR" dirty="0" err="1">
                <a:latin typeface="Comic Sans MS" panose="030F0702030302020204" pitchFamily="66" charset="0"/>
              </a:rPr>
              <a:t>Lookup</a:t>
            </a:r>
            <a:r>
              <a:rPr lang="es-AR" dirty="0">
                <a:latin typeface="Comic Sans MS" panose="030F0702030302020204" pitchFamily="66" charset="0"/>
              </a:rPr>
              <a:t> podría ser de costo bajísimo!</a:t>
            </a:r>
          </a:p>
          <a:p>
            <a:pPr marL="0" indent="0">
              <a:buNone/>
            </a:pPr>
            <a:endParaRPr lang="es-AR" dirty="0">
              <a:latin typeface="Comic Sans MS" panose="030F0702030302020204" pitchFamily="66" charset="0"/>
            </a:endParaRPr>
          </a:p>
          <a:p>
            <a:pPr marL="0" indent="0">
              <a:buNone/>
            </a:pPr>
            <a:r>
              <a:rPr lang="es-AR" dirty="0">
                <a:latin typeface="Comic Sans MS" panose="030F0702030302020204" pitchFamily="66" charset="0"/>
              </a:rPr>
              <a:t>¿Conocen algún ejemplo de uso de programación dinámica?</a:t>
            </a:r>
          </a:p>
          <a:p>
            <a:pPr marL="0" indent="0">
              <a:buNone/>
            </a:pPr>
            <a:r>
              <a:rPr lang="es-AR" dirty="0">
                <a:latin typeface="Comic Sans MS" panose="030F0702030302020204" pitchFamily="66" charset="0"/>
              </a:rPr>
              <a:t>Cálculo de camino más corto entre 2 nodos de un grafo, Fibonacci, </a:t>
            </a:r>
            <a:r>
              <a:rPr lang="es-AR" dirty="0" err="1">
                <a:latin typeface="Comic Sans MS" panose="030F0702030302020204" pitchFamily="66" charset="0"/>
              </a:rPr>
              <a:t>etc</a:t>
            </a:r>
            <a:r>
              <a:rPr lang="es-AR" dirty="0">
                <a:latin typeface="Comic Sans MS" panose="030F0702030302020204" pitchFamily="66" charset="0"/>
              </a:rPr>
              <a:t>, etc.</a:t>
            </a:r>
          </a:p>
          <a:p>
            <a:endParaRPr lang="es-AR" dirty="0"/>
          </a:p>
        </p:txBody>
      </p:sp>
      <p:sp>
        <p:nvSpPr>
          <p:cNvPr id="3" name="Title 2"/>
          <p:cNvSpPr>
            <a:spLocks noGrp="1"/>
          </p:cNvSpPr>
          <p:nvPr>
            <p:ph type="title"/>
          </p:nvPr>
        </p:nvSpPr>
        <p:spPr/>
        <p:txBody>
          <a:bodyPr>
            <a:normAutofit/>
          </a:bodyPr>
          <a:lstStyle/>
          <a:p>
            <a:r>
              <a:rPr lang="es-AR" dirty="0" err="1"/>
              <a:t>Levenshtein</a:t>
            </a:r>
            <a:r>
              <a:rPr lang="es-AR" dirty="0"/>
              <a:t> </a:t>
            </a:r>
            <a:r>
              <a:rPr lang="es-AR" dirty="0" err="1"/>
              <a:t>Distance</a:t>
            </a:r>
            <a:endParaRPr lang="es-AR"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4238969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barn(inVertical)">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barn(inVertical)">
                                      <p:cBhvr>
                                        <p:cTn id="12" dur="500"/>
                                        <p:tgtEl>
                                          <p:spTgt spid="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animEffect transition="in" filter="barn(inVertical)">
                                      <p:cBhvr>
                                        <p:cTn id="17" dur="500"/>
                                        <p:tgtEl>
                                          <p:spTgt spid="2">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
                                            <p:txEl>
                                              <p:pRg st="7" end="7"/>
                                            </p:txEl>
                                          </p:spTgt>
                                        </p:tgtEl>
                                        <p:attrNameLst>
                                          <p:attrName>style.visibility</p:attrName>
                                        </p:attrNameLst>
                                      </p:cBhvr>
                                      <p:to>
                                        <p:strVal val="visible"/>
                                      </p:to>
                                    </p:set>
                                    <p:animEffect transition="in" filter="barn(inVertical)">
                                      <p:cBhvr>
                                        <p:cTn id="2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990600"/>
            <a:ext cx="8991600" cy="5181600"/>
          </a:xfrm>
        </p:spPr>
        <p:txBody>
          <a:bodyPr>
            <a:normAutofit/>
          </a:bodyPr>
          <a:lstStyle/>
          <a:p>
            <a:pPr marL="0" indent="0">
              <a:buNone/>
            </a:pPr>
            <a:r>
              <a:rPr lang="es-AR" b="1" dirty="0">
                <a:latin typeface="Comic Sans MS" panose="030F0702030302020204" pitchFamily="66" charset="0"/>
              </a:rPr>
              <a:t>EJ: </a:t>
            </a:r>
            <a:r>
              <a:rPr lang="es-AR" b="1" dirty="0" err="1">
                <a:latin typeface="Comic Sans MS" panose="030F0702030302020204" pitchFamily="66" charset="0"/>
              </a:rPr>
              <a:t>Fibo</a:t>
            </a:r>
            <a:r>
              <a:rPr lang="es-AR" b="1" dirty="0">
                <a:latin typeface="Comic Sans MS" panose="030F0702030302020204" pitchFamily="66" charset="0"/>
              </a:rPr>
              <a:t>(N) = N si N=0 </a:t>
            </a:r>
            <a:r>
              <a:rPr lang="es-AR" b="1" dirty="0" err="1">
                <a:latin typeface="Comic Sans MS" panose="030F0702030302020204" pitchFamily="66" charset="0"/>
              </a:rPr>
              <a:t>or</a:t>
            </a:r>
            <a:r>
              <a:rPr lang="es-AR" b="1" dirty="0">
                <a:latin typeface="Comic Sans MS" panose="030F0702030302020204" pitchFamily="66" charset="0"/>
              </a:rPr>
              <a:t> N= 1</a:t>
            </a:r>
          </a:p>
          <a:p>
            <a:pPr marL="0" indent="0">
              <a:buNone/>
            </a:pPr>
            <a:r>
              <a:rPr lang="es-AR" b="1" dirty="0">
                <a:latin typeface="Comic Sans MS" panose="030F0702030302020204" pitchFamily="66" charset="0"/>
              </a:rPr>
              <a:t>		</a:t>
            </a:r>
            <a:r>
              <a:rPr lang="es-AR" b="1" dirty="0" err="1">
                <a:latin typeface="Comic Sans MS" panose="030F0702030302020204" pitchFamily="66" charset="0"/>
              </a:rPr>
              <a:t>Fibo</a:t>
            </a:r>
            <a:r>
              <a:rPr lang="es-AR" b="1" dirty="0">
                <a:latin typeface="Comic Sans MS" panose="030F0702030302020204" pitchFamily="66" charset="0"/>
              </a:rPr>
              <a:t>(N-1) + </a:t>
            </a:r>
            <a:r>
              <a:rPr lang="es-AR" b="1" dirty="0" err="1">
                <a:latin typeface="Comic Sans MS" panose="030F0702030302020204" pitchFamily="66" charset="0"/>
              </a:rPr>
              <a:t>Fibo</a:t>
            </a:r>
            <a:r>
              <a:rPr lang="es-AR" b="1" dirty="0">
                <a:latin typeface="Comic Sans MS" panose="030F0702030302020204" pitchFamily="66" charset="0"/>
              </a:rPr>
              <a:t>(N-2) si N &gt; 1     </a:t>
            </a:r>
          </a:p>
          <a:p>
            <a:pPr marL="0" indent="0">
              <a:buNone/>
            </a:pPr>
            <a:endParaRPr lang="es-AR" b="1" dirty="0">
              <a:latin typeface="Comic Sans MS" panose="030F0702030302020204" pitchFamily="66" charset="0"/>
            </a:endParaRPr>
          </a:p>
          <a:p>
            <a:pPr marL="0" indent="0">
              <a:buNone/>
            </a:pPr>
            <a:r>
              <a:rPr lang="es-AR" b="1" dirty="0" err="1">
                <a:latin typeface="Comic Sans MS" panose="030F0702030302020204" pitchFamily="66" charset="0"/>
              </a:rPr>
              <a:t>Fibo</a:t>
            </a:r>
            <a:r>
              <a:rPr lang="es-AR" b="1" dirty="0">
                <a:latin typeface="Comic Sans MS" panose="030F0702030302020204" pitchFamily="66" charset="0"/>
              </a:rPr>
              <a:t>(5)=5</a:t>
            </a:r>
            <a:endParaRPr lang="es-AR" dirty="0">
              <a:latin typeface="Comic Sans MS" panose="030F0702030302020204" pitchFamily="66" charset="0"/>
            </a:endParaRPr>
          </a:p>
          <a:p>
            <a:endParaRPr lang="es-AR" dirty="0"/>
          </a:p>
        </p:txBody>
      </p:sp>
      <p:sp>
        <p:nvSpPr>
          <p:cNvPr id="4" name="Footer Placeholder 3"/>
          <p:cNvSpPr>
            <a:spLocks noGrp="1"/>
          </p:cNvSpPr>
          <p:nvPr>
            <p:ph type="ftr" sz="quarter" idx="11"/>
          </p:nvPr>
        </p:nvSpPr>
        <p:spPr/>
        <p:txBody>
          <a:bodyPr/>
          <a:lstStyle/>
          <a:p>
            <a:r>
              <a:rPr lang="es-AR"/>
              <a:t>Especialización en Ciencia de Datos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48</a:t>
            </a:fld>
            <a:endParaRPr lang="en-US"/>
          </a:p>
        </p:txBody>
      </p:sp>
      <p:sp>
        <p:nvSpPr>
          <p:cNvPr id="6" name="Left Brace 5"/>
          <p:cNvSpPr/>
          <p:nvPr/>
        </p:nvSpPr>
        <p:spPr>
          <a:xfrm>
            <a:off x="1676400" y="990600"/>
            <a:ext cx="457200" cy="7620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8" name="Elipse 7"/>
          <p:cNvSpPr/>
          <p:nvPr/>
        </p:nvSpPr>
        <p:spPr>
          <a:xfrm>
            <a:off x="4632303" y="1993902"/>
            <a:ext cx="827384" cy="550200"/>
          </a:xfrm>
          <a:prstGeom prst="ellipse">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AR" sz="900" dirty="0" err="1">
                <a:solidFill>
                  <a:schemeClr val="tx1"/>
                </a:solidFill>
                <a:latin typeface="Comic Sans MS" panose="030F0702030302020204" pitchFamily="66" charset="0"/>
              </a:rPr>
              <a:t>Fibo</a:t>
            </a:r>
            <a:r>
              <a:rPr lang="es-AR" sz="900" dirty="0">
                <a:solidFill>
                  <a:schemeClr val="tx1"/>
                </a:solidFill>
                <a:latin typeface="Comic Sans MS" panose="030F0702030302020204" pitchFamily="66" charset="0"/>
              </a:rPr>
              <a:t>(5)</a:t>
            </a:r>
            <a:endParaRPr lang="es-MX" sz="900" dirty="0">
              <a:solidFill>
                <a:schemeClr val="tx1"/>
              </a:solidFill>
              <a:latin typeface="Comic Sans MS" panose="030F0702030302020204" pitchFamily="66" charset="0"/>
            </a:endParaRPr>
          </a:p>
        </p:txBody>
      </p:sp>
      <p:sp>
        <p:nvSpPr>
          <p:cNvPr id="9" name="Elipse 8"/>
          <p:cNvSpPr/>
          <p:nvPr/>
        </p:nvSpPr>
        <p:spPr>
          <a:xfrm>
            <a:off x="2862206" y="2737918"/>
            <a:ext cx="827384" cy="550200"/>
          </a:xfrm>
          <a:prstGeom prst="ellipse">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AR" sz="900" dirty="0" err="1">
                <a:solidFill>
                  <a:schemeClr val="tx1"/>
                </a:solidFill>
                <a:latin typeface="Comic Sans MS" panose="030F0702030302020204" pitchFamily="66" charset="0"/>
              </a:rPr>
              <a:t>Fibo</a:t>
            </a:r>
            <a:r>
              <a:rPr lang="es-AR" sz="900" dirty="0">
                <a:solidFill>
                  <a:schemeClr val="tx1"/>
                </a:solidFill>
                <a:latin typeface="Comic Sans MS" panose="030F0702030302020204" pitchFamily="66" charset="0"/>
              </a:rPr>
              <a:t>(4)</a:t>
            </a:r>
            <a:endParaRPr lang="es-MX" sz="900" dirty="0">
              <a:solidFill>
                <a:schemeClr val="tx1"/>
              </a:solidFill>
              <a:latin typeface="Comic Sans MS" panose="030F0702030302020204" pitchFamily="66" charset="0"/>
            </a:endParaRPr>
          </a:p>
        </p:txBody>
      </p:sp>
      <p:sp>
        <p:nvSpPr>
          <p:cNvPr id="10" name="Elipse 9"/>
          <p:cNvSpPr/>
          <p:nvPr/>
        </p:nvSpPr>
        <p:spPr>
          <a:xfrm>
            <a:off x="1883342" y="3449182"/>
            <a:ext cx="827384" cy="550200"/>
          </a:xfrm>
          <a:prstGeom prst="ellipse">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AR" sz="900" dirty="0" err="1">
                <a:solidFill>
                  <a:schemeClr val="tx1"/>
                </a:solidFill>
                <a:latin typeface="Comic Sans MS" panose="030F0702030302020204" pitchFamily="66" charset="0"/>
              </a:rPr>
              <a:t>Fibo</a:t>
            </a:r>
            <a:r>
              <a:rPr lang="es-AR" sz="900" dirty="0">
                <a:solidFill>
                  <a:schemeClr val="tx1"/>
                </a:solidFill>
                <a:latin typeface="Comic Sans MS" panose="030F0702030302020204" pitchFamily="66" charset="0"/>
              </a:rPr>
              <a:t>(3)</a:t>
            </a:r>
            <a:endParaRPr lang="es-MX" sz="900" dirty="0">
              <a:solidFill>
                <a:schemeClr val="tx1"/>
              </a:solidFill>
              <a:latin typeface="Comic Sans MS" panose="030F0702030302020204" pitchFamily="66" charset="0"/>
            </a:endParaRPr>
          </a:p>
        </p:txBody>
      </p:sp>
      <p:sp>
        <p:nvSpPr>
          <p:cNvPr id="11" name="Elipse 10"/>
          <p:cNvSpPr/>
          <p:nvPr/>
        </p:nvSpPr>
        <p:spPr>
          <a:xfrm>
            <a:off x="1230144" y="4227322"/>
            <a:ext cx="827384" cy="550200"/>
          </a:xfrm>
          <a:prstGeom prst="ellipse">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AR" sz="900" dirty="0" err="1">
                <a:solidFill>
                  <a:schemeClr val="tx1"/>
                </a:solidFill>
                <a:latin typeface="Comic Sans MS" panose="030F0702030302020204" pitchFamily="66" charset="0"/>
              </a:rPr>
              <a:t>Fibo</a:t>
            </a:r>
            <a:r>
              <a:rPr lang="es-AR" sz="900" dirty="0">
                <a:solidFill>
                  <a:schemeClr val="tx1"/>
                </a:solidFill>
                <a:latin typeface="Comic Sans MS" panose="030F0702030302020204" pitchFamily="66" charset="0"/>
              </a:rPr>
              <a:t>(2)</a:t>
            </a:r>
            <a:endParaRPr lang="es-MX" sz="900" dirty="0">
              <a:solidFill>
                <a:schemeClr val="tx1"/>
              </a:solidFill>
              <a:latin typeface="Comic Sans MS" panose="030F0702030302020204" pitchFamily="66" charset="0"/>
            </a:endParaRPr>
          </a:p>
        </p:txBody>
      </p:sp>
      <p:sp>
        <p:nvSpPr>
          <p:cNvPr id="12" name="Elipse 11"/>
          <p:cNvSpPr/>
          <p:nvPr/>
        </p:nvSpPr>
        <p:spPr>
          <a:xfrm>
            <a:off x="533400" y="5066044"/>
            <a:ext cx="827384" cy="550200"/>
          </a:xfrm>
          <a:prstGeom prst="ellipse">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AR" sz="900" dirty="0" err="1">
                <a:solidFill>
                  <a:schemeClr val="tx1"/>
                </a:solidFill>
                <a:latin typeface="Comic Sans MS" panose="030F0702030302020204" pitchFamily="66" charset="0"/>
              </a:rPr>
              <a:t>Fibo</a:t>
            </a:r>
            <a:r>
              <a:rPr lang="es-AR" sz="900" dirty="0">
                <a:solidFill>
                  <a:schemeClr val="tx1"/>
                </a:solidFill>
                <a:latin typeface="Comic Sans MS" panose="030F0702030302020204" pitchFamily="66" charset="0"/>
              </a:rPr>
              <a:t>(1)</a:t>
            </a:r>
            <a:endParaRPr lang="es-MX" sz="900" dirty="0">
              <a:solidFill>
                <a:schemeClr val="tx1"/>
              </a:solidFill>
              <a:latin typeface="Comic Sans MS" panose="030F0702030302020204" pitchFamily="66" charset="0"/>
            </a:endParaRPr>
          </a:p>
        </p:txBody>
      </p:sp>
      <p:sp>
        <p:nvSpPr>
          <p:cNvPr id="13" name="Elipse 12"/>
          <p:cNvSpPr/>
          <p:nvPr/>
        </p:nvSpPr>
        <p:spPr>
          <a:xfrm>
            <a:off x="1612110" y="5099124"/>
            <a:ext cx="827384" cy="550200"/>
          </a:xfrm>
          <a:prstGeom prst="ellipse">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AR" sz="900" dirty="0" err="1">
                <a:solidFill>
                  <a:schemeClr val="tx1"/>
                </a:solidFill>
                <a:latin typeface="Comic Sans MS" panose="030F0702030302020204" pitchFamily="66" charset="0"/>
              </a:rPr>
              <a:t>Fibo</a:t>
            </a:r>
            <a:r>
              <a:rPr lang="es-AR" sz="900" dirty="0">
                <a:solidFill>
                  <a:schemeClr val="tx1"/>
                </a:solidFill>
                <a:latin typeface="Comic Sans MS" panose="030F0702030302020204" pitchFamily="66" charset="0"/>
              </a:rPr>
              <a:t>(0)</a:t>
            </a:r>
            <a:endParaRPr lang="es-MX" sz="900" dirty="0">
              <a:solidFill>
                <a:schemeClr val="tx1"/>
              </a:solidFill>
              <a:latin typeface="Comic Sans MS" panose="030F0702030302020204" pitchFamily="66" charset="0"/>
            </a:endParaRPr>
          </a:p>
        </p:txBody>
      </p:sp>
      <p:sp>
        <p:nvSpPr>
          <p:cNvPr id="14" name="Elipse 13"/>
          <p:cNvSpPr/>
          <p:nvPr/>
        </p:nvSpPr>
        <p:spPr>
          <a:xfrm>
            <a:off x="2331871" y="4344231"/>
            <a:ext cx="827384" cy="550200"/>
          </a:xfrm>
          <a:prstGeom prst="ellipse">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AR" sz="900" dirty="0" err="1">
                <a:solidFill>
                  <a:schemeClr val="tx1"/>
                </a:solidFill>
                <a:latin typeface="Comic Sans MS" panose="030F0702030302020204" pitchFamily="66" charset="0"/>
              </a:rPr>
              <a:t>Fibo</a:t>
            </a:r>
            <a:r>
              <a:rPr lang="es-AR" sz="900" dirty="0">
                <a:solidFill>
                  <a:schemeClr val="tx1"/>
                </a:solidFill>
                <a:latin typeface="Comic Sans MS" panose="030F0702030302020204" pitchFamily="66" charset="0"/>
              </a:rPr>
              <a:t>(1)</a:t>
            </a:r>
            <a:endParaRPr lang="es-MX" sz="900" dirty="0">
              <a:solidFill>
                <a:schemeClr val="tx1"/>
              </a:solidFill>
              <a:latin typeface="Comic Sans MS" panose="030F0702030302020204" pitchFamily="66" charset="0"/>
            </a:endParaRPr>
          </a:p>
        </p:txBody>
      </p:sp>
      <p:cxnSp>
        <p:nvCxnSpPr>
          <p:cNvPr id="15" name="Conector recto de flecha 14"/>
          <p:cNvCxnSpPr>
            <a:stCxn id="8" idx="3"/>
            <a:endCxn id="9" idx="7"/>
          </p:cNvCxnSpPr>
          <p:nvPr/>
        </p:nvCxnSpPr>
        <p:spPr>
          <a:xfrm flipH="1">
            <a:off x="3568422" y="2463527"/>
            <a:ext cx="1185048" cy="3549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p:cNvCxnSpPr/>
          <p:nvPr/>
        </p:nvCxnSpPr>
        <p:spPr>
          <a:xfrm flipH="1">
            <a:off x="2331871" y="3149518"/>
            <a:ext cx="651501" cy="2963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p:cNvCxnSpPr/>
          <p:nvPr/>
        </p:nvCxnSpPr>
        <p:spPr>
          <a:xfrm flipH="1">
            <a:off x="1870278" y="3975456"/>
            <a:ext cx="264873" cy="345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p:cNvCxnSpPr/>
          <p:nvPr/>
        </p:nvCxnSpPr>
        <p:spPr>
          <a:xfrm flipH="1">
            <a:off x="1055958" y="4739678"/>
            <a:ext cx="404220" cy="3483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p:cNvCxnSpPr>
            <a:endCxn id="14" idx="0"/>
          </p:cNvCxnSpPr>
          <p:nvPr/>
        </p:nvCxnSpPr>
        <p:spPr>
          <a:xfrm>
            <a:off x="2422939" y="4002721"/>
            <a:ext cx="322625" cy="341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p:cNvCxnSpPr>
            <a:endCxn id="13" idx="0"/>
          </p:cNvCxnSpPr>
          <p:nvPr/>
        </p:nvCxnSpPr>
        <p:spPr>
          <a:xfrm>
            <a:off x="1797043" y="4741970"/>
            <a:ext cx="228759" cy="357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p:cNvCxnSpPr>
            <a:endCxn id="23" idx="1"/>
          </p:cNvCxnSpPr>
          <p:nvPr/>
        </p:nvCxnSpPr>
        <p:spPr>
          <a:xfrm>
            <a:off x="3581657" y="3247699"/>
            <a:ext cx="512153" cy="369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p:cNvCxnSpPr>
            <a:endCxn id="28" idx="2"/>
          </p:cNvCxnSpPr>
          <p:nvPr/>
        </p:nvCxnSpPr>
        <p:spPr>
          <a:xfrm>
            <a:off x="5298945" y="2499984"/>
            <a:ext cx="1349942" cy="4726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Elipse 22"/>
          <p:cNvSpPr/>
          <p:nvPr/>
        </p:nvSpPr>
        <p:spPr>
          <a:xfrm>
            <a:off x="3972642" y="3536221"/>
            <a:ext cx="827384" cy="550200"/>
          </a:xfrm>
          <a:prstGeom prst="ellipse">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AR" sz="900" dirty="0" err="1">
                <a:solidFill>
                  <a:schemeClr val="tx1"/>
                </a:solidFill>
                <a:latin typeface="Comic Sans MS" panose="030F0702030302020204" pitchFamily="66" charset="0"/>
              </a:rPr>
              <a:t>Fibo</a:t>
            </a:r>
            <a:r>
              <a:rPr lang="es-AR" sz="900" dirty="0">
                <a:solidFill>
                  <a:schemeClr val="tx1"/>
                </a:solidFill>
                <a:latin typeface="Comic Sans MS" panose="030F0702030302020204" pitchFamily="66" charset="0"/>
              </a:rPr>
              <a:t>(2)</a:t>
            </a:r>
            <a:endParaRPr lang="es-MX" sz="900" dirty="0">
              <a:solidFill>
                <a:schemeClr val="tx1"/>
              </a:solidFill>
              <a:latin typeface="Comic Sans MS" panose="030F0702030302020204" pitchFamily="66" charset="0"/>
            </a:endParaRPr>
          </a:p>
        </p:txBody>
      </p:sp>
      <p:sp>
        <p:nvSpPr>
          <p:cNvPr id="24" name="Elipse 23"/>
          <p:cNvSpPr/>
          <p:nvPr/>
        </p:nvSpPr>
        <p:spPr>
          <a:xfrm>
            <a:off x="3275898" y="4374944"/>
            <a:ext cx="827384" cy="550200"/>
          </a:xfrm>
          <a:prstGeom prst="ellipse">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AR" sz="900" dirty="0" err="1">
                <a:solidFill>
                  <a:schemeClr val="tx1"/>
                </a:solidFill>
                <a:latin typeface="Comic Sans MS" panose="030F0702030302020204" pitchFamily="66" charset="0"/>
              </a:rPr>
              <a:t>Fibo</a:t>
            </a:r>
            <a:r>
              <a:rPr lang="es-AR" sz="900" dirty="0">
                <a:solidFill>
                  <a:schemeClr val="tx1"/>
                </a:solidFill>
                <a:latin typeface="Comic Sans MS" panose="030F0702030302020204" pitchFamily="66" charset="0"/>
              </a:rPr>
              <a:t>(1)</a:t>
            </a:r>
            <a:endParaRPr lang="es-MX" sz="900" dirty="0">
              <a:solidFill>
                <a:schemeClr val="tx1"/>
              </a:solidFill>
              <a:latin typeface="Comic Sans MS" panose="030F0702030302020204" pitchFamily="66" charset="0"/>
            </a:endParaRPr>
          </a:p>
        </p:txBody>
      </p:sp>
      <p:sp>
        <p:nvSpPr>
          <p:cNvPr id="25" name="Elipse 24"/>
          <p:cNvSpPr/>
          <p:nvPr/>
        </p:nvSpPr>
        <p:spPr>
          <a:xfrm>
            <a:off x="4354607" y="4408023"/>
            <a:ext cx="827384" cy="550200"/>
          </a:xfrm>
          <a:prstGeom prst="ellipse">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AR" sz="900" dirty="0" err="1">
                <a:solidFill>
                  <a:schemeClr val="tx1"/>
                </a:solidFill>
                <a:latin typeface="Comic Sans MS" panose="030F0702030302020204" pitchFamily="66" charset="0"/>
              </a:rPr>
              <a:t>Fibo</a:t>
            </a:r>
            <a:r>
              <a:rPr lang="es-AR" sz="900" dirty="0">
                <a:solidFill>
                  <a:schemeClr val="tx1"/>
                </a:solidFill>
                <a:latin typeface="Comic Sans MS" panose="030F0702030302020204" pitchFamily="66" charset="0"/>
              </a:rPr>
              <a:t>(0)</a:t>
            </a:r>
            <a:endParaRPr lang="es-MX" sz="900" dirty="0">
              <a:solidFill>
                <a:schemeClr val="tx1"/>
              </a:solidFill>
              <a:latin typeface="Comic Sans MS" panose="030F0702030302020204" pitchFamily="66" charset="0"/>
            </a:endParaRPr>
          </a:p>
        </p:txBody>
      </p:sp>
      <p:cxnSp>
        <p:nvCxnSpPr>
          <p:cNvPr id="26" name="Conector recto de flecha 25"/>
          <p:cNvCxnSpPr/>
          <p:nvPr/>
        </p:nvCxnSpPr>
        <p:spPr>
          <a:xfrm flipH="1">
            <a:off x="3798456" y="4048577"/>
            <a:ext cx="404220" cy="3483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ector recto de flecha 26"/>
          <p:cNvCxnSpPr>
            <a:endCxn id="25" idx="0"/>
          </p:cNvCxnSpPr>
          <p:nvPr/>
        </p:nvCxnSpPr>
        <p:spPr>
          <a:xfrm>
            <a:off x="4539541" y="4050870"/>
            <a:ext cx="228759" cy="357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Elipse 27"/>
          <p:cNvSpPr/>
          <p:nvPr/>
        </p:nvSpPr>
        <p:spPr>
          <a:xfrm>
            <a:off x="6648887" y="2697499"/>
            <a:ext cx="827384" cy="550200"/>
          </a:xfrm>
          <a:prstGeom prst="ellipse">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AR" sz="900" dirty="0" err="1">
                <a:solidFill>
                  <a:schemeClr val="tx1"/>
                </a:solidFill>
                <a:latin typeface="Comic Sans MS" panose="030F0702030302020204" pitchFamily="66" charset="0"/>
              </a:rPr>
              <a:t>Fibo</a:t>
            </a:r>
            <a:r>
              <a:rPr lang="es-AR" sz="900" dirty="0">
                <a:solidFill>
                  <a:schemeClr val="tx1"/>
                </a:solidFill>
                <a:latin typeface="Comic Sans MS" panose="030F0702030302020204" pitchFamily="66" charset="0"/>
              </a:rPr>
              <a:t>(3)</a:t>
            </a:r>
            <a:endParaRPr lang="es-MX" sz="900" dirty="0">
              <a:solidFill>
                <a:schemeClr val="tx1"/>
              </a:solidFill>
              <a:latin typeface="Comic Sans MS" panose="030F0702030302020204" pitchFamily="66" charset="0"/>
            </a:endParaRPr>
          </a:p>
        </p:txBody>
      </p:sp>
      <p:sp>
        <p:nvSpPr>
          <p:cNvPr id="29" name="Elipse 28"/>
          <p:cNvSpPr/>
          <p:nvPr/>
        </p:nvSpPr>
        <p:spPr>
          <a:xfrm>
            <a:off x="5995689" y="3475639"/>
            <a:ext cx="827384" cy="550200"/>
          </a:xfrm>
          <a:prstGeom prst="ellipse">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AR" sz="900" dirty="0" err="1">
                <a:solidFill>
                  <a:schemeClr val="tx1"/>
                </a:solidFill>
                <a:latin typeface="Comic Sans MS" panose="030F0702030302020204" pitchFamily="66" charset="0"/>
              </a:rPr>
              <a:t>Fibo</a:t>
            </a:r>
            <a:r>
              <a:rPr lang="es-AR" sz="900" dirty="0">
                <a:solidFill>
                  <a:schemeClr val="tx1"/>
                </a:solidFill>
                <a:latin typeface="Comic Sans MS" panose="030F0702030302020204" pitchFamily="66" charset="0"/>
              </a:rPr>
              <a:t>(2)</a:t>
            </a:r>
            <a:endParaRPr lang="es-MX" sz="900" dirty="0">
              <a:solidFill>
                <a:schemeClr val="tx1"/>
              </a:solidFill>
              <a:latin typeface="Comic Sans MS" panose="030F0702030302020204" pitchFamily="66" charset="0"/>
            </a:endParaRPr>
          </a:p>
        </p:txBody>
      </p:sp>
      <p:sp>
        <p:nvSpPr>
          <p:cNvPr id="30" name="Elipse 29"/>
          <p:cNvSpPr/>
          <p:nvPr/>
        </p:nvSpPr>
        <p:spPr>
          <a:xfrm>
            <a:off x="5298945" y="4314361"/>
            <a:ext cx="827384" cy="550200"/>
          </a:xfrm>
          <a:prstGeom prst="ellipse">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AR" sz="900" dirty="0" err="1">
                <a:solidFill>
                  <a:schemeClr val="tx1"/>
                </a:solidFill>
                <a:latin typeface="Comic Sans MS" panose="030F0702030302020204" pitchFamily="66" charset="0"/>
              </a:rPr>
              <a:t>Fibo</a:t>
            </a:r>
            <a:r>
              <a:rPr lang="es-AR" sz="900" dirty="0">
                <a:solidFill>
                  <a:schemeClr val="tx1"/>
                </a:solidFill>
                <a:latin typeface="Comic Sans MS" panose="030F0702030302020204" pitchFamily="66" charset="0"/>
              </a:rPr>
              <a:t>(1)</a:t>
            </a:r>
            <a:endParaRPr lang="es-MX" sz="900" dirty="0">
              <a:solidFill>
                <a:schemeClr val="tx1"/>
              </a:solidFill>
              <a:latin typeface="Comic Sans MS" panose="030F0702030302020204" pitchFamily="66" charset="0"/>
            </a:endParaRPr>
          </a:p>
        </p:txBody>
      </p:sp>
      <p:sp>
        <p:nvSpPr>
          <p:cNvPr id="31" name="Elipse 30"/>
          <p:cNvSpPr/>
          <p:nvPr/>
        </p:nvSpPr>
        <p:spPr>
          <a:xfrm>
            <a:off x="6377654" y="4347441"/>
            <a:ext cx="827384" cy="550200"/>
          </a:xfrm>
          <a:prstGeom prst="ellipse">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AR" sz="900" dirty="0" err="1">
                <a:solidFill>
                  <a:schemeClr val="tx1"/>
                </a:solidFill>
                <a:latin typeface="Comic Sans MS" panose="030F0702030302020204" pitchFamily="66" charset="0"/>
              </a:rPr>
              <a:t>Fibo</a:t>
            </a:r>
            <a:r>
              <a:rPr lang="es-AR" sz="900" dirty="0">
                <a:solidFill>
                  <a:schemeClr val="tx1"/>
                </a:solidFill>
                <a:latin typeface="Comic Sans MS" panose="030F0702030302020204" pitchFamily="66" charset="0"/>
              </a:rPr>
              <a:t>(0)</a:t>
            </a:r>
            <a:endParaRPr lang="es-MX" sz="900" dirty="0">
              <a:solidFill>
                <a:schemeClr val="tx1"/>
              </a:solidFill>
              <a:latin typeface="Comic Sans MS" panose="030F0702030302020204" pitchFamily="66" charset="0"/>
            </a:endParaRPr>
          </a:p>
        </p:txBody>
      </p:sp>
      <p:sp>
        <p:nvSpPr>
          <p:cNvPr id="32" name="Elipse 31"/>
          <p:cNvSpPr/>
          <p:nvPr/>
        </p:nvSpPr>
        <p:spPr>
          <a:xfrm>
            <a:off x="7097416" y="3592548"/>
            <a:ext cx="827384" cy="550200"/>
          </a:xfrm>
          <a:prstGeom prst="ellipse">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AR" sz="900" dirty="0" err="1">
                <a:solidFill>
                  <a:schemeClr val="tx1"/>
                </a:solidFill>
                <a:latin typeface="Comic Sans MS" panose="030F0702030302020204" pitchFamily="66" charset="0"/>
              </a:rPr>
              <a:t>Fibo</a:t>
            </a:r>
            <a:r>
              <a:rPr lang="es-AR" sz="900" dirty="0">
                <a:solidFill>
                  <a:schemeClr val="tx1"/>
                </a:solidFill>
                <a:latin typeface="Comic Sans MS" panose="030F0702030302020204" pitchFamily="66" charset="0"/>
              </a:rPr>
              <a:t>(1)</a:t>
            </a:r>
            <a:endParaRPr lang="es-MX" sz="900" dirty="0">
              <a:solidFill>
                <a:schemeClr val="tx1"/>
              </a:solidFill>
              <a:latin typeface="Comic Sans MS" panose="030F0702030302020204" pitchFamily="66" charset="0"/>
            </a:endParaRPr>
          </a:p>
        </p:txBody>
      </p:sp>
      <p:cxnSp>
        <p:nvCxnSpPr>
          <p:cNvPr id="33" name="Conector recto de flecha 32"/>
          <p:cNvCxnSpPr/>
          <p:nvPr/>
        </p:nvCxnSpPr>
        <p:spPr>
          <a:xfrm flipH="1">
            <a:off x="6635823" y="3223774"/>
            <a:ext cx="264873" cy="345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ector recto de flecha 33"/>
          <p:cNvCxnSpPr/>
          <p:nvPr/>
        </p:nvCxnSpPr>
        <p:spPr>
          <a:xfrm flipH="1">
            <a:off x="5821503" y="3987995"/>
            <a:ext cx="404220" cy="3483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ector recto de flecha 34"/>
          <p:cNvCxnSpPr>
            <a:endCxn id="32" idx="0"/>
          </p:cNvCxnSpPr>
          <p:nvPr/>
        </p:nvCxnSpPr>
        <p:spPr>
          <a:xfrm>
            <a:off x="7188483" y="3251038"/>
            <a:ext cx="322625" cy="341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ector recto de flecha 35"/>
          <p:cNvCxnSpPr>
            <a:endCxn id="31" idx="0"/>
          </p:cNvCxnSpPr>
          <p:nvPr/>
        </p:nvCxnSpPr>
        <p:spPr>
          <a:xfrm>
            <a:off x="6562588" y="3990287"/>
            <a:ext cx="228759" cy="3571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5623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990600"/>
            <a:ext cx="8991600" cy="5181600"/>
          </a:xfrm>
        </p:spPr>
        <p:txBody>
          <a:bodyPr>
            <a:normAutofit fontScale="70000" lnSpcReduction="20000"/>
          </a:bodyPr>
          <a:lstStyle/>
          <a:p>
            <a:pPr marL="0" indent="0">
              <a:buNone/>
            </a:pPr>
            <a:r>
              <a:rPr lang="es-AR" b="1" dirty="0">
                <a:latin typeface="Comic Sans MS" panose="030F0702030302020204" pitchFamily="66" charset="0"/>
              </a:rPr>
              <a:t>EJ: </a:t>
            </a:r>
            <a:r>
              <a:rPr lang="es-AR" b="1" dirty="0" err="1">
                <a:latin typeface="Comic Sans MS" panose="030F0702030302020204" pitchFamily="66" charset="0"/>
              </a:rPr>
              <a:t>Fibo</a:t>
            </a:r>
            <a:r>
              <a:rPr lang="es-AR" b="1" dirty="0">
                <a:latin typeface="Comic Sans MS" panose="030F0702030302020204" pitchFamily="66" charset="0"/>
              </a:rPr>
              <a:t>(N) = N si N=0 </a:t>
            </a:r>
            <a:r>
              <a:rPr lang="es-AR" b="1" dirty="0" err="1">
                <a:latin typeface="Comic Sans MS" panose="030F0702030302020204" pitchFamily="66" charset="0"/>
              </a:rPr>
              <a:t>or</a:t>
            </a:r>
            <a:r>
              <a:rPr lang="es-AR" b="1" dirty="0">
                <a:latin typeface="Comic Sans MS" panose="030F0702030302020204" pitchFamily="66" charset="0"/>
              </a:rPr>
              <a:t> N= 1</a:t>
            </a:r>
          </a:p>
          <a:p>
            <a:pPr marL="0" indent="0">
              <a:buNone/>
            </a:pPr>
            <a:r>
              <a:rPr lang="es-AR" b="1" dirty="0">
                <a:latin typeface="Comic Sans MS" panose="030F0702030302020204" pitchFamily="66" charset="0"/>
              </a:rPr>
              <a:t>		</a:t>
            </a:r>
            <a:r>
              <a:rPr lang="es-AR" b="1" dirty="0" err="1">
                <a:latin typeface="Comic Sans MS" panose="030F0702030302020204" pitchFamily="66" charset="0"/>
              </a:rPr>
              <a:t>Fibo</a:t>
            </a:r>
            <a:r>
              <a:rPr lang="es-AR" b="1" dirty="0">
                <a:latin typeface="Comic Sans MS" panose="030F0702030302020204" pitchFamily="66" charset="0"/>
              </a:rPr>
              <a:t>(N-1) + </a:t>
            </a:r>
            <a:r>
              <a:rPr lang="es-AR" b="1" dirty="0" err="1">
                <a:latin typeface="Comic Sans MS" panose="030F0702030302020204" pitchFamily="66" charset="0"/>
              </a:rPr>
              <a:t>Fibo</a:t>
            </a:r>
            <a:r>
              <a:rPr lang="es-AR" b="1" dirty="0">
                <a:latin typeface="Comic Sans MS" panose="030F0702030302020204" pitchFamily="66" charset="0"/>
              </a:rPr>
              <a:t>(N-2) si N &gt; 1     </a:t>
            </a:r>
          </a:p>
          <a:p>
            <a:pPr marL="0" indent="0">
              <a:buNone/>
            </a:pPr>
            <a:endParaRPr lang="es-AR" b="1" dirty="0">
              <a:latin typeface="Comic Sans MS" panose="030F0702030302020204" pitchFamily="66" charset="0"/>
            </a:endParaRPr>
          </a:p>
          <a:p>
            <a:pPr marL="0" indent="0">
              <a:buNone/>
            </a:pPr>
            <a:r>
              <a:rPr lang="es-AR" b="1" dirty="0" err="1">
                <a:latin typeface="Comic Sans MS" panose="030F0702030302020204" pitchFamily="66" charset="0"/>
              </a:rPr>
              <a:t>Fibo</a:t>
            </a:r>
            <a:r>
              <a:rPr lang="es-AR" b="1" dirty="0">
                <a:latin typeface="Comic Sans MS" panose="030F0702030302020204" pitchFamily="66" charset="0"/>
              </a:rPr>
              <a:t>(5)= </a:t>
            </a:r>
            <a:r>
              <a:rPr lang="es-AR" b="1" dirty="0" err="1">
                <a:solidFill>
                  <a:srgbClr val="1EA907"/>
                </a:solidFill>
                <a:latin typeface="Comic Sans MS" panose="030F0702030302020204" pitchFamily="66" charset="0"/>
              </a:rPr>
              <a:t>Fibo</a:t>
            </a:r>
            <a:r>
              <a:rPr lang="es-AR" b="1" dirty="0">
                <a:solidFill>
                  <a:srgbClr val="1EA907"/>
                </a:solidFill>
                <a:latin typeface="Comic Sans MS" panose="030F0702030302020204" pitchFamily="66" charset="0"/>
              </a:rPr>
              <a:t>(4)</a:t>
            </a:r>
            <a:r>
              <a:rPr lang="es-AR" b="1" dirty="0">
                <a:latin typeface="Comic Sans MS" panose="030F0702030302020204" pitchFamily="66" charset="0"/>
              </a:rPr>
              <a:t> + </a:t>
            </a:r>
            <a:r>
              <a:rPr lang="es-AR" b="1" dirty="0" err="1">
                <a:solidFill>
                  <a:srgbClr val="7030A0"/>
                </a:solidFill>
                <a:latin typeface="Comic Sans MS" panose="030F0702030302020204" pitchFamily="66" charset="0"/>
              </a:rPr>
              <a:t>Fibo</a:t>
            </a:r>
            <a:r>
              <a:rPr lang="es-AR" b="1" dirty="0">
                <a:solidFill>
                  <a:srgbClr val="7030A0"/>
                </a:solidFill>
                <a:latin typeface="Comic Sans MS" panose="030F0702030302020204" pitchFamily="66" charset="0"/>
              </a:rPr>
              <a:t>(3)</a:t>
            </a:r>
          </a:p>
          <a:p>
            <a:pPr marL="0" indent="0">
              <a:buNone/>
            </a:pPr>
            <a:r>
              <a:rPr lang="es-AR" b="1" dirty="0">
                <a:latin typeface="Comic Sans MS" panose="030F0702030302020204" pitchFamily="66" charset="0"/>
              </a:rPr>
              <a:t>        = </a:t>
            </a:r>
            <a:r>
              <a:rPr lang="es-AR" b="1" dirty="0" err="1">
                <a:solidFill>
                  <a:srgbClr val="1EA907"/>
                </a:solidFill>
                <a:latin typeface="Comic Sans MS" panose="030F0702030302020204" pitchFamily="66" charset="0"/>
              </a:rPr>
              <a:t>Fibo</a:t>
            </a:r>
            <a:r>
              <a:rPr lang="es-AR" b="1" dirty="0">
                <a:solidFill>
                  <a:srgbClr val="1EA907"/>
                </a:solidFill>
                <a:latin typeface="Comic Sans MS" panose="030F0702030302020204" pitchFamily="66" charset="0"/>
              </a:rPr>
              <a:t>(3) + </a:t>
            </a:r>
            <a:r>
              <a:rPr lang="es-AR" b="1" dirty="0" err="1">
                <a:solidFill>
                  <a:srgbClr val="1EA907"/>
                </a:solidFill>
                <a:latin typeface="Comic Sans MS" panose="030F0702030302020204" pitchFamily="66" charset="0"/>
              </a:rPr>
              <a:t>Fibo</a:t>
            </a:r>
            <a:r>
              <a:rPr lang="es-AR" b="1" dirty="0">
                <a:solidFill>
                  <a:srgbClr val="1EA907"/>
                </a:solidFill>
                <a:latin typeface="Comic Sans MS" panose="030F0702030302020204" pitchFamily="66" charset="0"/>
              </a:rPr>
              <a:t>(2) </a:t>
            </a:r>
            <a:r>
              <a:rPr lang="es-AR" b="1" dirty="0">
                <a:latin typeface="Comic Sans MS" panose="030F0702030302020204" pitchFamily="66" charset="0"/>
              </a:rPr>
              <a:t>+ </a:t>
            </a:r>
            <a:r>
              <a:rPr lang="es-AR" b="1" dirty="0" err="1">
                <a:solidFill>
                  <a:srgbClr val="7030A0"/>
                </a:solidFill>
                <a:latin typeface="Comic Sans MS" panose="030F0702030302020204" pitchFamily="66" charset="0"/>
              </a:rPr>
              <a:t>Fibo</a:t>
            </a:r>
            <a:r>
              <a:rPr lang="es-AR" b="1" dirty="0">
                <a:solidFill>
                  <a:srgbClr val="7030A0"/>
                </a:solidFill>
                <a:latin typeface="Comic Sans MS" panose="030F0702030302020204" pitchFamily="66" charset="0"/>
              </a:rPr>
              <a:t>(2) + </a:t>
            </a:r>
            <a:r>
              <a:rPr lang="es-AR" b="1" dirty="0" err="1">
                <a:solidFill>
                  <a:srgbClr val="7030A0"/>
                </a:solidFill>
                <a:latin typeface="Comic Sans MS" panose="030F0702030302020204" pitchFamily="66" charset="0"/>
              </a:rPr>
              <a:t>Fibo</a:t>
            </a:r>
            <a:r>
              <a:rPr lang="es-AR" b="1" dirty="0">
                <a:solidFill>
                  <a:srgbClr val="7030A0"/>
                </a:solidFill>
                <a:latin typeface="Comic Sans MS" panose="030F0702030302020204" pitchFamily="66" charset="0"/>
              </a:rPr>
              <a:t>(1)</a:t>
            </a:r>
          </a:p>
          <a:p>
            <a:pPr marL="0" indent="0">
              <a:buNone/>
            </a:pPr>
            <a:r>
              <a:rPr lang="es-AR" b="1" dirty="0">
                <a:latin typeface="Comic Sans MS" panose="030F0702030302020204" pitchFamily="66" charset="0"/>
              </a:rPr>
              <a:t>         = </a:t>
            </a:r>
            <a:r>
              <a:rPr lang="es-AR" b="1" dirty="0" err="1">
                <a:solidFill>
                  <a:srgbClr val="FFC000"/>
                </a:solidFill>
                <a:latin typeface="Comic Sans MS" panose="030F0702030302020204" pitchFamily="66" charset="0"/>
              </a:rPr>
              <a:t>Fibo</a:t>
            </a:r>
            <a:r>
              <a:rPr lang="es-AR" b="1" dirty="0">
                <a:solidFill>
                  <a:srgbClr val="FFC000"/>
                </a:solidFill>
                <a:latin typeface="Comic Sans MS" panose="030F0702030302020204" pitchFamily="66" charset="0"/>
              </a:rPr>
              <a:t>(2) + </a:t>
            </a:r>
            <a:r>
              <a:rPr lang="es-AR" b="1" dirty="0" err="1">
                <a:solidFill>
                  <a:srgbClr val="FFC000"/>
                </a:solidFill>
                <a:latin typeface="Comic Sans MS" panose="030F0702030302020204" pitchFamily="66" charset="0"/>
              </a:rPr>
              <a:t>Fibo</a:t>
            </a:r>
            <a:r>
              <a:rPr lang="es-AR" b="1" dirty="0">
                <a:solidFill>
                  <a:srgbClr val="FFC000"/>
                </a:solidFill>
                <a:latin typeface="Comic Sans MS" panose="030F0702030302020204" pitchFamily="66" charset="0"/>
              </a:rPr>
              <a:t>(1) </a:t>
            </a:r>
            <a:r>
              <a:rPr lang="es-AR" b="1" dirty="0">
                <a:latin typeface="Comic Sans MS" panose="030F0702030302020204" pitchFamily="66" charset="0"/>
              </a:rPr>
              <a:t>+ </a:t>
            </a:r>
            <a:r>
              <a:rPr lang="es-AR" b="1" dirty="0" err="1">
                <a:latin typeface="Comic Sans MS" panose="030F0702030302020204" pitchFamily="66" charset="0"/>
              </a:rPr>
              <a:t>Fibo</a:t>
            </a:r>
            <a:r>
              <a:rPr lang="es-AR" b="1" dirty="0">
                <a:latin typeface="Comic Sans MS" panose="030F0702030302020204" pitchFamily="66" charset="0"/>
              </a:rPr>
              <a:t>(1) + </a:t>
            </a:r>
            <a:r>
              <a:rPr lang="es-AR" b="1" dirty="0" err="1">
                <a:latin typeface="Comic Sans MS" panose="030F0702030302020204" pitchFamily="66" charset="0"/>
              </a:rPr>
              <a:t>Fibo</a:t>
            </a:r>
            <a:r>
              <a:rPr lang="es-AR" b="1" dirty="0">
                <a:latin typeface="Comic Sans MS" panose="030F0702030302020204" pitchFamily="66" charset="0"/>
              </a:rPr>
              <a:t>(0) + </a:t>
            </a:r>
            <a:r>
              <a:rPr lang="es-AR" b="1" dirty="0" err="1">
                <a:solidFill>
                  <a:schemeClr val="accent3">
                    <a:lumMod val="75000"/>
                  </a:schemeClr>
                </a:solidFill>
                <a:latin typeface="Comic Sans MS" panose="030F0702030302020204" pitchFamily="66" charset="0"/>
              </a:rPr>
              <a:t>Fibo</a:t>
            </a:r>
            <a:r>
              <a:rPr lang="es-AR" b="1" dirty="0">
                <a:solidFill>
                  <a:schemeClr val="accent3">
                    <a:lumMod val="75000"/>
                  </a:schemeClr>
                </a:solidFill>
                <a:latin typeface="Comic Sans MS" panose="030F0702030302020204" pitchFamily="66" charset="0"/>
              </a:rPr>
              <a:t>(1) + </a:t>
            </a:r>
            <a:r>
              <a:rPr lang="es-AR" b="1" dirty="0" err="1">
                <a:solidFill>
                  <a:schemeClr val="accent3">
                    <a:lumMod val="75000"/>
                  </a:schemeClr>
                </a:solidFill>
                <a:latin typeface="Comic Sans MS" panose="030F0702030302020204" pitchFamily="66" charset="0"/>
              </a:rPr>
              <a:t>Fibo</a:t>
            </a:r>
            <a:r>
              <a:rPr lang="es-AR" b="1" dirty="0">
                <a:solidFill>
                  <a:schemeClr val="accent3">
                    <a:lumMod val="75000"/>
                  </a:schemeClr>
                </a:solidFill>
                <a:latin typeface="Comic Sans MS" panose="030F0702030302020204" pitchFamily="66" charset="0"/>
              </a:rPr>
              <a:t>(0) </a:t>
            </a:r>
            <a:r>
              <a:rPr lang="es-AR" b="1" dirty="0">
                <a:latin typeface="Comic Sans MS" panose="030F0702030302020204" pitchFamily="66" charset="0"/>
              </a:rPr>
              <a:t>+ 1</a:t>
            </a:r>
          </a:p>
          <a:p>
            <a:pPr marL="0" indent="0">
              <a:buNone/>
            </a:pPr>
            <a:r>
              <a:rPr lang="es-AR" b="1" dirty="0">
                <a:latin typeface="Comic Sans MS" panose="030F0702030302020204" pitchFamily="66" charset="0"/>
              </a:rPr>
              <a:t>         = </a:t>
            </a:r>
            <a:r>
              <a:rPr lang="es-AR" b="1" dirty="0" err="1">
                <a:solidFill>
                  <a:srgbClr val="FF0000"/>
                </a:solidFill>
                <a:latin typeface="Comic Sans MS" panose="030F0702030302020204" pitchFamily="66" charset="0"/>
              </a:rPr>
              <a:t>Fibo</a:t>
            </a:r>
            <a:r>
              <a:rPr lang="es-AR" b="1" dirty="0">
                <a:solidFill>
                  <a:srgbClr val="FF0000"/>
                </a:solidFill>
                <a:latin typeface="Comic Sans MS" panose="030F0702030302020204" pitchFamily="66" charset="0"/>
              </a:rPr>
              <a:t>(1) + </a:t>
            </a:r>
            <a:r>
              <a:rPr lang="es-AR" b="1" dirty="0" err="1">
                <a:solidFill>
                  <a:srgbClr val="FF0000"/>
                </a:solidFill>
                <a:latin typeface="Comic Sans MS" panose="030F0702030302020204" pitchFamily="66" charset="0"/>
              </a:rPr>
              <a:t>Fibo</a:t>
            </a:r>
            <a:r>
              <a:rPr lang="es-AR" b="1" dirty="0">
                <a:solidFill>
                  <a:srgbClr val="FF0000"/>
                </a:solidFill>
                <a:latin typeface="Comic Sans MS" panose="030F0702030302020204" pitchFamily="66" charset="0"/>
              </a:rPr>
              <a:t>(0) </a:t>
            </a:r>
            <a:r>
              <a:rPr lang="es-AR" b="1" dirty="0">
                <a:latin typeface="Comic Sans MS" panose="030F0702030302020204" pitchFamily="66" charset="0"/>
              </a:rPr>
              <a:t>+ 1 + 1 + 0 + 1 + 0 + 1</a:t>
            </a:r>
          </a:p>
          <a:p>
            <a:pPr marL="0" indent="0">
              <a:buNone/>
            </a:pPr>
            <a:r>
              <a:rPr lang="es-AR" b="1" dirty="0">
                <a:latin typeface="Comic Sans MS" panose="030F0702030302020204" pitchFamily="66" charset="0"/>
              </a:rPr>
              <a:t>         = 1        + 0       + 1 + 1 + 0 + 1 + 0 + 1 = 5</a:t>
            </a:r>
          </a:p>
          <a:p>
            <a:pPr marL="0" indent="0">
              <a:buNone/>
            </a:pPr>
            <a:endParaRPr lang="es-AR" b="1" dirty="0">
              <a:latin typeface="Comic Sans MS" panose="030F0702030302020204" pitchFamily="66" charset="0"/>
            </a:endParaRPr>
          </a:p>
          <a:p>
            <a:pPr marL="0" indent="0">
              <a:buNone/>
            </a:pPr>
            <a:endParaRPr lang="es-AR" b="1" dirty="0">
              <a:latin typeface="Comic Sans MS" panose="030F0702030302020204" pitchFamily="66" charset="0"/>
            </a:endParaRPr>
          </a:p>
          <a:p>
            <a:pPr marL="0" indent="0">
              <a:buNone/>
            </a:pPr>
            <a:endParaRPr lang="es-AR" b="1" dirty="0">
              <a:latin typeface="Comic Sans MS" panose="030F0702030302020204" pitchFamily="66" charset="0"/>
            </a:endParaRPr>
          </a:p>
          <a:p>
            <a:pPr marL="0" indent="0">
              <a:buNone/>
            </a:pPr>
            <a:r>
              <a:rPr lang="es-AR" b="1" dirty="0">
                <a:latin typeface="Comic Sans MS" panose="030F0702030302020204" pitchFamily="66" charset="0"/>
              </a:rPr>
              <a:t>El problema es que este algoritmo recursivo tiene complejidad temporal O(2^</a:t>
            </a:r>
            <a:r>
              <a:rPr lang="es-AR" sz="1800" b="1" dirty="0">
                <a:latin typeface="Comic Sans MS" panose="030F0702030302020204" pitchFamily="66" charset="0"/>
              </a:rPr>
              <a:t>N</a:t>
            </a:r>
            <a:r>
              <a:rPr lang="es-AR" b="1" dirty="0">
                <a:latin typeface="Comic Sans MS" panose="030F0702030302020204" pitchFamily="66" charset="0"/>
              </a:rPr>
              <a:t>).</a:t>
            </a:r>
          </a:p>
          <a:p>
            <a:pPr marL="0" indent="0">
              <a:buNone/>
            </a:pPr>
            <a:endParaRPr lang="es-AR" b="1" dirty="0">
              <a:latin typeface="Comic Sans MS" panose="030F0702030302020204" pitchFamily="66" charset="0"/>
            </a:endParaRPr>
          </a:p>
          <a:p>
            <a:pPr marL="0" indent="0">
              <a:buNone/>
            </a:pPr>
            <a:r>
              <a:rPr lang="es-AR" b="1" dirty="0">
                <a:latin typeface="Comic Sans MS" panose="030F0702030302020204" pitchFamily="66" charset="0"/>
              </a:rPr>
              <a:t>La complejidad </a:t>
            </a:r>
            <a:r>
              <a:rPr lang="es-AR" b="1" dirty="0" err="1">
                <a:latin typeface="Comic Sans MS" panose="030F0702030302020204" pitchFamily="66" charset="0"/>
              </a:rPr>
              <a:t>espaciale</a:t>
            </a:r>
            <a:r>
              <a:rPr lang="es-AR" b="1">
                <a:latin typeface="Comic Sans MS" panose="030F0702030302020204" pitchFamily="66" charset="0"/>
              </a:rPr>
              <a:t> es </a:t>
            </a:r>
            <a:r>
              <a:rPr lang="es-AR" b="1" dirty="0">
                <a:latin typeface="Comic Sans MS" panose="030F0702030302020204" pitchFamily="66" charset="0"/>
              </a:rPr>
              <a:t>O(N)</a:t>
            </a:r>
          </a:p>
          <a:p>
            <a:pPr marL="0" indent="0">
              <a:buNone/>
            </a:pPr>
            <a:endParaRPr lang="es-AR" b="1" dirty="0">
              <a:latin typeface="Comic Sans MS" panose="030F0702030302020204" pitchFamily="66" charset="0"/>
            </a:endParaRPr>
          </a:p>
          <a:p>
            <a:pPr marL="0" indent="0">
              <a:buNone/>
            </a:pPr>
            <a:endParaRPr lang="es-AR" b="1" dirty="0">
              <a:latin typeface="Comic Sans MS" panose="030F0702030302020204" pitchFamily="66" charset="0"/>
            </a:endParaRPr>
          </a:p>
          <a:p>
            <a:pPr marL="0" indent="0">
              <a:buNone/>
            </a:pPr>
            <a:r>
              <a:rPr lang="es-AR" b="1" dirty="0">
                <a:latin typeface="Comic Sans MS" panose="030F0702030302020204" pitchFamily="66" charset="0"/>
              </a:rPr>
              <a:t> </a:t>
            </a:r>
            <a:endParaRPr lang="es-AR" dirty="0">
              <a:latin typeface="Comic Sans MS" panose="030F0702030302020204" pitchFamily="66" charset="0"/>
            </a:endParaRPr>
          </a:p>
          <a:p>
            <a:endParaRPr lang="es-AR" dirty="0"/>
          </a:p>
        </p:txBody>
      </p:sp>
      <p:sp>
        <p:nvSpPr>
          <p:cNvPr id="4" name="Footer Placeholder 3"/>
          <p:cNvSpPr>
            <a:spLocks noGrp="1"/>
          </p:cNvSpPr>
          <p:nvPr>
            <p:ph type="ftr" sz="quarter" idx="11"/>
          </p:nvPr>
        </p:nvSpPr>
        <p:spPr/>
        <p:txBody>
          <a:bodyPr/>
          <a:lstStyle/>
          <a:p>
            <a:r>
              <a:rPr lang="es-AR"/>
              <a:t>Especialización en Ciencia de Datos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49</a:t>
            </a:fld>
            <a:endParaRPr lang="en-US"/>
          </a:p>
        </p:txBody>
      </p:sp>
      <p:sp>
        <p:nvSpPr>
          <p:cNvPr id="6" name="Left Brace 5"/>
          <p:cNvSpPr/>
          <p:nvPr/>
        </p:nvSpPr>
        <p:spPr>
          <a:xfrm>
            <a:off x="1676400" y="990600"/>
            <a:ext cx="457200" cy="7620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Tree>
    <p:extLst>
      <p:ext uri="{BB962C8B-B14F-4D97-AF65-F5344CB8AC3E}">
        <p14:creationId xmlns:p14="http://schemas.microsoft.com/office/powerpoint/2010/main" val="3261836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Algoritmos</a:t>
            </a:r>
            <a:r>
              <a:rPr lang="en-US" dirty="0"/>
              <a:t> para </a:t>
            </a:r>
            <a:r>
              <a:rPr lang="en-US" dirty="0" err="1"/>
              <a:t>textos</a:t>
            </a:r>
            <a:endParaRPr lang="es-AR" dirty="0"/>
          </a:p>
        </p:txBody>
      </p:sp>
      <p:sp>
        <p:nvSpPr>
          <p:cNvPr id="3" name="Content Placeholder 2"/>
          <p:cNvSpPr>
            <a:spLocks noGrp="1"/>
          </p:cNvSpPr>
          <p:nvPr>
            <p:ph idx="1"/>
          </p:nvPr>
        </p:nvSpPr>
        <p:spPr>
          <a:xfrm>
            <a:off x="457200" y="1967232"/>
            <a:ext cx="8229600" cy="4389120"/>
          </a:xfrm>
        </p:spPr>
        <p:txBody>
          <a:bodyPr/>
          <a:lstStyle/>
          <a:p>
            <a:r>
              <a:rPr lang="en-US" dirty="0" err="1"/>
              <a:t>Política</a:t>
            </a:r>
            <a:r>
              <a:rPr lang="en-US" dirty="0"/>
              <a:t>: </a:t>
            </a:r>
            <a:r>
              <a:rPr lang="en-US" dirty="0" err="1"/>
              <a:t>este</a:t>
            </a:r>
            <a:r>
              <a:rPr lang="en-US" dirty="0"/>
              <a:t> </a:t>
            </a:r>
            <a:r>
              <a:rPr lang="en-US" dirty="0" err="1"/>
              <a:t>discurso</a:t>
            </a:r>
            <a:r>
              <a:rPr lang="en-US" dirty="0"/>
              <a:t> se </a:t>
            </a:r>
            <a:r>
              <a:rPr lang="en-US" dirty="0" err="1"/>
              <a:t>parece</a:t>
            </a:r>
            <a:r>
              <a:rPr lang="en-US" dirty="0"/>
              <a:t> a </a:t>
            </a:r>
            <a:r>
              <a:rPr lang="en-US" dirty="0" err="1"/>
              <a:t>uno</a:t>
            </a:r>
            <a:r>
              <a:rPr lang="en-US" dirty="0"/>
              <a:t> que </a:t>
            </a:r>
            <a:r>
              <a:rPr lang="en-US" dirty="0" err="1"/>
              <a:t>escuché</a:t>
            </a:r>
            <a:r>
              <a:rPr lang="en-US" dirty="0"/>
              <a:t>…</a:t>
            </a:r>
          </a:p>
          <a:p>
            <a:endParaRPr lang="en-US" dirty="0"/>
          </a:p>
          <a:p>
            <a:endParaRPr lang="en-US" dirty="0"/>
          </a:p>
          <a:p>
            <a:endParaRPr lang="en-US" dirty="0"/>
          </a:p>
          <a:p>
            <a:endParaRPr lang="en-US" dirty="0"/>
          </a:p>
          <a:p>
            <a:endParaRPr lang="en-US" dirty="0"/>
          </a:p>
          <a:p>
            <a:r>
              <a:rPr lang="en-US" dirty="0" err="1"/>
              <a:t>Biología</a:t>
            </a:r>
            <a:r>
              <a:rPr lang="en-US" dirty="0"/>
              <a:t>: ADN</a:t>
            </a:r>
          </a:p>
          <a:p>
            <a:endParaRPr lang="en-US" dirty="0"/>
          </a:p>
          <a:p>
            <a:r>
              <a:rPr lang="en-US" dirty="0"/>
              <a:t>Typos</a:t>
            </a:r>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5</a:t>
            </a:fld>
            <a:endParaRPr lang="en-US"/>
          </a:p>
        </p:txBody>
      </p:sp>
      <p:pic>
        <p:nvPicPr>
          <p:cNvPr id="5" name="Picture 4" descr="No maten al mensajero: Retorciendo el &lt;strong&gt;discurso&lt;/strong&gt; político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8027" y="2886892"/>
            <a:ext cx="2575070" cy="1577230"/>
          </a:xfrm>
          <a:prstGeom prst="rect">
            <a:avLst/>
          </a:prstGeom>
        </p:spPr>
      </p:pic>
      <p:sp>
        <p:nvSpPr>
          <p:cNvPr id="6" name="Explosion 1 5"/>
          <p:cNvSpPr/>
          <p:nvPr/>
        </p:nvSpPr>
        <p:spPr>
          <a:xfrm>
            <a:off x="4859383" y="3068084"/>
            <a:ext cx="3331028" cy="2300750"/>
          </a:xfrm>
          <a:prstGeom prst="irregularSeal1">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err="1"/>
              <a:t>Coincidencia</a:t>
            </a:r>
            <a:r>
              <a:rPr lang="en-US" dirty="0"/>
              <a:t> de </a:t>
            </a:r>
            <a:r>
              <a:rPr lang="en-US" dirty="0" err="1"/>
              <a:t>textos</a:t>
            </a:r>
            <a:r>
              <a:rPr lang="en-US" dirty="0"/>
              <a:t> </a:t>
            </a:r>
            <a:r>
              <a:rPr lang="en-US" dirty="0" err="1"/>
              <a:t>aproximada</a:t>
            </a:r>
            <a:endParaRPr lang="es-AR" dirty="0"/>
          </a:p>
        </p:txBody>
      </p:sp>
    </p:spTree>
    <p:extLst>
      <p:ext uri="{BB962C8B-B14F-4D97-AF65-F5344CB8AC3E}">
        <p14:creationId xmlns:p14="http://schemas.microsoft.com/office/powerpoint/2010/main" val="1952853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arn(inVertical)">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8" end="8"/>
                                            </p:txEl>
                                          </p:spTgt>
                                        </p:tgtEl>
                                        <p:attrNameLst>
                                          <p:attrName>style.visibility</p:attrName>
                                        </p:attrNameLst>
                                      </p:cBhvr>
                                      <p:to>
                                        <p:strVal val="visible"/>
                                      </p:to>
                                    </p:set>
                                    <p:animEffect transition="in" filter="barn(inVertical)">
                                      <p:cBhvr>
                                        <p:cTn id="12" dur="500"/>
                                        <p:tgtEl>
                                          <p:spTgt spid="3">
                                            <p:txEl>
                                              <p:pRg st="8" end="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609600"/>
            <a:ext cx="8991600" cy="5638800"/>
          </a:xfrm>
        </p:spPr>
        <p:txBody>
          <a:bodyPr>
            <a:normAutofit fontScale="70000" lnSpcReduction="20000"/>
          </a:bodyPr>
          <a:lstStyle/>
          <a:p>
            <a:pPr marL="0" indent="0">
              <a:buNone/>
            </a:pPr>
            <a:r>
              <a:rPr lang="es-AR" b="1" dirty="0">
                <a:latin typeface="Comic Sans MS" panose="030F0702030302020204" pitchFamily="66" charset="0"/>
              </a:rPr>
              <a:t>EJ: </a:t>
            </a:r>
            <a:r>
              <a:rPr lang="es-AR" b="1" dirty="0" err="1">
                <a:latin typeface="Comic Sans MS" panose="030F0702030302020204" pitchFamily="66" charset="0"/>
              </a:rPr>
              <a:t>Fibo</a:t>
            </a:r>
            <a:r>
              <a:rPr lang="es-AR" b="1" dirty="0">
                <a:latin typeface="Comic Sans MS" panose="030F0702030302020204" pitchFamily="66" charset="0"/>
              </a:rPr>
              <a:t>(N) = N si N=0 </a:t>
            </a:r>
            <a:r>
              <a:rPr lang="es-AR" b="1" dirty="0" err="1">
                <a:latin typeface="Comic Sans MS" panose="030F0702030302020204" pitchFamily="66" charset="0"/>
              </a:rPr>
              <a:t>or</a:t>
            </a:r>
            <a:r>
              <a:rPr lang="es-AR" b="1" dirty="0">
                <a:latin typeface="Comic Sans MS" panose="030F0702030302020204" pitchFamily="66" charset="0"/>
              </a:rPr>
              <a:t> N= 1</a:t>
            </a:r>
          </a:p>
          <a:p>
            <a:pPr marL="0" indent="0">
              <a:buNone/>
            </a:pPr>
            <a:r>
              <a:rPr lang="es-AR" b="1" dirty="0">
                <a:latin typeface="Comic Sans MS" panose="030F0702030302020204" pitchFamily="66" charset="0"/>
              </a:rPr>
              <a:t>		</a:t>
            </a:r>
            <a:r>
              <a:rPr lang="es-AR" b="1" dirty="0" err="1">
                <a:latin typeface="Comic Sans MS" panose="030F0702030302020204" pitchFamily="66" charset="0"/>
              </a:rPr>
              <a:t>Fibo</a:t>
            </a:r>
            <a:r>
              <a:rPr lang="es-AR" b="1" dirty="0">
                <a:latin typeface="Comic Sans MS" panose="030F0702030302020204" pitchFamily="66" charset="0"/>
              </a:rPr>
              <a:t>(N-1) + </a:t>
            </a:r>
            <a:r>
              <a:rPr lang="es-AR" b="1" dirty="0" err="1">
                <a:latin typeface="Comic Sans MS" panose="030F0702030302020204" pitchFamily="66" charset="0"/>
              </a:rPr>
              <a:t>Fibo</a:t>
            </a:r>
            <a:r>
              <a:rPr lang="es-AR" b="1" dirty="0">
                <a:latin typeface="Comic Sans MS" panose="030F0702030302020204" pitchFamily="66" charset="0"/>
              </a:rPr>
              <a:t>(N-2) si N &gt; 1     </a:t>
            </a:r>
          </a:p>
          <a:p>
            <a:pPr marL="0" indent="0">
              <a:buNone/>
            </a:pPr>
            <a:endParaRPr lang="es-AR" b="1" dirty="0">
              <a:latin typeface="Comic Sans MS" panose="030F0702030302020204" pitchFamily="66" charset="0"/>
            </a:endParaRPr>
          </a:p>
          <a:p>
            <a:pPr marL="0" indent="0">
              <a:buNone/>
            </a:pPr>
            <a:r>
              <a:rPr lang="es-AR" b="1" dirty="0">
                <a:latin typeface="Comic Sans MS" panose="030F0702030302020204" pitchFamily="66" charset="0"/>
              </a:rPr>
              <a:t>Con programación dinámica, los valores calculados los aprovecharíamos.</a:t>
            </a:r>
          </a:p>
          <a:p>
            <a:pPr marL="0" indent="0">
              <a:buNone/>
            </a:pPr>
            <a:endParaRPr lang="es-AR" b="1" dirty="0">
              <a:latin typeface="Comic Sans MS" panose="030F0702030302020204" pitchFamily="66" charset="0"/>
            </a:endParaRPr>
          </a:p>
          <a:p>
            <a:pPr marL="0" indent="0">
              <a:buNone/>
            </a:pPr>
            <a:r>
              <a:rPr lang="es-AR" b="1" dirty="0" err="1">
                <a:latin typeface="Comic Sans MS" panose="030F0702030302020204" pitchFamily="66" charset="0"/>
              </a:rPr>
              <a:t>Fibo</a:t>
            </a:r>
            <a:r>
              <a:rPr lang="es-AR" b="1" dirty="0">
                <a:latin typeface="Comic Sans MS" panose="030F0702030302020204" pitchFamily="66" charset="0"/>
              </a:rPr>
              <a:t>(5)= </a:t>
            </a:r>
            <a:r>
              <a:rPr lang="es-AR" b="1" dirty="0" err="1">
                <a:solidFill>
                  <a:srgbClr val="1EA907"/>
                </a:solidFill>
                <a:latin typeface="Comic Sans MS" panose="030F0702030302020204" pitchFamily="66" charset="0"/>
              </a:rPr>
              <a:t>Fibo</a:t>
            </a:r>
            <a:r>
              <a:rPr lang="es-AR" b="1" dirty="0">
                <a:solidFill>
                  <a:srgbClr val="1EA907"/>
                </a:solidFill>
                <a:latin typeface="Comic Sans MS" panose="030F0702030302020204" pitchFamily="66" charset="0"/>
              </a:rPr>
              <a:t>(4)</a:t>
            </a:r>
            <a:r>
              <a:rPr lang="es-AR" b="1" dirty="0">
                <a:latin typeface="Comic Sans MS" panose="030F0702030302020204" pitchFamily="66" charset="0"/>
              </a:rPr>
              <a:t>                                  + </a:t>
            </a:r>
            <a:r>
              <a:rPr lang="es-AR" b="1" dirty="0" err="1">
                <a:solidFill>
                  <a:srgbClr val="7030A0"/>
                </a:solidFill>
                <a:latin typeface="Comic Sans MS" panose="030F0702030302020204" pitchFamily="66" charset="0"/>
              </a:rPr>
              <a:t>Fibo</a:t>
            </a:r>
            <a:r>
              <a:rPr lang="es-AR" b="1" dirty="0">
                <a:solidFill>
                  <a:srgbClr val="7030A0"/>
                </a:solidFill>
                <a:latin typeface="Comic Sans MS" panose="030F0702030302020204" pitchFamily="66" charset="0"/>
              </a:rPr>
              <a:t>(3)</a:t>
            </a:r>
          </a:p>
          <a:p>
            <a:pPr marL="0" indent="0">
              <a:buNone/>
            </a:pPr>
            <a:r>
              <a:rPr lang="es-AR" b="1" dirty="0">
                <a:latin typeface="Comic Sans MS" panose="030F0702030302020204" pitchFamily="66" charset="0"/>
              </a:rPr>
              <a:t>        = </a:t>
            </a:r>
            <a:r>
              <a:rPr lang="es-AR" b="1" dirty="0" err="1">
                <a:solidFill>
                  <a:srgbClr val="1EA907"/>
                </a:solidFill>
                <a:latin typeface="Comic Sans MS" panose="030F0702030302020204" pitchFamily="66" charset="0"/>
              </a:rPr>
              <a:t>Fibo</a:t>
            </a:r>
            <a:r>
              <a:rPr lang="es-AR" b="1" dirty="0">
                <a:solidFill>
                  <a:srgbClr val="1EA907"/>
                </a:solidFill>
                <a:latin typeface="Comic Sans MS" panose="030F0702030302020204" pitchFamily="66" charset="0"/>
              </a:rPr>
              <a:t>(3) +                      </a:t>
            </a:r>
            <a:r>
              <a:rPr lang="es-AR" b="1" dirty="0" err="1">
                <a:solidFill>
                  <a:srgbClr val="1EA907"/>
                </a:solidFill>
                <a:latin typeface="Comic Sans MS" panose="030F0702030302020204" pitchFamily="66" charset="0"/>
              </a:rPr>
              <a:t>Fibo</a:t>
            </a:r>
            <a:r>
              <a:rPr lang="es-AR" b="1" dirty="0">
                <a:solidFill>
                  <a:srgbClr val="1EA907"/>
                </a:solidFill>
                <a:latin typeface="Comic Sans MS" panose="030F0702030302020204" pitchFamily="66" charset="0"/>
              </a:rPr>
              <a:t>(2)  </a:t>
            </a:r>
            <a:r>
              <a:rPr lang="es-AR" b="1" dirty="0">
                <a:latin typeface="Comic Sans MS" panose="030F0702030302020204" pitchFamily="66" charset="0"/>
              </a:rPr>
              <a:t>+ ?</a:t>
            </a:r>
            <a:endParaRPr lang="es-AR" b="1" dirty="0">
              <a:solidFill>
                <a:srgbClr val="7030A0"/>
              </a:solidFill>
              <a:latin typeface="Comic Sans MS" panose="030F0702030302020204" pitchFamily="66" charset="0"/>
            </a:endParaRPr>
          </a:p>
          <a:p>
            <a:pPr marL="0" indent="0">
              <a:buNone/>
            </a:pPr>
            <a:r>
              <a:rPr lang="es-AR" b="1" dirty="0">
                <a:latin typeface="Comic Sans MS" panose="030F0702030302020204" pitchFamily="66" charset="0"/>
              </a:rPr>
              <a:t>         = </a:t>
            </a:r>
            <a:r>
              <a:rPr lang="es-AR" b="1" dirty="0" err="1">
                <a:solidFill>
                  <a:srgbClr val="FFC000"/>
                </a:solidFill>
                <a:latin typeface="Comic Sans MS" panose="030F0702030302020204" pitchFamily="66" charset="0"/>
              </a:rPr>
              <a:t>Fibo</a:t>
            </a:r>
            <a:r>
              <a:rPr lang="es-AR" b="1" dirty="0">
                <a:solidFill>
                  <a:srgbClr val="FFC000"/>
                </a:solidFill>
                <a:latin typeface="Comic Sans MS" panose="030F0702030302020204" pitchFamily="66" charset="0"/>
              </a:rPr>
              <a:t>(2) +            </a:t>
            </a:r>
            <a:r>
              <a:rPr lang="es-AR" b="1" dirty="0" err="1">
                <a:solidFill>
                  <a:srgbClr val="FFC000"/>
                </a:solidFill>
                <a:latin typeface="Comic Sans MS" panose="030F0702030302020204" pitchFamily="66" charset="0"/>
              </a:rPr>
              <a:t>Fibo</a:t>
            </a:r>
            <a:r>
              <a:rPr lang="es-AR" b="1" dirty="0">
                <a:solidFill>
                  <a:srgbClr val="FFC000"/>
                </a:solidFill>
                <a:latin typeface="Comic Sans MS" panose="030F0702030302020204" pitchFamily="66" charset="0"/>
              </a:rPr>
              <a:t>(1) </a:t>
            </a:r>
            <a:r>
              <a:rPr lang="es-AR" b="1" dirty="0">
                <a:latin typeface="Comic Sans MS" panose="030F0702030302020204" pitchFamily="66" charset="0"/>
              </a:rPr>
              <a:t>+ </a:t>
            </a:r>
            <a:r>
              <a:rPr lang="es-AR" b="1" dirty="0">
                <a:solidFill>
                  <a:srgbClr val="1EA907"/>
                </a:solidFill>
                <a:latin typeface="Comic Sans MS" panose="030F0702030302020204" pitchFamily="66" charset="0"/>
              </a:rPr>
              <a:t>?</a:t>
            </a:r>
            <a:r>
              <a:rPr lang="es-AR" b="1" dirty="0">
                <a:latin typeface="Comic Sans MS" panose="030F0702030302020204" pitchFamily="66" charset="0"/>
              </a:rPr>
              <a:t>      + ?</a:t>
            </a:r>
          </a:p>
          <a:p>
            <a:pPr marL="0" indent="0">
              <a:buNone/>
            </a:pPr>
            <a:r>
              <a:rPr lang="es-AR" b="1" dirty="0">
                <a:latin typeface="Comic Sans MS" panose="030F0702030302020204" pitchFamily="66" charset="0"/>
              </a:rPr>
              <a:t>         = </a:t>
            </a:r>
            <a:r>
              <a:rPr lang="es-AR" b="1" dirty="0" err="1">
                <a:solidFill>
                  <a:srgbClr val="FF0000"/>
                </a:solidFill>
                <a:latin typeface="Comic Sans MS" panose="030F0702030302020204" pitchFamily="66" charset="0"/>
              </a:rPr>
              <a:t>Fibo</a:t>
            </a:r>
            <a:r>
              <a:rPr lang="es-AR" b="1" dirty="0">
                <a:solidFill>
                  <a:srgbClr val="FF0000"/>
                </a:solidFill>
                <a:latin typeface="Comic Sans MS" panose="030F0702030302020204" pitchFamily="66" charset="0"/>
              </a:rPr>
              <a:t>(1) + </a:t>
            </a:r>
            <a:r>
              <a:rPr lang="es-AR" b="1" dirty="0" err="1">
                <a:solidFill>
                  <a:srgbClr val="FF0000"/>
                </a:solidFill>
                <a:latin typeface="Comic Sans MS" panose="030F0702030302020204" pitchFamily="66" charset="0"/>
              </a:rPr>
              <a:t>Fibo</a:t>
            </a:r>
            <a:r>
              <a:rPr lang="es-AR" b="1" dirty="0">
                <a:solidFill>
                  <a:srgbClr val="FF0000"/>
                </a:solidFill>
                <a:latin typeface="Comic Sans MS" panose="030F0702030302020204" pitchFamily="66" charset="0"/>
              </a:rPr>
              <a:t>(0) </a:t>
            </a:r>
            <a:r>
              <a:rPr lang="es-AR" b="1" dirty="0">
                <a:latin typeface="Comic Sans MS" panose="030F0702030302020204" pitchFamily="66" charset="0"/>
              </a:rPr>
              <a:t>+ 1       + </a:t>
            </a:r>
            <a:r>
              <a:rPr lang="es-AR" b="1" dirty="0">
                <a:solidFill>
                  <a:srgbClr val="1EA907"/>
                </a:solidFill>
                <a:latin typeface="Comic Sans MS" panose="030F0702030302020204" pitchFamily="66" charset="0"/>
              </a:rPr>
              <a:t>?</a:t>
            </a:r>
            <a:r>
              <a:rPr lang="es-AR" b="1" dirty="0">
                <a:latin typeface="Comic Sans MS" panose="030F0702030302020204" pitchFamily="66" charset="0"/>
              </a:rPr>
              <a:t>      + ?</a:t>
            </a:r>
          </a:p>
          <a:p>
            <a:pPr marL="0" indent="0">
              <a:buNone/>
            </a:pPr>
            <a:r>
              <a:rPr lang="es-AR" b="1" dirty="0">
                <a:latin typeface="Comic Sans MS" panose="030F0702030302020204" pitchFamily="66" charset="0"/>
              </a:rPr>
              <a:t>         = 1 + 		0    + 1       + </a:t>
            </a:r>
            <a:r>
              <a:rPr lang="es-AR" b="1" dirty="0">
                <a:solidFill>
                  <a:srgbClr val="1EA907"/>
                </a:solidFill>
                <a:latin typeface="Comic Sans MS" panose="030F0702030302020204" pitchFamily="66" charset="0"/>
              </a:rPr>
              <a:t>?</a:t>
            </a:r>
            <a:r>
              <a:rPr lang="es-AR" b="1" dirty="0">
                <a:latin typeface="Comic Sans MS" panose="030F0702030302020204" pitchFamily="66" charset="0"/>
              </a:rPr>
              <a:t>      + ?</a:t>
            </a:r>
          </a:p>
          <a:p>
            <a:pPr marL="0" indent="0">
              <a:buNone/>
            </a:pPr>
            <a:r>
              <a:rPr lang="es-AR" b="1" dirty="0">
                <a:latin typeface="Comic Sans MS" panose="030F0702030302020204" pitchFamily="66" charset="0"/>
              </a:rPr>
              <a:t>	= 1 + 		0    + 1       + 1      + ?</a:t>
            </a:r>
          </a:p>
          <a:p>
            <a:pPr marL="0" indent="0">
              <a:buNone/>
            </a:pPr>
            <a:r>
              <a:rPr lang="es-AR" b="1" dirty="0">
                <a:latin typeface="Comic Sans MS" panose="030F0702030302020204" pitchFamily="66" charset="0"/>
              </a:rPr>
              <a:t>	= 1 + 		0    + 1       + 1      + 2 = 5</a:t>
            </a:r>
          </a:p>
          <a:p>
            <a:pPr marL="0" indent="0">
              <a:buNone/>
            </a:pPr>
            <a:endParaRPr lang="es-AR" b="1" dirty="0">
              <a:latin typeface="Comic Sans MS" panose="030F0702030302020204" pitchFamily="66" charset="0"/>
            </a:endParaRPr>
          </a:p>
          <a:p>
            <a:pPr marL="0" indent="0">
              <a:buNone/>
            </a:pPr>
            <a:endParaRPr lang="es-AR" b="1" dirty="0">
              <a:latin typeface="Comic Sans MS" panose="030F0702030302020204" pitchFamily="66" charset="0"/>
            </a:endParaRPr>
          </a:p>
          <a:p>
            <a:pPr marL="0" indent="0">
              <a:buNone/>
            </a:pPr>
            <a:endParaRPr lang="es-AR" b="1" dirty="0">
              <a:latin typeface="Comic Sans MS" panose="030F0702030302020204" pitchFamily="66" charset="0"/>
            </a:endParaRPr>
          </a:p>
          <a:p>
            <a:pPr marL="0" indent="0">
              <a:buNone/>
            </a:pPr>
            <a:endParaRPr lang="es-AR" b="1" dirty="0">
              <a:latin typeface="Comic Sans MS" panose="030F0702030302020204" pitchFamily="66" charset="0"/>
            </a:endParaRPr>
          </a:p>
          <a:p>
            <a:pPr marL="0" indent="0">
              <a:buNone/>
            </a:pPr>
            <a:r>
              <a:rPr lang="es-AR" b="1" dirty="0">
                <a:latin typeface="Comic Sans MS" panose="030F0702030302020204" pitchFamily="66" charset="0"/>
              </a:rPr>
              <a:t>Este algoritmo es O(</a:t>
            </a:r>
            <a:r>
              <a:rPr lang="es-AR" sz="1800" b="1" dirty="0">
                <a:latin typeface="Comic Sans MS" panose="030F0702030302020204" pitchFamily="66" charset="0"/>
              </a:rPr>
              <a:t>N</a:t>
            </a:r>
            <a:r>
              <a:rPr lang="es-AR" b="1" dirty="0">
                <a:latin typeface="Comic Sans MS" panose="030F0702030302020204" pitchFamily="66" charset="0"/>
              </a:rPr>
              <a:t>).</a:t>
            </a:r>
          </a:p>
          <a:p>
            <a:pPr marL="0" indent="0">
              <a:buNone/>
            </a:pPr>
            <a:endParaRPr lang="es-AR" b="1" dirty="0">
              <a:latin typeface="Comic Sans MS" panose="030F0702030302020204" pitchFamily="66" charset="0"/>
            </a:endParaRPr>
          </a:p>
          <a:p>
            <a:pPr marL="0" indent="0">
              <a:buNone/>
            </a:pPr>
            <a:r>
              <a:rPr lang="es-AR" b="1" dirty="0">
                <a:latin typeface="Comic Sans MS" panose="030F0702030302020204" pitchFamily="66" charset="0"/>
              </a:rPr>
              <a:t> </a:t>
            </a:r>
            <a:endParaRPr lang="es-AR" dirty="0">
              <a:latin typeface="Comic Sans MS" panose="030F0702030302020204" pitchFamily="66" charset="0"/>
            </a:endParaRPr>
          </a:p>
          <a:p>
            <a:endParaRPr lang="es-AR" dirty="0"/>
          </a:p>
        </p:txBody>
      </p:sp>
      <p:sp>
        <p:nvSpPr>
          <p:cNvPr id="4" name="Footer Placeholder 3"/>
          <p:cNvSpPr>
            <a:spLocks noGrp="1"/>
          </p:cNvSpPr>
          <p:nvPr>
            <p:ph type="ftr" sz="quarter" idx="11"/>
          </p:nvPr>
        </p:nvSpPr>
        <p:spPr/>
        <p:txBody>
          <a:bodyPr/>
          <a:lstStyle/>
          <a:p>
            <a:r>
              <a:rPr lang="es-AR"/>
              <a:t>Especialización en Ciencia de Datos</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50</a:t>
            </a:fld>
            <a:endParaRPr lang="en-US"/>
          </a:p>
        </p:txBody>
      </p:sp>
      <p:sp>
        <p:nvSpPr>
          <p:cNvPr id="7" name="6-Point Star 6"/>
          <p:cNvSpPr/>
          <p:nvPr/>
        </p:nvSpPr>
        <p:spPr>
          <a:xfrm>
            <a:off x="6586623" y="2635624"/>
            <a:ext cx="2133600" cy="914400"/>
          </a:xfrm>
          <a:prstGeom prst="star6">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AR" dirty="0" err="1">
                <a:solidFill>
                  <a:schemeClr val="tx1"/>
                </a:solidFill>
                <a:latin typeface="Comic Sans MS" panose="030F0702030302020204" pitchFamily="66" charset="0"/>
              </a:rPr>
              <a:t>Fibo</a:t>
            </a:r>
            <a:r>
              <a:rPr lang="es-AR" dirty="0">
                <a:solidFill>
                  <a:schemeClr val="tx1"/>
                </a:solidFill>
                <a:latin typeface="Comic Sans MS" panose="030F0702030302020204" pitchFamily="66" charset="0"/>
              </a:rPr>
              <a:t>(1)= 1</a:t>
            </a:r>
          </a:p>
        </p:txBody>
      </p:sp>
      <p:sp>
        <p:nvSpPr>
          <p:cNvPr id="8" name="6-Point Star 7"/>
          <p:cNvSpPr/>
          <p:nvPr/>
        </p:nvSpPr>
        <p:spPr>
          <a:xfrm>
            <a:off x="6654273" y="3234690"/>
            <a:ext cx="2133600" cy="914400"/>
          </a:xfrm>
          <a:prstGeom prst="star6">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AR" dirty="0" err="1">
                <a:solidFill>
                  <a:schemeClr val="tx1"/>
                </a:solidFill>
                <a:latin typeface="Comic Sans MS" panose="030F0702030302020204" pitchFamily="66" charset="0"/>
              </a:rPr>
              <a:t>Fibo</a:t>
            </a:r>
            <a:r>
              <a:rPr lang="es-AR" dirty="0">
                <a:solidFill>
                  <a:schemeClr val="tx1"/>
                </a:solidFill>
                <a:latin typeface="Comic Sans MS" panose="030F0702030302020204" pitchFamily="66" charset="0"/>
              </a:rPr>
              <a:t>(0)= 0</a:t>
            </a:r>
          </a:p>
        </p:txBody>
      </p:sp>
      <p:sp>
        <p:nvSpPr>
          <p:cNvPr id="9" name="6-Point Star 8"/>
          <p:cNvSpPr/>
          <p:nvPr/>
        </p:nvSpPr>
        <p:spPr>
          <a:xfrm>
            <a:off x="6614026" y="3775709"/>
            <a:ext cx="2133600" cy="914400"/>
          </a:xfrm>
          <a:prstGeom prst="star6">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AR" dirty="0" err="1">
                <a:solidFill>
                  <a:schemeClr val="tx1"/>
                </a:solidFill>
                <a:latin typeface="Comic Sans MS" panose="030F0702030302020204" pitchFamily="66" charset="0"/>
              </a:rPr>
              <a:t>Fibo</a:t>
            </a:r>
            <a:r>
              <a:rPr lang="es-AR" dirty="0">
                <a:solidFill>
                  <a:schemeClr val="tx1"/>
                </a:solidFill>
                <a:latin typeface="Comic Sans MS" panose="030F0702030302020204" pitchFamily="66" charset="0"/>
              </a:rPr>
              <a:t>(2)= 1</a:t>
            </a:r>
          </a:p>
        </p:txBody>
      </p:sp>
      <p:sp>
        <p:nvSpPr>
          <p:cNvPr id="10" name="Oval 9"/>
          <p:cNvSpPr/>
          <p:nvPr/>
        </p:nvSpPr>
        <p:spPr>
          <a:xfrm>
            <a:off x="2811365" y="3115492"/>
            <a:ext cx="304800" cy="381000"/>
          </a:xfrm>
          <a:prstGeom prst="ellipse">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s-AR" dirty="0">
              <a:solidFill>
                <a:schemeClr val="tx1"/>
              </a:solidFill>
              <a:latin typeface="Comic Sans MS" panose="030F0702030302020204" pitchFamily="66" charset="0"/>
            </a:endParaRPr>
          </a:p>
        </p:txBody>
      </p:sp>
      <p:sp>
        <p:nvSpPr>
          <p:cNvPr id="11" name="Oval 10"/>
          <p:cNvSpPr/>
          <p:nvPr/>
        </p:nvSpPr>
        <p:spPr>
          <a:xfrm>
            <a:off x="4695874" y="3352800"/>
            <a:ext cx="457200" cy="457200"/>
          </a:xfrm>
          <a:prstGeom prst="ellipse">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s-AR" dirty="0">
              <a:solidFill>
                <a:schemeClr val="tx1"/>
              </a:solidFill>
              <a:latin typeface="Comic Sans MS" panose="030F0702030302020204" pitchFamily="66" charset="0"/>
            </a:endParaRPr>
          </a:p>
        </p:txBody>
      </p:sp>
      <p:sp>
        <p:nvSpPr>
          <p:cNvPr id="12" name="Oval 11"/>
          <p:cNvSpPr/>
          <p:nvPr/>
        </p:nvSpPr>
        <p:spPr>
          <a:xfrm>
            <a:off x="1307632" y="3124201"/>
            <a:ext cx="304800" cy="381000"/>
          </a:xfrm>
          <a:prstGeom prst="ellipse">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s-AR" dirty="0">
              <a:solidFill>
                <a:schemeClr val="tx1"/>
              </a:solidFill>
              <a:latin typeface="Comic Sans MS" panose="030F0702030302020204" pitchFamily="66" charset="0"/>
            </a:endParaRPr>
          </a:p>
        </p:txBody>
      </p:sp>
      <p:sp>
        <p:nvSpPr>
          <p:cNvPr id="13" name="Oval 12"/>
          <p:cNvSpPr/>
          <p:nvPr/>
        </p:nvSpPr>
        <p:spPr>
          <a:xfrm>
            <a:off x="1224901" y="3092824"/>
            <a:ext cx="2135646" cy="412377"/>
          </a:xfrm>
          <a:prstGeom prst="ellipse">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s-AR" dirty="0">
              <a:solidFill>
                <a:schemeClr val="tx1"/>
              </a:solidFill>
              <a:latin typeface="Comic Sans MS" panose="030F0702030302020204" pitchFamily="66" charset="0"/>
            </a:endParaRPr>
          </a:p>
        </p:txBody>
      </p:sp>
      <p:sp>
        <p:nvSpPr>
          <p:cNvPr id="14" name="6-Point Star 13"/>
          <p:cNvSpPr/>
          <p:nvPr/>
        </p:nvSpPr>
        <p:spPr>
          <a:xfrm>
            <a:off x="6634150" y="4398011"/>
            <a:ext cx="2133600" cy="914400"/>
          </a:xfrm>
          <a:prstGeom prst="star6">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AR" dirty="0" err="1">
                <a:solidFill>
                  <a:schemeClr val="tx1"/>
                </a:solidFill>
                <a:latin typeface="Comic Sans MS" panose="030F0702030302020204" pitchFamily="66" charset="0"/>
              </a:rPr>
              <a:t>Fibo</a:t>
            </a:r>
            <a:r>
              <a:rPr lang="es-AR" dirty="0">
                <a:solidFill>
                  <a:schemeClr val="tx1"/>
                </a:solidFill>
                <a:latin typeface="Comic Sans MS" panose="030F0702030302020204" pitchFamily="66" charset="0"/>
              </a:rPr>
              <a:t>(3)= 2</a:t>
            </a:r>
          </a:p>
        </p:txBody>
      </p:sp>
      <p:sp>
        <p:nvSpPr>
          <p:cNvPr id="15" name="6-Point Star 14"/>
          <p:cNvSpPr/>
          <p:nvPr/>
        </p:nvSpPr>
        <p:spPr>
          <a:xfrm>
            <a:off x="6934200" y="5044437"/>
            <a:ext cx="2133600" cy="914400"/>
          </a:xfrm>
          <a:prstGeom prst="star6">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AR" dirty="0" err="1">
                <a:solidFill>
                  <a:schemeClr val="tx1"/>
                </a:solidFill>
                <a:latin typeface="Comic Sans MS" panose="030F0702030302020204" pitchFamily="66" charset="0"/>
              </a:rPr>
              <a:t>Fibo</a:t>
            </a:r>
            <a:r>
              <a:rPr lang="es-AR" dirty="0">
                <a:solidFill>
                  <a:schemeClr val="tx1"/>
                </a:solidFill>
                <a:latin typeface="Comic Sans MS" panose="030F0702030302020204" pitchFamily="66" charset="0"/>
              </a:rPr>
              <a:t>(5)= 5</a:t>
            </a:r>
          </a:p>
        </p:txBody>
      </p:sp>
      <p:sp>
        <p:nvSpPr>
          <p:cNvPr id="17" name="Left Brace 16"/>
          <p:cNvSpPr/>
          <p:nvPr/>
        </p:nvSpPr>
        <p:spPr>
          <a:xfrm>
            <a:off x="1606732" y="546014"/>
            <a:ext cx="457200" cy="7620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Tree>
    <p:extLst>
      <p:ext uri="{BB962C8B-B14F-4D97-AF65-F5344CB8AC3E}">
        <p14:creationId xmlns:p14="http://schemas.microsoft.com/office/powerpoint/2010/main" val="1835389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barn(inVertical)">
                                      <p:cBhvr>
                                        <p:cTn id="7" dur="500"/>
                                        <p:tgtEl>
                                          <p:spTgt spid="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5" end="5"/>
                                            </p:txEl>
                                          </p:spTgt>
                                        </p:tgtEl>
                                        <p:attrNameLst>
                                          <p:attrName>style.visibility</p:attrName>
                                        </p:attrNameLst>
                                      </p:cBhvr>
                                      <p:to>
                                        <p:strVal val="visible"/>
                                      </p:to>
                                    </p:set>
                                    <p:animEffect transition="in" filter="barn(inVertical)">
                                      <p:cBhvr>
                                        <p:cTn id="12" dur="500"/>
                                        <p:tgtEl>
                                          <p:spTgt spid="2">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animEffect transition="in" filter="barn(inVertical)">
                                      <p:cBhvr>
                                        <p:cTn id="17" dur="500"/>
                                        <p:tgtEl>
                                          <p:spTgt spid="2">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
                                            <p:txEl>
                                              <p:pRg st="7" end="7"/>
                                            </p:txEl>
                                          </p:spTgt>
                                        </p:tgtEl>
                                        <p:attrNameLst>
                                          <p:attrName>style.visibility</p:attrName>
                                        </p:attrNameLst>
                                      </p:cBhvr>
                                      <p:to>
                                        <p:strVal val="visible"/>
                                      </p:to>
                                    </p:set>
                                    <p:animEffect transition="in" filter="barn(inVertical)">
                                      <p:cBhvr>
                                        <p:cTn id="22" dur="500"/>
                                        <p:tgtEl>
                                          <p:spTgt spid="2">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animEffect transition="in" filter="barn(inVertical)">
                                      <p:cBhvr>
                                        <p:cTn id="27" dur="500"/>
                                        <p:tgtEl>
                                          <p:spTgt spid="2">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arn(inVertical)">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animEffect transition="in" filter="barn(inVertical)">
                                      <p:cBhvr>
                                        <p:cTn id="37" dur="500"/>
                                        <p:tgtEl>
                                          <p:spTgt spid="2">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barn(inVertical)">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barn(inVertical)">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barn(inVertical)">
                                      <p:cBhvr>
                                        <p:cTn id="52" dur="500"/>
                                        <p:tgtEl>
                                          <p:spTgt spid="10"/>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barn(inVertical)">
                                      <p:cBhvr>
                                        <p:cTn id="57" dur="500"/>
                                        <p:tgtEl>
                                          <p:spTgt spid="13"/>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barn(inVertical)">
                                      <p:cBhvr>
                                        <p:cTn id="62" dur="500"/>
                                        <p:tgtEl>
                                          <p:spTgt spid="9"/>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grpId="0" nodeType="clickEffect">
                                  <p:stCondLst>
                                    <p:cond delay="0"/>
                                  </p:stCondLst>
                                  <p:childTnLst>
                                    <p:set>
                                      <p:cBhvr>
                                        <p:cTn id="66" dur="1" fill="hold">
                                          <p:stCondLst>
                                            <p:cond delay="0"/>
                                          </p:stCondLst>
                                        </p:cTn>
                                        <p:tgtEl>
                                          <p:spTgt spid="2">
                                            <p:txEl>
                                              <p:pRg st="10" end="10"/>
                                            </p:txEl>
                                          </p:spTgt>
                                        </p:tgtEl>
                                        <p:attrNameLst>
                                          <p:attrName>style.visibility</p:attrName>
                                        </p:attrNameLst>
                                      </p:cBhvr>
                                      <p:to>
                                        <p:strVal val="visible"/>
                                      </p:to>
                                    </p:set>
                                    <p:animEffect transition="in" filter="barn(inVertical)">
                                      <p:cBhvr>
                                        <p:cTn id="67" dur="500"/>
                                        <p:tgtEl>
                                          <p:spTgt spid="2">
                                            <p:txEl>
                                              <p:pRg st="10" end="1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grpId="0" nodeType="clickEffect">
                                  <p:stCondLst>
                                    <p:cond delay="0"/>
                                  </p:stCondLst>
                                  <p:childTnLst>
                                    <p:set>
                                      <p:cBhvr>
                                        <p:cTn id="71" dur="1" fill="hold">
                                          <p:stCondLst>
                                            <p:cond delay="0"/>
                                          </p:stCondLst>
                                        </p:cTn>
                                        <p:tgtEl>
                                          <p:spTgt spid="11"/>
                                        </p:tgtEl>
                                        <p:attrNameLst>
                                          <p:attrName>style.visibility</p:attrName>
                                        </p:attrNameLst>
                                      </p:cBhvr>
                                      <p:to>
                                        <p:strVal val="visible"/>
                                      </p:to>
                                    </p:set>
                                    <p:animEffect transition="in" filter="barn(inVertical)">
                                      <p:cBhvr>
                                        <p:cTn id="72" dur="500"/>
                                        <p:tgtEl>
                                          <p:spTgt spid="11"/>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grpId="0" nodeType="clickEffect">
                                  <p:stCondLst>
                                    <p:cond delay="0"/>
                                  </p:stCondLst>
                                  <p:childTnLst>
                                    <p:set>
                                      <p:cBhvr>
                                        <p:cTn id="76" dur="1" fill="hold">
                                          <p:stCondLst>
                                            <p:cond delay="0"/>
                                          </p:stCondLst>
                                        </p:cTn>
                                        <p:tgtEl>
                                          <p:spTgt spid="14"/>
                                        </p:tgtEl>
                                        <p:attrNameLst>
                                          <p:attrName>style.visibility</p:attrName>
                                        </p:attrNameLst>
                                      </p:cBhvr>
                                      <p:to>
                                        <p:strVal val="visible"/>
                                      </p:to>
                                    </p:set>
                                    <p:animEffect transition="in" filter="barn(inVertical)">
                                      <p:cBhvr>
                                        <p:cTn id="77" dur="500"/>
                                        <p:tgtEl>
                                          <p:spTgt spid="14"/>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grpId="0" nodeType="clickEffect">
                                  <p:stCondLst>
                                    <p:cond delay="0"/>
                                  </p:stCondLst>
                                  <p:childTnLst>
                                    <p:set>
                                      <p:cBhvr>
                                        <p:cTn id="81" dur="1" fill="hold">
                                          <p:stCondLst>
                                            <p:cond delay="0"/>
                                          </p:stCondLst>
                                        </p:cTn>
                                        <p:tgtEl>
                                          <p:spTgt spid="2">
                                            <p:txEl>
                                              <p:pRg st="11" end="11"/>
                                            </p:txEl>
                                          </p:spTgt>
                                        </p:tgtEl>
                                        <p:attrNameLst>
                                          <p:attrName>style.visibility</p:attrName>
                                        </p:attrNameLst>
                                      </p:cBhvr>
                                      <p:to>
                                        <p:strVal val="visible"/>
                                      </p:to>
                                    </p:set>
                                    <p:animEffect transition="in" filter="barn(inVertical)">
                                      <p:cBhvr>
                                        <p:cTn id="82" dur="500"/>
                                        <p:tgtEl>
                                          <p:spTgt spid="2">
                                            <p:txEl>
                                              <p:pRg st="11" end="11"/>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6" presetClass="entr" presetSubtype="21" fill="hold" grpId="0" nodeType="clickEffect">
                                  <p:stCondLst>
                                    <p:cond delay="0"/>
                                  </p:stCondLst>
                                  <p:childTnLst>
                                    <p:set>
                                      <p:cBhvr>
                                        <p:cTn id="86" dur="1" fill="hold">
                                          <p:stCondLst>
                                            <p:cond delay="0"/>
                                          </p:stCondLst>
                                        </p:cTn>
                                        <p:tgtEl>
                                          <p:spTgt spid="15"/>
                                        </p:tgtEl>
                                        <p:attrNameLst>
                                          <p:attrName>style.visibility</p:attrName>
                                        </p:attrNameLst>
                                      </p:cBhvr>
                                      <p:to>
                                        <p:strVal val="visible"/>
                                      </p:to>
                                    </p:set>
                                    <p:animEffect transition="in" filter="barn(inVertical)">
                                      <p:cBhvr>
                                        <p:cTn id="87" dur="500"/>
                                        <p:tgtEl>
                                          <p:spTgt spid="15"/>
                                        </p:tgtEl>
                                      </p:cBhvr>
                                    </p:animEffect>
                                  </p:childTnLst>
                                </p:cTn>
                              </p:par>
                            </p:childTnLst>
                          </p:cTn>
                        </p:par>
                      </p:childTnLst>
                    </p:cTn>
                  </p:par>
                  <p:par>
                    <p:cTn id="88" fill="hold">
                      <p:stCondLst>
                        <p:cond delay="indefinite"/>
                      </p:stCondLst>
                      <p:childTnLst>
                        <p:par>
                          <p:cTn id="89" fill="hold">
                            <p:stCondLst>
                              <p:cond delay="0"/>
                            </p:stCondLst>
                            <p:childTnLst>
                              <p:par>
                                <p:cTn id="90" presetID="16" presetClass="entr" presetSubtype="21" fill="hold" grpId="0" nodeType="clickEffect">
                                  <p:stCondLst>
                                    <p:cond delay="0"/>
                                  </p:stCondLst>
                                  <p:childTnLst>
                                    <p:set>
                                      <p:cBhvr>
                                        <p:cTn id="91" dur="1" fill="hold">
                                          <p:stCondLst>
                                            <p:cond delay="0"/>
                                          </p:stCondLst>
                                        </p:cTn>
                                        <p:tgtEl>
                                          <p:spTgt spid="2">
                                            <p:txEl>
                                              <p:pRg st="16" end="16"/>
                                            </p:txEl>
                                          </p:spTgt>
                                        </p:tgtEl>
                                        <p:attrNameLst>
                                          <p:attrName>style.visibility</p:attrName>
                                        </p:attrNameLst>
                                      </p:cBhvr>
                                      <p:to>
                                        <p:strVal val="visible"/>
                                      </p:to>
                                    </p:set>
                                    <p:animEffect transition="in" filter="barn(inVertical)">
                                      <p:cBhvr>
                                        <p:cTn id="92" dur="500"/>
                                        <p:tgtEl>
                                          <p:spTgt spid="2">
                                            <p:txEl>
                                              <p:pRg st="16" end="16"/>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6" presetClass="entr" presetSubtype="21" fill="hold" grpId="0" nodeType="clickEffect">
                                  <p:stCondLst>
                                    <p:cond delay="0"/>
                                  </p:stCondLst>
                                  <p:childTnLst>
                                    <p:set>
                                      <p:cBhvr>
                                        <p:cTn id="96" dur="1" fill="hold">
                                          <p:stCondLst>
                                            <p:cond delay="0"/>
                                          </p:stCondLst>
                                        </p:cTn>
                                        <p:tgtEl>
                                          <p:spTgt spid="2">
                                            <p:txEl>
                                              <p:pRg st="18" end="18"/>
                                            </p:txEl>
                                          </p:spTgt>
                                        </p:tgtEl>
                                        <p:attrNameLst>
                                          <p:attrName>style.visibility</p:attrName>
                                        </p:attrNameLst>
                                      </p:cBhvr>
                                      <p:to>
                                        <p:strVal val="visible"/>
                                      </p:to>
                                    </p:set>
                                    <p:animEffect transition="in" filter="barn(inVertical)">
                                      <p:cBhvr>
                                        <p:cTn id="97" dur="500"/>
                                        <p:tgtEl>
                                          <p:spTgt spid="2">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7" grpId="0" animBg="1"/>
      <p:bldP spid="8" grpId="0" animBg="1"/>
      <p:bldP spid="9" grpId="0" animBg="1"/>
      <p:bldP spid="10" grpId="0" animBg="1"/>
      <p:bldP spid="11" grpId="0" animBg="1"/>
      <p:bldP spid="12" grpId="0" animBg="1"/>
      <p:bldP spid="13" grpId="0" animBg="1"/>
      <p:bldP spid="14" grpId="0" animBg="1"/>
      <p:bldP spid="1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2039112"/>
            <a:ext cx="8991600" cy="4317240"/>
          </a:xfrm>
        </p:spPr>
        <p:txBody>
          <a:bodyPr>
            <a:normAutofit fontScale="92500" lnSpcReduction="10000"/>
          </a:bodyPr>
          <a:lstStyle/>
          <a:p>
            <a:pPr marL="0" indent="0">
              <a:buNone/>
            </a:pPr>
            <a:r>
              <a:rPr lang="es-AR" sz="1900" b="1" dirty="0">
                <a:latin typeface="Comic Sans MS" panose="030F0702030302020204" pitchFamily="66" charset="0"/>
              </a:rPr>
              <a:t>EJ: </a:t>
            </a:r>
            <a:r>
              <a:rPr lang="es-AR" sz="1900" b="1" dirty="0" err="1">
                <a:latin typeface="Comic Sans MS" panose="030F0702030302020204" pitchFamily="66" charset="0"/>
              </a:rPr>
              <a:t>Fibo</a:t>
            </a:r>
            <a:r>
              <a:rPr lang="es-AR" sz="1900" b="1" dirty="0">
                <a:latin typeface="Comic Sans MS" panose="030F0702030302020204" pitchFamily="66" charset="0"/>
              </a:rPr>
              <a:t>(N) =   N si N=0 </a:t>
            </a:r>
            <a:r>
              <a:rPr lang="es-AR" sz="1900" b="1" dirty="0" err="1">
                <a:latin typeface="Comic Sans MS" panose="030F0702030302020204" pitchFamily="66" charset="0"/>
              </a:rPr>
              <a:t>or</a:t>
            </a:r>
            <a:r>
              <a:rPr lang="es-AR" sz="1900" b="1" dirty="0">
                <a:latin typeface="Comic Sans MS" panose="030F0702030302020204" pitchFamily="66" charset="0"/>
              </a:rPr>
              <a:t> N= 1</a:t>
            </a:r>
          </a:p>
          <a:p>
            <a:pPr marL="0" indent="0">
              <a:buNone/>
            </a:pPr>
            <a:r>
              <a:rPr lang="es-AR" sz="1900" b="1" dirty="0">
                <a:latin typeface="Comic Sans MS" panose="030F0702030302020204" pitchFamily="66" charset="0"/>
              </a:rPr>
              <a:t>		</a:t>
            </a:r>
            <a:r>
              <a:rPr lang="es-AR" sz="1900" b="1" dirty="0" err="1">
                <a:latin typeface="Comic Sans MS" panose="030F0702030302020204" pitchFamily="66" charset="0"/>
              </a:rPr>
              <a:t>Fibo</a:t>
            </a:r>
            <a:r>
              <a:rPr lang="es-AR" sz="1900" b="1" dirty="0">
                <a:latin typeface="Comic Sans MS" panose="030F0702030302020204" pitchFamily="66" charset="0"/>
              </a:rPr>
              <a:t>(N-1) + </a:t>
            </a:r>
            <a:r>
              <a:rPr lang="es-AR" sz="1900" b="1" dirty="0" err="1">
                <a:latin typeface="Comic Sans MS" panose="030F0702030302020204" pitchFamily="66" charset="0"/>
              </a:rPr>
              <a:t>Fibo</a:t>
            </a:r>
            <a:r>
              <a:rPr lang="es-AR" sz="1900" b="1" dirty="0">
                <a:latin typeface="Comic Sans MS" panose="030F0702030302020204" pitchFamily="66" charset="0"/>
              </a:rPr>
              <a:t>(N-2) si N &gt; 1     </a:t>
            </a:r>
          </a:p>
          <a:p>
            <a:pPr marL="0" indent="0">
              <a:buNone/>
            </a:pPr>
            <a:endParaRPr lang="es-AR" sz="1900" b="1" dirty="0">
              <a:latin typeface="Comic Sans MS" panose="030F0702030302020204" pitchFamily="66" charset="0"/>
            </a:endParaRPr>
          </a:p>
          <a:p>
            <a:pPr marL="0" indent="0">
              <a:buNone/>
            </a:pPr>
            <a:endParaRPr lang="es-AR" sz="1900" b="1" dirty="0">
              <a:latin typeface="Comic Sans MS" panose="030F0702030302020204" pitchFamily="66" charset="0"/>
            </a:endParaRPr>
          </a:p>
          <a:p>
            <a:pPr marL="0" indent="0">
              <a:buNone/>
            </a:pPr>
            <a:endParaRPr lang="es-AR" sz="1900" b="1" dirty="0">
              <a:latin typeface="Comic Sans MS" panose="030F0702030302020204" pitchFamily="66" charset="0"/>
            </a:endParaRPr>
          </a:p>
          <a:p>
            <a:pPr marL="0" indent="0">
              <a:buNone/>
            </a:pPr>
            <a:endParaRPr lang="es-AR" sz="1900" b="1" dirty="0">
              <a:latin typeface="Comic Sans MS" panose="030F0702030302020204" pitchFamily="66" charset="0"/>
            </a:endParaRPr>
          </a:p>
          <a:p>
            <a:pPr marL="0" indent="0">
              <a:buNone/>
            </a:pPr>
            <a:endParaRPr lang="es-AR" sz="1900" b="1" dirty="0">
              <a:latin typeface="Comic Sans MS" panose="030F0702030302020204" pitchFamily="66" charset="0"/>
            </a:endParaRPr>
          </a:p>
          <a:p>
            <a:pPr marL="0" indent="0">
              <a:buNone/>
            </a:pPr>
            <a:endParaRPr lang="es-AR" sz="1900" b="1" dirty="0">
              <a:latin typeface="Comic Sans MS" panose="030F0702030302020204" pitchFamily="66" charset="0"/>
            </a:endParaRPr>
          </a:p>
          <a:p>
            <a:pPr marL="0" indent="0">
              <a:buNone/>
            </a:pPr>
            <a:endParaRPr lang="es-AR" sz="1900" b="1" dirty="0">
              <a:latin typeface="Comic Sans MS" panose="030F0702030302020204" pitchFamily="66" charset="0"/>
            </a:endParaRPr>
          </a:p>
          <a:p>
            <a:pPr marL="0" indent="0">
              <a:buNone/>
            </a:pPr>
            <a:endParaRPr lang="es-AR" sz="1900" b="1" dirty="0">
              <a:latin typeface="Comic Sans MS" panose="030F0702030302020204" pitchFamily="66" charset="0"/>
            </a:endParaRPr>
          </a:p>
          <a:p>
            <a:pPr marL="0" indent="0">
              <a:buNone/>
            </a:pPr>
            <a:endParaRPr lang="es-AR" sz="1900" b="1" dirty="0">
              <a:latin typeface="Comic Sans MS" panose="030F0702030302020204" pitchFamily="66" charset="0"/>
            </a:endParaRPr>
          </a:p>
          <a:p>
            <a:pPr marL="0" indent="0">
              <a:buNone/>
            </a:pPr>
            <a:endParaRPr lang="en-US" sz="1900" b="1" dirty="0">
              <a:latin typeface="Comic Sans MS" panose="030F0702030302020204" pitchFamily="66" charset="0"/>
            </a:endParaRPr>
          </a:p>
          <a:p>
            <a:pPr marL="0" indent="0">
              <a:buNone/>
            </a:pPr>
            <a:endParaRPr lang="es-AR" sz="1900" b="1" dirty="0">
              <a:latin typeface="Comic Sans MS" panose="030F0702030302020204" pitchFamily="66" charset="0"/>
            </a:endParaRPr>
          </a:p>
          <a:p>
            <a:pPr marL="0" indent="0">
              <a:buNone/>
            </a:pPr>
            <a:r>
              <a:rPr lang="es-AR" sz="1900" b="1" dirty="0">
                <a:latin typeface="Comic Sans MS" panose="030F0702030302020204" pitchFamily="66" charset="0"/>
              </a:rPr>
              <a:t>El problema es que este algoritmo recursivo es O(2^N).</a:t>
            </a:r>
          </a:p>
        </p:txBody>
      </p:sp>
      <p:sp>
        <p:nvSpPr>
          <p:cNvPr id="3" name="Title 2"/>
          <p:cNvSpPr>
            <a:spLocks noGrp="1"/>
          </p:cNvSpPr>
          <p:nvPr>
            <p:ph type="title"/>
          </p:nvPr>
        </p:nvSpPr>
        <p:spPr/>
        <p:txBody>
          <a:bodyPr>
            <a:normAutofit/>
          </a:bodyPr>
          <a:lstStyle/>
          <a:p>
            <a:r>
              <a:rPr lang="es-AR" dirty="0" err="1"/>
              <a:t>Levenshtein</a:t>
            </a:r>
            <a:r>
              <a:rPr lang="es-AR" dirty="0"/>
              <a:t> </a:t>
            </a:r>
            <a:r>
              <a:rPr lang="es-AR" dirty="0" err="1"/>
              <a:t>Distance</a:t>
            </a:r>
            <a:endParaRPr lang="es-AR"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51</a:t>
            </a:fld>
            <a:endParaRPr lang="en-US"/>
          </a:p>
        </p:txBody>
      </p:sp>
      <p:sp>
        <p:nvSpPr>
          <p:cNvPr id="6" name="Left Brace 5"/>
          <p:cNvSpPr/>
          <p:nvPr/>
        </p:nvSpPr>
        <p:spPr>
          <a:xfrm>
            <a:off x="1624149" y="2039112"/>
            <a:ext cx="457200" cy="7620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pic>
        <p:nvPicPr>
          <p:cNvPr id="7" name="Picture 6"/>
          <p:cNvPicPr>
            <a:picLocks noChangeAspect="1"/>
          </p:cNvPicPr>
          <p:nvPr/>
        </p:nvPicPr>
        <p:blipFill>
          <a:blip r:embed="rId2"/>
          <a:stretch>
            <a:fillRect/>
          </a:stretch>
        </p:blipFill>
        <p:spPr>
          <a:xfrm>
            <a:off x="3840813" y="2593143"/>
            <a:ext cx="5094181" cy="3209179"/>
          </a:xfrm>
          <a:prstGeom prst="rect">
            <a:avLst/>
          </a:prstGeom>
        </p:spPr>
      </p:pic>
    </p:spTree>
    <p:extLst>
      <p:ext uri="{BB962C8B-B14F-4D97-AF65-F5344CB8AC3E}">
        <p14:creationId xmlns:p14="http://schemas.microsoft.com/office/powerpoint/2010/main" val="4278594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13" end="13"/>
                                            </p:txEl>
                                          </p:spTgt>
                                        </p:tgtEl>
                                        <p:attrNameLst>
                                          <p:attrName>style.visibility</p:attrName>
                                        </p:attrNameLst>
                                      </p:cBhvr>
                                      <p:to>
                                        <p:strVal val="visible"/>
                                      </p:to>
                                    </p:set>
                                    <p:animEffect transition="in" filter="barn(inVertical)">
                                      <p:cBhvr>
                                        <p:cTn id="7" dur="500"/>
                                        <p:tgtEl>
                                          <p:spTgt spid="2">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609600"/>
            <a:ext cx="8991600" cy="5638800"/>
          </a:xfrm>
        </p:spPr>
        <p:txBody>
          <a:bodyPr>
            <a:normAutofit fontScale="70000" lnSpcReduction="20000"/>
          </a:bodyPr>
          <a:lstStyle/>
          <a:p>
            <a:pPr marL="0" indent="0">
              <a:buNone/>
            </a:pPr>
            <a:r>
              <a:rPr lang="es-AR" b="1" dirty="0">
                <a:latin typeface="Comic Sans MS" panose="030F0702030302020204" pitchFamily="66" charset="0"/>
              </a:rPr>
              <a:t>EJ: </a:t>
            </a:r>
            <a:r>
              <a:rPr lang="es-AR" b="1" dirty="0" err="1">
                <a:latin typeface="Comic Sans MS" panose="030F0702030302020204" pitchFamily="66" charset="0"/>
              </a:rPr>
              <a:t>Fibo</a:t>
            </a:r>
            <a:r>
              <a:rPr lang="es-AR" b="1" dirty="0">
                <a:latin typeface="Comic Sans MS" panose="030F0702030302020204" pitchFamily="66" charset="0"/>
              </a:rPr>
              <a:t>(N) = N si N=0 </a:t>
            </a:r>
            <a:r>
              <a:rPr lang="es-AR" b="1" dirty="0" err="1">
                <a:latin typeface="Comic Sans MS" panose="030F0702030302020204" pitchFamily="66" charset="0"/>
              </a:rPr>
              <a:t>or</a:t>
            </a:r>
            <a:r>
              <a:rPr lang="es-AR" b="1" dirty="0">
                <a:latin typeface="Comic Sans MS" panose="030F0702030302020204" pitchFamily="66" charset="0"/>
              </a:rPr>
              <a:t> N= 1</a:t>
            </a:r>
          </a:p>
          <a:p>
            <a:pPr marL="0" indent="0">
              <a:buNone/>
            </a:pPr>
            <a:r>
              <a:rPr lang="es-AR" b="1" dirty="0">
                <a:latin typeface="Comic Sans MS" panose="030F0702030302020204" pitchFamily="66" charset="0"/>
              </a:rPr>
              <a:t>		</a:t>
            </a:r>
            <a:r>
              <a:rPr lang="es-AR" b="1" dirty="0" err="1">
                <a:latin typeface="Comic Sans MS" panose="030F0702030302020204" pitchFamily="66" charset="0"/>
              </a:rPr>
              <a:t>Fibo</a:t>
            </a:r>
            <a:r>
              <a:rPr lang="es-AR" b="1" dirty="0">
                <a:latin typeface="Comic Sans MS" panose="030F0702030302020204" pitchFamily="66" charset="0"/>
              </a:rPr>
              <a:t>(N-1) + </a:t>
            </a:r>
            <a:r>
              <a:rPr lang="es-AR" b="1" dirty="0" err="1">
                <a:latin typeface="Comic Sans MS" panose="030F0702030302020204" pitchFamily="66" charset="0"/>
              </a:rPr>
              <a:t>Fibo</a:t>
            </a:r>
            <a:r>
              <a:rPr lang="es-AR" b="1" dirty="0">
                <a:latin typeface="Comic Sans MS" panose="030F0702030302020204" pitchFamily="66" charset="0"/>
              </a:rPr>
              <a:t>(N-2) si N &gt; 1     </a:t>
            </a:r>
          </a:p>
          <a:p>
            <a:pPr marL="0" indent="0">
              <a:buNone/>
            </a:pPr>
            <a:endParaRPr lang="es-AR" b="1" dirty="0">
              <a:latin typeface="Comic Sans MS" panose="030F0702030302020204" pitchFamily="66" charset="0"/>
            </a:endParaRPr>
          </a:p>
          <a:p>
            <a:pPr marL="0" indent="0">
              <a:buNone/>
            </a:pPr>
            <a:r>
              <a:rPr lang="es-AR" b="1" dirty="0">
                <a:latin typeface="Comic Sans MS" panose="030F0702030302020204" pitchFamily="66" charset="0"/>
              </a:rPr>
              <a:t>Con programación dinámica, los valores calculados los aprovecharíamos.</a:t>
            </a:r>
          </a:p>
          <a:p>
            <a:pPr marL="0" indent="0">
              <a:buNone/>
            </a:pPr>
            <a:endParaRPr lang="es-AR" b="1" dirty="0">
              <a:latin typeface="Comic Sans MS" panose="030F0702030302020204" pitchFamily="66" charset="0"/>
            </a:endParaRPr>
          </a:p>
          <a:p>
            <a:pPr marL="0" indent="0">
              <a:buNone/>
            </a:pPr>
            <a:r>
              <a:rPr lang="es-AR" b="1" dirty="0" err="1">
                <a:latin typeface="Comic Sans MS" panose="030F0702030302020204" pitchFamily="66" charset="0"/>
              </a:rPr>
              <a:t>Fibo</a:t>
            </a:r>
            <a:r>
              <a:rPr lang="es-AR" b="1" dirty="0">
                <a:latin typeface="Comic Sans MS" panose="030F0702030302020204" pitchFamily="66" charset="0"/>
              </a:rPr>
              <a:t>(5)= </a:t>
            </a:r>
            <a:r>
              <a:rPr lang="es-AR" b="1" dirty="0" err="1">
                <a:solidFill>
                  <a:srgbClr val="1EA907"/>
                </a:solidFill>
                <a:latin typeface="Comic Sans MS" panose="030F0702030302020204" pitchFamily="66" charset="0"/>
              </a:rPr>
              <a:t>Fibo</a:t>
            </a:r>
            <a:r>
              <a:rPr lang="es-AR" b="1" dirty="0">
                <a:solidFill>
                  <a:srgbClr val="1EA907"/>
                </a:solidFill>
                <a:latin typeface="Comic Sans MS" panose="030F0702030302020204" pitchFamily="66" charset="0"/>
              </a:rPr>
              <a:t>(4)</a:t>
            </a:r>
            <a:r>
              <a:rPr lang="es-AR" b="1" dirty="0">
                <a:latin typeface="Comic Sans MS" panose="030F0702030302020204" pitchFamily="66" charset="0"/>
              </a:rPr>
              <a:t>                                  + </a:t>
            </a:r>
            <a:r>
              <a:rPr lang="es-AR" b="1" dirty="0" err="1">
                <a:solidFill>
                  <a:srgbClr val="7030A0"/>
                </a:solidFill>
                <a:latin typeface="Comic Sans MS" panose="030F0702030302020204" pitchFamily="66" charset="0"/>
              </a:rPr>
              <a:t>Fibo</a:t>
            </a:r>
            <a:r>
              <a:rPr lang="es-AR" b="1" dirty="0">
                <a:solidFill>
                  <a:srgbClr val="7030A0"/>
                </a:solidFill>
                <a:latin typeface="Comic Sans MS" panose="030F0702030302020204" pitchFamily="66" charset="0"/>
              </a:rPr>
              <a:t>(3)</a:t>
            </a:r>
          </a:p>
          <a:p>
            <a:pPr marL="0" indent="0">
              <a:buNone/>
            </a:pPr>
            <a:r>
              <a:rPr lang="es-AR" b="1" dirty="0">
                <a:latin typeface="Comic Sans MS" panose="030F0702030302020204" pitchFamily="66" charset="0"/>
              </a:rPr>
              <a:t>        = </a:t>
            </a:r>
            <a:r>
              <a:rPr lang="es-AR" b="1" dirty="0" err="1">
                <a:solidFill>
                  <a:srgbClr val="1EA907"/>
                </a:solidFill>
                <a:latin typeface="Comic Sans MS" panose="030F0702030302020204" pitchFamily="66" charset="0"/>
              </a:rPr>
              <a:t>Fibo</a:t>
            </a:r>
            <a:r>
              <a:rPr lang="es-AR" b="1" dirty="0">
                <a:solidFill>
                  <a:srgbClr val="1EA907"/>
                </a:solidFill>
                <a:latin typeface="Comic Sans MS" panose="030F0702030302020204" pitchFamily="66" charset="0"/>
              </a:rPr>
              <a:t>(3) +                      </a:t>
            </a:r>
            <a:r>
              <a:rPr lang="es-AR" b="1" dirty="0" err="1">
                <a:solidFill>
                  <a:srgbClr val="1EA907"/>
                </a:solidFill>
                <a:latin typeface="Comic Sans MS" panose="030F0702030302020204" pitchFamily="66" charset="0"/>
              </a:rPr>
              <a:t>Fibo</a:t>
            </a:r>
            <a:r>
              <a:rPr lang="es-AR" b="1" dirty="0">
                <a:solidFill>
                  <a:srgbClr val="1EA907"/>
                </a:solidFill>
                <a:latin typeface="Comic Sans MS" panose="030F0702030302020204" pitchFamily="66" charset="0"/>
              </a:rPr>
              <a:t>(2)  </a:t>
            </a:r>
            <a:r>
              <a:rPr lang="es-AR" b="1" dirty="0">
                <a:latin typeface="Comic Sans MS" panose="030F0702030302020204" pitchFamily="66" charset="0"/>
              </a:rPr>
              <a:t>+ ?</a:t>
            </a:r>
            <a:endParaRPr lang="es-AR" b="1" dirty="0">
              <a:solidFill>
                <a:srgbClr val="7030A0"/>
              </a:solidFill>
              <a:latin typeface="Comic Sans MS" panose="030F0702030302020204" pitchFamily="66" charset="0"/>
            </a:endParaRPr>
          </a:p>
          <a:p>
            <a:pPr marL="0" indent="0">
              <a:buNone/>
            </a:pPr>
            <a:r>
              <a:rPr lang="es-AR" b="1" dirty="0">
                <a:latin typeface="Comic Sans MS" panose="030F0702030302020204" pitchFamily="66" charset="0"/>
              </a:rPr>
              <a:t>         = </a:t>
            </a:r>
            <a:r>
              <a:rPr lang="es-AR" b="1" dirty="0" err="1">
                <a:solidFill>
                  <a:srgbClr val="FFC000"/>
                </a:solidFill>
                <a:latin typeface="Comic Sans MS" panose="030F0702030302020204" pitchFamily="66" charset="0"/>
              </a:rPr>
              <a:t>Fibo</a:t>
            </a:r>
            <a:r>
              <a:rPr lang="es-AR" b="1" dirty="0">
                <a:solidFill>
                  <a:srgbClr val="FFC000"/>
                </a:solidFill>
                <a:latin typeface="Comic Sans MS" panose="030F0702030302020204" pitchFamily="66" charset="0"/>
              </a:rPr>
              <a:t>(2) +            </a:t>
            </a:r>
            <a:r>
              <a:rPr lang="es-AR" b="1" dirty="0" err="1">
                <a:solidFill>
                  <a:srgbClr val="FFC000"/>
                </a:solidFill>
                <a:latin typeface="Comic Sans MS" panose="030F0702030302020204" pitchFamily="66" charset="0"/>
              </a:rPr>
              <a:t>Fibo</a:t>
            </a:r>
            <a:r>
              <a:rPr lang="es-AR" b="1" dirty="0">
                <a:solidFill>
                  <a:srgbClr val="FFC000"/>
                </a:solidFill>
                <a:latin typeface="Comic Sans MS" panose="030F0702030302020204" pitchFamily="66" charset="0"/>
              </a:rPr>
              <a:t>(1) </a:t>
            </a:r>
            <a:r>
              <a:rPr lang="es-AR" b="1" dirty="0">
                <a:latin typeface="Comic Sans MS" panose="030F0702030302020204" pitchFamily="66" charset="0"/>
              </a:rPr>
              <a:t>+ </a:t>
            </a:r>
            <a:r>
              <a:rPr lang="es-AR" b="1" dirty="0">
                <a:solidFill>
                  <a:srgbClr val="1EA907"/>
                </a:solidFill>
                <a:latin typeface="Comic Sans MS" panose="030F0702030302020204" pitchFamily="66" charset="0"/>
              </a:rPr>
              <a:t>?</a:t>
            </a:r>
            <a:r>
              <a:rPr lang="es-AR" b="1" dirty="0">
                <a:latin typeface="Comic Sans MS" panose="030F0702030302020204" pitchFamily="66" charset="0"/>
              </a:rPr>
              <a:t>      + ?</a:t>
            </a:r>
          </a:p>
          <a:p>
            <a:pPr marL="0" indent="0">
              <a:buNone/>
            </a:pPr>
            <a:r>
              <a:rPr lang="es-AR" b="1" dirty="0">
                <a:latin typeface="Comic Sans MS" panose="030F0702030302020204" pitchFamily="66" charset="0"/>
              </a:rPr>
              <a:t>         = </a:t>
            </a:r>
            <a:r>
              <a:rPr lang="es-AR" b="1" dirty="0" err="1">
                <a:solidFill>
                  <a:srgbClr val="FF0000"/>
                </a:solidFill>
                <a:latin typeface="Comic Sans MS" panose="030F0702030302020204" pitchFamily="66" charset="0"/>
              </a:rPr>
              <a:t>Fibo</a:t>
            </a:r>
            <a:r>
              <a:rPr lang="es-AR" b="1" dirty="0">
                <a:solidFill>
                  <a:srgbClr val="FF0000"/>
                </a:solidFill>
                <a:latin typeface="Comic Sans MS" panose="030F0702030302020204" pitchFamily="66" charset="0"/>
              </a:rPr>
              <a:t>(1) + </a:t>
            </a:r>
            <a:r>
              <a:rPr lang="es-AR" b="1" dirty="0" err="1">
                <a:solidFill>
                  <a:srgbClr val="FF0000"/>
                </a:solidFill>
                <a:latin typeface="Comic Sans MS" panose="030F0702030302020204" pitchFamily="66" charset="0"/>
              </a:rPr>
              <a:t>Fibo</a:t>
            </a:r>
            <a:r>
              <a:rPr lang="es-AR" b="1" dirty="0">
                <a:solidFill>
                  <a:srgbClr val="FF0000"/>
                </a:solidFill>
                <a:latin typeface="Comic Sans MS" panose="030F0702030302020204" pitchFamily="66" charset="0"/>
              </a:rPr>
              <a:t>(0) </a:t>
            </a:r>
            <a:r>
              <a:rPr lang="es-AR" b="1" dirty="0">
                <a:latin typeface="Comic Sans MS" panose="030F0702030302020204" pitchFamily="66" charset="0"/>
              </a:rPr>
              <a:t>+ 1       + </a:t>
            </a:r>
            <a:r>
              <a:rPr lang="es-AR" b="1" dirty="0">
                <a:solidFill>
                  <a:srgbClr val="1EA907"/>
                </a:solidFill>
                <a:latin typeface="Comic Sans MS" panose="030F0702030302020204" pitchFamily="66" charset="0"/>
              </a:rPr>
              <a:t>?</a:t>
            </a:r>
            <a:r>
              <a:rPr lang="es-AR" b="1" dirty="0">
                <a:latin typeface="Comic Sans MS" panose="030F0702030302020204" pitchFamily="66" charset="0"/>
              </a:rPr>
              <a:t>      + ?</a:t>
            </a:r>
          </a:p>
          <a:p>
            <a:pPr marL="0" indent="0">
              <a:buNone/>
            </a:pPr>
            <a:r>
              <a:rPr lang="es-AR" b="1" dirty="0">
                <a:latin typeface="Comic Sans MS" panose="030F0702030302020204" pitchFamily="66" charset="0"/>
              </a:rPr>
              <a:t>         = 1 + 		0    + 1       + </a:t>
            </a:r>
            <a:r>
              <a:rPr lang="es-AR" b="1" dirty="0">
                <a:solidFill>
                  <a:srgbClr val="1EA907"/>
                </a:solidFill>
                <a:latin typeface="Comic Sans MS" panose="030F0702030302020204" pitchFamily="66" charset="0"/>
              </a:rPr>
              <a:t>?</a:t>
            </a:r>
            <a:r>
              <a:rPr lang="es-AR" b="1" dirty="0">
                <a:latin typeface="Comic Sans MS" panose="030F0702030302020204" pitchFamily="66" charset="0"/>
              </a:rPr>
              <a:t>      + ?</a:t>
            </a:r>
          </a:p>
          <a:p>
            <a:pPr marL="0" indent="0">
              <a:buNone/>
            </a:pPr>
            <a:r>
              <a:rPr lang="es-AR" b="1" dirty="0">
                <a:latin typeface="Comic Sans MS" panose="030F0702030302020204" pitchFamily="66" charset="0"/>
              </a:rPr>
              <a:t>	= 1 + 		0    + 1       + 1      + ?</a:t>
            </a:r>
          </a:p>
          <a:p>
            <a:pPr marL="0" indent="0">
              <a:buNone/>
            </a:pPr>
            <a:r>
              <a:rPr lang="es-AR" b="1" dirty="0">
                <a:latin typeface="Comic Sans MS" panose="030F0702030302020204" pitchFamily="66" charset="0"/>
              </a:rPr>
              <a:t>	= 1 + 		0    + 1       + 1      + 2 = 5</a:t>
            </a:r>
          </a:p>
          <a:p>
            <a:pPr marL="0" indent="0">
              <a:buNone/>
            </a:pPr>
            <a:endParaRPr lang="es-AR" b="1" dirty="0">
              <a:latin typeface="Comic Sans MS" panose="030F0702030302020204" pitchFamily="66" charset="0"/>
            </a:endParaRPr>
          </a:p>
          <a:p>
            <a:pPr marL="0" indent="0">
              <a:buNone/>
            </a:pPr>
            <a:endParaRPr lang="es-AR" b="1" dirty="0">
              <a:latin typeface="Comic Sans MS" panose="030F0702030302020204" pitchFamily="66" charset="0"/>
            </a:endParaRPr>
          </a:p>
          <a:p>
            <a:pPr marL="0" indent="0">
              <a:buNone/>
            </a:pPr>
            <a:endParaRPr lang="es-AR" b="1" dirty="0">
              <a:latin typeface="Comic Sans MS" panose="030F0702030302020204" pitchFamily="66" charset="0"/>
            </a:endParaRPr>
          </a:p>
          <a:p>
            <a:pPr marL="0" indent="0">
              <a:buNone/>
            </a:pPr>
            <a:endParaRPr lang="es-AR" b="1" dirty="0">
              <a:latin typeface="Comic Sans MS" panose="030F0702030302020204" pitchFamily="66" charset="0"/>
            </a:endParaRPr>
          </a:p>
          <a:p>
            <a:pPr marL="0" indent="0">
              <a:buNone/>
            </a:pPr>
            <a:r>
              <a:rPr lang="es-AR" b="1" dirty="0">
                <a:latin typeface="Comic Sans MS" panose="030F0702030302020204" pitchFamily="66" charset="0"/>
              </a:rPr>
              <a:t>Este algoritmo es O(</a:t>
            </a:r>
            <a:r>
              <a:rPr lang="es-AR" sz="1800" b="1" dirty="0">
                <a:latin typeface="Comic Sans MS" panose="030F0702030302020204" pitchFamily="66" charset="0"/>
              </a:rPr>
              <a:t>N</a:t>
            </a:r>
            <a:r>
              <a:rPr lang="es-AR" b="1" dirty="0">
                <a:latin typeface="Comic Sans MS" panose="030F0702030302020204" pitchFamily="66" charset="0"/>
              </a:rPr>
              <a:t>).</a:t>
            </a:r>
          </a:p>
          <a:p>
            <a:pPr marL="0" indent="0">
              <a:buNone/>
            </a:pPr>
            <a:endParaRPr lang="es-AR" b="1" dirty="0">
              <a:latin typeface="Comic Sans MS" panose="030F0702030302020204" pitchFamily="66" charset="0"/>
            </a:endParaRPr>
          </a:p>
          <a:p>
            <a:pPr marL="0" indent="0">
              <a:buNone/>
            </a:pPr>
            <a:r>
              <a:rPr lang="es-AR" b="1" dirty="0">
                <a:latin typeface="Comic Sans MS" panose="030F0702030302020204" pitchFamily="66" charset="0"/>
              </a:rPr>
              <a:t> </a:t>
            </a:r>
            <a:endParaRPr lang="es-AR" dirty="0">
              <a:latin typeface="Comic Sans MS" panose="030F0702030302020204" pitchFamily="66" charset="0"/>
            </a:endParaRPr>
          </a:p>
          <a:p>
            <a:endParaRPr lang="es-AR"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52</a:t>
            </a:fld>
            <a:endParaRPr lang="en-US"/>
          </a:p>
        </p:txBody>
      </p:sp>
      <p:sp>
        <p:nvSpPr>
          <p:cNvPr id="7" name="6-Point Star 6"/>
          <p:cNvSpPr/>
          <p:nvPr/>
        </p:nvSpPr>
        <p:spPr>
          <a:xfrm>
            <a:off x="6586623" y="2635624"/>
            <a:ext cx="2133600" cy="914400"/>
          </a:xfrm>
          <a:prstGeom prst="star6">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AR" dirty="0" err="1">
                <a:solidFill>
                  <a:schemeClr val="tx1"/>
                </a:solidFill>
                <a:latin typeface="Comic Sans MS" panose="030F0702030302020204" pitchFamily="66" charset="0"/>
              </a:rPr>
              <a:t>Fibo</a:t>
            </a:r>
            <a:r>
              <a:rPr lang="es-AR" dirty="0">
                <a:solidFill>
                  <a:schemeClr val="tx1"/>
                </a:solidFill>
                <a:latin typeface="Comic Sans MS" panose="030F0702030302020204" pitchFamily="66" charset="0"/>
              </a:rPr>
              <a:t>(1)= 1</a:t>
            </a:r>
          </a:p>
        </p:txBody>
      </p:sp>
      <p:sp>
        <p:nvSpPr>
          <p:cNvPr id="8" name="6-Point Star 7"/>
          <p:cNvSpPr/>
          <p:nvPr/>
        </p:nvSpPr>
        <p:spPr>
          <a:xfrm>
            <a:off x="6654273" y="3234690"/>
            <a:ext cx="2133600" cy="914400"/>
          </a:xfrm>
          <a:prstGeom prst="star6">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AR" dirty="0" err="1">
                <a:solidFill>
                  <a:schemeClr val="tx1"/>
                </a:solidFill>
                <a:latin typeface="Comic Sans MS" panose="030F0702030302020204" pitchFamily="66" charset="0"/>
              </a:rPr>
              <a:t>Fibo</a:t>
            </a:r>
            <a:r>
              <a:rPr lang="es-AR" dirty="0">
                <a:solidFill>
                  <a:schemeClr val="tx1"/>
                </a:solidFill>
                <a:latin typeface="Comic Sans MS" panose="030F0702030302020204" pitchFamily="66" charset="0"/>
              </a:rPr>
              <a:t>(0)= 0</a:t>
            </a:r>
          </a:p>
        </p:txBody>
      </p:sp>
      <p:sp>
        <p:nvSpPr>
          <p:cNvPr id="9" name="6-Point Star 8"/>
          <p:cNvSpPr/>
          <p:nvPr/>
        </p:nvSpPr>
        <p:spPr>
          <a:xfrm>
            <a:off x="6614026" y="3775709"/>
            <a:ext cx="2133600" cy="914400"/>
          </a:xfrm>
          <a:prstGeom prst="star6">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AR" dirty="0" err="1">
                <a:solidFill>
                  <a:schemeClr val="tx1"/>
                </a:solidFill>
                <a:latin typeface="Comic Sans MS" panose="030F0702030302020204" pitchFamily="66" charset="0"/>
              </a:rPr>
              <a:t>Fibo</a:t>
            </a:r>
            <a:r>
              <a:rPr lang="es-AR" dirty="0">
                <a:solidFill>
                  <a:schemeClr val="tx1"/>
                </a:solidFill>
                <a:latin typeface="Comic Sans MS" panose="030F0702030302020204" pitchFamily="66" charset="0"/>
              </a:rPr>
              <a:t>(2)= 1</a:t>
            </a:r>
          </a:p>
        </p:txBody>
      </p:sp>
      <p:sp>
        <p:nvSpPr>
          <p:cNvPr id="10" name="Oval 9"/>
          <p:cNvSpPr/>
          <p:nvPr/>
        </p:nvSpPr>
        <p:spPr>
          <a:xfrm>
            <a:off x="2811365" y="3115492"/>
            <a:ext cx="304800" cy="381000"/>
          </a:xfrm>
          <a:prstGeom prst="ellipse">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s-AR" dirty="0">
              <a:solidFill>
                <a:schemeClr val="tx1"/>
              </a:solidFill>
              <a:latin typeface="Comic Sans MS" panose="030F0702030302020204" pitchFamily="66" charset="0"/>
            </a:endParaRPr>
          </a:p>
        </p:txBody>
      </p:sp>
      <p:sp>
        <p:nvSpPr>
          <p:cNvPr id="11" name="Oval 10"/>
          <p:cNvSpPr/>
          <p:nvPr/>
        </p:nvSpPr>
        <p:spPr>
          <a:xfrm>
            <a:off x="4695874" y="3352800"/>
            <a:ext cx="457200" cy="457200"/>
          </a:xfrm>
          <a:prstGeom prst="ellipse">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s-AR" dirty="0">
              <a:solidFill>
                <a:schemeClr val="tx1"/>
              </a:solidFill>
              <a:latin typeface="Comic Sans MS" panose="030F0702030302020204" pitchFamily="66" charset="0"/>
            </a:endParaRPr>
          </a:p>
        </p:txBody>
      </p:sp>
      <p:sp>
        <p:nvSpPr>
          <p:cNvPr id="12" name="Oval 11"/>
          <p:cNvSpPr/>
          <p:nvPr/>
        </p:nvSpPr>
        <p:spPr>
          <a:xfrm>
            <a:off x="1307632" y="3124201"/>
            <a:ext cx="304800" cy="381000"/>
          </a:xfrm>
          <a:prstGeom prst="ellipse">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s-AR" dirty="0">
              <a:solidFill>
                <a:schemeClr val="tx1"/>
              </a:solidFill>
              <a:latin typeface="Comic Sans MS" panose="030F0702030302020204" pitchFamily="66" charset="0"/>
            </a:endParaRPr>
          </a:p>
        </p:txBody>
      </p:sp>
      <p:sp>
        <p:nvSpPr>
          <p:cNvPr id="13" name="Oval 12"/>
          <p:cNvSpPr/>
          <p:nvPr/>
        </p:nvSpPr>
        <p:spPr>
          <a:xfrm>
            <a:off x="1224901" y="3092824"/>
            <a:ext cx="2135646" cy="412377"/>
          </a:xfrm>
          <a:prstGeom prst="ellipse">
            <a:avLst/>
          </a:prstGeom>
          <a:no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s-AR" dirty="0">
              <a:solidFill>
                <a:schemeClr val="tx1"/>
              </a:solidFill>
              <a:latin typeface="Comic Sans MS" panose="030F0702030302020204" pitchFamily="66" charset="0"/>
            </a:endParaRPr>
          </a:p>
        </p:txBody>
      </p:sp>
      <p:sp>
        <p:nvSpPr>
          <p:cNvPr id="14" name="6-Point Star 13"/>
          <p:cNvSpPr/>
          <p:nvPr/>
        </p:nvSpPr>
        <p:spPr>
          <a:xfrm>
            <a:off x="6634150" y="4398011"/>
            <a:ext cx="2133600" cy="914400"/>
          </a:xfrm>
          <a:prstGeom prst="star6">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AR" dirty="0" err="1">
                <a:solidFill>
                  <a:schemeClr val="tx1"/>
                </a:solidFill>
                <a:latin typeface="Comic Sans MS" panose="030F0702030302020204" pitchFamily="66" charset="0"/>
              </a:rPr>
              <a:t>Fibo</a:t>
            </a:r>
            <a:r>
              <a:rPr lang="es-AR" dirty="0">
                <a:solidFill>
                  <a:schemeClr val="tx1"/>
                </a:solidFill>
                <a:latin typeface="Comic Sans MS" panose="030F0702030302020204" pitchFamily="66" charset="0"/>
              </a:rPr>
              <a:t>(3)= 2</a:t>
            </a:r>
          </a:p>
        </p:txBody>
      </p:sp>
      <p:sp>
        <p:nvSpPr>
          <p:cNvPr id="15" name="6-Point Star 14"/>
          <p:cNvSpPr/>
          <p:nvPr/>
        </p:nvSpPr>
        <p:spPr>
          <a:xfrm>
            <a:off x="6934200" y="5044437"/>
            <a:ext cx="2133600" cy="914400"/>
          </a:xfrm>
          <a:prstGeom prst="star6">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AR" dirty="0" err="1">
                <a:solidFill>
                  <a:schemeClr val="tx1"/>
                </a:solidFill>
                <a:latin typeface="Comic Sans MS" panose="030F0702030302020204" pitchFamily="66" charset="0"/>
              </a:rPr>
              <a:t>Fibo</a:t>
            </a:r>
            <a:r>
              <a:rPr lang="es-AR" dirty="0">
                <a:solidFill>
                  <a:schemeClr val="tx1"/>
                </a:solidFill>
                <a:latin typeface="Comic Sans MS" panose="030F0702030302020204" pitchFamily="66" charset="0"/>
              </a:rPr>
              <a:t>(5)= 5</a:t>
            </a:r>
          </a:p>
        </p:txBody>
      </p:sp>
      <p:sp>
        <p:nvSpPr>
          <p:cNvPr id="17" name="Left Brace 16"/>
          <p:cNvSpPr/>
          <p:nvPr/>
        </p:nvSpPr>
        <p:spPr>
          <a:xfrm>
            <a:off x="1606732" y="546014"/>
            <a:ext cx="457200" cy="7620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Tree>
    <p:extLst>
      <p:ext uri="{BB962C8B-B14F-4D97-AF65-F5344CB8AC3E}">
        <p14:creationId xmlns:p14="http://schemas.microsoft.com/office/powerpoint/2010/main" val="1328946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barn(inVertical)">
                                      <p:cBhvr>
                                        <p:cTn id="7" dur="500"/>
                                        <p:tgtEl>
                                          <p:spTgt spid="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5" end="5"/>
                                            </p:txEl>
                                          </p:spTgt>
                                        </p:tgtEl>
                                        <p:attrNameLst>
                                          <p:attrName>style.visibility</p:attrName>
                                        </p:attrNameLst>
                                      </p:cBhvr>
                                      <p:to>
                                        <p:strVal val="visible"/>
                                      </p:to>
                                    </p:set>
                                    <p:animEffect transition="in" filter="barn(inVertical)">
                                      <p:cBhvr>
                                        <p:cTn id="12" dur="500"/>
                                        <p:tgtEl>
                                          <p:spTgt spid="2">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animEffect transition="in" filter="barn(inVertical)">
                                      <p:cBhvr>
                                        <p:cTn id="17" dur="500"/>
                                        <p:tgtEl>
                                          <p:spTgt spid="2">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
                                            <p:txEl>
                                              <p:pRg st="7" end="7"/>
                                            </p:txEl>
                                          </p:spTgt>
                                        </p:tgtEl>
                                        <p:attrNameLst>
                                          <p:attrName>style.visibility</p:attrName>
                                        </p:attrNameLst>
                                      </p:cBhvr>
                                      <p:to>
                                        <p:strVal val="visible"/>
                                      </p:to>
                                    </p:set>
                                    <p:animEffect transition="in" filter="barn(inVertical)">
                                      <p:cBhvr>
                                        <p:cTn id="22" dur="500"/>
                                        <p:tgtEl>
                                          <p:spTgt spid="2">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animEffect transition="in" filter="barn(inVertical)">
                                      <p:cBhvr>
                                        <p:cTn id="27" dur="500"/>
                                        <p:tgtEl>
                                          <p:spTgt spid="2">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arn(inVertical)">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animEffect transition="in" filter="barn(inVertical)">
                                      <p:cBhvr>
                                        <p:cTn id="37" dur="500"/>
                                        <p:tgtEl>
                                          <p:spTgt spid="2">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barn(inVertical)">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barn(inVertical)">
                                      <p:cBhvr>
                                        <p:cTn id="47" dur="500"/>
                                        <p:tgtEl>
                                          <p:spTgt spid="8"/>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barn(inVertical)">
                                      <p:cBhvr>
                                        <p:cTn id="52" dur="500"/>
                                        <p:tgtEl>
                                          <p:spTgt spid="10"/>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barn(inVertical)">
                                      <p:cBhvr>
                                        <p:cTn id="57" dur="500"/>
                                        <p:tgtEl>
                                          <p:spTgt spid="13"/>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barn(inVertical)">
                                      <p:cBhvr>
                                        <p:cTn id="62" dur="500"/>
                                        <p:tgtEl>
                                          <p:spTgt spid="9"/>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grpId="0" nodeType="clickEffect">
                                  <p:stCondLst>
                                    <p:cond delay="0"/>
                                  </p:stCondLst>
                                  <p:childTnLst>
                                    <p:set>
                                      <p:cBhvr>
                                        <p:cTn id="66" dur="1" fill="hold">
                                          <p:stCondLst>
                                            <p:cond delay="0"/>
                                          </p:stCondLst>
                                        </p:cTn>
                                        <p:tgtEl>
                                          <p:spTgt spid="2">
                                            <p:txEl>
                                              <p:pRg st="10" end="10"/>
                                            </p:txEl>
                                          </p:spTgt>
                                        </p:tgtEl>
                                        <p:attrNameLst>
                                          <p:attrName>style.visibility</p:attrName>
                                        </p:attrNameLst>
                                      </p:cBhvr>
                                      <p:to>
                                        <p:strVal val="visible"/>
                                      </p:to>
                                    </p:set>
                                    <p:animEffect transition="in" filter="barn(inVertical)">
                                      <p:cBhvr>
                                        <p:cTn id="67" dur="500"/>
                                        <p:tgtEl>
                                          <p:spTgt spid="2">
                                            <p:txEl>
                                              <p:pRg st="10" end="1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21" fill="hold" grpId="0" nodeType="clickEffect">
                                  <p:stCondLst>
                                    <p:cond delay="0"/>
                                  </p:stCondLst>
                                  <p:childTnLst>
                                    <p:set>
                                      <p:cBhvr>
                                        <p:cTn id="71" dur="1" fill="hold">
                                          <p:stCondLst>
                                            <p:cond delay="0"/>
                                          </p:stCondLst>
                                        </p:cTn>
                                        <p:tgtEl>
                                          <p:spTgt spid="11"/>
                                        </p:tgtEl>
                                        <p:attrNameLst>
                                          <p:attrName>style.visibility</p:attrName>
                                        </p:attrNameLst>
                                      </p:cBhvr>
                                      <p:to>
                                        <p:strVal val="visible"/>
                                      </p:to>
                                    </p:set>
                                    <p:animEffect transition="in" filter="barn(inVertical)">
                                      <p:cBhvr>
                                        <p:cTn id="72" dur="500"/>
                                        <p:tgtEl>
                                          <p:spTgt spid="11"/>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grpId="0" nodeType="clickEffect">
                                  <p:stCondLst>
                                    <p:cond delay="0"/>
                                  </p:stCondLst>
                                  <p:childTnLst>
                                    <p:set>
                                      <p:cBhvr>
                                        <p:cTn id="76" dur="1" fill="hold">
                                          <p:stCondLst>
                                            <p:cond delay="0"/>
                                          </p:stCondLst>
                                        </p:cTn>
                                        <p:tgtEl>
                                          <p:spTgt spid="14"/>
                                        </p:tgtEl>
                                        <p:attrNameLst>
                                          <p:attrName>style.visibility</p:attrName>
                                        </p:attrNameLst>
                                      </p:cBhvr>
                                      <p:to>
                                        <p:strVal val="visible"/>
                                      </p:to>
                                    </p:set>
                                    <p:animEffect transition="in" filter="barn(inVertical)">
                                      <p:cBhvr>
                                        <p:cTn id="77" dur="500"/>
                                        <p:tgtEl>
                                          <p:spTgt spid="14"/>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grpId="0" nodeType="clickEffect">
                                  <p:stCondLst>
                                    <p:cond delay="0"/>
                                  </p:stCondLst>
                                  <p:childTnLst>
                                    <p:set>
                                      <p:cBhvr>
                                        <p:cTn id="81" dur="1" fill="hold">
                                          <p:stCondLst>
                                            <p:cond delay="0"/>
                                          </p:stCondLst>
                                        </p:cTn>
                                        <p:tgtEl>
                                          <p:spTgt spid="2">
                                            <p:txEl>
                                              <p:pRg st="11" end="11"/>
                                            </p:txEl>
                                          </p:spTgt>
                                        </p:tgtEl>
                                        <p:attrNameLst>
                                          <p:attrName>style.visibility</p:attrName>
                                        </p:attrNameLst>
                                      </p:cBhvr>
                                      <p:to>
                                        <p:strVal val="visible"/>
                                      </p:to>
                                    </p:set>
                                    <p:animEffect transition="in" filter="barn(inVertical)">
                                      <p:cBhvr>
                                        <p:cTn id="82" dur="500"/>
                                        <p:tgtEl>
                                          <p:spTgt spid="2">
                                            <p:txEl>
                                              <p:pRg st="11" end="11"/>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6" presetClass="entr" presetSubtype="21" fill="hold" grpId="0" nodeType="clickEffect">
                                  <p:stCondLst>
                                    <p:cond delay="0"/>
                                  </p:stCondLst>
                                  <p:childTnLst>
                                    <p:set>
                                      <p:cBhvr>
                                        <p:cTn id="86" dur="1" fill="hold">
                                          <p:stCondLst>
                                            <p:cond delay="0"/>
                                          </p:stCondLst>
                                        </p:cTn>
                                        <p:tgtEl>
                                          <p:spTgt spid="15"/>
                                        </p:tgtEl>
                                        <p:attrNameLst>
                                          <p:attrName>style.visibility</p:attrName>
                                        </p:attrNameLst>
                                      </p:cBhvr>
                                      <p:to>
                                        <p:strVal val="visible"/>
                                      </p:to>
                                    </p:set>
                                    <p:animEffect transition="in" filter="barn(inVertical)">
                                      <p:cBhvr>
                                        <p:cTn id="87" dur="500"/>
                                        <p:tgtEl>
                                          <p:spTgt spid="15"/>
                                        </p:tgtEl>
                                      </p:cBhvr>
                                    </p:animEffect>
                                  </p:childTnLst>
                                </p:cTn>
                              </p:par>
                            </p:childTnLst>
                          </p:cTn>
                        </p:par>
                      </p:childTnLst>
                    </p:cTn>
                  </p:par>
                  <p:par>
                    <p:cTn id="88" fill="hold">
                      <p:stCondLst>
                        <p:cond delay="indefinite"/>
                      </p:stCondLst>
                      <p:childTnLst>
                        <p:par>
                          <p:cTn id="89" fill="hold">
                            <p:stCondLst>
                              <p:cond delay="0"/>
                            </p:stCondLst>
                            <p:childTnLst>
                              <p:par>
                                <p:cTn id="90" presetID="16" presetClass="entr" presetSubtype="21" fill="hold" grpId="0" nodeType="clickEffect">
                                  <p:stCondLst>
                                    <p:cond delay="0"/>
                                  </p:stCondLst>
                                  <p:childTnLst>
                                    <p:set>
                                      <p:cBhvr>
                                        <p:cTn id="91" dur="1" fill="hold">
                                          <p:stCondLst>
                                            <p:cond delay="0"/>
                                          </p:stCondLst>
                                        </p:cTn>
                                        <p:tgtEl>
                                          <p:spTgt spid="2">
                                            <p:txEl>
                                              <p:pRg st="16" end="16"/>
                                            </p:txEl>
                                          </p:spTgt>
                                        </p:tgtEl>
                                        <p:attrNameLst>
                                          <p:attrName>style.visibility</p:attrName>
                                        </p:attrNameLst>
                                      </p:cBhvr>
                                      <p:to>
                                        <p:strVal val="visible"/>
                                      </p:to>
                                    </p:set>
                                    <p:animEffect transition="in" filter="barn(inVertical)">
                                      <p:cBhvr>
                                        <p:cTn id="92" dur="500"/>
                                        <p:tgtEl>
                                          <p:spTgt spid="2">
                                            <p:txEl>
                                              <p:pRg st="16" end="16"/>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6" presetClass="entr" presetSubtype="21" fill="hold" grpId="0" nodeType="clickEffect">
                                  <p:stCondLst>
                                    <p:cond delay="0"/>
                                  </p:stCondLst>
                                  <p:childTnLst>
                                    <p:set>
                                      <p:cBhvr>
                                        <p:cTn id="96" dur="1" fill="hold">
                                          <p:stCondLst>
                                            <p:cond delay="0"/>
                                          </p:stCondLst>
                                        </p:cTn>
                                        <p:tgtEl>
                                          <p:spTgt spid="2">
                                            <p:txEl>
                                              <p:pRg st="18" end="18"/>
                                            </p:txEl>
                                          </p:spTgt>
                                        </p:tgtEl>
                                        <p:attrNameLst>
                                          <p:attrName>style.visibility</p:attrName>
                                        </p:attrNameLst>
                                      </p:cBhvr>
                                      <p:to>
                                        <p:strVal val="visible"/>
                                      </p:to>
                                    </p:set>
                                    <p:animEffect transition="in" filter="barn(inVertical)">
                                      <p:cBhvr>
                                        <p:cTn id="97" dur="500"/>
                                        <p:tgtEl>
                                          <p:spTgt spid="2">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7" grpId="0" animBg="1"/>
      <p:bldP spid="8" grpId="0" animBg="1"/>
      <p:bldP spid="9" grpId="0" animBg="1"/>
      <p:bldP spid="10" grpId="0" animBg="1"/>
      <p:bldP spid="11" grpId="0" animBg="1"/>
      <p:bldP spid="12" grpId="0" animBg="1"/>
      <p:bldP spid="13" grpId="0" animBg="1"/>
      <p:bldP spid="14" grpId="0" animBg="1"/>
      <p:bldP spid="15"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AR"/>
          </a:p>
        </p:txBody>
      </p:sp>
      <p:sp>
        <p:nvSpPr>
          <p:cNvPr id="3" name="Marcador de contenido 2"/>
          <p:cNvSpPr>
            <a:spLocks noGrp="1"/>
          </p:cNvSpPr>
          <p:nvPr>
            <p:ph idx="1"/>
          </p:nvPr>
        </p:nvSpPr>
        <p:spPr/>
        <p:txBody>
          <a:bodyPr>
            <a:normAutofit fontScale="55000" lnSpcReduction="20000"/>
          </a:bodyPr>
          <a:lstStyle/>
          <a:p>
            <a:pPr marL="0" indent="0">
              <a:buNone/>
            </a:pPr>
            <a:r>
              <a:rPr lang="es-AR" dirty="0"/>
              <a:t>Posible implementación (si invocan con N &gt;= 50 se nota la diferencia con cache o </a:t>
            </a:r>
            <a:r>
              <a:rPr lang="es-AR"/>
              <a:t>sin cache)</a:t>
            </a:r>
            <a:endParaRPr lang="es-AR" dirty="0"/>
          </a:p>
          <a:p>
            <a:pPr marL="0" indent="0">
              <a:buNone/>
            </a:pPr>
            <a:r>
              <a:rPr lang="es-AR" b="1" dirty="0" err="1"/>
              <a:t>public</a:t>
            </a:r>
            <a:r>
              <a:rPr lang="es-AR" b="1" dirty="0"/>
              <a:t> </a:t>
            </a:r>
            <a:r>
              <a:rPr lang="es-AR" b="1" dirty="0" err="1"/>
              <a:t>class</a:t>
            </a:r>
            <a:r>
              <a:rPr lang="es-AR" b="1" dirty="0"/>
              <a:t> </a:t>
            </a:r>
            <a:r>
              <a:rPr lang="es-AR" b="1" dirty="0" err="1"/>
              <a:t>FastFibo</a:t>
            </a:r>
            <a:r>
              <a:rPr lang="es-AR" b="1" dirty="0"/>
              <a:t> {</a:t>
            </a:r>
          </a:p>
          <a:p>
            <a:pPr marL="0" indent="0">
              <a:buNone/>
            </a:pPr>
            <a:r>
              <a:rPr lang="en-US" b="1" dirty="0"/>
              <a:t>    private static </a:t>
            </a:r>
            <a:r>
              <a:rPr lang="en-US" b="1" dirty="0" err="1"/>
              <a:t>HashMap</a:t>
            </a:r>
            <a:r>
              <a:rPr lang="en-US" b="1" dirty="0"/>
              <a:t>&lt;Integer, Long&gt; </a:t>
            </a:r>
            <a:r>
              <a:rPr lang="en-US" b="1" i="1" dirty="0"/>
              <a:t>cache= new </a:t>
            </a:r>
            <a:r>
              <a:rPr lang="en-US" b="1" i="1" dirty="0" err="1"/>
              <a:t>HashMap</a:t>
            </a:r>
            <a:r>
              <a:rPr lang="en-US" b="1" i="1" dirty="0"/>
              <a:t>&lt;&gt;();</a:t>
            </a:r>
          </a:p>
          <a:p>
            <a:pPr marL="0" indent="0">
              <a:buNone/>
            </a:pPr>
            <a:endParaRPr lang="es-AR" dirty="0"/>
          </a:p>
          <a:p>
            <a:pPr marL="0" indent="0">
              <a:buNone/>
            </a:pPr>
            <a:r>
              <a:rPr lang="en-US" b="1" dirty="0"/>
              <a:t>    public static long </a:t>
            </a:r>
            <a:r>
              <a:rPr lang="en-US" b="1" dirty="0" err="1"/>
              <a:t>fibo</a:t>
            </a:r>
            <a:r>
              <a:rPr lang="en-US" b="1" dirty="0"/>
              <a:t>(</a:t>
            </a:r>
            <a:r>
              <a:rPr lang="en-US" b="1" dirty="0" err="1"/>
              <a:t>int</a:t>
            </a:r>
            <a:r>
              <a:rPr lang="en-US" b="1" dirty="0"/>
              <a:t> N) {</a:t>
            </a:r>
          </a:p>
          <a:p>
            <a:pPr marL="0" indent="0">
              <a:buNone/>
            </a:pPr>
            <a:r>
              <a:rPr lang="es-AR" b="1" dirty="0">
                <a:solidFill>
                  <a:srgbClr val="00B050"/>
                </a:solidFill>
              </a:rPr>
              <a:t>        </a:t>
            </a:r>
            <a:r>
              <a:rPr lang="es-AR" b="1" dirty="0" err="1">
                <a:solidFill>
                  <a:srgbClr val="00B050"/>
                </a:solidFill>
              </a:rPr>
              <a:t>if</a:t>
            </a:r>
            <a:r>
              <a:rPr lang="es-AR" b="1" dirty="0">
                <a:solidFill>
                  <a:srgbClr val="00B050"/>
                </a:solidFill>
              </a:rPr>
              <a:t> (</a:t>
            </a:r>
            <a:r>
              <a:rPr lang="es-AR" b="1" dirty="0" err="1">
                <a:solidFill>
                  <a:srgbClr val="00B050"/>
                </a:solidFill>
              </a:rPr>
              <a:t>cache.containsKey</a:t>
            </a:r>
            <a:r>
              <a:rPr lang="es-AR" b="1" dirty="0">
                <a:solidFill>
                  <a:srgbClr val="00B050"/>
                </a:solidFill>
              </a:rPr>
              <a:t>(N)) </a:t>
            </a:r>
          </a:p>
          <a:p>
            <a:pPr marL="0" indent="0">
              <a:buNone/>
            </a:pPr>
            <a:r>
              <a:rPr lang="es-AR" b="1" dirty="0">
                <a:solidFill>
                  <a:srgbClr val="00B050"/>
                </a:solidFill>
              </a:rPr>
              <a:t>             </a:t>
            </a:r>
            <a:r>
              <a:rPr lang="es-AR" b="1" dirty="0" err="1">
                <a:solidFill>
                  <a:srgbClr val="00B050"/>
                </a:solidFill>
              </a:rPr>
              <a:t>return</a:t>
            </a:r>
            <a:r>
              <a:rPr lang="es-AR" b="1" dirty="0">
                <a:solidFill>
                  <a:srgbClr val="00B050"/>
                </a:solidFill>
              </a:rPr>
              <a:t> </a:t>
            </a:r>
            <a:r>
              <a:rPr lang="es-AR" b="1" dirty="0" err="1">
                <a:solidFill>
                  <a:srgbClr val="00B050"/>
                </a:solidFill>
              </a:rPr>
              <a:t>cache.get</a:t>
            </a:r>
            <a:r>
              <a:rPr lang="es-AR" b="1" dirty="0">
                <a:solidFill>
                  <a:srgbClr val="00B050"/>
                </a:solidFill>
              </a:rPr>
              <a:t>(N);</a:t>
            </a:r>
          </a:p>
          <a:p>
            <a:pPr marL="0" indent="0">
              <a:buNone/>
            </a:pPr>
            <a:endParaRPr lang="es-AR" b="1" dirty="0"/>
          </a:p>
          <a:p>
            <a:pPr marL="0" indent="0">
              <a:buNone/>
            </a:pPr>
            <a:r>
              <a:rPr lang="es-AR" b="1" dirty="0"/>
              <a:t>        </a:t>
            </a:r>
            <a:r>
              <a:rPr lang="es-AR" b="1" dirty="0" err="1"/>
              <a:t>long</a:t>
            </a:r>
            <a:r>
              <a:rPr lang="es-AR" b="1" dirty="0"/>
              <a:t> </a:t>
            </a:r>
            <a:r>
              <a:rPr lang="es-AR" b="1" dirty="0" err="1"/>
              <a:t>rta</a:t>
            </a:r>
            <a:r>
              <a:rPr lang="es-AR" b="1" dirty="0"/>
              <a:t>;</a:t>
            </a:r>
          </a:p>
          <a:p>
            <a:pPr marL="0" indent="0">
              <a:buNone/>
            </a:pPr>
            <a:endParaRPr lang="es-AR" b="1" dirty="0"/>
          </a:p>
          <a:p>
            <a:pPr marL="0" indent="0">
              <a:buNone/>
            </a:pPr>
            <a:r>
              <a:rPr lang="es-AR" b="1" dirty="0"/>
              <a:t>       </a:t>
            </a:r>
            <a:r>
              <a:rPr lang="es-AR" b="1" dirty="0" err="1"/>
              <a:t>if</a:t>
            </a:r>
            <a:r>
              <a:rPr lang="es-AR" b="1" dirty="0"/>
              <a:t> (N &lt;= 1)</a:t>
            </a:r>
          </a:p>
          <a:p>
            <a:pPr marL="0" indent="0">
              <a:buNone/>
            </a:pPr>
            <a:r>
              <a:rPr lang="es-AR" b="1" dirty="0"/>
              <a:t>            </a:t>
            </a:r>
            <a:r>
              <a:rPr lang="es-AR" b="1" dirty="0" err="1"/>
              <a:t>rta</a:t>
            </a:r>
            <a:r>
              <a:rPr lang="es-AR" b="1" dirty="0"/>
              <a:t>= N;</a:t>
            </a:r>
          </a:p>
          <a:p>
            <a:pPr marL="0" indent="0">
              <a:buNone/>
            </a:pPr>
            <a:r>
              <a:rPr lang="es-AR" b="1" dirty="0"/>
              <a:t>      </a:t>
            </a:r>
            <a:r>
              <a:rPr lang="es-AR" b="1" dirty="0" err="1"/>
              <a:t>else</a:t>
            </a:r>
            <a:endParaRPr lang="es-AR" b="1" dirty="0"/>
          </a:p>
          <a:p>
            <a:pPr marL="0" indent="0">
              <a:buNone/>
            </a:pPr>
            <a:r>
              <a:rPr lang="es-AR" b="1" dirty="0"/>
              <a:t>           </a:t>
            </a:r>
            <a:r>
              <a:rPr lang="es-AR" b="1" dirty="0" err="1"/>
              <a:t>rta</a:t>
            </a:r>
            <a:r>
              <a:rPr lang="es-AR" b="1" dirty="0"/>
              <a:t>= </a:t>
            </a:r>
            <a:r>
              <a:rPr lang="es-AR" b="1" dirty="0" err="1"/>
              <a:t>fibo</a:t>
            </a:r>
            <a:r>
              <a:rPr lang="es-AR" b="1" dirty="0"/>
              <a:t>(N-1) + </a:t>
            </a:r>
            <a:r>
              <a:rPr lang="es-AR" b="1" dirty="0" err="1"/>
              <a:t>fibo</a:t>
            </a:r>
            <a:r>
              <a:rPr lang="es-AR" b="1" dirty="0"/>
              <a:t>(N-2);</a:t>
            </a:r>
          </a:p>
          <a:p>
            <a:pPr marL="0" indent="0">
              <a:buNone/>
            </a:pPr>
            <a:endParaRPr lang="es-AR" b="1" dirty="0"/>
          </a:p>
          <a:p>
            <a:pPr marL="0" indent="0">
              <a:buNone/>
            </a:pPr>
            <a:r>
              <a:rPr lang="es-AR" b="1" dirty="0"/>
              <a:t>       </a:t>
            </a:r>
            <a:r>
              <a:rPr lang="es-AR" b="1" dirty="0" err="1">
                <a:solidFill>
                  <a:srgbClr val="00B050"/>
                </a:solidFill>
              </a:rPr>
              <a:t>cache.put</a:t>
            </a:r>
            <a:r>
              <a:rPr lang="es-AR" b="1" dirty="0">
                <a:solidFill>
                  <a:srgbClr val="00B050"/>
                </a:solidFill>
              </a:rPr>
              <a:t>(N,  </a:t>
            </a:r>
            <a:r>
              <a:rPr lang="es-AR" b="1" dirty="0" err="1">
                <a:solidFill>
                  <a:srgbClr val="00B050"/>
                </a:solidFill>
              </a:rPr>
              <a:t>rta</a:t>
            </a:r>
            <a:r>
              <a:rPr lang="es-AR" b="1" dirty="0">
                <a:solidFill>
                  <a:srgbClr val="00B050"/>
                </a:solidFill>
              </a:rPr>
              <a:t>);</a:t>
            </a:r>
          </a:p>
          <a:p>
            <a:pPr marL="0" indent="0">
              <a:buNone/>
            </a:pPr>
            <a:endParaRPr lang="es-AR" b="1" dirty="0"/>
          </a:p>
          <a:p>
            <a:pPr marL="0" indent="0">
              <a:buNone/>
            </a:pPr>
            <a:r>
              <a:rPr lang="es-AR" b="1" dirty="0"/>
              <a:t>       </a:t>
            </a:r>
            <a:r>
              <a:rPr lang="es-AR" b="1" dirty="0" err="1"/>
              <a:t>return</a:t>
            </a:r>
            <a:r>
              <a:rPr lang="es-AR" b="1" dirty="0"/>
              <a:t> </a:t>
            </a:r>
            <a:r>
              <a:rPr lang="es-AR" b="1" dirty="0" err="1"/>
              <a:t>rta</a:t>
            </a:r>
            <a:r>
              <a:rPr lang="es-AR" b="1" dirty="0"/>
              <a:t>;</a:t>
            </a:r>
          </a:p>
          <a:p>
            <a:pPr marL="0" indent="0">
              <a:buNone/>
            </a:pPr>
            <a:r>
              <a:rPr lang="es-AR" b="1" dirty="0"/>
              <a:t>    }</a:t>
            </a:r>
          </a:p>
          <a:p>
            <a:pPr marL="0" indent="0">
              <a:buNone/>
            </a:pPr>
            <a:r>
              <a:rPr lang="es-AR" dirty="0"/>
              <a:t>}</a:t>
            </a:r>
          </a:p>
        </p:txBody>
      </p:sp>
      <p:sp>
        <p:nvSpPr>
          <p:cNvPr id="4" name="Marcador de número de diapositiva 3"/>
          <p:cNvSpPr>
            <a:spLocks noGrp="1"/>
          </p:cNvSpPr>
          <p:nvPr>
            <p:ph type="sldNum" sz="quarter" idx="12"/>
          </p:nvPr>
        </p:nvSpPr>
        <p:spPr/>
        <p:txBody>
          <a:bodyPr/>
          <a:lstStyle/>
          <a:p>
            <a:fld id="{401CF334-2D5C-4859-84A6-CA7E6E43FAEB}" type="slidenum">
              <a:rPr lang="en-US" smtClean="0"/>
              <a:t>53</a:t>
            </a:fld>
            <a:endParaRPr lang="en-US"/>
          </a:p>
        </p:txBody>
      </p:sp>
    </p:spTree>
    <p:extLst>
      <p:ext uri="{BB962C8B-B14F-4D97-AF65-F5344CB8AC3E}">
        <p14:creationId xmlns:p14="http://schemas.microsoft.com/office/powerpoint/2010/main" val="3578014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s-AR" dirty="0">
                <a:latin typeface="Comic Sans MS" panose="030F0702030302020204" pitchFamily="66" charset="0"/>
              </a:rPr>
              <a:t>Programación Dinámica para </a:t>
            </a:r>
            <a:r>
              <a:rPr lang="es-AR" dirty="0" err="1">
                <a:latin typeface="Comic Sans MS" panose="030F0702030302020204" pitchFamily="66" charset="0"/>
              </a:rPr>
              <a:t>Levenshtein</a:t>
            </a:r>
            <a:r>
              <a:rPr lang="es-AR" dirty="0">
                <a:latin typeface="Comic Sans MS" panose="030F0702030302020204" pitchFamily="66" charset="0"/>
              </a:rPr>
              <a:t>(‘</a:t>
            </a:r>
            <a:r>
              <a:rPr lang="es-AR" dirty="0" err="1">
                <a:latin typeface="Comic Sans MS" panose="030F0702030302020204" pitchFamily="66" charset="0"/>
              </a:rPr>
              <a:t>big</a:t>
            </a:r>
            <a:r>
              <a:rPr lang="es-AR" dirty="0">
                <a:latin typeface="Comic Sans MS" panose="030F0702030302020204" pitchFamily="66" charset="0"/>
              </a:rPr>
              <a:t> data’, ‘</a:t>
            </a:r>
            <a:r>
              <a:rPr lang="es-AR" dirty="0" err="1">
                <a:latin typeface="Comic Sans MS" panose="030F0702030302020204" pitchFamily="66" charset="0"/>
              </a:rPr>
              <a:t>bigdata</a:t>
            </a:r>
            <a:r>
              <a:rPr lang="es-AR" dirty="0">
                <a:latin typeface="Comic Sans MS" panose="030F0702030302020204" pitchFamily="66" charset="0"/>
              </a:rPr>
              <a:t>’) </a:t>
            </a:r>
            <a:endParaRPr lang="es-AR" dirty="0"/>
          </a:p>
        </p:txBody>
      </p:sp>
      <p:sp>
        <p:nvSpPr>
          <p:cNvPr id="3" name="Title 2"/>
          <p:cNvSpPr>
            <a:spLocks noGrp="1"/>
          </p:cNvSpPr>
          <p:nvPr>
            <p:ph type="title"/>
          </p:nvPr>
        </p:nvSpPr>
        <p:spPr/>
        <p:txBody>
          <a:bodyPr>
            <a:normAutofit fontScale="90000"/>
          </a:bodyPr>
          <a:lstStyle/>
          <a:p>
            <a:r>
              <a:rPr lang="es-AR" dirty="0" err="1"/>
              <a:t>String</a:t>
            </a:r>
            <a:r>
              <a:rPr lang="es-AR" dirty="0"/>
              <a:t> </a:t>
            </a:r>
            <a:r>
              <a:rPr lang="es-AR" dirty="0" err="1"/>
              <a:t>Matching</a:t>
            </a:r>
            <a:r>
              <a:rPr lang="es-AR" dirty="0"/>
              <a:t> – </a:t>
            </a:r>
            <a:r>
              <a:rPr lang="es-AR" dirty="0" err="1"/>
              <a:t>Levenshtein</a:t>
            </a:r>
            <a:r>
              <a:rPr lang="es-AR" dirty="0"/>
              <a:t> </a:t>
            </a:r>
            <a:r>
              <a:rPr lang="es-AR" dirty="0" err="1"/>
              <a:t>Distance</a:t>
            </a:r>
            <a:endParaRPr lang="es-AR"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54</a:t>
            </a:fld>
            <a:endParaRPr lang="en-US"/>
          </a:p>
        </p:txBody>
      </p:sp>
      <p:graphicFrame>
        <p:nvGraphicFramePr>
          <p:cNvPr id="6" name="Table 5"/>
          <p:cNvGraphicFramePr>
            <a:graphicFrameLocks noGrp="1"/>
          </p:cNvGraphicFramePr>
          <p:nvPr/>
        </p:nvGraphicFramePr>
        <p:xfrm>
          <a:off x="1524000" y="1690371"/>
          <a:ext cx="5541820" cy="3337560"/>
        </p:xfrm>
        <a:graphic>
          <a:graphicData uri="http://schemas.openxmlformats.org/drawingml/2006/table">
            <a:tbl>
              <a:tblPr firstRow="1" bandRow="1">
                <a:tableStyleId>{5C22544A-7EE6-4342-B048-85BDC9FD1C3A}</a:tableStyleId>
              </a:tblPr>
              <a:tblGrid>
                <a:gridCol w="554182">
                  <a:extLst>
                    <a:ext uri="{9D8B030D-6E8A-4147-A177-3AD203B41FA5}">
                      <a16:colId xmlns:a16="http://schemas.microsoft.com/office/drawing/2014/main" val="78484848"/>
                    </a:ext>
                  </a:extLst>
                </a:gridCol>
                <a:gridCol w="554182">
                  <a:extLst>
                    <a:ext uri="{9D8B030D-6E8A-4147-A177-3AD203B41FA5}">
                      <a16:colId xmlns:a16="http://schemas.microsoft.com/office/drawing/2014/main" val="2917294605"/>
                    </a:ext>
                  </a:extLst>
                </a:gridCol>
                <a:gridCol w="554182">
                  <a:extLst>
                    <a:ext uri="{9D8B030D-6E8A-4147-A177-3AD203B41FA5}">
                      <a16:colId xmlns:a16="http://schemas.microsoft.com/office/drawing/2014/main" val="4250177350"/>
                    </a:ext>
                  </a:extLst>
                </a:gridCol>
                <a:gridCol w="554182">
                  <a:extLst>
                    <a:ext uri="{9D8B030D-6E8A-4147-A177-3AD203B41FA5}">
                      <a16:colId xmlns:a16="http://schemas.microsoft.com/office/drawing/2014/main" val="1616755810"/>
                    </a:ext>
                  </a:extLst>
                </a:gridCol>
                <a:gridCol w="554182">
                  <a:extLst>
                    <a:ext uri="{9D8B030D-6E8A-4147-A177-3AD203B41FA5}">
                      <a16:colId xmlns:a16="http://schemas.microsoft.com/office/drawing/2014/main" val="2392137833"/>
                    </a:ext>
                  </a:extLst>
                </a:gridCol>
                <a:gridCol w="554182">
                  <a:extLst>
                    <a:ext uri="{9D8B030D-6E8A-4147-A177-3AD203B41FA5}">
                      <a16:colId xmlns:a16="http://schemas.microsoft.com/office/drawing/2014/main" val="893835057"/>
                    </a:ext>
                  </a:extLst>
                </a:gridCol>
                <a:gridCol w="554182">
                  <a:extLst>
                    <a:ext uri="{9D8B030D-6E8A-4147-A177-3AD203B41FA5}">
                      <a16:colId xmlns:a16="http://schemas.microsoft.com/office/drawing/2014/main" val="2418582913"/>
                    </a:ext>
                  </a:extLst>
                </a:gridCol>
                <a:gridCol w="554182">
                  <a:extLst>
                    <a:ext uri="{9D8B030D-6E8A-4147-A177-3AD203B41FA5}">
                      <a16:colId xmlns:a16="http://schemas.microsoft.com/office/drawing/2014/main" val="389798412"/>
                    </a:ext>
                  </a:extLst>
                </a:gridCol>
                <a:gridCol w="554182">
                  <a:extLst>
                    <a:ext uri="{9D8B030D-6E8A-4147-A177-3AD203B41FA5}">
                      <a16:colId xmlns:a16="http://schemas.microsoft.com/office/drawing/2014/main" val="743565056"/>
                    </a:ext>
                  </a:extLst>
                </a:gridCol>
                <a:gridCol w="554182">
                  <a:extLst>
                    <a:ext uri="{9D8B030D-6E8A-4147-A177-3AD203B41FA5}">
                      <a16:colId xmlns:a16="http://schemas.microsoft.com/office/drawing/2014/main" val="3810228426"/>
                    </a:ext>
                  </a:extLst>
                </a:gridCol>
              </a:tblGrid>
              <a:tr h="370840">
                <a:tc>
                  <a:txBody>
                    <a:bodyPr/>
                    <a:lstStyle/>
                    <a:p>
                      <a:endParaRPr lang="es-AR" dirty="0"/>
                    </a:p>
                  </a:txBody>
                  <a:tcPr/>
                </a:tc>
                <a:tc>
                  <a:txBody>
                    <a:bodyPr/>
                    <a:lstStyle/>
                    <a:p>
                      <a:r>
                        <a:rPr lang="es-AR" dirty="0">
                          <a:solidFill>
                            <a:schemeClr val="tx1"/>
                          </a:solidFill>
                          <a:sym typeface="Symbol" panose="05050102010706020507" pitchFamily="18" charset="2"/>
                        </a:rPr>
                        <a:t></a:t>
                      </a:r>
                      <a:endParaRPr lang="es-AR" dirty="0">
                        <a:solidFill>
                          <a:schemeClr val="tx1"/>
                        </a:solidFill>
                      </a:endParaRPr>
                    </a:p>
                  </a:txBody>
                  <a:tcPr/>
                </a:tc>
                <a:tc>
                  <a:txBody>
                    <a:bodyPr/>
                    <a:lstStyle/>
                    <a:p>
                      <a:r>
                        <a:rPr lang="es-AR" dirty="0"/>
                        <a:t>B</a:t>
                      </a:r>
                    </a:p>
                  </a:txBody>
                  <a:tcPr/>
                </a:tc>
                <a:tc>
                  <a:txBody>
                    <a:bodyPr/>
                    <a:lstStyle/>
                    <a:p>
                      <a:r>
                        <a:rPr lang="es-AR" dirty="0"/>
                        <a:t>I</a:t>
                      </a:r>
                    </a:p>
                  </a:txBody>
                  <a:tcPr/>
                </a:tc>
                <a:tc>
                  <a:txBody>
                    <a:bodyPr/>
                    <a:lstStyle/>
                    <a:p>
                      <a:r>
                        <a:rPr lang="es-AR" dirty="0"/>
                        <a:t>G</a:t>
                      </a:r>
                    </a:p>
                  </a:txBody>
                  <a:tcPr/>
                </a:tc>
                <a:tc>
                  <a:txBody>
                    <a:bodyPr/>
                    <a:lstStyle/>
                    <a:p>
                      <a:endParaRPr lang="es-AR" dirty="0"/>
                    </a:p>
                  </a:txBody>
                  <a:tcPr/>
                </a:tc>
                <a:tc>
                  <a:txBody>
                    <a:bodyPr/>
                    <a:lstStyle/>
                    <a:p>
                      <a:r>
                        <a:rPr lang="es-AR" dirty="0"/>
                        <a:t>D</a:t>
                      </a:r>
                    </a:p>
                  </a:txBody>
                  <a:tcPr/>
                </a:tc>
                <a:tc>
                  <a:txBody>
                    <a:bodyPr/>
                    <a:lstStyle/>
                    <a:p>
                      <a:r>
                        <a:rPr lang="es-AR" dirty="0"/>
                        <a:t>A</a:t>
                      </a:r>
                    </a:p>
                  </a:txBody>
                  <a:tcPr/>
                </a:tc>
                <a:tc>
                  <a:txBody>
                    <a:bodyPr/>
                    <a:lstStyle/>
                    <a:p>
                      <a:r>
                        <a:rPr lang="es-AR" dirty="0"/>
                        <a:t>T</a:t>
                      </a:r>
                    </a:p>
                  </a:txBody>
                  <a:tcPr/>
                </a:tc>
                <a:tc>
                  <a:txBody>
                    <a:bodyPr/>
                    <a:lstStyle/>
                    <a:p>
                      <a:r>
                        <a:rPr lang="es-AR" dirty="0"/>
                        <a:t>A</a:t>
                      </a:r>
                    </a:p>
                  </a:txBody>
                  <a:tcPr/>
                </a:tc>
                <a:extLst>
                  <a:ext uri="{0D108BD9-81ED-4DB2-BD59-A6C34878D82A}">
                    <a16:rowId xmlns:a16="http://schemas.microsoft.com/office/drawing/2014/main" val="33073819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a:sym typeface="Symbol" panose="05050102010706020507" pitchFamily="18" charset="2"/>
                        </a:rPr>
                        <a:t></a:t>
                      </a:r>
                      <a:endParaRPr lang="es-AR" dirty="0"/>
                    </a:p>
                  </a:txBody>
                  <a:tcPr/>
                </a:tc>
                <a:tc>
                  <a:txBody>
                    <a:bodyPr/>
                    <a:lstStyle/>
                    <a:p>
                      <a:endParaRPr lang="es-AR" dirty="0"/>
                    </a:p>
                  </a:txBody>
                  <a:tcPr/>
                </a:tc>
                <a:tc>
                  <a:txBody>
                    <a:bodyPr/>
                    <a:lstStyle/>
                    <a:p>
                      <a:endParaRPr lang="es-AR" dirty="0"/>
                    </a:p>
                  </a:txBody>
                  <a:tcPr/>
                </a:tc>
                <a:tc>
                  <a:txBody>
                    <a:bodyPr/>
                    <a:lstStyle/>
                    <a:p>
                      <a:endParaRPr lang="es-AR" dirty="0"/>
                    </a:p>
                  </a:txBody>
                  <a:tcPr/>
                </a:tc>
                <a:tc>
                  <a:txBody>
                    <a:bodyPr/>
                    <a:lstStyle/>
                    <a:p>
                      <a:endParaRPr lang="es-AR" dirty="0"/>
                    </a:p>
                  </a:txBody>
                  <a:tcPr/>
                </a:tc>
                <a:tc>
                  <a:txBody>
                    <a:bodyPr/>
                    <a:lstStyle/>
                    <a:p>
                      <a:endParaRPr lang="es-AR" dirty="0"/>
                    </a:p>
                  </a:txBody>
                  <a:tcPr/>
                </a:tc>
                <a:tc>
                  <a:txBody>
                    <a:bodyPr/>
                    <a:lstStyle/>
                    <a:p>
                      <a:endParaRPr lang="es-AR" dirty="0"/>
                    </a:p>
                  </a:txBody>
                  <a:tcPr/>
                </a:tc>
                <a:tc>
                  <a:txBody>
                    <a:bodyPr/>
                    <a:lstStyle/>
                    <a:p>
                      <a:endParaRPr lang="es-AR" dirty="0"/>
                    </a:p>
                  </a:txBody>
                  <a:tcPr/>
                </a:tc>
                <a:tc>
                  <a:txBody>
                    <a:bodyPr/>
                    <a:lstStyle/>
                    <a:p>
                      <a:endParaRPr lang="es-AR" dirty="0"/>
                    </a:p>
                  </a:txBody>
                  <a:tcPr/>
                </a:tc>
                <a:tc>
                  <a:txBody>
                    <a:bodyPr/>
                    <a:lstStyle/>
                    <a:p>
                      <a:endParaRPr lang="es-AR" dirty="0"/>
                    </a:p>
                  </a:txBody>
                  <a:tcPr/>
                </a:tc>
                <a:extLst>
                  <a:ext uri="{0D108BD9-81ED-4DB2-BD59-A6C34878D82A}">
                    <a16:rowId xmlns:a16="http://schemas.microsoft.com/office/drawing/2014/main" val="1760677457"/>
                  </a:ext>
                </a:extLst>
              </a:tr>
              <a:tr h="370840">
                <a:tc>
                  <a:txBody>
                    <a:bodyPr/>
                    <a:lstStyle/>
                    <a:p>
                      <a:r>
                        <a:rPr lang="es-AR" dirty="0"/>
                        <a:t>B</a:t>
                      </a:r>
                    </a:p>
                  </a:txBody>
                  <a:tcPr/>
                </a:tc>
                <a:tc>
                  <a:txBody>
                    <a:bodyPr/>
                    <a:lstStyle/>
                    <a:p>
                      <a:endParaRPr lang="es-AR" dirty="0"/>
                    </a:p>
                  </a:txBody>
                  <a:tcPr/>
                </a:tc>
                <a:tc>
                  <a:txBody>
                    <a:bodyPr/>
                    <a:lstStyle/>
                    <a:p>
                      <a:endParaRPr lang="es-AR" dirty="0"/>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dirty="0"/>
                    </a:p>
                  </a:txBody>
                  <a:tcPr/>
                </a:tc>
                <a:extLst>
                  <a:ext uri="{0D108BD9-81ED-4DB2-BD59-A6C34878D82A}">
                    <a16:rowId xmlns:a16="http://schemas.microsoft.com/office/drawing/2014/main" val="1549630556"/>
                  </a:ext>
                </a:extLst>
              </a:tr>
              <a:tr h="370840">
                <a:tc>
                  <a:txBody>
                    <a:bodyPr/>
                    <a:lstStyle/>
                    <a:p>
                      <a:r>
                        <a:rPr lang="es-AR" dirty="0"/>
                        <a:t>I</a:t>
                      </a:r>
                    </a:p>
                  </a:txBody>
                  <a:tcPr/>
                </a:tc>
                <a:tc>
                  <a:txBody>
                    <a:bodyPr/>
                    <a:lstStyle/>
                    <a:p>
                      <a:endParaRPr lang="es-AR" dirty="0"/>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extLst>
                  <a:ext uri="{0D108BD9-81ED-4DB2-BD59-A6C34878D82A}">
                    <a16:rowId xmlns:a16="http://schemas.microsoft.com/office/drawing/2014/main" val="1575437855"/>
                  </a:ext>
                </a:extLst>
              </a:tr>
              <a:tr h="370840">
                <a:tc>
                  <a:txBody>
                    <a:bodyPr/>
                    <a:lstStyle/>
                    <a:p>
                      <a:r>
                        <a:rPr lang="es-AR" dirty="0"/>
                        <a:t>G</a:t>
                      </a:r>
                    </a:p>
                  </a:txBody>
                  <a:tcPr/>
                </a:tc>
                <a:tc>
                  <a:txBody>
                    <a:bodyPr/>
                    <a:lstStyle/>
                    <a:p>
                      <a:endParaRPr lang="es-AR" dirty="0"/>
                    </a:p>
                  </a:txBody>
                  <a:tcPr/>
                </a:tc>
                <a:tc>
                  <a:txBody>
                    <a:bodyPr/>
                    <a:lstStyle/>
                    <a:p>
                      <a:endParaRPr lang="es-AR" dirty="0"/>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extLst>
                  <a:ext uri="{0D108BD9-81ED-4DB2-BD59-A6C34878D82A}">
                    <a16:rowId xmlns:a16="http://schemas.microsoft.com/office/drawing/2014/main" val="1505450716"/>
                  </a:ext>
                </a:extLst>
              </a:tr>
              <a:tr h="370840">
                <a:tc>
                  <a:txBody>
                    <a:bodyPr/>
                    <a:lstStyle/>
                    <a:p>
                      <a:r>
                        <a:rPr lang="es-AR" dirty="0"/>
                        <a:t>D</a:t>
                      </a:r>
                    </a:p>
                  </a:txBody>
                  <a:tcPr/>
                </a:tc>
                <a:tc>
                  <a:txBody>
                    <a:bodyPr/>
                    <a:lstStyle/>
                    <a:p>
                      <a:endParaRPr lang="es-AR" dirty="0"/>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extLst>
                  <a:ext uri="{0D108BD9-81ED-4DB2-BD59-A6C34878D82A}">
                    <a16:rowId xmlns:a16="http://schemas.microsoft.com/office/drawing/2014/main" val="2327758294"/>
                  </a:ext>
                </a:extLst>
              </a:tr>
              <a:tr h="370840">
                <a:tc>
                  <a:txBody>
                    <a:bodyPr/>
                    <a:lstStyle/>
                    <a:p>
                      <a:r>
                        <a:rPr lang="es-AR" dirty="0"/>
                        <a:t>A</a:t>
                      </a:r>
                    </a:p>
                  </a:txBody>
                  <a:tcPr/>
                </a:tc>
                <a:tc>
                  <a:txBody>
                    <a:bodyPr/>
                    <a:lstStyle/>
                    <a:p>
                      <a:endParaRPr lang="es-AR" dirty="0"/>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extLst>
                  <a:ext uri="{0D108BD9-81ED-4DB2-BD59-A6C34878D82A}">
                    <a16:rowId xmlns:a16="http://schemas.microsoft.com/office/drawing/2014/main" val="105260593"/>
                  </a:ext>
                </a:extLst>
              </a:tr>
              <a:tr h="370840">
                <a:tc>
                  <a:txBody>
                    <a:bodyPr/>
                    <a:lstStyle/>
                    <a:p>
                      <a:r>
                        <a:rPr lang="es-AR" dirty="0"/>
                        <a:t>T</a:t>
                      </a:r>
                    </a:p>
                  </a:txBody>
                  <a:tcPr/>
                </a:tc>
                <a:tc>
                  <a:txBody>
                    <a:bodyPr/>
                    <a:lstStyle/>
                    <a:p>
                      <a:endParaRPr lang="es-AR" dirty="0"/>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extLst>
                  <a:ext uri="{0D108BD9-81ED-4DB2-BD59-A6C34878D82A}">
                    <a16:rowId xmlns:a16="http://schemas.microsoft.com/office/drawing/2014/main" val="1177884732"/>
                  </a:ext>
                </a:extLst>
              </a:tr>
              <a:tr h="370840">
                <a:tc>
                  <a:txBody>
                    <a:bodyPr/>
                    <a:lstStyle/>
                    <a:p>
                      <a:r>
                        <a:rPr lang="es-AR" dirty="0"/>
                        <a:t>A</a:t>
                      </a:r>
                    </a:p>
                  </a:txBody>
                  <a:tcPr/>
                </a:tc>
                <a:tc>
                  <a:txBody>
                    <a:bodyPr/>
                    <a:lstStyle/>
                    <a:p>
                      <a:endParaRPr lang="es-AR" dirty="0"/>
                    </a:p>
                  </a:txBody>
                  <a:tcPr/>
                </a:tc>
                <a:tc>
                  <a:txBody>
                    <a:bodyPr/>
                    <a:lstStyle/>
                    <a:p>
                      <a:endParaRPr lang="es-AR" dirty="0"/>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dirty="0"/>
                    </a:p>
                  </a:txBody>
                  <a:tcPr/>
                </a:tc>
                <a:tc>
                  <a:txBody>
                    <a:bodyPr/>
                    <a:lstStyle/>
                    <a:p>
                      <a:endParaRPr lang="es-AR" dirty="0"/>
                    </a:p>
                  </a:txBody>
                  <a:tcPr/>
                </a:tc>
                <a:extLst>
                  <a:ext uri="{0D108BD9-81ED-4DB2-BD59-A6C34878D82A}">
                    <a16:rowId xmlns:a16="http://schemas.microsoft.com/office/drawing/2014/main" val="174604774"/>
                  </a:ext>
                </a:extLst>
              </a:tr>
            </a:tbl>
          </a:graphicData>
        </a:graphic>
      </p:graphicFrame>
      <p:sp>
        <p:nvSpPr>
          <p:cNvPr id="8" name="Cloud Callout 7"/>
          <p:cNvSpPr/>
          <p:nvPr/>
        </p:nvSpPr>
        <p:spPr>
          <a:xfrm>
            <a:off x="3845859" y="2590800"/>
            <a:ext cx="4876800" cy="3133910"/>
          </a:xfrm>
          <a:prstGeom prst="cloudCallout">
            <a:avLst>
              <a:gd name="adj1" fmla="val -47140"/>
              <a:gd name="adj2" fmla="val -28274"/>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AR" dirty="0">
                <a:solidFill>
                  <a:schemeClr val="tx1"/>
                </a:solidFill>
                <a:latin typeface="Comic Sans MS" panose="030F0702030302020204" pitchFamily="66" charset="0"/>
              </a:rPr>
              <a:t>La celda representa</a:t>
            </a:r>
          </a:p>
          <a:p>
            <a:pPr algn="ctr"/>
            <a:r>
              <a:rPr lang="es-AR" dirty="0" err="1">
                <a:solidFill>
                  <a:schemeClr val="tx1"/>
                </a:solidFill>
                <a:latin typeface="Comic Sans MS" panose="030F0702030302020204" pitchFamily="66" charset="0"/>
              </a:rPr>
              <a:t>Levenshtein</a:t>
            </a:r>
            <a:r>
              <a:rPr lang="es-AR" dirty="0">
                <a:solidFill>
                  <a:schemeClr val="tx1"/>
                </a:solidFill>
                <a:latin typeface="Comic Sans MS" panose="030F0702030302020204" pitchFamily="66" charset="0"/>
              </a:rPr>
              <a:t>(‘BIG’, ‘BI’)</a:t>
            </a:r>
          </a:p>
        </p:txBody>
      </p:sp>
      <p:sp>
        <p:nvSpPr>
          <p:cNvPr id="9" name="Oval 8"/>
          <p:cNvSpPr/>
          <p:nvPr/>
        </p:nvSpPr>
        <p:spPr>
          <a:xfrm>
            <a:off x="3810000" y="2810214"/>
            <a:ext cx="457200" cy="3807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s-AR" dirty="0">
              <a:solidFill>
                <a:schemeClr val="tx1"/>
              </a:solidFill>
              <a:latin typeface="Comic Sans MS" panose="030F0702030302020204" pitchFamily="66" charset="0"/>
            </a:endParaRPr>
          </a:p>
        </p:txBody>
      </p:sp>
    </p:spTree>
    <p:extLst>
      <p:ext uri="{BB962C8B-B14F-4D97-AF65-F5344CB8AC3E}">
        <p14:creationId xmlns:p14="http://schemas.microsoft.com/office/powerpoint/2010/main" val="3074579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grpId="0" nodeType="clickEffect">
                                  <p:stCondLst>
                                    <p:cond delay="0"/>
                                  </p:stCondLst>
                                  <p:childTnLst>
                                    <p:animEffect transition="out" filter="barn(inVertical)">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par>
                                <p:cTn id="8" presetID="16" presetClass="exit" presetSubtype="21" fill="hold" grpId="0" nodeType="withEffect">
                                  <p:stCondLst>
                                    <p:cond delay="0"/>
                                  </p:stCondLst>
                                  <p:childTnLst>
                                    <p:animEffect transition="out" filter="barn(inVertical)">
                                      <p:cBhvr>
                                        <p:cTn id="9" dur="500"/>
                                        <p:tgtEl>
                                          <p:spTgt spid="9"/>
                                        </p:tgtEl>
                                      </p:cBhvr>
                                    </p:animEffect>
                                    <p:set>
                                      <p:cBhvr>
                                        <p:cTn id="10"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847088"/>
            <a:ext cx="8229600" cy="4389120"/>
          </a:xfrm>
        </p:spPr>
        <p:txBody>
          <a:bodyPr>
            <a:normAutofit/>
          </a:bodyPr>
          <a:lstStyle/>
          <a:p>
            <a:pPr marL="0" indent="0">
              <a:buNone/>
            </a:pPr>
            <a:r>
              <a:rPr lang="es-AR" sz="2000" dirty="0">
                <a:latin typeface="Comic Sans MS" panose="030F0702030302020204" pitchFamily="66" charset="0"/>
              </a:rPr>
              <a:t>Programación Dinámica para </a:t>
            </a:r>
            <a:r>
              <a:rPr lang="es-AR" sz="2000" dirty="0" err="1">
                <a:latin typeface="Comic Sans MS" panose="030F0702030302020204" pitchFamily="66" charset="0"/>
              </a:rPr>
              <a:t>Levenshtein</a:t>
            </a:r>
            <a:r>
              <a:rPr lang="es-AR" sz="2000" dirty="0">
                <a:latin typeface="Comic Sans MS" panose="030F0702030302020204" pitchFamily="66" charset="0"/>
              </a:rPr>
              <a:t>(‘</a:t>
            </a:r>
            <a:r>
              <a:rPr lang="es-AR" sz="2000" dirty="0" err="1">
                <a:latin typeface="Comic Sans MS" panose="030F0702030302020204" pitchFamily="66" charset="0"/>
              </a:rPr>
              <a:t>big</a:t>
            </a:r>
            <a:r>
              <a:rPr lang="es-AR" sz="2000" dirty="0">
                <a:latin typeface="Comic Sans MS" panose="030F0702030302020204" pitchFamily="66" charset="0"/>
              </a:rPr>
              <a:t> data’, ‘</a:t>
            </a:r>
            <a:r>
              <a:rPr lang="es-AR" sz="2000" dirty="0" err="1">
                <a:latin typeface="Comic Sans MS" panose="030F0702030302020204" pitchFamily="66" charset="0"/>
              </a:rPr>
              <a:t>bigdata</a:t>
            </a:r>
            <a:r>
              <a:rPr lang="es-AR" sz="2000" dirty="0">
                <a:latin typeface="Comic Sans MS" panose="030F0702030302020204" pitchFamily="66" charset="0"/>
              </a:rPr>
              <a:t>’) </a:t>
            </a:r>
            <a:endParaRPr lang="es-AR" sz="2000" dirty="0"/>
          </a:p>
        </p:txBody>
      </p:sp>
      <p:sp>
        <p:nvSpPr>
          <p:cNvPr id="3" name="Title 2"/>
          <p:cNvSpPr>
            <a:spLocks noGrp="1"/>
          </p:cNvSpPr>
          <p:nvPr>
            <p:ph type="title"/>
          </p:nvPr>
        </p:nvSpPr>
        <p:spPr/>
        <p:txBody>
          <a:bodyPr>
            <a:normAutofit/>
          </a:bodyPr>
          <a:lstStyle/>
          <a:p>
            <a:r>
              <a:rPr lang="es-AR" dirty="0" err="1"/>
              <a:t>Levenshtein</a:t>
            </a:r>
            <a:r>
              <a:rPr lang="es-AR" dirty="0"/>
              <a:t> </a:t>
            </a:r>
            <a:r>
              <a:rPr lang="es-AR" dirty="0" err="1"/>
              <a:t>Distance</a:t>
            </a:r>
            <a:endParaRPr lang="es-AR"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55</a:t>
            </a:fld>
            <a:endParaRPr lang="en-US"/>
          </a:p>
        </p:txBody>
      </p:sp>
      <p:graphicFrame>
        <p:nvGraphicFramePr>
          <p:cNvPr id="6" name="Table 5"/>
          <p:cNvGraphicFramePr>
            <a:graphicFrameLocks noGrp="1"/>
          </p:cNvGraphicFramePr>
          <p:nvPr/>
        </p:nvGraphicFramePr>
        <p:xfrm>
          <a:off x="1658471" y="2265935"/>
          <a:ext cx="5541820" cy="3337560"/>
        </p:xfrm>
        <a:graphic>
          <a:graphicData uri="http://schemas.openxmlformats.org/drawingml/2006/table">
            <a:tbl>
              <a:tblPr firstRow="1" bandRow="1">
                <a:tableStyleId>{5C22544A-7EE6-4342-B048-85BDC9FD1C3A}</a:tableStyleId>
              </a:tblPr>
              <a:tblGrid>
                <a:gridCol w="554182">
                  <a:extLst>
                    <a:ext uri="{9D8B030D-6E8A-4147-A177-3AD203B41FA5}">
                      <a16:colId xmlns:a16="http://schemas.microsoft.com/office/drawing/2014/main" val="78484848"/>
                    </a:ext>
                  </a:extLst>
                </a:gridCol>
                <a:gridCol w="554182">
                  <a:extLst>
                    <a:ext uri="{9D8B030D-6E8A-4147-A177-3AD203B41FA5}">
                      <a16:colId xmlns:a16="http://schemas.microsoft.com/office/drawing/2014/main" val="2917294605"/>
                    </a:ext>
                  </a:extLst>
                </a:gridCol>
                <a:gridCol w="554182">
                  <a:extLst>
                    <a:ext uri="{9D8B030D-6E8A-4147-A177-3AD203B41FA5}">
                      <a16:colId xmlns:a16="http://schemas.microsoft.com/office/drawing/2014/main" val="4250177350"/>
                    </a:ext>
                  </a:extLst>
                </a:gridCol>
                <a:gridCol w="554182">
                  <a:extLst>
                    <a:ext uri="{9D8B030D-6E8A-4147-A177-3AD203B41FA5}">
                      <a16:colId xmlns:a16="http://schemas.microsoft.com/office/drawing/2014/main" val="1616755810"/>
                    </a:ext>
                  </a:extLst>
                </a:gridCol>
                <a:gridCol w="554182">
                  <a:extLst>
                    <a:ext uri="{9D8B030D-6E8A-4147-A177-3AD203B41FA5}">
                      <a16:colId xmlns:a16="http://schemas.microsoft.com/office/drawing/2014/main" val="2392137833"/>
                    </a:ext>
                  </a:extLst>
                </a:gridCol>
                <a:gridCol w="554182">
                  <a:extLst>
                    <a:ext uri="{9D8B030D-6E8A-4147-A177-3AD203B41FA5}">
                      <a16:colId xmlns:a16="http://schemas.microsoft.com/office/drawing/2014/main" val="893835057"/>
                    </a:ext>
                  </a:extLst>
                </a:gridCol>
                <a:gridCol w="554182">
                  <a:extLst>
                    <a:ext uri="{9D8B030D-6E8A-4147-A177-3AD203B41FA5}">
                      <a16:colId xmlns:a16="http://schemas.microsoft.com/office/drawing/2014/main" val="2418582913"/>
                    </a:ext>
                  </a:extLst>
                </a:gridCol>
                <a:gridCol w="554182">
                  <a:extLst>
                    <a:ext uri="{9D8B030D-6E8A-4147-A177-3AD203B41FA5}">
                      <a16:colId xmlns:a16="http://schemas.microsoft.com/office/drawing/2014/main" val="389798412"/>
                    </a:ext>
                  </a:extLst>
                </a:gridCol>
                <a:gridCol w="554182">
                  <a:extLst>
                    <a:ext uri="{9D8B030D-6E8A-4147-A177-3AD203B41FA5}">
                      <a16:colId xmlns:a16="http://schemas.microsoft.com/office/drawing/2014/main" val="743565056"/>
                    </a:ext>
                  </a:extLst>
                </a:gridCol>
                <a:gridCol w="554182">
                  <a:extLst>
                    <a:ext uri="{9D8B030D-6E8A-4147-A177-3AD203B41FA5}">
                      <a16:colId xmlns:a16="http://schemas.microsoft.com/office/drawing/2014/main" val="3810228426"/>
                    </a:ext>
                  </a:extLst>
                </a:gridCol>
              </a:tblGrid>
              <a:tr h="370840">
                <a:tc>
                  <a:txBody>
                    <a:bodyPr/>
                    <a:lstStyle/>
                    <a:p>
                      <a:endParaRPr lang="es-AR" dirty="0"/>
                    </a:p>
                  </a:txBody>
                  <a:tcPr/>
                </a:tc>
                <a:tc>
                  <a:txBody>
                    <a:bodyPr/>
                    <a:lstStyle/>
                    <a:p>
                      <a:r>
                        <a:rPr lang="es-AR" dirty="0">
                          <a:solidFill>
                            <a:schemeClr val="tx1"/>
                          </a:solidFill>
                          <a:sym typeface="Symbol" panose="05050102010706020507" pitchFamily="18" charset="2"/>
                        </a:rPr>
                        <a:t></a:t>
                      </a:r>
                      <a:endParaRPr lang="es-AR" dirty="0">
                        <a:solidFill>
                          <a:schemeClr val="tx1"/>
                        </a:solidFill>
                      </a:endParaRPr>
                    </a:p>
                  </a:txBody>
                  <a:tcPr/>
                </a:tc>
                <a:tc>
                  <a:txBody>
                    <a:bodyPr/>
                    <a:lstStyle/>
                    <a:p>
                      <a:r>
                        <a:rPr lang="es-AR" dirty="0"/>
                        <a:t>B</a:t>
                      </a:r>
                    </a:p>
                  </a:txBody>
                  <a:tcPr/>
                </a:tc>
                <a:tc>
                  <a:txBody>
                    <a:bodyPr/>
                    <a:lstStyle/>
                    <a:p>
                      <a:r>
                        <a:rPr lang="es-AR" dirty="0"/>
                        <a:t>I</a:t>
                      </a:r>
                    </a:p>
                  </a:txBody>
                  <a:tcPr/>
                </a:tc>
                <a:tc>
                  <a:txBody>
                    <a:bodyPr/>
                    <a:lstStyle/>
                    <a:p>
                      <a:r>
                        <a:rPr lang="es-AR" dirty="0"/>
                        <a:t>G</a:t>
                      </a:r>
                    </a:p>
                  </a:txBody>
                  <a:tcPr/>
                </a:tc>
                <a:tc>
                  <a:txBody>
                    <a:bodyPr/>
                    <a:lstStyle/>
                    <a:p>
                      <a:endParaRPr lang="es-AR" dirty="0"/>
                    </a:p>
                  </a:txBody>
                  <a:tcPr/>
                </a:tc>
                <a:tc>
                  <a:txBody>
                    <a:bodyPr/>
                    <a:lstStyle/>
                    <a:p>
                      <a:r>
                        <a:rPr lang="es-AR" dirty="0"/>
                        <a:t>D</a:t>
                      </a:r>
                    </a:p>
                  </a:txBody>
                  <a:tcPr/>
                </a:tc>
                <a:tc>
                  <a:txBody>
                    <a:bodyPr/>
                    <a:lstStyle/>
                    <a:p>
                      <a:r>
                        <a:rPr lang="es-AR" dirty="0"/>
                        <a:t>A</a:t>
                      </a:r>
                    </a:p>
                  </a:txBody>
                  <a:tcPr/>
                </a:tc>
                <a:tc>
                  <a:txBody>
                    <a:bodyPr/>
                    <a:lstStyle/>
                    <a:p>
                      <a:r>
                        <a:rPr lang="es-AR" dirty="0"/>
                        <a:t>T</a:t>
                      </a:r>
                    </a:p>
                  </a:txBody>
                  <a:tcPr/>
                </a:tc>
                <a:tc>
                  <a:txBody>
                    <a:bodyPr/>
                    <a:lstStyle/>
                    <a:p>
                      <a:r>
                        <a:rPr lang="es-AR" dirty="0"/>
                        <a:t>A</a:t>
                      </a:r>
                    </a:p>
                  </a:txBody>
                  <a:tcPr/>
                </a:tc>
                <a:extLst>
                  <a:ext uri="{0D108BD9-81ED-4DB2-BD59-A6C34878D82A}">
                    <a16:rowId xmlns:a16="http://schemas.microsoft.com/office/drawing/2014/main" val="33073819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a:sym typeface="Symbol" panose="05050102010706020507" pitchFamily="18" charset="2"/>
                        </a:rPr>
                        <a:t></a:t>
                      </a:r>
                      <a:endParaRPr lang="es-AR" dirty="0"/>
                    </a:p>
                  </a:txBody>
                  <a:tcPr/>
                </a:tc>
                <a:tc>
                  <a:txBody>
                    <a:bodyPr/>
                    <a:lstStyle/>
                    <a:p>
                      <a:r>
                        <a:rPr lang="es-AR" dirty="0"/>
                        <a:t>0</a:t>
                      </a:r>
                    </a:p>
                  </a:txBody>
                  <a:tcPr/>
                </a:tc>
                <a:tc>
                  <a:txBody>
                    <a:bodyPr/>
                    <a:lstStyle/>
                    <a:p>
                      <a:r>
                        <a:rPr lang="es-AR" dirty="0"/>
                        <a:t>1</a:t>
                      </a:r>
                    </a:p>
                  </a:txBody>
                  <a:tcPr/>
                </a:tc>
                <a:tc>
                  <a:txBody>
                    <a:bodyPr/>
                    <a:lstStyle/>
                    <a:p>
                      <a:r>
                        <a:rPr lang="es-AR" dirty="0"/>
                        <a:t>2</a:t>
                      </a:r>
                    </a:p>
                  </a:txBody>
                  <a:tcPr/>
                </a:tc>
                <a:tc>
                  <a:txBody>
                    <a:bodyPr/>
                    <a:lstStyle/>
                    <a:p>
                      <a:r>
                        <a:rPr lang="es-AR" dirty="0"/>
                        <a:t>3</a:t>
                      </a:r>
                    </a:p>
                  </a:txBody>
                  <a:tcPr/>
                </a:tc>
                <a:tc>
                  <a:txBody>
                    <a:bodyPr/>
                    <a:lstStyle/>
                    <a:p>
                      <a:r>
                        <a:rPr lang="es-AR" dirty="0"/>
                        <a:t>4</a:t>
                      </a:r>
                    </a:p>
                  </a:txBody>
                  <a:tcPr/>
                </a:tc>
                <a:tc>
                  <a:txBody>
                    <a:bodyPr/>
                    <a:lstStyle/>
                    <a:p>
                      <a:r>
                        <a:rPr lang="es-AR" dirty="0"/>
                        <a:t>5</a:t>
                      </a:r>
                    </a:p>
                  </a:txBody>
                  <a:tcPr/>
                </a:tc>
                <a:tc>
                  <a:txBody>
                    <a:bodyPr/>
                    <a:lstStyle/>
                    <a:p>
                      <a:r>
                        <a:rPr lang="es-AR" dirty="0"/>
                        <a:t>6</a:t>
                      </a:r>
                    </a:p>
                  </a:txBody>
                  <a:tcPr/>
                </a:tc>
                <a:tc>
                  <a:txBody>
                    <a:bodyPr/>
                    <a:lstStyle/>
                    <a:p>
                      <a:r>
                        <a:rPr lang="es-AR" dirty="0"/>
                        <a:t>7</a:t>
                      </a:r>
                    </a:p>
                  </a:txBody>
                  <a:tcPr/>
                </a:tc>
                <a:tc>
                  <a:txBody>
                    <a:bodyPr/>
                    <a:lstStyle/>
                    <a:p>
                      <a:r>
                        <a:rPr lang="es-AR" dirty="0"/>
                        <a:t>8</a:t>
                      </a:r>
                    </a:p>
                  </a:txBody>
                  <a:tcPr/>
                </a:tc>
                <a:extLst>
                  <a:ext uri="{0D108BD9-81ED-4DB2-BD59-A6C34878D82A}">
                    <a16:rowId xmlns:a16="http://schemas.microsoft.com/office/drawing/2014/main" val="1760677457"/>
                  </a:ext>
                </a:extLst>
              </a:tr>
              <a:tr h="370840">
                <a:tc>
                  <a:txBody>
                    <a:bodyPr/>
                    <a:lstStyle/>
                    <a:p>
                      <a:r>
                        <a:rPr lang="es-AR" dirty="0"/>
                        <a:t>B</a:t>
                      </a:r>
                    </a:p>
                  </a:txBody>
                  <a:tcPr/>
                </a:tc>
                <a:tc>
                  <a:txBody>
                    <a:bodyPr/>
                    <a:lstStyle/>
                    <a:p>
                      <a:r>
                        <a:rPr lang="es-AR" dirty="0"/>
                        <a:t>1</a:t>
                      </a:r>
                    </a:p>
                  </a:txBody>
                  <a:tcPr/>
                </a:tc>
                <a:tc>
                  <a:txBody>
                    <a:bodyPr/>
                    <a:lstStyle/>
                    <a:p>
                      <a:endParaRPr lang="es-AR" dirty="0"/>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dirty="0"/>
                    </a:p>
                  </a:txBody>
                  <a:tcPr/>
                </a:tc>
                <a:extLst>
                  <a:ext uri="{0D108BD9-81ED-4DB2-BD59-A6C34878D82A}">
                    <a16:rowId xmlns:a16="http://schemas.microsoft.com/office/drawing/2014/main" val="1549630556"/>
                  </a:ext>
                </a:extLst>
              </a:tr>
              <a:tr h="370840">
                <a:tc>
                  <a:txBody>
                    <a:bodyPr/>
                    <a:lstStyle/>
                    <a:p>
                      <a:r>
                        <a:rPr lang="es-AR" dirty="0"/>
                        <a:t>I</a:t>
                      </a:r>
                    </a:p>
                  </a:txBody>
                  <a:tcPr/>
                </a:tc>
                <a:tc>
                  <a:txBody>
                    <a:bodyPr/>
                    <a:lstStyle/>
                    <a:p>
                      <a:r>
                        <a:rPr lang="es-AR" dirty="0"/>
                        <a:t>2</a:t>
                      </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extLst>
                  <a:ext uri="{0D108BD9-81ED-4DB2-BD59-A6C34878D82A}">
                    <a16:rowId xmlns:a16="http://schemas.microsoft.com/office/drawing/2014/main" val="1575437855"/>
                  </a:ext>
                </a:extLst>
              </a:tr>
              <a:tr h="370840">
                <a:tc>
                  <a:txBody>
                    <a:bodyPr/>
                    <a:lstStyle/>
                    <a:p>
                      <a:r>
                        <a:rPr lang="es-AR" dirty="0"/>
                        <a:t>G</a:t>
                      </a:r>
                    </a:p>
                  </a:txBody>
                  <a:tcPr/>
                </a:tc>
                <a:tc>
                  <a:txBody>
                    <a:bodyPr/>
                    <a:lstStyle/>
                    <a:p>
                      <a:r>
                        <a:rPr lang="es-AR" dirty="0"/>
                        <a:t>3</a:t>
                      </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extLst>
                  <a:ext uri="{0D108BD9-81ED-4DB2-BD59-A6C34878D82A}">
                    <a16:rowId xmlns:a16="http://schemas.microsoft.com/office/drawing/2014/main" val="1505450716"/>
                  </a:ext>
                </a:extLst>
              </a:tr>
              <a:tr h="370840">
                <a:tc>
                  <a:txBody>
                    <a:bodyPr/>
                    <a:lstStyle/>
                    <a:p>
                      <a:r>
                        <a:rPr lang="es-AR" dirty="0"/>
                        <a:t>D</a:t>
                      </a:r>
                    </a:p>
                  </a:txBody>
                  <a:tcPr/>
                </a:tc>
                <a:tc>
                  <a:txBody>
                    <a:bodyPr/>
                    <a:lstStyle/>
                    <a:p>
                      <a:r>
                        <a:rPr lang="es-AR" dirty="0"/>
                        <a:t>4</a:t>
                      </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extLst>
                  <a:ext uri="{0D108BD9-81ED-4DB2-BD59-A6C34878D82A}">
                    <a16:rowId xmlns:a16="http://schemas.microsoft.com/office/drawing/2014/main" val="2327758294"/>
                  </a:ext>
                </a:extLst>
              </a:tr>
              <a:tr h="370840">
                <a:tc>
                  <a:txBody>
                    <a:bodyPr/>
                    <a:lstStyle/>
                    <a:p>
                      <a:r>
                        <a:rPr lang="es-AR" dirty="0"/>
                        <a:t>A</a:t>
                      </a:r>
                    </a:p>
                  </a:txBody>
                  <a:tcPr/>
                </a:tc>
                <a:tc>
                  <a:txBody>
                    <a:bodyPr/>
                    <a:lstStyle/>
                    <a:p>
                      <a:r>
                        <a:rPr lang="es-AR" dirty="0"/>
                        <a:t>5</a:t>
                      </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extLst>
                  <a:ext uri="{0D108BD9-81ED-4DB2-BD59-A6C34878D82A}">
                    <a16:rowId xmlns:a16="http://schemas.microsoft.com/office/drawing/2014/main" val="105260593"/>
                  </a:ext>
                </a:extLst>
              </a:tr>
              <a:tr h="370840">
                <a:tc>
                  <a:txBody>
                    <a:bodyPr/>
                    <a:lstStyle/>
                    <a:p>
                      <a:r>
                        <a:rPr lang="es-AR" dirty="0"/>
                        <a:t>T</a:t>
                      </a:r>
                    </a:p>
                  </a:txBody>
                  <a:tcPr/>
                </a:tc>
                <a:tc>
                  <a:txBody>
                    <a:bodyPr/>
                    <a:lstStyle/>
                    <a:p>
                      <a:r>
                        <a:rPr lang="es-AR" dirty="0"/>
                        <a:t>6</a:t>
                      </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extLst>
                  <a:ext uri="{0D108BD9-81ED-4DB2-BD59-A6C34878D82A}">
                    <a16:rowId xmlns:a16="http://schemas.microsoft.com/office/drawing/2014/main" val="1177884732"/>
                  </a:ext>
                </a:extLst>
              </a:tr>
              <a:tr h="370840">
                <a:tc>
                  <a:txBody>
                    <a:bodyPr/>
                    <a:lstStyle/>
                    <a:p>
                      <a:r>
                        <a:rPr lang="es-AR" dirty="0"/>
                        <a:t>A</a:t>
                      </a:r>
                    </a:p>
                  </a:txBody>
                  <a:tcPr/>
                </a:tc>
                <a:tc>
                  <a:txBody>
                    <a:bodyPr/>
                    <a:lstStyle/>
                    <a:p>
                      <a:r>
                        <a:rPr lang="es-AR" dirty="0"/>
                        <a:t>7</a:t>
                      </a:r>
                    </a:p>
                  </a:txBody>
                  <a:tcPr/>
                </a:tc>
                <a:tc>
                  <a:txBody>
                    <a:bodyPr/>
                    <a:lstStyle/>
                    <a:p>
                      <a:endParaRPr lang="es-AR" dirty="0"/>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dirty="0"/>
                    </a:p>
                  </a:txBody>
                  <a:tcPr/>
                </a:tc>
                <a:tc>
                  <a:txBody>
                    <a:bodyPr/>
                    <a:lstStyle/>
                    <a:p>
                      <a:endParaRPr lang="es-AR" dirty="0"/>
                    </a:p>
                  </a:txBody>
                  <a:tcPr/>
                </a:tc>
                <a:extLst>
                  <a:ext uri="{0D108BD9-81ED-4DB2-BD59-A6C34878D82A}">
                    <a16:rowId xmlns:a16="http://schemas.microsoft.com/office/drawing/2014/main" val="174604774"/>
                  </a:ext>
                </a:extLst>
              </a:tr>
            </a:tbl>
          </a:graphicData>
        </a:graphic>
      </p:graphicFrame>
      <p:sp>
        <p:nvSpPr>
          <p:cNvPr id="8" name="Cloud Callout 7"/>
          <p:cNvSpPr/>
          <p:nvPr/>
        </p:nvSpPr>
        <p:spPr>
          <a:xfrm>
            <a:off x="5316071" y="2761494"/>
            <a:ext cx="3827929" cy="2432702"/>
          </a:xfrm>
          <a:prstGeom prst="cloudCallout">
            <a:avLst>
              <a:gd name="adj1" fmla="val -47140"/>
              <a:gd name="adj2" fmla="val -28274"/>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s-AR" dirty="0">
                <a:solidFill>
                  <a:schemeClr val="tx1"/>
                </a:solidFill>
                <a:latin typeface="Comic Sans MS" panose="030F0702030302020204" pitchFamily="66" charset="0"/>
              </a:rPr>
              <a:t>Entonces </a:t>
            </a:r>
          </a:p>
          <a:p>
            <a:pPr algn="ctr"/>
            <a:r>
              <a:rPr lang="es-AR" dirty="0" err="1">
                <a:solidFill>
                  <a:schemeClr val="tx1"/>
                </a:solidFill>
                <a:latin typeface="Comic Sans MS" panose="030F0702030302020204" pitchFamily="66" charset="0"/>
              </a:rPr>
              <a:t>Levenshtein</a:t>
            </a:r>
            <a:r>
              <a:rPr lang="es-AR" dirty="0">
                <a:solidFill>
                  <a:schemeClr val="tx1"/>
                </a:solidFill>
                <a:latin typeface="Comic Sans MS" panose="030F0702030302020204" pitchFamily="66" charset="0"/>
              </a:rPr>
              <a:t>(‘’,’’)= 0</a:t>
            </a:r>
          </a:p>
          <a:p>
            <a:pPr algn="ctr"/>
            <a:r>
              <a:rPr lang="es-AR" dirty="0" err="1">
                <a:solidFill>
                  <a:schemeClr val="tx1"/>
                </a:solidFill>
                <a:latin typeface="Comic Sans MS" panose="030F0702030302020204" pitchFamily="66" charset="0"/>
              </a:rPr>
              <a:t>Levenshtein</a:t>
            </a:r>
            <a:r>
              <a:rPr lang="es-AR" dirty="0">
                <a:solidFill>
                  <a:schemeClr val="tx1"/>
                </a:solidFill>
                <a:latin typeface="Comic Sans MS" panose="030F0702030302020204" pitchFamily="66" charset="0"/>
              </a:rPr>
              <a:t>(‘B’, ‘’)=1</a:t>
            </a:r>
          </a:p>
          <a:p>
            <a:pPr algn="ctr"/>
            <a:r>
              <a:rPr lang="es-AR" dirty="0" err="1">
                <a:solidFill>
                  <a:schemeClr val="tx1"/>
                </a:solidFill>
                <a:latin typeface="Comic Sans MS" panose="030F0702030302020204" pitchFamily="66" charset="0"/>
              </a:rPr>
              <a:t>Levenshtein</a:t>
            </a:r>
            <a:r>
              <a:rPr lang="es-AR" dirty="0">
                <a:solidFill>
                  <a:schemeClr val="tx1"/>
                </a:solidFill>
                <a:latin typeface="Comic Sans MS" panose="030F0702030302020204" pitchFamily="66" charset="0"/>
              </a:rPr>
              <a:t>(‘BI’, ‘’)=2</a:t>
            </a:r>
          </a:p>
          <a:p>
            <a:pPr algn="ctr"/>
            <a:r>
              <a:rPr lang="es-AR" dirty="0" err="1">
                <a:solidFill>
                  <a:schemeClr val="tx1"/>
                </a:solidFill>
                <a:latin typeface="Comic Sans MS" panose="030F0702030302020204" pitchFamily="66" charset="0"/>
              </a:rPr>
              <a:t>Levenshtein</a:t>
            </a:r>
            <a:r>
              <a:rPr lang="es-AR" dirty="0">
                <a:solidFill>
                  <a:schemeClr val="tx1"/>
                </a:solidFill>
                <a:latin typeface="Comic Sans MS" panose="030F0702030302020204" pitchFamily="66" charset="0"/>
              </a:rPr>
              <a:t>(‘BIG’, ‘’)=3</a:t>
            </a:r>
          </a:p>
          <a:p>
            <a:pPr algn="ctr"/>
            <a:r>
              <a:rPr lang="es-AR" dirty="0">
                <a:solidFill>
                  <a:schemeClr val="tx1"/>
                </a:solidFill>
                <a:latin typeface="Comic Sans MS" panose="030F0702030302020204" pitchFamily="66" charset="0"/>
              </a:rPr>
              <a:t>…</a:t>
            </a:r>
          </a:p>
          <a:p>
            <a:pPr algn="ctr"/>
            <a:endParaRPr lang="es-AR" dirty="0">
              <a:solidFill>
                <a:schemeClr val="tx1"/>
              </a:solidFill>
              <a:latin typeface="Comic Sans MS" panose="030F0702030302020204" pitchFamily="66" charset="0"/>
            </a:endParaRPr>
          </a:p>
          <a:p>
            <a:pPr algn="ctr"/>
            <a:endParaRPr lang="es-AR" dirty="0">
              <a:solidFill>
                <a:schemeClr val="tx1"/>
              </a:solidFill>
              <a:latin typeface="Comic Sans MS" panose="030F0702030302020204" pitchFamily="66" charset="0"/>
            </a:endParaRPr>
          </a:p>
          <a:p>
            <a:pPr algn="ctr"/>
            <a:endParaRPr lang="es-AR" dirty="0">
              <a:solidFill>
                <a:schemeClr val="tx1"/>
              </a:solidFill>
              <a:latin typeface="Comic Sans MS" panose="030F0702030302020204" pitchFamily="66" charset="0"/>
            </a:endParaRPr>
          </a:p>
          <a:p>
            <a:pPr algn="ctr"/>
            <a:endParaRPr lang="es-AR" dirty="0">
              <a:solidFill>
                <a:schemeClr val="tx1"/>
              </a:solidFill>
              <a:latin typeface="Comic Sans MS" panose="030F0702030302020204" pitchFamily="66" charset="0"/>
            </a:endParaRPr>
          </a:p>
        </p:txBody>
      </p:sp>
      <p:sp>
        <p:nvSpPr>
          <p:cNvPr id="9" name="Oval 8"/>
          <p:cNvSpPr/>
          <p:nvPr/>
        </p:nvSpPr>
        <p:spPr>
          <a:xfrm>
            <a:off x="2801471" y="2573520"/>
            <a:ext cx="457200" cy="3807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s-AR" dirty="0">
              <a:solidFill>
                <a:schemeClr val="tx1"/>
              </a:solidFill>
              <a:latin typeface="Comic Sans MS" panose="030F0702030302020204" pitchFamily="66" charset="0"/>
            </a:endParaRPr>
          </a:p>
        </p:txBody>
      </p:sp>
      <p:sp>
        <p:nvSpPr>
          <p:cNvPr id="10" name="Oval 9"/>
          <p:cNvSpPr/>
          <p:nvPr/>
        </p:nvSpPr>
        <p:spPr>
          <a:xfrm>
            <a:off x="3334870" y="2573520"/>
            <a:ext cx="457200" cy="3807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s-AR" dirty="0">
              <a:solidFill>
                <a:schemeClr val="tx1"/>
              </a:solidFill>
              <a:latin typeface="Comic Sans MS" panose="030F0702030302020204" pitchFamily="66" charset="0"/>
            </a:endParaRPr>
          </a:p>
        </p:txBody>
      </p:sp>
      <p:sp>
        <p:nvSpPr>
          <p:cNvPr id="11" name="Oval 10"/>
          <p:cNvSpPr/>
          <p:nvPr/>
        </p:nvSpPr>
        <p:spPr>
          <a:xfrm>
            <a:off x="3895164" y="2552774"/>
            <a:ext cx="457200" cy="3807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s-AR" dirty="0">
              <a:solidFill>
                <a:schemeClr val="tx1"/>
              </a:solidFill>
              <a:latin typeface="Comic Sans MS" panose="030F0702030302020204" pitchFamily="66" charset="0"/>
            </a:endParaRPr>
          </a:p>
        </p:txBody>
      </p:sp>
      <p:sp>
        <p:nvSpPr>
          <p:cNvPr id="12" name="Oval 11"/>
          <p:cNvSpPr/>
          <p:nvPr/>
        </p:nvSpPr>
        <p:spPr>
          <a:xfrm>
            <a:off x="2232212" y="2552774"/>
            <a:ext cx="457200" cy="3807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s-AR" dirty="0">
              <a:solidFill>
                <a:schemeClr val="tx1"/>
              </a:solidFill>
              <a:latin typeface="Comic Sans MS" panose="030F0702030302020204" pitchFamily="66" charset="0"/>
            </a:endParaRPr>
          </a:p>
        </p:txBody>
      </p:sp>
      <p:sp>
        <p:nvSpPr>
          <p:cNvPr id="13" name="Cloud Callout 12"/>
          <p:cNvSpPr/>
          <p:nvPr/>
        </p:nvSpPr>
        <p:spPr>
          <a:xfrm>
            <a:off x="2460812" y="4190952"/>
            <a:ext cx="4011705" cy="2352841"/>
          </a:xfrm>
          <a:prstGeom prst="cloudCallout">
            <a:avLst>
              <a:gd name="adj1" fmla="val -47140"/>
              <a:gd name="adj2" fmla="val -28274"/>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lstStyle/>
          <a:p>
            <a:pPr algn="ctr"/>
            <a:r>
              <a:rPr lang="es-AR" dirty="0">
                <a:solidFill>
                  <a:schemeClr val="tx1"/>
                </a:solidFill>
                <a:latin typeface="Comic Sans MS" panose="030F0702030302020204" pitchFamily="66" charset="0"/>
              </a:rPr>
              <a:t>Entonces </a:t>
            </a:r>
          </a:p>
          <a:p>
            <a:pPr algn="ctr"/>
            <a:r>
              <a:rPr lang="es-AR" dirty="0" err="1">
                <a:solidFill>
                  <a:schemeClr val="tx1"/>
                </a:solidFill>
                <a:latin typeface="Comic Sans MS" panose="030F0702030302020204" pitchFamily="66" charset="0"/>
              </a:rPr>
              <a:t>Levenshtein</a:t>
            </a:r>
            <a:r>
              <a:rPr lang="es-AR" dirty="0">
                <a:solidFill>
                  <a:schemeClr val="tx1"/>
                </a:solidFill>
                <a:latin typeface="Comic Sans MS" panose="030F0702030302020204" pitchFamily="66" charset="0"/>
              </a:rPr>
              <a:t>(‘’,’B’)= 1</a:t>
            </a:r>
          </a:p>
          <a:p>
            <a:pPr algn="ctr"/>
            <a:r>
              <a:rPr lang="es-AR" dirty="0" err="1">
                <a:solidFill>
                  <a:schemeClr val="tx1"/>
                </a:solidFill>
                <a:latin typeface="Comic Sans MS" panose="030F0702030302020204" pitchFamily="66" charset="0"/>
              </a:rPr>
              <a:t>Levenshtein</a:t>
            </a:r>
            <a:r>
              <a:rPr lang="es-AR" dirty="0">
                <a:solidFill>
                  <a:schemeClr val="tx1"/>
                </a:solidFill>
                <a:latin typeface="Comic Sans MS" panose="030F0702030302020204" pitchFamily="66" charset="0"/>
              </a:rPr>
              <a:t>(‘’, ‘BI’)=2</a:t>
            </a:r>
          </a:p>
          <a:p>
            <a:pPr algn="ctr"/>
            <a:r>
              <a:rPr lang="es-AR" dirty="0" err="1">
                <a:solidFill>
                  <a:schemeClr val="tx1"/>
                </a:solidFill>
                <a:latin typeface="Comic Sans MS" panose="030F0702030302020204" pitchFamily="66" charset="0"/>
              </a:rPr>
              <a:t>Levenshtein</a:t>
            </a:r>
            <a:r>
              <a:rPr lang="es-AR" dirty="0">
                <a:solidFill>
                  <a:schemeClr val="tx1"/>
                </a:solidFill>
                <a:latin typeface="Comic Sans MS" panose="030F0702030302020204" pitchFamily="66" charset="0"/>
              </a:rPr>
              <a:t>(‘’, ‘BIG’)=3</a:t>
            </a:r>
          </a:p>
          <a:p>
            <a:pPr algn="ctr"/>
            <a:r>
              <a:rPr lang="es-AR" dirty="0" err="1">
                <a:solidFill>
                  <a:schemeClr val="tx1"/>
                </a:solidFill>
                <a:latin typeface="Comic Sans MS" panose="030F0702030302020204" pitchFamily="66" charset="0"/>
              </a:rPr>
              <a:t>Levenshtein</a:t>
            </a:r>
            <a:r>
              <a:rPr lang="es-AR" dirty="0">
                <a:solidFill>
                  <a:schemeClr val="tx1"/>
                </a:solidFill>
                <a:latin typeface="Comic Sans MS" panose="030F0702030302020204" pitchFamily="66" charset="0"/>
              </a:rPr>
              <a:t>(‘’,BIGD’)=4</a:t>
            </a:r>
          </a:p>
          <a:p>
            <a:pPr algn="ctr"/>
            <a:r>
              <a:rPr lang="es-AR" dirty="0">
                <a:solidFill>
                  <a:schemeClr val="tx1"/>
                </a:solidFill>
                <a:latin typeface="Comic Sans MS" panose="030F0702030302020204" pitchFamily="66" charset="0"/>
              </a:rPr>
              <a:t>…</a:t>
            </a:r>
          </a:p>
          <a:p>
            <a:pPr algn="ctr"/>
            <a:endParaRPr lang="es-AR" dirty="0">
              <a:solidFill>
                <a:schemeClr val="tx1"/>
              </a:solidFill>
              <a:latin typeface="Comic Sans MS" panose="030F0702030302020204" pitchFamily="66" charset="0"/>
            </a:endParaRPr>
          </a:p>
          <a:p>
            <a:pPr algn="ctr"/>
            <a:endParaRPr lang="es-AR" dirty="0">
              <a:solidFill>
                <a:schemeClr val="tx1"/>
              </a:solidFill>
              <a:latin typeface="Comic Sans MS" panose="030F0702030302020204" pitchFamily="66" charset="0"/>
            </a:endParaRPr>
          </a:p>
          <a:p>
            <a:pPr algn="ctr"/>
            <a:endParaRPr lang="es-AR" dirty="0">
              <a:solidFill>
                <a:schemeClr val="tx1"/>
              </a:solidFill>
              <a:latin typeface="Comic Sans MS" panose="030F0702030302020204" pitchFamily="66" charset="0"/>
            </a:endParaRPr>
          </a:p>
        </p:txBody>
      </p:sp>
      <p:sp>
        <p:nvSpPr>
          <p:cNvPr id="14" name="Oval 13"/>
          <p:cNvSpPr/>
          <p:nvPr/>
        </p:nvSpPr>
        <p:spPr>
          <a:xfrm>
            <a:off x="2268072" y="3001921"/>
            <a:ext cx="457200" cy="380738"/>
          </a:xfrm>
          <a:prstGeom prst="ellipse">
            <a:avLst/>
          </a:prstGeom>
          <a:noFill/>
          <a:ln>
            <a:solidFill>
              <a:srgbClr val="1EA907"/>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s-AR" dirty="0">
              <a:solidFill>
                <a:schemeClr val="tx1"/>
              </a:solidFill>
              <a:latin typeface="Comic Sans MS" panose="030F0702030302020204" pitchFamily="66" charset="0"/>
            </a:endParaRPr>
          </a:p>
        </p:txBody>
      </p:sp>
      <p:sp>
        <p:nvSpPr>
          <p:cNvPr id="15" name="Oval 14"/>
          <p:cNvSpPr/>
          <p:nvPr/>
        </p:nvSpPr>
        <p:spPr>
          <a:xfrm>
            <a:off x="2238937" y="3391624"/>
            <a:ext cx="457200" cy="380738"/>
          </a:xfrm>
          <a:prstGeom prst="ellipse">
            <a:avLst/>
          </a:prstGeom>
          <a:noFill/>
          <a:ln>
            <a:solidFill>
              <a:srgbClr val="1EA907"/>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s-AR" dirty="0">
              <a:solidFill>
                <a:schemeClr val="tx1"/>
              </a:solidFill>
              <a:latin typeface="Comic Sans MS" panose="030F0702030302020204" pitchFamily="66" charset="0"/>
            </a:endParaRPr>
          </a:p>
        </p:txBody>
      </p:sp>
      <p:sp>
        <p:nvSpPr>
          <p:cNvPr id="16" name="Oval 15"/>
          <p:cNvSpPr/>
          <p:nvPr/>
        </p:nvSpPr>
        <p:spPr>
          <a:xfrm>
            <a:off x="2232212" y="3787476"/>
            <a:ext cx="457200" cy="380738"/>
          </a:xfrm>
          <a:prstGeom prst="ellipse">
            <a:avLst/>
          </a:prstGeom>
          <a:noFill/>
          <a:ln>
            <a:solidFill>
              <a:srgbClr val="1EA907"/>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s-AR" dirty="0">
              <a:solidFill>
                <a:schemeClr val="tx1"/>
              </a:solidFill>
              <a:latin typeface="Comic Sans MS" panose="030F0702030302020204" pitchFamily="66" charset="0"/>
            </a:endParaRPr>
          </a:p>
        </p:txBody>
      </p:sp>
      <p:sp>
        <p:nvSpPr>
          <p:cNvPr id="17" name="Oval 16"/>
          <p:cNvSpPr/>
          <p:nvPr/>
        </p:nvSpPr>
        <p:spPr>
          <a:xfrm>
            <a:off x="2268072" y="4176315"/>
            <a:ext cx="457200" cy="380738"/>
          </a:xfrm>
          <a:prstGeom prst="ellipse">
            <a:avLst/>
          </a:prstGeom>
          <a:noFill/>
          <a:ln>
            <a:solidFill>
              <a:srgbClr val="1EA907"/>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s-AR" dirty="0">
              <a:solidFill>
                <a:schemeClr val="tx1"/>
              </a:solidFill>
              <a:latin typeface="Comic Sans MS" panose="030F0702030302020204" pitchFamily="66" charset="0"/>
            </a:endParaRPr>
          </a:p>
        </p:txBody>
      </p:sp>
    </p:spTree>
    <p:extLst>
      <p:ext uri="{BB962C8B-B14F-4D97-AF65-F5344CB8AC3E}">
        <p14:creationId xmlns:p14="http://schemas.microsoft.com/office/powerpoint/2010/main" val="104416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arn(inVertical)">
                                      <p:cBhvr>
                                        <p:cTn id="16" dur="500"/>
                                        <p:tgtEl>
                                          <p:spTgt spid="11"/>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arn(inVertical)">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barn(inVertical)">
                                      <p:cBhvr>
                                        <p:cTn id="24" dur="500"/>
                                        <p:tgtEl>
                                          <p:spTgt spid="14"/>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arn(inVertical)">
                                      <p:cBhvr>
                                        <p:cTn id="27" dur="500"/>
                                        <p:tgtEl>
                                          <p:spTgt spid="15"/>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barn(inVertical)">
                                      <p:cBhvr>
                                        <p:cTn id="30" dur="500"/>
                                        <p:tgtEl>
                                          <p:spTgt spid="16"/>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barn(inVertical)">
                                      <p:cBhvr>
                                        <p:cTn id="33" dur="500"/>
                                        <p:tgtEl>
                                          <p:spTgt spid="17"/>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barn(inVertical)">
                                      <p:cBhvr>
                                        <p:cTn id="3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s-AR" sz="2000" dirty="0">
                <a:latin typeface="Comic Sans MS" panose="030F0702030302020204" pitchFamily="66" charset="0"/>
              </a:rPr>
              <a:t>Programación Dinámica para </a:t>
            </a:r>
            <a:r>
              <a:rPr lang="es-AR" sz="2000" dirty="0" err="1">
                <a:latin typeface="Comic Sans MS" panose="030F0702030302020204" pitchFamily="66" charset="0"/>
              </a:rPr>
              <a:t>Levenshtein</a:t>
            </a:r>
            <a:r>
              <a:rPr lang="es-AR" sz="2000" dirty="0">
                <a:latin typeface="Comic Sans MS" panose="030F0702030302020204" pitchFamily="66" charset="0"/>
              </a:rPr>
              <a:t>(‘</a:t>
            </a:r>
            <a:r>
              <a:rPr lang="es-AR" sz="2000" dirty="0" err="1">
                <a:latin typeface="Comic Sans MS" panose="030F0702030302020204" pitchFamily="66" charset="0"/>
              </a:rPr>
              <a:t>big</a:t>
            </a:r>
            <a:r>
              <a:rPr lang="es-AR" sz="2000" dirty="0">
                <a:latin typeface="Comic Sans MS" panose="030F0702030302020204" pitchFamily="66" charset="0"/>
              </a:rPr>
              <a:t> data’, ‘</a:t>
            </a:r>
            <a:r>
              <a:rPr lang="es-AR" sz="2000" dirty="0" err="1">
                <a:latin typeface="Comic Sans MS" panose="030F0702030302020204" pitchFamily="66" charset="0"/>
              </a:rPr>
              <a:t>bigdata</a:t>
            </a:r>
            <a:r>
              <a:rPr lang="es-AR" sz="2000" dirty="0">
                <a:latin typeface="Comic Sans MS" panose="030F0702030302020204" pitchFamily="66" charset="0"/>
              </a:rPr>
              <a:t>’) </a:t>
            </a:r>
            <a:endParaRPr lang="es-AR" sz="2000" dirty="0"/>
          </a:p>
        </p:txBody>
      </p:sp>
      <p:sp>
        <p:nvSpPr>
          <p:cNvPr id="3" name="Title 2"/>
          <p:cNvSpPr>
            <a:spLocks noGrp="1"/>
          </p:cNvSpPr>
          <p:nvPr>
            <p:ph type="title"/>
          </p:nvPr>
        </p:nvSpPr>
        <p:spPr/>
        <p:txBody>
          <a:bodyPr>
            <a:normAutofit/>
          </a:bodyPr>
          <a:lstStyle/>
          <a:p>
            <a:r>
              <a:rPr lang="es-AR" dirty="0" err="1"/>
              <a:t>Levenshtein</a:t>
            </a:r>
            <a:r>
              <a:rPr lang="es-AR" dirty="0"/>
              <a:t> </a:t>
            </a:r>
            <a:r>
              <a:rPr lang="es-AR" dirty="0" err="1"/>
              <a:t>Distance</a:t>
            </a:r>
            <a:endParaRPr lang="es-AR"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56</a:t>
            </a:fld>
            <a:endParaRPr lang="en-US"/>
          </a:p>
        </p:txBody>
      </p:sp>
      <p:graphicFrame>
        <p:nvGraphicFramePr>
          <p:cNvPr id="6" name="Table 5"/>
          <p:cNvGraphicFramePr>
            <a:graphicFrameLocks noGrp="1"/>
          </p:cNvGraphicFramePr>
          <p:nvPr/>
        </p:nvGraphicFramePr>
        <p:xfrm>
          <a:off x="1485900" y="2215006"/>
          <a:ext cx="5541820" cy="3337560"/>
        </p:xfrm>
        <a:graphic>
          <a:graphicData uri="http://schemas.openxmlformats.org/drawingml/2006/table">
            <a:tbl>
              <a:tblPr firstRow="1" bandRow="1">
                <a:tableStyleId>{5C22544A-7EE6-4342-B048-85BDC9FD1C3A}</a:tableStyleId>
              </a:tblPr>
              <a:tblGrid>
                <a:gridCol w="554182">
                  <a:extLst>
                    <a:ext uri="{9D8B030D-6E8A-4147-A177-3AD203B41FA5}">
                      <a16:colId xmlns:a16="http://schemas.microsoft.com/office/drawing/2014/main" val="78484848"/>
                    </a:ext>
                  </a:extLst>
                </a:gridCol>
                <a:gridCol w="554182">
                  <a:extLst>
                    <a:ext uri="{9D8B030D-6E8A-4147-A177-3AD203B41FA5}">
                      <a16:colId xmlns:a16="http://schemas.microsoft.com/office/drawing/2014/main" val="2917294605"/>
                    </a:ext>
                  </a:extLst>
                </a:gridCol>
                <a:gridCol w="554182">
                  <a:extLst>
                    <a:ext uri="{9D8B030D-6E8A-4147-A177-3AD203B41FA5}">
                      <a16:colId xmlns:a16="http://schemas.microsoft.com/office/drawing/2014/main" val="4250177350"/>
                    </a:ext>
                  </a:extLst>
                </a:gridCol>
                <a:gridCol w="554182">
                  <a:extLst>
                    <a:ext uri="{9D8B030D-6E8A-4147-A177-3AD203B41FA5}">
                      <a16:colId xmlns:a16="http://schemas.microsoft.com/office/drawing/2014/main" val="1616755810"/>
                    </a:ext>
                  </a:extLst>
                </a:gridCol>
                <a:gridCol w="554182">
                  <a:extLst>
                    <a:ext uri="{9D8B030D-6E8A-4147-A177-3AD203B41FA5}">
                      <a16:colId xmlns:a16="http://schemas.microsoft.com/office/drawing/2014/main" val="2392137833"/>
                    </a:ext>
                  </a:extLst>
                </a:gridCol>
                <a:gridCol w="554182">
                  <a:extLst>
                    <a:ext uri="{9D8B030D-6E8A-4147-A177-3AD203B41FA5}">
                      <a16:colId xmlns:a16="http://schemas.microsoft.com/office/drawing/2014/main" val="893835057"/>
                    </a:ext>
                  </a:extLst>
                </a:gridCol>
                <a:gridCol w="554182">
                  <a:extLst>
                    <a:ext uri="{9D8B030D-6E8A-4147-A177-3AD203B41FA5}">
                      <a16:colId xmlns:a16="http://schemas.microsoft.com/office/drawing/2014/main" val="2418582913"/>
                    </a:ext>
                  </a:extLst>
                </a:gridCol>
                <a:gridCol w="554182">
                  <a:extLst>
                    <a:ext uri="{9D8B030D-6E8A-4147-A177-3AD203B41FA5}">
                      <a16:colId xmlns:a16="http://schemas.microsoft.com/office/drawing/2014/main" val="389798412"/>
                    </a:ext>
                  </a:extLst>
                </a:gridCol>
                <a:gridCol w="554182">
                  <a:extLst>
                    <a:ext uri="{9D8B030D-6E8A-4147-A177-3AD203B41FA5}">
                      <a16:colId xmlns:a16="http://schemas.microsoft.com/office/drawing/2014/main" val="743565056"/>
                    </a:ext>
                  </a:extLst>
                </a:gridCol>
                <a:gridCol w="554182">
                  <a:extLst>
                    <a:ext uri="{9D8B030D-6E8A-4147-A177-3AD203B41FA5}">
                      <a16:colId xmlns:a16="http://schemas.microsoft.com/office/drawing/2014/main" val="3810228426"/>
                    </a:ext>
                  </a:extLst>
                </a:gridCol>
              </a:tblGrid>
              <a:tr h="370840">
                <a:tc>
                  <a:txBody>
                    <a:bodyPr/>
                    <a:lstStyle/>
                    <a:p>
                      <a:endParaRPr lang="es-AR" dirty="0"/>
                    </a:p>
                  </a:txBody>
                  <a:tcPr/>
                </a:tc>
                <a:tc>
                  <a:txBody>
                    <a:bodyPr/>
                    <a:lstStyle/>
                    <a:p>
                      <a:r>
                        <a:rPr lang="es-AR" dirty="0">
                          <a:solidFill>
                            <a:schemeClr val="tx1"/>
                          </a:solidFill>
                          <a:sym typeface="Symbol" panose="05050102010706020507" pitchFamily="18" charset="2"/>
                        </a:rPr>
                        <a:t></a:t>
                      </a:r>
                      <a:endParaRPr lang="es-AR" dirty="0">
                        <a:solidFill>
                          <a:schemeClr val="tx1"/>
                        </a:solidFill>
                      </a:endParaRPr>
                    </a:p>
                  </a:txBody>
                  <a:tcPr/>
                </a:tc>
                <a:tc>
                  <a:txBody>
                    <a:bodyPr/>
                    <a:lstStyle/>
                    <a:p>
                      <a:r>
                        <a:rPr lang="es-AR" dirty="0"/>
                        <a:t>B</a:t>
                      </a:r>
                    </a:p>
                  </a:txBody>
                  <a:tcPr/>
                </a:tc>
                <a:tc>
                  <a:txBody>
                    <a:bodyPr/>
                    <a:lstStyle/>
                    <a:p>
                      <a:r>
                        <a:rPr lang="es-AR" dirty="0"/>
                        <a:t>I</a:t>
                      </a:r>
                    </a:p>
                  </a:txBody>
                  <a:tcPr/>
                </a:tc>
                <a:tc>
                  <a:txBody>
                    <a:bodyPr/>
                    <a:lstStyle/>
                    <a:p>
                      <a:r>
                        <a:rPr lang="es-AR" dirty="0"/>
                        <a:t>G</a:t>
                      </a:r>
                    </a:p>
                  </a:txBody>
                  <a:tcPr/>
                </a:tc>
                <a:tc>
                  <a:txBody>
                    <a:bodyPr/>
                    <a:lstStyle/>
                    <a:p>
                      <a:endParaRPr lang="es-AR" dirty="0"/>
                    </a:p>
                  </a:txBody>
                  <a:tcPr/>
                </a:tc>
                <a:tc>
                  <a:txBody>
                    <a:bodyPr/>
                    <a:lstStyle/>
                    <a:p>
                      <a:r>
                        <a:rPr lang="es-AR" dirty="0"/>
                        <a:t>D</a:t>
                      </a:r>
                    </a:p>
                  </a:txBody>
                  <a:tcPr/>
                </a:tc>
                <a:tc>
                  <a:txBody>
                    <a:bodyPr/>
                    <a:lstStyle/>
                    <a:p>
                      <a:r>
                        <a:rPr lang="es-AR" dirty="0"/>
                        <a:t>A</a:t>
                      </a:r>
                    </a:p>
                  </a:txBody>
                  <a:tcPr/>
                </a:tc>
                <a:tc>
                  <a:txBody>
                    <a:bodyPr/>
                    <a:lstStyle/>
                    <a:p>
                      <a:r>
                        <a:rPr lang="es-AR" dirty="0"/>
                        <a:t>T</a:t>
                      </a:r>
                    </a:p>
                  </a:txBody>
                  <a:tcPr/>
                </a:tc>
                <a:tc>
                  <a:txBody>
                    <a:bodyPr/>
                    <a:lstStyle/>
                    <a:p>
                      <a:r>
                        <a:rPr lang="es-AR" dirty="0"/>
                        <a:t>A</a:t>
                      </a:r>
                    </a:p>
                  </a:txBody>
                  <a:tcPr/>
                </a:tc>
                <a:extLst>
                  <a:ext uri="{0D108BD9-81ED-4DB2-BD59-A6C34878D82A}">
                    <a16:rowId xmlns:a16="http://schemas.microsoft.com/office/drawing/2014/main" val="33073819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a:sym typeface="Symbol" panose="05050102010706020507" pitchFamily="18" charset="2"/>
                        </a:rPr>
                        <a:t></a:t>
                      </a:r>
                      <a:endParaRPr lang="es-AR" dirty="0"/>
                    </a:p>
                  </a:txBody>
                  <a:tcPr/>
                </a:tc>
                <a:tc>
                  <a:txBody>
                    <a:bodyPr/>
                    <a:lstStyle/>
                    <a:p>
                      <a:r>
                        <a:rPr lang="es-AR" dirty="0"/>
                        <a:t>0</a:t>
                      </a:r>
                    </a:p>
                  </a:txBody>
                  <a:tcPr/>
                </a:tc>
                <a:tc>
                  <a:txBody>
                    <a:bodyPr/>
                    <a:lstStyle/>
                    <a:p>
                      <a:r>
                        <a:rPr lang="es-AR" dirty="0"/>
                        <a:t>1</a:t>
                      </a:r>
                    </a:p>
                  </a:txBody>
                  <a:tcPr/>
                </a:tc>
                <a:tc>
                  <a:txBody>
                    <a:bodyPr/>
                    <a:lstStyle/>
                    <a:p>
                      <a:r>
                        <a:rPr lang="es-AR" dirty="0"/>
                        <a:t>2</a:t>
                      </a:r>
                    </a:p>
                  </a:txBody>
                  <a:tcPr/>
                </a:tc>
                <a:tc>
                  <a:txBody>
                    <a:bodyPr/>
                    <a:lstStyle/>
                    <a:p>
                      <a:r>
                        <a:rPr lang="es-AR" dirty="0"/>
                        <a:t>3</a:t>
                      </a:r>
                    </a:p>
                  </a:txBody>
                  <a:tcPr/>
                </a:tc>
                <a:tc>
                  <a:txBody>
                    <a:bodyPr/>
                    <a:lstStyle/>
                    <a:p>
                      <a:r>
                        <a:rPr lang="es-AR" dirty="0"/>
                        <a:t>4</a:t>
                      </a:r>
                    </a:p>
                  </a:txBody>
                  <a:tcPr/>
                </a:tc>
                <a:tc>
                  <a:txBody>
                    <a:bodyPr/>
                    <a:lstStyle/>
                    <a:p>
                      <a:r>
                        <a:rPr lang="es-AR" dirty="0"/>
                        <a:t>5</a:t>
                      </a:r>
                    </a:p>
                  </a:txBody>
                  <a:tcPr/>
                </a:tc>
                <a:tc>
                  <a:txBody>
                    <a:bodyPr/>
                    <a:lstStyle/>
                    <a:p>
                      <a:r>
                        <a:rPr lang="es-AR" dirty="0"/>
                        <a:t>6</a:t>
                      </a:r>
                    </a:p>
                  </a:txBody>
                  <a:tcPr/>
                </a:tc>
                <a:tc>
                  <a:txBody>
                    <a:bodyPr/>
                    <a:lstStyle/>
                    <a:p>
                      <a:r>
                        <a:rPr lang="es-AR" dirty="0"/>
                        <a:t>7</a:t>
                      </a:r>
                    </a:p>
                  </a:txBody>
                  <a:tcPr/>
                </a:tc>
                <a:tc>
                  <a:txBody>
                    <a:bodyPr/>
                    <a:lstStyle/>
                    <a:p>
                      <a:r>
                        <a:rPr lang="es-AR" dirty="0"/>
                        <a:t>8</a:t>
                      </a:r>
                    </a:p>
                  </a:txBody>
                  <a:tcPr/>
                </a:tc>
                <a:extLst>
                  <a:ext uri="{0D108BD9-81ED-4DB2-BD59-A6C34878D82A}">
                    <a16:rowId xmlns:a16="http://schemas.microsoft.com/office/drawing/2014/main" val="1760677457"/>
                  </a:ext>
                </a:extLst>
              </a:tr>
              <a:tr h="370840">
                <a:tc>
                  <a:txBody>
                    <a:bodyPr/>
                    <a:lstStyle/>
                    <a:p>
                      <a:r>
                        <a:rPr lang="es-AR" dirty="0"/>
                        <a:t>B</a:t>
                      </a:r>
                    </a:p>
                  </a:txBody>
                  <a:tcPr/>
                </a:tc>
                <a:tc>
                  <a:txBody>
                    <a:bodyPr/>
                    <a:lstStyle/>
                    <a:p>
                      <a:r>
                        <a:rPr lang="es-AR" dirty="0"/>
                        <a:t>1</a:t>
                      </a:r>
                    </a:p>
                  </a:txBody>
                  <a:tcPr/>
                </a:tc>
                <a:tc>
                  <a:txBody>
                    <a:bodyPr/>
                    <a:lstStyle/>
                    <a:p>
                      <a:endParaRPr lang="es-AR" dirty="0"/>
                    </a:p>
                  </a:txBody>
                  <a:tcPr/>
                </a:tc>
                <a:tc>
                  <a:txBody>
                    <a:bodyPr/>
                    <a:lstStyle/>
                    <a:p>
                      <a:endParaRPr lang="es-AR"/>
                    </a:p>
                  </a:txBody>
                  <a:tcPr/>
                </a:tc>
                <a:tc>
                  <a:txBody>
                    <a:bodyPr/>
                    <a:lstStyle/>
                    <a:p>
                      <a:endParaRPr lang="es-AR" dirty="0"/>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dirty="0"/>
                    </a:p>
                  </a:txBody>
                  <a:tcPr/>
                </a:tc>
                <a:extLst>
                  <a:ext uri="{0D108BD9-81ED-4DB2-BD59-A6C34878D82A}">
                    <a16:rowId xmlns:a16="http://schemas.microsoft.com/office/drawing/2014/main" val="1549630556"/>
                  </a:ext>
                </a:extLst>
              </a:tr>
              <a:tr h="370840">
                <a:tc>
                  <a:txBody>
                    <a:bodyPr/>
                    <a:lstStyle/>
                    <a:p>
                      <a:r>
                        <a:rPr lang="es-AR" dirty="0"/>
                        <a:t>I</a:t>
                      </a:r>
                    </a:p>
                  </a:txBody>
                  <a:tcPr/>
                </a:tc>
                <a:tc>
                  <a:txBody>
                    <a:bodyPr/>
                    <a:lstStyle/>
                    <a:p>
                      <a:r>
                        <a:rPr lang="es-AR" dirty="0"/>
                        <a:t>2</a:t>
                      </a:r>
                    </a:p>
                  </a:txBody>
                  <a:tcPr/>
                </a:tc>
                <a:tc>
                  <a:txBody>
                    <a:bodyPr/>
                    <a:lstStyle/>
                    <a:p>
                      <a:endParaRPr lang="es-AR"/>
                    </a:p>
                  </a:txBody>
                  <a:tcPr/>
                </a:tc>
                <a:tc>
                  <a:txBody>
                    <a:bodyPr/>
                    <a:lstStyle/>
                    <a:p>
                      <a:endParaRPr lang="es-AR" dirty="0"/>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extLst>
                  <a:ext uri="{0D108BD9-81ED-4DB2-BD59-A6C34878D82A}">
                    <a16:rowId xmlns:a16="http://schemas.microsoft.com/office/drawing/2014/main" val="1575437855"/>
                  </a:ext>
                </a:extLst>
              </a:tr>
              <a:tr h="370840">
                <a:tc>
                  <a:txBody>
                    <a:bodyPr/>
                    <a:lstStyle/>
                    <a:p>
                      <a:r>
                        <a:rPr lang="es-AR" dirty="0"/>
                        <a:t>G</a:t>
                      </a:r>
                    </a:p>
                  </a:txBody>
                  <a:tcPr/>
                </a:tc>
                <a:tc>
                  <a:txBody>
                    <a:bodyPr/>
                    <a:lstStyle/>
                    <a:p>
                      <a:r>
                        <a:rPr lang="es-AR" dirty="0"/>
                        <a:t>3</a:t>
                      </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extLst>
                  <a:ext uri="{0D108BD9-81ED-4DB2-BD59-A6C34878D82A}">
                    <a16:rowId xmlns:a16="http://schemas.microsoft.com/office/drawing/2014/main" val="1505450716"/>
                  </a:ext>
                </a:extLst>
              </a:tr>
              <a:tr h="370840">
                <a:tc>
                  <a:txBody>
                    <a:bodyPr/>
                    <a:lstStyle/>
                    <a:p>
                      <a:r>
                        <a:rPr lang="es-AR" dirty="0"/>
                        <a:t>D</a:t>
                      </a:r>
                    </a:p>
                  </a:txBody>
                  <a:tcPr/>
                </a:tc>
                <a:tc>
                  <a:txBody>
                    <a:bodyPr/>
                    <a:lstStyle/>
                    <a:p>
                      <a:r>
                        <a:rPr lang="es-AR" dirty="0"/>
                        <a:t>4</a:t>
                      </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extLst>
                  <a:ext uri="{0D108BD9-81ED-4DB2-BD59-A6C34878D82A}">
                    <a16:rowId xmlns:a16="http://schemas.microsoft.com/office/drawing/2014/main" val="2327758294"/>
                  </a:ext>
                </a:extLst>
              </a:tr>
              <a:tr h="370840">
                <a:tc>
                  <a:txBody>
                    <a:bodyPr/>
                    <a:lstStyle/>
                    <a:p>
                      <a:r>
                        <a:rPr lang="es-AR" dirty="0"/>
                        <a:t>A</a:t>
                      </a:r>
                    </a:p>
                  </a:txBody>
                  <a:tcPr/>
                </a:tc>
                <a:tc>
                  <a:txBody>
                    <a:bodyPr/>
                    <a:lstStyle/>
                    <a:p>
                      <a:r>
                        <a:rPr lang="es-AR" dirty="0"/>
                        <a:t>5</a:t>
                      </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extLst>
                  <a:ext uri="{0D108BD9-81ED-4DB2-BD59-A6C34878D82A}">
                    <a16:rowId xmlns:a16="http://schemas.microsoft.com/office/drawing/2014/main" val="105260593"/>
                  </a:ext>
                </a:extLst>
              </a:tr>
              <a:tr h="370840">
                <a:tc>
                  <a:txBody>
                    <a:bodyPr/>
                    <a:lstStyle/>
                    <a:p>
                      <a:r>
                        <a:rPr lang="es-AR" dirty="0"/>
                        <a:t>T</a:t>
                      </a:r>
                    </a:p>
                  </a:txBody>
                  <a:tcPr/>
                </a:tc>
                <a:tc>
                  <a:txBody>
                    <a:bodyPr/>
                    <a:lstStyle/>
                    <a:p>
                      <a:r>
                        <a:rPr lang="es-AR" dirty="0"/>
                        <a:t>6</a:t>
                      </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extLst>
                  <a:ext uri="{0D108BD9-81ED-4DB2-BD59-A6C34878D82A}">
                    <a16:rowId xmlns:a16="http://schemas.microsoft.com/office/drawing/2014/main" val="1177884732"/>
                  </a:ext>
                </a:extLst>
              </a:tr>
              <a:tr h="370840">
                <a:tc>
                  <a:txBody>
                    <a:bodyPr/>
                    <a:lstStyle/>
                    <a:p>
                      <a:r>
                        <a:rPr lang="es-AR" dirty="0"/>
                        <a:t>A</a:t>
                      </a:r>
                    </a:p>
                  </a:txBody>
                  <a:tcPr/>
                </a:tc>
                <a:tc>
                  <a:txBody>
                    <a:bodyPr/>
                    <a:lstStyle/>
                    <a:p>
                      <a:r>
                        <a:rPr lang="es-AR" dirty="0"/>
                        <a:t>7</a:t>
                      </a:r>
                    </a:p>
                  </a:txBody>
                  <a:tcPr/>
                </a:tc>
                <a:tc>
                  <a:txBody>
                    <a:bodyPr/>
                    <a:lstStyle/>
                    <a:p>
                      <a:endParaRPr lang="es-AR" dirty="0"/>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dirty="0"/>
                    </a:p>
                  </a:txBody>
                  <a:tcPr/>
                </a:tc>
                <a:tc>
                  <a:txBody>
                    <a:bodyPr/>
                    <a:lstStyle/>
                    <a:p>
                      <a:endParaRPr lang="es-AR" dirty="0"/>
                    </a:p>
                  </a:txBody>
                  <a:tcPr/>
                </a:tc>
                <a:extLst>
                  <a:ext uri="{0D108BD9-81ED-4DB2-BD59-A6C34878D82A}">
                    <a16:rowId xmlns:a16="http://schemas.microsoft.com/office/drawing/2014/main" val="174604774"/>
                  </a:ext>
                </a:extLst>
              </a:tr>
            </a:tbl>
          </a:graphicData>
        </a:graphic>
      </p:graphicFrame>
      <p:sp>
        <p:nvSpPr>
          <p:cNvPr id="8" name="Cloud Callout 7"/>
          <p:cNvSpPr/>
          <p:nvPr/>
        </p:nvSpPr>
        <p:spPr>
          <a:xfrm>
            <a:off x="2711824" y="3579729"/>
            <a:ext cx="6172200" cy="1131043"/>
          </a:xfrm>
          <a:prstGeom prst="cloudCallout">
            <a:avLst>
              <a:gd name="adj1" fmla="val -26736"/>
              <a:gd name="adj2" fmla="val -49299"/>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AR" dirty="0">
                <a:solidFill>
                  <a:schemeClr val="tx1"/>
                </a:solidFill>
                <a:latin typeface="Comic Sans MS" panose="030F0702030302020204" pitchFamily="66" charset="0"/>
              </a:rPr>
              <a:t>La celda representa</a:t>
            </a:r>
          </a:p>
          <a:p>
            <a:pPr algn="ctr"/>
            <a:r>
              <a:rPr lang="es-AR" dirty="0" err="1">
                <a:solidFill>
                  <a:schemeClr val="tx1"/>
                </a:solidFill>
                <a:latin typeface="Comic Sans MS" panose="030F0702030302020204" pitchFamily="66" charset="0"/>
              </a:rPr>
              <a:t>Levenshtein</a:t>
            </a:r>
            <a:r>
              <a:rPr lang="es-AR" dirty="0">
                <a:solidFill>
                  <a:schemeClr val="tx1"/>
                </a:solidFill>
                <a:latin typeface="Comic Sans MS" panose="030F0702030302020204" pitchFamily="66" charset="0"/>
              </a:rPr>
              <a:t>(‘BIG’, ‘BI’)</a:t>
            </a:r>
          </a:p>
          <a:p>
            <a:pPr algn="ctr"/>
            <a:endParaRPr lang="es-AR" dirty="0">
              <a:solidFill>
                <a:schemeClr val="tx1"/>
              </a:solidFill>
              <a:latin typeface="Comic Sans MS" panose="030F0702030302020204" pitchFamily="66" charset="0"/>
            </a:endParaRPr>
          </a:p>
        </p:txBody>
      </p:sp>
      <p:sp>
        <p:nvSpPr>
          <p:cNvPr id="10" name="Content Placeholder 1"/>
          <p:cNvSpPr txBox="1">
            <a:spLocks/>
          </p:cNvSpPr>
          <p:nvPr/>
        </p:nvSpPr>
        <p:spPr>
          <a:xfrm>
            <a:off x="2711824" y="4672746"/>
            <a:ext cx="5974976" cy="1740246"/>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2000" kern="1200">
                <a:solidFill>
                  <a:schemeClr val="dk1"/>
                </a:solidFill>
                <a:latin typeface="Cambria" panose="02040503050406030204" pitchFamily="18" charset="0"/>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dk1"/>
                </a:solidFill>
                <a:latin typeface="Cambria" panose="02040503050406030204" pitchFamily="18" charset="0"/>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dk1"/>
                </a:solidFill>
                <a:latin typeface="Cambria" panose="02040503050406030204" pitchFamily="18" charset="0"/>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dk1"/>
                </a:solidFill>
                <a:latin typeface="Cambria" panose="02040503050406030204" pitchFamily="18" charset="0"/>
                <a:ea typeface="+mn-ea"/>
                <a:cs typeface="+mn-cs"/>
              </a:defRPr>
            </a:lvl4pPr>
            <a:lvl5pPr marL="2057400" indent="-228600" algn="l" defTabSz="914400" rtl="0" eaLnBrk="1" latinLnBrk="0" hangingPunct="1">
              <a:spcBef>
                <a:spcPct val="20000"/>
              </a:spcBef>
              <a:buFont typeface="Arial" pitchFamily="34" charset="0"/>
              <a:buChar char="»"/>
              <a:defRPr sz="1200" kern="1200">
                <a:solidFill>
                  <a:schemeClr val="dk1"/>
                </a:solidFill>
                <a:latin typeface="Cambria" panose="02040503050406030204"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buNone/>
            </a:pPr>
            <a:r>
              <a:rPr lang="es-AR" dirty="0" err="1">
                <a:solidFill>
                  <a:schemeClr val="tx1"/>
                </a:solidFill>
                <a:latin typeface="Comic Sans MS" panose="030F0702030302020204" pitchFamily="66" charset="0"/>
              </a:rPr>
              <a:t>Levenshtein</a:t>
            </a:r>
            <a:r>
              <a:rPr lang="es-AR" dirty="0">
                <a:solidFill>
                  <a:schemeClr val="tx1"/>
                </a:solidFill>
                <a:latin typeface="Comic Sans MS" panose="030F0702030302020204" pitchFamily="66" charset="0"/>
              </a:rPr>
              <a:t>(‘BI</a:t>
            </a:r>
            <a:r>
              <a:rPr lang="es-AR" dirty="0">
                <a:solidFill>
                  <a:srgbClr val="CC3300"/>
                </a:solidFill>
                <a:latin typeface="Comic Sans MS" panose="030F0702030302020204" pitchFamily="66" charset="0"/>
              </a:rPr>
              <a:t>G</a:t>
            </a:r>
            <a:r>
              <a:rPr lang="es-AR" dirty="0">
                <a:solidFill>
                  <a:schemeClr val="tx1"/>
                </a:solidFill>
                <a:latin typeface="Comic Sans MS" panose="030F0702030302020204" pitchFamily="66" charset="0"/>
              </a:rPr>
              <a:t>’, ‘B</a:t>
            </a:r>
            <a:r>
              <a:rPr lang="es-AR" dirty="0">
                <a:solidFill>
                  <a:srgbClr val="CC3300"/>
                </a:solidFill>
                <a:latin typeface="Comic Sans MS" panose="030F0702030302020204" pitchFamily="66" charset="0"/>
              </a:rPr>
              <a:t>I</a:t>
            </a:r>
            <a:r>
              <a:rPr lang="es-AR" dirty="0">
                <a:solidFill>
                  <a:schemeClr val="tx1"/>
                </a:solidFill>
                <a:latin typeface="Comic Sans MS" panose="030F0702030302020204" pitchFamily="66" charset="0"/>
              </a:rPr>
              <a:t>’)=</a:t>
            </a:r>
          </a:p>
          <a:p>
            <a:pPr marL="0" indent="0">
              <a:buNone/>
            </a:pPr>
            <a:r>
              <a:rPr lang="es-AR" dirty="0">
                <a:solidFill>
                  <a:schemeClr val="tx1"/>
                </a:solidFill>
                <a:latin typeface="Comic Sans MS" panose="030F0702030302020204" pitchFamily="66" charset="0"/>
              </a:rPr>
              <a:t>Min ( 	</a:t>
            </a:r>
            <a:r>
              <a:rPr lang="es-AR" dirty="0" err="1">
                <a:solidFill>
                  <a:schemeClr val="tx1"/>
                </a:solidFill>
                <a:latin typeface="Comic Sans MS" panose="030F0702030302020204" pitchFamily="66" charset="0"/>
              </a:rPr>
              <a:t>Levenshtein</a:t>
            </a:r>
            <a:r>
              <a:rPr lang="es-AR" dirty="0">
                <a:solidFill>
                  <a:schemeClr val="tx1"/>
                </a:solidFill>
                <a:latin typeface="Comic Sans MS" panose="030F0702030302020204" pitchFamily="66" charset="0"/>
              </a:rPr>
              <a:t>(‘BI’, ‘B’) +  ‘G’==‘I’?0:1,</a:t>
            </a:r>
          </a:p>
          <a:p>
            <a:pPr marL="0" indent="0">
              <a:buNone/>
            </a:pPr>
            <a:r>
              <a:rPr lang="es-AR" dirty="0">
                <a:solidFill>
                  <a:schemeClr val="tx1"/>
                </a:solidFill>
                <a:latin typeface="Comic Sans MS" panose="030F0702030302020204" pitchFamily="66" charset="0"/>
              </a:rPr>
              <a:t>	</a:t>
            </a:r>
            <a:r>
              <a:rPr lang="es-AR" dirty="0" err="1">
                <a:solidFill>
                  <a:schemeClr val="tx1"/>
                </a:solidFill>
                <a:latin typeface="Comic Sans MS" panose="030F0702030302020204" pitchFamily="66" charset="0"/>
              </a:rPr>
              <a:t>Levenshtein</a:t>
            </a:r>
            <a:r>
              <a:rPr lang="es-AR" dirty="0">
                <a:solidFill>
                  <a:schemeClr val="tx1"/>
                </a:solidFill>
                <a:latin typeface="Comic Sans MS" panose="030F0702030302020204" pitchFamily="66" charset="0"/>
              </a:rPr>
              <a:t>(‘BIG’, ‘B’) + 1 </a:t>
            </a:r>
          </a:p>
          <a:p>
            <a:pPr marL="0" indent="0">
              <a:buNone/>
            </a:pPr>
            <a:r>
              <a:rPr lang="es-AR" dirty="0">
                <a:solidFill>
                  <a:schemeClr val="tx1"/>
                </a:solidFill>
                <a:latin typeface="Comic Sans MS" panose="030F0702030302020204" pitchFamily="66" charset="0"/>
              </a:rPr>
              <a:t>	</a:t>
            </a:r>
            <a:r>
              <a:rPr lang="es-AR" dirty="0" err="1">
                <a:solidFill>
                  <a:schemeClr val="tx1"/>
                </a:solidFill>
                <a:latin typeface="Comic Sans MS" panose="030F0702030302020204" pitchFamily="66" charset="0"/>
              </a:rPr>
              <a:t>Levenshtein</a:t>
            </a:r>
            <a:r>
              <a:rPr lang="es-AR" dirty="0">
                <a:solidFill>
                  <a:schemeClr val="tx1"/>
                </a:solidFill>
                <a:latin typeface="Comic Sans MS" panose="030F0702030302020204" pitchFamily="66" charset="0"/>
              </a:rPr>
              <a:t>(‘BI’, ‘BI’) + 1,</a:t>
            </a:r>
          </a:p>
          <a:p>
            <a:pPr marL="0" indent="0">
              <a:buNone/>
            </a:pPr>
            <a:r>
              <a:rPr lang="es-AR" dirty="0">
                <a:solidFill>
                  <a:schemeClr val="tx1"/>
                </a:solidFill>
                <a:latin typeface="Comic Sans MS" panose="030F0702030302020204" pitchFamily="66" charset="0"/>
              </a:rPr>
              <a:t>       )</a:t>
            </a:r>
          </a:p>
        </p:txBody>
      </p:sp>
      <p:sp>
        <p:nvSpPr>
          <p:cNvPr id="9" name="Oval 8"/>
          <p:cNvSpPr/>
          <p:nvPr/>
        </p:nvSpPr>
        <p:spPr>
          <a:xfrm>
            <a:off x="3749039" y="3355847"/>
            <a:ext cx="401683" cy="33018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s-AR" dirty="0">
              <a:solidFill>
                <a:schemeClr val="tx1"/>
              </a:solidFill>
              <a:latin typeface="Comic Sans MS" panose="030F0702030302020204" pitchFamily="66" charset="0"/>
            </a:endParaRPr>
          </a:p>
        </p:txBody>
      </p:sp>
    </p:spTree>
    <p:extLst>
      <p:ext uri="{BB962C8B-B14F-4D97-AF65-F5344CB8AC3E}">
        <p14:creationId xmlns:p14="http://schemas.microsoft.com/office/powerpoint/2010/main" val="593176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buNone/>
            </a:pPr>
            <a:r>
              <a:rPr lang="es-AR" sz="2000" dirty="0">
                <a:latin typeface="Comic Sans MS" panose="030F0702030302020204" pitchFamily="66" charset="0"/>
              </a:rPr>
              <a:t>Programación Dinámica para </a:t>
            </a:r>
            <a:r>
              <a:rPr lang="es-AR" sz="2000" dirty="0" err="1">
                <a:latin typeface="Comic Sans MS" panose="030F0702030302020204" pitchFamily="66" charset="0"/>
              </a:rPr>
              <a:t>Levenshtein</a:t>
            </a:r>
            <a:r>
              <a:rPr lang="es-AR" sz="2000" dirty="0">
                <a:latin typeface="Comic Sans MS" panose="030F0702030302020204" pitchFamily="66" charset="0"/>
              </a:rPr>
              <a:t>(‘</a:t>
            </a:r>
            <a:r>
              <a:rPr lang="es-AR" sz="2000" dirty="0" err="1">
                <a:latin typeface="Comic Sans MS" panose="030F0702030302020204" pitchFamily="66" charset="0"/>
              </a:rPr>
              <a:t>big</a:t>
            </a:r>
            <a:r>
              <a:rPr lang="es-AR" sz="2000" dirty="0">
                <a:latin typeface="Comic Sans MS" panose="030F0702030302020204" pitchFamily="66" charset="0"/>
              </a:rPr>
              <a:t> data’, ‘</a:t>
            </a:r>
            <a:r>
              <a:rPr lang="es-AR" sz="2000" dirty="0" err="1">
                <a:latin typeface="Comic Sans MS" panose="030F0702030302020204" pitchFamily="66" charset="0"/>
              </a:rPr>
              <a:t>bigdata</a:t>
            </a:r>
            <a:r>
              <a:rPr lang="es-AR" sz="2000" dirty="0">
                <a:latin typeface="Comic Sans MS" panose="030F0702030302020204" pitchFamily="66" charset="0"/>
              </a:rPr>
              <a:t>’) </a:t>
            </a:r>
            <a:endParaRPr lang="es-AR" sz="2000" dirty="0"/>
          </a:p>
        </p:txBody>
      </p:sp>
      <p:sp>
        <p:nvSpPr>
          <p:cNvPr id="3" name="Title 2"/>
          <p:cNvSpPr>
            <a:spLocks noGrp="1"/>
          </p:cNvSpPr>
          <p:nvPr>
            <p:ph type="title"/>
          </p:nvPr>
        </p:nvSpPr>
        <p:spPr/>
        <p:txBody>
          <a:bodyPr>
            <a:normAutofit/>
          </a:bodyPr>
          <a:lstStyle/>
          <a:p>
            <a:r>
              <a:rPr lang="es-AR" dirty="0" err="1"/>
              <a:t>Levenshtein</a:t>
            </a:r>
            <a:r>
              <a:rPr lang="es-AR" dirty="0"/>
              <a:t> </a:t>
            </a:r>
            <a:r>
              <a:rPr lang="es-AR" dirty="0" err="1"/>
              <a:t>Distance</a:t>
            </a:r>
            <a:endParaRPr lang="es-AR" dirty="0"/>
          </a:p>
        </p:txBody>
      </p:sp>
      <p:sp>
        <p:nvSpPr>
          <p:cNvPr id="5" name="Slide Number Placeholder 4"/>
          <p:cNvSpPr>
            <a:spLocks noGrp="1"/>
          </p:cNvSpPr>
          <p:nvPr>
            <p:ph type="sldNum" sz="quarter" idx="12"/>
          </p:nvPr>
        </p:nvSpPr>
        <p:spPr>
          <a:xfrm>
            <a:off x="7886700" y="7022558"/>
            <a:ext cx="762000" cy="365125"/>
          </a:xfrm>
        </p:spPr>
        <p:txBody>
          <a:bodyPr/>
          <a:lstStyle/>
          <a:p>
            <a:fld id="{B6F15528-21DE-4FAA-801E-634DDDAF4B2B}" type="slidenum">
              <a:rPr lang="en-US" smtClean="0"/>
              <a:pPr/>
              <a:t>57</a:t>
            </a:fld>
            <a:endParaRPr lang="en-US"/>
          </a:p>
        </p:txBody>
      </p:sp>
      <p:graphicFrame>
        <p:nvGraphicFramePr>
          <p:cNvPr id="6" name="Table 5"/>
          <p:cNvGraphicFramePr>
            <a:graphicFrameLocks noGrp="1"/>
          </p:cNvGraphicFramePr>
          <p:nvPr/>
        </p:nvGraphicFramePr>
        <p:xfrm>
          <a:off x="1485900" y="2356577"/>
          <a:ext cx="5541820" cy="3337560"/>
        </p:xfrm>
        <a:graphic>
          <a:graphicData uri="http://schemas.openxmlformats.org/drawingml/2006/table">
            <a:tbl>
              <a:tblPr firstRow="1" bandRow="1">
                <a:tableStyleId>{5C22544A-7EE6-4342-B048-85BDC9FD1C3A}</a:tableStyleId>
              </a:tblPr>
              <a:tblGrid>
                <a:gridCol w="554182">
                  <a:extLst>
                    <a:ext uri="{9D8B030D-6E8A-4147-A177-3AD203B41FA5}">
                      <a16:colId xmlns:a16="http://schemas.microsoft.com/office/drawing/2014/main" val="78484848"/>
                    </a:ext>
                  </a:extLst>
                </a:gridCol>
                <a:gridCol w="554182">
                  <a:extLst>
                    <a:ext uri="{9D8B030D-6E8A-4147-A177-3AD203B41FA5}">
                      <a16:colId xmlns:a16="http://schemas.microsoft.com/office/drawing/2014/main" val="2917294605"/>
                    </a:ext>
                  </a:extLst>
                </a:gridCol>
                <a:gridCol w="554182">
                  <a:extLst>
                    <a:ext uri="{9D8B030D-6E8A-4147-A177-3AD203B41FA5}">
                      <a16:colId xmlns:a16="http://schemas.microsoft.com/office/drawing/2014/main" val="4250177350"/>
                    </a:ext>
                  </a:extLst>
                </a:gridCol>
                <a:gridCol w="554182">
                  <a:extLst>
                    <a:ext uri="{9D8B030D-6E8A-4147-A177-3AD203B41FA5}">
                      <a16:colId xmlns:a16="http://schemas.microsoft.com/office/drawing/2014/main" val="1616755810"/>
                    </a:ext>
                  </a:extLst>
                </a:gridCol>
                <a:gridCol w="554182">
                  <a:extLst>
                    <a:ext uri="{9D8B030D-6E8A-4147-A177-3AD203B41FA5}">
                      <a16:colId xmlns:a16="http://schemas.microsoft.com/office/drawing/2014/main" val="2392137833"/>
                    </a:ext>
                  </a:extLst>
                </a:gridCol>
                <a:gridCol w="554182">
                  <a:extLst>
                    <a:ext uri="{9D8B030D-6E8A-4147-A177-3AD203B41FA5}">
                      <a16:colId xmlns:a16="http://schemas.microsoft.com/office/drawing/2014/main" val="893835057"/>
                    </a:ext>
                  </a:extLst>
                </a:gridCol>
                <a:gridCol w="554182">
                  <a:extLst>
                    <a:ext uri="{9D8B030D-6E8A-4147-A177-3AD203B41FA5}">
                      <a16:colId xmlns:a16="http://schemas.microsoft.com/office/drawing/2014/main" val="2418582913"/>
                    </a:ext>
                  </a:extLst>
                </a:gridCol>
                <a:gridCol w="554182">
                  <a:extLst>
                    <a:ext uri="{9D8B030D-6E8A-4147-A177-3AD203B41FA5}">
                      <a16:colId xmlns:a16="http://schemas.microsoft.com/office/drawing/2014/main" val="389798412"/>
                    </a:ext>
                  </a:extLst>
                </a:gridCol>
                <a:gridCol w="554182">
                  <a:extLst>
                    <a:ext uri="{9D8B030D-6E8A-4147-A177-3AD203B41FA5}">
                      <a16:colId xmlns:a16="http://schemas.microsoft.com/office/drawing/2014/main" val="743565056"/>
                    </a:ext>
                  </a:extLst>
                </a:gridCol>
                <a:gridCol w="554182">
                  <a:extLst>
                    <a:ext uri="{9D8B030D-6E8A-4147-A177-3AD203B41FA5}">
                      <a16:colId xmlns:a16="http://schemas.microsoft.com/office/drawing/2014/main" val="3810228426"/>
                    </a:ext>
                  </a:extLst>
                </a:gridCol>
              </a:tblGrid>
              <a:tr h="370840">
                <a:tc>
                  <a:txBody>
                    <a:bodyPr/>
                    <a:lstStyle/>
                    <a:p>
                      <a:endParaRPr lang="es-AR" dirty="0"/>
                    </a:p>
                  </a:txBody>
                  <a:tcPr/>
                </a:tc>
                <a:tc>
                  <a:txBody>
                    <a:bodyPr/>
                    <a:lstStyle/>
                    <a:p>
                      <a:r>
                        <a:rPr lang="es-AR" dirty="0">
                          <a:solidFill>
                            <a:schemeClr val="tx1"/>
                          </a:solidFill>
                          <a:sym typeface="Symbol" panose="05050102010706020507" pitchFamily="18" charset="2"/>
                        </a:rPr>
                        <a:t></a:t>
                      </a:r>
                      <a:endParaRPr lang="es-AR" dirty="0">
                        <a:solidFill>
                          <a:schemeClr val="tx1"/>
                        </a:solidFill>
                      </a:endParaRPr>
                    </a:p>
                  </a:txBody>
                  <a:tcPr/>
                </a:tc>
                <a:tc>
                  <a:txBody>
                    <a:bodyPr/>
                    <a:lstStyle/>
                    <a:p>
                      <a:r>
                        <a:rPr lang="es-AR" dirty="0"/>
                        <a:t>B</a:t>
                      </a:r>
                    </a:p>
                  </a:txBody>
                  <a:tcPr/>
                </a:tc>
                <a:tc>
                  <a:txBody>
                    <a:bodyPr/>
                    <a:lstStyle/>
                    <a:p>
                      <a:r>
                        <a:rPr lang="es-AR" dirty="0"/>
                        <a:t>I</a:t>
                      </a:r>
                    </a:p>
                  </a:txBody>
                  <a:tcPr/>
                </a:tc>
                <a:tc>
                  <a:txBody>
                    <a:bodyPr/>
                    <a:lstStyle/>
                    <a:p>
                      <a:r>
                        <a:rPr lang="es-AR" dirty="0"/>
                        <a:t>G</a:t>
                      </a:r>
                    </a:p>
                  </a:txBody>
                  <a:tcPr/>
                </a:tc>
                <a:tc>
                  <a:txBody>
                    <a:bodyPr/>
                    <a:lstStyle/>
                    <a:p>
                      <a:endParaRPr lang="es-AR" dirty="0"/>
                    </a:p>
                  </a:txBody>
                  <a:tcPr/>
                </a:tc>
                <a:tc>
                  <a:txBody>
                    <a:bodyPr/>
                    <a:lstStyle/>
                    <a:p>
                      <a:r>
                        <a:rPr lang="es-AR" dirty="0"/>
                        <a:t>D</a:t>
                      </a:r>
                    </a:p>
                  </a:txBody>
                  <a:tcPr/>
                </a:tc>
                <a:tc>
                  <a:txBody>
                    <a:bodyPr/>
                    <a:lstStyle/>
                    <a:p>
                      <a:r>
                        <a:rPr lang="es-AR" dirty="0"/>
                        <a:t>A</a:t>
                      </a:r>
                    </a:p>
                  </a:txBody>
                  <a:tcPr/>
                </a:tc>
                <a:tc>
                  <a:txBody>
                    <a:bodyPr/>
                    <a:lstStyle/>
                    <a:p>
                      <a:r>
                        <a:rPr lang="es-AR" dirty="0"/>
                        <a:t>T</a:t>
                      </a:r>
                    </a:p>
                  </a:txBody>
                  <a:tcPr/>
                </a:tc>
                <a:tc>
                  <a:txBody>
                    <a:bodyPr/>
                    <a:lstStyle/>
                    <a:p>
                      <a:r>
                        <a:rPr lang="es-AR" dirty="0"/>
                        <a:t>A</a:t>
                      </a:r>
                    </a:p>
                  </a:txBody>
                  <a:tcPr/>
                </a:tc>
                <a:extLst>
                  <a:ext uri="{0D108BD9-81ED-4DB2-BD59-A6C34878D82A}">
                    <a16:rowId xmlns:a16="http://schemas.microsoft.com/office/drawing/2014/main" val="33073819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a:sym typeface="Symbol" panose="05050102010706020507" pitchFamily="18" charset="2"/>
                        </a:rPr>
                        <a:t></a:t>
                      </a:r>
                      <a:endParaRPr lang="es-AR" dirty="0"/>
                    </a:p>
                  </a:txBody>
                  <a:tcPr/>
                </a:tc>
                <a:tc>
                  <a:txBody>
                    <a:bodyPr/>
                    <a:lstStyle/>
                    <a:p>
                      <a:r>
                        <a:rPr lang="es-AR" dirty="0"/>
                        <a:t>0</a:t>
                      </a:r>
                    </a:p>
                  </a:txBody>
                  <a:tcPr/>
                </a:tc>
                <a:tc>
                  <a:txBody>
                    <a:bodyPr/>
                    <a:lstStyle/>
                    <a:p>
                      <a:r>
                        <a:rPr lang="es-AR" dirty="0"/>
                        <a:t>1</a:t>
                      </a:r>
                    </a:p>
                  </a:txBody>
                  <a:tcPr/>
                </a:tc>
                <a:tc>
                  <a:txBody>
                    <a:bodyPr/>
                    <a:lstStyle/>
                    <a:p>
                      <a:r>
                        <a:rPr lang="es-AR" dirty="0"/>
                        <a:t>2</a:t>
                      </a:r>
                    </a:p>
                  </a:txBody>
                  <a:tcPr/>
                </a:tc>
                <a:tc>
                  <a:txBody>
                    <a:bodyPr/>
                    <a:lstStyle/>
                    <a:p>
                      <a:r>
                        <a:rPr lang="es-AR" dirty="0"/>
                        <a:t>3</a:t>
                      </a:r>
                    </a:p>
                  </a:txBody>
                  <a:tcPr/>
                </a:tc>
                <a:tc>
                  <a:txBody>
                    <a:bodyPr/>
                    <a:lstStyle/>
                    <a:p>
                      <a:r>
                        <a:rPr lang="es-AR" dirty="0"/>
                        <a:t>4</a:t>
                      </a:r>
                    </a:p>
                  </a:txBody>
                  <a:tcPr/>
                </a:tc>
                <a:tc>
                  <a:txBody>
                    <a:bodyPr/>
                    <a:lstStyle/>
                    <a:p>
                      <a:r>
                        <a:rPr lang="es-AR" dirty="0"/>
                        <a:t>5</a:t>
                      </a:r>
                    </a:p>
                  </a:txBody>
                  <a:tcPr/>
                </a:tc>
                <a:tc>
                  <a:txBody>
                    <a:bodyPr/>
                    <a:lstStyle/>
                    <a:p>
                      <a:r>
                        <a:rPr lang="es-AR" dirty="0"/>
                        <a:t>6</a:t>
                      </a:r>
                    </a:p>
                  </a:txBody>
                  <a:tcPr/>
                </a:tc>
                <a:tc>
                  <a:txBody>
                    <a:bodyPr/>
                    <a:lstStyle/>
                    <a:p>
                      <a:r>
                        <a:rPr lang="es-AR" dirty="0"/>
                        <a:t>7</a:t>
                      </a:r>
                    </a:p>
                  </a:txBody>
                  <a:tcPr/>
                </a:tc>
                <a:tc>
                  <a:txBody>
                    <a:bodyPr/>
                    <a:lstStyle/>
                    <a:p>
                      <a:r>
                        <a:rPr lang="es-AR" dirty="0"/>
                        <a:t>8</a:t>
                      </a:r>
                    </a:p>
                  </a:txBody>
                  <a:tcPr/>
                </a:tc>
                <a:extLst>
                  <a:ext uri="{0D108BD9-81ED-4DB2-BD59-A6C34878D82A}">
                    <a16:rowId xmlns:a16="http://schemas.microsoft.com/office/drawing/2014/main" val="1760677457"/>
                  </a:ext>
                </a:extLst>
              </a:tr>
              <a:tr h="370840">
                <a:tc>
                  <a:txBody>
                    <a:bodyPr/>
                    <a:lstStyle/>
                    <a:p>
                      <a:r>
                        <a:rPr lang="es-AR" dirty="0"/>
                        <a:t>B</a:t>
                      </a:r>
                    </a:p>
                  </a:txBody>
                  <a:tcPr/>
                </a:tc>
                <a:tc>
                  <a:txBody>
                    <a:bodyPr/>
                    <a:lstStyle/>
                    <a:p>
                      <a:r>
                        <a:rPr lang="es-AR" dirty="0"/>
                        <a:t>1</a:t>
                      </a:r>
                    </a:p>
                  </a:txBody>
                  <a:tcPr/>
                </a:tc>
                <a:tc>
                  <a:txBody>
                    <a:bodyPr/>
                    <a:lstStyle/>
                    <a:p>
                      <a:endParaRPr lang="es-AR" dirty="0"/>
                    </a:p>
                  </a:txBody>
                  <a:tcPr/>
                </a:tc>
                <a:tc>
                  <a:txBody>
                    <a:bodyPr/>
                    <a:lstStyle/>
                    <a:p>
                      <a:endParaRPr lang="es-AR"/>
                    </a:p>
                  </a:txBody>
                  <a:tcPr/>
                </a:tc>
                <a:tc>
                  <a:txBody>
                    <a:bodyPr/>
                    <a:lstStyle/>
                    <a:p>
                      <a:endParaRPr lang="es-AR" dirty="0"/>
                    </a:p>
                  </a:txBody>
                  <a:tcPr/>
                </a:tc>
                <a:tc>
                  <a:txBody>
                    <a:bodyPr/>
                    <a:lstStyle/>
                    <a:p>
                      <a:endParaRPr lang="es-AR"/>
                    </a:p>
                  </a:txBody>
                  <a:tcPr/>
                </a:tc>
                <a:tc>
                  <a:txBody>
                    <a:bodyPr/>
                    <a:lstStyle/>
                    <a:p>
                      <a:endParaRPr lang="es-AR"/>
                    </a:p>
                  </a:txBody>
                  <a:tcPr/>
                </a:tc>
                <a:tc>
                  <a:txBody>
                    <a:bodyPr/>
                    <a:lstStyle/>
                    <a:p>
                      <a:endParaRPr lang="es-AR" dirty="0"/>
                    </a:p>
                  </a:txBody>
                  <a:tcPr/>
                </a:tc>
                <a:tc>
                  <a:txBody>
                    <a:bodyPr/>
                    <a:lstStyle/>
                    <a:p>
                      <a:endParaRPr lang="es-AR"/>
                    </a:p>
                  </a:txBody>
                  <a:tcPr/>
                </a:tc>
                <a:tc>
                  <a:txBody>
                    <a:bodyPr/>
                    <a:lstStyle/>
                    <a:p>
                      <a:endParaRPr lang="es-AR" dirty="0"/>
                    </a:p>
                  </a:txBody>
                  <a:tcPr/>
                </a:tc>
                <a:extLst>
                  <a:ext uri="{0D108BD9-81ED-4DB2-BD59-A6C34878D82A}">
                    <a16:rowId xmlns:a16="http://schemas.microsoft.com/office/drawing/2014/main" val="1549630556"/>
                  </a:ext>
                </a:extLst>
              </a:tr>
              <a:tr h="370840">
                <a:tc>
                  <a:txBody>
                    <a:bodyPr/>
                    <a:lstStyle/>
                    <a:p>
                      <a:r>
                        <a:rPr lang="es-AR" dirty="0"/>
                        <a:t>I</a:t>
                      </a:r>
                    </a:p>
                  </a:txBody>
                  <a:tcPr/>
                </a:tc>
                <a:tc>
                  <a:txBody>
                    <a:bodyPr/>
                    <a:lstStyle/>
                    <a:p>
                      <a:r>
                        <a:rPr lang="es-AR" dirty="0"/>
                        <a:t>2</a:t>
                      </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extLst>
                  <a:ext uri="{0D108BD9-81ED-4DB2-BD59-A6C34878D82A}">
                    <a16:rowId xmlns:a16="http://schemas.microsoft.com/office/drawing/2014/main" val="1575437855"/>
                  </a:ext>
                </a:extLst>
              </a:tr>
              <a:tr h="370840">
                <a:tc>
                  <a:txBody>
                    <a:bodyPr/>
                    <a:lstStyle/>
                    <a:p>
                      <a:r>
                        <a:rPr lang="es-AR" dirty="0"/>
                        <a:t>G</a:t>
                      </a:r>
                    </a:p>
                  </a:txBody>
                  <a:tcPr/>
                </a:tc>
                <a:tc>
                  <a:txBody>
                    <a:bodyPr/>
                    <a:lstStyle/>
                    <a:p>
                      <a:r>
                        <a:rPr lang="es-AR" dirty="0"/>
                        <a:t>3</a:t>
                      </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dirty="0"/>
                    </a:p>
                  </a:txBody>
                  <a:tcPr/>
                </a:tc>
                <a:extLst>
                  <a:ext uri="{0D108BD9-81ED-4DB2-BD59-A6C34878D82A}">
                    <a16:rowId xmlns:a16="http://schemas.microsoft.com/office/drawing/2014/main" val="1505450716"/>
                  </a:ext>
                </a:extLst>
              </a:tr>
              <a:tr h="370840">
                <a:tc>
                  <a:txBody>
                    <a:bodyPr/>
                    <a:lstStyle/>
                    <a:p>
                      <a:r>
                        <a:rPr lang="es-AR" dirty="0"/>
                        <a:t>D</a:t>
                      </a:r>
                    </a:p>
                  </a:txBody>
                  <a:tcPr/>
                </a:tc>
                <a:tc>
                  <a:txBody>
                    <a:bodyPr/>
                    <a:lstStyle/>
                    <a:p>
                      <a:r>
                        <a:rPr lang="es-AR" dirty="0"/>
                        <a:t>4</a:t>
                      </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dirty="0"/>
                    </a:p>
                  </a:txBody>
                  <a:tcPr/>
                </a:tc>
                <a:extLst>
                  <a:ext uri="{0D108BD9-81ED-4DB2-BD59-A6C34878D82A}">
                    <a16:rowId xmlns:a16="http://schemas.microsoft.com/office/drawing/2014/main" val="2327758294"/>
                  </a:ext>
                </a:extLst>
              </a:tr>
              <a:tr h="370840">
                <a:tc>
                  <a:txBody>
                    <a:bodyPr/>
                    <a:lstStyle/>
                    <a:p>
                      <a:r>
                        <a:rPr lang="es-AR" dirty="0"/>
                        <a:t>A</a:t>
                      </a:r>
                    </a:p>
                  </a:txBody>
                  <a:tcPr/>
                </a:tc>
                <a:tc>
                  <a:txBody>
                    <a:bodyPr/>
                    <a:lstStyle/>
                    <a:p>
                      <a:r>
                        <a:rPr lang="es-AR" dirty="0"/>
                        <a:t>5</a:t>
                      </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extLst>
                  <a:ext uri="{0D108BD9-81ED-4DB2-BD59-A6C34878D82A}">
                    <a16:rowId xmlns:a16="http://schemas.microsoft.com/office/drawing/2014/main" val="105260593"/>
                  </a:ext>
                </a:extLst>
              </a:tr>
              <a:tr h="370840">
                <a:tc>
                  <a:txBody>
                    <a:bodyPr/>
                    <a:lstStyle/>
                    <a:p>
                      <a:r>
                        <a:rPr lang="es-AR" dirty="0"/>
                        <a:t>T</a:t>
                      </a:r>
                    </a:p>
                  </a:txBody>
                  <a:tcPr/>
                </a:tc>
                <a:tc>
                  <a:txBody>
                    <a:bodyPr/>
                    <a:lstStyle/>
                    <a:p>
                      <a:r>
                        <a:rPr lang="es-AR" dirty="0"/>
                        <a:t>6</a:t>
                      </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extLst>
                  <a:ext uri="{0D108BD9-81ED-4DB2-BD59-A6C34878D82A}">
                    <a16:rowId xmlns:a16="http://schemas.microsoft.com/office/drawing/2014/main" val="1177884732"/>
                  </a:ext>
                </a:extLst>
              </a:tr>
              <a:tr h="370840">
                <a:tc>
                  <a:txBody>
                    <a:bodyPr/>
                    <a:lstStyle/>
                    <a:p>
                      <a:r>
                        <a:rPr lang="es-AR" dirty="0"/>
                        <a:t>A</a:t>
                      </a:r>
                    </a:p>
                  </a:txBody>
                  <a:tcPr/>
                </a:tc>
                <a:tc>
                  <a:txBody>
                    <a:bodyPr/>
                    <a:lstStyle/>
                    <a:p>
                      <a:r>
                        <a:rPr lang="es-AR" dirty="0"/>
                        <a:t>7</a:t>
                      </a:r>
                    </a:p>
                  </a:txBody>
                  <a:tcPr/>
                </a:tc>
                <a:tc>
                  <a:txBody>
                    <a:bodyPr/>
                    <a:lstStyle/>
                    <a:p>
                      <a:endParaRPr lang="es-AR" dirty="0"/>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a:p>
                  </a:txBody>
                  <a:tcPr/>
                </a:tc>
                <a:tc>
                  <a:txBody>
                    <a:bodyPr/>
                    <a:lstStyle/>
                    <a:p>
                      <a:endParaRPr lang="es-AR" dirty="0"/>
                    </a:p>
                  </a:txBody>
                  <a:tcPr/>
                </a:tc>
                <a:tc>
                  <a:txBody>
                    <a:bodyPr/>
                    <a:lstStyle/>
                    <a:p>
                      <a:endParaRPr lang="es-AR" dirty="0"/>
                    </a:p>
                  </a:txBody>
                  <a:tcPr/>
                </a:tc>
                <a:extLst>
                  <a:ext uri="{0D108BD9-81ED-4DB2-BD59-A6C34878D82A}">
                    <a16:rowId xmlns:a16="http://schemas.microsoft.com/office/drawing/2014/main" val="174604774"/>
                  </a:ext>
                </a:extLst>
              </a:tr>
            </a:tbl>
          </a:graphicData>
        </a:graphic>
      </p:graphicFrame>
      <p:sp>
        <p:nvSpPr>
          <p:cNvPr id="9" name="Oval 8"/>
          <p:cNvSpPr/>
          <p:nvPr/>
        </p:nvSpPr>
        <p:spPr>
          <a:xfrm>
            <a:off x="3771900" y="3476420"/>
            <a:ext cx="457200" cy="3807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s-AR" dirty="0">
              <a:solidFill>
                <a:schemeClr val="tx1"/>
              </a:solidFill>
              <a:latin typeface="Comic Sans MS" panose="030F0702030302020204" pitchFamily="66" charset="0"/>
            </a:endParaRPr>
          </a:p>
        </p:txBody>
      </p:sp>
      <p:sp>
        <p:nvSpPr>
          <p:cNvPr id="10" name="Content Placeholder 1"/>
          <p:cNvSpPr txBox="1">
            <a:spLocks/>
          </p:cNvSpPr>
          <p:nvPr/>
        </p:nvSpPr>
        <p:spPr>
          <a:xfrm>
            <a:off x="1885950" y="4528986"/>
            <a:ext cx="5847261" cy="1795613"/>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000" kern="1200">
                <a:solidFill>
                  <a:schemeClr val="dk1"/>
                </a:solidFill>
                <a:latin typeface="Cambria" panose="02040503050406030204" pitchFamily="18" charset="0"/>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dk1"/>
                </a:solidFill>
                <a:latin typeface="Cambria" panose="02040503050406030204" pitchFamily="18" charset="0"/>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dk1"/>
                </a:solidFill>
                <a:latin typeface="Cambria" panose="02040503050406030204" pitchFamily="18" charset="0"/>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dk1"/>
                </a:solidFill>
                <a:latin typeface="Cambria" panose="02040503050406030204" pitchFamily="18" charset="0"/>
                <a:ea typeface="+mn-ea"/>
                <a:cs typeface="+mn-cs"/>
              </a:defRPr>
            </a:lvl4pPr>
            <a:lvl5pPr marL="2057400" indent="-228600" algn="l" defTabSz="914400" rtl="0" eaLnBrk="1" latinLnBrk="0" hangingPunct="1">
              <a:spcBef>
                <a:spcPct val="20000"/>
              </a:spcBef>
              <a:buFont typeface="Arial" pitchFamily="34" charset="0"/>
              <a:buChar char="»"/>
              <a:defRPr sz="1200" kern="1200">
                <a:solidFill>
                  <a:schemeClr val="dk1"/>
                </a:solidFill>
                <a:latin typeface="Cambria" panose="02040503050406030204"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dk1"/>
                </a:solidFill>
                <a:latin typeface="+mn-lt"/>
                <a:ea typeface="+mn-ea"/>
                <a:cs typeface="+mn-cs"/>
              </a:defRPr>
            </a:lvl9pPr>
          </a:lstStyle>
          <a:p>
            <a:pPr marL="0" indent="0">
              <a:buNone/>
            </a:pPr>
            <a:r>
              <a:rPr lang="es-AR" sz="1600" dirty="0" err="1">
                <a:solidFill>
                  <a:schemeClr val="tx1"/>
                </a:solidFill>
                <a:latin typeface="Comic Sans MS" panose="030F0702030302020204" pitchFamily="66" charset="0"/>
              </a:rPr>
              <a:t>Levenshtein</a:t>
            </a:r>
            <a:r>
              <a:rPr lang="es-AR" sz="1600" dirty="0">
                <a:solidFill>
                  <a:schemeClr val="tx1"/>
                </a:solidFill>
                <a:latin typeface="Comic Sans MS" panose="030F0702030302020204" pitchFamily="66" charset="0"/>
              </a:rPr>
              <a:t>(</a:t>
            </a:r>
            <a:r>
              <a:rPr lang="es-AR" sz="1600" dirty="0">
                <a:solidFill>
                  <a:schemeClr val="tx1"/>
                </a:solidFill>
                <a:latin typeface="Comic Sans MS" panose="030F0702030302020204" pitchFamily="66" charset="0"/>
                <a:sym typeface="Symbol" panose="05050102010706020507" pitchFamily="18" charset="2"/>
              </a:rPr>
              <a:t></a:t>
            </a:r>
            <a:r>
              <a:rPr lang="es-AR" sz="1600" dirty="0" err="1">
                <a:solidFill>
                  <a:schemeClr val="tx1"/>
                </a:solidFill>
                <a:latin typeface="Arial" panose="020B0604020202020204" pitchFamily="34" charset="0"/>
                <a:cs typeface="Arial" panose="020B0604020202020204" pitchFamily="34" charset="0"/>
                <a:sym typeface="Symbol" panose="05050102010706020507" pitchFamily="18" charset="2"/>
              </a:rPr>
              <a:t>w,</a:t>
            </a:r>
            <a:r>
              <a:rPr lang="es-AR" sz="1600" dirty="0" err="1">
                <a:solidFill>
                  <a:schemeClr val="tx1"/>
                </a:solidFill>
                <a:latin typeface="Comic Sans MS" panose="030F0702030302020204" pitchFamily="66" charset="0"/>
                <a:sym typeface="Symbol" panose="05050102010706020507" pitchFamily="18" charset="2"/>
              </a:rPr>
              <a:t></a:t>
            </a:r>
            <a:r>
              <a:rPr lang="es-AR" sz="1600" dirty="0" err="1">
                <a:solidFill>
                  <a:schemeClr val="tx1"/>
                </a:solidFill>
                <a:latin typeface="Arial" panose="020B0604020202020204" pitchFamily="34" charset="0"/>
                <a:cs typeface="Arial" panose="020B0604020202020204" pitchFamily="34" charset="0"/>
                <a:sym typeface="Symbol" panose="05050102010706020507" pitchFamily="18" charset="2"/>
              </a:rPr>
              <a:t>z</a:t>
            </a:r>
            <a:r>
              <a:rPr lang="es-AR" sz="1600" dirty="0">
                <a:solidFill>
                  <a:schemeClr val="tx1"/>
                </a:solidFill>
                <a:latin typeface="Comic Sans MS" panose="030F0702030302020204" pitchFamily="66" charset="0"/>
              </a:rPr>
              <a:t>)=</a:t>
            </a:r>
          </a:p>
          <a:p>
            <a:pPr marL="0" indent="0">
              <a:buNone/>
            </a:pPr>
            <a:r>
              <a:rPr lang="es-AR" sz="1600" dirty="0">
                <a:solidFill>
                  <a:schemeClr val="tx1"/>
                </a:solidFill>
                <a:latin typeface="Comic Sans MS" panose="030F0702030302020204" pitchFamily="66" charset="0"/>
              </a:rPr>
              <a:t>Min ( </a:t>
            </a:r>
            <a:r>
              <a:rPr lang="es-AR" sz="1600" dirty="0" err="1">
                <a:solidFill>
                  <a:srgbClr val="1EA907"/>
                </a:solidFill>
                <a:latin typeface="Comic Sans MS" panose="030F0702030302020204" pitchFamily="66" charset="0"/>
              </a:rPr>
              <a:t>Levenshtein</a:t>
            </a:r>
            <a:r>
              <a:rPr lang="es-AR" sz="1600" dirty="0">
                <a:solidFill>
                  <a:srgbClr val="1EA907"/>
                </a:solidFill>
                <a:latin typeface="Comic Sans MS" panose="030F0702030302020204" pitchFamily="66" charset="0"/>
              </a:rPr>
              <a:t>(</a:t>
            </a:r>
            <a:r>
              <a:rPr lang="es-AR" sz="1600" dirty="0">
                <a:solidFill>
                  <a:srgbClr val="1EA907"/>
                </a:solidFill>
                <a:latin typeface="Comic Sans MS" panose="030F0702030302020204" pitchFamily="66" charset="0"/>
                <a:sym typeface="Symbol" panose="05050102010706020507" pitchFamily="18" charset="2"/>
              </a:rPr>
              <a:t></a:t>
            </a:r>
            <a:r>
              <a:rPr lang="es-AR" sz="1600" dirty="0">
                <a:solidFill>
                  <a:srgbClr val="1EA907"/>
                </a:solidFill>
                <a:latin typeface="Comic Sans MS" panose="030F0702030302020204" pitchFamily="66" charset="0"/>
              </a:rPr>
              <a:t>, </a:t>
            </a:r>
            <a:r>
              <a:rPr lang="es-AR" sz="1600" dirty="0">
                <a:solidFill>
                  <a:srgbClr val="1EA907"/>
                </a:solidFill>
                <a:latin typeface="Comic Sans MS" panose="030F0702030302020204" pitchFamily="66" charset="0"/>
                <a:sym typeface="Symbol" panose="05050102010706020507" pitchFamily="18" charset="2"/>
              </a:rPr>
              <a:t></a:t>
            </a:r>
            <a:r>
              <a:rPr lang="es-AR" sz="1600" dirty="0">
                <a:solidFill>
                  <a:srgbClr val="1EA907"/>
                </a:solidFill>
                <a:latin typeface="Comic Sans MS" panose="030F0702030302020204" pitchFamily="66" charset="0"/>
              </a:rPr>
              <a:t>)</a:t>
            </a:r>
            <a:r>
              <a:rPr lang="es-AR" sz="1600" dirty="0">
                <a:solidFill>
                  <a:schemeClr val="tx1"/>
                </a:solidFill>
                <a:latin typeface="Comic Sans MS" panose="030F0702030302020204" pitchFamily="66" charset="0"/>
              </a:rPr>
              <a:t> + w==z?0:1,</a:t>
            </a:r>
          </a:p>
          <a:p>
            <a:pPr marL="0" indent="0">
              <a:buNone/>
            </a:pPr>
            <a:r>
              <a:rPr lang="es-AR" sz="1600" dirty="0">
                <a:solidFill>
                  <a:schemeClr val="tx1"/>
                </a:solidFill>
                <a:latin typeface="Comic Sans MS" panose="030F0702030302020204" pitchFamily="66" charset="0"/>
              </a:rPr>
              <a:t>	</a:t>
            </a:r>
            <a:r>
              <a:rPr lang="es-AR" sz="1600" dirty="0" err="1">
                <a:solidFill>
                  <a:schemeClr val="accent6">
                    <a:lumMod val="75000"/>
                  </a:schemeClr>
                </a:solidFill>
                <a:latin typeface="Comic Sans MS" panose="030F0702030302020204" pitchFamily="66" charset="0"/>
              </a:rPr>
              <a:t>Levenshtein</a:t>
            </a:r>
            <a:r>
              <a:rPr lang="es-AR" sz="1600" dirty="0">
                <a:solidFill>
                  <a:schemeClr val="accent6">
                    <a:lumMod val="75000"/>
                  </a:schemeClr>
                </a:solidFill>
                <a:latin typeface="Comic Sans MS" panose="030F0702030302020204" pitchFamily="66" charset="0"/>
              </a:rPr>
              <a:t>(</a:t>
            </a:r>
            <a:r>
              <a:rPr lang="es-AR" sz="1600" dirty="0">
                <a:solidFill>
                  <a:schemeClr val="accent6">
                    <a:lumMod val="75000"/>
                  </a:schemeClr>
                </a:solidFill>
                <a:latin typeface="Comic Sans MS" panose="030F0702030302020204" pitchFamily="66" charset="0"/>
                <a:sym typeface="Symbol" panose="05050102010706020507" pitchFamily="18" charset="2"/>
              </a:rPr>
              <a:t></a:t>
            </a:r>
            <a:r>
              <a:rPr lang="es-AR" sz="1600" dirty="0">
                <a:solidFill>
                  <a:srgbClr val="7030A0"/>
                </a:solidFill>
                <a:latin typeface="Arial" panose="020B0604020202020204" pitchFamily="34" charset="0"/>
                <a:cs typeface="Arial" panose="020B0604020202020204" pitchFamily="34" charset="0"/>
                <a:sym typeface="Symbol" panose="05050102010706020507" pitchFamily="18" charset="2"/>
              </a:rPr>
              <a:t>w</a:t>
            </a:r>
            <a:r>
              <a:rPr lang="es-AR" sz="1600" dirty="0">
                <a:solidFill>
                  <a:schemeClr val="accent6">
                    <a:lumMod val="75000"/>
                  </a:schemeClr>
                </a:solidFill>
                <a:latin typeface="Comic Sans MS" panose="030F0702030302020204" pitchFamily="66" charset="0"/>
              </a:rPr>
              <a:t>,</a:t>
            </a:r>
            <a:r>
              <a:rPr lang="es-AR" sz="1600" dirty="0">
                <a:solidFill>
                  <a:schemeClr val="accent6">
                    <a:lumMod val="75000"/>
                  </a:schemeClr>
                </a:solidFill>
                <a:latin typeface="Comic Sans MS" panose="030F0702030302020204" pitchFamily="66" charset="0"/>
                <a:sym typeface="Symbol" panose="05050102010706020507" pitchFamily="18" charset="2"/>
              </a:rPr>
              <a:t> </a:t>
            </a:r>
            <a:r>
              <a:rPr lang="es-AR" sz="1600" dirty="0">
                <a:solidFill>
                  <a:schemeClr val="accent6">
                    <a:lumMod val="75000"/>
                  </a:schemeClr>
                </a:solidFill>
                <a:latin typeface="Comic Sans MS" panose="030F0702030302020204" pitchFamily="66" charset="0"/>
              </a:rPr>
              <a:t>) </a:t>
            </a:r>
            <a:r>
              <a:rPr lang="es-AR" sz="1600" dirty="0">
                <a:solidFill>
                  <a:schemeClr val="tx1"/>
                </a:solidFill>
                <a:latin typeface="Comic Sans MS" panose="030F0702030302020204" pitchFamily="66" charset="0"/>
              </a:rPr>
              <a:t>+ 1,</a:t>
            </a:r>
          </a:p>
          <a:p>
            <a:pPr marL="0" indent="0">
              <a:buNone/>
            </a:pPr>
            <a:r>
              <a:rPr lang="es-AR" sz="1600" dirty="0">
                <a:solidFill>
                  <a:schemeClr val="tx1"/>
                </a:solidFill>
                <a:latin typeface="Comic Sans MS" panose="030F0702030302020204" pitchFamily="66" charset="0"/>
              </a:rPr>
              <a:t>	</a:t>
            </a:r>
            <a:r>
              <a:rPr lang="es-AR" sz="1600" dirty="0" err="1">
                <a:solidFill>
                  <a:schemeClr val="accent4">
                    <a:lumMod val="75000"/>
                  </a:schemeClr>
                </a:solidFill>
                <a:latin typeface="Comic Sans MS" panose="030F0702030302020204" pitchFamily="66" charset="0"/>
              </a:rPr>
              <a:t>Levenshtein</a:t>
            </a:r>
            <a:r>
              <a:rPr lang="es-AR" sz="1600" dirty="0">
                <a:solidFill>
                  <a:schemeClr val="accent4">
                    <a:lumMod val="75000"/>
                  </a:schemeClr>
                </a:solidFill>
                <a:latin typeface="Comic Sans MS" panose="030F0702030302020204" pitchFamily="66" charset="0"/>
              </a:rPr>
              <a:t>(</a:t>
            </a:r>
            <a:r>
              <a:rPr lang="es-AR" sz="1600" dirty="0">
                <a:solidFill>
                  <a:schemeClr val="accent4">
                    <a:lumMod val="75000"/>
                  </a:schemeClr>
                </a:solidFill>
                <a:latin typeface="Comic Sans MS" panose="030F0702030302020204" pitchFamily="66" charset="0"/>
                <a:sym typeface="Symbol" panose="05050102010706020507" pitchFamily="18" charset="2"/>
              </a:rPr>
              <a:t></a:t>
            </a:r>
            <a:r>
              <a:rPr lang="es-AR" sz="1600" dirty="0">
                <a:solidFill>
                  <a:schemeClr val="accent4">
                    <a:lumMod val="75000"/>
                  </a:schemeClr>
                </a:solidFill>
                <a:latin typeface="Comic Sans MS" panose="030F0702030302020204" pitchFamily="66" charset="0"/>
              </a:rPr>
              <a:t>, </a:t>
            </a:r>
            <a:r>
              <a:rPr lang="es-AR" sz="1600" dirty="0">
                <a:solidFill>
                  <a:schemeClr val="accent4">
                    <a:lumMod val="75000"/>
                  </a:schemeClr>
                </a:solidFill>
                <a:latin typeface="Comic Sans MS" panose="030F0702030302020204" pitchFamily="66" charset="0"/>
                <a:sym typeface="Symbol" panose="05050102010706020507" pitchFamily="18" charset="2"/>
              </a:rPr>
              <a:t></a:t>
            </a:r>
            <a:r>
              <a:rPr lang="es-AR" sz="1600" dirty="0">
                <a:solidFill>
                  <a:srgbClr val="0070C0"/>
                </a:solidFill>
                <a:latin typeface="Arial" panose="020B0604020202020204" pitchFamily="34" charset="0"/>
                <a:cs typeface="Arial" panose="020B0604020202020204" pitchFamily="34" charset="0"/>
                <a:sym typeface="Symbol" panose="05050102010706020507" pitchFamily="18" charset="2"/>
              </a:rPr>
              <a:t>z</a:t>
            </a:r>
            <a:r>
              <a:rPr lang="es-AR" sz="1600" dirty="0">
                <a:solidFill>
                  <a:schemeClr val="accent4">
                    <a:lumMod val="75000"/>
                  </a:schemeClr>
                </a:solidFill>
                <a:latin typeface="Comic Sans MS" panose="030F0702030302020204" pitchFamily="66" charset="0"/>
              </a:rPr>
              <a:t>)</a:t>
            </a:r>
            <a:r>
              <a:rPr lang="es-AR" sz="1600" dirty="0">
                <a:solidFill>
                  <a:schemeClr val="tx1"/>
                </a:solidFill>
                <a:latin typeface="Comic Sans MS" panose="030F0702030302020204" pitchFamily="66" charset="0"/>
              </a:rPr>
              <a:t> + 1 </a:t>
            </a:r>
          </a:p>
          <a:p>
            <a:pPr marL="0" indent="0">
              <a:buNone/>
            </a:pPr>
            <a:r>
              <a:rPr lang="es-AR" sz="1600" dirty="0">
                <a:solidFill>
                  <a:schemeClr val="tx1"/>
                </a:solidFill>
                <a:latin typeface="Comic Sans MS" panose="030F0702030302020204" pitchFamily="66" charset="0"/>
              </a:rPr>
              <a:t>      )</a:t>
            </a:r>
          </a:p>
        </p:txBody>
      </p:sp>
      <p:cxnSp>
        <p:nvCxnSpPr>
          <p:cNvPr id="12" name="Straight Arrow Connector 11"/>
          <p:cNvCxnSpPr/>
          <p:nvPr/>
        </p:nvCxnSpPr>
        <p:spPr>
          <a:xfrm flipV="1">
            <a:off x="4000500" y="3857159"/>
            <a:ext cx="0" cy="1076247"/>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3162300" y="3028406"/>
            <a:ext cx="457200" cy="380738"/>
          </a:xfrm>
          <a:prstGeom prst="ellipse">
            <a:avLst/>
          </a:prstGeom>
          <a:noFill/>
          <a:ln>
            <a:solidFill>
              <a:srgbClr val="1EA907"/>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s-AR" dirty="0">
              <a:solidFill>
                <a:schemeClr val="tx1"/>
              </a:solidFill>
              <a:latin typeface="Comic Sans MS" panose="030F0702030302020204" pitchFamily="66" charset="0"/>
            </a:endParaRPr>
          </a:p>
        </p:txBody>
      </p:sp>
      <p:sp>
        <p:nvSpPr>
          <p:cNvPr id="29" name="Oval 28"/>
          <p:cNvSpPr/>
          <p:nvPr/>
        </p:nvSpPr>
        <p:spPr>
          <a:xfrm>
            <a:off x="3765176" y="3097571"/>
            <a:ext cx="457200" cy="380738"/>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s-AR" dirty="0">
              <a:solidFill>
                <a:schemeClr val="tx1"/>
              </a:solidFill>
              <a:latin typeface="Comic Sans MS" panose="030F0702030302020204" pitchFamily="66" charset="0"/>
            </a:endParaRPr>
          </a:p>
        </p:txBody>
      </p:sp>
      <p:sp>
        <p:nvSpPr>
          <p:cNvPr id="43" name="Oval 42"/>
          <p:cNvSpPr/>
          <p:nvPr/>
        </p:nvSpPr>
        <p:spPr>
          <a:xfrm>
            <a:off x="3162300" y="3409406"/>
            <a:ext cx="457200" cy="380738"/>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s-AR" dirty="0">
              <a:solidFill>
                <a:srgbClr val="0070C0"/>
              </a:solidFill>
              <a:latin typeface="Comic Sans MS" panose="030F0702030302020204" pitchFamily="66" charset="0"/>
            </a:endParaRPr>
          </a:p>
        </p:txBody>
      </p:sp>
      <p:sp>
        <p:nvSpPr>
          <p:cNvPr id="47" name="Rectangle 46"/>
          <p:cNvSpPr/>
          <p:nvPr/>
        </p:nvSpPr>
        <p:spPr>
          <a:xfrm>
            <a:off x="2477540" y="4830072"/>
            <a:ext cx="4746221" cy="355249"/>
          </a:xfrm>
          <a:prstGeom prst="rect">
            <a:avLst/>
          </a:prstGeom>
          <a:solidFill>
            <a:srgbClr val="00B050"/>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s-AR" dirty="0">
              <a:solidFill>
                <a:schemeClr val="tx1"/>
              </a:solidFill>
              <a:latin typeface="Comic Sans MS" panose="030F0702030302020204" pitchFamily="66" charset="0"/>
            </a:endParaRPr>
          </a:p>
        </p:txBody>
      </p:sp>
      <p:sp>
        <p:nvSpPr>
          <p:cNvPr id="48" name="Rectangle 47"/>
          <p:cNvSpPr/>
          <p:nvPr/>
        </p:nvSpPr>
        <p:spPr>
          <a:xfrm>
            <a:off x="2477541" y="5185321"/>
            <a:ext cx="4746220" cy="301086"/>
          </a:xfrm>
          <a:prstGeom prst="rect">
            <a:avLst/>
          </a:prstGeom>
          <a:solidFill>
            <a:srgbClr val="7030A0"/>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s-AR" dirty="0">
              <a:solidFill>
                <a:schemeClr val="tx1"/>
              </a:solidFill>
              <a:latin typeface="Comic Sans MS" panose="030F0702030302020204" pitchFamily="66" charset="0"/>
            </a:endParaRPr>
          </a:p>
        </p:txBody>
      </p:sp>
      <p:sp>
        <p:nvSpPr>
          <p:cNvPr id="49" name="Rectangle 48"/>
          <p:cNvSpPr/>
          <p:nvPr/>
        </p:nvSpPr>
        <p:spPr>
          <a:xfrm>
            <a:off x="2477540" y="5488852"/>
            <a:ext cx="4746221" cy="435312"/>
          </a:xfrm>
          <a:prstGeom prst="rect">
            <a:avLst/>
          </a:prstGeom>
          <a:solidFill>
            <a:srgbClr val="0070C0"/>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s-AR" dirty="0">
              <a:solidFill>
                <a:schemeClr val="tx1"/>
              </a:solidFill>
              <a:latin typeface="Comic Sans MS" panose="030F0702030302020204" pitchFamily="66" charset="0"/>
            </a:endParaRPr>
          </a:p>
        </p:txBody>
      </p:sp>
    </p:spTree>
    <p:extLst>
      <p:ext uri="{BB962C8B-B14F-4D97-AF65-F5344CB8AC3E}">
        <p14:creationId xmlns:p14="http://schemas.microsoft.com/office/powerpoint/2010/main" val="1446829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barn(inVertical)">
                                      <p:cBhvr>
                                        <p:cTn id="15" dur="500"/>
                                        <p:tgtEl>
                                          <p:spTgt spid="16"/>
                                        </p:tgtEl>
                                      </p:cBhvr>
                                    </p:animEffect>
                                  </p:childTnLst>
                                </p:cTn>
                              </p:par>
                              <p:par>
                                <p:cTn id="16" presetID="16" presetClass="exit" presetSubtype="21" fill="hold" grpId="0" nodeType="withEffect">
                                  <p:stCondLst>
                                    <p:cond delay="0"/>
                                  </p:stCondLst>
                                  <p:childTnLst>
                                    <p:animEffect transition="out" filter="barn(inVertical)">
                                      <p:cBhvr>
                                        <p:cTn id="17" dur="500"/>
                                        <p:tgtEl>
                                          <p:spTgt spid="47"/>
                                        </p:tgtEl>
                                      </p:cBhvr>
                                    </p:animEffect>
                                    <p:set>
                                      <p:cBhvr>
                                        <p:cTn id="18" dur="1" fill="hold">
                                          <p:stCondLst>
                                            <p:cond delay="499"/>
                                          </p:stCondLst>
                                        </p:cTn>
                                        <p:tgtEl>
                                          <p:spTgt spid="4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barn(inVertical)">
                                      <p:cBhvr>
                                        <p:cTn id="23" dur="500"/>
                                        <p:tgtEl>
                                          <p:spTgt spid="29"/>
                                        </p:tgtEl>
                                      </p:cBhvr>
                                    </p:animEffect>
                                  </p:childTnLst>
                                </p:cTn>
                              </p:par>
                              <p:par>
                                <p:cTn id="24" presetID="16" presetClass="exit" presetSubtype="21" fill="hold" grpId="0" nodeType="withEffect">
                                  <p:stCondLst>
                                    <p:cond delay="0"/>
                                  </p:stCondLst>
                                  <p:childTnLst>
                                    <p:animEffect transition="out" filter="barn(inVertical)">
                                      <p:cBhvr>
                                        <p:cTn id="25" dur="500"/>
                                        <p:tgtEl>
                                          <p:spTgt spid="48"/>
                                        </p:tgtEl>
                                      </p:cBhvr>
                                    </p:animEffect>
                                    <p:set>
                                      <p:cBhvr>
                                        <p:cTn id="26" dur="1" fill="hold">
                                          <p:stCondLst>
                                            <p:cond delay="499"/>
                                          </p:stCondLst>
                                        </p:cTn>
                                        <p:tgtEl>
                                          <p:spTgt spid="4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43"/>
                                        </p:tgtEl>
                                        <p:attrNameLst>
                                          <p:attrName>style.visibility</p:attrName>
                                        </p:attrNameLst>
                                      </p:cBhvr>
                                      <p:to>
                                        <p:strVal val="visible"/>
                                      </p:to>
                                    </p:set>
                                    <p:animEffect transition="in" filter="barn(inVertical)">
                                      <p:cBhvr>
                                        <p:cTn id="31" dur="500"/>
                                        <p:tgtEl>
                                          <p:spTgt spid="43"/>
                                        </p:tgtEl>
                                      </p:cBhvr>
                                    </p:animEffect>
                                  </p:childTnLst>
                                </p:cTn>
                              </p:par>
                              <p:par>
                                <p:cTn id="32" presetID="16" presetClass="exit" presetSubtype="21" fill="hold" grpId="0" nodeType="withEffect">
                                  <p:stCondLst>
                                    <p:cond delay="0"/>
                                  </p:stCondLst>
                                  <p:childTnLst>
                                    <p:animEffect transition="out" filter="barn(inVertical)">
                                      <p:cBhvr>
                                        <p:cTn id="33" dur="500"/>
                                        <p:tgtEl>
                                          <p:spTgt spid="49"/>
                                        </p:tgtEl>
                                      </p:cBhvr>
                                    </p:animEffect>
                                    <p:set>
                                      <p:cBhvr>
                                        <p:cTn id="34" dur="1" fill="hold">
                                          <p:stCondLst>
                                            <p:cond delay="499"/>
                                          </p:stCondLst>
                                        </p:cTn>
                                        <p:tgtEl>
                                          <p:spTgt spid="4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6" grpId="0" animBg="1"/>
      <p:bldP spid="29" grpId="0" animBg="1"/>
      <p:bldP spid="43" grpId="0" animBg="1"/>
      <p:bldP spid="47" grpId="0" animBg="1"/>
      <p:bldP spid="48" grpId="0" animBg="1"/>
      <p:bldP spid="49"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s-AR" dirty="0" err="1"/>
              <a:t>Levenshtein</a:t>
            </a:r>
            <a:r>
              <a:rPr lang="es-AR" dirty="0"/>
              <a:t> </a:t>
            </a:r>
            <a:r>
              <a:rPr lang="es-AR" dirty="0" err="1"/>
              <a:t>Distance</a:t>
            </a:r>
            <a:endParaRPr lang="es-AR"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58</a:t>
            </a:fld>
            <a:endParaRPr lang="en-US"/>
          </a:p>
        </p:txBody>
      </p:sp>
      <p:sp>
        <p:nvSpPr>
          <p:cNvPr id="6" name="Content Placeholder 1"/>
          <p:cNvSpPr txBox="1">
            <a:spLocks/>
          </p:cNvSpPr>
          <p:nvPr/>
        </p:nvSpPr>
        <p:spPr>
          <a:xfrm>
            <a:off x="304800" y="899016"/>
            <a:ext cx="8534400" cy="3581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Cambria" panose="02040503050406030204" pitchFamily="18" charset="0"/>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Cambria" panose="02040503050406030204" pitchFamily="18" charset="0"/>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Cambria" panose="02040503050406030204" pitchFamily="18" charset="0"/>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Cambria" panose="02040503050406030204" pitchFamily="18" charset="0"/>
                <a:ea typeface="+mn-ea"/>
                <a:cs typeface="+mn-cs"/>
              </a:defRPr>
            </a:lvl4pPr>
            <a:lvl5pPr marL="2057400" indent="-228600" algn="l" defTabSz="914400" rtl="0" eaLnBrk="1" latinLnBrk="0" hangingPunct="1">
              <a:spcBef>
                <a:spcPct val="20000"/>
              </a:spcBef>
              <a:buFont typeface="Arial" pitchFamily="34" charset="0"/>
              <a:buChar char="»"/>
              <a:defRPr sz="1200" kern="1200">
                <a:solidFill>
                  <a:schemeClr val="tx1"/>
                </a:solidFill>
                <a:latin typeface="Cambria" panose="02040503050406030204"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i="1" dirty="0">
              <a:latin typeface="Comic Sans MS" panose="030F0702030302020204" pitchFamily="66" charset="0"/>
            </a:endParaRPr>
          </a:p>
          <a:p>
            <a:pPr marL="0" indent="0">
              <a:buFont typeface="Arial" pitchFamily="34" charset="0"/>
              <a:buNone/>
            </a:pPr>
            <a:endParaRPr lang="es-AR" i="1" dirty="0">
              <a:latin typeface="Comic Sans MS" panose="030F0702030302020204" pitchFamily="66" charset="0"/>
            </a:endParaRPr>
          </a:p>
          <a:p>
            <a:pPr marL="0" indent="0" algn="just">
              <a:buNone/>
            </a:pPr>
            <a:r>
              <a:rPr lang="es-AR" dirty="0">
                <a:latin typeface="Comic Sans MS" panose="030F0702030302020204" pitchFamily="66" charset="0"/>
              </a:rPr>
              <a:t>Calculemos la distancia de </a:t>
            </a:r>
            <a:r>
              <a:rPr lang="es-AR" dirty="0" err="1">
                <a:latin typeface="Comic Sans MS" panose="030F0702030302020204" pitchFamily="66" charset="0"/>
              </a:rPr>
              <a:t>Levenshtein</a:t>
            </a:r>
            <a:r>
              <a:rPr lang="es-AR" dirty="0">
                <a:latin typeface="Comic Sans MS" panose="030F0702030302020204" pitchFamily="66" charset="0"/>
              </a:rPr>
              <a:t>(‘</a:t>
            </a:r>
            <a:r>
              <a:rPr lang="es-AR" dirty="0" err="1">
                <a:latin typeface="Comic Sans MS" panose="030F0702030302020204" pitchFamily="66" charset="0"/>
              </a:rPr>
              <a:t>big</a:t>
            </a:r>
            <a:r>
              <a:rPr lang="es-AR" dirty="0">
                <a:latin typeface="Comic Sans MS" panose="030F0702030302020204" pitchFamily="66" charset="0"/>
              </a:rPr>
              <a:t> data’, ‘</a:t>
            </a:r>
            <a:r>
              <a:rPr lang="es-AR" dirty="0" err="1">
                <a:latin typeface="Comic Sans MS" panose="030F0702030302020204" pitchFamily="66" charset="0"/>
              </a:rPr>
              <a:t>bigdata</a:t>
            </a:r>
            <a:r>
              <a:rPr lang="es-AR" dirty="0">
                <a:latin typeface="Comic Sans MS" panose="030F0702030302020204" pitchFamily="66" charset="0"/>
              </a:rPr>
              <a:t>’) </a:t>
            </a:r>
            <a:endParaRPr lang="es-AR" dirty="0"/>
          </a:p>
          <a:p>
            <a:pPr marL="0" indent="0" algn="just">
              <a:buFont typeface="Arial" pitchFamily="34" charset="0"/>
              <a:buNone/>
            </a:pPr>
            <a:endParaRPr lang="es-AR" i="1" dirty="0"/>
          </a:p>
        </p:txBody>
      </p:sp>
      <p:pic>
        <p:nvPicPr>
          <p:cNvPr id="7" name="Picture 6" descr="cuartogeografico - ACTIVIDAD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22035" y="511466"/>
            <a:ext cx="1076583" cy="1009852"/>
          </a:xfrm>
          <a:prstGeom prst="rect">
            <a:avLst/>
          </a:prstGeom>
        </p:spPr>
      </p:pic>
      <p:graphicFrame>
        <p:nvGraphicFramePr>
          <p:cNvPr id="15" name="Table 14"/>
          <p:cNvGraphicFramePr>
            <a:graphicFrameLocks noGrp="1"/>
          </p:cNvGraphicFramePr>
          <p:nvPr/>
        </p:nvGraphicFramePr>
        <p:xfrm>
          <a:off x="1801090" y="2115534"/>
          <a:ext cx="5541820" cy="3337560"/>
        </p:xfrm>
        <a:graphic>
          <a:graphicData uri="http://schemas.openxmlformats.org/drawingml/2006/table">
            <a:tbl>
              <a:tblPr firstRow="1" bandRow="1">
                <a:tableStyleId>{5C22544A-7EE6-4342-B048-85BDC9FD1C3A}</a:tableStyleId>
              </a:tblPr>
              <a:tblGrid>
                <a:gridCol w="554182">
                  <a:extLst>
                    <a:ext uri="{9D8B030D-6E8A-4147-A177-3AD203B41FA5}">
                      <a16:colId xmlns:a16="http://schemas.microsoft.com/office/drawing/2014/main" val="78484848"/>
                    </a:ext>
                  </a:extLst>
                </a:gridCol>
                <a:gridCol w="554182">
                  <a:extLst>
                    <a:ext uri="{9D8B030D-6E8A-4147-A177-3AD203B41FA5}">
                      <a16:colId xmlns:a16="http://schemas.microsoft.com/office/drawing/2014/main" val="2917294605"/>
                    </a:ext>
                  </a:extLst>
                </a:gridCol>
                <a:gridCol w="554182">
                  <a:extLst>
                    <a:ext uri="{9D8B030D-6E8A-4147-A177-3AD203B41FA5}">
                      <a16:colId xmlns:a16="http://schemas.microsoft.com/office/drawing/2014/main" val="4250177350"/>
                    </a:ext>
                  </a:extLst>
                </a:gridCol>
                <a:gridCol w="554182">
                  <a:extLst>
                    <a:ext uri="{9D8B030D-6E8A-4147-A177-3AD203B41FA5}">
                      <a16:colId xmlns:a16="http://schemas.microsoft.com/office/drawing/2014/main" val="1616755810"/>
                    </a:ext>
                  </a:extLst>
                </a:gridCol>
                <a:gridCol w="554182">
                  <a:extLst>
                    <a:ext uri="{9D8B030D-6E8A-4147-A177-3AD203B41FA5}">
                      <a16:colId xmlns:a16="http://schemas.microsoft.com/office/drawing/2014/main" val="2392137833"/>
                    </a:ext>
                  </a:extLst>
                </a:gridCol>
                <a:gridCol w="554182">
                  <a:extLst>
                    <a:ext uri="{9D8B030D-6E8A-4147-A177-3AD203B41FA5}">
                      <a16:colId xmlns:a16="http://schemas.microsoft.com/office/drawing/2014/main" val="893835057"/>
                    </a:ext>
                  </a:extLst>
                </a:gridCol>
                <a:gridCol w="554182">
                  <a:extLst>
                    <a:ext uri="{9D8B030D-6E8A-4147-A177-3AD203B41FA5}">
                      <a16:colId xmlns:a16="http://schemas.microsoft.com/office/drawing/2014/main" val="2418582913"/>
                    </a:ext>
                  </a:extLst>
                </a:gridCol>
                <a:gridCol w="554182">
                  <a:extLst>
                    <a:ext uri="{9D8B030D-6E8A-4147-A177-3AD203B41FA5}">
                      <a16:colId xmlns:a16="http://schemas.microsoft.com/office/drawing/2014/main" val="389798412"/>
                    </a:ext>
                  </a:extLst>
                </a:gridCol>
                <a:gridCol w="554182">
                  <a:extLst>
                    <a:ext uri="{9D8B030D-6E8A-4147-A177-3AD203B41FA5}">
                      <a16:colId xmlns:a16="http://schemas.microsoft.com/office/drawing/2014/main" val="743565056"/>
                    </a:ext>
                  </a:extLst>
                </a:gridCol>
                <a:gridCol w="554182">
                  <a:extLst>
                    <a:ext uri="{9D8B030D-6E8A-4147-A177-3AD203B41FA5}">
                      <a16:colId xmlns:a16="http://schemas.microsoft.com/office/drawing/2014/main" val="3810228426"/>
                    </a:ext>
                  </a:extLst>
                </a:gridCol>
              </a:tblGrid>
              <a:tr h="370840">
                <a:tc>
                  <a:txBody>
                    <a:bodyPr/>
                    <a:lstStyle/>
                    <a:p>
                      <a:endParaRPr lang="es-AR" dirty="0"/>
                    </a:p>
                  </a:txBody>
                  <a:tcPr/>
                </a:tc>
                <a:tc>
                  <a:txBody>
                    <a:bodyPr/>
                    <a:lstStyle/>
                    <a:p>
                      <a:r>
                        <a:rPr lang="es-AR" dirty="0">
                          <a:solidFill>
                            <a:schemeClr val="tx1"/>
                          </a:solidFill>
                          <a:sym typeface="Symbol" panose="05050102010706020507" pitchFamily="18" charset="2"/>
                        </a:rPr>
                        <a:t></a:t>
                      </a:r>
                      <a:endParaRPr lang="es-AR" dirty="0">
                        <a:solidFill>
                          <a:schemeClr val="tx1"/>
                        </a:solidFill>
                      </a:endParaRPr>
                    </a:p>
                  </a:txBody>
                  <a:tcPr/>
                </a:tc>
                <a:tc>
                  <a:txBody>
                    <a:bodyPr/>
                    <a:lstStyle/>
                    <a:p>
                      <a:r>
                        <a:rPr lang="es-AR" dirty="0"/>
                        <a:t>B</a:t>
                      </a:r>
                    </a:p>
                  </a:txBody>
                  <a:tcPr/>
                </a:tc>
                <a:tc>
                  <a:txBody>
                    <a:bodyPr/>
                    <a:lstStyle/>
                    <a:p>
                      <a:r>
                        <a:rPr lang="es-AR" dirty="0"/>
                        <a:t>I</a:t>
                      </a:r>
                    </a:p>
                  </a:txBody>
                  <a:tcPr/>
                </a:tc>
                <a:tc>
                  <a:txBody>
                    <a:bodyPr/>
                    <a:lstStyle/>
                    <a:p>
                      <a:r>
                        <a:rPr lang="es-AR" dirty="0"/>
                        <a:t>G</a:t>
                      </a:r>
                    </a:p>
                  </a:txBody>
                  <a:tcPr/>
                </a:tc>
                <a:tc>
                  <a:txBody>
                    <a:bodyPr/>
                    <a:lstStyle/>
                    <a:p>
                      <a:endParaRPr lang="es-AR" dirty="0"/>
                    </a:p>
                  </a:txBody>
                  <a:tcPr/>
                </a:tc>
                <a:tc>
                  <a:txBody>
                    <a:bodyPr/>
                    <a:lstStyle/>
                    <a:p>
                      <a:r>
                        <a:rPr lang="es-AR" dirty="0"/>
                        <a:t>D</a:t>
                      </a:r>
                    </a:p>
                  </a:txBody>
                  <a:tcPr/>
                </a:tc>
                <a:tc>
                  <a:txBody>
                    <a:bodyPr/>
                    <a:lstStyle/>
                    <a:p>
                      <a:r>
                        <a:rPr lang="es-AR" dirty="0"/>
                        <a:t>A</a:t>
                      </a:r>
                    </a:p>
                  </a:txBody>
                  <a:tcPr/>
                </a:tc>
                <a:tc>
                  <a:txBody>
                    <a:bodyPr/>
                    <a:lstStyle/>
                    <a:p>
                      <a:r>
                        <a:rPr lang="es-AR" dirty="0"/>
                        <a:t>T</a:t>
                      </a:r>
                    </a:p>
                  </a:txBody>
                  <a:tcPr/>
                </a:tc>
                <a:tc>
                  <a:txBody>
                    <a:bodyPr/>
                    <a:lstStyle/>
                    <a:p>
                      <a:r>
                        <a:rPr lang="es-AR" dirty="0"/>
                        <a:t>A</a:t>
                      </a:r>
                    </a:p>
                  </a:txBody>
                  <a:tcPr/>
                </a:tc>
                <a:extLst>
                  <a:ext uri="{0D108BD9-81ED-4DB2-BD59-A6C34878D82A}">
                    <a16:rowId xmlns:a16="http://schemas.microsoft.com/office/drawing/2014/main" val="33073819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dirty="0">
                          <a:sym typeface="Symbol" panose="05050102010706020507" pitchFamily="18" charset="2"/>
                        </a:rPr>
                        <a:t></a:t>
                      </a:r>
                      <a:endParaRPr lang="es-AR" dirty="0"/>
                    </a:p>
                  </a:txBody>
                  <a:tcPr/>
                </a:tc>
                <a:tc>
                  <a:txBody>
                    <a:bodyPr/>
                    <a:lstStyle/>
                    <a:p>
                      <a:r>
                        <a:rPr lang="es-AR" dirty="0"/>
                        <a:t>0</a:t>
                      </a:r>
                    </a:p>
                  </a:txBody>
                  <a:tcPr/>
                </a:tc>
                <a:tc>
                  <a:txBody>
                    <a:bodyPr/>
                    <a:lstStyle/>
                    <a:p>
                      <a:r>
                        <a:rPr lang="es-AR" dirty="0"/>
                        <a:t>1</a:t>
                      </a:r>
                    </a:p>
                  </a:txBody>
                  <a:tcPr/>
                </a:tc>
                <a:tc>
                  <a:txBody>
                    <a:bodyPr/>
                    <a:lstStyle/>
                    <a:p>
                      <a:r>
                        <a:rPr lang="es-AR" dirty="0"/>
                        <a:t>2</a:t>
                      </a:r>
                    </a:p>
                  </a:txBody>
                  <a:tcPr/>
                </a:tc>
                <a:tc>
                  <a:txBody>
                    <a:bodyPr/>
                    <a:lstStyle/>
                    <a:p>
                      <a:r>
                        <a:rPr lang="es-AR" dirty="0"/>
                        <a:t>3</a:t>
                      </a:r>
                    </a:p>
                  </a:txBody>
                  <a:tcPr/>
                </a:tc>
                <a:tc>
                  <a:txBody>
                    <a:bodyPr/>
                    <a:lstStyle/>
                    <a:p>
                      <a:r>
                        <a:rPr lang="es-AR" dirty="0"/>
                        <a:t>4</a:t>
                      </a:r>
                    </a:p>
                  </a:txBody>
                  <a:tcPr/>
                </a:tc>
                <a:tc>
                  <a:txBody>
                    <a:bodyPr/>
                    <a:lstStyle/>
                    <a:p>
                      <a:r>
                        <a:rPr lang="es-AR" dirty="0"/>
                        <a:t>5</a:t>
                      </a:r>
                    </a:p>
                  </a:txBody>
                  <a:tcPr/>
                </a:tc>
                <a:tc>
                  <a:txBody>
                    <a:bodyPr/>
                    <a:lstStyle/>
                    <a:p>
                      <a:r>
                        <a:rPr lang="es-AR" dirty="0"/>
                        <a:t>6</a:t>
                      </a:r>
                    </a:p>
                  </a:txBody>
                  <a:tcPr/>
                </a:tc>
                <a:tc>
                  <a:txBody>
                    <a:bodyPr/>
                    <a:lstStyle/>
                    <a:p>
                      <a:r>
                        <a:rPr lang="es-AR" dirty="0"/>
                        <a:t>7</a:t>
                      </a:r>
                    </a:p>
                  </a:txBody>
                  <a:tcPr/>
                </a:tc>
                <a:tc>
                  <a:txBody>
                    <a:bodyPr/>
                    <a:lstStyle/>
                    <a:p>
                      <a:r>
                        <a:rPr lang="es-AR" dirty="0"/>
                        <a:t>8</a:t>
                      </a:r>
                    </a:p>
                  </a:txBody>
                  <a:tcPr/>
                </a:tc>
                <a:extLst>
                  <a:ext uri="{0D108BD9-81ED-4DB2-BD59-A6C34878D82A}">
                    <a16:rowId xmlns:a16="http://schemas.microsoft.com/office/drawing/2014/main" val="1760677457"/>
                  </a:ext>
                </a:extLst>
              </a:tr>
              <a:tr h="370840">
                <a:tc>
                  <a:txBody>
                    <a:bodyPr/>
                    <a:lstStyle/>
                    <a:p>
                      <a:r>
                        <a:rPr lang="es-AR" dirty="0"/>
                        <a:t>B</a:t>
                      </a:r>
                    </a:p>
                  </a:txBody>
                  <a:tcPr/>
                </a:tc>
                <a:tc>
                  <a:txBody>
                    <a:bodyPr/>
                    <a:lstStyle/>
                    <a:p>
                      <a:r>
                        <a:rPr lang="es-AR" dirty="0"/>
                        <a:t>1</a:t>
                      </a:r>
                    </a:p>
                  </a:txBody>
                  <a:tcPr/>
                </a:tc>
                <a:tc>
                  <a:txBody>
                    <a:bodyPr/>
                    <a:lstStyle/>
                    <a:p>
                      <a:r>
                        <a:rPr lang="es-AR" dirty="0"/>
                        <a:t>0</a:t>
                      </a:r>
                    </a:p>
                  </a:txBody>
                  <a:tcPr/>
                </a:tc>
                <a:tc>
                  <a:txBody>
                    <a:bodyPr/>
                    <a:lstStyle/>
                    <a:p>
                      <a:r>
                        <a:rPr lang="es-AR" dirty="0"/>
                        <a:t>1</a:t>
                      </a:r>
                    </a:p>
                  </a:txBody>
                  <a:tcPr/>
                </a:tc>
                <a:tc>
                  <a:txBody>
                    <a:bodyPr/>
                    <a:lstStyle/>
                    <a:p>
                      <a:r>
                        <a:rPr lang="es-AR" dirty="0"/>
                        <a:t>2</a:t>
                      </a:r>
                    </a:p>
                  </a:txBody>
                  <a:tcPr/>
                </a:tc>
                <a:tc>
                  <a:txBody>
                    <a:bodyPr/>
                    <a:lstStyle/>
                    <a:p>
                      <a:r>
                        <a:rPr lang="es-AR" dirty="0"/>
                        <a:t>3</a:t>
                      </a:r>
                    </a:p>
                  </a:txBody>
                  <a:tcPr/>
                </a:tc>
                <a:tc>
                  <a:txBody>
                    <a:bodyPr/>
                    <a:lstStyle/>
                    <a:p>
                      <a:r>
                        <a:rPr lang="es-AR" dirty="0"/>
                        <a:t>4</a:t>
                      </a:r>
                    </a:p>
                  </a:txBody>
                  <a:tcPr/>
                </a:tc>
                <a:tc>
                  <a:txBody>
                    <a:bodyPr/>
                    <a:lstStyle/>
                    <a:p>
                      <a:r>
                        <a:rPr lang="es-AR" dirty="0"/>
                        <a:t>5</a:t>
                      </a:r>
                    </a:p>
                  </a:txBody>
                  <a:tcPr/>
                </a:tc>
                <a:tc>
                  <a:txBody>
                    <a:bodyPr/>
                    <a:lstStyle/>
                    <a:p>
                      <a:r>
                        <a:rPr lang="es-AR" dirty="0"/>
                        <a:t>6</a:t>
                      </a:r>
                    </a:p>
                  </a:txBody>
                  <a:tcPr/>
                </a:tc>
                <a:tc>
                  <a:txBody>
                    <a:bodyPr/>
                    <a:lstStyle/>
                    <a:p>
                      <a:r>
                        <a:rPr lang="es-AR" dirty="0"/>
                        <a:t>7</a:t>
                      </a:r>
                    </a:p>
                  </a:txBody>
                  <a:tcPr/>
                </a:tc>
                <a:extLst>
                  <a:ext uri="{0D108BD9-81ED-4DB2-BD59-A6C34878D82A}">
                    <a16:rowId xmlns:a16="http://schemas.microsoft.com/office/drawing/2014/main" val="1549630556"/>
                  </a:ext>
                </a:extLst>
              </a:tr>
              <a:tr h="370840">
                <a:tc>
                  <a:txBody>
                    <a:bodyPr/>
                    <a:lstStyle/>
                    <a:p>
                      <a:r>
                        <a:rPr lang="es-AR" dirty="0"/>
                        <a:t>I</a:t>
                      </a:r>
                    </a:p>
                  </a:txBody>
                  <a:tcPr/>
                </a:tc>
                <a:tc>
                  <a:txBody>
                    <a:bodyPr/>
                    <a:lstStyle/>
                    <a:p>
                      <a:r>
                        <a:rPr lang="es-AR" dirty="0"/>
                        <a:t>2</a:t>
                      </a:r>
                    </a:p>
                  </a:txBody>
                  <a:tcPr/>
                </a:tc>
                <a:tc>
                  <a:txBody>
                    <a:bodyPr/>
                    <a:lstStyle/>
                    <a:p>
                      <a:r>
                        <a:rPr lang="es-AR" dirty="0"/>
                        <a:t>1</a:t>
                      </a:r>
                    </a:p>
                  </a:txBody>
                  <a:tcPr/>
                </a:tc>
                <a:tc>
                  <a:txBody>
                    <a:bodyPr/>
                    <a:lstStyle/>
                    <a:p>
                      <a:r>
                        <a:rPr lang="es-AR" dirty="0"/>
                        <a:t>0</a:t>
                      </a:r>
                    </a:p>
                  </a:txBody>
                  <a:tcPr/>
                </a:tc>
                <a:tc>
                  <a:txBody>
                    <a:bodyPr/>
                    <a:lstStyle/>
                    <a:p>
                      <a:r>
                        <a:rPr lang="es-AR" dirty="0"/>
                        <a:t>1</a:t>
                      </a:r>
                    </a:p>
                  </a:txBody>
                  <a:tcPr/>
                </a:tc>
                <a:tc>
                  <a:txBody>
                    <a:bodyPr/>
                    <a:lstStyle/>
                    <a:p>
                      <a:r>
                        <a:rPr lang="es-AR" dirty="0"/>
                        <a:t>2</a:t>
                      </a:r>
                    </a:p>
                  </a:txBody>
                  <a:tcPr/>
                </a:tc>
                <a:tc>
                  <a:txBody>
                    <a:bodyPr/>
                    <a:lstStyle/>
                    <a:p>
                      <a:r>
                        <a:rPr lang="es-AR" dirty="0"/>
                        <a:t>3</a:t>
                      </a:r>
                    </a:p>
                  </a:txBody>
                  <a:tcPr/>
                </a:tc>
                <a:tc>
                  <a:txBody>
                    <a:bodyPr/>
                    <a:lstStyle/>
                    <a:p>
                      <a:r>
                        <a:rPr lang="es-AR" dirty="0"/>
                        <a:t>4</a:t>
                      </a:r>
                    </a:p>
                  </a:txBody>
                  <a:tcPr/>
                </a:tc>
                <a:tc>
                  <a:txBody>
                    <a:bodyPr/>
                    <a:lstStyle/>
                    <a:p>
                      <a:r>
                        <a:rPr lang="es-AR" dirty="0"/>
                        <a:t>5</a:t>
                      </a:r>
                    </a:p>
                  </a:txBody>
                  <a:tcPr/>
                </a:tc>
                <a:tc>
                  <a:txBody>
                    <a:bodyPr/>
                    <a:lstStyle/>
                    <a:p>
                      <a:r>
                        <a:rPr lang="es-AR" dirty="0"/>
                        <a:t>6</a:t>
                      </a:r>
                    </a:p>
                  </a:txBody>
                  <a:tcPr/>
                </a:tc>
                <a:extLst>
                  <a:ext uri="{0D108BD9-81ED-4DB2-BD59-A6C34878D82A}">
                    <a16:rowId xmlns:a16="http://schemas.microsoft.com/office/drawing/2014/main" val="1575437855"/>
                  </a:ext>
                </a:extLst>
              </a:tr>
              <a:tr h="370840">
                <a:tc>
                  <a:txBody>
                    <a:bodyPr/>
                    <a:lstStyle/>
                    <a:p>
                      <a:r>
                        <a:rPr lang="es-AR" dirty="0"/>
                        <a:t>G</a:t>
                      </a:r>
                    </a:p>
                  </a:txBody>
                  <a:tcPr/>
                </a:tc>
                <a:tc>
                  <a:txBody>
                    <a:bodyPr/>
                    <a:lstStyle/>
                    <a:p>
                      <a:r>
                        <a:rPr lang="es-AR" dirty="0"/>
                        <a:t>3</a:t>
                      </a:r>
                    </a:p>
                  </a:txBody>
                  <a:tcPr/>
                </a:tc>
                <a:tc>
                  <a:txBody>
                    <a:bodyPr/>
                    <a:lstStyle/>
                    <a:p>
                      <a:r>
                        <a:rPr lang="es-AR" dirty="0"/>
                        <a:t>2</a:t>
                      </a:r>
                    </a:p>
                  </a:txBody>
                  <a:tcPr/>
                </a:tc>
                <a:tc>
                  <a:txBody>
                    <a:bodyPr/>
                    <a:lstStyle/>
                    <a:p>
                      <a:r>
                        <a:rPr lang="es-AR" dirty="0"/>
                        <a:t>1</a:t>
                      </a:r>
                    </a:p>
                  </a:txBody>
                  <a:tcPr/>
                </a:tc>
                <a:tc>
                  <a:txBody>
                    <a:bodyPr/>
                    <a:lstStyle/>
                    <a:p>
                      <a:r>
                        <a:rPr lang="es-AR" dirty="0"/>
                        <a:t>0</a:t>
                      </a:r>
                    </a:p>
                  </a:txBody>
                  <a:tcPr/>
                </a:tc>
                <a:tc>
                  <a:txBody>
                    <a:bodyPr/>
                    <a:lstStyle/>
                    <a:p>
                      <a:r>
                        <a:rPr lang="es-AR" dirty="0"/>
                        <a:t>1</a:t>
                      </a:r>
                    </a:p>
                  </a:txBody>
                  <a:tcPr/>
                </a:tc>
                <a:tc>
                  <a:txBody>
                    <a:bodyPr/>
                    <a:lstStyle/>
                    <a:p>
                      <a:r>
                        <a:rPr lang="es-AR" dirty="0"/>
                        <a:t>2</a:t>
                      </a:r>
                    </a:p>
                  </a:txBody>
                  <a:tcPr/>
                </a:tc>
                <a:tc>
                  <a:txBody>
                    <a:bodyPr/>
                    <a:lstStyle/>
                    <a:p>
                      <a:r>
                        <a:rPr lang="es-AR" dirty="0"/>
                        <a:t>3</a:t>
                      </a:r>
                    </a:p>
                  </a:txBody>
                  <a:tcPr/>
                </a:tc>
                <a:tc>
                  <a:txBody>
                    <a:bodyPr/>
                    <a:lstStyle/>
                    <a:p>
                      <a:r>
                        <a:rPr lang="es-AR" dirty="0"/>
                        <a:t>4</a:t>
                      </a:r>
                    </a:p>
                  </a:txBody>
                  <a:tcPr/>
                </a:tc>
                <a:tc>
                  <a:txBody>
                    <a:bodyPr/>
                    <a:lstStyle/>
                    <a:p>
                      <a:r>
                        <a:rPr lang="es-AR" dirty="0"/>
                        <a:t>5</a:t>
                      </a:r>
                    </a:p>
                  </a:txBody>
                  <a:tcPr/>
                </a:tc>
                <a:extLst>
                  <a:ext uri="{0D108BD9-81ED-4DB2-BD59-A6C34878D82A}">
                    <a16:rowId xmlns:a16="http://schemas.microsoft.com/office/drawing/2014/main" val="1505450716"/>
                  </a:ext>
                </a:extLst>
              </a:tr>
              <a:tr h="370840">
                <a:tc>
                  <a:txBody>
                    <a:bodyPr/>
                    <a:lstStyle/>
                    <a:p>
                      <a:r>
                        <a:rPr lang="es-AR" dirty="0"/>
                        <a:t>D</a:t>
                      </a:r>
                    </a:p>
                  </a:txBody>
                  <a:tcPr/>
                </a:tc>
                <a:tc>
                  <a:txBody>
                    <a:bodyPr/>
                    <a:lstStyle/>
                    <a:p>
                      <a:r>
                        <a:rPr lang="es-AR" dirty="0"/>
                        <a:t>4</a:t>
                      </a:r>
                    </a:p>
                  </a:txBody>
                  <a:tcPr/>
                </a:tc>
                <a:tc>
                  <a:txBody>
                    <a:bodyPr/>
                    <a:lstStyle/>
                    <a:p>
                      <a:r>
                        <a:rPr lang="es-AR" dirty="0"/>
                        <a:t>3</a:t>
                      </a:r>
                    </a:p>
                  </a:txBody>
                  <a:tcPr/>
                </a:tc>
                <a:tc>
                  <a:txBody>
                    <a:bodyPr/>
                    <a:lstStyle/>
                    <a:p>
                      <a:r>
                        <a:rPr lang="es-AR" dirty="0"/>
                        <a:t>2</a:t>
                      </a:r>
                    </a:p>
                  </a:txBody>
                  <a:tcPr/>
                </a:tc>
                <a:tc>
                  <a:txBody>
                    <a:bodyPr/>
                    <a:lstStyle/>
                    <a:p>
                      <a:r>
                        <a:rPr lang="es-AR" dirty="0"/>
                        <a:t>1</a:t>
                      </a:r>
                    </a:p>
                  </a:txBody>
                  <a:tcPr/>
                </a:tc>
                <a:tc>
                  <a:txBody>
                    <a:bodyPr/>
                    <a:lstStyle/>
                    <a:p>
                      <a:r>
                        <a:rPr lang="es-AR" dirty="0"/>
                        <a:t>1</a:t>
                      </a:r>
                    </a:p>
                  </a:txBody>
                  <a:tcPr/>
                </a:tc>
                <a:tc>
                  <a:txBody>
                    <a:bodyPr/>
                    <a:lstStyle/>
                    <a:p>
                      <a:r>
                        <a:rPr lang="es-AR" dirty="0"/>
                        <a:t>1</a:t>
                      </a:r>
                    </a:p>
                  </a:txBody>
                  <a:tcPr/>
                </a:tc>
                <a:tc>
                  <a:txBody>
                    <a:bodyPr/>
                    <a:lstStyle/>
                    <a:p>
                      <a:r>
                        <a:rPr lang="es-AR" dirty="0"/>
                        <a:t>2</a:t>
                      </a:r>
                    </a:p>
                  </a:txBody>
                  <a:tcPr/>
                </a:tc>
                <a:tc>
                  <a:txBody>
                    <a:bodyPr/>
                    <a:lstStyle/>
                    <a:p>
                      <a:r>
                        <a:rPr lang="es-AR" dirty="0"/>
                        <a:t>3</a:t>
                      </a:r>
                    </a:p>
                  </a:txBody>
                  <a:tcPr/>
                </a:tc>
                <a:tc>
                  <a:txBody>
                    <a:bodyPr/>
                    <a:lstStyle/>
                    <a:p>
                      <a:r>
                        <a:rPr lang="es-AR" dirty="0"/>
                        <a:t>4</a:t>
                      </a:r>
                    </a:p>
                  </a:txBody>
                  <a:tcPr/>
                </a:tc>
                <a:extLst>
                  <a:ext uri="{0D108BD9-81ED-4DB2-BD59-A6C34878D82A}">
                    <a16:rowId xmlns:a16="http://schemas.microsoft.com/office/drawing/2014/main" val="2327758294"/>
                  </a:ext>
                </a:extLst>
              </a:tr>
              <a:tr h="370840">
                <a:tc>
                  <a:txBody>
                    <a:bodyPr/>
                    <a:lstStyle/>
                    <a:p>
                      <a:r>
                        <a:rPr lang="es-AR" dirty="0"/>
                        <a:t>A</a:t>
                      </a:r>
                    </a:p>
                  </a:txBody>
                  <a:tcPr/>
                </a:tc>
                <a:tc>
                  <a:txBody>
                    <a:bodyPr/>
                    <a:lstStyle/>
                    <a:p>
                      <a:r>
                        <a:rPr lang="es-AR" dirty="0"/>
                        <a:t>5</a:t>
                      </a:r>
                    </a:p>
                  </a:txBody>
                  <a:tcPr/>
                </a:tc>
                <a:tc>
                  <a:txBody>
                    <a:bodyPr/>
                    <a:lstStyle/>
                    <a:p>
                      <a:r>
                        <a:rPr lang="es-AR" dirty="0"/>
                        <a:t>4</a:t>
                      </a:r>
                    </a:p>
                  </a:txBody>
                  <a:tcPr/>
                </a:tc>
                <a:tc>
                  <a:txBody>
                    <a:bodyPr/>
                    <a:lstStyle/>
                    <a:p>
                      <a:r>
                        <a:rPr lang="es-AR" dirty="0"/>
                        <a:t>3</a:t>
                      </a:r>
                    </a:p>
                  </a:txBody>
                  <a:tcPr/>
                </a:tc>
                <a:tc>
                  <a:txBody>
                    <a:bodyPr/>
                    <a:lstStyle/>
                    <a:p>
                      <a:r>
                        <a:rPr lang="es-AR" dirty="0"/>
                        <a:t>2</a:t>
                      </a:r>
                    </a:p>
                  </a:txBody>
                  <a:tcPr/>
                </a:tc>
                <a:tc>
                  <a:txBody>
                    <a:bodyPr/>
                    <a:lstStyle/>
                    <a:p>
                      <a:r>
                        <a:rPr lang="es-AR" dirty="0"/>
                        <a:t>2</a:t>
                      </a:r>
                    </a:p>
                  </a:txBody>
                  <a:tcPr/>
                </a:tc>
                <a:tc>
                  <a:txBody>
                    <a:bodyPr/>
                    <a:lstStyle/>
                    <a:p>
                      <a:r>
                        <a:rPr lang="es-AR" dirty="0"/>
                        <a:t>2</a:t>
                      </a:r>
                    </a:p>
                  </a:txBody>
                  <a:tcPr/>
                </a:tc>
                <a:tc>
                  <a:txBody>
                    <a:bodyPr/>
                    <a:lstStyle/>
                    <a:p>
                      <a:r>
                        <a:rPr lang="es-AR" dirty="0"/>
                        <a:t>1</a:t>
                      </a:r>
                    </a:p>
                  </a:txBody>
                  <a:tcPr/>
                </a:tc>
                <a:tc>
                  <a:txBody>
                    <a:bodyPr/>
                    <a:lstStyle/>
                    <a:p>
                      <a:r>
                        <a:rPr lang="es-AR" dirty="0"/>
                        <a:t>2</a:t>
                      </a:r>
                    </a:p>
                  </a:txBody>
                  <a:tcPr/>
                </a:tc>
                <a:tc>
                  <a:txBody>
                    <a:bodyPr/>
                    <a:lstStyle/>
                    <a:p>
                      <a:r>
                        <a:rPr lang="es-AR" dirty="0"/>
                        <a:t>3</a:t>
                      </a:r>
                    </a:p>
                  </a:txBody>
                  <a:tcPr/>
                </a:tc>
                <a:extLst>
                  <a:ext uri="{0D108BD9-81ED-4DB2-BD59-A6C34878D82A}">
                    <a16:rowId xmlns:a16="http://schemas.microsoft.com/office/drawing/2014/main" val="105260593"/>
                  </a:ext>
                </a:extLst>
              </a:tr>
              <a:tr h="370840">
                <a:tc>
                  <a:txBody>
                    <a:bodyPr/>
                    <a:lstStyle/>
                    <a:p>
                      <a:r>
                        <a:rPr lang="es-AR" dirty="0"/>
                        <a:t>T</a:t>
                      </a:r>
                    </a:p>
                  </a:txBody>
                  <a:tcPr/>
                </a:tc>
                <a:tc>
                  <a:txBody>
                    <a:bodyPr/>
                    <a:lstStyle/>
                    <a:p>
                      <a:r>
                        <a:rPr lang="es-AR" dirty="0"/>
                        <a:t>6</a:t>
                      </a:r>
                    </a:p>
                  </a:txBody>
                  <a:tcPr/>
                </a:tc>
                <a:tc>
                  <a:txBody>
                    <a:bodyPr/>
                    <a:lstStyle/>
                    <a:p>
                      <a:r>
                        <a:rPr lang="es-AR" dirty="0"/>
                        <a:t>5</a:t>
                      </a:r>
                    </a:p>
                  </a:txBody>
                  <a:tcPr/>
                </a:tc>
                <a:tc>
                  <a:txBody>
                    <a:bodyPr/>
                    <a:lstStyle/>
                    <a:p>
                      <a:r>
                        <a:rPr lang="es-AR" dirty="0"/>
                        <a:t>4</a:t>
                      </a:r>
                    </a:p>
                  </a:txBody>
                  <a:tcPr/>
                </a:tc>
                <a:tc>
                  <a:txBody>
                    <a:bodyPr/>
                    <a:lstStyle/>
                    <a:p>
                      <a:r>
                        <a:rPr lang="es-AR" dirty="0"/>
                        <a:t>3</a:t>
                      </a:r>
                    </a:p>
                  </a:txBody>
                  <a:tcPr/>
                </a:tc>
                <a:tc>
                  <a:txBody>
                    <a:bodyPr/>
                    <a:lstStyle/>
                    <a:p>
                      <a:r>
                        <a:rPr lang="es-AR" dirty="0"/>
                        <a:t>3</a:t>
                      </a:r>
                    </a:p>
                  </a:txBody>
                  <a:tcPr/>
                </a:tc>
                <a:tc>
                  <a:txBody>
                    <a:bodyPr/>
                    <a:lstStyle/>
                    <a:p>
                      <a:r>
                        <a:rPr lang="es-AR" dirty="0"/>
                        <a:t>3</a:t>
                      </a:r>
                    </a:p>
                  </a:txBody>
                  <a:tcPr/>
                </a:tc>
                <a:tc>
                  <a:txBody>
                    <a:bodyPr/>
                    <a:lstStyle/>
                    <a:p>
                      <a:r>
                        <a:rPr lang="es-AR" dirty="0"/>
                        <a:t>2</a:t>
                      </a:r>
                    </a:p>
                  </a:txBody>
                  <a:tcPr/>
                </a:tc>
                <a:tc>
                  <a:txBody>
                    <a:bodyPr/>
                    <a:lstStyle/>
                    <a:p>
                      <a:r>
                        <a:rPr lang="es-AR" dirty="0"/>
                        <a:t>1</a:t>
                      </a:r>
                    </a:p>
                  </a:txBody>
                  <a:tcPr/>
                </a:tc>
                <a:tc>
                  <a:txBody>
                    <a:bodyPr/>
                    <a:lstStyle/>
                    <a:p>
                      <a:r>
                        <a:rPr lang="es-AR" dirty="0"/>
                        <a:t>2</a:t>
                      </a:r>
                    </a:p>
                  </a:txBody>
                  <a:tcPr/>
                </a:tc>
                <a:extLst>
                  <a:ext uri="{0D108BD9-81ED-4DB2-BD59-A6C34878D82A}">
                    <a16:rowId xmlns:a16="http://schemas.microsoft.com/office/drawing/2014/main" val="1177884732"/>
                  </a:ext>
                </a:extLst>
              </a:tr>
              <a:tr h="370840">
                <a:tc>
                  <a:txBody>
                    <a:bodyPr/>
                    <a:lstStyle/>
                    <a:p>
                      <a:r>
                        <a:rPr lang="es-AR" dirty="0"/>
                        <a:t>A</a:t>
                      </a:r>
                    </a:p>
                  </a:txBody>
                  <a:tcPr/>
                </a:tc>
                <a:tc>
                  <a:txBody>
                    <a:bodyPr/>
                    <a:lstStyle/>
                    <a:p>
                      <a:r>
                        <a:rPr lang="es-AR" dirty="0"/>
                        <a:t>7</a:t>
                      </a:r>
                    </a:p>
                  </a:txBody>
                  <a:tcPr/>
                </a:tc>
                <a:tc>
                  <a:txBody>
                    <a:bodyPr/>
                    <a:lstStyle/>
                    <a:p>
                      <a:r>
                        <a:rPr lang="es-AR" dirty="0"/>
                        <a:t>6</a:t>
                      </a:r>
                    </a:p>
                  </a:txBody>
                  <a:tcPr/>
                </a:tc>
                <a:tc>
                  <a:txBody>
                    <a:bodyPr/>
                    <a:lstStyle/>
                    <a:p>
                      <a:r>
                        <a:rPr lang="es-AR" dirty="0"/>
                        <a:t>5</a:t>
                      </a:r>
                    </a:p>
                  </a:txBody>
                  <a:tcPr/>
                </a:tc>
                <a:tc>
                  <a:txBody>
                    <a:bodyPr/>
                    <a:lstStyle/>
                    <a:p>
                      <a:r>
                        <a:rPr lang="es-AR" dirty="0"/>
                        <a:t>4</a:t>
                      </a:r>
                    </a:p>
                  </a:txBody>
                  <a:tcPr/>
                </a:tc>
                <a:tc>
                  <a:txBody>
                    <a:bodyPr/>
                    <a:lstStyle/>
                    <a:p>
                      <a:r>
                        <a:rPr lang="es-AR" dirty="0"/>
                        <a:t>4</a:t>
                      </a:r>
                    </a:p>
                  </a:txBody>
                  <a:tcPr/>
                </a:tc>
                <a:tc>
                  <a:txBody>
                    <a:bodyPr/>
                    <a:lstStyle/>
                    <a:p>
                      <a:r>
                        <a:rPr lang="es-AR" dirty="0"/>
                        <a:t>4</a:t>
                      </a:r>
                    </a:p>
                  </a:txBody>
                  <a:tcPr/>
                </a:tc>
                <a:tc>
                  <a:txBody>
                    <a:bodyPr/>
                    <a:lstStyle/>
                    <a:p>
                      <a:r>
                        <a:rPr lang="es-AR" dirty="0"/>
                        <a:t>3</a:t>
                      </a:r>
                    </a:p>
                  </a:txBody>
                  <a:tcPr/>
                </a:tc>
                <a:tc>
                  <a:txBody>
                    <a:bodyPr/>
                    <a:lstStyle/>
                    <a:p>
                      <a:r>
                        <a:rPr lang="es-AR" dirty="0"/>
                        <a:t>2</a:t>
                      </a:r>
                    </a:p>
                  </a:txBody>
                  <a:tcPr/>
                </a:tc>
                <a:tc>
                  <a:txBody>
                    <a:bodyPr/>
                    <a:lstStyle/>
                    <a:p>
                      <a:r>
                        <a:rPr lang="es-AR" dirty="0"/>
                        <a:t>1</a:t>
                      </a:r>
                    </a:p>
                  </a:txBody>
                  <a:tcPr/>
                </a:tc>
                <a:extLst>
                  <a:ext uri="{0D108BD9-81ED-4DB2-BD59-A6C34878D82A}">
                    <a16:rowId xmlns:a16="http://schemas.microsoft.com/office/drawing/2014/main" val="174604774"/>
                  </a:ext>
                </a:extLst>
              </a:tr>
            </a:tbl>
          </a:graphicData>
        </a:graphic>
      </p:graphicFrame>
      <p:sp>
        <p:nvSpPr>
          <p:cNvPr id="2" name="16-Point Star 1"/>
          <p:cNvSpPr/>
          <p:nvPr/>
        </p:nvSpPr>
        <p:spPr>
          <a:xfrm>
            <a:off x="6553200" y="5105400"/>
            <a:ext cx="1066800" cy="609600"/>
          </a:xfrm>
          <a:prstGeom prst="star16">
            <a:avLst/>
          </a:prstGeom>
          <a:solidFill>
            <a:srgbClr val="1EA907">
              <a:alpha val="50000"/>
            </a:srgb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s-AR" dirty="0">
              <a:solidFill>
                <a:schemeClr val="tx1"/>
              </a:solidFill>
              <a:latin typeface="Comic Sans MS" panose="030F0702030302020204" pitchFamily="66" charset="0"/>
            </a:endParaRPr>
          </a:p>
        </p:txBody>
      </p:sp>
      <p:sp>
        <p:nvSpPr>
          <p:cNvPr id="10" name="Rectangle 9"/>
          <p:cNvSpPr/>
          <p:nvPr/>
        </p:nvSpPr>
        <p:spPr>
          <a:xfrm>
            <a:off x="3505200" y="2819399"/>
            <a:ext cx="4114800" cy="446785"/>
          </a:xfrm>
          <a:prstGeom prst="rect">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s-AR" dirty="0">
              <a:solidFill>
                <a:schemeClr val="tx1"/>
              </a:solidFill>
              <a:latin typeface="Comic Sans MS" panose="030F0702030302020204" pitchFamily="66" charset="0"/>
            </a:endParaRPr>
          </a:p>
        </p:txBody>
      </p:sp>
      <p:sp>
        <p:nvSpPr>
          <p:cNvPr id="18" name="Rectangle 17"/>
          <p:cNvSpPr/>
          <p:nvPr/>
        </p:nvSpPr>
        <p:spPr>
          <a:xfrm>
            <a:off x="2895600" y="3266184"/>
            <a:ext cx="4724400" cy="1808447"/>
          </a:xfrm>
          <a:prstGeom prst="rect">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s-AR" dirty="0">
              <a:solidFill>
                <a:schemeClr val="tx1"/>
              </a:solidFill>
              <a:latin typeface="Comic Sans MS" panose="030F0702030302020204" pitchFamily="66" charset="0"/>
            </a:endParaRPr>
          </a:p>
        </p:txBody>
      </p:sp>
      <p:sp>
        <p:nvSpPr>
          <p:cNvPr id="20" name="Rectangle 19"/>
          <p:cNvSpPr/>
          <p:nvPr/>
        </p:nvSpPr>
        <p:spPr>
          <a:xfrm>
            <a:off x="2882153" y="5073889"/>
            <a:ext cx="3393957" cy="446785"/>
          </a:xfrm>
          <a:prstGeom prst="rect">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s-AR" dirty="0">
              <a:solidFill>
                <a:schemeClr val="tx1"/>
              </a:solidFill>
              <a:latin typeface="Comic Sans MS" panose="030F0702030302020204" pitchFamily="66" charset="0"/>
            </a:endParaRPr>
          </a:p>
        </p:txBody>
      </p:sp>
      <p:sp>
        <p:nvSpPr>
          <p:cNvPr id="23" name="Rectangle 22"/>
          <p:cNvSpPr/>
          <p:nvPr/>
        </p:nvSpPr>
        <p:spPr>
          <a:xfrm>
            <a:off x="6289557" y="5073889"/>
            <a:ext cx="1343890" cy="446785"/>
          </a:xfrm>
          <a:prstGeom prst="rect">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s-AR" dirty="0">
              <a:solidFill>
                <a:schemeClr val="tx1"/>
              </a:solidFill>
              <a:latin typeface="Comic Sans MS" panose="030F0702030302020204" pitchFamily="66" charset="0"/>
            </a:endParaRPr>
          </a:p>
        </p:txBody>
      </p:sp>
      <p:sp>
        <p:nvSpPr>
          <p:cNvPr id="13" name="Rectangle 12"/>
          <p:cNvSpPr/>
          <p:nvPr/>
        </p:nvSpPr>
        <p:spPr>
          <a:xfrm>
            <a:off x="2895600" y="2829815"/>
            <a:ext cx="596153" cy="446785"/>
          </a:xfrm>
          <a:prstGeom prst="rect">
            <a:avLst/>
          </a:prstGeom>
          <a:solidFill>
            <a:schemeClr val="accent1">
              <a:lumMod val="60000"/>
              <a:lumOff val="4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s-AR" dirty="0">
              <a:solidFill>
                <a:schemeClr val="tx1"/>
              </a:solidFill>
              <a:latin typeface="Comic Sans MS" panose="030F0702030302020204" pitchFamily="66" charset="0"/>
            </a:endParaRPr>
          </a:p>
        </p:txBody>
      </p:sp>
    </p:spTree>
    <p:extLst>
      <p:ext uri="{BB962C8B-B14F-4D97-AF65-F5344CB8AC3E}">
        <p14:creationId xmlns:p14="http://schemas.microsoft.com/office/powerpoint/2010/main" val="453956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grpId="0" nodeType="clickEffect">
                                  <p:stCondLst>
                                    <p:cond delay="0"/>
                                  </p:stCondLst>
                                  <p:childTnLst>
                                    <p:animEffect transition="out" filter="barn(inVertical)">
                                      <p:cBhvr>
                                        <p:cTn id="6" dur="500"/>
                                        <p:tgtEl>
                                          <p:spTgt spid="13"/>
                                        </p:tgtEl>
                                      </p:cBhvr>
                                    </p:animEffect>
                                    <p:set>
                                      <p:cBhvr>
                                        <p:cTn id="7" dur="1" fill="hold">
                                          <p:stCondLst>
                                            <p:cond delay="499"/>
                                          </p:stCondLst>
                                        </p:cTn>
                                        <p:tgtEl>
                                          <p:spTgt spid="1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6" presetClass="exit" presetSubtype="21" fill="hold" grpId="0" nodeType="clickEffect">
                                  <p:stCondLst>
                                    <p:cond delay="0"/>
                                  </p:stCondLst>
                                  <p:childTnLst>
                                    <p:animEffect transition="out" filter="barn(inVertical)">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6" presetClass="exit" presetSubtype="21" fill="hold" grpId="0" nodeType="clickEffect">
                                  <p:stCondLst>
                                    <p:cond delay="0"/>
                                  </p:stCondLst>
                                  <p:childTnLst>
                                    <p:animEffect transition="out" filter="barn(inVertical)">
                                      <p:cBhvr>
                                        <p:cTn id="16" dur="500"/>
                                        <p:tgtEl>
                                          <p:spTgt spid="18"/>
                                        </p:tgtEl>
                                      </p:cBhvr>
                                    </p:animEffect>
                                    <p:set>
                                      <p:cBhvr>
                                        <p:cTn id="17" dur="1" fill="hold">
                                          <p:stCondLst>
                                            <p:cond delay="499"/>
                                          </p:stCondLst>
                                        </p:cTn>
                                        <p:tgtEl>
                                          <p:spTgt spid="18"/>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6" presetClass="exit" presetSubtype="21" fill="hold" grpId="0" nodeType="clickEffect">
                                  <p:stCondLst>
                                    <p:cond delay="0"/>
                                  </p:stCondLst>
                                  <p:childTnLst>
                                    <p:animEffect transition="out" filter="barn(inVertical)">
                                      <p:cBhvr>
                                        <p:cTn id="21" dur="500"/>
                                        <p:tgtEl>
                                          <p:spTgt spid="20"/>
                                        </p:tgtEl>
                                      </p:cBhvr>
                                    </p:animEffect>
                                    <p:set>
                                      <p:cBhvr>
                                        <p:cTn id="22" dur="1" fill="hold">
                                          <p:stCondLst>
                                            <p:cond delay="499"/>
                                          </p:stCondLst>
                                        </p:cTn>
                                        <p:tgtEl>
                                          <p:spTgt spid="2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6" presetClass="exit" presetSubtype="21" fill="hold" grpId="0" nodeType="clickEffect">
                                  <p:stCondLst>
                                    <p:cond delay="0"/>
                                  </p:stCondLst>
                                  <p:childTnLst>
                                    <p:animEffect transition="out" filter="barn(inVertical)">
                                      <p:cBhvr>
                                        <p:cTn id="26" dur="500"/>
                                        <p:tgtEl>
                                          <p:spTgt spid="23"/>
                                        </p:tgtEl>
                                      </p:cBhvr>
                                    </p:animEffect>
                                    <p:set>
                                      <p:cBhvr>
                                        <p:cTn id="27" dur="1" fill="hold">
                                          <p:stCondLst>
                                            <p:cond delay="499"/>
                                          </p:stCondLst>
                                        </p:cTn>
                                        <p:tgtEl>
                                          <p:spTgt spid="23"/>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P spid="18" grpId="0" animBg="1"/>
      <p:bldP spid="20" grpId="0" animBg="1"/>
      <p:bldP spid="23" grpId="0" animBg="1"/>
      <p:bldP spid="13"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s-AR" dirty="0" err="1"/>
              <a:t>Levenshtein</a:t>
            </a:r>
            <a:r>
              <a:rPr lang="es-AR" dirty="0"/>
              <a:t> </a:t>
            </a:r>
            <a:r>
              <a:rPr lang="es-AR" dirty="0" err="1"/>
              <a:t>Distance</a:t>
            </a:r>
            <a:endParaRPr lang="es-AR"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59</a:t>
            </a:fld>
            <a:endParaRPr lang="en-US"/>
          </a:p>
        </p:txBody>
      </p:sp>
      <p:sp>
        <p:nvSpPr>
          <p:cNvPr id="6" name="Content Placeholder 1"/>
          <p:cNvSpPr txBox="1">
            <a:spLocks/>
          </p:cNvSpPr>
          <p:nvPr/>
        </p:nvSpPr>
        <p:spPr>
          <a:xfrm>
            <a:off x="304800" y="899016"/>
            <a:ext cx="8534400" cy="3581400"/>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Cambria" panose="02040503050406030204" pitchFamily="18" charset="0"/>
                <a:ea typeface="+mn-ea"/>
                <a:cs typeface="+mn-cs"/>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Cambria" panose="02040503050406030204" pitchFamily="18" charset="0"/>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Cambria" panose="02040503050406030204" pitchFamily="18" charset="0"/>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Cambria" panose="02040503050406030204" pitchFamily="18" charset="0"/>
                <a:ea typeface="+mn-ea"/>
                <a:cs typeface="+mn-cs"/>
              </a:defRPr>
            </a:lvl4pPr>
            <a:lvl5pPr marL="2057400" indent="-228600" algn="l" defTabSz="914400" rtl="0" eaLnBrk="1" latinLnBrk="0" hangingPunct="1">
              <a:spcBef>
                <a:spcPct val="20000"/>
              </a:spcBef>
              <a:buFont typeface="Arial" pitchFamily="34" charset="0"/>
              <a:buChar char="»"/>
              <a:defRPr sz="1200" kern="1200">
                <a:solidFill>
                  <a:schemeClr val="tx1"/>
                </a:solidFill>
                <a:latin typeface="Cambria" panose="02040503050406030204"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s-AR" b="1" i="1" dirty="0">
              <a:latin typeface="Comic Sans MS" panose="030F0702030302020204" pitchFamily="66" charset="0"/>
            </a:endParaRPr>
          </a:p>
          <a:p>
            <a:pPr marL="0" indent="0">
              <a:buFont typeface="Arial" pitchFamily="34" charset="0"/>
              <a:buNone/>
            </a:pPr>
            <a:endParaRPr lang="es-AR" b="1" i="1" dirty="0">
              <a:latin typeface="Comic Sans MS" panose="030F0702030302020204" pitchFamily="66" charset="0"/>
            </a:endParaRPr>
          </a:p>
          <a:p>
            <a:pPr marL="0" indent="0">
              <a:buFont typeface="Arial" pitchFamily="34" charset="0"/>
              <a:buNone/>
            </a:pPr>
            <a:endParaRPr lang="es-AR" b="1" i="1" dirty="0">
              <a:latin typeface="Comic Sans MS" panose="030F0702030302020204" pitchFamily="66" charset="0"/>
            </a:endParaRPr>
          </a:p>
          <a:p>
            <a:pPr marL="0" indent="0">
              <a:buFont typeface="Arial" pitchFamily="34" charset="0"/>
              <a:buNone/>
            </a:pPr>
            <a:endParaRPr lang="es-AR" b="1" i="1" dirty="0">
              <a:latin typeface="Comic Sans MS" panose="030F0702030302020204" pitchFamily="66" charset="0"/>
            </a:endParaRPr>
          </a:p>
          <a:p>
            <a:pPr marL="0" indent="0">
              <a:buFont typeface="Arial" pitchFamily="34" charset="0"/>
              <a:buNone/>
            </a:pPr>
            <a:endParaRPr lang="es-AR" b="1" i="1" dirty="0">
              <a:latin typeface="Comic Sans MS" panose="030F0702030302020204" pitchFamily="66" charset="0"/>
            </a:endParaRPr>
          </a:p>
          <a:p>
            <a:pPr marL="0" indent="0">
              <a:buFont typeface="Arial" pitchFamily="34" charset="0"/>
              <a:buNone/>
            </a:pPr>
            <a:endParaRPr lang="es-AR" b="1" i="1" dirty="0">
              <a:latin typeface="Comic Sans MS" panose="030F0702030302020204" pitchFamily="66" charset="0"/>
            </a:endParaRPr>
          </a:p>
          <a:p>
            <a:pPr marL="0" indent="0">
              <a:buFont typeface="Arial" pitchFamily="34" charset="0"/>
              <a:buNone/>
            </a:pPr>
            <a:r>
              <a:rPr lang="es-AR" sz="2500" b="1" i="1" dirty="0">
                <a:latin typeface="Comic Sans MS" panose="030F0702030302020204" pitchFamily="66" charset="0"/>
              </a:rPr>
              <a:t>¿Cuál es la distancia </a:t>
            </a:r>
            <a:r>
              <a:rPr lang="es-AR" sz="2500" b="1" i="1" dirty="0" err="1">
                <a:latin typeface="Comic Sans MS" panose="030F0702030302020204" pitchFamily="66" charset="0"/>
              </a:rPr>
              <a:t>Levenshtein</a:t>
            </a:r>
            <a:r>
              <a:rPr lang="es-AR" sz="2500" b="1" i="1" dirty="0">
                <a:latin typeface="Comic Sans MS" panose="030F0702030302020204" pitchFamily="66" charset="0"/>
              </a:rPr>
              <a:t> (“</a:t>
            </a:r>
            <a:r>
              <a:rPr lang="es-AR" sz="2500" b="1" i="1" dirty="0" err="1">
                <a:latin typeface="Comic Sans MS" panose="030F0702030302020204" pitchFamily="66" charset="0"/>
              </a:rPr>
              <a:t>exkusa</a:t>
            </a:r>
            <a:r>
              <a:rPr lang="es-AR" sz="2500" b="1" i="1" dirty="0">
                <a:latin typeface="Comic Sans MS" panose="030F0702030302020204" pitchFamily="66" charset="0"/>
              </a:rPr>
              <a:t>”, “ex-amigo”) ?</a:t>
            </a:r>
          </a:p>
          <a:p>
            <a:pPr marL="0" indent="0">
              <a:buFont typeface="Arial" pitchFamily="34" charset="0"/>
              <a:buNone/>
            </a:pPr>
            <a:endParaRPr lang="es-AR" b="1" i="1" dirty="0">
              <a:latin typeface="Comic Sans MS" panose="030F0702030302020204" pitchFamily="66" charset="0"/>
            </a:endParaRPr>
          </a:p>
          <a:p>
            <a:pPr marL="0" indent="0">
              <a:buFont typeface="Arial" pitchFamily="34" charset="0"/>
              <a:buNone/>
            </a:pPr>
            <a:endParaRPr lang="es-AR" b="1" i="1" dirty="0">
              <a:latin typeface="Comic Sans MS" panose="030F0702030302020204" pitchFamily="66" charset="0"/>
            </a:endParaRPr>
          </a:p>
          <a:p>
            <a:pPr marL="0" indent="0">
              <a:buFont typeface="Arial" pitchFamily="34" charset="0"/>
              <a:buNone/>
            </a:pPr>
            <a:endParaRPr lang="es-AR" b="1" i="1" dirty="0">
              <a:latin typeface="Comic Sans MS" panose="030F0702030302020204" pitchFamily="66" charset="0"/>
            </a:endParaRPr>
          </a:p>
          <a:p>
            <a:pPr marL="0" indent="0">
              <a:buFont typeface="Arial" pitchFamily="34" charset="0"/>
              <a:buNone/>
            </a:pPr>
            <a:endParaRPr lang="es-AR" b="1" i="1" dirty="0">
              <a:latin typeface="Comic Sans MS" panose="030F0702030302020204" pitchFamily="66" charset="0"/>
            </a:endParaRPr>
          </a:p>
          <a:p>
            <a:pPr marL="0" indent="0">
              <a:buFont typeface="Arial" pitchFamily="34" charset="0"/>
              <a:buNone/>
            </a:pPr>
            <a:r>
              <a:rPr lang="es-AR" b="1" i="1" dirty="0" err="1">
                <a:latin typeface="Comic Sans MS" panose="030F0702030302020204" pitchFamily="66" charset="0"/>
              </a:rPr>
              <a:t>Rta</a:t>
            </a:r>
            <a:r>
              <a:rPr lang="es-AR" b="1" i="1" dirty="0">
                <a:latin typeface="Comic Sans MS" panose="030F0702030302020204" pitchFamily="66" charset="0"/>
              </a:rPr>
              <a:t>  6</a:t>
            </a:r>
          </a:p>
          <a:p>
            <a:pPr marL="0" indent="0">
              <a:buFont typeface="Arial" pitchFamily="34" charset="0"/>
              <a:buNone/>
            </a:pPr>
            <a:endParaRPr lang="es-AR" b="1" i="1" dirty="0">
              <a:latin typeface="Comic Sans MS" panose="030F0702030302020204" pitchFamily="66" charset="0"/>
            </a:endParaRPr>
          </a:p>
          <a:p>
            <a:pPr marL="0" indent="0">
              <a:buFont typeface="Arial" pitchFamily="34" charset="0"/>
              <a:buNone/>
            </a:pPr>
            <a:r>
              <a:rPr lang="es-AR" b="1" i="1" dirty="0" err="1">
                <a:latin typeface="Comic Sans MS" panose="030F0702030302020204" pitchFamily="66" charset="0"/>
              </a:rPr>
              <a:t>Ej</a:t>
            </a:r>
            <a:r>
              <a:rPr lang="es-AR" b="1" i="1" dirty="0">
                <a:latin typeface="Comic Sans MS" panose="030F0702030302020204" pitchFamily="66" charset="0"/>
              </a:rPr>
              <a:t>: _ _ I S </a:t>
            </a:r>
            <a:r>
              <a:rPr lang="es-AR" b="1" i="1" dirty="0" err="1">
                <a:latin typeface="Comic Sans MS" panose="030F0702030302020204" pitchFamily="66" charset="0"/>
              </a:rPr>
              <a:t>S</a:t>
            </a:r>
            <a:r>
              <a:rPr lang="es-AR" b="1" i="1" dirty="0">
                <a:latin typeface="Comic Sans MS" panose="030F0702030302020204" pitchFamily="66" charset="0"/>
              </a:rPr>
              <a:t> </a:t>
            </a:r>
            <a:r>
              <a:rPr lang="es-AR" b="1" i="1" dirty="0" err="1">
                <a:latin typeface="Comic Sans MS" panose="030F0702030302020204" pitchFamily="66" charset="0"/>
              </a:rPr>
              <a:t>S</a:t>
            </a:r>
            <a:r>
              <a:rPr lang="es-AR" b="1" i="1" dirty="0">
                <a:latin typeface="Comic Sans MS" panose="030F0702030302020204" pitchFamily="66" charset="0"/>
              </a:rPr>
              <a:t> </a:t>
            </a:r>
            <a:r>
              <a:rPr lang="es-AR" b="1" i="1" dirty="0" err="1">
                <a:latin typeface="Comic Sans MS" panose="030F0702030302020204" pitchFamily="66" charset="0"/>
              </a:rPr>
              <a:t>S</a:t>
            </a:r>
            <a:r>
              <a:rPr lang="es-AR" b="1" i="1" dirty="0">
                <a:latin typeface="Comic Sans MS" panose="030F0702030302020204" pitchFamily="66" charset="0"/>
              </a:rPr>
              <a:t> I</a:t>
            </a:r>
          </a:p>
          <a:p>
            <a:pPr marL="0" indent="0">
              <a:buFont typeface="Arial" pitchFamily="34" charset="0"/>
              <a:buNone/>
            </a:pPr>
            <a:endParaRPr lang="es-AR" b="1" i="1" dirty="0">
              <a:latin typeface="Comic Sans MS" panose="030F0702030302020204" pitchFamily="66" charset="0"/>
            </a:endParaRPr>
          </a:p>
          <a:p>
            <a:pPr marL="0" indent="0">
              <a:buFont typeface="Arial" pitchFamily="34" charset="0"/>
              <a:buNone/>
            </a:pPr>
            <a:r>
              <a:rPr lang="es-AR" b="1" i="1" dirty="0">
                <a:latin typeface="Comic Sans MS" panose="030F0702030302020204" pitchFamily="66" charset="0"/>
              </a:rPr>
              <a:t>O bien</a:t>
            </a:r>
          </a:p>
          <a:p>
            <a:pPr marL="0" indent="0">
              <a:buFont typeface="Arial" pitchFamily="34" charset="0"/>
              <a:buNone/>
            </a:pPr>
            <a:endParaRPr lang="es-AR" b="1" i="1" dirty="0">
              <a:latin typeface="Comic Sans MS" panose="030F0702030302020204" pitchFamily="66" charset="0"/>
            </a:endParaRPr>
          </a:p>
          <a:p>
            <a:pPr marL="0" indent="0">
              <a:buFont typeface="Arial" pitchFamily="34" charset="0"/>
              <a:buNone/>
            </a:pPr>
            <a:r>
              <a:rPr lang="es-AR" b="1" i="1" dirty="0" err="1">
                <a:latin typeface="Comic Sans MS" panose="030F0702030302020204" pitchFamily="66" charset="0"/>
              </a:rPr>
              <a:t>Ej</a:t>
            </a:r>
            <a:r>
              <a:rPr lang="es-AR" b="1" i="1" dirty="0">
                <a:latin typeface="Comic Sans MS" panose="030F0702030302020204" pitchFamily="66" charset="0"/>
              </a:rPr>
              <a:t>: _ _ S </a:t>
            </a:r>
            <a:r>
              <a:rPr lang="es-AR" b="1" i="1" dirty="0" err="1">
                <a:latin typeface="Comic Sans MS" panose="030F0702030302020204" pitchFamily="66" charset="0"/>
              </a:rPr>
              <a:t>S</a:t>
            </a:r>
            <a:r>
              <a:rPr lang="es-AR" b="1" i="1" dirty="0">
                <a:latin typeface="Comic Sans MS" panose="030F0702030302020204" pitchFamily="66" charset="0"/>
              </a:rPr>
              <a:t> </a:t>
            </a:r>
            <a:r>
              <a:rPr lang="es-AR" b="1" i="1" dirty="0" err="1">
                <a:latin typeface="Comic Sans MS" panose="030F0702030302020204" pitchFamily="66" charset="0"/>
              </a:rPr>
              <a:t>S</a:t>
            </a:r>
            <a:r>
              <a:rPr lang="es-AR" b="1" i="1" dirty="0">
                <a:latin typeface="Comic Sans MS" panose="030F0702030302020204" pitchFamily="66" charset="0"/>
              </a:rPr>
              <a:t> </a:t>
            </a:r>
            <a:r>
              <a:rPr lang="es-AR" b="1" i="1" dirty="0" err="1">
                <a:latin typeface="Comic Sans MS" panose="030F0702030302020204" pitchFamily="66" charset="0"/>
              </a:rPr>
              <a:t>S</a:t>
            </a:r>
            <a:r>
              <a:rPr lang="es-AR" b="1" i="1" dirty="0">
                <a:latin typeface="Comic Sans MS" panose="030F0702030302020204" pitchFamily="66" charset="0"/>
              </a:rPr>
              <a:t> I </a:t>
            </a:r>
            <a:r>
              <a:rPr lang="es-AR" b="1" i="1" dirty="0" err="1">
                <a:latin typeface="Comic Sans MS" panose="030F0702030302020204" pitchFamily="66" charset="0"/>
              </a:rPr>
              <a:t>I</a:t>
            </a:r>
            <a:endParaRPr lang="es-AR" b="1" i="1" dirty="0">
              <a:latin typeface="Comic Sans MS" panose="030F0702030302020204" pitchFamily="66" charset="0"/>
            </a:endParaRPr>
          </a:p>
          <a:p>
            <a:pPr marL="0" indent="0">
              <a:buFont typeface="Arial" pitchFamily="34" charset="0"/>
              <a:buNone/>
            </a:pPr>
            <a:endParaRPr lang="es-AR" i="1" dirty="0">
              <a:latin typeface="Comic Sans MS" panose="030F0702030302020204" pitchFamily="66" charset="0"/>
            </a:endParaRPr>
          </a:p>
          <a:p>
            <a:pPr marL="0" indent="0" algn="just">
              <a:buNone/>
            </a:pPr>
            <a:r>
              <a:rPr lang="es-AR" dirty="0">
                <a:latin typeface="Comic Sans MS" panose="030F0702030302020204" pitchFamily="66" charset="0"/>
              </a:rPr>
              <a:t>	</a:t>
            </a:r>
            <a:endParaRPr lang="es-AR" i="1" dirty="0"/>
          </a:p>
        </p:txBody>
      </p:sp>
      <p:sp>
        <p:nvSpPr>
          <p:cNvPr id="14" name="16-Point Star 13"/>
          <p:cNvSpPr/>
          <p:nvPr/>
        </p:nvSpPr>
        <p:spPr>
          <a:xfrm>
            <a:off x="0" y="2141784"/>
            <a:ext cx="3733800" cy="3276600"/>
          </a:xfrm>
          <a:prstGeom prst="star16">
            <a:avLst/>
          </a:prstGeom>
          <a:solidFill>
            <a:srgbClr val="1EA907"/>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s-AR" dirty="0">
              <a:solidFill>
                <a:schemeClr val="tx1"/>
              </a:solidFill>
              <a:latin typeface="Comic Sans MS" panose="030F0702030302020204" pitchFamily="66" charset="0"/>
            </a:endParaRPr>
          </a:p>
        </p:txBody>
      </p:sp>
    </p:spTree>
    <p:extLst>
      <p:ext uri="{BB962C8B-B14F-4D97-AF65-F5344CB8AC3E}">
        <p14:creationId xmlns:p14="http://schemas.microsoft.com/office/powerpoint/2010/main" val="3996315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grpId="0" nodeType="clickEffect">
                                  <p:stCondLst>
                                    <p:cond delay="0"/>
                                  </p:stCondLst>
                                  <p:childTnLst>
                                    <p:animEffect transition="out" filter="barn(inVertical)">
                                      <p:cBhvr>
                                        <p:cTn id="6" dur="500"/>
                                        <p:tgtEl>
                                          <p:spTgt spid="14"/>
                                        </p:tgtEl>
                                      </p:cBhvr>
                                    </p:animEffect>
                                    <p:set>
                                      <p:cBhvr>
                                        <p:cTn id="7"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Algunas</a:t>
            </a:r>
            <a:r>
              <a:rPr lang="en-US" dirty="0"/>
              <a:t> </a:t>
            </a:r>
            <a:r>
              <a:rPr lang="en-US" dirty="0" err="1"/>
              <a:t>definiciones</a:t>
            </a:r>
            <a:endParaRPr lang="en-US" dirty="0"/>
          </a:p>
        </p:txBody>
      </p:sp>
      <p:sp>
        <p:nvSpPr>
          <p:cNvPr id="2" name="Content Placeholder 1"/>
          <p:cNvSpPr>
            <a:spLocks noGrp="1"/>
          </p:cNvSpPr>
          <p:nvPr>
            <p:ph idx="1"/>
          </p:nvPr>
        </p:nvSpPr>
        <p:spPr/>
        <p:txBody>
          <a:bodyPr>
            <a:normAutofit lnSpcReduction="10000"/>
          </a:bodyPr>
          <a:lstStyle/>
          <a:p>
            <a:pPr marL="393192" lvl="1" indent="0">
              <a:buNone/>
            </a:pPr>
            <a:r>
              <a:rPr lang="en-US" dirty="0" err="1">
                <a:solidFill>
                  <a:srgbClr val="00B050"/>
                </a:solidFill>
              </a:rPr>
              <a:t>Alfabeto</a:t>
            </a:r>
            <a:r>
              <a:rPr lang="en-US" dirty="0">
                <a:solidFill>
                  <a:srgbClr val="00B050"/>
                </a:solidFill>
              </a:rPr>
              <a:t> </a:t>
            </a:r>
            <a:r>
              <a:rPr lang="en-US" dirty="0">
                <a:solidFill>
                  <a:srgbClr val="00B050"/>
                </a:solidFill>
                <a:sym typeface="Symbol" panose="05050102010706020507" pitchFamily="18" charset="2"/>
              </a:rPr>
              <a:t></a:t>
            </a:r>
            <a:r>
              <a:rPr lang="en-US" dirty="0"/>
              <a:t>: </a:t>
            </a:r>
            <a:r>
              <a:rPr lang="en-US" b="1" dirty="0" err="1"/>
              <a:t>conjunto</a:t>
            </a:r>
            <a:r>
              <a:rPr lang="en-US" dirty="0"/>
              <a:t> de </a:t>
            </a:r>
            <a:r>
              <a:rPr lang="en-US" dirty="0" err="1"/>
              <a:t>símbolos</a:t>
            </a:r>
            <a:r>
              <a:rPr lang="en-US" dirty="0"/>
              <a:t> o </a:t>
            </a:r>
            <a:r>
              <a:rPr lang="en-US" dirty="0" err="1"/>
              <a:t>caracteres</a:t>
            </a:r>
            <a:r>
              <a:rPr lang="en-US" dirty="0"/>
              <a:t>.</a:t>
            </a:r>
          </a:p>
          <a:p>
            <a:pPr marL="393192" lvl="1" indent="0">
              <a:buNone/>
            </a:pPr>
            <a:endParaRPr lang="en-US" dirty="0"/>
          </a:p>
          <a:p>
            <a:pPr marL="393192" lvl="1" indent="0">
              <a:buNone/>
            </a:pPr>
            <a:endParaRPr lang="en-US" dirty="0"/>
          </a:p>
          <a:p>
            <a:pPr marL="393192" lvl="1" indent="0" algn="just">
              <a:buNone/>
            </a:pPr>
            <a:r>
              <a:rPr lang="en-US" dirty="0"/>
              <a:t>Dado un </a:t>
            </a:r>
            <a:r>
              <a:rPr lang="en-US" dirty="0" err="1"/>
              <a:t>alfabeto</a:t>
            </a:r>
            <a:r>
              <a:rPr lang="en-US" dirty="0"/>
              <a:t> </a:t>
            </a:r>
            <a:r>
              <a:rPr lang="en-US" dirty="0">
                <a:sym typeface="Symbol" panose="05050102010706020507" pitchFamily="18" charset="2"/>
              </a:rPr>
              <a:t>  y  </a:t>
            </a:r>
            <a:r>
              <a:rPr lang="en-US" dirty="0"/>
              <a:t>k</a:t>
            </a:r>
            <a:r>
              <a:rPr lang="en-US" baseline="-25000" dirty="0"/>
              <a:t>≥0</a:t>
            </a:r>
            <a:r>
              <a:rPr lang="en-US" dirty="0"/>
              <a:t> </a:t>
            </a:r>
            <a:r>
              <a:rPr lang="en-US" dirty="0">
                <a:sym typeface="Symbol" panose="05050102010706020507" pitchFamily="18" charset="2"/>
              </a:rPr>
              <a:t> , </a:t>
            </a:r>
            <a:r>
              <a:rPr lang="en-US" dirty="0"/>
              <a:t> </a:t>
            </a:r>
            <a:r>
              <a:rPr lang="en-US" dirty="0">
                <a:solidFill>
                  <a:srgbClr val="00B050"/>
                </a:solidFill>
                <a:sym typeface="Symbol" panose="05050102010706020507" pitchFamily="18" charset="2"/>
              </a:rPr>
              <a:t>un string S </a:t>
            </a:r>
            <a:r>
              <a:rPr lang="en-US" dirty="0" err="1">
                <a:sym typeface="Symbol" panose="05050102010706020507" pitchFamily="18" charset="2"/>
              </a:rPr>
              <a:t>es</a:t>
            </a:r>
            <a:r>
              <a:rPr lang="en-US" dirty="0">
                <a:sym typeface="Symbol" panose="05050102010706020507" pitchFamily="18" charset="2"/>
              </a:rPr>
              <a:t> un </a:t>
            </a:r>
            <a:r>
              <a:rPr lang="en-US" dirty="0" err="1">
                <a:sym typeface="Symbol" panose="05050102010706020507" pitchFamily="18" charset="2"/>
              </a:rPr>
              <a:t>elemento</a:t>
            </a:r>
            <a:r>
              <a:rPr lang="en-US" dirty="0">
                <a:sym typeface="Symbol" panose="05050102010706020507" pitchFamily="18" charset="2"/>
              </a:rPr>
              <a:t>  </a:t>
            </a:r>
            <a:r>
              <a:rPr lang="en-US" baseline="30000" dirty="0">
                <a:sym typeface="Symbol" panose="05050102010706020507" pitchFamily="18" charset="2"/>
              </a:rPr>
              <a:t>k</a:t>
            </a:r>
            <a:r>
              <a:rPr lang="en-US" dirty="0">
                <a:sym typeface="Symbol" panose="05050102010706020507" pitchFamily="18" charset="2"/>
              </a:rPr>
              <a:t> </a:t>
            </a:r>
          </a:p>
          <a:p>
            <a:pPr marL="393192" lvl="1" indent="0">
              <a:buNone/>
            </a:pPr>
            <a:endParaRPr lang="en-US" baseline="30000" dirty="0">
              <a:sym typeface="Symbol" panose="05050102010706020507" pitchFamily="18" charset="2"/>
            </a:endParaRPr>
          </a:p>
          <a:p>
            <a:pPr marL="393192" lvl="1" indent="0">
              <a:buNone/>
            </a:pPr>
            <a:endParaRPr lang="en-US" dirty="0">
              <a:sym typeface="Symbol" panose="05050102010706020507" pitchFamily="18" charset="2"/>
            </a:endParaRPr>
          </a:p>
          <a:p>
            <a:pPr marL="393192" lvl="1" indent="0">
              <a:buNone/>
            </a:pPr>
            <a:r>
              <a:rPr lang="en-US" dirty="0">
                <a:sym typeface="Symbol" panose="05050102010706020507" pitchFamily="18" charset="2"/>
              </a:rPr>
              <a:t>Para S  </a:t>
            </a:r>
            <a:r>
              <a:rPr lang="en-US" baseline="30000" dirty="0">
                <a:sym typeface="Symbol" panose="05050102010706020507" pitchFamily="18" charset="2"/>
              </a:rPr>
              <a:t>k</a:t>
            </a:r>
            <a:r>
              <a:rPr lang="en-US" dirty="0">
                <a:sym typeface="Symbol" panose="05050102010706020507" pitchFamily="18" charset="2"/>
              </a:rPr>
              <a:t>, se dice que </a:t>
            </a:r>
            <a:r>
              <a:rPr lang="en-US" dirty="0">
                <a:solidFill>
                  <a:srgbClr val="00B050"/>
                </a:solidFill>
                <a:sym typeface="Symbol" panose="05050102010706020507" pitchFamily="18" charset="2"/>
              </a:rPr>
              <a:t> S </a:t>
            </a:r>
            <a:r>
              <a:rPr lang="en-US" dirty="0">
                <a:sym typeface="Symbol" panose="05050102010706020507" pitchFamily="18" charset="2"/>
              </a:rPr>
              <a:t> </a:t>
            </a:r>
            <a:r>
              <a:rPr lang="en-US" dirty="0" err="1">
                <a:sym typeface="Symbol" panose="05050102010706020507" pitchFamily="18" charset="2"/>
              </a:rPr>
              <a:t>es</a:t>
            </a:r>
            <a:r>
              <a:rPr lang="en-US" dirty="0">
                <a:sym typeface="Symbol" panose="05050102010706020507" pitchFamily="18" charset="2"/>
              </a:rPr>
              <a:t> k, y </a:t>
            </a:r>
            <a:r>
              <a:rPr lang="en-US" dirty="0" err="1">
                <a:sym typeface="Symbol" panose="05050102010706020507" pitchFamily="18" charset="2"/>
              </a:rPr>
              <a:t>denota</a:t>
            </a:r>
            <a:r>
              <a:rPr lang="en-US" dirty="0">
                <a:sym typeface="Symbol" panose="05050102010706020507" pitchFamily="18" charset="2"/>
              </a:rPr>
              <a:t> </a:t>
            </a:r>
            <a:r>
              <a:rPr lang="en-US" dirty="0" err="1">
                <a:sym typeface="Symbol" panose="05050102010706020507" pitchFamily="18" charset="2"/>
              </a:rPr>
              <a:t>su</a:t>
            </a:r>
            <a:r>
              <a:rPr lang="en-US" dirty="0">
                <a:sym typeface="Symbol" panose="05050102010706020507" pitchFamily="18" charset="2"/>
              </a:rPr>
              <a:t> </a:t>
            </a:r>
            <a:r>
              <a:rPr lang="en-US" dirty="0" err="1">
                <a:sym typeface="Symbol" panose="05050102010706020507" pitchFamily="18" charset="2"/>
              </a:rPr>
              <a:t>longitud</a:t>
            </a:r>
            <a:r>
              <a:rPr lang="en-US" dirty="0">
                <a:sym typeface="Symbol" panose="05050102010706020507" pitchFamily="18" charset="2"/>
              </a:rPr>
              <a:t>. Si k=0, S se dice que </a:t>
            </a:r>
            <a:r>
              <a:rPr lang="en-US" dirty="0" err="1">
                <a:sym typeface="Symbol" panose="05050102010706020507" pitchFamily="18" charset="2"/>
              </a:rPr>
              <a:t>es</a:t>
            </a:r>
            <a:r>
              <a:rPr lang="en-US" dirty="0">
                <a:sym typeface="Symbol" panose="05050102010706020507" pitchFamily="18" charset="2"/>
              </a:rPr>
              <a:t> el string </a:t>
            </a:r>
            <a:r>
              <a:rPr lang="en-US" dirty="0" err="1">
                <a:sym typeface="Symbol" panose="05050102010706020507" pitchFamily="18" charset="2"/>
              </a:rPr>
              <a:t>vacío</a:t>
            </a:r>
            <a:r>
              <a:rPr lang="en-US" dirty="0">
                <a:sym typeface="Symbol" panose="05050102010706020507" pitchFamily="18" charset="2"/>
              </a:rPr>
              <a:t>, se lo </a:t>
            </a:r>
            <a:r>
              <a:rPr lang="en-US" dirty="0" err="1">
                <a:sym typeface="Symbol" panose="05050102010706020507" pitchFamily="18" charset="2"/>
              </a:rPr>
              <a:t>denota</a:t>
            </a:r>
            <a:r>
              <a:rPr lang="en-US" dirty="0">
                <a:sym typeface="Symbol" panose="05050102010706020507" pitchFamily="18" charset="2"/>
              </a:rPr>
              <a:t> con </a:t>
            </a:r>
          </a:p>
          <a:p>
            <a:pPr marL="393192" lvl="1" indent="0">
              <a:buNone/>
            </a:pPr>
            <a:endParaRPr lang="en-US" baseline="30000" dirty="0">
              <a:sym typeface="Symbol" panose="05050102010706020507" pitchFamily="18" charset="2"/>
            </a:endParaRPr>
          </a:p>
          <a:p>
            <a:pPr marL="393192" lvl="1" indent="0">
              <a:buNone/>
            </a:pPr>
            <a:r>
              <a:rPr lang="en-US" dirty="0">
                <a:sym typeface="Symbol" panose="05050102010706020507" pitchFamily="18" charset="2"/>
              </a:rPr>
              <a:t> </a:t>
            </a:r>
            <a:endParaRPr lang="en-US" dirty="0"/>
          </a:p>
          <a:p>
            <a:pPr marL="393192" lvl="1" indent="0">
              <a:buNone/>
            </a:pPr>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6</a:t>
            </a:fld>
            <a:endParaRPr lang="en-US"/>
          </a:p>
        </p:txBody>
      </p:sp>
    </p:spTree>
    <p:extLst>
      <p:ext uri="{BB962C8B-B14F-4D97-AF65-F5344CB8AC3E}">
        <p14:creationId xmlns:p14="http://schemas.microsoft.com/office/powerpoint/2010/main" val="3252008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727995"/>
            <a:ext cx="8229600" cy="1447800"/>
          </a:xfrm>
        </p:spPr>
        <p:txBody>
          <a:bodyPr>
            <a:normAutofit/>
          </a:bodyPr>
          <a:lstStyle/>
          <a:p>
            <a:pPr marL="0" indent="0">
              <a:buNone/>
            </a:pPr>
            <a:r>
              <a:rPr lang="es-AR" dirty="0">
                <a:latin typeface="Comic Sans MS" panose="030F0702030302020204" pitchFamily="66" charset="0"/>
              </a:rPr>
              <a:t>Se puede normalizar para que el número obtenido esté entre 0 y 1. El valor 1 implica coincidencia.</a:t>
            </a:r>
          </a:p>
          <a:p>
            <a:pPr marL="0" indent="0">
              <a:buNone/>
            </a:pPr>
            <a:endParaRPr lang="es-AR" dirty="0">
              <a:latin typeface="Comic Sans MS" panose="030F0702030302020204" pitchFamily="66" charset="0"/>
            </a:endParaRPr>
          </a:p>
          <a:p>
            <a:pPr marL="0" indent="0">
              <a:buNone/>
            </a:pPr>
            <a:endParaRPr lang="es-AR" dirty="0"/>
          </a:p>
        </p:txBody>
      </p:sp>
      <p:sp>
        <p:nvSpPr>
          <p:cNvPr id="3" name="Title 2"/>
          <p:cNvSpPr>
            <a:spLocks noGrp="1"/>
          </p:cNvSpPr>
          <p:nvPr>
            <p:ph type="title"/>
          </p:nvPr>
        </p:nvSpPr>
        <p:spPr>
          <a:xfrm>
            <a:off x="600891" y="378415"/>
            <a:ext cx="8229600" cy="1143000"/>
          </a:xfrm>
        </p:spPr>
        <p:txBody>
          <a:bodyPr>
            <a:normAutofit/>
          </a:bodyPr>
          <a:lstStyle/>
          <a:p>
            <a:r>
              <a:rPr lang="es-AR" dirty="0" err="1"/>
              <a:t>Levenshtein</a:t>
            </a:r>
            <a:r>
              <a:rPr lang="es-AR" dirty="0"/>
              <a:t> </a:t>
            </a:r>
            <a:r>
              <a:rPr lang="es-AR" dirty="0" err="1"/>
              <a:t>Distance</a:t>
            </a:r>
            <a:endParaRPr lang="es-AR"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60</a:t>
            </a:fld>
            <a:endParaRPr lang="en-US"/>
          </a:p>
        </p:txBody>
      </p:sp>
      <p:graphicFrame>
        <p:nvGraphicFramePr>
          <p:cNvPr id="16" name="Object 15"/>
          <p:cNvGraphicFramePr>
            <a:graphicFrameLocks noChangeAspect="1"/>
          </p:cNvGraphicFramePr>
          <p:nvPr/>
        </p:nvGraphicFramePr>
        <p:xfrm>
          <a:off x="457200" y="2676525"/>
          <a:ext cx="8166677" cy="895350"/>
        </p:xfrm>
        <a:graphic>
          <a:graphicData uri="http://schemas.openxmlformats.org/presentationml/2006/ole">
            <mc:AlternateContent xmlns:mc="http://schemas.openxmlformats.org/markup-compatibility/2006">
              <mc:Choice xmlns:v="urn:schemas-microsoft-com:vml" Requires="v">
                <p:oleObj name="Equation" r:id="rId2" imgW="3822480" imgH="419040" progId="Equation.3">
                  <p:embed/>
                </p:oleObj>
              </mc:Choice>
              <mc:Fallback>
                <p:oleObj name="Equation" r:id="rId2" imgW="3822480" imgH="419040" progId="Equation.3">
                  <p:embed/>
                  <p:pic>
                    <p:nvPicPr>
                      <p:cNvPr id="16" name="Object 15"/>
                      <p:cNvPicPr/>
                      <p:nvPr/>
                    </p:nvPicPr>
                    <p:blipFill>
                      <a:blip r:embed="rId3"/>
                      <a:stretch>
                        <a:fillRect/>
                      </a:stretch>
                    </p:blipFill>
                    <p:spPr>
                      <a:xfrm>
                        <a:off x="457200" y="2676525"/>
                        <a:ext cx="8166677" cy="895350"/>
                      </a:xfrm>
                      <a:prstGeom prst="rect">
                        <a:avLst/>
                      </a:prstGeom>
                    </p:spPr>
                  </p:pic>
                </p:oleObj>
              </mc:Fallback>
            </mc:AlternateContent>
          </a:graphicData>
        </a:graphic>
      </p:graphicFrame>
    </p:spTree>
    <p:extLst>
      <p:ext uri="{BB962C8B-B14F-4D97-AF65-F5344CB8AC3E}">
        <p14:creationId xmlns:p14="http://schemas.microsoft.com/office/powerpoint/2010/main" val="2965559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074818"/>
            <a:ext cx="8229600" cy="2971800"/>
          </a:xfrm>
        </p:spPr>
        <p:txBody>
          <a:bodyPr>
            <a:normAutofit fontScale="85000" lnSpcReduction="20000"/>
          </a:bodyPr>
          <a:lstStyle/>
          <a:p>
            <a:pPr marL="0" indent="0">
              <a:buNone/>
            </a:pPr>
            <a:r>
              <a:rPr lang="es-AR" b="1" dirty="0">
                <a:latin typeface="Comic Sans MS" panose="030F0702030302020204" pitchFamily="66" charset="0"/>
              </a:rPr>
              <a:t>Existen variantes:</a:t>
            </a:r>
          </a:p>
          <a:p>
            <a:pPr marL="0" indent="0">
              <a:buNone/>
            </a:pPr>
            <a:endParaRPr lang="es-AR" dirty="0">
              <a:latin typeface="Comic Sans MS" panose="030F0702030302020204" pitchFamily="66" charset="0"/>
            </a:endParaRPr>
          </a:p>
          <a:p>
            <a:pPr marL="0" indent="0">
              <a:buNone/>
            </a:pPr>
            <a:r>
              <a:rPr lang="es-AR" dirty="0">
                <a:latin typeface="Comic Sans MS" panose="030F0702030302020204" pitchFamily="66" charset="0"/>
              </a:rPr>
              <a:t>Por ejemplo: </a:t>
            </a:r>
            <a:r>
              <a:rPr lang="es-AR" dirty="0" err="1">
                <a:latin typeface="Comic Sans MS" panose="030F0702030302020204" pitchFamily="66" charset="0"/>
              </a:rPr>
              <a:t>Damerau-Levenshtein</a:t>
            </a:r>
            <a:r>
              <a:rPr lang="es-AR" dirty="0">
                <a:latin typeface="Comic Sans MS" panose="030F0702030302020204" pitchFamily="66" charset="0"/>
              </a:rPr>
              <a:t>: las operaciones no son sólo borrado, inserción, y sustitución. También se agrega transposición.</a:t>
            </a:r>
          </a:p>
          <a:p>
            <a:pPr marL="0" indent="0">
              <a:buNone/>
            </a:pPr>
            <a:endParaRPr lang="es-AR" dirty="0">
              <a:latin typeface="Comic Sans MS" panose="030F0702030302020204" pitchFamily="66" charset="0"/>
            </a:endParaRPr>
          </a:p>
          <a:p>
            <a:pPr marL="0" indent="0">
              <a:buNone/>
            </a:pPr>
            <a:r>
              <a:rPr lang="es-AR" dirty="0">
                <a:latin typeface="Comic Sans MS" panose="030F0702030302020204" pitchFamily="66" charset="0"/>
              </a:rPr>
              <a:t>Otras variantes no consideran que las operaciones valen todas igual. Alguna es más cara que otra y cambia la fórmula de distancia, entonces.</a:t>
            </a:r>
          </a:p>
          <a:p>
            <a:pPr marL="0" indent="0">
              <a:buNone/>
            </a:pPr>
            <a:endParaRPr lang="es-AR" dirty="0">
              <a:latin typeface="Comic Sans MS" panose="030F0702030302020204" pitchFamily="66" charset="0"/>
            </a:endParaRPr>
          </a:p>
          <a:p>
            <a:pPr marL="0" indent="0">
              <a:buNone/>
            </a:pPr>
            <a:endParaRPr lang="es-AR" dirty="0"/>
          </a:p>
        </p:txBody>
      </p:sp>
      <p:sp>
        <p:nvSpPr>
          <p:cNvPr id="3" name="Title 2"/>
          <p:cNvSpPr>
            <a:spLocks noGrp="1"/>
          </p:cNvSpPr>
          <p:nvPr>
            <p:ph type="title"/>
          </p:nvPr>
        </p:nvSpPr>
        <p:spPr/>
        <p:txBody>
          <a:bodyPr>
            <a:normAutofit/>
          </a:bodyPr>
          <a:lstStyle/>
          <a:p>
            <a:r>
              <a:rPr lang="es-AR" dirty="0" err="1"/>
              <a:t>Levenshtein</a:t>
            </a:r>
            <a:r>
              <a:rPr lang="es-AR" dirty="0"/>
              <a:t> </a:t>
            </a:r>
            <a:r>
              <a:rPr lang="es-AR" dirty="0" err="1"/>
              <a:t>Distance</a:t>
            </a:r>
            <a:endParaRPr lang="es-AR"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61</a:t>
            </a:fld>
            <a:endParaRPr lang="en-US"/>
          </a:p>
        </p:txBody>
      </p:sp>
    </p:spTree>
    <p:extLst>
      <p:ext uri="{BB962C8B-B14F-4D97-AF65-F5344CB8AC3E}">
        <p14:creationId xmlns:p14="http://schemas.microsoft.com/office/powerpoint/2010/main" val="2996453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
          <p:cNvSpPr txBox="1">
            <a:spLocks noGrp="1"/>
          </p:cNvSpPr>
          <p:nvPr>
            <p:ph type="ctrTitle"/>
          </p:nvPr>
        </p:nvSpPr>
        <p:spPr>
          <a:xfrm>
            <a:off x="533400" y="1371600"/>
            <a:ext cx="7851648" cy="1828800"/>
          </a:xfrm>
          <a:prstGeom prst="rect">
            <a:avLst/>
          </a:prstGeom>
          <a:noFill/>
          <a:ln>
            <a:noFill/>
          </a:ln>
        </p:spPr>
        <p:txBody>
          <a:bodyPr spcFirstLastPara="1" wrap="square" lIns="0" tIns="0" rIns="18275" bIns="0" anchor="b" anchorCtr="0">
            <a:normAutofit/>
          </a:bodyPr>
          <a:lstStyle/>
          <a:p>
            <a:pPr marL="0" lvl="0" indent="0" algn="r" rtl="0">
              <a:spcBef>
                <a:spcPts val="0"/>
              </a:spcBef>
              <a:spcAft>
                <a:spcPts val="0"/>
              </a:spcAft>
              <a:buClr>
                <a:schemeClr val="dk2"/>
              </a:buClr>
              <a:buSzPts val="5600"/>
              <a:buFont typeface="Century Gothic"/>
              <a:buNone/>
            </a:pPr>
            <a:r>
              <a:rPr lang="es-AR"/>
              <a:t>Estructura de Datos y Algoritmos</a:t>
            </a:r>
            <a:endParaRPr/>
          </a:p>
        </p:txBody>
      </p:sp>
      <p:sp>
        <p:nvSpPr>
          <p:cNvPr id="112" name="Google Shape;112;p1"/>
          <p:cNvSpPr txBox="1">
            <a:spLocks noGrp="1"/>
          </p:cNvSpPr>
          <p:nvPr>
            <p:ph type="subTitle" idx="1"/>
          </p:nvPr>
        </p:nvSpPr>
        <p:spPr>
          <a:xfrm>
            <a:off x="533400" y="3228536"/>
            <a:ext cx="7854696" cy="1752600"/>
          </a:xfrm>
          <a:prstGeom prst="rect">
            <a:avLst/>
          </a:prstGeom>
          <a:noFill/>
          <a:ln>
            <a:noFill/>
          </a:ln>
        </p:spPr>
        <p:txBody>
          <a:bodyPr spcFirstLastPara="1" wrap="square" lIns="0" tIns="45700" rIns="18275" bIns="45700" anchor="t" anchorCtr="0">
            <a:normAutofit/>
          </a:bodyPr>
          <a:lstStyle/>
          <a:p>
            <a:pPr marL="0" marR="45720" lvl="0" indent="0" algn="r" rtl="0">
              <a:spcBef>
                <a:spcPts val="0"/>
              </a:spcBef>
              <a:spcAft>
                <a:spcPts val="0"/>
              </a:spcAft>
              <a:buSzPts val="3420"/>
              <a:buNone/>
            </a:pPr>
            <a:r>
              <a:rPr lang="es-AR" sz="3600" dirty="0">
                <a:solidFill>
                  <a:schemeClr val="dk2"/>
                </a:solidFill>
              </a:rPr>
              <a:t>ITBA     2024-Q1</a:t>
            </a:r>
            <a:endParaRPr sz="3600" dirty="0">
              <a:solidFill>
                <a:schemeClr val="dk2"/>
              </a:solidFill>
            </a:endParaRPr>
          </a:p>
        </p:txBody>
      </p:sp>
      <p:sp>
        <p:nvSpPr>
          <p:cNvPr id="113" name="Google Shape;113;p1"/>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62</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
          <p:cNvSpPr txBox="1">
            <a:spLocks noGrp="1"/>
          </p:cNvSpPr>
          <p:nvPr>
            <p:ph type="title"/>
          </p:nvPr>
        </p:nvSpPr>
        <p:spPr>
          <a:xfrm>
            <a:off x="265500" y="1534800"/>
            <a:ext cx="4045200" cy="2085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2"/>
              </a:buClr>
              <a:buSzPts val="4200"/>
              <a:buFont typeface="Century Gothic"/>
              <a:buNone/>
            </a:pPr>
            <a:r>
              <a:rPr lang="es-AR"/>
              <a:t>TP 2A- Ejer 6-1</a:t>
            </a:r>
            <a:endParaRPr/>
          </a:p>
        </p:txBody>
      </p:sp>
      <p:sp>
        <p:nvSpPr>
          <p:cNvPr id="119" name="Google Shape;119;p2"/>
          <p:cNvSpPr txBox="1">
            <a:spLocks noGrp="1"/>
          </p:cNvSpPr>
          <p:nvPr>
            <p:ph type="subTitle" idx="1"/>
          </p:nvPr>
        </p:nvSpPr>
        <p:spPr>
          <a:xfrm>
            <a:off x="265500" y="3692002"/>
            <a:ext cx="4045200" cy="1692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100"/>
              <a:buNone/>
            </a:pPr>
            <a:endParaRPr>
              <a:latin typeface="Consolas"/>
              <a:ea typeface="Consolas"/>
              <a:cs typeface="Consolas"/>
              <a:sym typeface="Consolas"/>
            </a:endParaRPr>
          </a:p>
        </p:txBody>
      </p:sp>
      <p:sp>
        <p:nvSpPr>
          <p:cNvPr id="120" name="Google Shape;120;p2"/>
          <p:cNvSpPr txBox="1">
            <a:spLocks noGrp="1"/>
          </p:cNvSpPr>
          <p:nvPr>
            <p:ph type="body" idx="2"/>
          </p:nvPr>
        </p:nvSpPr>
        <p:spPr>
          <a:xfrm>
            <a:off x="4939500" y="965600"/>
            <a:ext cx="3837000" cy="4926900"/>
          </a:xfrm>
          <a:prstGeom prst="rect">
            <a:avLst/>
          </a:prstGeom>
          <a:solidFill>
            <a:srgbClr val="D9E188"/>
          </a:solidFill>
          <a:ln>
            <a:noFill/>
          </a:ln>
        </p:spPr>
        <p:txBody>
          <a:bodyPr spcFirstLastPara="1" wrap="square" lIns="91425" tIns="91425" rIns="91425" bIns="91425" anchor="ctr" anchorCtr="0">
            <a:noAutofit/>
          </a:bodyPr>
          <a:lstStyle/>
          <a:p>
            <a:pPr marL="0" lvl="0" indent="0" algn="l" rtl="0">
              <a:spcBef>
                <a:spcPts val="0"/>
              </a:spcBef>
              <a:spcAft>
                <a:spcPts val="0"/>
              </a:spcAft>
              <a:buSzPts val="1800"/>
              <a:buNone/>
            </a:pPr>
            <a:r>
              <a:rPr lang="es-AR" sz="2000">
                <a:solidFill>
                  <a:schemeClr val="dk1"/>
                </a:solidFill>
                <a:latin typeface="Century Gothic"/>
                <a:ea typeface="Century Gothic"/>
                <a:cs typeface="Century Gothic"/>
                <a:sym typeface="Century Gothic"/>
              </a:rPr>
              <a:t>Implementar distancia de Levenshtein con programación dinámica (algoritmo propuesto por Robert A. Wagner and Michael J. Fischer) y similitud normalizada</a:t>
            </a:r>
            <a:endParaRPr/>
          </a:p>
          <a:p>
            <a:pPr marL="0" lvl="0" indent="0" algn="l" rtl="0">
              <a:spcBef>
                <a:spcPts val="0"/>
              </a:spcBef>
              <a:spcAft>
                <a:spcPts val="0"/>
              </a:spcAft>
              <a:buSzPts val="1800"/>
              <a:buNone/>
            </a:pPr>
            <a:endParaRPr sz="2000">
              <a:solidFill>
                <a:schemeClr val="dk1"/>
              </a:solidFill>
              <a:latin typeface="Century Gothic"/>
              <a:ea typeface="Century Gothic"/>
              <a:cs typeface="Century Gothic"/>
              <a:sym typeface="Century Gothic"/>
            </a:endParaRPr>
          </a:p>
          <a:p>
            <a:pPr marL="0" lvl="0" indent="0" algn="l" rtl="0">
              <a:spcBef>
                <a:spcPts val="0"/>
              </a:spcBef>
              <a:spcAft>
                <a:spcPts val="0"/>
              </a:spcAft>
              <a:buSzPts val="1800"/>
              <a:buNone/>
            </a:pPr>
            <a:endParaRPr sz="2000">
              <a:solidFill>
                <a:schemeClr val="dk1"/>
              </a:solidFill>
              <a:latin typeface="Century Gothic"/>
              <a:ea typeface="Century Gothic"/>
              <a:cs typeface="Century Gothic"/>
              <a:sym typeface="Century Gothic"/>
            </a:endParaRPr>
          </a:p>
          <a:p>
            <a:pPr marL="0" lvl="0" indent="0" algn="l" rtl="0">
              <a:spcBef>
                <a:spcPts val="0"/>
              </a:spcBef>
              <a:spcAft>
                <a:spcPts val="0"/>
              </a:spcAft>
              <a:buSzPts val="1800"/>
              <a:buNone/>
            </a:pPr>
            <a:r>
              <a:rPr lang="es-AR" sz="2000">
                <a:solidFill>
                  <a:schemeClr val="dk1"/>
                </a:solidFill>
                <a:latin typeface="Century Gothic"/>
                <a:ea typeface="Century Gothic"/>
                <a:cs typeface="Century Gothic"/>
                <a:sym typeface="Century Gothic"/>
              </a:rPr>
              <a:t>NO omitir testeos de unidad antes de desarrollar.</a:t>
            </a:r>
            <a:endParaRPr sz="2000">
              <a:solidFill>
                <a:schemeClr val="dk1"/>
              </a:solidFill>
              <a:latin typeface="Century Gothic"/>
              <a:ea typeface="Century Gothic"/>
              <a:cs typeface="Century Gothic"/>
              <a:sym typeface="Century Gothic"/>
            </a:endParaRPr>
          </a:p>
          <a:p>
            <a:pPr marL="0" lvl="0" indent="0" algn="l" rtl="0">
              <a:spcBef>
                <a:spcPts val="0"/>
              </a:spcBef>
              <a:spcAft>
                <a:spcPts val="0"/>
              </a:spcAft>
              <a:buSzPts val="1800"/>
              <a:buNone/>
            </a:pPr>
            <a:endParaRPr sz="2000">
              <a:solidFill>
                <a:schemeClr val="dk1"/>
              </a:solidFill>
            </a:endParaRPr>
          </a:p>
          <a:p>
            <a:pPr marL="0" lvl="0" indent="0" algn="l" rtl="0">
              <a:spcBef>
                <a:spcPts val="0"/>
              </a:spcBef>
              <a:spcAft>
                <a:spcPts val="0"/>
              </a:spcAft>
              <a:buSzPts val="1800"/>
              <a:buNone/>
            </a:pPr>
            <a:endParaRPr sz="2000">
              <a:solidFill>
                <a:schemeClr val="dk1"/>
              </a:solidFill>
            </a:endParaRPr>
          </a:p>
          <a:p>
            <a:pPr marL="0" lvl="0" indent="0" algn="l" rtl="0">
              <a:spcBef>
                <a:spcPts val="0"/>
              </a:spcBef>
              <a:spcAft>
                <a:spcPts val="0"/>
              </a:spcAft>
              <a:buSzPts val="1800"/>
              <a:buNone/>
            </a:pPr>
            <a:endParaRPr sz="2000">
              <a:solidFill>
                <a:schemeClr val="dk1"/>
              </a:solidFill>
            </a:endParaRPr>
          </a:p>
        </p:txBody>
      </p:sp>
      <p:sp>
        <p:nvSpPr>
          <p:cNvPr id="121" name="Google Shape;121;p2"/>
          <p:cNvSpPr txBox="1">
            <a:spLocks noGrp="1"/>
          </p:cNvSpPr>
          <p:nvPr>
            <p:ph type="sldNum" idx="4294967295"/>
          </p:nvPr>
        </p:nvSpPr>
        <p:spPr>
          <a:xfrm>
            <a:off x="8460431" y="6201587"/>
            <a:ext cx="548700" cy="52470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s-AR" sz="1000" b="0" i="0" u="none" strike="noStrike" cap="none">
                <a:solidFill>
                  <a:srgbClr val="FFFFFF"/>
                </a:solidFill>
                <a:latin typeface="Roboto"/>
                <a:ea typeface="Roboto"/>
                <a:cs typeface="Roboto"/>
                <a:sym typeface="Roboto"/>
              </a:rPr>
              <a:t>63</a:t>
            </a:fld>
            <a:endParaRPr sz="1000" b="0" i="0" u="none" strike="noStrike" cap="none">
              <a:solidFill>
                <a:srgbClr val="FFFFFF"/>
              </a:solidFill>
              <a:latin typeface="Roboto"/>
              <a:ea typeface="Roboto"/>
              <a:cs typeface="Roboto"/>
              <a:sym typeface="Roboto"/>
            </a:endParaRPr>
          </a:p>
        </p:txBody>
      </p:sp>
      <p:pic>
        <p:nvPicPr>
          <p:cNvPr id="122" name="Google Shape;122;p2" descr="File:Notepad icon.svg"/>
          <p:cNvPicPr preferRelativeResize="0"/>
          <p:nvPr/>
        </p:nvPicPr>
        <p:blipFill rotWithShape="1">
          <a:blip r:embed="rId3">
            <a:alphaModFix/>
          </a:blip>
          <a:srcRect/>
          <a:stretch/>
        </p:blipFill>
        <p:spPr>
          <a:xfrm>
            <a:off x="389354" y="4746614"/>
            <a:ext cx="1145886" cy="1145886"/>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3"/>
          <p:cNvSpPr txBox="1">
            <a:spLocks noGrp="1"/>
          </p:cNvSpPr>
          <p:nvPr>
            <p:ph type="body" idx="1"/>
          </p:nvPr>
        </p:nvSpPr>
        <p:spPr>
          <a:xfrm>
            <a:off x="457200" y="2074818"/>
            <a:ext cx="8229600" cy="2971800"/>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spcBef>
                <a:spcPts val="0"/>
              </a:spcBef>
              <a:spcAft>
                <a:spcPts val="0"/>
              </a:spcAft>
              <a:buSzPct val="95000"/>
              <a:buNone/>
            </a:pPr>
            <a:r>
              <a:rPr lang="es-AR" b="1">
                <a:latin typeface="Comic Sans MS"/>
                <a:ea typeface="Comic Sans MS"/>
                <a:cs typeface="Comic Sans MS"/>
                <a:sym typeface="Comic Sans MS"/>
              </a:rPr>
              <a:t>Caso de Uso</a:t>
            </a:r>
            <a:endParaRPr>
              <a:latin typeface="Comic Sans MS"/>
              <a:ea typeface="Comic Sans MS"/>
              <a:cs typeface="Comic Sans MS"/>
              <a:sym typeface="Comic Sans MS"/>
            </a:endParaRPr>
          </a:p>
          <a:p>
            <a:pPr marL="0" lvl="0" indent="0" algn="l" rtl="0">
              <a:spcBef>
                <a:spcPts val="481"/>
              </a:spcBef>
              <a:spcAft>
                <a:spcPts val="0"/>
              </a:spcAft>
              <a:buSzPct val="95000"/>
              <a:buNone/>
            </a:pPr>
            <a:endParaRPr>
              <a:latin typeface="Comic Sans MS"/>
              <a:ea typeface="Comic Sans MS"/>
              <a:cs typeface="Comic Sans MS"/>
              <a:sym typeface="Comic Sans MS"/>
            </a:endParaRPr>
          </a:p>
          <a:p>
            <a:pPr marL="0" lvl="0" indent="0" algn="l" rtl="0">
              <a:spcBef>
                <a:spcPts val="481"/>
              </a:spcBef>
              <a:spcAft>
                <a:spcPts val="0"/>
              </a:spcAft>
              <a:buSzPct val="95000"/>
              <a:buNone/>
            </a:pPr>
            <a:r>
              <a:rPr lang="es-AR"/>
              <a:t>int dist= Levenshtein.distance("big data", "bigdaa");		// debería devolver el entero 2</a:t>
            </a:r>
            <a:endParaRPr/>
          </a:p>
          <a:p>
            <a:pPr marL="0" lvl="0" indent="0" algn="l" rtl="0">
              <a:spcBef>
                <a:spcPts val="481"/>
              </a:spcBef>
              <a:spcAft>
                <a:spcPts val="0"/>
              </a:spcAft>
              <a:buSzPct val="95000"/>
              <a:buNone/>
            </a:pPr>
            <a:endParaRPr/>
          </a:p>
          <a:p>
            <a:pPr marL="0" lvl="0" indent="0" algn="l" rtl="0">
              <a:spcBef>
                <a:spcPts val="481"/>
              </a:spcBef>
              <a:spcAft>
                <a:spcPts val="0"/>
              </a:spcAft>
              <a:buSzPct val="95000"/>
              <a:buNone/>
            </a:pPr>
            <a:r>
              <a:rPr lang="es-AR"/>
              <a:t>double simil= Levenshtein.normalizedSimilarity("big data", "bigdaa");  //deberia devolver el double 0.75</a:t>
            </a:r>
            <a:endParaRPr/>
          </a:p>
          <a:p>
            <a:pPr marL="0" lvl="0" indent="0" algn="l" rtl="0">
              <a:spcBef>
                <a:spcPts val="481"/>
              </a:spcBef>
              <a:spcAft>
                <a:spcPts val="0"/>
              </a:spcAft>
              <a:buSzPct val="95000"/>
              <a:buNone/>
            </a:pPr>
            <a:r>
              <a:rPr lang="es-AR"/>
              <a:t> </a:t>
            </a:r>
            <a:endParaRPr/>
          </a:p>
          <a:p>
            <a:pPr marL="0" lvl="0" indent="0" algn="l" rtl="0">
              <a:spcBef>
                <a:spcPts val="481"/>
              </a:spcBef>
              <a:spcAft>
                <a:spcPts val="0"/>
              </a:spcAft>
              <a:buSzPct val="95000"/>
              <a:buNone/>
            </a:pPr>
            <a:endParaRPr/>
          </a:p>
        </p:txBody>
      </p:sp>
      <p:sp>
        <p:nvSpPr>
          <p:cNvPr id="128" name="Google Shape;128;p3"/>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r>
              <a:rPr lang="es-AR"/>
              <a:t>Levenshtein Distance</a:t>
            </a:r>
            <a:endParaRPr/>
          </a:p>
        </p:txBody>
      </p:sp>
      <p:sp>
        <p:nvSpPr>
          <p:cNvPr id="129" name="Google Shape;129;p3"/>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64</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4"/>
          <p:cNvSpPr txBox="1">
            <a:spLocks noGrp="1"/>
          </p:cNvSpPr>
          <p:nvPr>
            <p:ph type="title"/>
          </p:nvPr>
        </p:nvSpPr>
        <p:spPr>
          <a:xfrm>
            <a:off x="265500" y="1534800"/>
            <a:ext cx="4045200" cy="2085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2"/>
              </a:buClr>
              <a:buSzPts val="4200"/>
              <a:buFont typeface="Century Gothic"/>
              <a:buNone/>
            </a:pPr>
            <a:r>
              <a:rPr lang="es-AR"/>
              <a:t>TP 2A- Ejer 6-2</a:t>
            </a:r>
            <a:endParaRPr/>
          </a:p>
        </p:txBody>
      </p:sp>
      <p:sp>
        <p:nvSpPr>
          <p:cNvPr id="135" name="Google Shape;135;p4"/>
          <p:cNvSpPr txBox="1">
            <a:spLocks noGrp="1"/>
          </p:cNvSpPr>
          <p:nvPr>
            <p:ph type="subTitle" idx="1"/>
          </p:nvPr>
        </p:nvSpPr>
        <p:spPr>
          <a:xfrm>
            <a:off x="265500" y="3692002"/>
            <a:ext cx="4045200" cy="1692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100"/>
              <a:buNone/>
            </a:pPr>
            <a:endParaRPr>
              <a:latin typeface="Consolas"/>
              <a:ea typeface="Consolas"/>
              <a:cs typeface="Consolas"/>
              <a:sym typeface="Consolas"/>
            </a:endParaRPr>
          </a:p>
        </p:txBody>
      </p:sp>
      <p:sp>
        <p:nvSpPr>
          <p:cNvPr id="136" name="Google Shape;136;p4"/>
          <p:cNvSpPr txBox="1">
            <a:spLocks noGrp="1"/>
          </p:cNvSpPr>
          <p:nvPr>
            <p:ph type="body" idx="2"/>
          </p:nvPr>
        </p:nvSpPr>
        <p:spPr>
          <a:xfrm>
            <a:off x="4939500" y="965600"/>
            <a:ext cx="3837000" cy="4926900"/>
          </a:xfrm>
          <a:prstGeom prst="rect">
            <a:avLst/>
          </a:prstGeom>
          <a:solidFill>
            <a:srgbClr val="D9E188"/>
          </a:solidFill>
          <a:ln>
            <a:noFill/>
          </a:ln>
        </p:spPr>
        <p:txBody>
          <a:bodyPr spcFirstLastPara="1" wrap="square" lIns="91425" tIns="91425" rIns="91425" bIns="91425" anchor="ctr" anchorCtr="0">
            <a:noAutofit/>
          </a:bodyPr>
          <a:lstStyle/>
          <a:p>
            <a:pPr marL="0" lvl="0" indent="0" algn="l" rtl="0">
              <a:spcBef>
                <a:spcPts val="0"/>
              </a:spcBef>
              <a:spcAft>
                <a:spcPts val="0"/>
              </a:spcAft>
              <a:buSzPts val="1800"/>
              <a:buNone/>
            </a:pPr>
            <a:r>
              <a:rPr lang="es-AR" sz="2000">
                <a:solidFill>
                  <a:schemeClr val="dk1"/>
                </a:solidFill>
                <a:latin typeface="Century Gothic"/>
                <a:ea typeface="Century Gothic"/>
                <a:cs typeface="Century Gothic"/>
                <a:sym typeface="Century Gothic"/>
              </a:rPr>
              <a:t>Calcular complejidad temporal y espacial del algoritmo propuesto,</a:t>
            </a:r>
            <a:endParaRPr sz="2000">
              <a:solidFill>
                <a:schemeClr val="dk1"/>
              </a:solidFill>
              <a:latin typeface="Century Gothic"/>
              <a:ea typeface="Century Gothic"/>
              <a:cs typeface="Century Gothic"/>
              <a:sym typeface="Century Gothic"/>
            </a:endParaRPr>
          </a:p>
          <a:p>
            <a:pPr marL="0" lvl="0" indent="0" algn="l" rtl="0">
              <a:spcBef>
                <a:spcPts val="0"/>
              </a:spcBef>
              <a:spcAft>
                <a:spcPts val="0"/>
              </a:spcAft>
              <a:buSzPts val="1800"/>
              <a:buNone/>
            </a:pPr>
            <a:endParaRPr sz="2000">
              <a:solidFill>
                <a:schemeClr val="dk1"/>
              </a:solidFill>
              <a:latin typeface="Century Gothic"/>
              <a:ea typeface="Century Gothic"/>
              <a:cs typeface="Century Gothic"/>
              <a:sym typeface="Century Gothic"/>
            </a:endParaRPr>
          </a:p>
          <a:p>
            <a:pPr marL="0" lvl="0" indent="0" algn="l" rtl="0">
              <a:spcBef>
                <a:spcPts val="0"/>
              </a:spcBef>
              <a:spcAft>
                <a:spcPts val="0"/>
              </a:spcAft>
              <a:buSzPts val="1800"/>
              <a:buNone/>
            </a:pPr>
            <a:endParaRPr sz="2000">
              <a:solidFill>
                <a:schemeClr val="dk1"/>
              </a:solidFill>
            </a:endParaRPr>
          </a:p>
          <a:p>
            <a:pPr marL="0" lvl="0" indent="0" algn="l" rtl="0">
              <a:spcBef>
                <a:spcPts val="0"/>
              </a:spcBef>
              <a:spcAft>
                <a:spcPts val="0"/>
              </a:spcAft>
              <a:buSzPts val="1800"/>
              <a:buNone/>
            </a:pPr>
            <a:endParaRPr sz="2000">
              <a:solidFill>
                <a:schemeClr val="dk1"/>
              </a:solidFill>
            </a:endParaRPr>
          </a:p>
          <a:p>
            <a:pPr marL="0" lvl="0" indent="0" algn="l" rtl="0">
              <a:spcBef>
                <a:spcPts val="0"/>
              </a:spcBef>
              <a:spcAft>
                <a:spcPts val="0"/>
              </a:spcAft>
              <a:buSzPts val="1800"/>
              <a:buNone/>
            </a:pPr>
            <a:endParaRPr sz="2000">
              <a:solidFill>
                <a:schemeClr val="dk1"/>
              </a:solidFill>
            </a:endParaRPr>
          </a:p>
        </p:txBody>
      </p:sp>
      <p:sp>
        <p:nvSpPr>
          <p:cNvPr id="137" name="Google Shape;137;p4"/>
          <p:cNvSpPr txBox="1">
            <a:spLocks noGrp="1"/>
          </p:cNvSpPr>
          <p:nvPr>
            <p:ph type="sldNum" idx="4294967295"/>
          </p:nvPr>
        </p:nvSpPr>
        <p:spPr>
          <a:xfrm>
            <a:off x="8460431" y="6201587"/>
            <a:ext cx="548700" cy="52470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s-AR" sz="1000" b="0" i="0" u="none" strike="noStrike" cap="none">
                <a:solidFill>
                  <a:srgbClr val="FFFFFF"/>
                </a:solidFill>
                <a:latin typeface="Roboto"/>
                <a:ea typeface="Roboto"/>
                <a:cs typeface="Roboto"/>
                <a:sym typeface="Roboto"/>
              </a:rPr>
              <a:t>65</a:t>
            </a:fld>
            <a:endParaRPr sz="1000" b="0" i="0" u="none" strike="noStrike" cap="none">
              <a:solidFill>
                <a:srgbClr val="FFFFFF"/>
              </a:solidFill>
              <a:latin typeface="Roboto"/>
              <a:ea typeface="Roboto"/>
              <a:cs typeface="Roboto"/>
              <a:sym typeface="Roboto"/>
            </a:endParaRPr>
          </a:p>
        </p:txBody>
      </p:sp>
      <p:pic>
        <p:nvPicPr>
          <p:cNvPr id="138" name="Google Shape;138;p4" descr="File:Notepad icon.svg"/>
          <p:cNvPicPr preferRelativeResize="0"/>
          <p:nvPr/>
        </p:nvPicPr>
        <p:blipFill rotWithShape="1">
          <a:blip r:embed="rId3">
            <a:alphaModFix/>
          </a:blip>
          <a:srcRect/>
          <a:stretch/>
        </p:blipFill>
        <p:spPr>
          <a:xfrm>
            <a:off x="389354" y="4746614"/>
            <a:ext cx="1145886" cy="1145886"/>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s-AR" dirty="0"/>
              <a:t>Estructura de Datos y Algoritmos</a:t>
            </a:r>
            <a:endParaRPr lang="en-US" dirty="0"/>
          </a:p>
        </p:txBody>
      </p:sp>
      <p:sp>
        <p:nvSpPr>
          <p:cNvPr id="5" name="Subtitle 4"/>
          <p:cNvSpPr>
            <a:spLocks noGrp="1"/>
          </p:cNvSpPr>
          <p:nvPr>
            <p:ph type="subTitle" idx="1"/>
          </p:nvPr>
        </p:nvSpPr>
        <p:spPr/>
        <p:txBody>
          <a:bodyPr>
            <a:normAutofit/>
          </a:bodyPr>
          <a:lstStyle/>
          <a:p>
            <a:r>
              <a:rPr lang="es-AR" sz="3600">
                <a:solidFill>
                  <a:schemeClr val="tx2"/>
                </a:solidFill>
              </a:rPr>
              <a:t>ITBA     2024-Q1</a:t>
            </a:r>
            <a:endParaRPr lang="en-US" sz="3600" dirty="0">
              <a:solidFill>
                <a:schemeClr val="tx2"/>
              </a:solidFill>
            </a:endParaRPr>
          </a:p>
        </p:txBody>
      </p:sp>
      <p:sp>
        <p:nvSpPr>
          <p:cNvPr id="2" name="Slide Number Placeholder 1"/>
          <p:cNvSpPr>
            <a:spLocks noGrp="1"/>
          </p:cNvSpPr>
          <p:nvPr>
            <p:ph type="sldNum" sz="quarter" idx="12"/>
          </p:nvPr>
        </p:nvSpPr>
        <p:spPr/>
        <p:txBody>
          <a:bodyPr/>
          <a:lstStyle/>
          <a:p>
            <a:fld id="{401CF334-2D5C-4859-84A6-CA7E6E43FAEB}" type="slidenum">
              <a:rPr lang="en-US" smtClean="0"/>
              <a:t>66</a:t>
            </a:fld>
            <a:endParaRPr lang="en-US"/>
          </a:p>
        </p:txBody>
      </p:sp>
    </p:spTree>
    <p:extLst>
      <p:ext uri="{BB962C8B-B14F-4D97-AF65-F5344CB8AC3E}">
        <p14:creationId xmlns:p14="http://schemas.microsoft.com/office/powerpoint/2010/main" val="2536358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0" indent="0" algn="just">
              <a:buNone/>
            </a:pPr>
            <a:r>
              <a:rPr lang="es-AR" b="1" dirty="0">
                <a:latin typeface="Comic Sans MS" panose="030F0702030302020204" pitchFamily="66" charset="0"/>
              </a:rPr>
              <a:t>Q-</a:t>
            </a:r>
            <a:r>
              <a:rPr lang="es-AR" b="1" dirty="0" err="1">
                <a:latin typeface="Comic Sans MS" panose="030F0702030302020204" pitchFamily="66" charset="0"/>
              </a:rPr>
              <a:t>Grams</a:t>
            </a:r>
            <a:r>
              <a:rPr lang="es-AR" b="1" dirty="0">
                <a:latin typeface="Comic Sans MS" panose="030F0702030302020204" pitchFamily="66" charset="0"/>
              </a:rPr>
              <a:t> (o N-</a:t>
            </a:r>
            <a:r>
              <a:rPr lang="es-AR" b="1" dirty="0" err="1">
                <a:latin typeface="Comic Sans MS" panose="030F0702030302020204" pitchFamily="66" charset="0"/>
              </a:rPr>
              <a:t>Grams</a:t>
            </a:r>
            <a:r>
              <a:rPr lang="es-AR" b="1" dirty="0">
                <a:latin typeface="Comic Sans MS" panose="030F0702030302020204" pitchFamily="66" charset="0"/>
              </a:rPr>
              <a:t>)</a:t>
            </a:r>
          </a:p>
          <a:p>
            <a:pPr marL="0" indent="0" algn="just">
              <a:buNone/>
            </a:pPr>
            <a:endParaRPr lang="es-AR" dirty="0">
              <a:latin typeface="Comic Sans MS" panose="030F0702030302020204" pitchFamily="66" charset="0"/>
            </a:endParaRPr>
          </a:p>
          <a:p>
            <a:pPr marL="0" indent="0" algn="just">
              <a:buNone/>
            </a:pPr>
            <a:r>
              <a:rPr lang="es-AR" dirty="0">
                <a:latin typeface="Comic Sans MS" panose="030F0702030302020204" pitchFamily="66" charset="0"/>
              </a:rPr>
              <a:t>	Es un algoritmo que consiste en generar los pedazos que componen un </a:t>
            </a:r>
            <a:r>
              <a:rPr lang="es-AR" dirty="0" err="1">
                <a:latin typeface="Comic Sans MS" panose="030F0702030302020204" pitchFamily="66" charset="0"/>
              </a:rPr>
              <a:t>string</a:t>
            </a:r>
            <a:r>
              <a:rPr lang="es-AR" dirty="0">
                <a:latin typeface="Comic Sans MS" panose="030F0702030302020204" pitchFamily="66" charset="0"/>
              </a:rPr>
              <a:t>. La distancia entre 2 </a:t>
            </a:r>
            <a:r>
              <a:rPr lang="es-AR" dirty="0" err="1">
                <a:latin typeface="Comic Sans MS" panose="030F0702030302020204" pitchFamily="66" charset="0"/>
              </a:rPr>
              <a:t>strings</a:t>
            </a:r>
            <a:r>
              <a:rPr lang="es-AR" dirty="0">
                <a:latin typeface="Comic Sans MS" panose="030F0702030302020204" pitchFamily="66" charset="0"/>
              </a:rPr>
              <a:t> estará dada por la cantidad componentes que tengan en común. </a:t>
            </a:r>
          </a:p>
          <a:p>
            <a:pPr marL="0" indent="0" algn="just">
              <a:buNone/>
            </a:pPr>
            <a:r>
              <a:rPr lang="es-AR" dirty="0">
                <a:latin typeface="Comic Sans MS" panose="030F0702030302020204" pitchFamily="66" charset="0"/>
              </a:rPr>
              <a:t>	Si  Q es 1 se generan componentes de longitud 1, Si Q es 2 se generan </a:t>
            </a:r>
            <a:r>
              <a:rPr lang="es-AR" dirty="0" err="1">
                <a:latin typeface="Comic Sans MS" panose="030F0702030302020204" pitchFamily="66" charset="0"/>
              </a:rPr>
              <a:t>bi</a:t>
            </a:r>
            <a:r>
              <a:rPr lang="es-AR" dirty="0">
                <a:latin typeface="Comic Sans MS" panose="030F0702030302020204" pitchFamily="66" charset="0"/>
              </a:rPr>
              <a:t>-gramas, si Q es 3 se generan </a:t>
            </a:r>
            <a:r>
              <a:rPr lang="es-AR" dirty="0" err="1">
                <a:latin typeface="Comic Sans MS" panose="030F0702030302020204" pitchFamily="66" charset="0"/>
              </a:rPr>
              <a:t>tri</a:t>
            </a:r>
            <a:r>
              <a:rPr lang="es-AR" dirty="0">
                <a:latin typeface="Comic Sans MS" panose="030F0702030302020204" pitchFamily="66" charset="0"/>
              </a:rPr>
              <a:t>-gramas.</a:t>
            </a:r>
          </a:p>
          <a:p>
            <a:pPr marL="0" indent="0" algn="just">
              <a:buNone/>
            </a:pPr>
            <a:r>
              <a:rPr lang="es-AR" dirty="0">
                <a:latin typeface="Comic Sans MS" panose="030F0702030302020204" pitchFamily="66" charset="0"/>
              </a:rPr>
              <a:t>	</a:t>
            </a:r>
          </a:p>
          <a:p>
            <a:pPr marL="0" indent="0" algn="just">
              <a:buNone/>
            </a:pPr>
            <a:r>
              <a:rPr lang="es-AR" dirty="0">
                <a:latin typeface="Comic Sans MS" panose="030F0702030302020204" pitchFamily="66" charset="0"/>
              </a:rPr>
              <a:t>	Por ejemplo, para el </a:t>
            </a:r>
            <a:r>
              <a:rPr lang="es-AR" dirty="0" err="1">
                <a:latin typeface="Comic Sans MS" panose="030F0702030302020204" pitchFamily="66" charset="0"/>
              </a:rPr>
              <a:t>string</a:t>
            </a:r>
            <a:r>
              <a:rPr lang="es-AR" dirty="0">
                <a:latin typeface="Comic Sans MS" panose="030F0702030302020204" pitchFamily="66" charset="0"/>
              </a:rPr>
              <a:t> “JOHN” si se quiere generar hasta </a:t>
            </a:r>
            <a:r>
              <a:rPr lang="es-AR" dirty="0" err="1">
                <a:latin typeface="Comic Sans MS" panose="030F0702030302020204" pitchFamily="66" charset="0"/>
              </a:rPr>
              <a:t>tri</a:t>
            </a:r>
            <a:r>
              <a:rPr lang="es-AR" dirty="0">
                <a:latin typeface="Comic Sans MS" panose="030F0702030302020204" pitchFamily="66" charset="0"/>
              </a:rPr>
              <a:t>-gramas (Q &lt;= 3), puede completarse al comienzo y al final con Q-1 símbolos especiales (que no pertenezcan al alfabeto) y deslizando la ventana imaginaria de tamaño Q, se va generando los Q-gramas.  Sea ‘##JOHN##’: </a:t>
            </a:r>
          </a:p>
          <a:p>
            <a:pPr marL="0" indent="0" algn="just">
              <a:buNone/>
            </a:pPr>
            <a:endParaRPr lang="es-AR" dirty="0">
              <a:latin typeface="Comic Sans MS" panose="030F0702030302020204" pitchFamily="66" charset="0"/>
            </a:endParaRPr>
          </a:p>
          <a:p>
            <a:pPr marL="0" indent="0" algn="just">
              <a:buNone/>
            </a:pPr>
            <a:r>
              <a:rPr lang="es-AR" dirty="0">
                <a:latin typeface="Comic Sans MS" panose="030F0702030302020204" pitchFamily="66" charset="0"/>
              </a:rPr>
              <a:t>Q-</a:t>
            </a:r>
            <a:r>
              <a:rPr lang="es-AR" dirty="0" err="1">
                <a:latin typeface="Comic Sans MS" panose="030F0702030302020204" pitchFamily="66" charset="0"/>
              </a:rPr>
              <a:t>grams</a:t>
            </a:r>
            <a:r>
              <a:rPr lang="es-AR" dirty="0">
                <a:latin typeface="Comic Sans MS" panose="030F0702030302020204" pitchFamily="66" charset="0"/>
              </a:rPr>
              <a:t> (John) = { </a:t>
            </a:r>
            <a:r>
              <a:rPr lang="es-AR" dirty="0">
                <a:solidFill>
                  <a:srgbClr val="D270AA"/>
                </a:solidFill>
                <a:latin typeface="Comic Sans MS" panose="030F0702030302020204" pitchFamily="66" charset="0"/>
              </a:rPr>
              <a:t>‘J’, ‘O’, ‘H’, ‘N’</a:t>
            </a:r>
            <a:r>
              <a:rPr lang="es-AR" dirty="0">
                <a:latin typeface="Comic Sans MS" panose="030F0702030302020204" pitchFamily="66" charset="0"/>
              </a:rPr>
              <a:t>, </a:t>
            </a:r>
            <a:r>
              <a:rPr lang="es-AR" dirty="0">
                <a:solidFill>
                  <a:srgbClr val="92D050"/>
                </a:solidFill>
                <a:latin typeface="Comic Sans MS" panose="030F0702030302020204" pitchFamily="66" charset="0"/>
              </a:rPr>
              <a:t>‘#J’, ‘JO’, ‘OH’, ‘HN’, ‘N#’</a:t>
            </a:r>
            <a:r>
              <a:rPr lang="es-AR" dirty="0">
                <a:latin typeface="Comic Sans MS" panose="030F0702030302020204" pitchFamily="66" charset="0"/>
              </a:rPr>
              <a:t>, </a:t>
            </a:r>
          </a:p>
          <a:p>
            <a:pPr marL="0" indent="0" algn="just">
              <a:buNone/>
            </a:pPr>
            <a:r>
              <a:rPr lang="es-AR" dirty="0">
                <a:solidFill>
                  <a:srgbClr val="FFC000"/>
                </a:solidFill>
                <a:latin typeface="Comic Sans MS" panose="030F0702030302020204" pitchFamily="66" charset="0"/>
              </a:rPr>
              <a:t>‘##J’, ‘#JO’, ‘JOH’, ‘OHN’, ‘HN#’, ‘N##’</a:t>
            </a:r>
            <a:r>
              <a:rPr lang="es-AR" dirty="0">
                <a:latin typeface="Comic Sans MS" panose="030F0702030302020204" pitchFamily="66" charset="0"/>
              </a:rPr>
              <a:t>}</a:t>
            </a:r>
          </a:p>
        </p:txBody>
      </p:sp>
      <p:sp>
        <p:nvSpPr>
          <p:cNvPr id="3" name="Title 2"/>
          <p:cNvSpPr>
            <a:spLocks noGrp="1"/>
          </p:cNvSpPr>
          <p:nvPr>
            <p:ph type="title"/>
          </p:nvPr>
        </p:nvSpPr>
        <p:spPr/>
        <p:txBody>
          <a:bodyPr>
            <a:normAutofit fontScale="90000"/>
          </a:bodyPr>
          <a:lstStyle/>
          <a:p>
            <a:r>
              <a:rPr lang="es-AR" dirty="0" err="1"/>
              <a:t>String</a:t>
            </a:r>
            <a:r>
              <a:rPr lang="es-AR" dirty="0"/>
              <a:t> </a:t>
            </a:r>
            <a:r>
              <a:rPr lang="es-AR" dirty="0" err="1"/>
              <a:t>Matching</a:t>
            </a:r>
            <a:r>
              <a:rPr lang="es-AR" dirty="0"/>
              <a:t> – Q-</a:t>
            </a:r>
            <a:r>
              <a:rPr lang="es-AR" dirty="0" err="1"/>
              <a:t>Grams</a:t>
            </a:r>
            <a:endParaRPr lang="es-AR" dirty="0"/>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1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n-US" sz="11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2739869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barn(inVertical)">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barn(inVertical)">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barn(inVertical)">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barn(inVertical)">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barn(inVertical)">
                                      <p:cBhvr>
                                        <p:cTn id="27" dur="500"/>
                                        <p:tgtEl>
                                          <p:spTgt spid="2">
                                            <p:txEl>
                                              <p:pRg st="7" end="7"/>
                                            </p:txEl>
                                          </p:spTgt>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2">
                                            <p:txEl>
                                              <p:pRg st="8" end="8"/>
                                            </p:txEl>
                                          </p:spTgt>
                                        </p:tgtEl>
                                        <p:attrNameLst>
                                          <p:attrName>style.visibility</p:attrName>
                                        </p:attrNameLst>
                                      </p:cBhvr>
                                      <p:to>
                                        <p:strVal val="visible"/>
                                      </p:to>
                                    </p:set>
                                    <p:animEffect transition="in" filter="barn(inVertical)">
                                      <p:cBhvr>
                                        <p:cTn id="30"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marL="0" indent="0" algn="just">
              <a:buNone/>
            </a:pPr>
            <a:r>
              <a:rPr lang="es-AR" dirty="0">
                <a:latin typeface="Comic Sans MS" panose="030F0702030302020204" pitchFamily="66" charset="0"/>
              </a:rPr>
              <a:t>Q-</a:t>
            </a:r>
            <a:r>
              <a:rPr lang="es-AR" dirty="0" err="1">
                <a:latin typeface="Comic Sans MS" panose="030F0702030302020204" pitchFamily="66" charset="0"/>
              </a:rPr>
              <a:t>grams</a:t>
            </a:r>
            <a:r>
              <a:rPr lang="es-AR" dirty="0">
                <a:latin typeface="Comic Sans MS" panose="030F0702030302020204" pitchFamily="66" charset="0"/>
              </a:rPr>
              <a:t> (John) = { </a:t>
            </a:r>
            <a:r>
              <a:rPr lang="es-AR" dirty="0">
                <a:solidFill>
                  <a:srgbClr val="D270AA"/>
                </a:solidFill>
                <a:latin typeface="Comic Sans MS" panose="030F0702030302020204" pitchFamily="66" charset="0"/>
              </a:rPr>
              <a:t>‘J’, ‘O’, ‘H’, ‘N’</a:t>
            </a:r>
            <a:r>
              <a:rPr lang="es-AR" dirty="0">
                <a:latin typeface="Comic Sans MS" panose="030F0702030302020204" pitchFamily="66" charset="0"/>
              </a:rPr>
              <a:t>, </a:t>
            </a:r>
            <a:r>
              <a:rPr lang="es-AR" dirty="0">
                <a:solidFill>
                  <a:srgbClr val="92D050"/>
                </a:solidFill>
                <a:latin typeface="Comic Sans MS" panose="030F0702030302020204" pitchFamily="66" charset="0"/>
              </a:rPr>
              <a:t>‘#J’, ‘JO’, ‘OH’, ‘HN’, ‘N#’</a:t>
            </a:r>
            <a:r>
              <a:rPr lang="es-AR" dirty="0">
                <a:latin typeface="Comic Sans MS" panose="030F0702030302020204" pitchFamily="66" charset="0"/>
              </a:rPr>
              <a:t>, </a:t>
            </a:r>
          </a:p>
          <a:p>
            <a:pPr marL="0" indent="0" algn="just">
              <a:buNone/>
            </a:pPr>
            <a:r>
              <a:rPr lang="es-AR" dirty="0">
                <a:solidFill>
                  <a:srgbClr val="FFC000"/>
                </a:solidFill>
                <a:latin typeface="Comic Sans MS" panose="030F0702030302020204" pitchFamily="66" charset="0"/>
              </a:rPr>
              <a:t>‘##J’, ‘#JO’, ‘JOH’, ‘OHN’, ‘HN#’, ‘N##’</a:t>
            </a:r>
            <a:r>
              <a:rPr lang="es-AR" dirty="0">
                <a:latin typeface="Comic Sans MS" panose="030F0702030302020204" pitchFamily="66" charset="0"/>
              </a:rPr>
              <a:t>}</a:t>
            </a:r>
          </a:p>
          <a:p>
            <a:pPr marL="0" indent="0" algn="just">
              <a:buNone/>
            </a:pPr>
            <a:endParaRPr lang="es-AR" dirty="0">
              <a:latin typeface="Comic Sans MS" panose="030F0702030302020204" pitchFamily="66" charset="0"/>
            </a:endParaRPr>
          </a:p>
          <a:p>
            <a:pPr marL="0" indent="0" algn="just">
              <a:buNone/>
            </a:pPr>
            <a:r>
              <a:rPr lang="es-AR" dirty="0">
                <a:latin typeface="Comic Sans MS" panose="030F0702030302020204" pitchFamily="66" charset="0"/>
              </a:rPr>
              <a:t>Qué tan distinto es ‘JOHN’ de ‘JOE’ ? ¿Qué calculamos?</a:t>
            </a:r>
          </a:p>
          <a:p>
            <a:pPr marL="0" indent="0" algn="just">
              <a:buNone/>
            </a:pPr>
            <a:endParaRPr lang="es-AR" dirty="0">
              <a:latin typeface="Comic Sans MS" panose="030F0702030302020204" pitchFamily="66" charset="0"/>
            </a:endParaRPr>
          </a:p>
          <a:p>
            <a:pPr marL="0" indent="0" algn="just">
              <a:buNone/>
            </a:pPr>
            <a:r>
              <a:rPr lang="es-AR" dirty="0">
                <a:latin typeface="Comic Sans MS" panose="030F0702030302020204" pitchFamily="66" charset="0"/>
              </a:rPr>
              <a:t>Q-</a:t>
            </a:r>
            <a:r>
              <a:rPr lang="es-AR" dirty="0" err="1">
                <a:latin typeface="Comic Sans MS" panose="030F0702030302020204" pitchFamily="66" charset="0"/>
              </a:rPr>
              <a:t>grams</a:t>
            </a:r>
            <a:r>
              <a:rPr lang="es-AR" dirty="0">
                <a:latin typeface="Comic Sans MS" panose="030F0702030302020204" pitchFamily="66" charset="0"/>
              </a:rPr>
              <a:t> (</a:t>
            </a:r>
            <a:r>
              <a:rPr lang="es-AR" dirty="0" err="1">
                <a:latin typeface="Comic Sans MS" panose="030F0702030302020204" pitchFamily="66" charset="0"/>
              </a:rPr>
              <a:t>Joe</a:t>
            </a:r>
            <a:r>
              <a:rPr lang="es-AR" dirty="0">
                <a:latin typeface="Comic Sans MS" panose="030F0702030302020204" pitchFamily="66" charset="0"/>
              </a:rPr>
              <a:t>) = { </a:t>
            </a:r>
            <a:r>
              <a:rPr lang="es-AR" dirty="0">
                <a:solidFill>
                  <a:srgbClr val="D270AA"/>
                </a:solidFill>
                <a:latin typeface="Comic Sans MS" panose="030F0702030302020204" pitchFamily="66" charset="0"/>
              </a:rPr>
              <a:t>‘J’, ‘O’, ‘E’</a:t>
            </a:r>
            <a:r>
              <a:rPr lang="es-AR" dirty="0">
                <a:latin typeface="Comic Sans MS" panose="030F0702030302020204" pitchFamily="66" charset="0"/>
              </a:rPr>
              <a:t>, </a:t>
            </a:r>
            <a:r>
              <a:rPr lang="es-AR" dirty="0">
                <a:solidFill>
                  <a:srgbClr val="92D050"/>
                </a:solidFill>
                <a:latin typeface="Comic Sans MS" panose="030F0702030302020204" pitchFamily="66" charset="0"/>
              </a:rPr>
              <a:t>‘#J’, ‘JO’, ‘OE’, ‘E#’</a:t>
            </a:r>
            <a:r>
              <a:rPr lang="es-AR" dirty="0">
                <a:latin typeface="Comic Sans MS" panose="030F0702030302020204" pitchFamily="66" charset="0"/>
              </a:rPr>
              <a:t>, </a:t>
            </a:r>
            <a:r>
              <a:rPr lang="es-AR" dirty="0">
                <a:solidFill>
                  <a:srgbClr val="FFC000"/>
                </a:solidFill>
                <a:latin typeface="Comic Sans MS" panose="030F0702030302020204" pitchFamily="66" charset="0"/>
              </a:rPr>
              <a:t>‘##J’, ‘#JO’, ‘JOE’, ‘OE#’, ‘E##’ </a:t>
            </a:r>
            <a:r>
              <a:rPr lang="es-AR" dirty="0">
                <a:latin typeface="Comic Sans MS" panose="030F0702030302020204" pitchFamily="66" charset="0"/>
              </a:rPr>
              <a:t>}</a:t>
            </a:r>
          </a:p>
          <a:p>
            <a:pPr marL="0" indent="0" algn="just">
              <a:buNone/>
            </a:pPr>
            <a:endParaRPr lang="es-AR" dirty="0">
              <a:latin typeface="Comic Sans MS" panose="030F0702030302020204" pitchFamily="66" charset="0"/>
            </a:endParaRPr>
          </a:p>
          <a:p>
            <a:pPr marL="0" indent="0" algn="just">
              <a:buNone/>
            </a:pPr>
            <a:r>
              <a:rPr lang="es-AR" dirty="0">
                <a:latin typeface="Comic Sans MS" panose="030F0702030302020204" pitchFamily="66" charset="0"/>
              </a:rPr>
              <a:t>Los Q-gramas que tienen en común son: </a:t>
            </a:r>
          </a:p>
          <a:p>
            <a:pPr marL="0" indent="0" algn="just">
              <a:buNone/>
            </a:pPr>
            <a:r>
              <a:rPr lang="es-AR" dirty="0">
                <a:solidFill>
                  <a:srgbClr val="D270AA"/>
                </a:solidFill>
                <a:latin typeface="Comic Sans MS" panose="030F0702030302020204" pitchFamily="66" charset="0"/>
              </a:rPr>
              <a:t>					</a:t>
            </a:r>
          </a:p>
          <a:p>
            <a:pPr marL="0" indent="0" algn="just">
              <a:buNone/>
            </a:pPr>
            <a:r>
              <a:rPr lang="es-AR" dirty="0">
                <a:latin typeface="Comic Sans MS" panose="030F0702030302020204" pitchFamily="66" charset="0"/>
              </a:rPr>
              <a:t>Distancia(John, </a:t>
            </a:r>
            <a:r>
              <a:rPr lang="es-AR" dirty="0" err="1">
                <a:latin typeface="Comic Sans MS" panose="030F0702030302020204" pitchFamily="66" charset="0"/>
              </a:rPr>
              <a:t>Joe</a:t>
            </a:r>
            <a:r>
              <a:rPr lang="es-AR" dirty="0">
                <a:latin typeface="Comic Sans MS" panose="030F0702030302020204" pitchFamily="66" charset="0"/>
              </a:rPr>
              <a:t>) = 6</a:t>
            </a:r>
          </a:p>
          <a:p>
            <a:pPr marL="0" indent="0" algn="just">
              <a:buNone/>
            </a:pPr>
            <a:endParaRPr lang="es-AR" dirty="0">
              <a:latin typeface="Comic Sans MS" panose="030F0702030302020204" pitchFamily="66" charset="0"/>
            </a:endParaRPr>
          </a:p>
          <a:p>
            <a:pPr marL="0" indent="0" algn="just">
              <a:buNone/>
            </a:pPr>
            <a:r>
              <a:rPr lang="es-AR" dirty="0">
                <a:latin typeface="Comic Sans MS" panose="030F0702030302020204" pitchFamily="66" charset="0"/>
              </a:rPr>
              <a:t>Como siempre, se precisa alguna fórmula para pasarlo a un número [0, 1]. Existen varias formas de hacerlo. </a:t>
            </a:r>
          </a:p>
          <a:p>
            <a:pPr marL="0" indent="0" algn="just">
              <a:buNone/>
            </a:pPr>
            <a:endParaRPr lang="es-AR" dirty="0">
              <a:latin typeface="Comic Sans MS" panose="030F0702030302020204" pitchFamily="66" charset="0"/>
            </a:endParaRPr>
          </a:p>
          <a:p>
            <a:pPr marL="0" indent="0" algn="just">
              <a:buNone/>
            </a:pPr>
            <a:r>
              <a:rPr lang="en-US" dirty="0" err="1">
                <a:latin typeface="Comic Sans MS" panose="030F0702030302020204" pitchFamily="66" charset="0"/>
              </a:rPr>
              <a:t>Variantes</a:t>
            </a:r>
            <a:r>
              <a:rPr lang="en-US" dirty="0">
                <a:latin typeface="Comic Sans MS" panose="030F0702030302020204" pitchFamily="66" charset="0"/>
              </a:rPr>
              <a:t> </a:t>
            </a:r>
            <a:r>
              <a:rPr lang="en-US" dirty="0" err="1">
                <a:latin typeface="Comic Sans MS" panose="030F0702030302020204" pitchFamily="66" charset="0"/>
              </a:rPr>
              <a:t>más</a:t>
            </a:r>
            <a:r>
              <a:rPr lang="en-US" dirty="0">
                <a:latin typeface="Comic Sans MS" panose="030F0702030302020204" pitchFamily="66" charset="0"/>
              </a:rPr>
              <a:t> </a:t>
            </a:r>
            <a:r>
              <a:rPr lang="en-US" dirty="0" err="1">
                <a:latin typeface="Comic Sans MS" panose="030F0702030302020204" pitchFamily="66" charset="0"/>
              </a:rPr>
              <a:t>sofisticadas</a:t>
            </a:r>
            <a:r>
              <a:rPr lang="en-US" dirty="0">
                <a:latin typeface="Comic Sans MS" panose="030F0702030302020204" pitchFamily="66" charset="0"/>
              </a:rPr>
              <a:t> </a:t>
            </a:r>
            <a:r>
              <a:rPr lang="en-US" dirty="0" err="1">
                <a:latin typeface="Comic Sans MS" panose="030F0702030302020204" pitchFamily="66" charset="0"/>
              </a:rPr>
              <a:t>existen</a:t>
            </a:r>
            <a:r>
              <a:rPr lang="en-US" dirty="0">
                <a:latin typeface="Comic Sans MS" panose="030F0702030302020204" pitchFamily="66" charset="0"/>
              </a:rPr>
              <a:t>. </a:t>
            </a:r>
            <a:r>
              <a:rPr lang="en-US" dirty="0" err="1">
                <a:latin typeface="Comic Sans MS" panose="030F0702030302020204" pitchFamily="66" charset="0"/>
              </a:rPr>
              <a:t>Por</a:t>
            </a:r>
            <a:r>
              <a:rPr lang="en-US" dirty="0">
                <a:latin typeface="Comic Sans MS" panose="030F0702030302020204" pitchFamily="66" charset="0"/>
              </a:rPr>
              <a:t> </a:t>
            </a:r>
            <a:r>
              <a:rPr lang="en-US" dirty="0" err="1">
                <a:latin typeface="Comic Sans MS" panose="030F0702030302020204" pitchFamily="66" charset="0"/>
              </a:rPr>
              <a:t>ejemplo</a:t>
            </a:r>
            <a:r>
              <a:rPr lang="en-US" dirty="0">
                <a:latin typeface="Comic Sans MS" panose="030F0702030302020204" pitchFamily="66" charset="0"/>
              </a:rPr>
              <a:t>:  n s</a:t>
            </a:r>
            <a:r>
              <a:rPr lang="es-AR" dirty="0" err="1">
                <a:latin typeface="Comic Sans MS" panose="030F0702030302020204" pitchFamily="66" charset="0"/>
              </a:rPr>
              <a:t>ólo</a:t>
            </a:r>
            <a:r>
              <a:rPr lang="es-AR" dirty="0">
                <a:latin typeface="Comic Sans MS" panose="030F0702030302020204" pitchFamily="66" charset="0"/>
              </a:rPr>
              <a:t> calculan los Q-Gramas sino la posición que ocupan en el </a:t>
            </a:r>
            <a:r>
              <a:rPr lang="es-AR" dirty="0" err="1">
                <a:latin typeface="Comic Sans MS" panose="030F0702030302020204" pitchFamily="66" charset="0"/>
              </a:rPr>
              <a:t>string</a:t>
            </a:r>
            <a:r>
              <a:rPr lang="es-AR" dirty="0">
                <a:latin typeface="Comic Sans MS" panose="030F0702030302020204" pitchFamily="66" charset="0"/>
              </a:rPr>
              <a:t>. Por lo tanto, no es lo mismo que haya coincidencia exactamente en la misma posición a que coincidan pero en otro lugar.</a:t>
            </a:r>
          </a:p>
        </p:txBody>
      </p:sp>
      <p:sp>
        <p:nvSpPr>
          <p:cNvPr id="3" name="Title 2"/>
          <p:cNvSpPr>
            <a:spLocks noGrp="1"/>
          </p:cNvSpPr>
          <p:nvPr>
            <p:ph type="title"/>
          </p:nvPr>
        </p:nvSpPr>
        <p:spPr/>
        <p:txBody>
          <a:bodyPr>
            <a:normAutofit fontScale="90000"/>
          </a:bodyPr>
          <a:lstStyle/>
          <a:p>
            <a:r>
              <a:rPr lang="es-AR" dirty="0" err="1"/>
              <a:t>String</a:t>
            </a:r>
            <a:r>
              <a:rPr lang="es-AR" dirty="0"/>
              <a:t> </a:t>
            </a:r>
            <a:r>
              <a:rPr lang="es-AR" dirty="0" err="1"/>
              <a:t>Matching</a:t>
            </a:r>
            <a:r>
              <a:rPr lang="es-AR" dirty="0"/>
              <a:t> – Q-</a:t>
            </a:r>
            <a:r>
              <a:rPr lang="es-AR" dirty="0" err="1"/>
              <a:t>Grams</a:t>
            </a:r>
            <a:endParaRPr lang="es-AR" dirty="0"/>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1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en-US" sz="11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sp>
        <p:nvSpPr>
          <p:cNvPr id="4" name="Rounded Rectangle 3"/>
          <p:cNvSpPr/>
          <p:nvPr/>
        </p:nvSpPr>
        <p:spPr>
          <a:xfrm>
            <a:off x="2351314" y="1750423"/>
            <a:ext cx="261257" cy="39188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a:p>
        </p:txBody>
      </p:sp>
      <p:sp>
        <p:nvSpPr>
          <p:cNvPr id="6" name="Rounded Rectangle 5"/>
          <p:cNvSpPr/>
          <p:nvPr/>
        </p:nvSpPr>
        <p:spPr>
          <a:xfrm>
            <a:off x="2220685" y="2992701"/>
            <a:ext cx="261257" cy="39188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a:p>
        </p:txBody>
      </p:sp>
      <p:sp>
        <p:nvSpPr>
          <p:cNvPr id="7" name="Rounded Rectangle 6"/>
          <p:cNvSpPr/>
          <p:nvPr/>
        </p:nvSpPr>
        <p:spPr>
          <a:xfrm>
            <a:off x="2756262" y="1750423"/>
            <a:ext cx="261257" cy="39188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a:p>
        </p:txBody>
      </p:sp>
      <p:sp>
        <p:nvSpPr>
          <p:cNvPr id="8" name="Rounded Rectangle 7"/>
          <p:cNvSpPr/>
          <p:nvPr/>
        </p:nvSpPr>
        <p:spPr>
          <a:xfrm>
            <a:off x="2625633" y="2992701"/>
            <a:ext cx="261257" cy="39188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a:p>
        </p:txBody>
      </p:sp>
      <p:sp>
        <p:nvSpPr>
          <p:cNvPr id="9" name="Rounded Rectangle 8"/>
          <p:cNvSpPr/>
          <p:nvPr/>
        </p:nvSpPr>
        <p:spPr>
          <a:xfrm>
            <a:off x="4323805" y="3587932"/>
            <a:ext cx="496389" cy="39188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a:solidFill>
                  <a:srgbClr val="D270AA"/>
                </a:solidFill>
                <a:latin typeface="Comic Sans MS" panose="030F0702030302020204" pitchFamily="66" charset="0"/>
              </a:rPr>
              <a:t>‘J’</a:t>
            </a:r>
            <a:endParaRPr lang="es-AR" dirty="0"/>
          </a:p>
        </p:txBody>
      </p:sp>
      <p:sp>
        <p:nvSpPr>
          <p:cNvPr id="10" name="Rounded Rectangle 9"/>
          <p:cNvSpPr/>
          <p:nvPr/>
        </p:nvSpPr>
        <p:spPr>
          <a:xfrm>
            <a:off x="4820194" y="3587932"/>
            <a:ext cx="496389" cy="39188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a:solidFill>
                  <a:srgbClr val="D270AA"/>
                </a:solidFill>
                <a:latin typeface="Comic Sans MS" panose="030F0702030302020204" pitchFamily="66" charset="0"/>
              </a:rPr>
              <a:t>‘O’</a:t>
            </a:r>
            <a:endParaRPr lang="es-AR" dirty="0"/>
          </a:p>
        </p:txBody>
      </p:sp>
      <p:sp>
        <p:nvSpPr>
          <p:cNvPr id="11" name="Rounded Rectangle 10"/>
          <p:cNvSpPr/>
          <p:nvPr/>
        </p:nvSpPr>
        <p:spPr>
          <a:xfrm>
            <a:off x="5329646" y="3587932"/>
            <a:ext cx="705394" cy="39188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a:solidFill>
                  <a:srgbClr val="92D050"/>
                </a:solidFill>
                <a:latin typeface="Comic Sans MS" panose="030F0702030302020204" pitchFamily="66" charset="0"/>
              </a:rPr>
              <a:t>‘#J’</a:t>
            </a:r>
            <a:endParaRPr lang="es-AR" dirty="0"/>
          </a:p>
        </p:txBody>
      </p:sp>
      <p:sp>
        <p:nvSpPr>
          <p:cNvPr id="12" name="Rounded Rectangle 11"/>
          <p:cNvSpPr/>
          <p:nvPr/>
        </p:nvSpPr>
        <p:spPr>
          <a:xfrm>
            <a:off x="6048103" y="3587932"/>
            <a:ext cx="705394" cy="39188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a:solidFill>
                  <a:srgbClr val="92D050"/>
                </a:solidFill>
                <a:latin typeface="Comic Sans MS" panose="030F0702030302020204" pitchFamily="66" charset="0"/>
              </a:rPr>
              <a:t>JO’</a:t>
            </a:r>
            <a:endParaRPr lang="es-AR" dirty="0"/>
          </a:p>
        </p:txBody>
      </p:sp>
      <p:sp>
        <p:nvSpPr>
          <p:cNvPr id="13" name="Rounded Rectangle 12"/>
          <p:cNvSpPr/>
          <p:nvPr/>
        </p:nvSpPr>
        <p:spPr>
          <a:xfrm>
            <a:off x="6753497" y="3587932"/>
            <a:ext cx="888274" cy="39188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a:solidFill>
                  <a:srgbClr val="FFC000"/>
                </a:solidFill>
                <a:latin typeface="Comic Sans MS" panose="030F0702030302020204" pitchFamily="66" charset="0"/>
              </a:rPr>
              <a:t>‘##J’</a:t>
            </a:r>
            <a:endParaRPr lang="es-AR" dirty="0"/>
          </a:p>
        </p:txBody>
      </p:sp>
      <p:sp>
        <p:nvSpPr>
          <p:cNvPr id="14" name="Rounded Rectangle 13"/>
          <p:cNvSpPr/>
          <p:nvPr/>
        </p:nvSpPr>
        <p:spPr>
          <a:xfrm>
            <a:off x="7641771" y="3587932"/>
            <a:ext cx="888274" cy="39188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AR" dirty="0">
                <a:solidFill>
                  <a:srgbClr val="FFC000"/>
                </a:solidFill>
                <a:latin typeface="Comic Sans MS" panose="030F0702030302020204" pitchFamily="66" charset="0"/>
              </a:rPr>
              <a:t>‘#JO’</a:t>
            </a:r>
            <a:endParaRPr lang="es-AR" dirty="0"/>
          </a:p>
        </p:txBody>
      </p:sp>
      <p:sp>
        <p:nvSpPr>
          <p:cNvPr id="15" name="Rounded Rectangle 14"/>
          <p:cNvSpPr/>
          <p:nvPr/>
        </p:nvSpPr>
        <p:spPr>
          <a:xfrm>
            <a:off x="3770811" y="1750423"/>
            <a:ext cx="370115" cy="39188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a:p>
        </p:txBody>
      </p:sp>
      <p:sp>
        <p:nvSpPr>
          <p:cNvPr id="16" name="Rounded Rectangle 15"/>
          <p:cNvSpPr/>
          <p:nvPr/>
        </p:nvSpPr>
        <p:spPr>
          <a:xfrm>
            <a:off x="3274422" y="2992701"/>
            <a:ext cx="370115" cy="39188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a:p>
        </p:txBody>
      </p:sp>
      <p:sp>
        <p:nvSpPr>
          <p:cNvPr id="19" name="Rounded Rectangle 18"/>
          <p:cNvSpPr/>
          <p:nvPr/>
        </p:nvSpPr>
        <p:spPr>
          <a:xfrm>
            <a:off x="4254136" y="1750423"/>
            <a:ext cx="370115" cy="39188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a:p>
        </p:txBody>
      </p:sp>
      <p:sp>
        <p:nvSpPr>
          <p:cNvPr id="20" name="Rounded Rectangle 19"/>
          <p:cNvSpPr/>
          <p:nvPr/>
        </p:nvSpPr>
        <p:spPr>
          <a:xfrm>
            <a:off x="3770809" y="2992701"/>
            <a:ext cx="370115" cy="39188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a:p>
        </p:txBody>
      </p:sp>
      <p:sp>
        <p:nvSpPr>
          <p:cNvPr id="21" name="Rounded Rectangle 20"/>
          <p:cNvSpPr/>
          <p:nvPr/>
        </p:nvSpPr>
        <p:spPr>
          <a:xfrm>
            <a:off x="441960" y="2171049"/>
            <a:ext cx="655320" cy="39188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a:p>
        </p:txBody>
      </p:sp>
      <p:sp>
        <p:nvSpPr>
          <p:cNvPr id="22" name="Rounded Rectangle 21"/>
          <p:cNvSpPr/>
          <p:nvPr/>
        </p:nvSpPr>
        <p:spPr>
          <a:xfrm>
            <a:off x="5182688" y="2992701"/>
            <a:ext cx="655320" cy="39188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a:p>
        </p:txBody>
      </p:sp>
      <p:sp>
        <p:nvSpPr>
          <p:cNvPr id="23" name="Rounded Rectangle 22"/>
          <p:cNvSpPr/>
          <p:nvPr/>
        </p:nvSpPr>
        <p:spPr>
          <a:xfrm>
            <a:off x="1177833" y="2171049"/>
            <a:ext cx="559527" cy="39188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a:p>
        </p:txBody>
      </p:sp>
      <p:sp>
        <p:nvSpPr>
          <p:cNvPr id="24" name="Rounded Rectangle 23"/>
          <p:cNvSpPr/>
          <p:nvPr/>
        </p:nvSpPr>
        <p:spPr>
          <a:xfrm>
            <a:off x="5892435" y="2992701"/>
            <a:ext cx="569324" cy="39188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AR"/>
          </a:p>
        </p:txBody>
      </p:sp>
    </p:spTree>
    <p:extLst>
      <p:ext uri="{BB962C8B-B14F-4D97-AF65-F5344CB8AC3E}">
        <p14:creationId xmlns:p14="http://schemas.microsoft.com/office/powerpoint/2010/main" val="2367137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arn(inVertical)">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barn(inVertical)">
                                      <p:cBhvr>
                                        <p:cTn id="15" dur="500"/>
                                        <p:tgtEl>
                                          <p:spTgt spid="2">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2">
                                            <p:txEl>
                                              <p:pRg st="5" end="5"/>
                                            </p:txEl>
                                          </p:spTgt>
                                        </p:tgtEl>
                                        <p:attrNameLst>
                                          <p:attrName>style.visibility</p:attrName>
                                        </p:attrNameLst>
                                      </p:cBhvr>
                                      <p:to>
                                        <p:strVal val="visible"/>
                                      </p:to>
                                    </p:set>
                                    <p:animEffect transition="in" filter="barn(inVertical)">
                                      <p:cBhvr>
                                        <p:cTn id="20" dur="500"/>
                                        <p:tgtEl>
                                          <p:spTgt spid="2">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animEffect transition="in" filter="barn(inVertical)">
                                      <p:cBhvr>
                                        <p:cTn id="25" dur="500"/>
                                        <p:tgtEl>
                                          <p:spTgt spid="2">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barn(inVertical)">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barn(inVertical)">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barn(inVertical)">
                                      <p:cBhvr>
                                        <p:cTn id="40" dur="5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barn(inVertical)">
                                      <p:cBhvr>
                                        <p:cTn id="45" dur="500"/>
                                        <p:tgtEl>
                                          <p:spTgt spid="7"/>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grpId="0" nodeType="click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barn(inVertical)">
                                      <p:cBhvr>
                                        <p:cTn id="50" dur="500"/>
                                        <p:tgtEl>
                                          <p:spTgt spid="8"/>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barn(inVertical)">
                                      <p:cBhvr>
                                        <p:cTn id="55" dur="500"/>
                                        <p:tgtEl>
                                          <p:spTgt spid="10"/>
                                        </p:tgtEl>
                                      </p:cBhvr>
                                    </p:animEffect>
                                  </p:childTnLst>
                                </p:cTn>
                              </p:par>
                            </p:childTnLst>
                          </p:cTn>
                        </p:par>
                      </p:childTnLst>
                    </p:cTn>
                  </p:par>
                  <p:par>
                    <p:cTn id="56" fill="hold">
                      <p:stCondLst>
                        <p:cond delay="indefinite"/>
                      </p:stCondLst>
                      <p:childTnLst>
                        <p:par>
                          <p:cTn id="57" fill="hold">
                            <p:stCondLst>
                              <p:cond delay="0"/>
                            </p:stCondLst>
                            <p:childTnLst>
                              <p:par>
                                <p:cTn id="58" presetID="16" presetClass="entr" presetSubtype="21" fill="hold" grpId="0" nodeType="click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barn(inVertical)">
                                      <p:cBhvr>
                                        <p:cTn id="60" dur="500"/>
                                        <p:tgtEl>
                                          <p:spTgt spid="15"/>
                                        </p:tgtEl>
                                      </p:cBhvr>
                                    </p:animEffect>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grpId="0" nodeType="clickEffect">
                                  <p:stCondLst>
                                    <p:cond delay="0"/>
                                  </p:stCondLst>
                                  <p:childTnLst>
                                    <p:set>
                                      <p:cBhvr>
                                        <p:cTn id="64" dur="1" fill="hold">
                                          <p:stCondLst>
                                            <p:cond delay="0"/>
                                          </p:stCondLst>
                                        </p:cTn>
                                        <p:tgtEl>
                                          <p:spTgt spid="16"/>
                                        </p:tgtEl>
                                        <p:attrNameLst>
                                          <p:attrName>style.visibility</p:attrName>
                                        </p:attrNameLst>
                                      </p:cBhvr>
                                      <p:to>
                                        <p:strVal val="visible"/>
                                      </p:to>
                                    </p:set>
                                    <p:animEffect transition="in" filter="barn(inVertical)">
                                      <p:cBhvr>
                                        <p:cTn id="65" dur="500"/>
                                        <p:tgtEl>
                                          <p:spTgt spid="16"/>
                                        </p:tgtEl>
                                      </p:cBhvr>
                                    </p:animEffect>
                                  </p:childTnLst>
                                </p:cTn>
                              </p:par>
                            </p:childTnLst>
                          </p:cTn>
                        </p:par>
                      </p:childTnLst>
                    </p:cTn>
                  </p:par>
                  <p:par>
                    <p:cTn id="66" fill="hold">
                      <p:stCondLst>
                        <p:cond delay="indefinite"/>
                      </p:stCondLst>
                      <p:childTnLst>
                        <p:par>
                          <p:cTn id="67" fill="hold">
                            <p:stCondLst>
                              <p:cond delay="0"/>
                            </p:stCondLst>
                            <p:childTnLst>
                              <p:par>
                                <p:cTn id="68" presetID="16" presetClass="entr" presetSubtype="21" fill="hold" grpId="0" nodeType="click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barn(inVertical)">
                                      <p:cBhvr>
                                        <p:cTn id="70" dur="500"/>
                                        <p:tgtEl>
                                          <p:spTgt spid="11"/>
                                        </p:tgtEl>
                                      </p:cBhvr>
                                    </p:animEffect>
                                  </p:childTnLst>
                                </p:cTn>
                              </p:par>
                            </p:childTnLst>
                          </p:cTn>
                        </p:par>
                      </p:childTnLst>
                    </p:cTn>
                  </p:par>
                  <p:par>
                    <p:cTn id="71" fill="hold">
                      <p:stCondLst>
                        <p:cond delay="indefinite"/>
                      </p:stCondLst>
                      <p:childTnLst>
                        <p:par>
                          <p:cTn id="72" fill="hold">
                            <p:stCondLst>
                              <p:cond delay="0"/>
                            </p:stCondLst>
                            <p:childTnLst>
                              <p:par>
                                <p:cTn id="73" presetID="16" presetClass="entr" presetSubtype="21" fill="hold" grpId="0" nodeType="clickEffect">
                                  <p:stCondLst>
                                    <p:cond delay="0"/>
                                  </p:stCondLst>
                                  <p:childTnLst>
                                    <p:set>
                                      <p:cBhvr>
                                        <p:cTn id="74" dur="1" fill="hold">
                                          <p:stCondLst>
                                            <p:cond delay="0"/>
                                          </p:stCondLst>
                                        </p:cTn>
                                        <p:tgtEl>
                                          <p:spTgt spid="19"/>
                                        </p:tgtEl>
                                        <p:attrNameLst>
                                          <p:attrName>style.visibility</p:attrName>
                                        </p:attrNameLst>
                                      </p:cBhvr>
                                      <p:to>
                                        <p:strVal val="visible"/>
                                      </p:to>
                                    </p:set>
                                    <p:animEffect transition="in" filter="barn(inVertical)">
                                      <p:cBhvr>
                                        <p:cTn id="75" dur="500"/>
                                        <p:tgtEl>
                                          <p:spTgt spid="19"/>
                                        </p:tgtEl>
                                      </p:cBhvr>
                                    </p:animEffect>
                                  </p:childTnLst>
                                </p:cTn>
                              </p:par>
                            </p:childTnLst>
                          </p:cTn>
                        </p:par>
                      </p:childTnLst>
                    </p:cTn>
                  </p:par>
                  <p:par>
                    <p:cTn id="76" fill="hold">
                      <p:stCondLst>
                        <p:cond delay="indefinite"/>
                      </p:stCondLst>
                      <p:childTnLst>
                        <p:par>
                          <p:cTn id="77" fill="hold">
                            <p:stCondLst>
                              <p:cond delay="0"/>
                            </p:stCondLst>
                            <p:childTnLst>
                              <p:par>
                                <p:cTn id="78" presetID="16" presetClass="entr" presetSubtype="21" fill="hold" grpId="0" nodeType="clickEffect">
                                  <p:stCondLst>
                                    <p:cond delay="0"/>
                                  </p:stCondLst>
                                  <p:childTnLst>
                                    <p:set>
                                      <p:cBhvr>
                                        <p:cTn id="79" dur="1" fill="hold">
                                          <p:stCondLst>
                                            <p:cond delay="0"/>
                                          </p:stCondLst>
                                        </p:cTn>
                                        <p:tgtEl>
                                          <p:spTgt spid="20"/>
                                        </p:tgtEl>
                                        <p:attrNameLst>
                                          <p:attrName>style.visibility</p:attrName>
                                        </p:attrNameLst>
                                      </p:cBhvr>
                                      <p:to>
                                        <p:strVal val="visible"/>
                                      </p:to>
                                    </p:set>
                                    <p:animEffect transition="in" filter="barn(inVertical)">
                                      <p:cBhvr>
                                        <p:cTn id="80" dur="500"/>
                                        <p:tgtEl>
                                          <p:spTgt spid="20"/>
                                        </p:tgtEl>
                                      </p:cBhvr>
                                    </p:animEffect>
                                  </p:childTnLst>
                                </p:cTn>
                              </p:par>
                            </p:childTnLst>
                          </p:cTn>
                        </p:par>
                      </p:childTnLst>
                    </p:cTn>
                  </p:par>
                  <p:par>
                    <p:cTn id="81" fill="hold">
                      <p:stCondLst>
                        <p:cond delay="indefinite"/>
                      </p:stCondLst>
                      <p:childTnLst>
                        <p:par>
                          <p:cTn id="82" fill="hold">
                            <p:stCondLst>
                              <p:cond delay="0"/>
                            </p:stCondLst>
                            <p:childTnLst>
                              <p:par>
                                <p:cTn id="83" presetID="16" presetClass="entr" presetSubtype="21" fill="hold" grpId="0" nodeType="clickEffect">
                                  <p:stCondLst>
                                    <p:cond delay="0"/>
                                  </p:stCondLst>
                                  <p:childTnLst>
                                    <p:set>
                                      <p:cBhvr>
                                        <p:cTn id="84" dur="1" fill="hold">
                                          <p:stCondLst>
                                            <p:cond delay="0"/>
                                          </p:stCondLst>
                                        </p:cTn>
                                        <p:tgtEl>
                                          <p:spTgt spid="12"/>
                                        </p:tgtEl>
                                        <p:attrNameLst>
                                          <p:attrName>style.visibility</p:attrName>
                                        </p:attrNameLst>
                                      </p:cBhvr>
                                      <p:to>
                                        <p:strVal val="visible"/>
                                      </p:to>
                                    </p:set>
                                    <p:animEffect transition="in" filter="barn(inVertical)">
                                      <p:cBhvr>
                                        <p:cTn id="85" dur="500"/>
                                        <p:tgtEl>
                                          <p:spTgt spid="12"/>
                                        </p:tgtEl>
                                      </p:cBhvr>
                                    </p:animEffect>
                                  </p:childTnLst>
                                </p:cTn>
                              </p:par>
                            </p:childTnLst>
                          </p:cTn>
                        </p:par>
                      </p:childTnLst>
                    </p:cTn>
                  </p:par>
                  <p:par>
                    <p:cTn id="86" fill="hold">
                      <p:stCondLst>
                        <p:cond delay="indefinite"/>
                      </p:stCondLst>
                      <p:childTnLst>
                        <p:par>
                          <p:cTn id="87" fill="hold">
                            <p:stCondLst>
                              <p:cond delay="0"/>
                            </p:stCondLst>
                            <p:childTnLst>
                              <p:par>
                                <p:cTn id="88" presetID="16" presetClass="entr" presetSubtype="21" fill="hold" grpId="0" nodeType="clickEffect">
                                  <p:stCondLst>
                                    <p:cond delay="0"/>
                                  </p:stCondLst>
                                  <p:childTnLst>
                                    <p:set>
                                      <p:cBhvr>
                                        <p:cTn id="89" dur="1" fill="hold">
                                          <p:stCondLst>
                                            <p:cond delay="0"/>
                                          </p:stCondLst>
                                        </p:cTn>
                                        <p:tgtEl>
                                          <p:spTgt spid="21"/>
                                        </p:tgtEl>
                                        <p:attrNameLst>
                                          <p:attrName>style.visibility</p:attrName>
                                        </p:attrNameLst>
                                      </p:cBhvr>
                                      <p:to>
                                        <p:strVal val="visible"/>
                                      </p:to>
                                    </p:set>
                                    <p:animEffect transition="in" filter="barn(inVertical)">
                                      <p:cBhvr>
                                        <p:cTn id="90" dur="500"/>
                                        <p:tgtEl>
                                          <p:spTgt spid="21"/>
                                        </p:tgtEl>
                                      </p:cBhvr>
                                    </p:animEffect>
                                  </p:childTnLst>
                                </p:cTn>
                              </p:par>
                            </p:childTnLst>
                          </p:cTn>
                        </p:par>
                      </p:childTnLst>
                    </p:cTn>
                  </p:par>
                  <p:par>
                    <p:cTn id="91" fill="hold">
                      <p:stCondLst>
                        <p:cond delay="indefinite"/>
                      </p:stCondLst>
                      <p:childTnLst>
                        <p:par>
                          <p:cTn id="92" fill="hold">
                            <p:stCondLst>
                              <p:cond delay="0"/>
                            </p:stCondLst>
                            <p:childTnLst>
                              <p:par>
                                <p:cTn id="93" presetID="16" presetClass="entr" presetSubtype="21" fill="hold" grpId="0" nodeType="clickEffect">
                                  <p:stCondLst>
                                    <p:cond delay="0"/>
                                  </p:stCondLst>
                                  <p:childTnLst>
                                    <p:set>
                                      <p:cBhvr>
                                        <p:cTn id="94" dur="1" fill="hold">
                                          <p:stCondLst>
                                            <p:cond delay="0"/>
                                          </p:stCondLst>
                                        </p:cTn>
                                        <p:tgtEl>
                                          <p:spTgt spid="22"/>
                                        </p:tgtEl>
                                        <p:attrNameLst>
                                          <p:attrName>style.visibility</p:attrName>
                                        </p:attrNameLst>
                                      </p:cBhvr>
                                      <p:to>
                                        <p:strVal val="visible"/>
                                      </p:to>
                                    </p:set>
                                    <p:animEffect transition="in" filter="barn(inVertical)">
                                      <p:cBhvr>
                                        <p:cTn id="95" dur="500"/>
                                        <p:tgtEl>
                                          <p:spTgt spid="22"/>
                                        </p:tgtEl>
                                      </p:cBhvr>
                                    </p:animEffect>
                                  </p:childTnLst>
                                </p:cTn>
                              </p:par>
                            </p:childTnLst>
                          </p:cTn>
                        </p:par>
                      </p:childTnLst>
                    </p:cTn>
                  </p:par>
                  <p:par>
                    <p:cTn id="96" fill="hold">
                      <p:stCondLst>
                        <p:cond delay="indefinite"/>
                      </p:stCondLst>
                      <p:childTnLst>
                        <p:par>
                          <p:cTn id="97" fill="hold">
                            <p:stCondLst>
                              <p:cond delay="0"/>
                            </p:stCondLst>
                            <p:childTnLst>
                              <p:par>
                                <p:cTn id="98" presetID="16" presetClass="entr" presetSubtype="21" fill="hold" grpId="0" nodeType="clickEffect">
                                  <p:stCondLst>
                                    <p:cond delay="0"/>
                                  </p:stCondLst>
                                  <p:childTnLst>
                                    <p:set>
                                      <p:cBhvr>
                                        <p:cTn id="99" dur="1" fill="hold">
                                          <p:stCondLst>
                                            <p:cond delay="0"/>
                                          </p:stCondLst>
                                        </p:cTn>
                                        <p:tgtEl>
                                          <p:spTgt spid="13"/>
                                        </p:tgtEl>
                                        <p:attrNameLst>
                                          <p:attrName>style.visibility</p:attrName>
                                        </p:attrNameLst>
                                      </p:cBhvr>
                                      <p:to>
                                        <p:strVal val="visible"/>
                                      </p:to>
                                    </p:set>
                                    <p:animEffect transition="in" filter="barn(inVertical)">
                                      <p:cBhvr>
                                        <p:cTn id="100" dur="500"/>
                                        <p:tgtEl>
                                          <p:spTgt spid="13"/>
                                        </p:tgtEl>
                                      </p:cBhvr>
                                    </p:animEffect>
                                  </p:childTnLst>
                                </p:cTn>
                              </p:par>
                            </p:childTnLst>
                          </p:cTn>
                        </p:par>
                      </p:childTnLst>
                    </p:cTn>
                  </p:par>
                  <p:par>
                    <p:cTn id="101" fill="hold">
                      <p:stCondLst>
                        <p:cond delay="indefinite"/>
                      </p:stCondLst>
                      <p:childTnLst>
                        <p:par>
                          <p:cTn id="102" fill="hold">
                            <p:stCondLst>
                              <p:cond delay="0"/>
                            </p:stCondLst>
                            <p:childTnLst>
                              <p:par>
                                <p:cTn id="103" presetID="16" presetClass="entr" presetSubtype="21" fill="hold" grpId="0" nodeType="clickEffect">
                                  <p:stCondLst>
                                    <p:cond delay="0"/>
                                  </p:stCondLst>
                                  <p:childTnLst>
                                    <p:set>
                                      <p:cBhvr>
                                        <p:cTn id="104" dur="1" fill="hold">
                                          <p:stCondLst>
                                            <p:cond delay="0"/>
                                          </p:stCondLst>
                                        </p:cTn>
                                        <p:tgtEl>
                                          <p:spTgt spid="23"/>
                                        </p:tgtEl>
                                        <p:attrNameLst>
                                          <p:attrName>style.visibility</p:attrName>
                                        </p:attrNameLst>
                                      </p:cBhvr>
                                      <p:to>
                                        <p:strVal val="visible"/>
                                      </p:to>
                                    </p:set>
                                    <p:animEffect transition="in" filter="barn(inVertical)">
                                      <p:cBhvr>
                                        <p:cTn id="105" dur="500"/>
                                        <p:tgtEl>
                                          <p:spTgt spid="23"/>
                                        </p:tgtEl>
                                      </p:cBhvr>
                                    </p:animEffect>
                                  </p:childTnLst>
                                </p:cTn>
                              </p:par>
                            </p:childTnLst>
                          </p:cTn>
                        </p:par>
                      </p:childTnLst>
                    </p:cTn>
                  </p:par>
                  <p:par>
                    <p:cTn id="106" fill="hold">
                      <p:stCondLst>
                        <p:cond delay="indefinite"/>
                      </p:stCondLst>
                      <p:childTnLst>
                        <p:par>
                          <p:cTn id="107" fill="hold">
                            <p:stCondLst>
                              <p:cond delay="0"/>
                            </p:stCondLst>
                            <p:childTnLst>
                              <p:par>
                                <p:cTn id="108" presetID="16" presetClass="entr" presetSubtype="21" fill="hold" grpId="0" nodeType="clickEffect">
                                  <p:stCondLst>
                                    <p:cond delay="0"/>
                                  </p:stCondLst>
                                  <p:childTnLst>
                                    <p:set>
                                      <p:cBhvr>
                                        <p:cTn id="109" dur="1" fill="hold">
                                          <p:stCondLst>
                                            <p:cond delay="0"/>
                                          </p:stCondLst>
                                        </p:cTn>
                                        <p:tgtEl>
                                          <p:spTgt spid="24"/>
                                        </p:tgtEl>
                                        <p:attrNameLst>
                                          <p:attrName>style.visibility</p:attrName>
                                        </p:attrNameLst>
                                      </p:cBhvr>
                                      <p:to>
                                        <p:strVal val="visible"/>
                                      </p:to>
                                    </p:set>
                                    <p:animEffect transition="in" filter="barn(inVertical)">
                                      <p:cBhvr>
                                        <p:cTn id="110" dur="500"/>
                                        <p:tgtEl>
                                          <p:spTgt spid="24"/>
                                        </p:tgtEl>
                                      </p:cBhvr>
                                    </p:animEffect>
                                  </p:childTnLst>
                                </p:cTn>
                              </p:par>
                            </p:childTnLst>
                          </p:cTn>
                        </p:par>
                      </p:childTnLst>
                    </p:cTn>
                  </p:par>
                  <p:par>
                    <p:cTn id="111" fill="hold">
                      <p:stCondLst>
                        <p:cond delay="indefinite"/>
                      </p:stCondLst>
                      <p:childTnLst>
                        <p:par>
                          <p:cTn id="112" fill="hold">
                            <p:stCondLst>
                              <p:cond delay="0"/>
                            </p:stCondLst>
                            <p:childTnLst>
                              <p:par>
                                <p:cTn id="113" presetID="16" presetClass="entr" presetSubtype="21" fill="hold" grpId="0" nodeType="clickEffect">
                                  <p:stCondLst>
                                    <p:cond delay="0"/>
                                  </p:stCondLst>
                                  <p:childTnLst>
                                    <p:set>
                                      <p:cBhvr>
                                        <p:cTn id="114" dur="1" fill="hold">
                                          <p:stCondLst>
                                            <p:cond delay="0"/>
                                          </p:stCondLst>
                                        </p:cTn>
                                        <p:tgtEl>
                                          <p:spTgt spid="14"/>
                                        </p:tgtEl>
                                        <p:attrNameLst>
                                          <p:attrName>style.visibility</p:attrName>
                                        </p:attrNameLst>
                                      </p:cBhvr>
                                      <p:to>
                                        <p:strVal val="visible"/>
                                      </p:to>
                                    </p:set>
                                    <p:animEffect transition="in" filter="barn(inVertical)">
                                      <p:cBhvr>
                                        <p:cTn id="115" dur="500"/>
                                        <p:tgtEl>
                                          <p:spTgt spid="14"/>
                                        </p:tgtEl>
                                      </p:cBhvr>
                                    </p:animEffect>
                                  </p:childTnLst>
                                </p:cTn>
                              </p:par>
                            </p:childTnLst>
                          </p:cTn>
                        </p:par>
                      </p:childTnLst>
                    </p:cTn>
                  </p:par>
                  <p:par>
                    <p:cTn id="116" fill="hold">
                      <p:stCondLst>
                        <p:cond delay="indefinite"/>
                      </p:stCondLst>
                      <p:childTnLst>
                        <p:par>
                          <p:cTn id="117" fill="hold">
                            <p:stCondLst>
                              <p:cond delay="0"/>
                            </p:stCondLst>
                            <p:childTnLst>
                              <p:par>
                                <p:cTn id="118" presetID="16" presetClass="entr" presetSubtype="21" fill="hold" grpId="0" nodeType="clickEffect">
                                  <p:stCondLst>
                                    <p:cond delay="0"/>
                                  </p:stCondLst>
                                  <p:childTnLst>
                                    <p:set>
                                      <p:cBhvr>
                                        <p:cTn id="119" dur="1" fill="hold">
                                          <p:stCondLst>
                                            <p:cond delay="0"/>
                                          </p:stCondLst>
                                        </p:cTn>
                                        <p:tgtEl>
                                          <p:spTgt spid="2">
                                            <p:txEl>
                                              <p:pRg st="9" end="9"/>
                                            </p:txEl>
                                          </p:spTgt>
                                        </p:tgtEl>
                                        <p:attrNameLst>
                                          <p:attrName>style.visibility</p:attrName>
                                        </p:attrNameLst>
                                      </p:cBhvr>
                                      <p:to>
                                        <p:strVal val="visible"/>
                                      </p:to>
                                    </p:set>
                                    <p:animEffect transition="in" filter="barn(inVertical)">
                                      <p:cBhvr>
                                        <p:cTn id="120" dur="500"/>
                                        <p:tgtEl>
                                          <p:spTgt spid="2">
                                            <p:txEl>
                                              <p:pRg st="9" end="9"/>
                                            </p:txEl>
                                          </p:spTgt>
                                        </p:tgtEl>
                                      </p:cBhvr>
                                    </p:animEffect>
                                  </p:childTnLst>
                                </p:cTn>
                              </p:par>
                            </p:childTnLst>
                          </p:cTn>
                        </p:par>
                      </p:childTnLst>
                    </p:cTn>
                  </p:par>
                  <p:par>
                    <p:cTn id="121" fill="hold">
                      <p:stCondLst>
                        <p:cond delay="indefinite"/>
                      </p:stCondLst>
                      <p:childTnLst>
                        <p:par>
                          <p:cTn id="122" fill="hold">
                            <p:stCondLst>
                              <p:cond delay="0"/>
                            </p:stCondLst>
                            <p:childTnLst>
                              <p:par>
                                <p:cTn id="123" presetID="16" presetClass="entr" presetSubtype="21" fill="hold" grpId="0" nodeType="clickEffect">
                                  <p:stCondLst>
                                    <p:cond delay="0"/>
                                  </p:stCondLst>
                                  <p:childTnLst>
                                    <p:set>
                                      <p:cBhvr>
                                        <p:cTn id="124" dur="1" fill="hold">
                                          <p:stCondLst>
                                            <p:cond delay="0"/>
                                          </p:stCondLst>
                                        </p:cTn>
                                        <p:tgtEl>
                                          <p:spTgt spid="2">
                                            <p:txEl>
                                              <p:pRg st="11" end="11"/>
                                            </p:txEl>
                                          </p:spTgt>
                                        </p:tgtEl>
                                        <p:attrNameLst>
                                          <p:attrName>style.visibility</p:attrName>
                                        </p:attrNameLst>
                                      </p:cBhvr>
                                      <p:to>
                                        <p:strVal val="visible"/>
                                      </p:to>
                                    </p:set>
                                    <p:animEffect transition="in" filter="barn(inVertical)">
                                      <p:cBhvr>
                                        <p:cTn id="125" dur="500"/>
                                        <p:tgtEl>
                                          <p:spTgt spid="2">
                                            <p:txEl>
                                              <p:pRg st="11" end="11"/>
                                            </p:txEl>
                                          </p:spTgt>
                                        </p:tgtEl>
                                      </p:cBhvr>
                                    </p:animEffect>
                                  </p:childTnLst>
                                </p:cTn>
                              </p:par>
                            </p:childTnLst>
                          </p:cTn>
                        </p:par>
                      </p:childTnLst>
                    </p:cTn>
                  </p:par>
                  <p:par>
                    <p:cTn id="126" fill="hold">
                      <p:stCondLst>
                        <p:cond delay="indefinite"/>
                      </p:stCondLst>
                      <p:childTnLst>
                        <p:par>
                          <p:cTn id="127" fill="hold">
                            <p:stCondLst>
                              <p:cond delay="0"/>
                            </p:stCondLst>
                            <p:childTnLst>
                              <p:par>
                                <p:cTn id="128" presetID="16" presetClass="entr" presetSubtype="21" fill="hold" grpId="0" nodeType="clickEffect">
                                  <p:stCondLst>
                                    <p:cond delay="0"/>
                                  </p:stCondLst>
                                  <p:childTnLst>
                                    <p:set>
                                      <p:cBhvr>
                                        <p:cTn id="129" dur="1" fill="hold">
                                          <p:stCondLst>
                                            <p:cond delay="0"/>
                                          </p:stCondLst>
                                        </p:cTn>
                                        <p:tgtEl>
                                          <p:spTgt spid="2">
                                            <p:txEl>
                                              <p:pRg st="13" end="13"/>
                                            </p:txEl>
                                          </p:spTgt>
                                        </p:tgtEl>
                                        <p:attrNameLst>
                                          <p:attrName>style.visibility</p:attrName>
                                        </p:attrNameLst>
                                      </p:cBhvr>
                                      <p:to>
                                        <p:strVal val="visible"/>
                                      </p:to>
                                    </p:set>
                                    <p:animEffect transition="in" filter="barn(inVertical)">
                                      <p:cBhvr>
                                        <p:cTn id="130" dur="500"/>
                                        <p:tgtEl>
                                          <p:spTgt spid="2">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4"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9" grpId="0" animBg="1"/>
      <p:bldP spid="20" grpId="0" animBg="1"/>
      <p:bldP spid="21" grpId="0" animBg="1"/>
      <p:bldP spid="22" grpId="0" animBg="1"/>
      <p:bldP spid="23" grpId="0" animBg="1"/>
      <p:bldP spid="24"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fontScale="62500" lnSpcReduction="20000"/>
              </a:bodyPr>
              <a:lstStyle/>
              <a:p>
                <a:pPr marL="0" indent="0" algn="just">
                  <a:buNone/>
                </a:pPr>
                <a:r>
                  <a:rPr lang="es-AR" b="1" dirty="0">
                    <a:latin typeface="Comic Sans MS" panose="030F0702030302020204" pitchFamily="66" charset="0"/>
                  </a:rPr>
                  <a:t>Algunas implementaciones de los Q-Gramas</a:t>
                </a:r>
              </a:p>
              <a:p>
                <a:pPr marL="0" indent="0" algn="just">
                  <a:buNone/>
                </a:pPr>
                <a:endParaRPr lang="es-AR" dirty="0">
                  <a:latin typeface="Comic Sans MS" panose="030F0702030302020204" pitchFamily="66" charset="0"/>
                </a:endParaRPr>
              </a:p>
              <a:p>
                <a:pPr marL="0" indent="0" algn="just">
                  <a:buNone/>
                </a:pPr>
                <a:r>
                  <a:rPr lang="es-AR" dirty="0">
                    <a:latin typeface="Comic Sans MS" panose="030F0702030302020204" pitchFamily="66" charset="0"/>
                  </a:rPr>
                  <a:t>Usa directamente </a:t>
                </a:r>
                <a:r>
                  <a:rPr lang="es-AR" dirty="0" err="1">
                    <a:latin typeface="Comic Sans MS" panose="030F0702030302020204" pitchFamily="66" charset="0"/>
                  </a:rPr>
                  <a:t>Tri</a:t>
                </a:r>
                <a:r>
                  <a:rPr lang="es-AR" dirty="0">
                    <a:latin typeface="Comic Sans MS" panose="030F0702030302020204" pitchFamily="66" charset="0"/>
                  </a:rPr>
                  <a:t>-gramas (=3) no posicionales.</a:t>
                </a:r>
              </a:p>
              <a:p>
                <a:pPr marL="0" indent="0" algn="just">
                  <a:buNone/>
                </a:pPr>
                <a:endParaRPr lang="es-AR" dirty="0">
                  <a:latin typeface="Comic Sans MS" panose="030F0702030302020204" pitchFamily="66" charset="0"/>
                </a:endParaRPr>
              </a:p>
              <a:p>
                <a:pPr marL="0" indent="0" algn="just">
                  <a:buNone/>
                </a:pPr>
                <a:r>
                  <a:rPr lang="es-AR" dirty="0">
                    <a:latin typeface="Comic Sans MS" panose="030F0702030302020204" pitchFamily="66" charset="0"/>
                  </a:rPr>
                  <a:t>La fórmula para normalizarlo a un número en [0, 1] es la siguiente:</a:t>
                </a:r>
              </a:p>
              <a:p>
                <a:pPr marL="0" indent="0" algn="just">
                  <a:buNone/>
                </a:pPr>
                <a:endParaRPr lang="es-AR" dirty="0">
                  <a:latin typeface="Comic Sans MS" panose="030F0702030302020204" pitchFamily="66" charset="0"/>
                </a:endParaRPr>
              </a:p>
              <a:p>
                <a:pPr marL="0" indent="0" algn="just">
                  <a:buNone/>
                </a:pPr>
                <a:r>
                  <a:rPr lang="es-AR" dirty="0">
                    <a:latin typeface="Comic Sans MS" panose="030F0702030302020204" pitchFamily="66" charset="0"/>
                  </a:rPr>
                  <a:t>Q-Gram (str1, str2) =</a:t>
                </a:r>
              </a:p>
              <a:p>
                <a:pPr marL="0" indent="0" algn="just">
                  <a:buNone/>
                </a:pPr>
                <a:endParaRPr lang="es-AR" dirty="0">
                  <a:latin typeface="Comic Sans MS" panose="030F0702030302020204" pitchFamily="66" charset="0"/>
                </a:endParaRPr>
              </a:p>
              <a:p>
                <a:pPr marL="0" indent="0" algn="just">
                  <a:buNone/>
                </a:pPr>
                <a14:m>
                  <m:oMathPara xmlns:m="http://schemas.openxmlformats.org/officeDocument/2006/math">
                    <m:oMathParaPr>
                      <m:jc m:val="centerGroup"/>
                    </m:oMathParaPr>
                    <m:oMath xmlns:m="http://schemas.openxmlformats.org/officeDocument/2006/math">
                      <m:f>
                        <m:fPr>
                          <m:ctrlPr>
                            <a:rPr lang="es-AR" i="1" smtClean="0">
                              <a:latin typeface="Cambria Math" panose="02040503050406030204" pitchFamily="18" charset="0"/>
                            </a:rPr>
                          </m:ctrlPr>
                        </m:fPr>
                        <m:num>
                          <m:r>
                            <a:rPr lang="es-AR" b="0" i="1" smtClean="0">
                              <a:latin typeface="Cambria Math" panose="02040503050406030204" pitchFamily="18" charset="0"/>
                            </a:rPr>
                            <m:t>#</m:t>
                          </m:r>
                          <m:r>
                            <a:rPr lang="es-AR" b="0" i="1" smtClean="0">
                              <a:latin typeface="Cambria Math" panose="02040503050406030204" pitchFamily="18" charset="0"/>
                            </a:rPr>
                            <m:t>𝑇𝐺</m:t>
                          </m:r>
                          <m:d>
                            <m:dPr>
                              <m:ctrlPr>
                                <a:rPr lang="es-AR" b="0" i="1" smtClean="0">
                                  <a:latin typeface="Cambria Math" panose="02040503050406030204" pitchFamily="18" charset="0"/>
                                </a:rPr>
                              </m:ctrlPr>
                            </m:dPr>
                            <m:e>
                              <m:r>
                                <a:rPr lang="es-AR" b="0" i="1" smtClean="0">
                                  <a:latin typeface="Cambria Math" panose="02040503050406030204" pitchFamily="18" charset="0"/>
                                </a:rPr>
                                <m:t>𝑠𝑡𝑟</m:t>
                              </m:r>
                              <m:r>
                                <a:rPr lang="es-AR" b="0" i="1" smtClean="0">
                                  <a:latin typeface="Cambria Math" panose="02040503050406030204" pitchFamily="18" charset="0"/>
                                </a:rPr>
                                <m:t>1</m:t>
                              </m:r>
                            </m:e>
                          </m:d>
                          <m:r>
                            <a:rPr lang="es-AR" b="0" i="1" smtClean="0">
                              <a:latin typeface="Cambria Math" panose="02040503050406030204" pitchFamily="18" charset="0"/>
                            </a:rPr>
                            <m:t>+#</m:t>
                          </m:r>
                          <m:r>
                            <a:rPr lang="es-AR" b="0" i="1" smtClean="0">
                              <a:latin typeface="Cambria Math" panose="02040503050406030204" pitchFamily="18" charset="0"/>
                            </a:rPr>
                            <m:t>𝑇𝐺</m:t>
                          </m:r>
                          <m:d>
                            <m:dPr>
                              <m:ctrlPr>
                                <a:rPr lang="es-AR" b="0" i="1" smtClean="0">
                                  <a:latin typeface="Cambria Math" panose="02040503050406030204" pitchFamily="18" charset="0"/>
                                </a:rPr>
                              </m:ctrlPr>
                            </m:dPr>
                            <m:e>
                              <m:r>
                                <a:rPr lang="es-AR" b="0" i="1" smtClean="0">
                                  <a:latin typeface="Cambria Math" panose="02040503050406030204" pitchFamily="18" charset="0"/>
                                </a:rPr>
                                <m:t>𝑠𝑡𝑟</m:t>
                              </m:r>
                              <m:r>
                                <a:rPr lang="es-AR" b="0" i="1" smtClean="0">
                                  <a:latin typeface="Cambria Math" panose="02040503050406030204" pitchFamily="18" charset="0"/>
                                </a:rPr>
                                <m:t>2</m:t>
                              </m:r>
                            </m:e>
                          </m:d>
                          <m:r>
                            <a:rPr lang="es-AR" b="0" i="1" smtClean="0">
                              <a:latin typeface="Cambria Math" panose="02040503050406030204" pitchFamily="18" charset="0"/>
                            </a:rPr>
                            <m:t>−#</m:t>
                          </m:r>
                          <m:r>
                            <a:rPr lang="es-AR" b="0" i="1" smtClean="0">
                              <a:latin typeface="Cambria Math" panose="02040503050406030204" pitchFamily="18" charset="0"/>
                            </a:rPr>
                            <m:t>𝑇𝐺𝑁𝑜𝑆h𝑎𝑟𝑒𝑑</m:t>
                          </m:r>
                          <m:d>
                            <m:dPr>
                              <m:ctrlPr>
                                <a:rPr lang="es-AR" b="0" i="1" smtClean="0">
                                  <a:latin typeface="Cambria Math" panose="02040503050406030204" pitchFamily="18" charset="0"/>
                                </a:rPr>
                              </m:ctrlPr>
                            </m:dPr>
                            <m:e>
                              <m:r>
                                <a:rPr lang="es-AR" b="0" i="1" smtClean="0">
                                  <a:latin typeface="Cambria Math" panose="02040503050406030204" pitchFamily="18" charset="0"/>
                                </a:rPr>
                                <m:t>𝑠𝑡𝑟</m:t>
                              </m:r>
                              <m:r>
                                <a:rPr lang="es-AR" b="0" i="1" smtClean="0">
                                  <a:latin typeface="Cambria Math" panose="02040503050406030204" pitchFamily="18" charset="0"/>
                                </a:rPr>
                                <m:t>1, </m:t>
                              </m:r>
                              <m:r>
                                <a:rPr lang="es-AR" b="0" i="1" smtClean="0">
                                  <a:latin typeface="Cambria Math" panose="02040503050406030204" pitchFamily="18" charset="0"/>
                                </a:rPr>
                                <m:t>𝑠𝑡𝑟</m:t>
                              </m:r>
                              <m:r>
                                <a:rPr lang="es-AR" b="0" i="1" smtClean="0">
                                  <a:latin typeface="Cambria Math" panose="02040503050406030204" pitchFamily="18" charset="0"/>
                                </a:rPr>
                                <m:t>2</m:t>
                              </m:r>
                            </m:e>
                          </m:d>
                        </m:num>
                        <m:den>
                          <m:r>
                            <a:rPr lang="es-AR" i="1">
                              <a:latin typeface="Cambria Math" panose="02040503050406030204" pitchFamily="18" charset="0"/>
                            </a:rPr>
                            <m:t>#</m:t>
                          </m:r>
                          <m:r>
                            <a:rPr lang="es-AR" i="1">
                              <a:latin typeface="Cambria Math" panose="02040503050406030204" pitchFamily="18" charset="0"/>
                            </a:rPr>
                            <m:t>𝑇𝐺</m:t>
                          </m:r>
                          <m:d>
                            <m:dPr>
                              <m:ctrlPr>
                                <a:rPr lang="es-AR" i="1">
                                  <a:latin typeface="Cambria Math" panose="02040503050406030204" pitchFamily="18" charset="0"/>
                                </a:rPr>
                              </m:ctrlPr>
                            </m:dPr>
                            <m:e>
                              <m:r>
                                <a:rPr lang="es-AR" i="1">
                                  <a:latin typeface="Cambria Math" panose="02040503050406030204" pitchFamily="18" charset="0"/>
                                </a:rPr>
                                <m:t>𝑠𝑡𝑟</m:t>
                              </m:r>
                              <m:r>
                                <a:rPr lang="es-AR" i="1">
                                  <a:latin typeface="Cambria Math" panose="02040503050406030204" pitchFamily="18" charset="0"/>
                                </a:rPr>
                                <m:t>1</m:t>
                              </m:r>
                            </m:e>
                          </m:d>
                          <m:r>
                            <a:rPr lang="es-AR" b="0" i="1" smtClean="0">
                              <a:latin typeface="Cambria Math" panose="02040503050406030204" pitchFamily="18" charset="0"/>
                            </a:rPr>
                            <m:t>+</m:t>
                          </m:r>
                          <m:r>
                            <a:rPr lang="es-AR" i="1">
                              <a:latin typeface="Cambria Math" panose="02040503050406030204" pitchFamily="18" charset="0"/>
                            </a:rPr>
                            <m:t>#</m:t>
                          </m:r>
                          <m:r>
                            <a:rPr lang="es-AR" i="1">
                              <a:latin typeface="Cambria Math" panose="02040503050406030204" pitchFamily="18" charset="0"/>
                            </a:rPr>
                            <m:t>𝑇𝐺</m:t>
                          </m:r>
                          <m:d>
                            <m:dPr>
                              <m:ctrlPr>
                                <a:rPr lang="es-AR" i="1">
                                  <a:latin typeface="Cambria Math" panose="02040503050406030204" pitchFamily="18" charset="0"/>
                                </a:rPr>
                              </m:ctrlPr>
                            </m:dPr>
                            <m:e>
                              <m:r>
                                <a:rPr lang="es-AR" i="1">
                                  <a:latin typeface="Cambria Math" panose="02040503050406030204" pitchFamily="18" charset="0"/>
                                </a:rPr>
                                <m:t>𝑠𝑡𝑟</m:t>
                              </m:r>
                              <m:r>
                                <a:rPr lang="es-AR" i="1">
                                  <a:latin typeface="Cambria Math" panose="02040503050406030204" pitchFamily="18" charset="0"/>
                                </a:rPr>
                                <m:t>2</m:t>
                              </m:r>
                            </m:e>
                          </m:d>
                        </m:den>
                      </m:f>
                    </m:oMath>
                  </m:oMathPara>
                </a14:m>
                <a:endParaRPr lang="es-AR" dirty="0">
                  <a:latin typeface="Comic Sans MS" panose="030F0702030302020204" pitchFamily="66" charset="0"/>
                </a:endParaRPr>
              </a:p>
              <a:p>
                <a:pPr marL="0" indent="0" algn="just">
                  <a:buNone/>
                </a:pPr>
                <a:r>
                  <a:rPr lang="es-AR" dirty="0">
                    <a:latin typeface="Comic Sans MS" panose="030F0702030302020204" pitchFamily="66" charset="0"/>
                  </a:rPr>
                  <a:t>	</a:t>
                </a:r>
              </a:p>
              <a:p>
                <a:pPr marL="0" indent="0" algn="just">
                  <a:buNone/>
                </a:pPr>
                <a:r>
                  <a:rPr lang="es-AR" dirty="0">
                    <a:latin typeface="Comic Sans MS" panose="030F0702030302020204" pitchFamily="66" charset="0"/>
                  </a:rPr>
                  <a:t>Donde:</a:t>
                </a:r>
              </a:p>
              <a:p>
                <a:pPr marL="0" indent="0" algn="just">
                  <a:buNone/>
                </a:pPr>
                <a:r>
                  <a:rPr lang="es-AR" dirty="0">
                    <a:latin typeface="Comic Sans MS" panose="030F0702030302020204" pitchFamily="66" charset="0"/>
                  </a:rPr>
                  <a:t>#TG(str1) es la cantidad de trigramas que se generaron de str1.</a:t>
                </a:r>
              </a:p>
              <a:p>
                <a:pPr marL="0" indent="0" algn="just">
                  <a:buNone/>
                </a:pPr>
                <a:r>
                  <a:rPr lang="es-AR" dirty="0">
                    <a:latin typeface="Comic Sans MS" panose="030F0702030302020204" pitchFamily="66" charset="0"/>
                  </a:rPr>
                  <a:t>#TG(str2) es la cantidad de trigramas que se generaron de str2.</a:t>
                </a:r>
              </a:p>
              <a:p>
                <a:pPr marL="0" indent="0" algn="just">
                  <a:buNone/>
                </a:pPr>
                <a:endParaRPr lang="es-AR" dirty="0">
                  <a:latin typeface="Comic Sans MS" panose="030F0702030302020204" pitchFamily="66" charset="0"/>
                </a:endParaRPr>
              </a:p>
              <a:p>
                <a:pPr marL="0" indent="0" algn="just">
                  <a:buNone/>
                </a:pPr>
                <a:r>
                  <a:rPr lang="es-AR" dirty="0">
                    <a:latin typeface="Comic Sans MS" panose="030F0702030302020204" pitchFamily="66" charset="0"/>
                  </a:rPr>
                  <a:t>#</a:t>
                </a:r>
                <a:r>
                  <a:rPr lang="es-AR" dirty="0" err="1">
                    <a:latin typeface="Comic Sans MS" panose="030F0702030302020204" pitchFamily="66" charset="0"/>
                  </a:rPr>
                  <a:t>TGNotShared</a:t>
                </a:r>
                <a:r>
                  <a:rPr lang="es-AR" dirty="0">
                    <a:latin typeface="Comic Sans MS" panose="030F0702030302020204" pitchFamily="66" charset="0"/>
                  </a:rPr>
                  <a:t>(str1, str2) son la cantidad que no </a:t>
                </a:r>
                <a:r>
                  <a:rPr lang="es-AR" dirty="0" err="1">
                    <a:latin typeface="Comic Sans MS" panose="030F0702030302020204" pitchFamily="66" charset="0"/>
                  </a:rPr>
                  <a:t>matchearon</a:t>
                </a:r>
                <a:r>
                  <a:rPr lang="es-AR" dirty="0">
                    <a:latin typeface="Comic Sans MS" panose="030F0702030302020204" pitchFamily="66" charset="0"/>
                  </a:rPr>
                  <a:t>.</a:t>
                </a:r>
              </a:p>
              <a:p>
                <a:pPr marL="0" indent="0" algn="just">
                  <a:buNone/>
                </a:pPr>
                <a:endParaRPr lang="en-US" dirty="0">
                  <a:latin typeface="Comic Sans MS" panose="030F0702030302020204" pitchFamily="66" charset="0"/>
                </a:endParaRP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2"/>
                <a:stretch>
                  <a:fillRect l="-370" t="-1389"/>
                </a:stretch>
              </a:blipFill>
            </p:spPr>
            <p:txBody>
              <a:bodyPr/>
              <a:lstStyle/>
              <a:p>
                <a:r>
                  <a:rPr lang="es-AR">
                    <a:noFill/>
                  </a:rPr>
                  <a:t> </a:t>
                </a:r>
              </a:p>
            </p:txBody>
          </p:sp>
        </mc:Fallback>
      </mc:AlternateContent>
      <p:sp>
        <p:nvSpPr>
          <p:cNvPr id="3" name="Title 2"/>
          <p:cNvSpPr>
            <a:spLocks noGrp="1"/>
          </p:cNvSpPr>
          <p:nvPr>
            <p:ph type="title"/>
          </p:nvPr>
        </p:nvSpPr>
        <p:spPr/>
        <p:txBody>
          <a:bodyPr>
            <a:normAutofit fontScale="90000"/>
          </a:bodyPr>
          <a:lstStyle/>
          <a:p>
            <a:r>
              <a:rPr lang="es-AR" dirty="0" err="1"/>
              <a:t>String</a:t>
            </a:r>
            <a:r>
              <a:rPr lang="es-AR" dirty="0"/>
              <a:t> </a:t>
            </a:r>
            <a:r>
              <a:rPr lang="es-AR" dirty="0" err="1"/>
              <a:t>Matching</a:t>
            </a:r>
            <a:r>
              <a:rPr lang="es-AR" dirty="0"/>
              <a:t> – Q-</a:t>
            </a:r>
            <a:r>
              <a:rPr lang="es-AR" dirty="0" err="1"/>
              <a:t>Grams</a:t>
            </a:r>
            <a:endParaRPr lang="es-AR" dirty="0"/>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1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n-US" sz="11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3135430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barn(inVertical)">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barn(inVertical)">
                                      <p:cBhvr>
                                        <p:cTn id="12" dur="500"/>
                                        <p:tgtEl>
                                          <p:spTgt spid="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animEffect transition="in" filter="barn(inVertical)">
                                      <p:cBhvr>
                                        <p:cTn id="17" dur="500"/>
                                        <p:tgtEl>
                                          <p:spTgt spid="2">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
                                            <p:txEl>
                                              <p:pRg st="8" end="8"/>
                                            </p:txEl>
                                          </p:spTgt>
                                        </p:tgtEl>
                                        <p:attrNameLst>
                                          <p:attrName>style.visibility</p:attrName>
                                        </p:attrNameLst>
                                      </p:cBhvr>
                                      <p:to>
                                        <p:strVal val="visible"/>
                                      </p:to>
                                    </p:set>
                                    <p:animEffect transition="in" filter="barn(inVertical)">
                                      <p:cBhvr>
                                        <p:cTn id="22" dur="500"/>
                                        <p:tgtEl>
                                          <p:spTgt spid="2">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animEffect transition="in" filter="barn(inVertical)">
                                      <p:cBhvr>
                                        <p:cTn id="27" dur="500"/>
                                        <p:tgtEl>
                                          <p:spTgt spid="2">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2">
                                            <p:txEl>
                                              <p:pRg st="10" end="10"/>
                                            </p:txEl>
                                          </p:spTgt>
                                        </p:tgtEl>
                                        <p:attrNameLst>
                                          <p:attrName>style.visibility</p:attrName>
                                        </p:attrNameLst>
                                      </p:cBhvr>
                                      <p:to>
                                        <p:strVal val="visible"/>
                                      </p:to>
                                    </p:set>
                                    <p:animEffect transition="in" filter="barn(inVertical)">
                                      <p:cBhvr>
                                        <p:cTn id="32" dur="500"/>
                                        <p:tgtEl>
                                          <p:spTgt spid="2">
                                            <p:txEl>
                                              <p:pRg st="10" end="10"/>
                                            </p:txEl>
                                          </p:spTgt>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2">
                                            <p:txEl>
                                              <p:pRg st="11" end="11"/>
                                            </p:txEl>
                                          </p:spTgt>
                                        </p:tgtEl>
                                        <p:attrNameLst>
                                          <p:attrName>style.visibility</p:attrName>
                                        </p:attrNameLst>
                                      </p:cBhvr>
                                      <p:to>
                                        <p:strVal val="visible"/>
                                      </p:to>
                                    </p:set>
                                    <p:animEffect transition="in" filter="barn(inVertical)">
                                      <p:cBhvr>
                                        <p:cTn id="35" dur="500"/>
                                        <p:tgtEl>
                                          <p:spTgt spid="2">
                                            <p:txEl>
                                              <p:pRg st="11" end="1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2">
                                            <p:txEl>
                                              <p:pRg st="12" end="12"/>
                                            </p:txEl>
                                          </p:spTgt>
                                        </p:tgtEl>
                                        <p:attrNameLst>
                                          <p:attrName>style.visibility</p:attrName>
                                        </p:attrNameLst>
                                      </p:cBhvr>
                                      <p:to>
                                        <p:strVal val="visible"/>
                                      </p:to>
                                    </p:set>
                                    <p:animEffect transition="in" filter="barn(inVertical)">
                                      <p:cBhvr>
                                        <p:cTn id="40" dur="500"/>
                                        <p:tgtEl>
                                          <p:spTgt spid="2">
                                            <p:txEl>
                                              <p:pRg st="12" end="1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grpId="0" nodeType="clickEffect">
                                  <p:stCondLst>
                                    <p:cond delay="0"/>
                                  </p:stCondLst>
                                  <p:childTnLst>
                                    <p:set>
                                      <p:cBhvr>
                                        <p:cTn id="44" dur="1" fill="hold">
                                          <p:stCondLst>
                                            <p:cond delay="0"/>
                                          </p:stCondLst>
                                        </p:cTn>
                                        <p:tgtEl>
                                          <p:spTgt spid="2">
                                            <p:txEl>
                                              <p:pRg st="14" end="14"/>
                                            </p:txEl>
                                          </p:spTgt>
                                        </p:tgtEl>
                                        <p:attrNameLst>
                                          <p:attrName>style.visibility</p:attrName>
                                        </p:attrNameLst>
                                      </p:cBhvr>
                                      <p:to>
                                        <p:strVal val="visible"/>
                                      </p:to>
                                    </p:set>
                                    <p:animEffect transition="in" filter="barn(inVertical)">
                                      <p:cBhvr>
                                        <p:cTn id="45" dur="500"/>
                                        <p:tgtEl>
                                          <p:spTgt spid="2">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p:sp>
        <p:nvSpPr>
          <p:cNvPr id="3" name="Content Placeholder 2"/>
          <p:cNvSpPr>
            <a:spLocks noGrp="1"/>
          </p:cNvSpPr>
          <p:nvPr>
            <p:ph idx="1"/>
          </p:nvPr>
        </p:nvSpPr>
        <p:spPr/>
        <p:txBody>
          <a:bodyPr>
            <a:normAutofit fontScale="85000" lnSpcReduction="20000"/>
          </a:bodyPr>
          <a:lstStyle/>
          <a:p>
            <a:r>
              <a:rPr lang="en-US" dirty="0"/>
              <a:t>¿</a:t>
            </a:r>
            <a:r>
              <a:rPr lang="en-US" dirty="0" err="1"/>
              <a:t>Por</a:t>
            </a:r>
            <a:r>
              <a:rPr lang="en-US" dirty="0"/>
              <a:t> </a:t>
            </a:r>
            <a:r>
              <a:rPr lang="en-US" dirty="0" err="1"/>
              <a:t>qué</a:t>
            </a:r>
            <a:r>
              <a:rPr lang="en-US" dirty="0"/>
              <a:t> se lo </a:t>
            </a:r>
            <a:r>
              <a:rPr lang="en-US" dirty="0" err="1"/>
              <a:t>denota</a:t>
            </a:r>
            <a:r>
              <a:rPr lang="en-US" dirty="0"/>
              <a:t> con </a:t>
            </a:r>
            <a:r>
              <a:rPr lang="en-US" dirty="0">
                <a:sym typeface="Symbol" panose="05050102010706020507" pitchFamily="18" charset="2"/>
              </a:rPr>
              <a:t>?</a:t>
            </a:r>
          </a:p>
          <a:p>
            <a:pPr marL="0" indent="0">
              <a:buNone/>
            </a:pPr>
            <a:endParaRPr lang="en-US" dirty="0">
              <a:sym typeface="Symbol" panose="05050102010706020507" pitchFamily="18" charset="2"/>
            </a:endParaRPr>
          </a:p>
          <a:p>
            <a:pPr marL="0" indent="0">
              <a:buNone/>
            </a:pPr>
            <a:r>
              <a:rPr lang="en-US" dirty="0">
                <a:sym typeface="Symbol" panose="05050102010706020507" pitchFamily="18" charset="2"/>
              </a:rPr>
              <a:t>Para </a:t>
            </a:r>
            <a:r>
              <a:rPr lang="en-US" dirty="0" err="1">
                <a:sym typeface="Symbol" panose="05050102010706020507" pitchFamily="18" charset="2"/>
              </a:rPr>
              <a:t>evitar</a:t>
            </a:r>
            <a:r>
              <a:rPr lang="en-US" dirty="0">
                <a:sym typeface="Symbol" panose="05050102010706020507" pitchFamily="18" charset="2"/>
              </a:rPr>
              <a:t> </a:t>
            </a:r>
            <a:r>
              <a:rPr lang="en-US" dirty="0" err="1">
                <a:sym typeface="Symbol" panose="05050102010706020507" pitchFamily="18" charset="2"/>
              </a:rPr>
              <a:t>los</a:t>
            </a:r>
            <a:r>
              <a:rPr lang="en-US" dirty="0">
                <a:sym typeface="Symbol" panose="05050102010706020507" pitchFamily="18" charset="2"/>
              </a:rPr>
              <a:t> </a:t>
            </a:r>
            <a:r>
              <a:rPr lang="en-US" dirty="0" err="1">
                <a:sym typeface="Symbol" panose="05050102010706020507" pitchFamily="18" charset="2"/>
              </a:rPr>
              <a:t>problemas</a:t>
            </a:r>
            <a:r>
              <a:rPr lang="en-US" dirty="0">
                <a:sym typeface="Symbol" panose="05050102010706020507" pitchFamily="18" charset="2"/>
              </a:rPr>
              <a:t> que </a:t>
            </a:r>
            <a:r>
              <a:rPr lang="en-US" dirty="0" err="1">
                <a:sym typeface="Symbol" panose="05050102010706020507" pitchFamily="18" charset="2"/>
              </a:rPr>
              <a:t>tienen</a:t>
            </a:r>
            <a:r>
              <a:rPr lang="en-US" dirty="0">
                <a:sym typeface="Symbol" panose="05050102010706020507" pitchFamily="18" charset="2"/>
              </a:rPr>
              <a:t> </a:t>
            </a:r>
            <a:r>
              <a:rPr lang="en-US" dirty="0" err="1">
                <a:sym typeface="Symbol" panose="05050102010706020507" pitchFamily="18" charset="2"/>
              </a:rPr>
              <a:t>los</a:t>
            </a:r>
            <a:r>
              <a:rPr lang="en-US" dirty="0">
                <a:sym typeface="Symbol" panose="05050102010706020507" pitchFamily="18" charset="2"/>
              </a:rPr>
              <a:t> </a:t>
            </a:r>
            <a:r>
              <a:rPr lang="en-US" dirty="0" err="1">
                <a:sym typeface="Symbol" panose="05050102010706020507" pitchFamily="18" charset="2"/>
              </a:rPr>
              <a:t>compiladores</a:t>
            </a:r>
            <a:r>
              <a:rPr lang="en-US" dirty="0">
                <a:sym typeface="Symbol" panose="05050102010706020507" pitchFamily="18" charset="2"/>
              </a:rPr>
              <a:t>!!</a:t>
            </a:r>
          </a:p>
          <a:p>
            <a:pPr marL="0" indent="0">
              <a:buNone/>
            </a:pPr>
            <a:endParaRPr lang="en-US" dirty="0">
              <a:sym typeface="Symbol" panose="05050102010706020507" pitchFamily="18" charset="2"/>
            </a:endParaRPr>
          </a:p>
          <a:p>
            <a:pPr marL="0" indent="0" algn="just">
              <a:buNone/>
            </a:pPr>
            <a:r>
              <a:rPr lang="en-US" dirty="0">
                <a:sym typeface="Symbol" panose="05050102010706020507" pitchFamily="18" charset="2"/>
              </a:rPr>
              <a:t>Un </a:t>
            </a:r>
            <a:r>
              <a:rPr lang="en-US" dirty="0">
                <a:solidFill>
                  <a:schemeClr val="accent1"/>
                </a:solidFill>
                <a:sym typeface="Symbol" panose="05050102010706020507" pitchFamily="18" charset="2"/>
              </a:rPr>
              <a:t>meta-</a:t>
            </a:r>
            <a:r>
              <a:rPr lang="en-US" dirty="0" err="1">
                <a:solidFill>
                  <a:schemeClr val="accent1"/>
                </a:solidFill>
                <a:sym typeface="Symbol" panose="05050102010706020507" pitchFamily="18" charset="2"/>
              </a:rPr>
              <a:t>símbolo</a:t>
            </a:r>
            <a:r>
              <a:rPr lang="en-US" dirty="0">
                <a:sym typeface="Symbol" panose="05050102010706020507" pitchFamily="18" charset="2"/>
              </a:rPr>
              <a:t> no </a:t>
            </a:r>
            <a:r>
              <a:rPr lang="en-US" dirty="0" err="1">
                <a:sym typeface="Symbol" panose="05050102010706020507" pitchFamily="18" charset="2"/>
              </a:rPr>
              <a:t>debería</a:t>
            </a:r>
            <a:r>
              <a:rPr lang="en-US" dirty="0">
                <a:sym typeface="Symbol" panose="05050102010706020507" pitchFamily="18" charset="2"/>
              </a:rPr>
              <a:t> </a:t>
            </a:r>
            <a:r>
              <a:rPr lang="en-US" dirty="0" err="1">
                <a:sym typeface="Symbol" panose="05050102010706020507" pitchFamily="18" charset="2"/>
              </a:rPr>
              <a:t>ser</a:t>
            </a:r>
            <a:r>
              <a:rPr lang="en-US" dirty="0">
                <a:sym typeface="Symbol" panose="05050102010706020507" pitchFamily="18" charset="2"/>
              </a:rPr>
              <a:t> al </a:t>
            </a:r>
            <a:r>
              <a:rPr lang="en-US" dirty="0" err="1">
                <a:sym typeface="Symbol" panose="05050102010706020507" pitchFamily="18" charset="2"/>
              </a:rPr>
              <a:t>mismo</a:t>
            </a:r>
            <a:r>
              <a:rPr lang="en-US" dirty="0">
                <a:sym typeface="Symbol" panose="05050102010706020507" pitchFamily="18" charset="2"/>
              </a:rPr>
              <a:t> </a:t>
            </a:r>
            <a:r>
              <a:rPr lang="en-US" dirty="0" err="1">
                <a:sym typeface="Symbol" panose="05050102010706020507" pitchFamily="18" charset="2"/>
              </a:rPr>
              <a:t>tiempo</a:t>
            </a:r>
            <a:r>
              <a:rPr lang="en-US" dirty="0">
                <a:sym typeface="Symbol" panose="05050102010706020507" pitchFamily="18" charset="2"/>
              </a:rPr>
              <a:t> </a:t>
            </a:r>
            <a:r>
              <a:rPr lang="en-US" dirty="0">
                <a:solidFill>
                  <a:schemeClr val="accent1"/>
                </a:solidFill>
                <a:sym typeface="Symbol" panose="05050102010706020507" pitchFamily="18" charset="2"/>
              </a:rPr>
              <a:t>parte del </a:t>
            </a:r>
            <a:r>
              <a:rPr lang="en-US" dirty="0" err="1">
                <a:solidFill>
                  <a:schemeClr val="accent1"/>
                </a:solidFill>
                <a:sym typeface="Symbol" panose="05050102010706020507" pitchFamily="18" charset="2"/>
              </a:rPr>
              <a:t>alfabeto</a:t>
            </a:r>
            <a:r>
              <a:rPr lang="en-US" dirty="0">
                <a:solidFill>
                  <a:schemeClr val="accent1"/>
                </a:solidFill>
                <a:sym typeface="Symbol" panose="05050102010706020507" pitchFamily="18" charset="2"/>
              </a:rPr>
              <a:t> </a:t>
            </a:r>
            <a:r>
              <a:rPr lang="en-US" dirty="0">
                <a:sym typeface="Symbol" panose="05050102010706020507" pitchFamily="18" charset="2"/>
              </a:rPr>
              <a:t> (</a:t>
            </a:r>
            <a:r>
              <a:rPr lang="en-US" dirty="0" err="1">
                <a:sym typeface="Symbol" panose="05050102010706020507" pitchFamily="18" charset="2"/>
              </a:rPr>
              <a:t>regla</a:t>
            </a:r>
            <a:r>
              <a:rPr lang="en-US" dirty="0">
                <a:sym typeface="Symbol" panose="05050102010706020507" pitchFamily="18" charset="2"/>
              </a:rPr>
              <a:t> </a:t>
            </a:r>
            <a:r>
              <a:rPr lang="en-US" dirty="0" err="1">
                <a:sym typeface="Symbol" panose="05050102010706020507" pitchFamily="18" charset="2"/>
              </a:rPr>
              <a:t>básica</a:t>
            </a:r>
            <a:r>
              <a:rPr lang="en-US" dirty="0">
                <a:sym typeface="Symbol" panose="05050102010706020507" pitchFamily="18" charset="2"/>
              </a:rPr>
              <a:t>).</a:t>
            </a:r>
          </a:p>
          <a:p>
            <a:pPr marL="0" indent="0">
              <a:buNone/>
            </a:pPr>
            <a:endParaRPr lang="en-US" dirty="0">
              <a:sym typeface="Symbol" panose="05050102010706020507" pitchFamily="18" charset="2"/>
            </a:endParaRPr>
          </a:p>
          <a:p>
            <a:pPr marL="0" indent="0" algn="just">
              <a:buNone/>
            </a:pPr>
            <a:r>
              <a:rPr lang="en-US" dirty="0">
                <a:sym typeface="Symbol" panose="05050102010706020507" pitchFamily="18" charset="2"/>
              </a:rPr>
              <a:t>Los </a:t>
            </a:r>
            <a:r>
              <a:rPr lang="en-US" dirty="0" err="1">
                <a:sym typeface="Symbol" panose="05050102010706020507" pitchFamily="18" charset="2"/>
              </a:rPr>
              <a:t>lenguajes</a:t>
            </a:r>
            <a:r>
              <a:rPr lang="en-US" dirty="0">
                <a:sym typeface="Symbol" panose="05050102010706020507" pitchFamily="18" charset="2"/>
              </a:rPr>
              <a:t> de </a:t>
            </a:r>
            <a:r>
              <a:rPr lang="en-US" dirty="0" err="1">
                <a:sym typeface="Symbol" panose="05050102010706020507" pitchFamily="18" charset="2"/>
              </a:rPr>
              <a:t>programación</a:t>
            </a:r>
            <a:r>
              <a:rPr lang="en-US" dirty="0">
                <a:sym typeface="Symbol" panose="05050102010706020507" pitchFamily="18" charset="2"/>
              </a:rPr>
              <a:t> </a:t>
            </a:r>
            <a:r>
              <a:rPr lang="en-US" dirty="0" err="1">
                <a:sym typeface="Symbol" panose="05050102010706020507" pitchFamily="18" charset="2"/>
              </a:rPr>
              <a:t>violan</a:t>
            </a:r>
            <a:r>
              <a:rPr lang="en-US" dirty="0">
                <a:sym typeface="Symbol" panose="05050102010706020507" pitchFamily="18" charset="2"/>
              </a:rPr>
              <a:t> </a:t>
            </a:r>
            <a:r>
              <a:rPr lang="en-US" dirty="0" err="1">
                <a:sym typeface="Symbol" panose="05050102010706020507" pitchFamily="18" charset="2"/>
              </a:rPr>
              <a:t>estas</a:t>
            </a:r>
            <a:r>
              <a:rPr lang="en-US" dirty="0">
                <a:sym typeface="Symbol" panose="05050102010706020507" pitchFamily="18" charset="2"/>
              </a:rPr>
              <a:t> </a:t>
            </a:r>
            <a:r>
              <a:rPr lang="en-US" dirty="0" err="1">
                <a:sym typeface="Symbol" panose="05050102010706020507" pitchFamily="18" charset="2"/>
              </a:rPr>
              <a:t>reglas</a:t>
            </a:r>
            <a:r>
              <a:rPr lang="en-US" dirty="0">
                <a:sym typeface="Symbol" panose="05050102010706020507" pitchFamily="18" charset="2"/>
              </a:rPr>
              <a:t> y </a:t>
            </a:r>
            <a:r>
              <a:rPr lang="en-US" dirty="0" err="1">
                <a:sym typeface="Symbol" panose="05050102010706020507" pitchFamily="18" charset="2"/>
              </a:rPr>
              <a:t>ahí</a:t>
            </a:r>
            <a:r>
              <a:rPr lang="en-US" dirty="0">
                <a:sym typeface="Symbol" panose="05050102010706020507" pitchFamily="18" charset="2"/>
              </a:rPr>
              <a:t> </a:t>
            </a:r>
            <a:r>
              <a:rPr lang="en-US" dirty="0" err="1">
                <a:sym typeface="Symbol" panose="05050102010706020507" pitchFamily="18" charset="2"/>
              </a:rPr>
              <a:t>surgen</a:t>
            </a:r>
            <a:r>
              <a:rPr lang="en-US" dirty="0">
                <a:sym typeface="Symbol" panose="05050102010706020507" pitchFamily="18" charset="2"/>
              </a:rPr>
              <a:t> </a:t>
            </a:r>
            <a:r>
              <a:rPr lang="en-US" dirty="0" err="1">
                <a:sym typeface="Symbol" panose="05050102010706020507" pitchFamily="18" charset="2"/>
              </a:rPr>
              <a:t>los</a:t>
            </a:r>
            <a:r>
              <a:rPr lang="en-US" dirty="0">
                <a:sym typeface="Symbol" panose="05050102010706020507" pitchFamily="18" charset="2"/>
              </a:rPr>
              <a:t> </a:t>
            </a:r>
            <a:r>
              <a:rPr lang="en-US" dirty="0" err="1">
                <a:sym typeface="Symbol" panose="05050102010706020507" pitchFamily="18" charset="2"/>
              </a:rPr>
              <a:t>problemas</a:t>
            </a:r>
            <a:r>
              <a:rPr lang="en-US" dirty="0">
                <a:sym typeface="Symbol" panose="05050102010706020507" pitchFamily="18" charset="2"/>
              </a:rPr>
              <a:t>. </a:t>
            </a:r>
          </a:p>
          <a:p>
            <a:pPr marL="0" indent="0">
              <a:buNone/>
            </a:pPr>
            <a:endParaRPr lang="en-US" dirty="0">
              <a:sym typeface="Symbol" panose="05050102010706020507" pitchFamily="18" charset="2"/>
            </a:endParaRPr>
          </a:p>
          <a:p>
            <a:pPr marL="0" indent="0" algn="just">
              <a:buNone/>
            </a:pPr>
            <a:r>
              <a:rPr lang="en-US" dirty="0" err="1">
                <a:sym typeface="Symbol" panose="05050102010706020507" pitchFamily="18" charset="2"/>
              </a:rPr>
              <a:t>Ejemplo</a:t>
            </a:r>
            <a:r>
              <a:rPr lang="en-US" dirty="0">
                <a:sym typeface="Symbol" panose="05050102010706020507" pitchFamily="18" charset="2"/>
              </a:rPr>
              <a:t>:  </a:t>
            </a:r>
            <a:r>
              <a:rPr lang="en-US" dirty="0" err="1">
                <a:sym typeface="Symbol" panose="05050102010706020507" pitchFamily="18" charset="2"/>
              </a:rPr>
              <a:t>En</a:t>
            </a:r>
            <a:r>
              <a:rPr lang="en-US" dirty="0">
                <a:sym typeface="Symbol" panose="05050102010706020507" pitchFamily="18" charset="2"/>
              </a:rPr>
              <a:t> Java, el </a:t>
            </a:r>
            <a:r>
              <a:rPr lang="en-US" dirty="0" err="1">
                <a:sym typeface="Symbol" panose="05050102010706020507" pitchFamily="18" charset="2"/>
              </a:rPr>
              <a:t>caracter</a:t>
            </a:r>
            <a:r>
              <a:rPr lang="en-US" dirty="0">
                <a:sym typeface="Symbol" panose="05050102010706020507" pitchFamily="18" charset="2"/>
              </a:rPr>
              <a:t> </a:t>
            </a:r>
            <a:r>
              <a:rPr lang="en-US" dirty="0" err="1">
                <a:solidFill>
                  <a:schemeClr val="accent1"/>
                </a:solidFill>
                <a:sym typeface="Symbol" panose="05050102010706020507" pitchFamily="18" charset="2"/>
              </a:rPr>
              <a:t>comilla</a:t>
            </a:r>
            <a:r>
              <a:rPr lang="en-US" dirty="0">
                <a:solidFill>
                  <a:schemeClr val="accent1"/>
                </a:solidFill>
                <a:sym typeface="Symbol" panose="05050102010706020507" pitchFamily="18" charset="2"/>
              </a:rPr>
              <a:t> </a:t>
            </a:r>
            <a:r>
              <a:rPr lang="en-US" dirty="0" err="1">
                <a:solidFill>
                  <a:schemeClr val="accent1"/>
                </a:solidFill>
                <a:sym typeface="Symbol" panose="05050102010706020507" pitchFamily="18" charset="2"/>
              </a:rPr>
              <a:t>doble</a:t>
            </a:r>
            <a:r>
              <a:rPr lang="en-US" dirty="0">
                <a:solidFill>
                  <a:schemeClr val="accent1"/>
                </a:solidFill>
                <a:sym typeface="Symbol" panose="05050102010706020507" pitchFamily="18" charset="2"/>
              </a:rPr>
              <a:t> </a:t>
            </a:r>
            <a:r>
              <a:rPr lang="en-US" dirty="0" err="1">
                <a:sym typeface="Symbol" panose="05050102010706020507" pitchFamily="18" charset="2"/>
              </a:rPr>
              <a:t>delimita</a:t>
            </a:r>
            <a:r>
              <a:rPr lang="en-US" dirty="0">
                <a:sym typeface="Symbol" panose="05050102010706020507" pitchFamily="18" charset="2"/>
              </a:rPr>
              <a:t> el </a:t>
            </a:r>
            <a:r>
              <a:rPr lang="en-US" dirty="0" err="1">
                <a:sym typeface="Symbol" panose="05050102010706020507" pitchFamily="18" charset="2"/>
              </a:rPr>
              <a:t>comienzo</a:t>
            </a:r>
            <a:r>
              <a:rPr lang="en-US" dirty="0">
                <a:sym typeface="Symbol" panose="05050102010706020507" pitchFamily="18" charset="2"/>
              </a:rPr>
              <a:t> y fin del string.  No son parte de las </a:t>
            </a:r>
            <a:r>
              <a:rPr lang="en-US" dirty="0" err="1">
                <a:sym typeface="Symbol" panose="05050102010706020507" pitchFamily="18" charset="2"/>
              </a:rPr>
              <a:t>operaciones</a:t>
            </a:r>
            <a:r>
              <a:rPr lang="en-US" dirty="0">
                <a:sym typeface="Symbol" panose="05050102010706020507" pitchFamily="18" charset="2"/>
              </a:rPr>
              <a:t>. El string “EDA” </a:t>
            </a:r>
            <a:r>
              <a:rPr lang="en-US" dirty="0" err="1">
                <a:sym typeface="Symbol" panose="05050102010706020507" pitchFamily="18" charset="2"/>
              </a:rPr>
              <a:t>tiene</a:t>
            </a:r>
            <a:r>
              <a:rPr lang="en-US" dirty="0">
                <a:sym typeface="Symbol" panose="05050102010706020507" pitchFamily="18" charset="2"/>
              </a:rPr>
              <a:t> 3 </a:t>
            </a:r>
            <a:r>
              <a:rPr lang="en-US" dirty="0" err="1">
                <a:sym typeface="Symbol" panose="05050102010706020507" pitchFamily="18" charset="2"/>
              </a:rPr>
              <a:t>símbolos</a:t>
            </a:r>
            <a:r>
              <a:rPr lang="en-US" dirty="0">
                <a:sym typeface="Symbol" panose="05050102010706020507" pitchFamily="18" charset="2"/>
              </a:rPr>
              <a:t>, no 5. Hasta </a:t>
            </a:r>
            <a:r>
              <a:rPr lang="en-US" dirty="0" err="1">
                <a:sym typeface="Symbol" panose="05050102010706020507" pitchFamily="18" charset="2"/>
              </a:rPr>
              <a:t>ahí</a:t>
            </a:r>
            <a:r>
              <a:rPr lang="en-US" dirty="0">
                <a:sym typeface="Symbol" panose="05050102010706020507" pitchFamily="18" charset="2"/>
              </a:rPr>
              <a:t> </a:t>
            </a:r>
            <a:r>
              <a:rPr lang="en-US" dirty="0" err="1">
                <a:sym typeface="Symbol" panose="05050102010706020507" pitchFamily="18" charset="2"/>
              </a:rPr>
              <a:t>parece</a:t>
            </a:r>
            <a:r>
              <a:rPr lang="en-US" dirty="0">
                <a:sym typeface="Symbol" panose="05050102010706020507" pitchFamily="18" charset="2"/>
              </a:rPr>
              <a:t> </a:t>
            </a:r>
            <a:r>
              <a:rPr lang="en-US" dirty="0" err="1">
                <a:sym typeface="Symbol" panose="05050102010706020507" pitchFamily="18" charset="2"/>
              </a:rPr>
              <a:t>sencillo</a:t>
            </a:r>
            <a:r>
              <a:rPr lang="en-US" dirty="0">
                <a:sym typeface="Symbol" panose="05050102010706020507" pitchFamily="18" charset="2"/>
              </a:rPr>
              <a:t>: </a:t>
            </a:r>
            <a:r>
              <a:rPr lang="en-US" dirty="0" err="1">
                <a:sym typeface="Symbol" panose="05050102010706020507" pitchFamily="18" charset="2"/>
              </a:rPr>
              <a:t>quitemos</a:t>
            </a:r>
            <a:r>
              <a:rPr lang="en-US" dirty="0">
                <a:sym typeface="Symbol" panose="05050102010706020507" pitchFamily="18" charset="2"/>
              </a:rPr>
              <a:t> </a:t>
            </a:r>
            <a:r>
              <a:rPr lang="en-US" dirty="0" err="1">
                <a:sym typeface="Symbol" panose="05050102010706020507" pitchFamily="18" charset="2"/>
              </a:rPr>
              <a:t>los</a:t>
            </a:r>
            <a:r>
              <a:rPr lang="en-US" dirty="0">
                <a:sym typeface="Symbol" panose="05050102010706020507" pitchFamily="18" charset="2"/>
              </a:rPr>
              <a:t> 2 </a:t>
            </a:r>
            <a:r>
              <a:rPr lang="en-US" dirty="0" err="1">
                <a:sym typeface="Symbol" panose="05050102010706020507" pitchFamily="18" charset="2"/>
              </a:rPr>
              <a:t>caracteres</a:t>
            </a:r>
            <a:r>
              <a:rPr lang="en-US" dirty="0">
                <a:sym typeface="Symbol" panose="05050102010706020507" pitchFamily="18" charset="2"/>
              </a:rPr>
              <a:t> </a:t>
            </a:r>
            <a:r>
              <a:rPr lang="en-US" dirty="0" err="1">
                <a:sym typeface="Symbol" panose="05050102010706020507" pitchFamily="18" charset="2"/>
              </a:rPr>
              <a:t>externos</a:t>
            </a:r>
            <a:r>
              <a:rPr lang="en-US" dirty="0">
                <a:sym typeface="Symbol" panose="05050102010706020507" pitchFamily="18" charset="2"/>
              </a:rPr>
              <a:t>.</a:t>
            </a:r>
          </a:p>
          <a:p>
            <a:pPr marL="0" indent="0">
              <a:buNone/>
            </a:pPr>
            <a:endParaRPr lang="en-US" dirty="0">
              <a:sym typeface="Symbol" panose="05050102010706020507" pitchFamily="18" charset="2"/>
            </a:endParaRPr>
          </a:p>
          <a:p>
            <a:pPr marL="0" indent="0">
              <a:buNone/>
            </a:pPr>
            <a:endParaRPr lang="en-US" dirty="0">
              <a:sym typeface="Symbol" panose="05050102010706020507" pitchFamily="18" charset="2"/>
            </a:endParaRPr>
          </a:p>
          <a:p>
            <a:pPr marL="0" indent="0" algn="just">
              <a:buNone/>
            </a:pPr>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7</a:t>
            </a:fld>
            <a:endParaRPr lang="en-US"/>
          </a:p>
        </p:txBody>
      </p:sp>
    </p:spTree>
    <p:extLst>
      <p:ext uri="{BB962C8B-B14F-4D97-AF65-F5344CB8AC3E}">
        <p14:creationId xmlns:p14="http://schemas.microsoft.com/office/powerpoint/2010/main" val="2972772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arn(inVertical)">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barn(inVertical)">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barn(inVertical)">
                                      <p:cBhvr>
                                        <p:cTn id="2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pPr marL="0" indent="0" algn="just">
              <a:buNone/>
            </a:pPr>
            <a:r>
              <a:rPr lang="es-AR" dirty="0">
                <a:latin typeface="Comic Sans MS" panose="030F0702030302020204" pitchFamily="66" charset="0"/>
              </a:rPr>
              <a:t>Ejemplo,   Q-Gram(‘JOHN’, ‘JOE’) para Q=3, sabiendo que </a:t>
            </a:r>
          </a:p>
          <a:p>
            <a:pPr marL="0" indent="0" algn="just">
              <a:buNone/>
            </a:pPr>
            <a:endParaRPr lang="es-AR" dirty="0">
              <a:latin typeface="Comic Sans MS" panose="030F0702030302020204" pitchFamily="66" charset="0"/>
            </a:endParaRPr>
          </a:p>
          <a:p>
            <a:pPr marL="0" indent="0" algn="just">
              <a:buNone/>
            </a:pPr>
            <a:r>
              <a:rPr lang="es-AR" dirty="0">
                <a:latin typeface="Comic Sans MS" panose="030F0702030302020204" pitchFamily="66" charset="0"/>
              </a:rPr>
              <a:t>Q-</a:t>
            </a:r>
            <a:r>
              <a:rPr lang="es-AR" dirty="0" err="1">
                <a:latin typeface="Comic Sans MS" panose="030F0702030302020204" pitchFamily="66" charset="0"/>
              </a:rPr>
              <a:t>grams</a:t>
            </a:r>
            <a:r>
              <a:rPr lang="es-AR" dirty="0">
                <a:latin typeface="Comic Sans MS" panose="030F0702030302020204" pitchFamily="66" charset="0"/>
              </a:rPr>
              <a:t> (John) ={</a:t>
            </a:r>
            <a:r>
              <a:rPr lang="es-AR" dirty="0">
                <a:solidFill>
                  <a:srgbClr val="FFC000"/>
                </a:solidFill>
                <a:latin typeface="Comic Sans MS" panose="030F0702030302020204" pitchFamily="66" charset="0"/>
              </a:rPr>
              <a:t>‘##J’, ‘#JO’, ‘JOH’, ‘OHN’, ‘HN#’, ‘N##’</a:t>
            </a:r>
            <a:r>
              <a:rPr lang="es-AR" dirty="0">
                <a:latin typeface="Comic Sans MS" panose="030F0702030302020204" pitchFamily="66" charset="0"/>
              </a:rPr>
              <a:t>}</a:t>
            </a:r>
          </a:p>
          <a:p>
            <a:pPr marL="0" indent="0" algn="just">
              <a:buNone/>
            </a:pPr>
            <a:r>
              <a:rPr lang="es-AR" dirty="0">
                <a:latin typeface="Comic Sans MS" panose="030F0702030302020204" pitchFamily="66" charset="0"/>
              </a:rPr>
              <a:t>Q-</a:t>
            </a:r>
            <a:r>
              <a:rPr lang="es-AR" dirty="0" err="1">
                <a:latin typeface="Comic Sans MS" panose="030F0702030302020204" pitchFamily="66" charset="0"/>
              </a:rPr>
              <a:t>grams</a:t>
            </a:r>
            <a:r>
              <a:rPr lang="es-AR" dirty="0">
                <a:latin typeface="Comic Sans MS" panose="030F0702030302020204" pitchFamily="66" charset="0"/>
              </a:rPr>
              <a:t> (</a:t>
            </a:r>
            <a:r>
              <a:rPr lang="es-AR" dirty="0" err="1">
                <a:latin typeface="Comic Sans MS" panose="030F0702030302020204" pitchFamily="66" charset="0"/>
              </a:rPr>
              <a:t>Joe</a:t>
            </a:r>
            <a:r>
              <a:rPr lang="es-AR" dirty="0">
                <a:latin typeface="Comic Sans MS" panose="030F0702030302020204" pitchFamily="66" charset="0"/>
              </a:rPr>
              <a:t>) = {</a:t>
            </a:r>
            <a:r>
              <a:rPr lang="es-AR" dirty="0">
                <a:solidFill>
                  <a:srgbClr val="FFC000"/>
                </a:solidFill>
                <a:latin typeface="Comic Sans MS" panose="030F0702030302020204" pitchFamily="66" charset="0"/>
              </a:rPr>
              <a:t>‘##J’, ‘#JO’, ‘JOE’, ‘OE#’, ‘E##’ </a:t>
            </a:r>
            <a:r>
              <a:rPr lang="es-AR" dirty="0">
                <a:latin typeface="Comic Sans MS" panose="030F0702030302020204" pitchFamily="66" charset="0"/>
              </a:rPr>
              <a:t>}</a:t>
            </a:r>
          </a:p>
          <a:p>
            <a:pPr marL="0" indent="0" algn="just">
              <a:buNone/>
            </a:pPr>
            <a:endParaRPr lang="es-AR" dirty="0">
              <a:latin typeface="Comic Sans MS" panose="030F0702030302020204" pitchFamily="66" charset="0"/>
            </a:endParaRPr>
          </a:p>
          <a:p>
            <a:pPr marL="0" indent="0" algn="just">
              <a:buNone/>
            </a:pPr>
            <a:r>
              <a:rPr lang="es-AR" dirty="0">
                <a:latin typeface="Comic Sans MS" panose="030F0702030302020204" pitchFamily="66" charset="0"/>
              </a:rPr>
              <a:t>Y los Q-gramas que tienen en común son: </a:t>
            </a:r>
            <a:r>
              <a:rPr lang="es-AR" dirty="0">
                <a:solidFill>
                  <a:srgbClr val="FFC000"/>
                </a:solidFill>
                <a:latin typeface="Comic Sans MS" panose="030F0702030302020204" pitchFamily="66" charset="0"/>
              </a:rPr>
              <a:t>‘##J’, ‘#JO’</a:t>
            </a:r>
          </a:p>
          <a:p>
            <a:pPr marL="0" indent="0" algn="just">
              <a:buNone/>
            </a:pPr>
            <a:endParaRPr lang="es-AR" dirty="0">
              <a:latin typeface="Comic Sans MS" panose="030F0702030302020204" pitchFamily="66" charset="0"/>
            </a:endParaRPr>
          </a:p>
          <a:p>
            <a:pPr marL="0" indent="0" algn="just">
              <a:buNone/>
            </a:pPr>
            <a:r>
              <a:rPr lang="es-AR" dirty="0">
                <a:latin typeface="Comic Sans MS" panose="030F0702030302020204" pitchFamily="66" charset="0"/>
              </a:rPr>
              <a:t>Q-Gram(John, </a:t>
            </a:r>
            <a:r>
              <a:rPr lang="es-AR" dirty="0" err="1">
                <a:latin typeface="Comic Sans MS" panose="030F0702030302020204" pitchFamily="66" charset="0"/>
              </a:rPr>
              <a:t>Joe</a:t>
            </a:r>
            <a:r>
              <a:rPr lang="es-AR" dirty="0">
                <a:latin typeface="Comic Sans MS" panose="030F0702030302020204" pitchFamily="66" charset="0"/>
              </a:rPr>
              <a:t>) = (6 + 5 –  7) /  (6 + 5 ) = 0.3636</a:t>
            </a:r>
          </a:p>
          <a:p>
            <a:pPr marL="0" indent="0" algn="just">
              <a:buNone/>
            </a:pPr>
            <a:endParaRPr lang="es-AR" dirty="0">
              <a:latin typeface="Comic Sans MS" panose="030F0702030302020204" pitchFamily="66" charset="0"/>
            </a:endParaRPr>
          </a:p>
          <a:p>
            <a:pPr marL="0" indent="0" algn="just">
              <a:buNone/>
            </a:pPr>
            <a:endParaRPr lang="es-AR" dirty="0">
              <a:latin typeface="Comic Sans MS" panose="030F0702030302020204" pitchFamily="66" charset="0"/>
            </a:endParaRPr>
          </a:p>
          <a:p>
            <a:pPr marL="0" indent="0" algn="just">
              <a:buNone/>
            </a:pPr>
            <a:r>
              <a:rPr lang="es-AR" dirty="0">
                <a:latin typeface="Comic Sans MS" panose="030F0702030302020204" pitchFamily="66" charset="0"/>
              </a:rPr>
              <a:t>Notar que si tuvieran TODOS los Q-</a:t>
            </a:r>
            <a:r>
              <a:rPr lang="es-AR" dirty="0" err="1">
                <a:latin typeface="Comic Sans MS" panose="030F0702030302020204" pitchFamily="66" charset="0"/>
              </a:rPr>
              <a:t>grams</a:t>
            </a:r>
            <a:r>
              <a:rPr lang="es-AR" dirty="0">
                <a:latin typeface="Comic Sans MS" panose="030F0702030302020204" pitchFamily="66" charset="0"/>
              </a:rPr>
              <a:t> en común (</a:t>
            </a:r>
            <a:r>
              <a:rPr lang="es-AR" dirty="0" err="1">
                <a:latin typeface="Comic Sans MS" panose="030F0702030302020204" pitchFamily="66" charset="0"/>
              </a:rPr>
              <a:t>matching</a:t>
            </a:r>
            <a:r>
              <a:rPr lang="es-AR" dirty="0">
                <a:latin typeface="Comic Sans MS" panose="030F0702030302020204" pitchFamily="66" charset="0"/>
              </a:rPr>
              <a:t> exacto) tendríamos   ( N + N –  0)  /  (N + N)  = 1</a:t>
            </a:r>
          </a:p>
          <a:p>
            <a:pPr marL="0" indent="0" algn="just">
              <a:buNone/>
            </a:pPr>
            <a:endParaRPr lang="en-US" b="1" dirty="0">
              <a:solidFill>
                <a:schemeClr val="accent1"/>
              </a:solidFill>
              <a:latin typeface="Comic Sans MS" panose="030F0702030302020204" pitchFamily="66" charset="0"/>
            </a:endParaRPr>
          </a:p>
          <a:p>
            <a:pPr marL="0" indent="0" algn="just">
              <a:buNone/>
            </a:pPr>
            <a:r>
              <a:rPr lang="en-US" b="1" dirty="0">
                <a:solidFill>
                  <a:schemeClr val="accent1"/>
                </a:solidFill>
                <a:latin typeface="Comic Sans MS" panose="030F0702030302020204" pitchFamily="66" charset="0"/>
              </a:rPr>
              <a:t>Q-Gram de 2 </a:t>
            </a:r>
            <a:r>
              <a:rPr lang="en-US" b="1" dirty="0" err="1">
                <a:solidFill>
                  <a:schemeClr val="accent1"/>
                </a:solidFill>
                <a:latin typeface="Comic Sans MS" panose="030F0702030302020204" pitchFamily="66" charset="0"/>
              </a:rPr>
              <a:t>parámetros</a:t>
            </a:r>
            <a:r>
              <a:rPr lang="en-US" b="1" dirty="0">
                <a:solidFill>
                  <a:schemeClr val="accent1"/>
                </a:solidFill>
                <a:latin typeface="Comic Sans MS" panose="030F0702030302020204" pitchFamily="66" charset="0"/>
              </a:rPr>
              <a:t> da “</a:t>
            </a:r>
            <a:r>
              <a:rPr lang="en-US" b="1" dirty="0" err="1">
                <a:solidFill>
                  <a:schemeClr val="accent1"/>
                </a:solidFill>
                <a:latin typeface="Comic Sans MS" panose="030F0702030302020204" pitchFamily="66" charset="0"/>
              </a:rPr>
              <a:t>similitud</a:t>
            </a:r>
            <a:r>
              <a:rPr lang="en-US" b="1" dirty="0">
                <a:solidFill>
                  <a:schemeClr val="accent1"/>
                </a:solidFill>
                <a:latin typeface="Comic Sans MS" panose="030F0702030302020204" pitchFamily="66" charset="0"/>
              </a:rPr>
              <a:t>” entre 2 strings: 1 </a:t>
            </a:r>
            <a:r>
              <a:rPr lang="en-US" b="1" dirty="0" err="1">
                <a:solidFill>
                  <a:schemeClr val="accent1"/>
                </a:solidFill>
                <a:latin typeface="Comic Sans MS" panose="030F0702030302020204" pitchFamily="66" charset="0"/>
              </a:rPr>
              <a:t>es</a:t>
            </a:r>
            <a:r>
              <a:rPr lang="en-US" b="1" dirty="0">
                <a:solidFill>
                  <a:schemeClr val="accent1"/>
                </a:solidFill>
                <a:latin typeface="Comic Sans MS" panose="030F0702030302020204" pitchFamily="66" charset="0"/>
              </a:rPr>
              <a:t> </a:t>
            </a:r>
            <a:r>
              <a:rPr lang="en-US" b="1" dirty="0" err="1">
                <a:solidFill>
                  <a:schemeClr val="accent1"/>
                </a:solidFill>
                <a:latin typeface="Comic Sans MS" panose="030F0702030302020204" pitchFamily="66" charset="0"/>
              </a:rPr>
              <a:t>máxima</a:t>
            </a:r>
            <a:r>
              <a:rPr lang="en-US" b="1" dirty="0">
                <a:solidFill>
                  <a:schemeClr val="accent1"/>
                </a:solidFill>
                <a:latin typeface="Comic Sans MS" panose="030F0702030302020204" pitchFamily="66" charset="0"/>
              </a:rPr>
              <a:t> </a:t>
            </a:r>
            <a:r>
              <a:rPr lang="en-US" b="1" dirty="0" err="1">
                <a:solidFill>
                  <a:schemeClr val="accent1"/>
                </a:solidFill>
                <a:latin typeface="Comic Sans MS" panose="030F0702030302020204" pitchFamily="66" charset="0"/>
              </a:rPr>
              <a:t>similitud</a:t>
            </a:r>
            <a:r>
              <a:rPr lang="en-US" b="1" dirty="0">
                <a:solidFill>
                  <a:schemeClr val="accent1"/>
                </a:solidFill>
                <a:latin typeface="Comic Sans MS" panose="030F0702030302020204" pitchFamily="66" charset="0"/>
              </a:rPr>
              <a:t>, 0 </a:t>
            </a:r>
            <a:r>
              <a:rPr lang="en-US" b="1" dirty="0" err="1">
                <a:solidFill>
                  <a:schemeClr val="accent1"/>
                </a:solidFill>
                <a:latin typeface="Comic Sans MS" panose="030F0702030302020204" pitchFamily="66" charset="0"/>
              </a:rPr>
              <a:t>es</a:t>
            </a:r>
            <a:r>
              <a:rPr lang="en-US" b="1" dirty="0">
                <a:solidFill>
                  <a:schemeClr val="accent1"/>
                </a:solidFill>
                <a:latin typeface="Comic Sans MS" panose="030F0702030302020204" pitchFamily="66" charset="0"/>
              </a:rPr>
              <a:t> </a:t>
            </a:r>
            <a:r>
              <a:rPr lang="en-US" b="1" dirty="0" err="1">
                <a:solidFill>
                  <a:schemeClr val="accent1"/>
                </a:solidFill>
                <a:latin typeface="Comic Sans MS" panose="030F0702030302020204" pitchFamily="66" charset="0"/>
              </a:rPr>
              <a:t>nula</a:t>
            </a:r>
            <a:endParaRPr lang="es-AR" b="1" dirty="0">
              <a:solidFill>
                <a:schemeClr val="accent1"/>
              </a:solidFill>
              <a:latin typeface="Comic Sans MS" panose="030F0702030302020204" pitchFamily="66" charset="0"/>
            </a:endParaRPr>
          </a:p>
          <a:p>
            <a:pPr marL="0" indent="0" algn="just">
              <a:buNone/>
            </a:pPr>
            <a:endParaRPr lang="es-AR" dirty="0">
              <a:latin typeface="Comic Sans MS" panose="030F0702030302020204" pitchFamily="66" charset="0"/>
            </a:endParaRPr>
          </a:p>
        </p:txBody>
      </p:sp>
      <p:sp>
        <p:nvSpPr>
          <p:cNvPr id="3" name="Title 2"/>
          <p:cNvSpPr>
            <a:spLocks noGrp="1"/>
          </p:cNvSpPr>
          <p:nvPr>
            <p:ph type="title"/>
          </p:nvPr>
        </p:nvSpPr>
        <p:spPr/>
        <p:txBody>
          <a:bodyPr>
            <a:normAutofit fontScale="90000"/>
          </a:bodyPr>
          <a:lstStyle/>
          <a:p>
            <a:r>
              <a:rPr lang="es-AR" dirty="0" err="1"/>
              <a:t>String</a:t>
            </a:r>
            <a:r>
              <a:rPr lang="es-AR" dirty="0"/>
              <a:t> </a:t>
            </a:r>
            <a:r>
              <a:rPr lang="es-AR" dirty="0" err="1"/>
              <a:t>Matching</a:t>
            </a:r>
            <a:r>
              <a:rPr lang="es-AR" dirty="0"/>
              <a:t> – Q-</a:t>
            </a:r>
            <a:r>
              <a:rPr lang="es-AR" dirty="0" err="1"/>
              <a:t>Grams</a:t>
            </a:r>
            <a:endParaRPr lang="es-AR" dirty="0"/>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100" b="0" i="0" u="none" strike="noStrike" kern="1200" cap="none" spc="0" normalizeH="0" baseline="0" noProof="0" smtClean="0">
                <a:ln>
                  <a:noFill/>
                </a:ln>
                <a:solidFill>
                  <a:prstClr val="black"/>
                </a:solidFill>
                <a:effectLst/>
                <a:uLnTx/>
                <a:uFillTx/>
                <a:latin typeface="Palatino Linotype" panose="020405020505050303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en-US" sz="1100" b="0" i="0" u="none" strike="noStrike" kern="1200" cap="none" spc="0" normalizeH="0" baseline="0" noProof="0">
              <a:ln>
                <a:noFill/>
              </a:ln>
              <a:solidFill>
                <a:prstClr val="black"/>
              </a:solidFill>
              <a:effectLst/>
              <a:uLnTx/>
              <a:uFillTx/>
              <a:latin typeface="Palatino Linotype" panose="02040502050505030304"/>
              <a:ea typeface="+mn-ea"/>
              <a:cs typeface="+mn-cs"/>
            </a:endParaRPr>
          </a:p>
        </p:txBody>
      </p:sp>
    </p:spTree>
    <p:extLst>
      <p:ext uri="{BB962C8B-B14F-4D97-AF65-F5344CB8AC3E}">
        <p14:creationId xmlns:p14="http://schemas.microsoft.com/office/powerpoint/2010/main" val="261504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animEffect transition="in" filter="barn(inVertical)">
                                      <p:cBhvr>
                                        <p:cTn id="7" dur="500"/>
                                        <p:tgtEl>
                                          <p:spTgt spid="2">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xEl>
                                              <p:pRg st="7" end="7"/>
                                            </p:txEl>
                                          </p:spTgt>
                                        </p:tgtEl>
                                        <p:attrNameLst>
                                          <p:attrName>style.visibility</p:attrName>
                                        </p:attrNameLst>
                                      </p:cBhvr>
                                      <p:to>
                                        <p:strVal val="visible"/>
                                      </p:to>
                                    </p:set>
                                    <p:animEffect transition="in" filter="barn(inVertical)">
                                      <p:cBhvr>
                                        <p:cTn id="12" dur="500"/>
                                        <p:tgtEl>
                                          <p:spTgt spid="2">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
                                            <p:txEl>
                                              <p:pRg st="10" end="10"/>
                                            </p:txEl>
                                          </p:spTgt>
                                        </p:tgtEl>
                                        <p:attrNameLst>
                                          <p:attrName>style.visibility</p:attrName>
                                        </p:attrNameLst>
                                      </p:cBhvr>
                                      <p:to>
                                        <p:strVal val="visible"/>
                                      </p:to>
                                    </p:set>
                                    <p:animEffect transition="in" filter="barn(inVertical)">
                                      <p:cBhvr>
                                        <p:cTn id="17" dur="500"/>
                                        <p:tgtEl>
                                          <p:spTgt spid="2">
                                            <p:txEl>
                                              <p:pRg st="10" end="1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
                                            <p:txEl>
                                              <p:pRg st="12" end="12"/>
                                            </p:txEl>
                                          </p:spTgt>
                                        </p:tgtEl>
                                        <p:attrNameLst>
                                          <p:attrName>style.visibility</p:attrName>
                                        </p:attrNameLst>
                                      </p:cBhvr>
                                      <p:to>
                                        <p:strVal val="visible"/>
                                      </p:to>
                                    </p:set>
                                    <p:animEffect transition="in" filter="barn(inVertical)">
                                      <p:cBhvr>
                                        <p:cTn id="22"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p:sp>
        <p:nvSpPr>
          <p:cNvPr id="3" name="Content Placeholder 2"/>
          <p:cNvSpPr>
            <a:spLocks noGrp="1"/>
          </p:cNvSpPr>
          <p:nvPr>
            <p:ph idx="1"/>
          </p:nvPr>
        </p:nvSpPr>
        <p:spPr/>
        <p:txBody>
          <a:bodyPr>
            <a:normAutofit fontScale="92500" lnSpcReduction="10000"/>
          </a:bodyPr>
          <a:lstStyle/>
          <a:p>
            <a:pPr marL="0" indent="0">
              <a:buNone/>
            </a:pPr>
            <a:r>
              <a:rPr lang="en-US" dirty="0"/>
              <a:t>Para Q </a:t>
            </a:r>
            <a:r>
              <a:rPr lang="en-US" dirty="0" err="1"/>
              <a:t>exactamente</a:t>
            </a:r>
            <a:r>
              <a:rPr lang="en-US" dirty="0"/>
              <a:t> 2:</a:t>
            </a:r>
          </a:p>
          <a:p>
            <a:pPr marL="0" indent="0">
              <a:buNone/>
            </a:pPr>
            <a:r>
              <a:rPr lang="en-US" dirty="0"/>
              <a:t>¿</a:t>
            </a:r>
            <a:r>
              <a:rPr lang="en-US" dirty="0" err="1"/>
              <a:t>Cúal</a:t>
            </a:r>
            <a:r>
              <a:rPr lang="en-US" dirty="0"/>
              <a:t> </a:t>
            </a:r>
            <a:r>
              <a:rPr lang="en-US" dirty="0" err="1"/>
              <a:t>es</a:t>
            </a:r>
            <a:r>
              <a:rPr lang="en-US" dirty="0"/>
              <a:t> la </a:t>
            </a:r>
            <a:r>
              <a:rPr lang="en-US" dirty="0" err="1"/>
              <a:t>similitud</a:t>
            </a:r>
            <a:r>
              <a:rPr lang="en-US" dirty="0"/>
              <a:t> entre </a:t>
            </a:r>
            <a:r>
              <a:rPr lang="en-US" dirty="0" err="1">
                <a:solidFill>
                  <a:schemeClr val="accent1"/>
                </a:solidFill>
              </a:rPr>
              <a:t>salesal</a:t>
            </a:r>
            <a:r>
              <a:rPr lang="en-US" dirty="0"/>
              <a:t> y </a:t>
            </a:r>
            <a:r>
              <a:rPr lang="en-US" dirty="0">
                <a:solidFill>
                  <a:schemeClr val="accent1"/>
                </a:solidFill>
              </a:rPr>
              <a:t>vale</a:t>
            </a:r>
            <a:r>
              <a:rPr lang="en-US" dirty="0"/>
              <a:t> ?</a:t>
            </a:r>
          </a:p>
          <a:p>
            <a:pPr marL="0" indent="0">
              <a:buNone/>
            </a:pPr>
            <a:endParaRPr lang="en-US" dirty="0"/>
          </a:p>
          <a:p>
            <a:pPr marL="0" indent="0">
              <a:buNone/>
            </a:pPr>
            <a:r>
              <a:rPr lang="en-US" dirty="0" err="1"/>
              <a:t>Justificar</a:t>
            </a:r>
            <a:r>
              <a:rPr lang="en-US" dirty="0"/>
              <a:t> el </a:t>
            </a:r>
            <a:r>
              <a:rPr lang="en-US" dirty="0" err="1"/>
              <a:t>cálculo</a:t>
            </a:r>
            <a:r>
              <a:rPr lang="en-US" dirty="0"/>
              <a:t>.</a:t>
            </a:r>
          </a:p>
          <a:p>
            <a:pPr marL="0" indent="0">
              <a:buNone/>
            </a:pPr>
            <a:endParaRPr lang="en-US" dirty="0"/>
          </a:p>
          <a:p>
            <a:pPr marL="0" indent="0">
              <a:buNone/>
            </a:pPr>
            <a:r>
              <a:rPr lang="en-US" dirty="0" err="1"/>
              <a:t>Rta</a:t>
            </a:r>
            <a:r>
              <a:rPr lang="en-US" dirty="0"/>
              <a:t> </a:t>
            </a:r>
          </a:p>
          <a:p>
            <a:pPr marL="0" indent="0">
              <a:buNone/>
            </a:pPr>
            <a:r>
              <a:rPr lang="en-US" dirty="0"/>
              <a:t>Q-grams(</a:t>
            </a:r>
            <a:r>
              <a:rPr lang="en-US" dirty="0" err="1"/>
              <a:t>salesal</a:t>
            </a:r>
            <a:r>
              <a:rPr lang="en-US" dirty="0"/>
              <a:t>)= { #s, </a:t>
            </a:r>
            <a:r>
              <a:rPr lang="en-US" dirty="0" err="1"/>
              <a:t>sa</a:t>
            </a:r>
            <a:r>
              <a:rPr lang="en-US" dirty="0"/>
              <a:t>, </a:t>
            </a:r>
            <a:r>
              <a:rPr lang="en-US" dirty="0">
                <a:solidFill>
                  <a:schemeClr val="accent1"/>
                </a:solidFill>
              </a:rPr>
              <a:t>al</a:t>
            </a:r>
            <a:r>
              <a:rPr lang="en-US" dirty="0"/>
              <a:t>, </a:t>
            </a:r>
            <a:r>
              <a:rPr lang="en-US" dirty="0">
                <a:solidFill>
                  <a:schemeClr val="accent1"/>
                </a:solidFill>
              </a:rPr>
              <a:t>le</a:t>
            </a:r>
            <a:r>
              <a:rPr lang="en-US" dirty="0"/>
              <a:t>, </a:t>
            </a:r>
            <a:r>
              <a:rPr lang="en-US" dirty="0" err="1"/>
              <a:t>es</a:t>
            </a:r>
            <a:r>
              <a:rPr lang="en-US" dirty="0"/>
              <a:t>, </a:t>
            </a:r>
            <a:r>
              <a:rPr lang="en-US" dirty="0" err="1"/>
              <a:t>sa</a:t>
            </a:r>
            <a:r>
              <a:rPr lang="en-US" dirty="0"/>
              <a:t>, al, l#)</a:t>
            </a:r>
          </a:p>
          <a:p>
            <a:pPr marL="0" indent="0">
              <a:buNone/>
            </a:pPr>
            <a:r>
              <a:rPr lang="en-US" dirty="0"/>
              <a:t>Q-grams(vale)= { #v, </a:t>
            </a:r>
            <a:r>
              <a:rPr lang="en-US" dirty="0" err="1"/>
              <a:t>va</a:t>
            </a:r>
            <a:r>
              <a:rPr lang="en-US" dirty="0"/>
              <a:t>, </a:t>
            </a:r>
            <a:r>
              <a:rPr lang="en-US" dirty="0">
                <a:solidFill>
                  <a:schemeClr val="accent1"/>
                </a:solidFill>
              </a:rPr>
              <a:t>al</a:t>
            </a:r>
            <a:r>
              <a:rPr lang="en-US" dirty="0"/>
              <a:t>, </a:t>
            </a:r>
            <a:r>
              <a:rPr lang="en-US" dirty="0">
                <a:solidFill>
                  <a:schemeClr val="accent1"/>
                </a:solidFill>
              </a:rPr>
              <a:t>le</a:t>
            </a:r>
            <a:r>
              <a:rPr lang="en-US" dirty="0"/>
              <a:t>, e#}.</a:t>
            </a:r>
          </a:p>
          <a:p>
            <a:pPr marL="0" indent="0">
              <a:buNone/>
            </a:pPr>
            <a:r>
              <a:rPr lang="en-US" dirty="0" err="1"/>
              <a:t>En</a:t>
            </a:r>
            <a:r>
              <a:rPr lang="en-US" dirty="0"/>
              <a:t> </a:t>
            </a:r>
            <a:r>
              <a:rPr lang="en-US" dirty="0" err="1"/>
              <a:t>común</a:t>
            </a:r>
            <a:r>
              <a:rPr lang="en-US" dirty="0"/>
              <a:t> 2  (</a:t>
            </a:r>
            <a:r>
              <a:rPr lang="en-US" dirty="0" err="1"/>
              <a:t>ojo</a:t>
            </a:r>
            <a:r>
              <a:rPr lang="en-US" dirty="0"/>
              <a:t> con </a:t>
            </a:r>
            <a:r>
              <a:rPr lang="en-US" dirty="0" err="1"/>
              <a:t>los</a:t>
            </a:r>
            <a:r>
              <a:rPr lang="en-US" dirty="0"/>
              <a:t> </a:t>
            </a:r>
            <a:r>
              <a:rPr lang="en-US" dirty="0" err="1"/>
              <a:t>repetidos</a:t>
            </a:r>
            <a:r>
              <a:rPr lang="en-US" dirty="0"/>
              <a:t>!).</a:t>
            </a:r>
          </a:p>
          <a:p>
            <a:pPr marL="0" indent="0">
              <a:buNone/>
            </a:pPr>
            <a:r>
              <a:rPr lang="es-AR" dirty="0">
                <a:latin typeface="Comic Sans MS" panose="030F0702030302020204" pitchFamily="66" charset="0"/>
              </a:rPr>
              <a:t>Q-Gram(</a:t>
            </a:r>
            <a:r>
              <a:rPr lang="es-AR" dirty="0" err="1">
                <a:latin typeface="Comic Sans MS" panose="030F0702030302020204" pitchFamily="66" charset="0"/>
              </a:rPr>
              <a:t>salesal</a:t>
            </a:r>
            <a:r>
              <a:rPr lang="es-AR" dirty="0">
                <a:latin typeface="Comic Sans MS" panose="030F0702030302020204" pitchFamily="66" charset="0"/>
              </a:rPr>
              <a:t>, vale) = (8 + 5 –  9) /  (8 + 5 ) = 0.3076</a:t>
            </a:r>
          </a:p>
          <a:p>
            <a:pPr marL="0" indent="0">
              <a:buNone/>
            </a:pPr>
            <a:endParaRPr lang="en-US" dirty="0"/>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71</a:t>
            </a:fld>
            <a:endParaRPr lang="en-US"/>
          </a:p>
        </p:txBody>
      </p:sp>
    </p:spTree>
    <p:extLst>
      <p:ext uri="{BB962C8B-B14F-4D97-AF65-F5344CB8AC3E}">
        <p14:creationId xmlns:p14="http://schemas.microsoft.com/office/powerpoint/2010/main" val="2508013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arn(inVertical)">
                                      <p:cBhvr>
                                        <p:cTn id="7" dur="500"/>
                                        <p:tgtEl>
                                          <p:spTgt spid="3">
                                            <p:txEl>
                                              <p:pRg st="5" end="5"/>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barn(inVertical)">
                                      <p:cBhvr>
                                        <p:cTn id="10" dur="500"/>
                                        <p:tgtEl>
                                          <p:spTgt spid="3">
                                            <p:txEl>
                                              <p:pRg st="6" end="6"/>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barn(inVertical)">
                                      <p:cBhvr>
                                        <p:cTn id="13" dur="500"/>
                                        <p:tgtEl>
                                          <p:spTgt spid="3">
                                            <p:txEl>
                                              <p:pRg st="7" end="7"/>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barn(inVertical)">
                                      <p:cBhvr>
                                        <p:cTn id="16" dur="500"/>
                                        <p:tgtEl>
                                          <p:spTgt spid="3">
                                            <p:txEl>
                                              <p:pRg st="8" end="8"/>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barn(inVertical)">
                                      <p:cBhvr>
                                        <p:cTn id="1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p:sp>
        <p:nvSpPr>
          <p:cNvPr id="3" name="Content Placeholder 2"/>
          <p:cNvSpPr>
            <a:spLocks noGrp="1"/>
          </p:cNvSpPr>
          <p:nvPr>
            <p:ph idx="1"/>
          </p:nvPr>
        </p:nvSpPr>
        <p:spPr/>
        <p:txBody>
          <a:bodyPr>
            <a:normAutofit lnSpcReduction="10000"/>
          </a:bodyPr>
          <a:lstStyle/>
          <a:p>
            <a:pPr marL="0" indent="0">
              <a:buNone/>
            </a:pPr>
            <a:r>
              <a:rPr lang="en-US" dirty="0"/>
              <a:t>Para Q </a:t>
            </a:r>
            <a:r>
              <a:rPr lang="en-US" dirty="0" err="1"/>
              <a:t>exactamente</a:t>
            </a:r>
            <a:r>
              <a:rPr lang="en-US" dirty="0"/>
              <a:t> 2:</a:t>
            </a:r>
          </a:p>
          <a:p>
            <a:pPr marL="0" indent="0">
              <a:buNone/>
            </a:pPr>
            <a:r>
              <a:rPr lang="en-US" dirty="0"/>
              <a:t>¿</a:t>
            </a:r>
            <a:r>
              <a:rPr lang="en-US" dirty="0" err="1"/>
              <a:t>Cúal</a:t>
            </a:r>
            <a:r>
              <a:rPr lang="en-US" dirty="0"/>
              <a:t> </a:t>
            </a:r>
            <a:r>
              <a:rPr lang="en-US" dirty="0" err="1"/>
              <a:t>es</a:t>
            </a:r>
            <a:r>
              <a:rPr lang="en-US" dirty="0"/>
              <a:t> la </a:t>
            </a:r>
            <a:r>
              <a:rPr lang="en-US" dirty="0" err="1"/>
              <a:t>similitud</a:t>
            </a:r>
            <a:r>
              <a:rPr lang="en-US" dirty="0"/>
              <a:t> entre </a:t>
            </a:r>
            <a:r>
              <a:rPr lang="en-US" dirty="0" err="1">
                <a:solidFill>
                  <a:schemeClr val="accent1"/>
                </a:solidFill>
              </a:rPr>
              <a:t>salesal</a:t>
            </a:r>
            <a:r>
              <a:rPr lang="en-US" dirty="0"/>
              <a:t> y </a:t>
            </a:r>
            <a:r>
              <a:rPr lang="en-US" dirty="0" err="1">
                <a:solidFill>
                  <a:schemeClr val="accent1"/>
                </a:solidFill>
              </a:rPr>
              <a:t>alale</a:t>
            </a:r>
            <a:r>
              <a:rPr lang="en-US" dirty="0"/>
              <a:t> ?</a:t>
            </a:r>
          </a:p>
          <a:p>
            <a:pPr marL="0" indent="0">
              <a:buNone/>
            </a:pPr>
            <a:endParaRPr lang="en-US" dirty="0"/>
          </a:p>
          <a:p>
            <a:pPr marL="0" indent="0">
              <a:buNone/>
            </a:pPr>
            <a:r>
              <a:rPr lang="en-US" dirty="0" err="1"/>
              <a:t>Justificar</a:t>
            </a:r>
            <a:r>
              <a:rPr lang="en-US" dirty="0"/>
              <a:t> el </a:t>
            </a:r>
            <a:r>
              <a:rPr lang="en-US" dirty="0" err="1"/>
              <a:t>cálculo</a:t>
            </a:r>
            <a:r>
              <a:rPr lang="en-US" dirty="0"/>
              <a:t>.</a:t>
            </a:r>
          </a:p>
          <a:p>
            <a:pPr marL="0" indent="0">
              <a:buNone/>
            </a:pPr>
            <a:endParaRPr lang="en-US" dirty="0"/>
          </a:p>
          <a:p>
            <a:pPr marL="0" indent="0">
              <a:buNone/>
            </a:pPr>
            <a:r>
              <a:rPr lang="en-US" dirty="0" err="1"/>
              <a:t>Rta</a:t>
            </a:r>
            <a:r>
              <a:rPr lang="en-US" dirty="0"/>
              <a:t> Q-grams(</a:t>
            </a:r>
            <a:r>
              <a:rPr lang="en-US" dirty="0" err="1"/>
              <a:t>salesal</a:t>
            </a:r>
            <a:r>
              <a:rPr lang="en-US" dirty="0"/>
              <a:t>)= { #s, </a:t>
            </a:r>
            <a:r>
              <a:rPr lang="en-US" dirty="0" err="1"/>
              <a:t>sa</a:t>
            </a:r>
            <a:r>
              <a:rPr lang="en-US" dirty="0"/>
              <a:t>, </a:t>
            </a:r>
            <a:r>
              <a:rPr lang="en-US" dirty="0">
                <a:solidFill>
                  <a:schemeClr val="accent1"/>
                </a:solidFill>
              </a:rPr>
              <a:t>al</a:t>
            </a:r>
            <a:r>
              <a:rPr lang="en-US" dirty="0"/>
              <a:t>, </a:t>
            </a:r>
            <a:r>
              <a:rPr lang="en-US" dirty="0">
                <a:solidFill>
                  <a:schemeClr val="accent1"/>
                </a:solidFill>
              </a:rPr>
              <a:t>le</a:t>
            </a:r>
            <a:r>
              <a:rPr lang="en-US" dirty="0"/>
              <a:t>, </a:t>
            </a:r>
            <a:r>
              <a:rPr lang="en-US" dirty="0" err="1"/>
              <a:t>es</a:t>
            </a:r>
            <a:r>
              <a:rPr lang="en-US" dirty="0"/>
              <a:t>, </a:t>
            </a:r>
            <a:r>
              <a:rPr lang="en-US" dirty="0" err="1"/>
              <a:t>sa</a:t>
            </a:r>
            <a:r>
              <a:rPr lang="en-US" dirty="0"/>
              <a:t>, </a:t>
            </a:r>
            <a:r>
              <a:rPr lang="en-US" dirty="0">
                <a:solidFill>
                  <a:schemeClr val="accent1"/>
                </a:solidFill>
              </a:rPr>
              <a:t>al</a:t>
            </a:r>
            <a:r>
              <a:rPr lang="en-US" dirty="0"/>
              <a:t>, l#)</a:t>
            </a:r>
          </a:p>
          <a:p>
            <a:pPr marL="0" indent="0">
              <a:buNone/>
            </a:pPr>
            <a:r>
              <a:rPr lang="en-US" dirty="0"/>
              <a:t>Q-grams(</a:t>
            </a:r>
            <a:r>
              <a:rPr lang="en-US" dirty="0" err="1"/>
              <a:t>alale</a:t>
            </a:r>
            <a:r>
              <a:rPr lang="en-US" dirty="0"/>
              <a:t>)= { #a, </a:t>
            </a:r>
            <a:r>
              <a:rPr lang="en-US" dirty="0">
                <a:solidFill>
                  <a:schemeClr val="accent1"/>
                </a:solidFill>
              </a:rPr>
              <a:t>al</a:t>
            </a:r>
            <a:r>
              <a:rPr lang="en-US" dirty="0"/>
              <a:t>, la, </a:t>
            </a:r>
            <a:r>
              <a:rPr lang="en-US" dirty="0">
                <a:solidFill>
                  <a:schemeClr val="accent1"/>
                </a:solidFill>
              </a:rPr>
              <a:t>al</a:t>
            </a:r>
            <a:r>
              <a:rPr lang="en-US" dirty="0"/>
              <a:t>, </a:t>
            </a:r>
            <a:r>
              <a:rPr lang="en-US" dirty="0">
                <a:solidFill>
                  <a:schemeClr val="accent1"/>
                </a:solidFill>
              </a:rPr>
              <a:t>le</a:t>
            </a:r>
            <a:r>
              <a:rPr lang="en-US" dirty="0"/>
              <a:t>, e#}.</a:t>
            </a:r>
          </a:p>
          <a:p>
            <a:pPr marL="0" indent="0">
              <a:buNone/>
            </a:pPr>
            <a:r>
              <a:rPr lang="en-US" dirty="0" err="1"/>
              <a:t>En</a:t>
            </a:r>
            <a:r>
              <a:rPr lang="en-US" dirty="0"/>
              <a:t> </a:t>
            </a:r>
            <a:r>
              <a:rPr lang="en-US" dirty="0" err="1"/>
              <a:t>común</a:t>
            </a:r>
            <a:r>
              <a:rPr lang="en-US" dirty="0"/>
              <a:t> 3  (</a:t>
            </a:r>
            <a:r>
              <a:rPr lang="en-US" dirty="0" err="1"/>
              <a:t>ojo</a:t>
            </a:r>
            <a:r>
              <a:rPr lang="en-US" dirty="0"/>
              <a:t> con </a:t>
            </a:r>
            <a:r>
              <a:rPr lang="en-US" dirty="0" err="1"/>
              <a:t>los</a:t>
            </a:r>
            <a:r>
              <a:rPr lang="en-US" dirty="0"/>
              <a:t> </a:t>
            </a:r>
            <a:r>
              <a:rPr lang="en-US" dirty="0" err="1"/>
              <a:t>repetidos</a:t>
            </a:r>
            <a:r>
              <a:rPr lang="en-US" dirty="0"/>
              <a:t>!).</a:t>
            </a:r>
          </a:p>
          <a:p>
            <a:pPr marL="0" indent="0">
              <a:buNone/>
            </a:pPr>
            <a:r>
              <a:rPr lang="es-AR" dirty="0">
                <a:latin typeface="Comic Sans MS" panose="030F0702030302020204" pitchFamily="66" charset="0"/>
              </a:rPr>
              <a:t>Q-Gram(</a:t>
            </a:r>
            <a:r>
              <a:rPr lang="es-AR" dirty="0" err="1">
                <a:latin typeface="Comic Sans MS" panose="030F0702030302020204" pitchFamily="66" charset="0"/>
              </a:rPr>
              <a:t>salesal</a:t>
            </a:r>
            <a:r>
              <a:rPr lang="es-AR" dirty="0">
                <a:latin typeface="Comic Sans MS" panose="030F0702030302020204" pitchFamily="66" charset="0"/>
              </a:rPr>
              <a:t>, </a:t>
            </a:r>
            <a:r>
              <a:rPr lang="es-AR" dirty="0" err="1">
                <a:latin typeface="Comic Sans MS" panose="030F0702030302020204" pitchFamily="66" charset="0"/>
              </a:rPr>
              <a:t>alale</a:t>
            </a:r>
            <a:r>
              <a:rPr lang="es-AR" dirty="0">
                <a:latin typeface="Comic Sans MS" panose="030F0702030302020204" pitchFamily="66" charset="0"/>
              </a:rPr>
              <a:t>) = (8 + 6 –  8) /  (8 + 6 ) = 0.4285</a:t>
            </a:r>
          </a:p>
          <a:p>
            <a:pPr marL="0" indent="0">
              <a:buNone/>
            </a:pPr>
            <a:endParaRPr lang="en-US" dirty="0"/>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401CF334-2D5C-4859-84A6-CA7E6E43FAEB}" type="slidenum">
              <a:rPr lang="en-US" smtClean="0"/>
              <a:t>72</a:t>
            </a:fld>
            <a:endParaRPr lang="en-US"/>
          </a:p>
        </p:txBody>
      </p:sp>
    </p:spTree>
    <p:extLst>
      <p:ext uri="{BB962C8B-B14F-4D97-AF65-F5344CB8AC3E}">
        <p14:creationId xmlns:p14="http://schemas.microsoft.com/office/powerpoint/2010/main" val="261247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arn(inVertical)">
                                      <p:cBhvr>
                                        <p:cTn id="7" dur="500"/>
                                        <p:tgtEl>
                                          <p:spTgt spid="3">
                                            <p:txEl>
                                              <p:pRg st="5" end="5"/>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barn(inVertical)">
                                      <p:cBhvr>
                                        <p:cTn id="10" dur="500"/>
                                        <p:tgtEl>
                                          <p:spTgt spid="3">
                                            <p:txEl>
                                              <p:pRg st="6" end="6"/>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barn(inVertical)">
                                      <p:cBhvr>
                                        <p:cTn id="13" dur="500"/>
                                        <p:tgtEl>
                                          <p:spTgt spid="3">
                                            <p:txEl>
                                              <p:pRg st="7" end="7"/>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barn(inVertical)">
                                      <p:cBhvr>
                                        <p:cTn id="1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p:sp>
        <p:nvSpPr>
          <p:cNvPr id="3" name="Content Placeholder 2"/>
          <p:cNvSpPr>
            <a:spLocks noGrp="1"/>
          </p:cNvSpPr>
          <p:nvPr>
            <p:ph idx="1"/>
          </p:nvPr>
        </p:nvSpPr>
        <p:spPr/>
        <p:txBody>
          <a:bodyPr>
            <a:normAutofit lnSpcReduction="10000"/>
          </a:bodyPr>
          <a:lstStyle/>
          <a:p>
            <a:pPr marL="0" indent="0" algn="just">
              <a:buNone/>
            </a:pPr>
            <a:r>
              <a:rPr lang="en-US" dirty="0" err="1"/>
              <a:t>Escribir</a:t>
            </a:r>
            <a:r>
              <a:rPr lang="en-US" dirty="0"/>
              <a:t> </a:t>
            </a:r>
            <a:r>
              <a:rPr lang="en-US" dirty="0" err="1"/>
              <a:t>una</a:t>
            </a:r>
            <a:r>
              <a:rPr lang="en-US" dirty="0"/>
              <a:t> </a:t>
            </a:r>
            <a:r>
              <a:rPr lang="en-US" dirty="0" err="1"/>
              <a:t>aplicación</a:t>
            </a:r>
            <a:r>
              <a:rPr lang="en-US" dirty="0"/>
              <a:t> Java que </a:t>
            </a:r>
            <a:r>
              <a:rPr lang="en-US" dirty="0" err="1"/>
              <a:t>calcule</a:t>
            </a:r>
            <a:r>
              <a:rPr lang="en-US" dirty="0"/>
              <a:t> </a:t>
            </a:r>
            <a:r>
              <a:rPr lang="en-US" dirty="0" err="1"/>
              <a:t>los</a:t>
            </a:r>
            <a:r>
              <a:rPr lang="en-US" dirty="0"/>
              <a:t> Q-grams para Q </a:t>
            </a:r>
            <a:r>
              <a:rPr lang="en-US" dirty="0" err="1"/>
              <a:t>exactamente</a:t>
            </a:r>
            <a:r>
              <a:rPr lang="en-US" dirty="0"/>
              <a:t> “N” de un string dado (N </a:t>
            </a:r>
            <a:r>
              <a:rPr lang="en-US" dirty="0" err="1"/>
              <a:t>genérico</a:t>
            </a:r>
            <a:r>
              <a:rPr lang="en-US" dirty="0"/>
              <a:t>).</a:t>
            </a:r>
          </a:p>
          <a:p>
            <a:pPr marL="0" indent="0" algn="just">
              <a:buNone/>
            </a:pPr>
            <a:endParaRPr lang="en-US" dirty="0"/>
          </a:p>
          <a:p>
            <a:pPr marL="0" indent="0" algn="just">
              <a:buNone/>
            </a:pPr>
            <a:r>
              <a:rPr lang="en-US" dirty="0" err="1"/>
              <a:t>Deberá</a:t>
            </a:r>
            <a:r>
              <a:rPr lang="en-US" dirty="0"/>
              <a:t> </a:t>
            </a:r>
            <a:r>
              <a:rPr lang="en-US" dirty="0" err="1"/>
              <a:t>contar</a:t>
            </a:r>
            <a:r>
              <a:rPr lang="en-US" dirty="0"/>
              <a:t> con un </a:t>
            </a:r>
            <a:r>
              <a:rPr lang="en-US" dirty="0" err="1"/>
              <a:t>método</a:t>
            </a:r>
            <a:r>
              <a:rPr lang="en-US" dirty="0"/>
              <a:t> </a:t>
            </a:r>
            <a:r>
              <a:rPr lang="en-US" dirty="0" err="1"/>
              <a:t>printTokens</a:t>
            </a:r>
            <a:r>
              <a:rPr lang="en-US" dirty="0"/>
              <a:t>() </a:t>
            </a:r>
            <a:r>
              <a:rPr lang="en-US" dirty="0" err="1"/>
              <a:t>tal</a:t>
            </a:r>
            <a:r>
              <a:rPr lang="en-US" dirty="0"/>
              <a:t> que </a:t>
            </a:r>
            <a:r>
              <a:rPr lang="en-US" dirty="0" err="1"/>
              <a:t>por</a:t>
            </a:r>
            <a:r>
              <a:rPr lang="en-US" dirty="0"/>
              <a:t> </a:t>
            </a:r>
            <a:r>
              <a:rPr lang="en-US" dirty="0" err="1"/>
              <a:t>cada</a:t>
            </a:r>
            <a:r>
              <a:rPr lang="en-US" dirty="0"/>
              <a:t> </a:t>
            </a:r>
            <a:r>
              <a:rPr lang="en-US" dirty="0" err="1"/>
              <a:t>grama</a:t>
            </a:r>
            <a:r>
              <a:rPr lang="en-US" dirty="0"/>
              <a:t> </a:t>
            </a:r>
            <a:r>
              <a:rPr lang="en-US" dirty="0" err="1"/>
              <a:t>encontrado</a:t>
            </a:r>
            <a:r>
              <a:rPr lang="en-US" dirty="0"/>
              <a:t> </a:t>
            </a:r>
            <a:r>
              <a:rPr lang="en-US" dirty="0" err="1"/>
              <a:t>devuelva</a:t>
            </a:r>
            <a:r>
              <a:rPr lang="en-US" dirty="0"/>
              <a:t> la </a:t>
            </a:r>
            <a:r>
              <a:rPr lang="en-US" dirty="0" err="1"/>
              <a:t>cantidad</a:t>
            </a:r>
            <a:r>
              <a:rPr lang="en-US" dirty="0"/>
              <a:t> de </a:t>
            </a:r>
            <a:r>
              <a:rPr lang="en-US" dirty="0" err="1"/>
              <a:t>apariciones</a:t>
            </a:r>
            <a:r>
              <a:rPr lang="en-US" dirty="0"/>
              <a:t>.</a:t>
            </a:r>
          </a:p>
          <a:p>
            <a:pPr marL="0" indent="0" algn="just">
              <a:buNone/>
            </a:pPr>
            <a:endParaRPr lang="en-US" dirty="0"/>
          </a:p>
          <a:p>
            <a:pPr marL="0" indent="0" algn="just">
              <a:buNone/>
            </a:pPr>
            <a:r>
              <a:rPr lang="en-US" dirty="0" err="1"/>
              <a:t>También</a:t>
            </a:r>
            <a:r>
              <a:rPr lang="en-US" dirty="0"/>
              <a:t> </a:t>
            </a:r>
            <a:r>
              <a:rPr lang="en-US" dirty="0" err="1"/>
              <a:t>debe</a:t>
            </a:r>
            <a:r>
              <a:rPr lang="en-US" dirty="0"/>
              <a:t> </a:t>
            </a:r>
            <a:r>
              <a:rPr lang="en-US" dirty="0" err="1"/>
              <a:t>contar</a:t>
            </a:r>
            <a:r>
              <a:rPr lang="en-US" dirty="0"/>
              <a:t> con el </a:t>
            </a:r>
            <a:r>
              <a:rPr lang="en-US" dirty="0" err="1"/>
              <a:t>método</a:t>
            </a:r>
            <a:r>
              <a:rPr lang="en-US" dirty="0"/>
              <a:t> similarity(“”, “”)</a:t>
            </a:r>
          </a:p>
          <a:p>
            <a:pPr marL="0" indent="0" algn="just">
              <a:buNone/>
            </a:pPr>
            <a:r>
              <a:rPr lang="en-US" dirty="0"/>
              <a:t>que  </a:t>
            </a:r>
            <a:r>
              <a:rPr lang="en-US" dirty="0" err="1"/>
              <a:t>devuelva</a:t>
            </a:r>
            <a:r>
              <a:rPr lang="en-US" dirty="0"/>
              <a:t> la “</a:t>
            </a:r>
            <a:r>
              <a:rPr lang="en-US" dirty="0" err="1"/>
              <a:t>similitud</a:t>
            </a:r>
            <a:r>
              <a:rPr lang="en-US" dirty="0"/>
              <a:t>” entre 2 strings</a:t>
            </a:r>
          </a:p>
        </p:txBody>
      </p:sp>
      <p:sp>
        <p:nvSpPr>
          <p:cNvPr id="4" name="Slide Number Placeholder 3"/>
          <p:cNvSpPr>
            <a:spLocks noGrp="1"/>
          </p:cNvSpPr>
          <p:nvPr>
            <p:ph type="sldNum" sz="quarter" idx="12"/>
          </p:nvPr>
        </p:nvSpPr>
        <p:spPr/>
        <p:txBody>
          <a:bodyPr/>
          <a:lstStyle/>
          <a:p>
            <a:fld id="{401CF334-2D5C-4859-84A6-CA7E6E43FAEB}" type="slidenum">
              <a:rPr lang="en-US" smtClean="0"/>
              <a:t>73</a:t>
            </a:fld>
            <a:endParaRPr lang="en-US"/>
          </a:p>
        </p:txBody>
      </p:sp>
    </p:spTree>
    <p:extLst>
      <p:ext uri="{BB962C8B-B14F-4D97-AF65-F5344CB8AC3E}">
        <p14:creationId xmlns:p14="http://schemas.microsoft.com/office/powerpoint/2010/main" val="25546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Caso</a:t>
            </a:r>
            <a:r>
              <a:rPr lang="en-US" dirty="0"/>
              <a:t> de </a:t>
            </a:r>
            <a:r>
              <a:rPr lang="en-US" dirty="0" err="1"/>
              <a:t>Uso</a:t>
            </a:r>
            <a:r>
              <a:rPr lang="en-US" dirty="0"/>
              <a:t>:</a:t>
            </a:r>
            <a:endParaRPr lang="es-AR" dirty="0"/>
          </a:p>
        </p:txBody>
      </p:sp>
      <p:sp>
        <p:nvSpPr>
          <p:cNvPr id="3" name="Content Placeholder 2"/>
          <p:cNvSpPr>
            <a:spLocks noGrp="1"/>
          </p:cNvSpPr>
          <p:nvPr>
            <p:ph idx="1"/>
          </p:nvPr>
        </p:nvSpPr>
        <p:spPr/>
        <p:txBody>
          <a:bodyPr/>
          <a:lstStyle/>
          <a:p>
            <a:pPr marL="0" indent="0">
              <a:buNone/>
            </a:pPr>
            <a:r>
              <a:rPr lang="en-US" dirty="0" err="1"/>
              <a:t>QGram</a:t>
            </a:r>
            <a:r>
              <a:rPr lang="en-US" dirty="0"/>
              <a:t> g= new </a:t>
            </a:r>
            <a:r>
              <a:rPr lang="en-US" dirty="0" err="1"/>
              <a:t>Qgram</a:t>
            </a:r>
            <a:r>
              <a:rPr lang="en-US" dirty="0"/>
              <a:t>(2);  // 1, 2, 3 .</a:t>
            </a:r>
            <a:r>
              <a:rPr lang="en-US" dirty="0" err="1"/>
              <a:t>etc</a:t>
            </a:r>
            <a:endParaRPr lang="en-US" dirty="0"/>
          </a:p>
          <a:p>
            <a:pPr marL="0" indent="0">
              <a:buNone/>
            </a:pPr>
            <a:r>
              <a:rPr lang="en-US" dirty="0" err="1"/>
              <a:t>g.printTokens</a:t>
            </a:r>
            <a:r>
              <a:rPr lang="en-US" dirty="0"/>
              <a:t>(“</a:t>
            </a:r>
            <a:r>
              <a:rPr lang="en-US" dirty="0" err="1"/>
              <a:t>alal</a:t>
            </a:r>
            <a:r>
              <a:rPr lang="en-US" dirty="0"/>
              <a:t>”); </a:t>
            </a:r>
          </a:p>
          <a:p>
            <a:pPr marL="0" indent="0">
              <a:buNone/>
            </a:pPr>
            <a:r>
              <a:rPr lang="en-US" sz="1400" dirty="0"/>
              <a:t>   //   #a  1</a:t>
            </a:r>
          </a:p>
          <a:p>
            <a:pPr marL="0" indent="0">
              <a:buNone/>
            </a:pPr>
            <a:r>
              <a:rPr lang="en-US" sz="1400" dirty="0"/>
              <a:t>   //   al   2</a:t>
            </a:r>
          </a:p>
          <a:p>
            <a:pPr marL="0" indent="0">
              <a:buNone/>
            </a:pPr>
            <a:r>
              <a:rPr lang="en-US" sz="1400" dirty="0"/>
              <a:t>   //   la   1</a:t>
            </a:r>
          </a:p>
          <a:p>
            <a:pPr marL="0" indent="0">
              <a:buNone/>
            </a:pPr>
            <a:r>
              <a:rPr lang="en-US" sz="1400" dirty="0"/>
              <a:t>   //   l#   1</a:t>
            </a:r>
          </a:p>
          <a:p>
            <a:pPr marL="0" indent="0">
              <a:buNone/>
            </a:pPr>
            <a:r>
              <a:rPr lang="en-US" sz="1400" dirty="0"/>
              <a:t>…</a:t>
            </a:r>
          </a:p>
          <a:p>
            <a:pPr marL="0" indent="0">
              <a:buNone/>
            </a:pPr>
            <a:r>
              <a:rPr lang="en-US" dirty="0"/>
              <a:t>double  value= </a:t>
            </a:r>
            <a:r>
              <a:rPr lang="en-US" dirty="0" err="1"/>
              <a:t>g.similarity</a:t>
            </a:r>
            <a:r>
              <a:rPr lang="en-US" dirty="0"/>
              <a:t>(</a:t>
            </a:r>
            <a:r>
              <a:rPr lang="es-AR" dirty="0"/>
              <a:t>"</a:t>
            </a:r>
            <a:r>
              <a:rPr lang="es-AR" dirty="0" err="1"/>
              <a:t>salesal</a:t>
            </a:r>
            <a:r>
              <a:rPr lang="es-AR" dirty="0"/>
              <a:t>“, "</a:t>
            </a:r>
            <a:r>
              <a:rPr lang="es-AR" dirty="0" err="1"/>
              <a:t>alale</a:t>
            </a:r>
            <a:r>
              <a:rPr lang="es-AR" dirty="0"/>
              <a:t>“);</a:t>
            </a:r>
            <a:endParaRPr lang="en-US" dirty="0"/>
          </a:p>
          <a:p>
            <a:pPr marL="0" indent="0">
              <a:buNone/>
            </a:pPr>
            <a:r>
              <a:rPr lang="en-US" dirty="0" err="1"/>
              <a:t>System.out.println</a:t>
            </a:r>
            <a:r>
              <a:rPr lang="en-US" dirty="0"/>
              <a:t>(value);  // </a:t>
            </a:r>
          </a:p>
          <a:p>
            <a:pPr marL="0" indent="0">
              <a:buNone/>
            </a:pPr>
            <a:r>
              <a:rPr lang="en-US" dirty="0"/>
              <a:t>…</a:t>
            </a:r>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74</a:t>
            </a:fld>
            <a:endParaRPr lang="en-US"/>
          </a:p>
        </p:txBody>
      </p:sp>
    </p:spTree>
    <p:extLst>
      <p:ext uri="{BB962C8B-B14F-4D97-AF65-F5344CB8AC3E}">
        <p14:creationId xmlns:p14="http://schemas.microsoft.com/office/powerpoint/2010/main" val="1075081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419" dirty="0"/>
              <a:t>TP 2A- </a:t>
            </a:r>
            <a:r>
              <a:rPr lang="es-419" dirty="0" err="1"/>
              <a:t>Ejer</a:t>
            </a:r>
            <a:r>
              <a:rPr lang="es-419" dirty="0"/>
              <a:t> 10</a:t>
            </a:r>
            <a:endParaRPr dirty="0"/>
          </a:p>
        </p:txBody>
      </p:sp>
      <p:sp>
        <p:nvSpPr>
          <p:cNvPr id="98" name="Google Shape;98;p15"/>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latin typeface="Consolas"/>
              <a:ea typeface="Consolas"/>
              <a:cs typeface="Consolas"/>
              <a:sym typeface="Consolas"/>
            </a:endParaRPr>
          </a:p>
        </p:txBody>
      </p:sp>
      <p:sp>
        <p:nvSpPr>
          <p:cNvPr id="99" name="Google Shape;99;p15"/>
          <p:cNvSpPr txBox="1">
            <a:spLocks noGrp="1"/>
          </p:cNvSpPr>
          <p:nvPr>
            <p:ph type="body" idx="2"/>
          </p:nvPr>
        </p:nvSpPr>
        <p:spPr>
          <a:prstGeom prst="rect">
            <a:avLst/>
          </a:prstGeom>
        </p:spPr>
        <p:txBody>
          <a:bodyPr spcFirstLastPara="1" wrap="square" lIns="91425" tIns="91425" rIns="91425" bIns="91425" anchor="ctr" anchorCtr="0">
            <a:noAutofit/>
          </a:bodyPr>
          <a:lstStyle/>
          <a:p>
            <a:pPr marL="0" indent="0">
              <a:buNone/>
            </a:pPr>
            <a:r>
              <a:rPr lang="es-AR" sz="2000" dirty="0">
                <a:solidFill>
                  <a:schemeClr val="tx1"/>
                </a:solidFill>
                <a:latin typeface="+mj-lt"/>
              </a:rPr>
              <a:t>Implementar Q-</a:t>
            </a:r>
            <a:r>
              <a:rPr lang="es-AR" sz="2000" dirty="0" err="1">
                <a:solidFill>
                  <a:schemeClr val="tx1"/>
                </a:solidFill>
                <a:latin typeface="+mj-lt"/>
              </a:rPr>
              <a:t>Grams</a:t>
            </a:r>
            <a:r>
              <a:rPr lang="es-AR" sz="2000" dirty="0">
                <a:solidFill>
                  <a:schemeClr val="tx1"/>
                </a:solidFill>
                <a:latin typeface="+mj-lt"/>
              </a:rPr>
              <a:t> paramétrico y testeos de unidad.</a:t>
            </a:r>
            <a:endParaRPr lang="en-US" sz="2000" dirty="0">
              <a:solidFill>
                <a:schemeClr val="tx1"/>
              </a:solidFill>
            </a:endParaRPr>
          </a:p>
          <a:p>
            <a:pPr marL="0" indent="0">
              <a:buNone/>
            </a:pPr>
            <a:endParaRPr lang="es-AR" sz="2000" dirty="0">
              <a:solidFill>
                <a:schemeClr val="tx1"/>
              </a:solidFill>
            </a:endParaRPr>
          </a:p>
          <a:p>
            <a:pPr marL="0" indent="0">
              <a:buNone/>
            </a:pPr>
            <a:endParaRPr lang="es-AR" sz="2000" dirty="0">
              <a:solidFill>
                <a:schemeClr val="tx1"/>
              </a:solidFill>
            </a:endParaRPr>
          </a:p>
          <a:p>
            <a:pPr marL="0" indent="0">
              <a:buNone/>
            </a:pPr>
            <a:endParaRPr lang="es-AR" sz="2000" dirty="0">
              <a:solidFill>
                <a:schemeClr val="tx1"/>
              </a:solidFill>
            </a:endParaRPr>
          </a:p>
        </p:txBody>
      </p:sp>
      <p:sp>
        <p:nvSpPr>
          <p:cNvPr id="2" name="Slide Number Placeholder 1"/>
          <p:cNvSpPr>
            <a:spLocks noGrp="1"/>
          </p:cNvSpPr>
          <p:nvPr>
            <p:ph type="sldNum" idx="4294967295"/>
          </p:nvPr>
        </p:nvSpPr>
        <p:spPr>
          <a:xfrm>
            <a:off x="8460431" y="6201587"/>
            <a:ext cx="548700" cy="524700"/>
          </a:xfrm>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s-419" sz="1000" b="0" i="0" u="none" strike="noStrike" kern="0" cap="none" spc="0" normalizeH="0" baseline="0" noProof="0" smtClean="0">
                <a:ln>
                  <a:noFill/>
                </a:ln>
                <a:solidFill>
                  <a:srgbClr val="FFFFFF"/>
                </a:solidFill>
                <a:effectLst/>
                <a:uLnTx/>
                <a:uFillTx/>
                <a:latin typeface="Roboto"/>
                <a:ea typeface="Roboto"/>
                <a:sym typeface="Roboto"/>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75</a:t>
            </a:fld>
            <a:endParaRPr kumimoji="0" lang="es-419" sz="1000" b="0" i="0" u="none" strike="noStrike" kern="0" cap="none" spc="0" normalizeH="0" baseline="0" noProof="0">
              <a:ln>
                <a:noFill/>
              </a:ln>
              <a:solidFill>
                <a:srgbClr val="FFFFFF"/>
              </a:solidFill>
              <a:effectLst/>
              <a:uLnTx/>
              <a:uFillTx/>
              <a:latin typeface="Roboto"/>
              <a:ea typeface="Roboto"/>
              <a:sym typeface="Roboto"/>
            </a:endParaRPr>
          </a:p>
        </p:txBody>
      </p:sp>
      <p:pic>
        <p:nvPicPr>
          <p:cNvPr id="6" name="Picture 9" descr="File:Notepad icon.sv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9354" y="4746614"/>
            <a:ext cx="1145886" cy="1145886"/>
          </a:xfrm>
          <a:prstGeom prst="rect">
            <a:avLst/>
          </a:prstGeom>
        </p:spPr>
      </p:pic>
    </p:spTree>
    <p:extLst>
      <p:ext uri="{BB962C8B-B14F-4D97-AF65-F5344CB8AC3E}">
        <p14:creationId xmlns:p14="http://schemas.microsoft.com/office/powerpoint/2010/main" val="227964535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normAutofit/>
          </a:bodyPr>
          <a:lstStyle/>
          <a:p>
            <a:pPr marL="0" indent="0">
              <a:buNone/>
            </a:pPr>
            <a:r>
              <a:rPr lang="es-AR" dirty="0"/>
              <a:t>Cuando implementaron </a:t>
            </a:r>
            <a:r>
              <a:rPr lang="es-AR" dirty="0" err="1"/>
              <a:t>QGrams</a:t>
            </a:r>
            <a:r>
              <a:rPr lang="es-AR" dirty="0"/>
              <a:t> paramétrico:</a:t>
            </a:r>
            <a:endParaRPr lang="es-MX" dirty="0"/>
          </a:p>
          <a:p>
            <a:pPr marL="0" indent="0">
              <a:buNone/>
            </a:pPr>
            <a:r>
              <a:rPr lang="en-US" sz="1300" dirty="0" err="1"/>
              <a:t>QGram</a:t>
            </a:r>
            <a:r>
              <a:rPr lang="en-US" sz="1300" dirty="0"/>
              <a:t> g= new </a:t>
            </a:r>
            <a:r>
              <a:rPr lang="en-US" sz="1300" dirty="0" err="1"/>
              <a:t>Qgram</a:t>
            </a:r>
            <a:r>
              <a:rPr lang="en-US" sz="1300" dirty="0"/>
              <a:t>(2);  // 1, 2, 3 .</a:t>
            </a:r>
            <a:r>
              <a:rPr lang="en-US" sz="1300" dirty="0" err="1"/>
              <a:t>etc</a:t>
            </a:r>
            <a:endParaRPr lang="es-MX" sz="1300" dirty="0"/>
          </a:p>
          <a:p>
            <a:pPr marL="0" indent="0">
              <a:buNone/>
            </a:pPr>
            <a:r>
              <a:rPr lang="es-AR" sz="1300" dirty="0" err="1"/>
              <a:t>g.printTokens</a:t>
            </a:r>
            <a:r>
              <a:rPr lang="es-AR" sz="1300" dirty="0"/>
              <a:t>(“</a:t>
            </a:r>
            <a:r>
              <a:rPr lang="es-AR" sz="1300" dirty="0" err="1"/>
              <a:t>alal</a:t>
            </a:r>
            <a:r>
              <a:rPr lang="es-AR" sz="1300" dirty="0"/>
              <a:t>”); 		// no importa el orden del output</a:t>
            </a:r>
            <a:endParaRPr lang="es-MX" sz="1300" dirty="0"/>
          </a:p>
          <a:p>
            <a:pPr marL="0" indent="0">
              <a:buNone/>
            </a:pPr>
            <a:r>
              <a:rPr lang="es-AR" sz="1300" dirty="0"/>
              <a:t>   </a:t>
            </a:r>
            <a:r>
              <a:rPr lang="en-US" sz="1300" dirty="0"/>
              <a:t>//   #a  1</a:t>
            </a:r>
            <a:endParaRPr lang="es-MX" sz="1300" dirty="0"/>
          </a:p>
          <a:p>
            <a:pPr marL="0" indent="0">
              <a:buNone/>
            </a:pPr>
            <a:r>
              <a:rPr lang="en-US" sz="1300" dirty="0"/>
              <a:t>   //   al   2</a:t>
            </a:r>
            <a:endParaRPr lang="es-MX" sz="1300" dirty="0"/>
          </a:p>
          <a:p>
            <a:pPr marL="0" indent="0">
              <a:buNone/>
            </a:pPr>
            <a:r>
              <a:rPr lang="en-US" sz="1300" dirty="0"/>
              <a:t>   //   la   1</a:t>
            </a:r>
            <a:endParaRPr lang="es-MX" sz="1300" dirty="0"/>
          </a:p>
          <a:p>
            <a:pPr marL="0" indent="0">
              <a:buNone/>
            </a:pPr>
            <a:r>
              <a:rPr lang="en-US" sz="1300" dirty="0"/>
              <a:t>   //   l#   1</a:t>
            </a:r>
            <a:endParaRPr lang="es-MX" sz="1300" dirty="0"/>
          </a:p>
          <a:p>
            <a:pPr marL="0" indent="0">
              <a:buNone/>
            </a:pPr>
            <a:r>
              <a:rPr lang="en-US" sz="1300" dirty="0"/>
              <a:t>…</a:t>
            </a:r>
            <a:endParaRPr lang="es-MX" sz="1300" dirty="0"/>
          </a:p>
          <a:p>
            <a:pPr marL="0" indent="0">
              <a:buNone/>
            </a:pPr>
            <a:r>
              <a:rPr lang="en-US" sz="1300" dirty="0"/>
              <a:t>double  value= </a:t>
            </a:r>
            <a:r>
              <a:rPr lang="en-US" sz="1300" dirty="0" err="1"/>
              <a:t>g.similarity</a:t>
            </a:r>
            <a:r>
              <a:rPr lang="en-US" sz="1300" dirty="0"/>
              <a:t>("</a:t>
            </a:r>
            <a:r>
              <a:rPr lang="en-US" sz="1300" dirty="0" err="1"/>
              <a:t>salesal</a:t>
            </a:r>
            <a:r>
              <a:rPr lang="en-US" sz="1300" dirty="0"/>
              <a:t>“, "</a:t>
            </a:r>
            <a:r>
              <a:rPr lang="en-US" sz="1300" dirty="0" err="1"/>
              <a:t>alale</a:t>
            </a:r>
            <a:r>
              <a:rPr lang="en-US" sz="1300" dirty="0"/>
              <a:t>“);</a:t>
            </a:r>
            <a:endParaRPr lang="es-MX" sz="1300" dirty="0"/>
          </a:p>
          <a:p>
            <a:pPr marL="0" indent="0">
              <a:buNone/>
            </a:pPr>
            <a:r>
              <a:rPr lang="en-US" sz="1300" dirty="0" err="1"/>
              <a:t>System.out.println</a:t>
            </a:r>
            <a:r>
              <a:rPr lang="en-US" sz="1300" dirty="0"/>
              <a:t>(value);  // </a:t>
            </a:r>
            <a:endParaRPr lang="es-MX" sz="1300" dirty="0"/>
          </a:p>
          <a:p>
            <a:pPr marL="0" indent="0">
              <a:buNone/>
            </a:pPr>
            <a:r>
              <a:rPr lang="en-US" sz="1300" dirty="0"/>
              <a:t>…</a:t>
            </a:r>
            <a:endParaRPr lang="es-MX" sz="1300" dirty="0"/>
          </a:p>
          <a:p>
            <a:pPr marL="0" indent="0">
              <a:buNone/>
            </a:pPr>
            <a:endParaRPr lang="es-AR" dirty="0"/>
          </a:p>
          <a:p>
            <a:pPr marL="0" indent="0">
              <a:buNone/>
            </a:pPr>
            <a:r>
              <a:rPr lang="es-AR" dirty="0"/>
              <a:t>Qué ventajas/desventajas tiene: implementación con </a:t>
            </a:r>
            <a:r>
              <a:rPr lang="es-AR" dirty="0" err="1"/>
              <a:t>ArrayList</a:t>
            </a:r>
            <a:r>
              <a:rPr lang="es-AR" dirty="0"/>
              <a:t> vs </a:t>
            </a:r>
            <a:r>
              <a:rPr lang="es-AR" dirty="0" err="1"/>
              <a:t>HashMap</a:t>
            </a:r>
            <a:r>
              <a:rPr lang="es-AR" dirty="0"/>
              <a:t>?</a:t>
            </a:r>
          </a:p>
        </p:txBody>
      </p:sp>
      <p:sp>
        <p:nvSpPr>
          <p:cNvPr id="4" name="Marcador de número de diapositiva 3"/>
          <p:cNvSpPr>
            <a:spLocks noGrp="1"/>
          </p:cNvSpPr>
          <p:nvPr>
            <p:ph type="sldNum" sz="quarter" idx="12"/>
          </p:nvPr>
        </p:nvSpPr>
        <p:spPr/>
        <p:txBody>
          <a:bodyPr/>
          <a:lstStyle/>
          <a:p>
            <a:fld id="{401CF334-2D5C-4859-84A6-CA7E6E43FAEB}" type="slidenum">
              <a:rPr lang="en-US" smtClean="0"/>
              <a:t>76</a:t>
            </a:fld>
            <a:endParaRPr lang="en-US"/>
          </a:p>
        </p:txBody>
      </p:sp>
    </p:spTree>
    <p:extLst>
      <p:ext uri="{BB962C8B-B14F-4D97-AF65-F5344CB8AC3E}">
        <p14:creationId xmlns:p14="http://schemas.microsoft.com/office/powerpoint/2010/main" val="3565750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AR" dirty="0"/>
              <a:t>Comparando algoritmos…</a:t>
            </a:r>
            <a:endParaRPr lang="es-MX" dirty="0"/>
          </a:p>
        </p:txBody>
      </p:sp>
      <p:sp>
        <p:nvSpPr>
          <p:cNvPr id="3" name="Marcador de contenido 2"/>
          <p:cNvSpPr>
            <a:spLocks noGrp="1"/>
          </p:cNvSpPr>
          <p:nvPr>
            <p:ph idx="1"/>
          </p:nvPr>
        </p:nvSpPr>
        <p:spPr/>
        <p:txBody>
          <a:bodyPr/>
          <a:lstStyle/>
          <a:p>
            <a:pPr marL="0" indent="0">
              <a:buNone/>
            </a:pPr>
            <a:r>
              <a:rPr lang="es-AR" b="1" dirty="0"/>
              <a:t>Análisis de un caso extremo:</a:t>
            </a:r>
          </a:p>
          <a:p>
            <a:pPr marL="0" indent="0">
              <a:buNone/>
            </a:pPr>
            <a:endParaRPr lang="es-AR" dirty="0"/>
          </a:p>
          <a:p>
            <a:pPr marL="0" indent="0">
              <a:buNone/>
            </a:pPr>
            <a:r>
              <a:rPr lang="es-AR" dirty="0"/>
              <a:t>Si quiero la similitud entre 2 frases (por lo menos 2 palabras), en qué tipo de frases resulta </a:t>
            </a:r>
            <a:r>
              <a:rPr lang="es-AR" dirty="0" err="1"/>
              <a:t>muchííísimo</a:t>
            </a:r>
            <a:r>
              <a:rPr lang="es-AR" dirty="0"/>
              <a:t> mejor </a:t>
            </a:r>
            <a:r>
              <a:rPr lang="es-AR" dirty="0" err="1"/>
              <a:t>Qgrams</a:t>
            </a:r>
            <a:r>
              <a:rPr lang="es-AR" dirty="0"/>
              <a:t> que </a:t>
            </a:r>
            <a:r>
              <a:rPr lang="es-AR" dirty="0" err="1"/>
              <a:t>Levenshtein</a:t>
            </a:r>
            <a:r>
              <a:rPr lang="es-AR" dirty="0"/>
              <a:t>/</a:t>
            </a:r>
            <a:r>
              <a:rPr lang="es-AR" dirty="0" err="1"/>
              <a:t>Metaphone</a:t>
            </a:r>
            <a:r>
              <a:rPr lang="es-AR" dirty="0"/>
              <a:t>/</a:t>
            </a:r>
            <a:r>
              <a:rPr lang="es-AR" dirty="0" err="1"/>
              <a:t>Soundex</a:t>
            </a:r>
            <a:r>
              <a:rPr lang="es-AR" dirty="0"/>
              <a:t>.</a:t>
            </a:r>
          </a:p>
          <a:p>
            <a:pPr marL="0" indent="0">
              <a:buNone/>
            </a:pPr>
            <a:endParaRPr lang="es-AR" dirty="0"/>
          </a:p>
          <a:p>
            <a:pPr marL="0" indent="0">
              <a:buNone/>
            </a:pPr>
            <a:r>
              <a:rPr lang="es-AR" dirty="0"/>
              <a:t>Exhibir un caso.</a:t>
            </a:r>
            <a:endParaRPr lang="es-MX" dirty="0"/>
          </a:p>
        </p:txBody>
      </p:sp>
      <p:sp>
        <p:nvSpPr>
          <p:cNvPr id="4" name="Marcador de número de diapositiva 3"/>
          <p:cNvSpPr>
            <a:spLocks noGrp="1"/>
          </p:cNvSpPr>
          <p:nvPr>
            <p:ph type="sldNum" sz="quarter" idx="12"/>
          </p:nvPr>
        </p:nvSpPr>
        <p:spPr/>
        <p:txBody>
          <a:bodyPr/>
          <a:lstStyle/>
          <a:p>
            <a:fld id="{401CF334-2D5C-4859-84A6-CA7E6E43FAEB}" type="slidenum">
              <a:rPr lang="en-US" smtClean="0"/>
              <a:t>77</a:t>
            </a:fld>
            <a:endParaRPr lang="en-US"/>
          </a:p>
        </p:txBody>
      </p:sp>
    </p:spTree>
    <p:extLst>
      <p:ext uri="{BB962C8B-B14F-4D97-AF65-F5344CB8AC3E}">
        <p14:creationId xmlns:p14="http://schemas.microsoft.com/office/powerpoint/2010/main" val="3248537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dirty="0"/>
          </a:p>
        </p:txBody>
      </p:sp>
      <p:sp>
        <p:nvSpPr>
          <p:cNvPr id="3" name="Content Placeholder 2"/>
          <p:cNvSpPr>
            <a:spLocks noGrp="1"/>
          </p:cNvSpPr>
          <p:nvPr>
            <p:ph idx="1"/>
          </p:nvPr>
        </p:nvSpPr>
        <p:spPr>
          <a:xfrm>
            <a:off x="169817" y="1722120"/>
            <a:ext cx="8229600" cy="4389120"/>
          </a:xfrm>
        </p:spPr>
        <p:txBody>
          <a:bodyPr/>
          <a:lstStyle/>
          <a:p>
            <a:pPr marL="0" indent="0">
              <a:buNone/>
            </a:pPr>
            <a:r>
              <a:rPr lang="en-US" dirty="0" err="1"/>
              <a:t>Resumiendo</a:t>
            </a:r>
            <a:r>
              <a:rPr lang="en-US" dirty="0"/>
              <a:t>,  </a:t>
            </a:r>
            <a:r>
              <a:rPr lang="en-US" dirty="0" err="1"/>
              <a:t>los</a:t>
            </a:r>
            <a:r>
              <a:rPr lang="en-US" dirty="0"/>
              <a:t> </a:t>
            </a:r>
            <a:r>
              <a:rPr lang="en-US" dirty="0" err="1"/>
              <a:t>algoritmos</a:t>
            </a:r>
            <a:r>
              <a:rPr lang="en-US" dirty="0"/>
              <a:t> </a:t>
            </a:r>
            <a:r>
              <a:rPr lang="en-US" dirty="0" err="1"/>
              <a:t>representantes</a:t>
            </a:r>
            <a:r>
              <a:rPr lang="en-US" dirty="0"/>
              <a:t> que </a:t>
            </a:r>
            <a:r>
              <a:rPr lang="en-US" dirty="0" err="1"/>
              <a:t>hemos</a:t>
            </a:r>
            <a:r>
              <a:rPr lang="en-US" dirty="0"/>
              <a:t> </a:t>
            </a:r>
            <a:r>
              <a:rPr lang="en-US" dirty="0" err="1"/>
              <a:t>analizado</a:t>
            </a:r>
            <a:r>
              <a:rPr lang="en-US" dirty="0"/>
              <a:t> </a:t>
            </a:r>
            <a:r>
              <a:rPr lang="en-US" dirty="0" err="1"/>
              <a:t>sobre</a:t>
            </a:r>
            <a:r>
              <a:rPr lang="en-US" dirty="0"/>
              <a:t> </a:t>
            </a:r>
            <a:r>
              <a:rPr lang="en-US" dirty="0" err="1"/>
              <a:t>procesamiento</a:t>
            </a:r>
            <a:r>
              <a:rPr lang="en-US" dirty="0"/>
              <a:t> de Strings</a:t>
            </a:r>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78</a:t>
            </a:fld>
            <a:endParaRPr lang="en-US"/>
          </a:p>
        </p:txBody>
      </p:sp>
      <p:sp>
        <p:nvSpPr>
          <p:cNvPr id="5" name="Oval 4"/>
          <p:cNvSpPr/>
          <p:nvPr/>
        </p:nvSpPr>
        <p:spPr>
          <a:xfrm>
            <a:off x="3239588" y="3984490"/>
            <a:ext cx="2090057" cy="1018903"/>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err="1"/>
              <a:t>Similaridad</a:t>
            </a:r>
            <a:endParaRPr lang="es-AR" dirty="0"/>
          </a:p>
        </p:txBody>
      </p:sp>
      <p:cxnSp>
        <p:nvCxnSpPr>
          <p:cNvPr id="11" name="Straight Arrow Connector 10"/>
          <p:cNvCxnSpPr/>
          <p:nvPr/>
        </p:nvCxnSpPr>
        <p:spPr>
          <a:xfrm flipH="1" flipV="1">
            <a:off x="3117667" y="4001268"/>
            <a:ext cx="317865" cy="216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5011781" y="3916680"/>
            <a:ext cx="317864" cy="2403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3"/>
          </p:cNvCxnSpPr>
          <p:nvPr/>
        </p:nvCxnSpPr>
        <p:spPr>
          <a:xfrm flipH="1">
            <a:off x="3239588" y="4854178"/>
            <a:ext cx="306082" cy="1805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087086" y="4796286"/>
            <a:ext cx="364480" cy="274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21771" y="3023380"/>
            <a:ext cx="1293223" cy="509451"/>
          </a:xfrm>
          <a:prstGeom prst="ellipse">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err="1"/>
              <a:t>Jaro</a:t>
            </a:r>
            <a:endParaRPr lang="es-AR" dirty="0"/>
          </a:p>
        </p:txBody>
      </p:sp>
      <p:sp>
        <p:nvSpPr>
          <p:cNvPr id="22" name="Oval 21"/>
          <p:cNvSpPr/>
          <p:nvPr/>
        </p:nvSpPr>
        <p:spPr>
          <a:xfrm>
            <a:off x="1227907" y="2610394"/>
            <a:ext cx="2094412" cy="509451"/>
          </a:xfrm>
          <a:prstGeom prst="ellipse">
            <a:avLst/>
          </a:prstGeom>
          <a:solidFill>
            <a:srgbClr val="ECE9E0"/>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err="1"/>
              <a:t>Levenshtein</a:t>
            </a:r>
            <a:endParaRPr lang="es-AR" b="1" dirty="0"/>
          </a:p>
        </p:txBody>
      </p:sp>
      <p:grpSp>
        <p:nvGrpSpPr>
          <p:cNvPr id="39" name="Group 38"/>
          <p:cNvGrpSpPr/>
          <p:nvPr/>
        </p:nvGrpSpPr>
        <p:grpSpPr>
          <a:xfrm>
            <a:off x="770706" y="3091407"/>
            <a:ext cx="2438402" cy="1205602"/>
            <a:chOff x="770706" y="3091407"/>
            <a:chExt cx="2438402" cy="1205602"/>
          </a:xfrm>
        </p:grpSpPr>
        <p:sp>
          <p:nvSpPr>
            <p:cNvPr id="6" name="Oval 5"/>
            <p:cNvSpPr/>
            <p:nvPr/>
          </p:nvSpPr>
          <p:spPr>
            <a:xfrm>
              <a:off x="1119051" y="3278106"/>
              <a:ext cx="2090057" cy="1018903"/>
            </a:xfrm>
            <a:prstGeom prst="ellipse">
              <a:avLst/>
            </a:prstGeom>
            <a:solidFill>
              <a:srgbClr val="FFFF99"/>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de </a:t>
              </a:r>
              <a:r>
                <a:rPr lang="en-US" dirty="0" err="1"/>
                <a:t>Edición</a:t>
              </a:r>
              <a:endParaRPr lang="es-AR" dirty="0"/>
            </a:p>
          </p:txBody>
        </p:sp>
        <p:cxnSp>
          <p:nvCxnSpPr>
            <p:cNvPr id="23" name="Straight Arrow Connector 22"/>
            <p:cNvCxnSpPr/>
            <p:nvPr/>
          </p:nvCxnSpPr>
          <p:spPr>
            <a:xfrm flipH="1" flipV="1">
              <a:off x="770706" y="3513327"/>
              <a:ext cx="317865" cy="216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6" idx="0"/>
            </p:cNvCxnSpPr>
            <p:nvPr/>
          </p:nvCxnSpPr>
          <p:spPr>
            <a:xfrm flipH="1" flipV="1">
              <a:off x="2159725" y="3091407"/>
              <a:ext cx="4355" cy="1866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7" name="Oval 26"/>
          <p:cNvSpPr/>
          <p:nvPr/>
        </p:nvSpPr>
        <p:spPr>
          <a:xfrm>
            <a:off x="124094" y="4417224"/>
            <a:ext cx="1293223" cy="509451"/>
          </a:xfrm>
          <a:prstGeom prst="ellipse">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err="1"/>
              <a:t>Fechas</a:t>
            </a:r>
            <a:endParaRPr lang="es-AR" dirty="0"/>
          </a:p>
        </p:txBody>
      </p:sp>
      <p:grpSp>
        <p:nvGrpSpPr>
          <p:cNvPr id="40" name="Group 39"/>
          <p:cNvGrpSpPr/>
          <p:nvPr/>
        </p:nvGrpSpPr>
        <p:grpSpPr>
          <a:xfrm>
            <a:off x="770705" y="4777285"/>
            <a:ext cx="2664826" cy="1018903"/>
            <a:chOff x="770705" y="4777285"/>
            <a:chExt cx="2664826" cy="1018903"/>
          </a:xfrm>
        </p:grpSpPr>
        <p:sp>
          <p:nvSpPr>
            <p:cNvPr id="8" name="Oval 7"/>
            <p:cNvSpPr/>
            <p:nvPr/>
          </p:nvSpPr>
          <p:spPr>
            <a:xfrm>
              <a:off x="1149531" y="4777285"/>
              <a:ext cx="2286000" cy="1018903"/>
            </a:xfrm>
            <a:prstGeom prst="ellipse">
              <a:avLst/>
            </a:prstGeom>
            <a:solidFill>
              <a:srgbClr val="FFFF99"/>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err="1"/>
                <a:t>Dominio</a:t>
              </a:r>
              <a:r>
                <a:rPr lang="en-US" dirty="0"/>
                <a:t> </a:t>
              </a:r>
              <a:r>
                <a:rPr lang="en-US" dirty="0" err="1"/>
                <a:t>dependientes</a:t>
              </a:r>
              <a:endParaRPr lang="es-AR" dirty="0"/>
            </a:p>
          </p:txBody>
        </p:sp>
        <p:cxnSp>
          <p:nvCxnSpPr>
            <p:cNvPr id="26" name="Straight Arrow Connector 25"/>
            <p:cNvCxnSpPr/>
            <p:nvPr/>
          </p:nvCxnSpPr>
          <p:spPr>
            <a:xfrm flipH="1" flipV="1">
              <a:off x="938346" y="4926675"/>
              <a:ext cx="317865" cy="216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770705" y="5486118"/>
              <a:ext cx="566064" cy="2165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0" name="Oval 29"/>
          <p:cNvSpPr/>
          <p:nvPr/>
        </p:nvSpPr>
        <p:spPr>
          <a:xfrm>
            <a:off x="126270" y="5745737"/>
            <a:ext cx="1663341" cy="509451"/>
          </a:xfrm>
          <a:prstGeom prst="ellipse">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err="1"/>
              <a:t>Números</a:t>
            </a:r>
            <a:endParaRPr lang="es-AR" dirty="0"/>
          </a:p>
        </p:txBody>
      </p:sp>
      <p:sp>
        <p:nvSpPr>
          <p:cNvPr id="31" name="Oval 30"/>
          <p:cNvSpPr/>
          <p:nvPr/>
        </p:nvSpPr>
        <p:spPr>
          <a:xfrm>
            <a:off x="4262843" y="6000462"/>
            <a:ext cx="1663341" cy="509451"/>
          </a:xfrm>
          <a:prstGeom prst="ellipse">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a:t>Soundex</a:t>
            </a:r>
            <a:endParaRPr lang="es-AR" b="1" dirty="0"/>
          </a:p>
        </p:txBody>
      </p:sp>
      <p:sp>
        <p:nvSpPr>
          <p:cNvPr id="32" name="Oval 31"/>
          <p:cNvSpPr/>
          <p:nvPr/>
        </p:nvSpPr>
        <p:spPr>
          <a:xfrm>
            <a:off x="6210290" y="5928489"/>
            <a:ext cx="2153201" cy="509451"/>
          </a:xfrm>
          <a:prstGeom prst="ellipse">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err="1"/>
              <a:t>Metaphone</a:t>
            </a:r>
            <a:endParaRPr lang="es-AR" b="1" dirty="0"/>
          </a:p>
        </p:txBody>
      </p:sp>
      <p:grpSp>
        <p:nvGrpSpPr>
          <p:cNvPr id="42" name="Group 41"/>
          <p:cNvGrpSpPr/>
          <p:nvPr/>
        </p:nvGrpSpPr>
        <p:grpSpPr>
          <a:xfrm>
            <a:off x="5269326" y="4760507"/>
            <a:ext cx="2150376" cy="1239955"/>
            <a:chOff x="5269326" y="4760507"/>
            <a:chExt cx="2150376" cy="1239955"/>
          </a:xfrm>
        </p:grpSpPr>
        <p:sp>
          <p:nvSpPr>
            <p:cNvPr id="9" name="Oval 8"/>
            <p:cNvSpPr/>
            <p:nvPr/>
          </p:nvSpPr>
          <p:spPr>
            <a:xfrm>
              <a:off x="5329645" y="4760507"/>
              <a:ext cx="2090057" cy="1018903"/>
            </a:xfrm>
            <a:prstGeom prst="ellipse">
              <a:avLst/>
            </a:prstGeom>
            <a:solidFill>
              <a:srgbClr val="FFFF99"/>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err="1"/>
                <a:t>Fonéticos</a:t>
              </a:r>
              <a:endParaRPr lang="es-AR" dirty="0"/>
            </a:p>
          </p:txBody>
        </p:sp>
        <p:cxnSp>
          <p:nvCxnSpPr>
            <p:cNvPr id="33" name="Straight Arrow Connector 32"/>
            <p:cNvCxnSpPr/>
            <p:nvPr/>
          </p:nvCxnSpPr>
          <p:spPr>
            <a:xfrm flipH="1">
              <a:off x="5269326" y="5612403"/>
              <a:ext cx="409303" cy="388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32" idx="0"/>
            </p:cNvCxnSpPr>
            <p:nvPr/>
          </p:nvCxnSpPr>
          <p:spPr>
            <a:xfrm>
              <a:off x="6991194" y="5655448"/>
              <a:ext cx="295697" cy="2730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7" name="Oval 36"/>
          <p:cNvSpPr/>
          <p:nvPr/>
        </p:nvSpPr>
        <p:spPr>
          <a:xfrm>
            <a:off x="6592388" y="2530392"/>
            <a:ext cx="2094412" cy="509451"/>
          </a:xfrm>
          <a:prstGeom prst="ellipse">
            <a:avLst/>
          </a:prstGeom>
          <a:solidFill>
            <a:srgbClr val="ECE9E0"/>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a:t>G-Grams</a:t>
            </a:r>
            <a:endParaRPr lang="es-AR" b="1" dirty="0"/>
          </a:p>
        </p:txBody>
      </p:sp>
      <p:grpSp>
        <p:nvGrpSpPr>
          <p:cNvPr id="41" name="Group 40"/>
          <p:cNvGrpSpPr/>
          <p:nvPr/>
        </p:nvGrpSpPr>
        <p:grpSpPr>
          <a:xfrm>
            <a:off x="5329645" y="2998824"/>
            <a:ext cx="2048691" cy="1252667"/>
            <a:chOff x="5329645" y="2998824"/>
            <a:chExt cx="2048691" cy="1252667"/>
          </a:xfrm>
        </p:grpSpPr>
        <p:sp>
          <p:nvSpPr>
            <p:cNvPr id="7" name="Oval 6"/>
            <p:cNvSpPr/>
            <p:nvPr/>
          </p:nvSpPr>
          <p:spPr>
            <a:xfrm>
              <a:off x="5329645" y="3232588"/>
              <a:ext cx="2048691" cy="1018903"/>
            </a:xfrm>
            <a:prstGeom prst="ellipse">
              <a:avLst/>
            </a:prstGeom>
            <a:solidFill>
              <a:srgbClr val="FFFF99"/>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De Tokens</a:t>
              </a:r>
              <a:endParaRPr lang="es-AR" dirty="0"/>
            </a:p>
          </p:txBody>
        </p:sp>
        <p:cxnSp>
          <p:nvCxnSpPr>
            <p:cNvPr id="38" name="Straight Arrow Connector 37"/>
            <p:cNvCxnSpPr/>
            <p:nvPr/>
          </p:nvCxnSpPr>
          <p:spPr>
            <a:xfrm flipV="1">
              <a:off x="6813110" y="2998824"/>
              <a:ext cx="317864" cy="2403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2409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arn(inVertical)">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barn(inVertical)">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barn(inVertical)">
                                      <p:cBhvr>
                                        <p:cTn id="17" dur="500"/>
                                        <p:tgtEl>
                                          <p:spTgt spid="3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barn(inVertical)">
                                      <p:cBhvr>
                                        <p:cTn id="22" dur="500"/>
                                        <p:tgtEl>
                                          <p:spTgt spid="41"/>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1000"/>
                                        <p:tgtEl>
                                          <p:spTgt spid="27"/>
                                        </p:tgtEl>
                                      </p:cBhvr>
                                    </p:animEffect>
                                    <p:anim calcmode="lin" valueType="num">
                                      <p:cBhvr>
                                        <p:cTn id="28" dur="1000" fill="hold"/>
                                        <p:tgtEl>
                                          <p:spTgt spid="27"/>
                                        </p:tgtEl>
                                        <p:attrNameLst>
                                          <p:attrName>ppt_x</p:attrName>
                                        </p:attrNameLst>
                                      </p:cBhvr>
                                      <p:tavLst>
                                        <p:tav tm="0">
                                          <p:val>
                                            <p:strVal val="#ppt_x"/>
                                          </p:val>
                                        </p:tav>
                                        <p:tav tm="100000">
                                          <p:val>
                                            <p:strVal val="#ppt_x"/>
                                          </p:val>
                                        </p:tav>
                                      </p:tavLst>
                                    </p:anim>
                                    <p:anim calcmode="lin" valueType="num">
                                      <p:cBhvr>
                                        <p:cTn id="29" dur="1000" fill="hold"/>
                                        <p:tgtEl>
                                          <p:spTgt spid="2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1000"/>
                                        <p:tgtEl>
                                          <p:spTgt spid="30"/>
                                        </p:tgtEl>
                                      </p:cBhvr>
                                    </p:animEffect>
                                    <p:anim calcmode="lin" valueType="num">
                                      <p:cBhvr>
                                        <p:cTn id="33" dur="1000" fill="hold"/>
                                        <p:tgtEl>
                                          <p:spTgt spid="30"/>
                                        </p:tgtEl>
                                        <p:attrNameLst>
                                          <p:attrName>ppt_x</p:attrName>
                                        </p:attrNameLst>
                                      </p:cBhvr>
                                      <p:tavLst>
                                        <p:tav tm="0">
                                          <p:val>
                                            <p:strVal val="#ppt_x"/>
                                          </p:val>
                                        </p:tav>
                                        <p:tav tm="100000">
                                          <p:val>
                                            <p:strVal val="#ppt_x"/>
                                          </p:val>
                                        </p:tav>
                                      </p:tavLst>
                                    </p:anim>
                                    <p:anim calcmode="lin" valueType="num">
                                      <p:cBhvr>
                                        <p:cTn id="34"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barn(inVertical)">
                                      <p:cBhvr>
                                        <p:cTn id="39" dur="500"/>
                                        <p:tgtEl>
                                          <p:spTgt spid="31"/>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barn(inVertical)">
                                      <p:cBhvr>
                                        <p:cTn id="42" dur="500"/>
                                        <p:tgtEl>
                                          <p:spTgt spid="32"/>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barn(inVertical)">
                                      <p:cBhvr>
                                        <p:cTn id="47" dur="500"/>
                                        <p:tgtEl>
                                          <p:spTgt spid="21"/>
                                        </p:tgtEl>
                                      </p:cBhvr>
                                    </p:animEffect>
                                  </p:childTnLst>
                                </p:cTn>
                              </p:par>
                              <p:par>
                                <p:cTn id="48" presetID="16" presetClass="entr" presetSubtype="21" fill="hold" grpId="0"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barn(inVertical)">
                                      <p:cBhvr>
                                        <p:cTn id="50" dur="500"/>
                                        <p:tgtEl>
                                          <p:spTgt spid="22"/>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grpId="0" nodeType="click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barn(inVertical)">
                                      <p:cBhvr>
                                        <p:cTn id="5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7" grpId="0" animBg="1"/>
      <p:bldP spid="30" grpId="0" animBg="1"/>
      <p:bldP spid="31" grpId="0" animBg="1"/>
      <p:bldP spid="32" grpId="0" animBg="1"/>
      <p:bldP spid="37"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4"/>
          <p:cNvSpPr txBox="1">
            <a:spLocks noGrp="1"/>
          </p:cNvSpPr>
          <p:nvPr>
            <p:ph type="ctrTitle"/>
          </p:nvPr>
        </p:nvSpPr>
        <p:spPr>
          <a:xfrm>
            <a:off x="533400" y="1371600"/>
            <a:ext cx="7851648" cy="1828800"/>
          </a:xfrm>
          <a:prstGeom prst="rect">
            <a:avLst/>
          </a:prstGeom>
          <a:noFill/>
          <a:ln>
            <a:noFill/>
          </a:ln>
        </p:spPr>
        <p:txBody>
          <a:bodyPr spcFirstLastPara="1" wrap="square" lIns="0" tIns="0" rIns="18275" bIns="0" anchor="b" anchorCtr="0">
            <a:normAutofit/>
          </a:bodyPr>
          <a:lstStyle/>
          <a:p>
            <a:pPr marL="0" lvl="0" indent="0" algn="r" rtl="0">
              <a:spcBef>
                <a:spcPts val="0"/>
              </a:spcBef>
              <a:spcAft>
                <a:spcPts val="0"/>
              </a:spcAft>
              <a:buClr>
                <a:schemeClr val="dk2"/>
              </a:buClr>
              <a:buSzPts val="5600"/>
              <a:buFont typeface="Century Gothic"/>
              <a:buNone/>
            </a:pPr>
            <a:r>
              <a:rPr lang="en-US"/>
              <a:t>Estructura de Datos y Algoritmos</a:t>
            </a:r>
            <a:endParaRPr/>
          </a:p>
        </p:txBody>
      </p:sp>
      <p:sp>
        <p:nvSpPr>
          <p:cNvPr id="112" name="Google Shape;112;p14"/>
          <p:cNvSpPr txBox="1">
            <a:spLocks noGrp="1"/>
          </p:cNvSpPr>
          <p:nvPr>
            <p:ph type="subTitle" idx="1"/>
          </p:nvPr>
        </p:nvSpPr>
        <p:spPr>
          <a:xfrm>
            <a:off x="533400" y="3228536"/>
            <a:ext cx="7854696" cy="1752600"/>
          </a:xfrm>
          <a:prstGeom prst="rect">
            <a:avLst/>
          </a:prstGeom>
          <a:noFill/>
          <a:ln>
            <a:noFill/>
          </a:ln>
        </p:spPr>
        <p:txBody>
          <a:bodyPr spcFirstLastPara="1" wrap="square" lIns="0" tIns="45700" rIns="18275" bIns="45700" anchor="t" anchorCtr="0">
            <a:normAutofit/>
          </a:bodyPr>
          <a:lstStyle/>
          <a:p>
            <a:pPr marL="0" marR="45720" lvl="0" indent="0" algn="r" rtl="0">
              <a:spcBef>
                <a:spcPts val="0"/>
              </a:spcBef>
              <a:spcAft>
                <a:spcPts val="0"/>
              </a:spcAft>
              <a:buSzPts val="3420"/>
              <a:buNone/>
            </a:pPr>
            <a:r>
              <a:rPr lang="en-US" sz="3600" dirty="0">
                <a:solidFill>
                  <a:schemeClr val="dk2"/>
                </a:solidFill>
              </a:rPr>
              <a:t>ITBA     2024-Q1</a:t>
            </a:r>
            <a:endParaRPr sz="3600" dirty="0">
              <a:solidFill>
                <a:schemeClr val="dk2"/>
              </a:solidFill>
            </a:endParaRPr>
          </a:p>
        </p:txBody>
      </p:sp>
      <p:sp>
        <p:nvSpPr>
          <p:cNvPr id="113" name="Google Shape;113;p14"/>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79</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dirty="0"/>
          </a:p>
        </p:txBody>
      </p:sp>
      <p:sp>
        <p:nvSpPr>
          <p:cNvPr id="3" name="Content Placeholder 2"/>
          <p:cNvSpPr>
            <a:spLocks noGrp="1"/>
          </p:cNvSpPr>
          <p:nvPr>
            <p:ph idx="1"/>
          </p:nvPr>
        </p:nvSpPr>
        <p:spPr/>
        <p:txBody>
          <a:bodyPr>
            <a:normAutofit fontScale="77500" lnSpcReduction="20000"/>
          </a:bodyPr>
          <a:lstStyle/>
          <a:p>
            <a:pPr marL="0" indent="0" algn="just">
              <a:buNone/>
            </a:pPr>
            <a:r>
              <a:rPr lang="en-US" dirty="0">
                <a:sym typeface="Symbol" panose="05050102010706020507" pitchFamily="18" charset="2"/>
              </a:rPr>
              <a:t>Pero, </a:t>
            </a:r>
            <a:r>
              <a:rPr lang="en-US" dirty="0" err="1">
                <a:sym typeface="Symbol" panose="05050102010706020507" pitchFamily="18" charset="2"/>
              </a:rPr>
              <a:t>si</a:t>
            </a:r>
            <a:r>
              <a:rPr lang="en-US" dirty="0">
                <a:sym typeface="Symbol" panose="05050102010706020507" pitchFamily="18" charset="2"/>
              </a:rPr>
              <a:t> el </a:t>
            </a:r>
            <a:r>
              <a:rPr lang="en-US" dirty="0" err="1">
                <a:sym typeface="Symbol" panose="05050102010706020507" pitchFamily="18" charset="2"/>
              </a:rPr>
              <a:t>compilador</a:t>
            </a:r>
            <a:r>
              <a:rPr lang="en-US" dirty="0">
                <a:sym typeface="Symbol" panose="05050102010706020507" pitchFamily="18" charset="2"/>
              </a:rPr>
              <a:t> </a:t>
            </a:r>
            <a:r>
              <a:rPr lang="en-US" dirty="0" err="1">
                <a:sym typeface="Symbol" panose="05050102010706020507" pitchFamily="18" charset="2"/>
              </a:rPr>
              <a:t>encontrara</a:t>
            </a:r>
            <a:r>
              <a:rPr lang="en-US" dirty="0">
                <a:sym typeface="Symbol" panose="05050102010706020507" pitchFamily="18" charset="2"/>
              </a:rPr>
              <a:t> </a:t>
            </a:r>
            <a:r>
              <a:rPr lang="en-US" dirty="0">
                <a:solidFill>
                  <a:srgbClr val="FF0000"/>
                </a:solidFill>
                <a:sym typeface="Symbol" panose="05050102010706020507" pitchFamily="18" charset="2"/>
              </a:rPr>
              <a:t>“</a:t>
            </a:r>
            <a:r>
              <a:rPr lang="en-US" dirty="0" err="1">
                <a:solidFill>
                  <a:srgbClr val="FF0000"/>
                </a:solidFill>
                <a:sym typeface="Symbol" panose="05050102010706020507" pitchFamily="18" charset="2"/>
              </a:rPr>
              <a:t>hola”que</a:t>
            </a:r>
            <a:r>
              <a:rPr lang="en-US" dirty="0">
                <a:solidFill>
                  <a:srgbClr val="FF0000"/>
                </a:solidFill>
                <a:sym typeface="Symbol" panose="05050102010706020507" pitchFamily="18" charset="2"/>
              </a:rPr>
              <a:t>”</a:t>
            </a:r>
            <a:r>
              <a:rPr lang="en-US" dirty="0">
                <a:sym typeface="Symbol" panose="05050102010706020507" pitchFamily="18" charset="2"/>
              </a:rPr>
              <a:t>   </a:t>
            </a:r>
            <a:r>
              <a:rPr lang="en-US" dirty="0" err="1">
                <a:sym typeface="Symbol" panose="05050102010706020507" pitchFamily="18" charset="2"/>
              </a:rPr>
              <a:t>daría</a:t>
            </a:r>
            <a:r>
              <a:rPr lang="en-US" dirty="0">
                <a:sym typeface="Symbol" panose="05050102010706020507" pitchFamily="18" charset="2"/>
              </a:rPr>
              <a:t> error, </a:t>
            </a:r>
            <a:r>
              <a:rPr lang="en-US" dirty="0" err="1">
                <a:sym typeface="Symbol" panose="05050102010706020507" pitchFamily="18" charset="2"/>
              </a:rPr>
              <a:t>porque</a:t>
            </a:r>
            <a:r>
              <a:rPr lang="en-US" dirty="0">
                <a:sym typeface="Symbol" panose="05050102010706020507" pitchFamily="18" charset="2"/>
              </a:rPr>
              <a:t> no </a:t>
            </a:r>
            <a:r>
              <a:rPr lang="en-US" dirty="0" err="1">
                <a:sym typeface="Symbol" panose="05050102010706020507" pitchFamily="18" charset="2"/>
              </a:rPr>
              <a:t>sabe</a:t>
            </a:r>
            <a:r>
              <a:rPr lang="en-US" dirty="0">
                <a:sym typeface="Symbol" panose="05050102010706020507" pitchFamily="18" charset="2"/>
              </a:rPr>
              <a:t> </a:t>
            </a:r>
            <a:r>
              <a:rPr lang="en-US" dirty="0" err="1">
                <a:sym typeface="Symbol" panose="05050102010706020507" pitchFamily="18" charset="2"/>
              </a:rPr>
              <a:t>dónde</a:t>
            </a:r>
            <a:r>
              <a:rPr lang="en-US" dirty="0">
                <a:sym typeface="Symbol" panose="05050102010706020507" pitchFamily="18" charset="2"/>
              </a:rPr>
              <a:t> </a:t>
            </a:r>
            <a:r>
              <a:rPr lang="en-US" dirty="0" err="1">
                <a:sym typeface="Symbol" panose="05050102010706020507" pitchFamily="18" charset="2"/>
              </a:rPr>
              <a:t>termina</a:t>
            </a:r>
            <a:r>
              <a:rPr lang="en-US" dirty="0">
                <a:sym typeface="Symbol" panose="05050102010706020507" pitchFamily="18" charset="2"/>
              </a:rPr>
              <a:t> el string: </a:t>
            </a:r>
          </a:p>
          <a:p>
            <a:pPr marL="0" indent="0" algn="just">
              <a:buNone/>
            </a:pPr>
            <a:r>
              <a:rPr lang="en-US" dirty="0">
                <a:sym typeface="Symbol" panose="05050102010706020507" pitchFamily="18" charset="2"/>
              </a:rPr>
              <a:t>¿</a:t>
            </a:r>
            <a:r>
              <a:rPr lang="en-US" dirty="0" err="1">
                <a:sym typeface="Symbol" panose="05050102010706020507" pitchFamily="18" charset="2"/>
              </a:rPr>
              <a:t>Es</a:t>
            </a:r>
            <a:r>
              <a:rPr lang="en-US" dirty="0">
                <a:sym typeface="Symbol" panose="05050102010706020507" pitchFamily="18" charset="2"/>
              </a:rPr>
              <a:t> </a:t>
            </a:r>
            <a:r>
              <a:rPr lang="en-US" dirty="0">
                <a:solidFill>
                  <a:srgbClr val="FF0000"/>
                </a:solidFill>
                <a:sym typeface="Symbol" panose="05050102010706020507" pitchFamily="18" charset="2"/>
              </a:rPr>
              <a:t>“</a:t>
            </a:r>
            <a:r>
              <a:rPr lang="en-US" dirty="0" err="1">
                <a:sym typeface="Symbol" panose="05050102010706020507" pitchFamily="18" charset="2"/>
              </a:rPr>
              <a:t>hola</a:t>
            </a:r>
            <a:r>
              <a:rPr lang="en-US" dirty="0">
                <a:solidFill>
                  <a:srgbClr val="FF0000"/>
                </a:solidFill>
                <a:sym typeface="Symbol" panose="05050102010706020507" pitchFamily="18" charset="2"/>
              </a:rPr>
              <a:t>”  </a:t>
            </a:r>
            <a:r>
              <a:rPr lang="en-US" dirty="0">
                <a:sym typeface="Symbol" panose="05050102010706020507" pitchFamily="18" charset="2"/>
              </a:rPr>
              <a:t>y lo que </a:t>
            </a:r>
            <a:r>
              <a:rPr lang="en-US" dirty="0" err="1">
                <a:sym typeface="Symbol" panose="05050102010706020507" pitchFamily="18" charset="2"/>
              </a:rPr>
              <a:t>sigue</a:t>
            </a:r>
            <a:r>
              <a:rPr lang="en-US" dirty="0">
                <a:sym typeface="Symbol" panose="05050102010706020507" pitchFamily="18" charset="2"/>
              </a:rPr>
              <a:t> </a:t>
            </a:r>
            <a:r>
              <a:rPr lang="en-US" dirty="0" err="1">
                <a:sym typeface="Symbol" panose="05050102010706020507" pitchFamily="18" charset="2"/>
              </a:rPr>
              <a:t>está</a:t>
            </a:r>
            <a:r>
              <a:rPr lang="en-US" dirty="0">
                <a:sym typeface="Symbol" panose="05050102010706020507" pitchFamily="18" charset="2"/>
              </a:rPr>
              <a:t> mal? </a:t>
            </a:r>
          </a:p>
          <a:p>
            <a:pPr marL="0" indent="0" algn="just">
              <a:buNone/>
            </a:pPr>
            <a:r>
              <a:rPr lang="en-US" dirty="0">
                <a:sym typeface="Symbol" panose="05050102010706020507" pitchFamily="18" charset="2"/>
              </a:rPr>
              <a:t>¿</a:t>
            </a:r>
            <a:r>
              <a:rPr lang="en-US" dirty="0" err="1">
                <a:sym typeface="Symbol" panose="05050102010706020507" pitchFamily="18" charset="2"/>
              </a:rPr>
              <a:t>Debería</a:t>
            </a:r>
            <a:r>
              <a:rPr lang="en-US" dirty="0">
                <a:sym typeface="Symbol" panose="05050102010706020507" pitchFamily="18" charset="2"/>
              </a:rPr>
              <a:t> </a:t>
            </a:r>
            <a:r>
              <a:rPr lang="en-US" dirty="0" err="1">
                <a:sym typeface="Symbol" panose="05050102010706020507" pitchFamily="18" charset="2"/>
              </a:rPr>
              <a:t>ser</a:t>
            </a:r>
            <a:r>
              <a:rPr lang="en-US" dirty="0">
                <a:sym typeface="Symbol" panose="05050102010706020507" pitchFamily="18" charset="2"/>
              </a:rPr>
              <a:t> </a:t>
            </a:r>
            <a:r>
              <a:rPr lang="en-US" dirty="0">
                <a:solidFill>
                  <a:srgbClr val="FF0000"/>
                </a:solidFill>
                <a:sym typeface="Symbol" panose="05050102010706020507" pitchFamily="18" charset="2"/>
              </a:rPr>
              <a:t>“</a:t>
            </a:r>
            <a:r>
              <a:rPr lang="en-US" dirty="0" err="1">
                <a:sym typeface="Symbol" panose="05050102010706020507" pitchFamily="18" charset="2"/>
              </a:rPr>
              <a:t>hola”que</a:t>
            </a:r>
            <a:r>
              <a:rPr lang="en-US" dirty="0">
                <a:solidFill>
                  <a:srgbClr val="FF0000"/>
                </a:solidFill>
                <a:sym typeface="Symbol" panose="05050102010706020507" pitchFamily="18" charset="2"/>
              </a:rPr>
              <a:t>”</a:t>
            </a:r>
            <a:r>
              <a:rPr lang="en-US" dirty="0">
                <a:sym typeface="Symbol" panose="05050102010706020507" pitchFamily="18" charset="2"/>
              </a:rPr>
              <a:t> ?   </a:t>
            </a:r>
          </a:p>
          <a:p>
            <a:pPr marL="0" indent="0" algn="just">
              <a:buNone/>
            </a:pPr>
            <a:endParaRPr lang="en-US" dirty="0">
              <a:sym typeface="Symbol" panose="05050102010706020507" pitchFamily="18" charset="2"/>
            </a:endParaRPr>
          </a:p>
          <a:p>
            <a:pPr marL="0" indent="0" algn="just">
              <a:buNone/>
            </a:pPr>
            <a:r>
              <a:rPr lang="en-US" dirty="0">
                <a:sym typeface="Symbol" panose="05050102010706020507" pitchFamily="18" charset="2"/>
              </a:rPr>
              <a:t>Para </a:t>
            </a:r>
            <a:r>
              <a:rPr lang="en-US" dirty="0" err="1">
                <a:sym typeface="Symbol" panose="05050102010706020507" pitchFamily="18" charset="2"/>
              </a:rPr>
              <a:t>evitar</a:t>
            </a:r>
            <a:r>
              <a:rPr lang="en-US" dirty="0">
                <a:sym typeface="Symbol" panose="05050102010706020507" pitchFamily="18" charset="2"/>
              </a:rPr>
              <a:t> </a:t>
            </a:r>
            <a:r>
              <a:rPr lang="en-US" dirty="0" err="1">
                <a:sym typeface="Symbol" panose="05050102010706020507" pitchFamily="18" charset="2"/>
              </a:rPr>
              <a:t>ambiguedades</a:t>
            </a:r>
            <a:r>
              <a:rPr lang="en-US" dirty="0">
                <a:sym typeface="Symbol" panose="05050102010706020507" pitchFamily="18" charset="2"/>
              </a:rPr>
              <a:t> </a:t>
            </a:r>
            <a:r>
              <a:rPr lang="en-US" dirty="0" err="1">
                <a:sym typeface="Symbol" panose="05050102010706020507" pitchFamily="18" charset="2"/>
              </a:rPr>
              <a:t>obliga</a:t>
            </a:r>
            <a:r>
              <a:rPr lang="en-US" dirty="0">
                <a:sym typeface="Symbol" panose="05050102010706020507" pitchFamily="18" charset="2"/>
              </a:rPr>
              <a:t> a </a:t>
            </a:r>
            <a:r>
              <a:rPr lang="en-US" dirty="0" err="1">
                <a:sym typeface="Symbol" panose="05050102010706020507" pitchFamily="18" charset="2"/>
              </a:rPr>
              <a:t>escapar</a:t>
            </a:r>
            <a:r>
              <a:rPr lang="en-US" dirty="0">
                <a:sym typeface="Symbol" panose="05050102010706020507" pitchFamily="18" charset="2"/>
              </a:rPr>
              <a:t> al </a:t>
            </a:r>
            <a:r>
              <a:rPr lang="en-US" dirty="0" err="1">
                <a:sym typeface="Symbol" panose="05050102010706020507" pitchFamily="18" charset="2"/>
              </a:rPr>
              <a:t>símbolo</a:t>
            </a:r>
            <a:r>
              <a:rPr lang="en-US" dirty="0">
                <a:sym typeface="Symbol" panose="05050102010706020507" pitchFamily="18" charset="2"/>
              </a:rPr>
              <a:t> </a:t>
            </a:r>
            <a:r>
              <a:rPr lang="en-US" dirty="0" err="1">
                <a:sym typeface="Symbol" panose="05050102010706020507" pitchFamily="18" charset="2"/>
              </a:rPr>
              <a:t>comillas</a:t>
            </a:r>
            <a:r>
              <a:rPr lang="en-US" dirty="0">
                <a:sym typeface="Symbol" panose="05050102010706020507" pitchFamily="18" charset="2"/>
              </a:rPr>
              <a:t> </a:t>
            </a:r>
            <a:r>
              <a:rPr lang="en-US" dirty="0" err="1">
                <a:sym typeface="Symbol" panose="05050102010706020507" pitchFamily="18" charset="2"/>
              </a:rPr>
              <a:t>dobles</a:t>
            </a:r>
            <a:r>
              <a:rPr lang="en-US" dirty="0">
                <a:sym typeface="Symbol" panose="05050102010706020507" pitchFamily="18" charset="2"/>
              </a:rPr>
              <a:t> </a:t>
            </a:r>
            <a:r>
              <a:rPr lang="en-US" dirty="0" err="1">
                <a:sym typeface="Symbol" panose="05050102010706020507" pitchFamily="18" charset="2"/>
              </a:rPr>
              <a:t>cuando</a:t>
            </a:r>
            <a:r>
              <a:rPr lang="en-US" dirty="0">
                <a:sym typeface="Symbol" panose="05050102010706020507" pitchFamily="18" charset="2"/>
              </a:rPr>
              <a:t> </a:t>
            </a:r>
            <a:r>
              <a:rPr lang="en-US" dirty="0" err="1">
                <a:sym typeface="Symbol" panose="05050102010706020507" pitchFamily="18" charset="2"/>
              </a:rPr>
              <a:t>participa</a:t>
            </a:r>
            <a:r>
              <a:rPr lang="en-US" dirty="0">
                <a:sym typeface="Symbol" panose="05050102010706020507" pitchFamily="18" charset="2"/>
              </a:rPr>
              <a:t> del string. Se lo </a:t>
            </a:r>
            <a:r>
              <a:rPr lang="en-US" dirty="0" err="1">
                <a:sym typeface="Symbol" panose="05050102010706020507" pitchFamily="18" charset="2"/>
              </a:rPr>
              <a:t>escapa</a:t>
            </a:r>
            <a:r>
              <a:rPr lang="en-US" dirty="0">
                <a:sym typeface="Symbol" panose="05050102010706020507" pitchFamily="18" charset="2"/>
              </a:rPr>
              <a:t> con la </a:t>
            </a:r>
            <a:r>
              <a:rPr lang="en-US" dirty="0" err="1">
                <a:sym typeface="Symbol" panose="05050102010706020507" pitchFamily="18" charset="2"/>
              </a:rPr>
              <a:t>barra</a:t>
            </a:r>
            <a:r>
              <a:rPr lang="en-US" dirty="0">
                <a:sym typeface="Symbol" panose="05050102010706020507" pitchFamily="18" charset="2"/>
              </a:rPr>
              <a:t> </a:t>
            </a:r>
            <a:r>
              <a:rPr lang="en-US" dirty="0" err="1">
                <a:sym typeface="Symbol" panose="05050102010706020507" pitchFamily="18" charset="2"/>
              </a:rPr>
              <a:t>invertida</a:t>
            </a:r>
            <a:r>
              <a:rPr lang="en-US" dirty="0">
                <a:sym typeface="Symbol" panose="05050102010706020507" pitchFamily="18" charset="2"/>
              </a:rPr>
              <a:t>:  \”</a:t>
            </a:r>
          </a:p>
          <a:p>
            <a:pPr marL="0" indent="0" algn="just">
              <a:buNone/>
            </a:pPr>
            <a:r>
              <a:rPr lang="en-US" dirty="0">
                <a:sym typeface="Symbol" panose="05050102010706020507" pitchFamily="18" charset="2"/>
              </a:rPr>
              <a:t>Pero </a:t>
            </a:r>
            <a:r>
              <a:rPr lang="en-US" dirty="0" err="1">
                <a:sym typeface="Symbol" panose="05050102010706020507" pitchFamily="18" charset="2"/>
              </a:rPr>
              <a:t>yo</a:t>
            </a:r>
            <a:r>
              <a:rPr lang="en-US" dirty="0">
                <a:sym typeface="Symbol" panose="05050102010706020507" pitchFamily="18" charset="2"/>
              </a:rPr>
              <a:t> lo </a:t>
            </a:r>
            <a:r>
              <a:rPr lang="en-US" dirty="0" err="1">
                <a:sym typeface="Symbol" panose="05050102010706020507" pitchFamily="18" charset="2"/>
              </a:rPr>
              <a:t>veo</a:t>
            </a:r>
            <a:r>
              <a:rPr lang="en-US" dirty="0">
                <a:sym typeface="Symbol" panose="05050102010706020507" pitchFamily="18" charset="2"/>
              </a:rPr>
              <a:t> </a:t>
            </a:r>
            <a:r>
              <a:rPr lang="en-US" dirty="0" err="1">
                <a:sym typeface="Symbol" panose="05050102010706020507" pitchFamily="18" charset="2"/>
              </a:rPr>
              <a:t>como</a:t>
            </a:r>
            <a:r>
              <a:rPr lang="en-US" dirty="0">
                <a:sym typeface="Symbol" panose="05050102010706020507" pitchFamily="18" charset="2"/>
              </a:rPr>
              <a:t> un </a:t>
            </a:r>
            <a:r>
              <a:rPr lang="en-US" dirty="0" err="1">
                <a:sym typeface="Symbol" panose="05050102010706020507" pitchFamily="18" charset="2"/>
              </a:rPr>
              <a:t>doble</a:t>
            </a:r>
            <a:r>
              <a:rPr lang="en-US" dirty="0">
                <a:sym typeface="Symbol" panose="05050102010706020507" pitchFamily="18" charset="2"/>
              </a:rPr>
              <a:t> </a:t>
            </a:r>
            <a:r>
              <a:rPr lang="en-US" dirty="0" err="1">
                <a:sym typeface="Symbol" panose="05050102010706020507" pitchFamily="18" charset="2"/>
              </a:rPr>
              <a:t>caracter</a:t>
            </a:r>
            <a:r>
              <a:rPr lang="en-US" dirty="0">
                <a:sym typeface="Symbol" panose="05050102010706020507" pitchFamily="18" charset="2"/>
              </a:rPr>
              <a:t>, </a:t>
            </a:r>
            <a:r>
              <a:rPr lang="en-US" dirty="0" err="1">
                <a:sym typeface="Symbol" panose="05050102010706020507" pitchFamily="18" charset="2"/>
              </a:rPr>
              <a:t>pero</a:t>
            </a:r>
            <a:r>
              <a:rPr lang="en-US" dirty="0">
                <a:sym typeface="Symbol" panose="05050102010706020507" pitchFamily="18" charset="2"/>
              </a:rPr>
              <a:t> </a:t>
            </a:r>
            <a:r>
              <a:rPr lang="en-US" dirty="0" err="1">
                <a:sym typeface="Symbol" panose="05050102010706020507" pitchFamily="18" charset="2"/>
              </a:rPr>
              <a:t>representa</a:t>
            </a:r>
            <a:r>
              <a:rPr lang="en-US" dirty="0">
                <a:sym typeface="Symbol" panose="05050102010706020507" pitchFamily="18" charset="2"/>
              </a:rPr>
              <a:t> </a:t>
            </a:r>
            <a:r>
              <a:rPr lang="en-US" dirty="0" err="1">
                <a:sym typeface="Symbol" panose="05050102010706020507" pitchFamily="18" charset="2"/>
              </a:rPr>
              <a:t>uno</a:t>
            </a:r>
            <a:r>
              <a:rPr lang="en-US" dirty="0">
                <a:sym typeface="Symbol" panose="05050102010706020507" pitchFamily="18" charset="2"/>
              </a:rPr>
              <a:t> solo!!!! </a:t>
            </a:r>
          </a:p>
          <a:p>
            <a:pPr marL="0" indent="0" algn="just">
              <a:buNone/>
            </a:pPr>
            <a:r>
              <a:rPr lang="en-US" dirty="0" err="1">
                <a:sym typeface="Symbol" panose="05050102010706020507" pitchFamily="18" charset="2"/>
              </a:rPr>
              <a:t>Ejemplo</a:t>
            </a:r>
            <a:r>
              <a:rPr lang="en-US" dirty="0">
                <a:sym typeface="Symbol" panose="05050102010706020507" pitchFamily="18" charset="2"/>
              </a:rPr>
              <a:t>: </a:t>
            </a:r>
            <a:r>
              <a:rPr lang="en-US" dirty="0">
                <a:solidFill>
                  <a:srgbClr val="FF0000"/>
                </a:solidFill>
                <a:sym typeface="Symbol" panose="05050102010706020507" pitchFamily="18" charset="2"/>
              </a:rPr>
              <a:t>“</a:t>
            </a:r>
            <a:r>
              <a:rPr lang="en-US" dirty="0" err="1">
                <a:solidFill>
                  <a:schemeClr val="accent1"/>
                </a:solidFill>
                <a:sym typeface="Symbol" panose="05050102010706020507" pitchFamily="18" charset="2"/>
              </a:rPr>
              <a:t>hola</a:t>
            </a:r>
            <a:r>
              <a:rPr lang="en-US" dirty="0">
                <a:solidFill>
                  <a:schemeClr val="accent1"/>
                </a:solidFill>
                <a:sym typeface="Symbol" panose="05050102010706020507" pitchFamily="18" charset="2"/>
              </a:rPr>
              <a:t>\”que</a:t>
            </a:r>
            <a:r>
              <a:rPr lang="en-US" dirty="0">
                <a:solidFill>
                  <a:srgbClr val="FF0000"/>
                </a:solidFill>
                <a:sym typeface="Symbol" panose="05050102010706020507" pitchFamily="18" charset="2"/>
              </a:rPr>
              <a:t>”</a:t>
            </a:r>
            <a:r>
              <a:rPr lang="en-US" dirty="0">
                <a:sym typeface="Symbol" panose="05050102010706020507" pitchFamily="18" charset="2"/>
              </a:rPr>
              <a:t> </a:t>
            </a:r>
            <a:r>
              <a:rPr lang="en-US" dirty="0" err="1">
                <a:sym typeface="Symbol" panose="05050102010706020507" pitchFamily="18" charset="2"/>
              </a:rPr>
              <a:t>estaría</a:t>
            </a:r>
            <a:r>
              <a:rPr lang="en-US" dirty="0">
                <a:sym typeface="Symbol" panose="05050102010706020507" pitchFamily="18" charset="2"/>
              </a:rPr>
              <a:t> </a:t>
            </a:r>
            <a:r>
              <a:rPr lang="en-US" dirty="0" err="1">
                <a:sym typeface="Symbol" panose="05050102010706020507" pitchFamily="18" charset="2"/>
              </a:rPr>
              <a:t>queriendo</a:t>
            </a:r>
            <a:r>
              <a:rPr lang="en-US" dirty="0">
                <a:sym typeface="Symbol" panose="05050102010706020507" pitchFamily="18" charset="2"/>
              </a:rPr>
              <a:t> </a:t>
            </a:r>
            <a:r>
              <a:rPr lang="en-US" dirty="0" err="1">
                <a:sym typeface="Symbol" panose="05050102010706020507" pitchFamily="18" charset="2"/>
              </a:rPr>
              <a:t>representar</a:t>
            </a:r>
            <a:r>
              <a:rPr lang="en-US" dirty="0">
                <a:sym typeface="Symbol" panose="05050102010706020507" pitchFamily="18" charset="2"/>
              </a:rPr>
              <a:t> al string </a:t>
            </a:r>
            <a:r>
              <a:rPr lang="en-US" dirty="0" err="1">
                <a:solidFill>
                  <a:schemeClr val="accent1"/>
                </a:solidFill>
                <a:sym typeface="Symbol" panose="05050102010706020507" pitchFamily="18" charset="2"/>
              </a:rPr>
              <a:t>hola”que</a:t>
            </a:r>
            <a:endParaRPr lang="en-US" dirty="0">
              <a:sym typeface="Symbol" panose="05050102010706020507" pitchFamily="18" charset="2"/>
            </a:endParaRPr>
          </a:p>
          <a:p>
            <a:pPr marL="0" indent="0" algn="just">
              <a:buNone/>
            </a:pPr>
            <a:r>
              <a:rPr lang="en-US" dirty="0">
                <a:sym typeface="Symbol" panose="05050102010706020507" pitchFamily="18" charset="2"/>
              </a:rPr>
              <a:t>de 8 </a:t>
            </a:r>
            <a:r>
              <a:rPr lang="en-US" dirty="0" err="1">
                <a:sym typeface="Symbol" panose="05050102010706020507" pitchFamily="18" charset="2"/>
              </a:rPr>
              <a:t>caracteres</a:t>
            </a:r>
            <a:r>
              <a:rPr lang="en-US" dirty="0">
                <a:sym typeface="Symbol" panose="05050102010706020507" pitchFamily="18" charset="2"/>
              </a:rPr>
              <a:t> y no de 9 </a:t>
            </a:r>
            <a:r>
              <a:rPr lang="en-US" dirty="0" err="1">
                <a:sym typeface="Symbol" panose="05050102010706020507" pitchFamily="18" charset="2"/>
              </a:rPr>
              <a:t>caracteres</a:t>
            </a:r>
            <a:r>
              <a:rPr lang="en-US" dirty="0">
                <a:sym typeface="Symbol" panose="05050102010706020507" pitchFamily="18" charset="2"/>
              </a:rPr>
              <a:t>.</a:t>
            </a:r>
          </a:p>
          <a:p>
            <a:pPr marL="0" indent="0" algn="just">
              <a:buNone/>
            </a:pPr>
            <a:endParaRPr lang="en-US" dirty="0">
              <a:sym typeface="Symbol" panose="05050102010706020507" pitchFamily="18" charset="2"/>
            </a:endParaRPr>
          </a:p>
          <a:p>
            <a:pPr marL="0" indent="0" algn="just">
              <a:buNone/>
            </a:pPr>
            <a:r>
              <a:rPr lang="en-US" dirty="0">
                <a:sym typeface="Symbol" panose="05050102010706020507" pitchFamily="18" charset="2"/>
              </a:rPr>
              <a:t>Pero la </a:t>
            </a:r>
            <a:r>
              <a:rPr lang="en-US" dirty="0" err="1">
                <a:sym typeface="Symbol" panose="05050102010706020507" pitchFamily="18" charset="2"/>
              </a:rPr>
              <a:t>ambiguedad</a:t>
            </a:r>
            <a:r>
              <a:rPr lang="en-US" dirty="0">
                <a:sym typeface="Symbol" panose="05050102010706020507" pitchFamily="18" charset="2"/>
              </a:rPr>
              <a:t> no </a:t>
            </a:r>
            <a:r>
              <a:rPr lang="en-US" dirty="0" err="1">
                <a:sym typeface="Symbol" panose="05050102010706020507" pitchFamily="18" charset="2"/>
              </a:rPr>
              <a:t>está</a:t>
            </a:r>
            <a:r>
              <a:rPr lang="en-US" dirty="0">
                <a:sym typeface="Symbol" panose="05050102010706020507" pitchFamily="18" charset="2"/>
              </a:rPr>
              <a:t> </a:t>
            </a:r>
            <a:r>
              <a:rPr lang="en-US" dirty="0" err="1">
                <a:sym typeface="Symbol" panose="05050102010706020507" pitchFamily="18" charset="2"/>
              </a:rPr>
              <a:t>solucionada</a:t>
            </a:r>
            <a:r>
              <a:rPr lang="en-US" dirty="0">
                <a:sym typeface="Symbol" panose="05050102010706020507" pitchFamily="18" charset="2"/>
              </a:rPr>
              <a:t>. </a:t>
            </a:r>
            <a:r>
              <a:rPr lang="en-US" dirty="0" err="1">
                <a:sym typeface="Symbol" panose="05050102010706020507" pitchFamily="18" charset="2"/>
              </a:rPr>
              <a:t>Otra</a:t>
            </a:r>
            <a:r>
              <a:rPr lang="en-US" dirty="0">
                <a:sym typeface="Symbol" panose="05050102010706020507" pitchFamily="18" charset="2"/>
              </a:rPr>
              <a:t> </a:t>
            </a:r>
            <a:r>
              <a:rPr lang="en-US" dirty="0" err="1">
                <a:sym typeface="Symbol" panose="05050102010706020507" pitchFamily="18" charset="2"/>
              </a:rPr>
              <a:t>vez</a:t>
            </a:r>
            <a:r>
              <a:rPr lang="en-US" dirty="0">
                <a:sym typeface="Symbol" panose="05050102010706020507" pitchFamily="18" charset="2"/>
              </a:rPr>
              <a:t>, el </a:t>
            </a:r>
            <a:r>
              <a:rPr lang="en-US" dirty="0" err="1">
                <a:sym typeface="Symbol" panose="05050102010706020507" pitchFamily="18" charset="2"/>
              </a:rPr>
              <a:t>símbolo</a:t>
            </a:r>
            <a:r>
              <a:rPr lang="en-US" dirty="0">
                <a:sym typeface="Symbol" panose="05050102010706020507" pitchFamily="18" charset="2"/>
              </a:rPr>
              <a:t> </a:t>
            </a:r>
            <a:r>
              <a:rPr lang="en-US" dirty="0" err="1">
                <a:sym typeface="Symbol" panose="05050102010706020507" pitchFamily="18" charset="2"/>
              </a:rPr>
              <a:t>barra</a:t>
            </a:r>
            <a:r>
              <a:rPr lang="en-US" dirty="0">
                <a:sym typeface="Symbol" panose="05050102010706020507" pitchFamily="18" charset="2"/>
              </a:rPr>
              <a:t> </a:t>
            </a:r>
            <a:r>
              <a:rPr lang="en-US" dirty="0" err="1">
                <a:sym typeface="Symbol" panose="05050102010706020507" pitchFamily="18" charset="2"/>
              </a:rPr>
              <a:t>invertida</a:t>
            </a:r>
            <a:r>
              <a:rPr lang="en-US" dirty="0">
                <a:sym typeface="Symbol" panose="05050102010706020507" pitchFamily="18" charset="2"/>
              </a:rPr>
              <a:t> </a:t>
            </a:r>
            <a:r>
              <a:rPr lang="en-US" dirty="0" err="1">
                <a:sym typeface="Symbol" panose="05050102010706020507" pitchFamily="18" charset="2"/>
              </a:rPr>
              <a:t>es</a:t>
            </a:r>
            <a:r>
              <a:rPr lang="en-US" dirty="0">
                <a:sym typeface="Symbol" panose="05050102010706020507" pitchFamily="18" charset="2"/>
              </a:rPr>
              <a:t> </a:t>
            </a:r>
            <a:r>
              <a:rPr lang="en-US" dirty="0">
                <a:solidFill>
                  <a:srgbClr val="FF0000"/>
                </a:solidFill>
                <a:sym typeface="Symbol" panose="05050102010706020507" pitchFamily="18" charset="2"/>
              </a:rPr>
              <a:t>meta-</a:t>
            </a:r>
            <a:r>
              <a:rPr lang="en-US" dirty="0" err="1">
                <a:solidFill>
                  <a:srgbClr val="FF0000"/>
                </a:solidFill>
                <a:sym typeface="Symbol" panose="05050102010706020507" pitchFamily="18" charset="2"/>
              </a:rPr>
              <a:t>símbolo</a:t>
            </a:r>
            <a:r>
              <a:rPr lang="en-US" dirty="0">
                <a:sym typeface="Symbol" panose="05050102010706020507" pitchFamily="18" charset="2"/>
              </a:rPr>
              <a:t> y </a:t>
            </a:r>
            <a:r>
              <a:rPr lang="en-US" dirty="0">
                <a:solidFill>
                  <a:srgbClr val="FF0000"/>
                </a:solidFill>
                <a:sym typeface="Symbol" panose="05050102010706020507" pitchFamily="18" charset="2"/>
              </a:rPr>
              <a:t>parte del </a:t>
            </a:r>
            <a:r>
              <a:rPr lang="en-US" dirty="0" err="1">
                <a:solidFill>
                  <a:srgbClr val="FF0000"/>
                </a:solidFill>
                <a:sym typeface="Symbol" panose="05050102010706020507" pitchFamily="18" charset="2"/>
              </a:rPr>
              <a:t>alfabeto</a:t>
            </a:r>
            <a:r>
              <a:rPr lang="en-US" dirty="0">
                <a:solidFill>
                  <a:srgbClr val="FF0000"/>
                </a:solidFill>
                <a:sym typeface="Symbol" panose="05050102010706020507" pitchFamily="18" charset="2"/>
              </a:rPr>
              <a:t> .</a:t>
            </a:r>
          </a:p>
          <a:p>
            <a:pPr marL="0" indent="0" algn="just">
              <a:buNone/>
            </a:pPr>
            <a:r>
              <a:rPr lang="en-US" dirty="0" err="1">
                <a:sym typeface="Symbol" panose="05050102010706020507" pitchFamily="18" charset="2"/>
              </a:rPr>
              <a:t>Ejemplo</a:t>
            </a:r>
            <a:r>
              <a:rPr lang="en-US" dirty="0">
                <a:sym typeface="Symbol" panose="05050102010706020507" pitchFamily="18" charset="2"/>
              </a:rPr>
              <a:t>:  </a:t>
            </a:r>
            <a:r>
              <a:rPr lang="en-US" dirty="0">
                <a:solidFill>
                  <a:srgbClr val="FF0000"/>
                </a:solidFill>
                <a:sym typeface="Symbol" panose="05050102010706020507" pitchFamily="18" charset="2"/>
              </a:rPr>
              <a:t>“</a:t>
            </a:r>
            <a:r>
              <a:rPr lang="en-US" dirty="0">
                <a:solidFill>
                  <a:schemeClr val="accent1"/>
                </a:solidFill>
                <a:sym typeface="Symbol" panose="05050102010706020507" pitchFamily="18" charset="2"/>
              </a:rPr>
              <a:t>\\</a:t>
            </a:r>
            <a:r>
              <a:rPr lang="en-US" dirty="0" err="1">
                <a:solidFill>
                  <a:schemeClr val="accent1"/>
                </a:solidFill>
                <a:sym typeface="Symbol" panose="05050102010706020507" pitchFamily="18" charset="2"/>
              </a:rPr>
              <a:t>hola</a:t>
            </a:r>
            <a:r>
              <a:rPr lang="en-US" dirty="0">
                <a:solidFill>
                  <a:schemeClr val="accent1"/>
                </a:solidFill>
                <a:sym typeface="Symbol" panose="05050102010706020507" pitchFamily="18" charset="2"/>
              </a:rPr>
              <a:t>\”que</a:t>
            </a:r>
            <a:r>
              <a:rPr lang="en-US" dirty="0">
                <a:solidFill>
                  <a:srgbClr val="FF0000"/>
                </a:solidFill>
                <a:sym typeface="Symbol" panose="05050102010706020507" pitchFamily="18" charset="2"/>
              </a:rPr>
              <a:t>”</a:t>
            </a:r>
            <a:r>
              <a:rPr lang="en-US" dirty="0">
                <a:solidFill>
                  <a:schemeClr val="accent1"/>
                </a:solidFill>
                <a:sym typeface="Symbol" panose="05050102010706020507" pitchFamily="18" charset="2"/>
              </a:rPr>
              <a:t>    </a:t>
            </a:r>
            <a:r>
              <a:rPr lang="en-US" dirty="0" err="1">
                <a:sym typeface="Symbol" panose="05050102010706020507" pitchFamily="18" charset="2"/>
              </a:rPr>
              <a:t>estaría</a:t>
            </a:r>
            <a:r>
              <a:rPr lang="en-US" dirty="0">
                <a:sym typeface="Symbol" panose="05050102010706020507" pitchFamily="18" charset="2"/>
              </a:rPr>
              <a:t> </a:t>
            </a:r>
            <a:r>
              <a:rPr lang="en-US" dirty="0" err="1">
                <a:sym typeface="Symbol" panose="05050102010706020507" pitchFamily="18" charset="2"/>
              </a:rPr>
              <a:t>queriendo</a:t>
            </a:r>
            <a:r>
              <a:rPr lang="en-US" dirty="0">
                <a:sym typeface="Symbol" panose="05050102010706020507" pitchFamily="18" charset="2"/>
              </a:rPr>
              <a:t> </a:t>
            </a:r>
            <a:r>
              <a:rPr lang="en-US" dirty="0" err="1">
                <a:sym typeface="Symbol" panose="05050102010706020507" pitchFamily="18" charset="2"/>
              </a:rPr>
              <a:t>representar</a:t>
            </a:r>
            <a:r>
              <a:rPr lang="en-US" dirty="0">
                <a:sym typeface="Symbol" panose="05050102010706020507" pitchFamily="18" charset="2"/>
              </a:rPr>
              <a:t> al string  </a:t>
            </a:r>
            <a:r>
              <a:rPr lang="en-US" dirty="0">
                <a:solidFill>
                  <a:schemeClr val="accent1"/>
                </a:solidFill>
                <a:sym typeface="Symbol" panose="05050102010706020507" pitchFamily="18" charset="2"/>
              </a:rPr>
              <a:t>\</a:t>
            </a:r>
            <a:r>
              <a:rPr lang="en-US" dirty="0" err="1">
                <a:solidFill>
                  <a:schemeClr val="accent1"/>
                </a:solidFill>
                <a:sym typeface="Symbol" panose="05050102010706020507" pitchFamily="18" charset="2"/>
              </a:rPr>
              <a:t>hola”que</a:t>
            </a:r>
            <a:r>
              <a:rPr lang="en-US" dirty="0">
                <a:solidFill>
                  <a:schemeClr val="accent1"/>
                </a:solidFill>
                <a:sym typeface="Symbol" panose="05050102010706020507" pitchFamily="18" charset="2"/>
              </a:rPr>
              <a:t> </a:t>
            </a:r>
            <a:r>
              <a:rPr lang="en-US" dirty="0">
                <a:sym typeface="Symbol" panose="05050102010706020507" pitchFamily="18" charset="2"/>
              </a:rPr>
              <a:t>de 9 </a:t>
            </a:r>
            <a:r>
              <a:rPr lang="en-US" dirty="0" err="1">
                <a:sym typeface="Symbol" panose="05050102010706020507" pitchFamily="18" charset="2"/>
              </a:rPr>
              <a:t>caracteres</a:t>
            </a:r>
            <a:r>
              <a:rPr lang="en-US" dirty="0">
                <a:sym typeface="Symbol" panose="05050102010706020507" pitchFamily="18" charset="2"/>
              </a:rPr>
              <a:t> no de 11 </a:t>
            </a:r>
            <a:r>
              <a:rPr lang="en-US" dirty="0" err="1">
                <a:sym typeface="Symbol" panose="05050102010706020507" pitchFamily="18" charset="2"/>
              </a:rPr>
              <a:t>caracteres</a:t>
            </a:r>
            <a:r>
              <a:rPr lang="en-US" dirty="0">
                <a:sym typeface="Symbol" panose="05050102010706020507" pitchFamily="18" charset="2"/>
              </a:rPr>
              <a:t>.</a:t>
            </a:r>
          </a:p>
        </p:txBody>
      </p:sp>
      <p:sp>
        <p:nvSpPr>
          <p:cNvPr id="4" name="Slide Number Placeholder 3"/>
          <p:cNvSpPr>
            <a:spLocks noGrp="1"/>
          </p:cNvSpPr>
          <p:nvPr>
            <p:ph type="sldNum" sz="quarter" idx="12"/>
          </p:nvPr>
        </p:nvSpPr>
        <p:spPr/>
        <p:txBody>
          <a:bodyPr/>
          <a:lstStyle/>
          <a:p>
            <a:fld id="{401CF334-2D5C-4859-84A6-CA7E6E43FAEB}" type="slidenum">
              <a:rPr lang="en-US" smtClean="0"/>
              <a:t>8</a:t>
            </a:fld>
            <a:endParaRPr lang="en-US"/>
          </a:p>
        </p:txBody>
      </p:sp>
    </p:spTree>
    <p:extLst>
      <p:ext uri="{BB962C8B-B14F-4D97-AF65-F5344CB8AC3E}">
        <p14:creationId xmlns:p14="http://schemas.microsoft.com/office/powerpoint/2010/main" val="393462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arn(inVertical)">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arn(inVertical)">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arn(inVertical)">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barn(inVertical)">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barn(inVertical)">
                                      <p:cBhvr>
                                        <p:cTn id="32" dur="500"/>
                                        <p:tgtEl>
                                          <p:spTgt spid="3">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barn(inVertical)">
                                      <p:cBhvr>
                                        <p:cTn id="3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5"/>
          <p:cNvSpPr txBox="1">
            <a:spLocks noGrp="1"/>
          </p:cNvSpPr>
          <p:nvPr>
            <p:ph type="title"/>
          </p:nvPr>
        </p:nvSpPr>
        <p:spPr>
          <a:xfrm>
            <a:off x="265500" y="1534800"/>
            <a:ext cx="4045200" cy="2085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2"/>
              </a:buClr>
              <a:buSzPts val="4200"/>
              <a:buFont typeface="Century Gothic"/>
              <a:buNone/>
            </a:pPr>
            <a:r>
              <a:rPr lang="en-US"/>
              <a:t>TP 2A- Ejer 11-1</a:t>
            </a:r>
            <a:endParaRPr/>
          </a:p>
        </p:txBody>
      </p:sp>
      <p:sp>
        <p:nvSpPr>
          <p:cNvPr id="119" name="Google Shape;119;p15"/>
          <p:cNvSpPr txBox="1">
            <a:spLocks noGrp="1"/>
          </p:cNvSpPr>
          <p:nvPr>
            <p:ph type="subTitle" idx="1"/>
          </p:nvPr>
        </p:nvSpPr>
        <p:spPr>
          <a:xfrm>
            <a:off x="265500" y="3692002"/>
            <a:ext cx="4045200" cy="1692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100"/>
              <a:buNone/>
            </a:pPr>
            <a:endParaRPr>
              <a:latin typeface="Consolas"/>
              <a:ea typeface="Consolas"/>
              <a:cs typeface="Consolas"/>
              <a:sym typeface="Consolas"/>
            </a:endParaRPr>
          </a:p>
        </p:txBody>
      </p:sp>
      <p:sp>
        <p:nvSpPr>
          <p:cNvPr id="120" name="Google Shape;120;p15"/>
          <p:cNvSpPr txBox="1">
            <a:spLocks noGrp="1"/>
          </p:cNvSpPr>
          <p:nvPr>
            <p:ph type="body" idx="2"/>
          </p:nvPr>
        </p:nvSpPr>
        <p:spPr>
          <a:xfrm>
            <a:off x="4939500" y="965600"/>
            <a:ext cx="3837000" cy="4926900"/>
          </a:xfrm>
          <a:prstGeom prst="rect">
            <a:avLst/>
          </a:prstGeom>
          <a:solidFill>
            <a:srgbClr val="D9E188"/>
          </a:solidFill>
          <a:ln>
            <a:noFill/>
          </a:ln>
        </p:spPr>
        <p:txBody>
          <a:bodyPr spcFirstLastPara="1" wrap="square" lIns="91425" tIns="91425" rIns="91425" bIns="91425" anchor="ctr" anchorCtr="0">
            <a:noAutofit/>
          </a:bodyPr>
          <a:lstStyle/>
          <a:p>
            <a:pPr marL="0" lvl="0" indent="0" algn="l" rtl="0">
              <a:spcBef>
                <a:spcPts val="0"/>
              </a:spcBef>
              <a:spcAft>
                <a:spcPts val="0"/>
              </a:spcAft>
              <a:buSzPts val="1800"/>
              <a:buNone/>
            </a:pPr>
            <a:r>
              <a:rPr lang="en-US" sz="2000">
                <a:solidFill>
                  <a:schemeClr val="dk1"/>
                </a:solidFill>
              </a:rPr>
              <a:t>¿Tiene Java 8 manejo de Strings Matching?</a:t>
            </a:r>
            <a:endParaRPr/>
          </a:p>
          <a:p>
            <a:pPr marL="0" lvl="0" indent="0" algn="l" rtl="0">
              <a:spcBef>
                <a:spcPts val="0"/>
              </a:spcBef>
              <a:spcAft>
                <a:spcPts val="0"/>
              </a:spcAft>
              <a:buSzPts val="1800"/>
              <a:buNone/>
            </a:pPr>
            <a:endParaRPr sz="2000">
              <a:solidFill>
                <a:schemeClr val="dk1"/>
              </a:solidFill>
            </a:endParaRPr>
          </a:p>
          <a:p>
            <a:pPr marL="0" lvl="0" indent="0" algn="l" rtl="0">
              <a:spcBef>
                <a:spcPts val="0"/>
              </a:spcBef>
              <a:spcAft>
                <a:spcPts val="0"/>
              </a:spcAft>
              <a:buSzPts val="1800"/>
              <a:buNone/>
            </a:pPr>
            <a:r>
              <a:rPr lang="en-US" sz="2000">
                <a:solidFill>
                  <a:schemeClr val="dk1"/>
                </a:solidFill>
              </a:rPr>
              <a:t>¿Tiene Java estos algoritmos (Soundex, Metaphone, Levenshtein, Q-Grams)?</a:t>
            </a:r>
            <a:endParaRPr/>
          </a:p>
          <a:p>
            <a:pPr marL="0" lvl="0" indent="0" algn="l" rtl="0">
              <a:spcBef>
                <a:spcPts val="0"/>
              </a:spcBef>
              <a:spcAft>
                <a:spcPts val="0"/>
              </a:spcAft>
              <a:buSzPts val="1800"/>
              <a:buNone/>
            </a:pPr>
            <a:endParaRPr sz="2000">
              <a:solidFill>
                <a:schemeClr val="dk1"/>
              </a:solidFill>
            </a:endParaRPr>
          </a:p>
          <a:p>
            <a:pPr marL="0" lvl="0" indent="0" algn="l" rtl="0">
              <a:spcBef>
                <a:spcPts val="0"/>
              </a:spcBef>
              <a:spcAft>
                <a:spcPts val="0"/>
              </a:spcAft>
              <a:buSzPts val="1800"/>
              <a:buNone/>
            </a:pPr>
            <a:endParaRPr sz="2000">
              <a:solidFill>
                <a:schemeClr val="dk1"/>
              </a:solidFill>
            </a:endParaRPr>
          </a:p>
          <a:p>
            <a:pPr marL="0" lvl="0" indent="0" algn="l" rtl="0">
              <a:spcBef>
                <a:spcPts val="0"/>
              </a:spcBef>
              <a:spcAft>
                <a:spcPts val="0"/>
              </a:spcAft>
              <a:buSzPts val="1800"/>
              <a:buNone/>
            </a:pPr>
            <a:endParaRPr sz="2000">
              <a:solidFill>
                <a:schemeClr val="dk1"/>
              </a:solidFill>
            </a:endParaRPr>
          </a:p>
        </p:txBody>
      </p:sp>
      <p:sp>
        <p:nvSpPr>
          <p:cNvPr id="121" name="Google Shape;121;p15"/>
          <p:cNvSpPr txBox="1">
            <a:spLocks noGrp="1"/>
          </p:cNvSpPr>
          <p:nvPr>
            <p:ph type="sldNum" idx="4294967295"/>
          </p:nvPr>
        </p:nvSpPr>
        <p:spPr>
          <a:xfrm>
            <a:off x="8460431" y="6201587"/>
            <a:ext cx="548700" cy="52470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n-US" sz="1000" b="0" i="0" u="none" strike="noStrike" cap="none">
                <a:solidFill>
                  <a:srgbClr val="FFFFFF"/>
                </a:solidFill>
                <a:latin typeface="Roboto"/>
                <a:ea typeface="Roboto"/>
                <a:cs typeface="Roboto"/>
                <a:sym typeface="Roboto"/>
              </a:rPr>
              <a:t>80</a:t>
            </a:fld>
            <a:endParaRPr sz="1000" b="0" i="0" u="none" strike="noStrike" cap="none">
              <a:solidFill>
                <a:srgbClr val="FFFFFF"/>
              </a:solidFill>
              <a:latin typeface="Roboto"/>
              <a:ea typeface="Roboto"/>
              <a:cs typeface="Roboto"/>
              <a:sym typeface="Roboto"/>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6"/>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r>
              <a:rPr lang="en-US"/>
              <a:t>String Matching</a:t>
            </a:r>
            <a:endParaRPr/>
          </a:p>
        </p:txBody>
      </p:sp>
      <p:sp>
        <p:nvSpPr>
          <p:cNvPr id="127" name="Google Shape;127;p16"/>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470"/>
              <a:buNone/>
            </a:pPr>
            <a:endParaRPr/>
          </a:p>
          <a:p>
            <a:pPr marL="0" lvl="0" indent="0" algn="just" rtl="0">
              <a:spcBef>
                <a:spcPts val="520"/>
              </a:spcBef>
              <a:spcAft>
                <a:spcPts val="0"/>
              </a:spcAft>
              <a:buSzPts val="2470"/>
              <a:buNone/>
            </a:pPr>
            <a:r>
              <a:rPr lang="en-US"/>
              <a:t>¿Existen bibliotecas externas con estas implementaciones?</a:t>
            </a:r>
            <a:endParaRPr/>
          </a:p>
          <a:p>
            <a:pPr marL="0" lvl="0" indent="0" algn="l" rtl="0">
              <a:spcBef>
                <a:spcPts val="520"/>
              </a:spcBef>
              <a:spcAft>
                <a:spcPts val="0"/>
              </a:spcAft>
              <a:buSzPts val="2470"/>
              <a:buNone/>
            </a:pPr>
            <a:endParaRPr/>
          </a:p>
          <a:p>
            <a:pPr marL="0" lvl="0" indent="0" algn="just" rtl="0">
              <a:spcBef>
                <a:spcPts val="520"/>
              </a:spcBef>
              <a:spcAft>
                <a:spcPts val="0"/>
              </a:spcAft>
              <a:buSzPts val="2470"/>
              <a:buNone/>
            </a:pPr>
            <a:r>
              <a:rPr lang="en-US"/>
              <a:t>Imaginarse que están solos liderando un Proyecto y precisan usar esas funcionalidades. Buscar qué biblioteca/s de  </a:t>
            </a:r>
            <a:r>
              <a:rPr lang="en-US" b="1"/>
              <a:t>Apache Commons </a:t>
            </a:r>
            <a:r>
              <a:rPr lang="en-US"/>
              <a:t>sirven para eso (analizar en </a:t>
            </a:r>
            <a:r>
              <a:rPr lang="en-US" u="sng">
                <a:solidFill>
                  <a:schemeClr val="hlink"/>
                </a:solidFill>
                <a:hlinkClick r:id="rId3"/>
              </a:rPr>
              <a:t>https://commons.apache.org/</a:t>
            </a:r>
            <a:r>
              <a:rPr lang="en-US"/>
              <a:t>) y tienen un manejo avanzado de Strings.</a:t>
            </a:r>
            <a:endParaRPr/>
          </a:p>
          <a:p>
            <a:pPr marL="0" lvl="0" indent="0" algn="l" rtl="0">
              <a:spcBef>
                <a:spcPts val="520"/>
              </a:spcBef>
              <a:spcAft>
                <a:spcPts val="0"/>
              </a:spcAft>
              <a:buSzPts val="2470"/>
              <a:buNone/>
            </a:pPr>
            <a:endParaRPr/>
          </a:p>
        </p:txBody>
      </p:sp>
      <p:sp>
        <p:nvSpPr>
          <p:cNvPr id="128" name="Google Shape;128;p16"/>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100"/>
              <a:buFont typeface="Palatino Linotype"/>
              <a:buNone/>
            </a:pPr>
            <a:fld id="{00000000-1234-1234-1234-123412341234}" type="slidenum">
              <a:rPr lang="en-US" sz="1100" b="0" i="0" u="none" strike="noStrike" cap="none">
                <a:solidFill>
                  <a:srgbClr val="000000"/>
                </a:solidFill>
                <a:latin typeface="Palatino Linotype"/>
                <a:ea typeface="Palatino Linotype"/>
                <a:cs typeface="Palatino Linotype"/>
                <a:sym typeface="Palatino Linotype"/>
              </a:rPr>
              <a:t>81</a:t>
            </a:fld>
            <a:endParaRPr sz="1100" b="0" i="0" u="none" strike="noStrike" cap="none">
              <a:solidFill>
                <a:srgbClr val="000000"/>
              </a:solidFill>
              <a:latin typeface="Palatino Linotype"/>
              <a:ea typeface="Palatino Linotype"/>
              <a:cs typeface="Palatino Linotype"/>
              <a:sym typeface="Palatino Linotype"/>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7"/>
          <p:cNvSpPr txBox="1">
            <a:spLocks noGrp="1"/>
          </p:cNvSpPr>
          <p:nvPr>
            <p:ph type="title"/>
          </p:nvPr>
        </p:nvSpPr>
        <p:spPr>
          <a:xfrm>
            <a:off x="265500" y="1534800"/>
            <a:ext cx="4045200" cy="2085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2"/>
              </a:buClr>
              <a:buSzPts val="4200"/>
              <a:buFont typeface="Century Gothic"/>
              <a:buNone/>
            </a:pPr>
            <a:r>
              <a:rPr lang="en-US"/>
              <a:t>TP 2A- Ejer 11-2</a:t>
            </a:r>
            <a:endParaRPr/>
          </a:p>
        </p:txBody>
      </p:sp>
      <p:sp>
        <p:nvSpPr>
          <p:cNvPr id="134" name="Google Shape;134;p17"/>
          <p:cNvSpPr txBox="1">
            <a:spLocks noGrp="1"/>
          </p:cNvSpPr>
          <p:nvPr>
            <p:ph type="subTitle" idx="1"/>
          </p:nvPr>
        </p:nvSpPr>
        <p:spPr>
          <a:xfrm>
            <a:off x="265500" y="3692002"/>
            <a:ext cx="4045200" cy="1692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100"/>
              <a:buNone/>
            </a:pPr>
            <a:endParaRPr>
              <a:latin typeface="Consolas"/>
              <a:ea typeface="Consolas"/>
              <a:cs typeface="Consolas"/>
              <a:sym typeface="Consolas"/>
            </a:endParaRPr>
          </a:p>
        </p:txBody>
      </p:sp>
      <p:sp>
        <p:nvSpPr>
          <p:cNvPr id="135" name="Google Shape;135;p17"/>
          <p:cNvSpPr txBox="1">
            <a:spLocks noGrp="1"/>
          </p:cNvSpPr>
          <p:nvPr>
            <p:ph type="body" idx="2"/>
          </p:nvPr>
        </p:nvSpPr>
        <p:spPr>
          <a:xfrm>
            <a:off x="4897781" y="596123"/>
            <a:ext cx="3837000" cy="6049154"/>
          </a:xfrm>
          <a:prstGeom prst="rect">
            <a:avLst/>
          </a:prstGeom>
          <a:solidFill>
            <a:srgbClr val="D9E188"/>
          </a:solidFill>
          <a:ln>
            <a:noFill/>
          </a:ln>
        </p:spPr>
        <p:txBody>
          <a:bodyPr spcFirstLastPara="1" wrap="square" lIns="91425" tIns="91425" rIns="91425" bIns="91425" anchor="ctr" anchorCtr="0">
            <a:noAutofit/>
          </a:bodyPr>
          <a:lstStyle/>
          <a:p>
            <a:pPr marL="0" lvl="0" indent="0" algn="l" rtl="0">
              <a:spcBef>
                <a:spcPts val="0"/>
              </a:spcBef>
              <a:spcAft>
                <a:spcPts val="0"/>
              </a:spcAft>
              <a:buSzPts val="1800"/>
              <a:buNone/>
            </a:pPr>
            <a:r>
              <a:rPr lang="en-US" sz="2000">
                <a:solidFill>
                  <a:schemeClr val="dk1"/>
                </a:solidFill>
              </a:rPr>
              <a:t>Crear un nuevo proyecto mvn que utilice las dependencias para manejo de Strings de apache commons.</a:t>
            </a:r>
            <a:endParaRPr/>
          </a:p>
          <a:p>
            <a:pPr marL="0" lvl="0" indent="0" algn="l" rtl="0">
              <a:spcBef>
                <a:spcPts val="0"/>
              </a:spcBef>
              <a:spcAft>
                <a:spcPts val="0"/>
              </a:spcAft>
              <a:buSzPts val="1800"/>
              <a:buNone/>
            </a:pPr>
            <a:endParaRPr sz="2000">
              <a:solidFill>
                <a:schemeClr val="dk1"/>
              </a:solidFill>
            </a:endParaRPr>
          </a:p>
          <a:p>
            <a:pPr marL="0" lvl="0" indent="0" algn="l" rtl="0">
              <a:spcBef>
                <a:spcPts val="0"/>
              </a:spcBef>
              <a:spcAft>
                <a:spcPts val="0"/>
              </a:spcAft>
              <a:buSzPts val="1800"/>
              <a:buNone/>
            </a:pPr>
            <a:r>
              <a:rPr lang="en-US" sz="2000">
                <a:solidFill>
                  <a:schemeClr val="dk1"/>
                </a:solidFill>
              </a:rPr>
              <a:t>Usar dichas implementaciones para detectar similitud entre 2 strings por medio de: Soundex, Levenshtein, Qgrams</a:t>
            </a:r>
            <a:endParaRPr sz="2000">
              <a:solidFill>
                <a:schemeClr val="dk1"/>
              </a:solidFill>
            </a:endParaRPr>
          </a:p>
          <a:p>
            <a:pPr marL="0" lvl="0" indent="0" algn="l" rtl="0">
              <a:spcBef>
                <a:spcPts val="0"/>
              </a:spcBef>
              <a:spcAft>
                <a:spcPts val="0"/>
              </a:spcAft>
              <a:buSzPts val="1800"/>
              <a:buNone/>
            </a:pPr>
            <a:endParaRPr sz="2000">
              <a:solidFill>
                <a:schemeClr val="dk1"/>
              </a:solidFill>
            </a:endParaRPr>
          </a:p>
          <a:p>
            <a:pPr marL="0" lvl="0" indent="0" algn="l" rtl="0">
              <a:spcBef>
                <a:spcPts val="0"/>
              </a:spcBef>
              <a:spcAft>
                <a:spcPts val="0"/>
              </a:spcAft>
              <a:buSzPts val="1800"/>
              <a:buNone/>
            </a:pPr>
            <a:r>
              <a:rPr lang="en-US" sz="2000">
                <a:solidFill>
                  <a:schemeClr val="dk1"/>
                </a:solidFill>
              </a:rPr>
              <a:t>Donde se puede, agregar métodos para extraer la máxima info posible. Ej: de soundex el enconding, de qGrams printTokens, etc </a:t>
            </a:r>
            <a:endParaRPr/>
          </a:p>
          <a:p>
            <a:pPr marL="0" lvl="0" indent="0" algn="l" rtl="0">
              <a:spcBef>
                <a:spcPts val="0"/>
              </a:spcBef>
              <a:spcAft>
                <a:spcPts val="0"/>
              </a:spcAft>
              <a:buSzPts val="1800"/>
              <a:buNone/>
            </a:pPr>
            <a:endParaRPr sz="2000">
              <a:solidFill>
                <a:schemeClr val="dk1"/>
              </a:solidFill>
            </a:endParaRPr>
          </a:p>
          <a:p>
            <a:pPr marL="0" lvl="0" indent="0" algn="l" rtl="0">
              <a:spcBef>
                <a:spcPts val="0"/>
              </a:spcBef>
              <a:spcAft>
                <a:spcPts val="0"/>
              </a:spcAft>
              <a:buSzPts val="1800"/>
              <a:buNone/>
            </a:pPr>
            <a:r>
              <a:rPr lang="en-US" sz="2000">
                <a:solidFill>
                  <a:schemeClr val="dk1"/>
                </a:solidFill>
              </a:rPr>
              <a:t>Verificar que lo obtenido coincide con la implementación de Uds. </a:t>
            </a:r>
            <a:endParaRPr sz="2000">
              <a:solidFill>
                <a:schemeClr val="dk1"/>
              </a:solidFill>
            </a:endParaRPr>
          </a:p>
          <a:p>
            <a:pPr marL="0" lvl="0" indent="0" algn="l" rtl="0">
              <a:spcBef>
                <a:spcPts val="0"/>
              </a:spcBef>
              <a:spcAft>
                <a:spcPts val="0"/>
              </a:spcAft>
              <a:buSzPts val="1800"/>
              <a:buNone/>
            </a:pPr>
            <a:endParaRPr sz="2000">
              <a:solidFill>
                <a:schemeClr val="dk1"/>
              </a:solidFill>
            </a:endParaRPr>
          </a:p>
        </p:txBody>
      </p:sp>
      <p:sp>
        <p:nvSpPr>
          <p:cNvPr id="136" name="Google Shape;136;p17"/>
          <p:cNvSpPr txBox="1">
            <a:spLocks noGrp="1"/>
          </p:cNvSpPr>
          <p:nvPr>
            <p:ph type="sldNum" idx="4294967295"/>
          </p:nvPr>
        </p:nvSpPr>
        <p:spPr>
          <a:xfrm>
            <a:off x="8460431" y="6201587"/>
            <a:ext cx="548700" cy="52470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n-US" sz="1000" b="0" i="0" u="none" strike="noStrike" cap="none">
                <a:solidFill>
                  <a:srgbClr val="FFFFFF"/>
                </a:solidFill>
                <a:latin typeface="Roboto"/>
                <a:ea typeface="Roboto"/>
                <a:cs typeface="Roboto"/>
                <a:sym typeface="Roboto"/>
              </a:rPr>
              <a:t>82</a:t>
            </a:fld>
            <a:endParaRPr sz="1000" b="0" i="0" u="none" strike="noStrike" cap="none">
              <a:solidFill>
                <a:srgbClr val="FFFFFF"/>
              </a:solidFill>
              <a:latin typeface="Roboto"/>
              <a:ea typeface="Roboto"/>
              <a:cs typeface="Roboto"/>
              <a:sym typeface="Roboto"/>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8"/>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142" name="Google Shape;142;p18"/>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spcBef>
                <a:spcPts val="0"/>
              </a:spcBef>
              <a:spcAft>
                <a:spcPts val="0"/>
              </a:spcAft>
              <a:buSzPct val="95000"/>
              <a:buNone/>
            </a:pPr>
            <a:r>
              <a:rPr lang="en-US"/>
              <a:t>Es decir, se busca que el código permita obtener como mínimo:</a:t>
            </a:r>
            <a:endParaRPr/>
          </a:p>
          <a:p>
            <a:pPr marL="274320" lvl="0" indent="-274320" algn="l" rtl="0">
              <a:spcBef>
                <a:spcPts val="442"/>
              </a:spcBef>
              <a:spcAft>
                <a:spcPts val="0"/>
              </a:spcAft>
              <a:buSzPct val="95000"/>
              <a:buChar char="⚫"/>
            </a:pPr>
            <a:r>
              <a:rPr lang="en-US"/>
              <a:t>El </a:t>
            </a:r>
            <a:r>
              <a:rPr lang="en-US">
                <a:solidFill>
                  <a:schemeClr val="accent1"/>
                </a:solidFill>
              </a:rPr>
              <a:t>soundex(“maven”)</a:t>
            </a:r>
            <a:r>
              <a:rPr lang="en-US"/>
              <a:t>, soundex(“meibem”) y la </a:t>
            </a:r>
            <a:r>
              <a:rPr lang="en-US">
                <a:solidFill>
                  <a:schemeClr val="accent1"/>
                </a:solidFill>
              </a:rPr>
              <a:t>similitud de ambo</a:t>
            </a:r>
            <a:r>
              <a:rPr lang="en-US"/>
              <a:t>s, según soundex, que en este caso es 1.</a:t>
            </a:r>
            <a:endParaRPr/>
          </a:p>
          <a:p>
            <a:pPr marL="0" lvl="0" indent="0" algn="l" rtl="0">
              <a:spcBef>
                <a:spcPts val="442"/>
              </a:spcBef>
              <a:spcAft>
                <a:spcPts val="0"/>
              </a:spcAft>
              <a:buSzPct val="95000"/>
              <a:buNone/>
            </a:pPr>
            <a:endParaRPr/>
          </a:p>
          <a:p>
            <a:pPr marL="274320" lvl="0" indent="-274320" algn="l" rtl="0">
              <a:spcBef>
                <a:spcPts val="442"/>
              </a:spcBef>
              <a:spcAft>
                <a:spcPts val="0"/>
              </a:spcAft>
              <a:buSzPct val="95000"/>
              <a:buChar char="⚫"/>
            </a:pPr>
            <a:r>
              <a:rPr lang="en-US"/>
              <a:t>El soundex(“threshold”) y soundex(“hold”) y la similitud de ambos, según soundex, que en este caso es 0.</a:t>
            </a:r>
            <a:endParaRPr/>
          </a:p>
          <a:p>
            <a:pPr marL="0" lvl="0" indent="0" algn="l" rtl="0">
              <a:spcBef>
                <a:spcPts val="442"/>
              </a:spcBef>
              <a:spcAft>
                <a:spcPts val="0"/>
              </a:spcAft>
              <a:buSzPct val="95000"/>
              <a:buNone/>
            </a:pPr>
            <a:endParaRPr/>
          </a:p>
          <a:p>
            <a:pPr marL="274320" lvl="0" indent="-274320" algn="l" rtl="0">
              <a:spcBef>
                <a:spcPts val="442"/>
              </a:spcBef>
              <a:spcAft>
                <a:spcPts val="0"/>
              </a:spcAft>
              <a:buSzPct val="95000"/>
              <a:buChar char="⚫"/>
            </a:pPr>
            <a:r>
              <a:rPr lang="en-US"/>
              <a:t>El soundex(“hold”) y soundex(“joul”) y la similitud de ambos, según soundex, que en este caso es 0.5</a:t>
            </a:r>
            <a:endParaRPr/>
          </a:p>
          <a:p>
            <a:pPr marL="274320" lvl="0" indent="-141001" algn="l" rtl="0">
              <a:spcBef>
                <a:spcPts val="442"/>
              </a:spcBef>
              <a:spcAft>
                <a:spcPts val="0"/>
              </a:spcAft>
              <a:buSzPct val="95000"/>
              <a:buNone/>
            </a:pPr>
            <a:endParaRPr/>
          </a:p>
          <a:p>
            <a:pPr marL="274320" lvl="0" indent="-274320" algn="l" rtl="0">
              <a:spcBef>
                <a:spcPts val="442"/>
              </a:spcBef>
              <a:spcAft>
                <a:spcPts val="0"/>
              </a:spcAft>
              <a:buSzPct val="95000"/>
              <a:buChar char="⚫"/>
            </a:pPr>
            <a:r>
              <a:rPr lang="en-US">
                <a:solidFill>
                  <a:schemeClr val="accent1"/>
                </a:solidFill>
              </a:rPr>
              <a:t>LevenshteinDistance</a:t>
            </a:r>
            <a:r>
              <a:rPr lang="en-US"/>
              <a:t>(“exkusa”, “ex-amigo”) y la </a:t>
            </a:r>
            <a:r>
              <a:rPr lang="en-US">
                <a:solidFill>
                  <a:schemeClr val="accent1"/>
                </a:solidFill>
              </a:rPr>
              <a:t>similitud de ambos</a:t>
            </a:r>
            <a:r>
              <a:rPr lang="en-US"/>
              <a:t> que es 1-6/8, o sea 0.25</a:t>
            </a:r>
            <a:endParaRPr/>
          </a:p>
          <a:p>
            <a:pPr marL="0" lvl="0" indent="0" algn="l" rtl="0">
              <a:spcBef>
                <a:spcPts val="442"/>
              </a:spcBef>
              <a:spcAft>
                <a:spcPts val="0"/>
              </a:spcAft>
              <a:buSzPct val="95000"/>
              <a:buNone/>
            </a:pPr>
            <a:endParaRPr/>
          </a:p>
          <a:p>
            <a:pPr marL="0" lvl="0" indent="0" algn="l" rtl="0">
              <a:spcBef>
                <a:spcPts val="442"/>
              </a:spcBef>
              <a:spcAft>
                <a:spcPts val="0"/>
              </a:spcAft>
              <a:buSzPct val="95000"/>
              <a:buNone/>
            </a:pPr>
            <a:endParaRPr/>
          </a:p>
          <a:p>
            <a:pPr marL="0" lvl="0" indent="0" algn="l" rtl="0">
              <a:spcBef>
                <a:spcPts val="442"/>
              </a:spcBef>
              <a:spcAft>
                <a:spcPts val="0"/>
              </a:spcAft>
              <a:buSzPct val="95000"/>
              <a:buNone/>
            </a:pPr>
            <a:endParaRPr/>
          </a:p>
          <a:p>
            <a:pPr marL="0" lvl="0" indent="0" algn="l" rtl="0">
              <a:spcBef>
                <a:spcPts val="442"/>
              </a:spcBef>
              <a:spcAft>
                <a:spcPts val="0"/>
              </a:spcAft>
              <a:buSzPct val="95000"/>
              <a:buNone/>
            </a:pPr>
            <a:endParaRPr/>
          </a:p>
        </p:txBody>
      </p:sp>
      <p:sp>
        <p:nvSpPr>
          <p:cNvPr id="143" name="Google Shape;143;p18"/>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83</a:t>
            </a:fld>
            <a:endParaRPr/>
          </a:p>
        </p:txBody>
      </p:sp>
      <p:pic>
        <p:nvPicPr>
          <p:cNvPr id="144" name="Google Shape;144;p18" descr="File:Notepad icon.svg"/>
          <p:cNvPicPr preferRelativeResize="0"/>
          <p:nvPr/>
        </p:nvPicPr>
        <p:blipFill rotWithShape="1">
          <a:blip r:embed="rId3">
            <a:alphaModFix/>
          </a:blip>
          <a:srcRect/>
          <a:stretch/>
        </p:blipFill>
        <p:spPr>
          <a:xfrm>
            <a:off x="6555022" y="5712114"/>
            <a:ext cx="1145886" cy="114588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9"/>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150" name="Google Shape;150;p19"/>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470"/>
              <a:buNone/>
            </a:pPr>
            <a:r>
              <a:rPr lang="en-US" sz="3500"/>
              <a:t>Pista:</a:t>
            </a:r>
            <a:endParaRPr sz="3500"/>
          </a:p>
          <a:p>
            <a:pPr marL="0" lvl="0" indent="0" algn="l" rtl="0">
              <a:spcBef>
                <a:spcPts val="520"/>
              </a:spcBef>
              <a:spcAft>
                <a:spcPts val="0"/>
              </a:spcAft>
              <a:buSzPts val="2470"/>
              <a:buNone/>
            </a:pPr>
            <a:endParaRPr sz="3500"/>
          </a:p>
          <a:p>
            <a:pPr marL="0" lvl="0" indent="0" algn="l" rtl="0">
              <a:spcBef>
                <a:spcPts val="520"/>
              </a:spcBef>
              <a:spcAft>
                <a:spcPts val="0"/>
              </a:spcAft>
              <a:buSzPts val="2470"/>
              <a:buNone/>
            </a:pPr>
            <a:r>
              <a:rPr lang="en-US" sz="3500"/>
              <a:t>Buscar en: </a:t>
            </a:r>
            <a:r>
              <a:rPr lang="en-US" sz="5000" b="1"/>
              <a:t>codec</a:t>
            </a:r>
            <a:r>
              <a:rPr lang="en-US" sz="3500"/>
              <a:t> y </a:t>
            </a:r>
            <a:r>
              <a:rPr lang="en-US" sz="5000" b="1"/>
              <a:t>text</a:t>
            </a:r>
            <a:endParaRPr sz="5000" b="1"/>
          </a:p>
        </p:txBody>
      </p:sp>
      <p:sp>
        <p:nvSpPr>
          <p:cNvPr id="151" name="Google Shape;151;p19"/>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84</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0"/>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157" name="Google Shape;157;p20"/>
          <p:cNvSpPr txBox="1">
            <a:spLocks noGrp="1"/>
          </p:cNvSpPr>
          <p:nvPr>
            <p:ph type="body" idx="1"/>
          </p:nvPr>
        </p:nvSpPr>
        <p:spPr>
          <a:xfrm>
            <a:off x="457200" y="1935480"/>
            <a:ext cx="8229600" cy="43890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470"/>
              <a:buNone/>
            </a:pPr>
            <a:r>
              <a:rPr lang="en-US"/>
              <a:t>¿Qué no pudieron hacer?</a:t>
            </a:r>
            <a:endParaRPr/>
          </a:p>
          <a:p>
            <a:pPr marL="0" lvl="0" indent="0" algn="l" rtl="0">
              <a:spcBef>
                <a:spcPts val="520"/>
              </a:spcBef>
              <a:spcAft>
                <a:spcPts val="0"/>
              </a:spcAft>
              <a:buSzPts val="2470"/>
              <a:buNone/>
            </a:pPr>
            <a:endParaRPr/>
          </a:p>
          <a:p>
            <a:pPr marL="0" lvl="0" indent="0" algn="l" rtl="0">
              <a:spcBef>
                <a:spcPts val="520"/>
              </a:spcBef>
              <a:spcAft>
                <a:spcPts val="0"/>
              </a:spcAft>
              <a:buSzPts val="2470"/>
              <a:buNone/>
            </a:pPr>
            <a:r>
              <a:rPr lang="en-US"/>
              <a:t>Como habrán observado, no hay tratamiento de Q-Grams.</a:t>
            </a:r>
            <a:endParaRPr/>
          </a:p>
          <a:p>
            <a:pPr marL="0" lvl="0" indent="0" algn="l" rtl="0">
              <a:spcBef>
                <a:spcPts val="520"/>
              </a:spcBef>
              <a:spcAft>
                <a:spcPts val="0"/>
              </a:spcAft>
              <a:buSzPts val="2470"/>
              <a:buNone/>
            </a:pPr>
            <a:endParaRPr/>
          </a:p>
        </p:txBody>
      </p:sp>
      <p:sp>
        <p:nvSpPr>
          <p:cNvPr id="158" name="Google Shape;158;p20"/>
          <p:cNvSpPr txBox="1">
            <a:spLocks noGrp="1"/>
          </p:cNvSpPr>
          <p:nvPr>
            <p:ph type="sldNum" idx="12"/>
          </p:nvPr>
        </p:nvSpPr>
        <p:spPr>
          <a:xfrm>
            <a:off x="7924800" y="6356352"/>
            <a:ext cx="762000" cy="36510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85</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1"/>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164" name="Google Shape;164;p21"/>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fontScale="77500" lnSpcReduction="20000"/>
          </a:bodyPr>
          <a:lstStyle/>
          <a:p>
            <a:pPr marL="274320" lvl="0" indent="-274320" algn="l" rtl="0">
              <a:spcBef>
                <a:spcPts val="0"/>
              </a:spcBef>
              <a:spcAft>
                <a:spcPts val="0"/>
              </a:spcAft>
              <a:buSzPct val="95000"/>
              <a:buChar char="⚫"/>
            </a:pPr>
            <a:r>
              <a:rPr lang="en-US"/>
              <a:t>Tuvieron que incluir para Soundex (encoding):</a:t>
            </a:r>
            <a:endParaRPr/>
          </a:p>
          <a:p>
            <a:pPr marL="274320" lvl="0" indent="-164528" algn="l" rtl="0">
              <a:spcBef>
                <a:spcPts val="364"/>
              </a:spcBef>
              <a:spcAft>
                <a:spcPts val="0"/>
              </a:spcAft>
              <a:buSzPct val="95000"/>
              <a:buNone/>
            </a:pPr>
            <a:endParaRPr/>
          </a:p>
          <a:p>
            <a:pPr marL="0" lvl="0" indent="0" algn="l" rtl="0">
              <a:spcBef>
                <a:spcPts val="210"/>
              </a:spcBef>
              <a:spcAft>
                <a:spcPts val="0"/>
              </a:spcAft>
              <a:buSzPct val="95000"/>
              <a:buNone/>
            </a:pPr>
            <a:r>
              <a:rPr lang="en-US" sz="1500"/>
              <a:t>&lt;!-- https://mvnrepository.com/artifact/commons-codec/commons-codec --&gt;</a:t>
            </a:r>
            <a:endParaRPr/>
          </a:p>
          <a:p>
            <a:pPr marL="0" lvl="0" indent="0" algn="l" rtl="0">
              <a:spcBef>
                <a:spcPts val="210"/>
              </a:spcBef>
              <a:spcAft>
                <a:spcPts val="0"/>
              </a:spcAft>
              <a:buSzPct val="95000"/>
              <a:buNone/>
            </a:pPr>
            <a:r>
              <a:rPr lang="en-US" sz="1500"/>
              <a:t>&lt;dependency&gt;</a:t>
            </a:r>
            <a:endParaRPr/>
          </a:p>
          <a:p>
            <a:pPr marL="0" lvl="0" indent="0" algn="l" rtl="0">
              <a:spcBef>
                <a:spcPts val="210"/>
              </a:spcBef>
              <a:spcAft>
                <a:spcPts val="0"/>
              </a:spcAft>
              <a:buSzPct val="95000"/>
              <a:buNone/>
            </a:pPr>
            <a:r>
              <a:rPr lang="en-US" sz="1500"/>
              <a:t>    &lt;groupId&gt;</a:t>
            </a:r>
            <a:r>
              <a:rPr lang="en-US" sz="1500" b="1">
                <a:solidFill>
                  <a:schemeClr val="accent1"/>
                </a:solidFill>
              </a:rPr>
              <a:t>commons-codec</a:t>
            </a:r>
            <a:r>
              <a:rPr lang="en-US" sz="1500"/>
              <a:t>&lt;/groupId&gt;</a:t>
            </a:r>
            <a:endParaRPr/>
          </a:p>
          <a:p>
            <a:pPr marL="0" lvl="0" indent="0" algn="l" rtl="0">
              <a:spcBef>
                <a:spcPts val="210"/>
              </a:spcBef>
              <a:spcAft>
                <a:spcPts val="0"/>
              </a:spcAft>
              <a:buSzPct val="95000"/>
              <a:buNone/>
            </a:pPr>
            <a:r>
              <a:rPr lang="en-US" sz="1500"/>
              <a:t>    &lt;artifactId&gt;</a:t>
            </a:r>
            <a:r>
              <a:rPr lang="en-US" sz="1500" b="1">
                <a:solidFill>
                  <a:schemeClr val="accent1"/>
                </a:solidFill>
              </a:rPr>
              <a:t>commons-codec</a:t>
            </a:r>
            <a:r>
              <a:rPr lang="en-US" sz="1500"/>
              <a:t>&lt;/artifactId&gt;</a:t>
            </a:r>
            <a:endParaRPr/>
          </a:p>
          <a:p>
            <a:pPr marL="0" lvl="0" indent="0" algn="l" rtl="0">
              <a:spcBef>
                <a:spcPts val="210"/>
              </a:spcBef>
              <a:spcAft>
                <a:spcPts val="0"/>
              </a:spcAft>
              <a:buSzPct val="95000"/>
              <a:buNone/>
            </a:pPr>
            <a:r>
              <a:rPr lang="en-US" sz="1500"/>
              <a:t>    &lt;version&gt;1.15&lt;/version&gt;</a:t>
            </a:r>
            <a:endParaRPr/>
          </a:p>
          <a:p>
            <a:pPr marL="0" lvl="0" indent="0" algn="l" rtl="0">
              <a:spcBef>
                <a:spcPts val="210"/>
              </a:spcBef>
              <a:spcAft>
                <a:spcPts val="0"/>
              </a:spcAft>
              <a:buSzPct val="95000"/>
              <a:buNone/>
            </a:pPr>
            <a:r>
              <a:rPr lang="en-US" sz="1500"/>
              <a:t>&lt;/dependency&gt;</a:t>
            </a:r>
            <a:endParaRPr/>
          </a:p>
          <a:p>
            <a:pPr marL="0" lvl="0" indent="0" algn="l" rtl="0">
              <a:spcBef>
                <a:spcPts val="364"/>
              </a:spcBef>
              <a:spcAft>
                <a:spcPts val="0"/>
              </a:spcAft>
              <a:buSzPct val="95000"/>
              <a:buNone/>
            </a:pPr>
            <a:r>
              <a:rPr lang="en-US"/>
              <a:t>	</a:t>
            </a:r>
            <a:endParaRPr/>
          </a:p>
          <a:p>
            <a:pPr marL="274320" lvl="0" indent="-274320" algn="l" rtl="0">
              <a:spcBef>
                <a:spcPts val="364"/>
              </a:spcBef>
              <a:spcAft>
                <a:spcPts val="0"/>
              </a:spcAft>
              <a:buSzPct val="95000"/>
              <a:buChar char="⚫"/>
            </a:pPr>
            <a:r>
              <a:rPr lang="en-US"/>
              <a:t>Tuvieron que incluir para Levenshtein (similitud):</a:t>
            </a:r>
            <a:endParaRPr/>
          </a:p>
          <a:p>
            <a:pPr marL="274320" lvl="0" indent="-164528" algn="l" rtl="0">
              <a:spcBef>
                <a:spcPts val="364"/>
              </a:spcBef>
              <a:spcAft>
                <a:spcPts val="0"/>
              </a:spcAft>
              <a:buSzPct val="95000"/>
              <a:buNone/>
            </a:pPr>
            <a:endParaRPr/>
          </a:p>
          <a:p>
            <a:pPr marL="0" lvl="0" indent="0" algn="l" rtl="0">
              <a:spcBef>
                <a:spcPts val="252"/>
              </a:spcBef>
              <a:spcAft>
                <a:spcPts val="0"/>
              </a:spcAft>
              <a:buSzPct val="95000"/>
              <a:buNone/>
            </a:pPr>
            <a:r>
              <a:rPr lang="en-US" sz="1800"/>
              <a:t>&lt;!-- https://mvnrepository.com/artifact/org.apache.commons/commons-text --&gt;</a:t>
            </a:r>
            <a:endParaRPr/>
          </a:p>
          <a:p>
            <a:pPr marL="0" lvl="0" indent="0" algn="l" rtl="0">
              <a:spcBef>
                <a:spcPts val="252"/>
              </a:spcBef>
              <a:spcAft>
                <a:spcPts val="0"/>
              </a:spcAft>
              <a:buSzPct val="95000"/>
              <a:buNone/>
            </a:pPr>
            <a:r>
              <a:rPr lang="en-US" sz="1800"/>
              <a:t>&lt;dependency&gt;</a:t>
            </a:r>
            <a:endParaRPr/>
          </a:p>
          <a:p>
            <a:pPr marL="0" lvl="0" indent="0" algn="l" rtl="0">
              <a:spcBef>
                <a:spcPts val="252"/>
              </a:spcBef>
              <a:spcAft>
                <a:spcPts val="0"/>
              </a:spcAft>
              <a:buSzPct val="95000"/>
              <a:buNone/>
            </a:pPr>
            <a:r>
              <a:rPr lang="en-US" sz="1800"/>
              <a:t>    &lt;groupId&gt;org.apache.commons&lt;/groupId&gt;</a:t>
            </a:r>
            <a:endParaRPr/>
          </a:p>
          <a:p>
            <a:pPr marL="0" lvl="0" indent="0" algn="l" rtl="0">
              <a:spcBef>
                <a:spcPts val="252"/>
              </a:spcBef>
              <a:spcAft>
                <a:spcPts val="0"/>
              </a:spcAft>
              <a:buSzPct val="95000"/>
              <a:buNone/>
            </a:pPr>
            <a:r>
              <a:rPr lang="en-US" sz="1800"/>
              <a:t>    &lt;artifactId&gt;commons-text&lt;/artifactId&gt;</a:t>
            </a:r>
            <a:endParaRPr/>
          </a:p>
          <a:p>
            <a:pPr marL="0" lvl="0" indent="0" algn="l" rtl="0">
              <a:spcBef>
                <a:spcPts val="252"/>
              </a:spcBef>
              <a:spcAft>
                <a:spcPts val="0"/>
              </a:spcAft>
              <a:buSzPct val="95000"/>
              <a:buNone/>
            </a:pPr>
            <a:r>
              <a:rPr lang="en-US" sz="1800"/>
              <a:t>    &lt;version&gt;1.9&lt;/version&gt;</a:t>
            </a:r>
            <a:endParaRPr/>
          </a:p>
          <a:p>
            <a:pPr marL="0" lvl="0" indent="0" algn="l" rtl="0">
              <a:spcBef>
                <a:spcPts val="252"/>
              </a:spcBef>
              <a:spcAft>
                <a:spcPts val="0"/>
              </a:spcAft>
              <a:buSzPct val="95000"/>
              <a:buNone/>
            </a:pPr>
            <a:r>
              <a:rPr lang="en-US" sz="1800"/>
              <a:t>&lt;/dependency&gt;</a:t>
            </a:r>
            <a:endParaRPr/>
          </a:p>
          <a:p>
            <a:pPr marL="0" lvl="0" indent="0" algn="l" rtl="0">
              <a:spcBef>
                <a:spcPts val="252"/>
              </a:spcBef>
              <a:spcAft>
                <a:spcPts val="0"/>
              </a:spcAft>
              <a:buSzPct val="95000"/>
              <a:buNone/>
            </a:pPr>
            <a:endParaRPr sz="1800"/>
          </a:p>
          <a:p>
            <a:pPr marL="0" lvl="0" indent="0" algn="l" rtl="0">
              <a:spcBef>
                <a:spcPts val="252"/>
              </a:spcBef>
              <a:spcAft>
                <a:spcPts val="0"/>
              </a:spcAft>
              <a:buSzPct val="95000"/>
              <a:buNone/>
            </a:pPr>
            <a:r>
              <a:rPr lang="en-US" sz="1800"/>
              <a:t>Es común que tengamos que utilizar más de una biblioteca en nuestras aplicaciones. Por eso, la ventaja de usar Maven…</a:t>
            </a:r>
            <a:endParaRPr/>
          </a:p>
          <a:p>
            <a:pPr marL="0" lvl="0" indent="0" algn="l" rtl="0">
              <a:spcBef>
                <a:spcPts val="252"/>
              </a:spcBef>
              <a:spcAft>
                <a:spcPts val="0"/>
              </a:spcAft>
              <a:buSzPct val="95000"/>
              <a:buNone/>
            </a:pPr>
            <a:endParaRPr sz="1800"/>
          </a:p>
        </p:txBody>
      </p:sp>
      <p:sp>
        <p:nvSpPr>
          <p:cNvPr id="165" name="Google Shape;165;p21"/>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86</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2"/>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171" name="Google Shape;171;p22"/>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SzPts val="2470"/>
              <a:buNone/>
            </a:pPr>
            <a:r>
              <a:rPr lang="en-US"/>
              <a:t>Analizaron cómo obtener para Levenshtein:</a:t>
            </a:r>
            <a:endParaRPr/>
          </a:p>
          <a:p>
            <a:pPr marL="0" lvl="0" indent="0" algn="just" rtl="0">
              <a:spcBef>
                <a:spcPts val="520"/>
              </a:spcBef>
              <a:spcAft>
                <a:spcPts val="0"/>
              </a:spcAft>
              <a:buSzPts val="2470"/>
              <a:buNone/>
            </a:pPr>
            <a:endParaRPr/>
          </a:p>
          <a:p>
            <a:pPr marL="274320" lvl="0" indent="-274320" algn="l" rtl="0">
              <a:spcBef>
                <a:spcPts val="520"/>
              </a:spcBef>
              <a:spcAft>
                <a:spcPts val="0"/>
              </a:spcAft>
              <a:buSzPts val="2470"/>
              <a:buChar char="⚫"/>
            </a:pPr>
            <a:r>
              <a:rPr lang="en-US"/>
              <a:t>Cantidad de sustituciones necesarias? Cantidad de borrados? Cantidad de inserciones?</a:t>
            </a:r>
            <a:endParaRPr/>
          </a:p>
          <a:p>
            <a:pPr marL="0" lvl="0" indent="0" algn="l" rtl="0">
              <a:spcBef>
                <a:spcPts val="520"/>
              </a:spcBef>
              <a:spcAft>
                <a:spcPts val="0"/>
              </a:spcAft>
              <a:buSzPts val="2470"/>
              <a:buNone/>
            </a:pPr>
            <a:endParaRPr/>
          </a:p>
        </p:txBody>
      </p:sp>
      <p:sp>
        <p:nvSpPr>
          <p:cNvPr id="172" name="Google Shape;172;p22"/>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87</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3"/>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178" name="Google Shape;178;p23"/>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SzPts val="2470"/>
              <a:buNone/>
            </a:pPr>
            <a:r>
              <a:rPr lang="en-US"/>
              <a:t>Analizaron cómo obtener para Levenshtein:</a:t>
            </a:r>
            <a:endParaRPr/>
          </a:p>
          <a:p>
            <a:pPr marL="0" lvl="0" indent="0" algn="just" rtl="0">
              <a:spcBef>
                <a:spcPts val="520"/>
              </a:spcBef>
              <a:spcAft>
                <a:spcPts val="0"/>
              </a:spcAft>
              <a:buSzPts val="2470"/>
              <a:buNone/>
            </a:pPr>
            <a:endParaRPr/>
          </a:p>
          <a:p>
            <a:pPr marL="274320" lvl="0" indent="-274320" algn="l" rtl="0">
              <a:spcBef>
                <a:spcPts val="520"/>
              </a:spcBef>
              <a:spcAft>
                <a:spcPts val="0"/>
              </a:spcAft>
              <a:buSzPts val="2470"/>
              <a:buChar char="⚫"/>
            </a:pPr>
            <a:r>
              <a:rPr lang="en-US"/>
              <a:t>Cantidad de sustituciones necesarias? Cantidad de borrados? Cantidad de inserciones?</a:t>
            </a:r>
            <a:endParaRPr/>
          </a:p>
          <a:p>
            <a:pPr marL="0" lvl="0" indent="0" algn="l" rtl="0">
              <a:spcBef>
                <a:spcPts val="520"/>
              </a:spcBef>
              <a:spcAft>
                <a:spcPts val="0"/>
              </a:spcAft>
              <a:buSzPts val="2470"/>
              <a:buNone/>
            </a:pPr>
            <a:endParaRPr/>
          </a:p>
          <a:p>
            <a:pPr marL="0" lvl="0" indent="0" algn="just" rtl="0">
              <a:spcBef>
                <a:spcPts val="520"/>
              </a:spcBef>
              <a:spcAft>
                <a:spcPts val="0"/>
              </a:spcAft>
              <a:buSzPts val="2470"/>
              <a:buNone/>
            </a:pPr>
            <a:r>
              <a:rPr lang="en-US"/>
              <a:t>Rta: lo pueden hacer utilizando la clase LevenshteinDetailedDistance</a:t>
            </a:r>
            <a:endParaRPr/>
          </a:p>
        </p:txBody>
      </p:sp>
      <p:sp>
        <p:nvSpPr>
          <p:cNvPr id="179" name="Google Shape;179;p23"/>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88</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4"/>
          <p:cNvSpPr txBox="1">
            <a:spLocks noGrp="1"/>
          </p:cNvSpPr>
          <p:nvPr>
            <p:ph type="title"/>
          </p:nvPr>
        </p:nvSpPr>
        <p:spPr>
          <a:xfrm>
            <a:off x="265500" y="1534800"/>
            <a:ext cx="4045200" cy="2085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2"/>
              </a:buClr>
              <a:buSzPts val="4200"/>
              <a:buFont typeface="Century Gothic"/>
              <a:buNone/>
            </a:pPr>
            <a:r>
              <a:rPr lang="en-US"/>
              <a:t>TP 2A- Ejer 12</a:t>
            </a:r>
            <a:endParaRPr/>
          </a:p>
        </p:txBody>
      </p:sp>
      <p:sp>
        <p:nvSpPr>
          <p:cNvPr id="185" name="Google Shape;185;p24"/>
          <p:cNvSpPr txBox="1">
            <a:spLocks noGrp="1"/>
          </p:cNvSpPr>
          <p:nvPr>
            <p:ph type="subTitle" idx="1"/>
          </p:nvPr>
        </p:nvSpPr>
        <p:spPr>
          <a:xfrm>
            <a:off x="265500" y="3692002"/>
            <a:ext cx="4045200" cy="1692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100"/>
              <a:buNone/>
            </a:pPr>
            <a:endParaRPr>
              <a:latin typeface="Consolas"/>
              <a:ea typeface="Consolas"/>
              <a:cs typeface="Consolas"/>
              <a:sym typeface="Consolas"/>
            </a:endParaRPr>
          </a:p>
        </p:txBody>
      </p:sp>
      <p:sp>
        <p:nvSpPr>
          <p:cNvPr id="186" name="Google Shape;186;p24"/>
          <p:cNvSpPr txBox="1">
            <a:spLocks noGrp="1"/>
          </p:cNvSpPr>
          <p:nvPr>
            <p:ph type="body" idx="2"/>
          </p:nvPr>
        </p:nvSpPr>
        <p:spPr>
          <a:xfrm>
            <a:off x="4897781" y="596123"/>
            <a:ext cx="3837000" cy="6049154"/>
          </a:xfrm>
          <a:prstGeom prst="rect">
            <a:avLst/>
          </a:prstGeom>
          <a:solidFill>
            <a:srgbClr val="D9E188"/>
          </a:solidFill>
          <a:ln>
            <a:noFill/>
          </a:ln>
        </p:spPr>
        <p:txBody>
          <a:bodyPr spcFirstLastPara="1" wrap="square" lIns="91425" tIns="91425" rIns="91425" bIns="91425" anchor="ctr" anchorCtr="0">
            <a:noAutofit/>
          </a:bodyPr>
          <a:lstStyle/>
          <a:p>
            <a:pPr marL="0" lvl="0" indent="0" algn="l" rtl="0">
              <a:spcBef>
                <a:spcPts val="0"/>
              </a:spcBef>
              <a:spcAft>
                <a:spcPts val="0"/>
              </a:spcAft>
              <a:buSzPts val="1800"/>
              <a:buNone/>
            </a:pPr>
            <a:r>
              <a:rPr lang="en-US" sz="2000">
                <a:solidFill>
                  <a:schemeClr val="dk1"/>
                </a:solidFill>
              </a:rPr>
              <a:t>Usar distancia de Levenshtein para calcular la similitud en Metaphone (que Uds. no lo implementaron from scratch, pero ahora lo tienen gracias a Apache commons! )</a:t>
            </a:r>
            <a:endParaRPr sz="2000">
              <a:solidFill>
                <a:schemeClr val="dk1"/>
              </a:solidFill>
            </a:endParaRPr>
          </a:p>
          <a:p>
            <a:pPr marL="0" lvl="0" indent="0" algn="l" rtl="0">
              <a:spcBef>
                <a:spcPts val="0"/>
              </a:spcBef>
              <a:spcAft>
                <a:spcPts val="0"/>
              </a:spcAft>
              <a:buSzPts val="1800"/>
              <a:buNone/>
            </a:pPr>
            <a:endParaRPr sz="2000">
              <a:solidFill>
                <a:schemeClr val="dk1"/>
              </a:solidFill>
            </a:endParaRPr>
          </a:p>
        </p:txBody>
      </p:sp>
      <p:sp>
        <p:nvSpPr>
          <p:cNvPr id="187" name="Google Shape;187;p24"/>
          <p:cNvSpPr txBox="1">
            <a:spLocks noGrp="1"/>
          </p:cNvSpPr>
          <p:nvPr>
            <p:ph type="sldNum" idx="4294967295"/>
          </p:nvPr>
        </p:nvSpPr>
        <p:spPr>
          <a:xfrm>
            <a:off x="8460431" y="6201587"/>
            <a:ext cx="548700" cy="52470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n-US" sz="1000" b="0" i="0" u="none" strike="noStrike" cap="none">
                <a:solidFill>
                  <a:srgbClr val="FFFFFF"/>
                </a:solidFill>
                <a:latin typeface="Roboto"/>
                <a:ea typeface="Roboto"/>
                <a:cs typeface="Roboto"/>
                <a:sym typeface="Roboto"/>
              </a:rPr>
              <a:t>89</a:t>
            </a:fld>
            <a:endParaRPr sz="1000" b="0" i="0" u="none" strike="noStrike" cap="none">
              <a:solidFill>
                <a:srgbClr val="FFFFFF"/>
              </a:solidFill>
              <a:latin typeface="Roboto"/>
              <a:ea typeface="Roboto"/>
              <a:cs typeface="Roboto"/>
              <a:sym typeface="Roboto"/>
            </a:endParaRPr>
          </a:p>
        </p:txBody>
      </p:sp>
      <p:pic>
        <p:nvPicPr>
          <p:cNvPr id="188" name="Google Shape;188;p24" descr="File:Notepad icon.svg"/>
          <p:cNvPicPr preferRelativeResize="0"/>
          <p:nvPr/>
        </p:nvPicPr>
        <p:blipFill rotWithShape="1">
          <a:blip r:embed="rId3">
            <a:alphaModFix/>
          </a:blip>
          <a:srcRect/>
          <a:stretch/>
        </p:blipFill>
        <p:spPr>
          <a:xfrm>
            <a:off x="611422" y="4882661"/>
            <a:ext cx="1145886" cy="114588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p:sp>
        <p:nvSpPr>
          <p:cNvPr id="3" name="Content Placeholder 2"/>
          <p:cNvSpPr>
            <a:spLocks noGrp="1"/>
          </p:cNvSpPr>
          <p:nvPr>
            <p:ph idx="1"/>
          </p:nvPr>
        </p:nvSpPr>
        <p:spPr/>
        <p:txBody>
          <a:bodyPr/>
          <a:lstStyle/>
          <a:p>
            <a:pPr marL="0" indent="0">
              <a:buNone/>
            </a:pPr>
            <a:r>
              <a:rPr lang="en-US" dirty="0"/>
              <a:t>Si no </a:t>
            </a:r>
            <a:r>
              <a:rPr lang="en-US" dirty="0" err="1"/>
              <a:t>nos</a:t>
            </a:r>
            <a:r>
              <a:rPr lang="en-US" dirty="0"/>
              <a:t> </a:t>
            </a:r>
            <a:r>
              <a:rPr lang="en-US" dirty="0" err="1"/>
              <a:t>presenta</a:t>
            </a:r>
            <a:r>
              <a:rPr lang="en-US" dirty="0"/>
              <a:t> </a:t>
            </a:r>
            <a:r>
              <a:rPr lang="en-US" dirty="0" err="1"/>
              <a:t>confusión</a:t>
            </a:r>
            <a:r>
              <a:rPr lang="en-US" dirty="0"/>
              <a:t>, </a:t>
            </a:r>
            <a:r>
              <a:rPr lang="en-US" dirty="0" err="1"/>
              <a:t>podemos</a:t>
            </a:r>
            <a:r>
              <a:rPr lang="en-US" dirty="0"/>
              <a:t> </a:t>
            </a:r>
            <a:r>
              <a:rPr lang="en-US" dirty="0" err="1"/>
              <a:t>hablar</a:t>
            </a:r>
            <a:r>
              <a:rPr lang="en-US" dirty="0"/>
              <a:t> del “” </a:t>
            </a:r>
            <a:r>
              <a:rPr lang="en-US" dirty="0" err="1"/>
              <a:t>como</a:t>
            </a:r>
            <a:r>
              <a:rPr lang="en-US" dirty="0"/>
              <a:t> el string </a:t>
            </a:r>
            <a:r>
              <a:rPr lang="en-US" dirty="0" err="1"/>
              <a:t>vacío</a:t>
            </a:r>
            <a:r>
              <a:rPr lang="en-US" dirty="0"/>
              <a:t>…</a:t>
            </a:r>
          </a:p>
          <a:p>
            <a:pPr marL="0" indent="0">
              <a:buNone/>
            </a:pPr>
            <a:endParaRPr lang="en-US" dirty="0"/>
          </a:p>
          <a:p>
            <a:pPr marL="0" indent="0">
              <a:buNone/>
            </a:pPr>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9</a:t>
            </a:fld>
            <a:endParaRPr lang="en-US"/>
          </a:p>
        </p:txBody>
      </p:sp>
    </p:spTree>
    <p:extLst>
      <p:ext uri="{BB962C8B-B14F-4D97-AF65-F5344CB8AC3E}">
        <p14:creationId xmlns:p14="http://schemas.microsoft.com/office/powerpoint/2010/main" val="1884975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5"/>
          <p:cNvSpPr txBox="1">
            <a:spLocks noGrp="1"/>
          </p:cNvSpPr>
          <p:nvPr>
            <p:ph type="title"/>
          </p:nvPr>
        </p:nvSpPr>
        <p:spPr>
          <a:xfrm>
            <a:off x="265500" y="1534800"/>
            <a:ext cx="4045200" cy="2085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2"/>
              </a:buClr>
              <a:buSzPts val="4200"/>
              <a:buFont typeface="Century Gothic"/>
              <a:buNone/>
            </a:pPr>
            <a:r>
              <a:rPr lang="en-US"/>
              <a:t>TP 2A- Ejer 13</a:t>
            </a:r>
            <a:endParaRPr/>
          </a:p>
        </p:txBody>
      </p:sp>
      <p:sp>
        <p:nvSpPr>
          <p:cNvPr id="194" name="Google Shape;194;p25"/>
          <p:cNvSpPr txBox="1">
            <a:spLocks noGrp="1"/>
          </p:cNvSpPr>
          <p:nvPr>
            <p:ph type="subTitle" idx="1"/>
          </p:nvPr>
        </p:nvSpPr>
        <p:spPr>
          <a:xfrm>
            <a:off x="265500" y="3692002"/>
            <a:ext cx="4045200" cy="1692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100"/>
              <a:buNone/>
            </a:pPr>
            <a:endParaRPr>
              <a:latin typeface="Consolas"/>
              <a:ea typeface="Consolas"/>
              <a:cs typeface="Consolas"/>
              <a:sym typeface="Consolas"/>
            </a:endParaRPr>
          </a:p>
        </p:txBody>
      </p:sp>
      <p:sp>
        <p:nvSpPr>
          <p:cNvPr id="195" name="Google Shape;195;p25"/>
          <p:cNvSpPr txBox="1">
            <a:spLocks noGrp="1"/>
          </p:cNvSpPr>
          <p:nvPr>
            <p:ph type="body" idx="2"/>
          </p:nvPr>
        </p:nvSpPr>
        <p:spPr>
          <a:xfrm>
            <a:off x="4897781" y="596123"/>
            <a:ext cx="3837000" cy="6049154"/>
          </a:xfrm>
          <a:prstGeom prst="rect">
            <a:avLst/>
          </a:prstGeom>
          <a:solidFill>
            <a:srgbClr val="D9E188"/>
          </a:solidFill>
          <a:ln>
            <a:noFill/>
          </a:ln>
        </p:spPr>
        <p:txBody>
          <a:bodyPr spcFirstLastPara="1" wrap="square" lIns="91425" tIns="91425" rIns="91425" bIns="91425" anchor="ctr" anchorCtr="0">
            <a:noAutofit/>
          </a:bodyPr>
          <a:lstStyle/>
          <a:p>
            <a:pPr marL="0" lvl="0" indent="0" algn="l" rtl="0">
              <a:spcBef>
                <a:spcPts val="0"/>
              </a:spcBef>
              <a:spcAft>
                <a:spcPts val="0"/>
              </a:spcAft>
              <a:buSzPts val="1800"/>
              <a:buNone/>
            </a:pPr>
            <a:r>
              <a:rPr lang="en-US" sz="2000">
                <a:solidFill>
                  <a:schemeClr val="dk1"/>
                </a:solidFill>
              </a:rPr>
              <a:t>Cómo implementó Apache commons Soundex, Metaphone y Levenshtein</a:t>
            </a:r>
            <a:endParaRPr sz="2000">
              <a:solidFill>
                <a:schemeClr val="dk1"/>
              </a:solidFill>
            </a:endParaRPr>
          </a:p>
          <a:p>
            <a:pPr marL="0" lvl="0" indent="0" algn="l" rtl="0">
              <a:spcBef>
                <a:spcPts val="0"/>
              </a:spcBef>
              <a:spcAft>
                <a:spcPts val="0"/>
              </a:spcAft>
              <a:buSzPts val="1800"/>
              <a:buNone/>
            </a:pPr>
            <a:endParaRPr sz="2000">
              <a:solidFill>
                <a:schemeClr val="dk1"/>
              </a:solidFill>
            </a:endParaRPr>
          </a:p>
          <a:p>
            <a:pPr marL="0" lvl="0" indent="0" algn="l" rtl="0">
              <a:spcBef>
                <a:spcPts val="0"/>
              </a:spcBef>
              <a:spcAft>
                <a:spcPts val="0"/>
              </a:spcAft>
              <a:buSzPts val="1800"/>
              <a:buNone/>
            </a:pPr>
            <a:r>
              <a:rPr lang="en-US" sz="2000">
                <a:solidFill>
                  <a:schemeClr val="dk1"/>
                </a:solidFill>
              </a:rPr>
              <a:t>Muy distinto a lo que Uds. Pensaron?</a:t>
            </a:r>
            <a:endParaRPr/>
          </a:p>
          <a:p>
            <a:pPr marL="0" lvl="0" indent="0" algn="l" rtl="0">
              <a:spcBef>
                <a:spcPts val="0"/>
              </a:spcBef>
              <a:spcAft>
                <a:spcPts val="0"/>
              </a:spcAft>
              <a:buSzPts val="1800"/>
              <a:buNone/>
            </a:pPr>
            <a:endParaRPr sz="2000">
              <a:solidFill>
                <a:schemeClr val="dk1"/>
              </a:solidFill>
            </a:endParaRPr>
          </a:p>
          <a:p>
            <a:pPr marL="0" lvl="0" indent="0" algn="l" rtl="0">
              <a:spcBef>
                <a:spcPts val="0"/>
              </a:spcBef>
              <a:spcAft>
                <a:spcPts val="0"/>
              </a:spcAft>
              <a:buSzPts val="1800"/>
              <a:buNone/>
            </a:pPr>
            <a:endParaRPr sz="2000">
              <a:solidFill>
                <a:schemeClr val="dk1"/>
              </a:solidFill>
            </a:endParaRPr>
          </a:p>
          <a:p>
            <a:pPr marL="0" lvl="0" indent="0" algn="l" rtl="0">
              <a:spcBef>
                <a:spcPts val="0"/>
              </a:spcBef>
              <a:spcAft>
                <a:spcPts val="0"/>
              </a:spcAft>
              <a:buSzPts val="1800"/>
              <a:buNone/>
            </a:pPr>
            <a:r>
              <a:rPr lang="en-US" sz="2000">
                <a:solidFill>
                  <a:schemeClr val="dk1"/>
                </a:solidFill>
              </a:rPr>
              <a:t>Ej: busquen en google</a:t>
            </a:r>
            <a:endParaRPr sz="2000">
              <a:solidFill>
                <a:schemeClr val="dk1"/>
              </a:solidFill>
            </a:endParaRPr>
          </a:p>
          <a:p>
            <a:pPr marL="0" lvl="0" indent="0" algn="l" rtl="0">
              <a:spcBef>
                <a:spcPts val="0"/>
              </a:spcBef>
              <a:spcAft>
                <a:spcPts val="0"/>
              </a:spcAft>
              <a:buSzPts val="1800"/>
              <a:buNone/>
            </a:pPr>
            <a:r>
              <a:rPr lang="en-US" sz="2000">
                <a:solidFill>
                  <a:schemeClr val="dk1"/>
                </a:solidFill>
              </a:rPr>
              <a:t>apache commons Soundex.java</a:t>
            </a:r>
            <a:endParaRPr/>
          </a:p>
          <a:p>
            <a:pPr marL="0" lvl="0" indent="0" algn="l" rtl="0">
              <a:spcBef>
                <a:spcPts val="0"/>
              </a:spcBef>
              <a:spcAft>
                <a:spcPts val="0"/>
              </a:spcAft>
              <a:buSzPts val="1800"/>
              <a:buNone/>
            </a:pPr>
            <a:endParaRPr sz="2000">
              <a:solidFill>
                <a:schemeClr val="dk1"/>
              </a:solidFill>
            </a:endParaRPr>
          </a:p>
        </p:txBody>
      </p:sp>
      <p:sp>
        <p:nvSpPr>
          <p:cNvPr id="196" name="Google Shape;196;p25"/>
          <p:cNvSpPr txBox="1">
            <a:spLocks noGrp="1"/>
          </p:cNvSpPr>
          <p:nvPr>
            <p:ph type="sldNum" idx="4294967295"/>
          </p:nvPr>
        </p:nvSpPr>
        <p:spPr>
          <a:xfrm>
            <a:off x="8460431" y="6201587"/>
            <a:ext cx="548700" cy="52470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n-US" sz="1000" b="0" i="0" u="none" strike="noStrike" cap="none">
                <a:solidFill>
                  <a:srgbClr val="FFFFFF"/>
                </a:solidFill>
                <a:latin typeface="Roboto"/>
                <a:ea typeface="Roboto"/>
                <a:cs typeface="Roboto"/>
                <a:sym typeface="Roboto"/>
              </a:rPr>
              <a:t>90</a:t>
            </a:fld>
            <a:endParaRPr sz="1000" b="0" i="0" u="none" strike="noStrike" cap="none">
              <a:solidFill>
                <a:srgbClr val="FFFFFF"/>
              </a:solidFill>
              <a:latin typeface="Roboto"/>
              <a:ea typeface="Roboto"/>
              <a:cs typeface="Roboto"/>
              <a:sym typeface="Roboto"/>
            </a:endParaRPr>
          </a:p>
        </p:txBody>
      </p:sp>
      <p:pic>
        <p:nvPicPr>
          <p:cNvPr id="197" name="Google Shape;197;p25" descr="File:Notepad icon.svg"/>
          <p:cNvPicPr preferRelativeResize="0"/>
          <p:nvPr/>
        </p:nvPicPr>
        <p:blipFill rotWithShape="1">
          <a:blip r:embed="rId3">
            <a:alphaModFix/>
          </a:blip>
          <a:srcRect/>
          <a:stretch/>
        </p:blipFill>
        <p:spPr>
          <a:xfrm>
            <a:off x="611422" y="4882661"/>
            <a:ext cx="1145886" cy="1145886"/>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6"/>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203" name="Google Shape;203;p26"/>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470"/>
              <a:buNone/>
            </a:pPr>
            <a:r>
              <a:rPr lang="en-US"/>
              <a:t>¿Existe alguna otra biblioteca que nos permira trabajar con QGrams?</a:t>
            </a:r>
            <a:endParaRPr/>
          </a:p>
          <a:p>
            <a:pPr marL="0" lvl="0" indent="0" algn="l" rtl="0">
              <a:spcBef>
                <a:spcPts val="520"/>
              </a:spcBef>
              <a:spcAft>
                <a:spcPts val="0"/>
              </a:spcAft>
              <a:buSzPts val="2470"/>
              <a:buNone/>
            </a:pPr>
            <a:endParaRPr/>
          </a:p>
          <a:p>
            <a:pPr marL="0" lvl="0" indent="0" algn="l" rtl="0">
              <a:spcBef>
                <a:spcPts val="520"/>
              </a:spcBef>
              <a:spcAft>
                <a:spcPts val="0"/>
              </a:spcAft>
              <a:buSzPts val="2470"/>
              <a:buNone/>
            </a:pPr>
            <a:r>
              <a:rPr lang="en-US"/>
              <a:t>Usando varias, llegaríamos al objetivo…</a:t>
            </a:r>
            <a:endParaRPr/>
          </a:p>
          <a:p>
            <a:pPr marL="0" lvl="0" indent="0" algn="l" rtl="0">
              <a:spcBef>
                <a:spcPts val="520"/>
              </a:spcBef>
              <a:spcAft>
                <a:spcPts val="0"/>
              </a:spcAft>
              <a:buSzPts val="2470"/>
              <a:buNone/>
            </a:pPr>
            <a:r>
              <a:rPr lang="en-US"/>
              <a:t>En integración de bibliotecas, Maven ayuda…</a:t>
            </a:r>
            <a:endParaRPr/>
          </a:p>
          <a:p>
            <a:pPr marL="0" lvl="0" indent="0" algn="l" rtl="0">
              <a:spcBef>
                <a:spcPts val="520"/>
              </a:spcBef>
              <a:spcAft>
                <a:spcPts val="0"/>
              </a:spcAft>
              <a:buSzPts val="2470"/>
              <a:buNone/>
            </a:pPr>
            <a:endParaRPr/>
          </a:p>
          <a:p>
            <a:pPr marL="0" lvl="0" indent="0" algn="just" rtl="0">
              <a:spcBef>
                <a:spcPts val="520"/>
              </a:spcBef>
              <a:spcAft>
                <a:spcPts val="0"/>
              </a:spcAft>
              <a:buSzPts val="2470"/>
              <a:buNone/>
            </a:pPr>
            <a:r>
              <a:rPr lang="en-US"/>
              <a:t>Agregar al proyecto maven la biblioteca </a:t>
            </a:r>
            <a:r>
              <a:rPr lang="en-US" b="1">
                <a:solidFill>
                  <a:schemeClr val="accent1"/>
                </a:solidFill>
              </a:rPr>
              <a:t>java-string-similarity</a:t>
            </a:r>
            <a:r>
              <a:rPr lang="en-US"/>
              <a:t>. Buscarla en Maven e incluir su dependencia.</a:t>
            </a:r>
            <a:endParaRPr/>
          </a:p>
        </p:txBody>
      </p:sp>
      <p:sp>
        <p:nvSpPr>
          <p:cNvPr id="204" name="Google Shape;204;p26"/>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91</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pic>
        <p:nvPicPr>
          <p:cNvPr id="209" name="Google Shape;209;p27"/>
          <p:cNvPicPr preferRelativeResize="0"/>
          <p:nvPr/>
        </p:nvPicPr>
        <p:blipFill rotWithShape="1">
          <a:blip r:embed="rId3">
            <a:alphaModFix/>
          </a:blip>
          <a:srcRect/>
          <a:stretch/>
        </p:blipFill>
        <p:spPr>
          <a:xfrm>
            <a:off x="1672045" y="2466372"/>
            <a:ext cx="5381897" cy="3707892"/>
          </a:xfrm>
          <a:prstGeom prst="rect">
            <a:avLst/>
          </a:prstGeom>
          <a:noFill/>
          <a:ln>
            <a:noFill/>
          </a:ln>
        </p:spPr>
      </p:pic>
      <p:sp>
        <p:nvSpPr>
          <p:cNvPr id="210" name="Google Shape;210;p27"/>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211" name="Google Shape;211;p27"/>
          <p:cNvSpPr txBox="1">
            <a:spLocks noGrp="1"/>
          </p:cNvSpPr>
          <p:nvPr>
            <p:ph type="body" idx="1"/>
          </p:nvPr>
        </p:nvSpPr>
        <p:spPr>
          <a:xfrm>
            <a:off x="457200" y="1990035"/>
            <a:ext cx="8229600" cy="438912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470"/>
              <a:buNone/>
            </a:pPr>
            <a:r>
              <a:rPr lang="en-US"/>
              <a:t>Si se fijan en su documentación</a:t>
            </a:r>
            <a:endParaRPr/>
          </a:p>
          <a:p>
            <a:pPr marL="0" lvl="0" indent="0" algn="l" rtl="0">
              <a:spcBef>
                <a:spcPts val="520"/>
              </a:spcBef>
              <a:spcAft>
                <a:spcPts val="0"/>
              </a:spcAft>
              <a:buSzPts val="2470"/>
              <a:buNone/>
            </a:pPr>
            <a:endParaRPr/>
          </a:p>
        </p:txBody>
      </p:sp>
      <p:sp>
        <p:nvSpPr>
          <p:cNvPr id="212" name="Google Shape;212;p27"/>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92</a:t>
            </a:fld>
            <a:endParaRPr/>
          </a:p>
        </p:txBody>
      </p:sp>
      <p:sp>
        <p:nvSpPr>
          <p:cNvPr id="213" name="Google Shape;213;p27"/>
          <p:cNvSpPr/>
          <p:nvPr/>
        </p:nvSpPr>
        <p:spPr>
          <a:xfrm>
            <a:off x="3474720" y="3004457"/>
            <a:ext cx="3030583" cy="796834"/>
          </a:xfrm>
          <a:prstGeom prst="ellipse">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Palatino Linotype"/>
              <a:ea typeface="Palatino Linotype"/>
              <a:cs typeface="Palatino Linotype"/>
              <a:sym typeface="Palatino Linotype"/>
            </a:endParaRPr>
          </a:p>
        </p:txBody>
      </p:sp>
      <p:sp>
        <p:nvSpPr>
          <p:cNvPr id="214" name="Google Shape;214;p27"/>
          <p:cNvSpPr/>
          <p:nvPr/>
        </p:nvSpPr>
        <p:spPr>
          <a:xfrm>
            <a:off x="5416731" y="6007769"/>
            <a:ext cx="1227909" cy="483326"/>
          </a:xfrm>
          <a:prstGeom prst="ellipse">
            <a:avLst/>
          </a:prstGeom>
          <a:no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Palatino Linotype"/>
              <a:ea typeface="Palatino Linotype"/>
              <a:cs typeface="Palatino Linotype"/>
              <a:sym typeface="Palatino Linotype"/>
            </a:endParaRPr>
          </a:p>
        </p:txBody>
      </p:sp>
      <p:cxnSp>
        <p:nvCxnSpPr>
          <p:cNvPr id="215" name="Google Shape;215;p27"/>
          <p:cNvCxnSpPr/>
          <p:nvPr/>
        </p:nvCxnSpPr>
        <p:spPr>
          <a:xfrm>
            <a:off x="3971109" y="6319100"/>
            <a:ext cx="1306285" cy="0"/>
          </a:xfrm>
          <a:prstGeom prst="straightConnector1">
            <a:avLst/>
          </a:prstGeom>
          <a:noFill/>
          <a:ln w="76200" cap="flat" cmpd="sng">
            <a:solidFill>
              <a:srgbClr val="FF0000"/>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8"/>
          <p:cNvSpPr txBox="1">
            <a:spLocks noGrp="1"/>
          </p:cNvSpPr>
          <p:nvPr>
            <p:ph type="title"/>
          </p:nvPr>
        </p:nvSpPr>
        <p:spPr>
          <a:xfrm>
            <a:off x="265500" y="1534800"/>
            <a:ext cx="4045200" cy="2085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2"/>
              </a:buClr>
              <a:buSzPts val="4200"/>
              <a:buFont typeface="Century Gothic"/>
              <a:buNone/>
            </a:pPr>
            <a:r>
              <a:rPr lang="en-US"/>
              <a:t>TP 2A- Ejer 14-1 y 14-2</a:t>
            </a:r>
            <a:endParaRPr/>
          </a:p>
        </p:txBody>
      </p:sp>
      <p:sp>
        <p:nvSpPr>
          <p:cNvPr id="221" name="Google Shape;221;p28"/>
          <p:cNvSpPr txBox="1">
            <a:spLocks noGrp="1"/>
          </p:cNvSpPr>
          <p:nvPr>
            <p:ph type="subTitle" idx="1"/>
          </p:nvPr>
        </p:nvSpPr>
        <p:spPr>
          <a:xfrm>
            <a:off x="265500" y="3692002"/>
            <a:ext cx="4045200" cy="1692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100"/>
              <a:buNone/>
            </a:pPr>
            <a:endParaRPr>
              <a:latin typeface="Consolas"/>
              <a:ea typeface="Consolas"/>
              <a:cs typeface="Consolas"/>
              <a:sym typeface="Consolas"/>
            </a:endParaRPr>
          </a:p>
        </p:txBody>
      </p:sp>
      <p:sp>
        <p:nvSpPr>
          <p:cNvPr id="222" name="Google Shape;222;p28"/>
          <p:cNvSpPr txBox="1">
            <a:spLocks noGrp="1"/>
          </p:cNvSpPr>
          <p:nvPr>
            <p:ph type="body" idx="2"/>
          </p:nvPr>
        </p:nvSpPr>
        <p:spPr>
          <a:xfrm>
            <a:off x="4897781" y="596123"/>
            <a:ext cx="3837000" cy="6049154"/>
          </a:xfrm>
          <a:prstGeom prst="rect">
            <a:avLst/>
          </a:prstGeom>
          <a:solidFill>
            <a:srgbClr val="D9E188"/>
          </a:solidFill>
          <a:ln>
            <a:noFill/>
          </a:ln>
        </p:spPr>
        <p:txBody>
          <a:bodyPr spcFirstLastPara="1" wrap="square" lIns="91425" tIns="91425" rIns="91425" bIns="91425" anchor="ctr" anchorCtr="0">
            <a:noAutofit/>
          </a:bodyPr>
          <a:lstStyle/>
          <a:p>
            <a:pPr marL="0" lvl="0" indent="0" algn="l" rtl="0">
              <a:spcBef>
                <a:spcPts val="0"/>
              </a:spcBef>
              <a:spcAft>
                <a:spcPts val="0"/>
              </a:spcAft>
              <a:buSzPts val="1800"/>
              <a:buNone/>
            </a:pPr>
            <a:r>
              <a:rPr lang="en-US" sz="2000">
                <a:solidFill>
                  <a:schemeClr val="dk1"/>
                </a:solidFill>
              </a:rPr>
              <a:t>Agregar al proyecto anterior la dependencia de </a:t>
            </a:r>
            <a:r>
              <a:rPr lang="en-US" sz="2000" b="1">
                <a:solidFill>
                  <a:schemeClr val="dk1"/>
                </a:solidFill>
              </a:rPr>
              <a:t>java-string-similarity</a:t>
            </a:r>
            <a:r>
              <a:rPr lang="en-US" sz="2000">
                <a:solidFill>
                  <a:schemeClr val="dk1"/>
                </a:solidFill>
              </a:rPr>
              <a:t> que permite implementar QGram paramétrico. </a:t>
            </a:r>
            <a:endParaRPr/>
          </a:p>
          <a:p>
            <a:pPr marL="0" lvl="0" indent="0" algn="l" rtl="0">
              <a:spcBef>
                <a:spcPts val="0"/>
              </a:spcBef>
              <a:spcAft>
                <a:spcPts val="0"/>
              </a:spcAft>
              <a:buSzPts val="1800"/>
              <a:buNone/>
            </a:pPr>
            <a:endParaRPr sz="2000">
              <a:solidFill>
                <a:schemeClr val="dk1"/>
              </a:solidFill>
            </a:endParaRPr>
          </a:p>
          <a:p>
            <a:pPr marL="0" lvl="0" indent="0" algn="l" rtl="0">
              <a:spcBef>
                <a:spcPts val="0"/>
              </a:spcBef>
              <a:spcAft>
                <a:spcPts val="0"/>
              </a:spcAft>
              <a:buSzPts val="1800"/>
              <a:buNone/>
            </a:pPr>
            <a:r>
              <a:rPr lang="en-US" sz="2000">
                <a:solidFill>
                  <a:schemeClr val="dk1"/>
                </a:solidFill>
              </a:rPr>
              <a:t>Usar la biblioteca para implementar:</a:t>
            </a:r>
            <a:endParaRPr/>
          </a:p>
          <a:p>
            <a:pPr marL="0" lvl="0" indent="0" algn="l" rtl="0">
              <a:spcBef>
                <a:spcPts val="0"/>
              </a:spcBef>
              <a:spcAft>
                <a:spcPts val="0"/>
              </a:spcAft>
              <a:buSzPts val="1800"/>
              <a:buNone/>
            </a:pPr>
            <a:r>
              <a:rPr lang="en-US" sz="2000">
                <a:solidFill>
                  <a:schemeClr val="dk1"/>
                </a:solidFill>
              </a:rPr>
              <a:t>similitud entre 2 strings  y printTokens()</a:t>
            </a:r>
            <a:endParaRPr/>
          </a:p>
          <a:p>
            <a:pPr marL="0" lvl="0" indent="0" algn="l" rtl="0">
              <a:spcBef>
                <a:spcPts val="0"/>
              </a:spcBef>
              <a:spcAft>
                <a:spcPts val="0"/>
              </a:spcAft>
              <a:buSzPts val="1800"/>
              <a:buNone/>
            </a:pPr>
            <a:endParaRPr sz="2000">
              <a:solidFill>
                <a:schemeClr val="dk1"/>
              </a:solidFill>
            </a:endParaRPr>
          </a:p>
          <a:p>
            <a:pPr marL="0" lvl="0" indent="0" algn="l" rtl="0">
              <a:spcBef>
                <a:spcPts val="0"/>
              </a:spcBef>
              <a:spcAft>
                <a:spcPts val="0"/>
              </a:spcAft>
              <a:buSzPts val="1800"/>
              <a:buNone/>
            </a:pPr>
            <a:r>
              <a:rPr lang="en-US" sz="2000">
                <a:solidFill>
                  <a:schemeClr val="dk1"/>
                </a:solidFill>
              </a:rPr>
              <a:t>Verificar que lo obtenido coincide con la implementación de Uds. </a:t>
            </a:r>
            <a:endParaRPr sz="2000">
              <a:solidFill>
                <a:schemeClr val="dk1"/>
              </a:solidFill>
            </a:endParaRPr>
          </a:p>
          <a:p>
            <a:pPr marL="0" lvl="0" indent="0" algn="l" rtl="0">
              <a:spcBef>
                <a:spcPts val="0"/>
              </a:spcBef>
              <a:spcAft>
                <a:spcPts val="0"/>
              </a:spcAft>
              <a:buSzPts val="1800"/>
              <a:buNone/>
            </a:pPr>
            <a:endParaRPr sz="2000">
              <a:solidFill>
                <a:schemeClr val="dk1"/>
              </a:solidFill>
            </a:endParaRPr>
          </a:p>
        </p:txBody>
      </p:sp>
      <p:sp>
        <p:nvSpPr>
          <p:cNvPr id="223" name="Google Shape;223;p28"/>
          <p:cNvSpPr txBox="1">
            <a:spLocks noGrp="1"/>
          </p:cNvSpPr>
          <p:nvPr>
            <p:ph type="sldNum" idx="4294967295"/>
          </p:nvPr>
        </p:nvSpPr>
        <p:spPr>
          <a:xfrm>
            <a:off x="8460431" y="6201587"/>
            <a:ext cx="548700" cy="52470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n-US" sz="1000" b="0" i="0" u="none" strike="noStrike" cap="none">
                <a:solidFill>
                  <a:srgbClr val="FFFFFF"/>
                </a:solidFill>
                <a:latin typeface="Roboto"/>
                <a:ea typeface="Roboto"/>
                <a:cs typeface="Roboto"/>
                <a:sym typeface="Roboto"/>
              </a:rPr>
              <a:t>93</a:t>
            </a:fld>
            <a:endParaRPr sz="1000" b="0" i="0" u="none" strike="noStrike" cap="none">
              <a:solidFill>
                <a:srgbClr val="FFFFFF"/>
              </a:solidFill>
              <a:latin typeface="Roboto"/>
              <a:ea typeface="Roboto"/>
              <a:cs typeface="Roboto"/>
              <a:sym typeface="Roboto"/>
            </a:endParaRPr>
          </a:p>
        </p:txBody>
      </p:sp>
      <p:pic>
        <p:nvPicPr>
          <p:cNvPr id="224" name="Google Shape;224;p28" descr="File:Notepad icon.svg"/>
          <p:cNvPicPr preferRelativeResize="0"/>
          <p:nvPr/>
        </p:nvPicPr>
        <p:blipFill rotWithShape="1">
          <a:blip r:embed="rId3">
            <a:alphaModFix/>
          </a:blip>
          <a:srcRect/>
          <a:stretch/>
        </p:blipFill>
        <p:spPr>
          <a:xfrm>
            <a:off x="611422" y="4882661"/>
            <a:ext cx="1145886" cy="1145886"/>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9"/>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230" name="Google Shape;230;p29"/>
          <p:cNvSpPr txBox="1">
            <a:spLocks noGrp="1"/>
          </p:cNvSpPr>
          <p:nvPr>
            <p:ph type="body" idx="1"/>
          </p:nvPr>
        </p:nvSpPr>
        <p:spPr>
          <a:xfrm>
            <a:off x="457200" y="1935475"/>
            <a:ext cx="8229600" cy="4698300"/>
          </a:xfrm>
          <a:prstGeom prst="rect">
            <a:avLst/>
          </a:prstGeom>
          <a:noFill/>
          <a:ln>
            <a:noFill/>
          </a:ln>
        </p:spPr>
        <p:txBody>
          <a:bodyPr spcFirstLastPara="1" wrap="square" lIns="91425" tIns="45700" rIns="91425" bIns="45700" anchor="t" anchorCtr="0">
            <a:normAutofit fontScale="92500" lnSpcReduction="20000"/>
          </a:bodyPr>
          <a:lstStyle/>
          <a:p>
            <a:pPr marL="274320" lvl="0" indent="-164528" algn="l" rtl="0">
              <a:spcBef>
                <a:spcPts val="364"/>
              </a:spcBef>
              <a:spcAft>
                <a:spcPts val="0"/>
              </a:spcAft>
              <a:buSzPct val="95000"/>
              <a:buNone/>
            </a:pPr>
            <a:endParaRPr/>
          </a:p>
          <a:p>
            <a:pPr marL="0" lvl="0" indent="0" algn="l" rtl="0">
              <a:spcBef>
                <a:spcPts val="252"/>
              </a:spcBef>
              <a:spcAft>
                <a:spcPts val="0"/>
              </a:spcAft>
              <a:buClr>
                <a:schemeClr val="dk1"/>
              </a:buClr>
              <a:buSzPct val="73333"/>
              <a:buFont typeface="Arial"/>
              <a:buNone/>
            </a:pPr>
            <a:r>
              <a:rPr lang="en-US" sz="1500"/>
              <a:t>        &lt;!-- Soundex --&gt;</a:t>
            </a:r>
            <a:endParaRPr/>
          </a:p>
          <a:p>
            <a:pPr marL="0" lvl="0" indent="0" algn="l" rtl="0">
              <a:spcBef>
                <a:spcPts val="252"/>
              </a:spcBef>
              <a:spcAft>
                <a:spcPts val="0"/>
              </a:spcAft>
              <a:buClr>
                <a:schemeClr val="dk1"/>
              </a:buClr>
              <a:buSzPct val="73333"/>
              <a:buFont typeface="Arial"/>
              <a:buNone/>
            </a:pPr>
            <a:r>
              <a:rPr lang="en-US" sz="1500"/>
              <a:t>        &lt;dependency&gt;</a:t>
            </a:r>
            <a:endParaRPr sz="1500"/>
          </a:p>
          <a:p>
            <a:pPr marL="0" lvl="0" indent="0" algn="l" rtl="0">
              <a:spcBef>
                <a:spcPts val="252"/>
              </a:spcBef>
              <a:spcAft>
                <a:spcPts val="0"/>
              </a:spcAft>
              <a:buClr>
                <a:schemeClr val="dk1"/>
              </a:buClr>
              <a:buSzPct val="73333"/>
              <a:buFont typeface="Arial"/>
              <a:buNone/>
            </a:pPr>
            <a:r>
              <a:rPr lang="en-US" sz="1500"/>
              <a:t>            &lt;groupId&gt;commons-codec&lt;/groupId&gt;</a:t>
            </a:r>
            <a:endParaRPr sz="1500"/>
          </a:p>
          <a:p>
            <a:pPr marL="0" lvl="0" indent="0" algn="l" rtl="0">
              <a:spcBef>
                <a:spcPts val="252"/>
              </a:spcBef>
              <a:spcAft>
                <a:spcPts val="0"/>
              </a:spcAft>
              <a:buClr>
                <a:schemeClr val="dk1"/>
              </a:buClr>
              <a:buSzPct val="73333"/>
              <a:buFont typeface="Arial"/>
              <a:buNone/>
            </a:pPr>
            <a:r>
              <a:rPr lang="en-US" sz="1500"/>
              <a:t>            &lt;artifactId&gt;commons-codec&lt;/artifactId&gt;</a:t>
            </a:r>
            <a:endParaRPr sz="1500"/>
          </a:p>
          <a:p>
            <a:pPr marL="0" lvl="0" indent="0" algn="l" rtl="0">
              <a:spcBef>
                <a:spcPts val="252"/>
              </a:spcBef>
              <a:spcAft>
                <a:spcPts val="0"/>
              </a:spcAft>
              <a:buClr>
                <a:schemeClr val="dk1"/>
              </a:buClr>
              <a:buSzPct val="73333"/>
              <a:buFont typeface="Arial"/>
              <a:buNone/>
            </a:pPr>
            <a:r>
              <a:rPr lang="en-US" sz="1500"/>
              <a:t>            &lt;version&gt;1.5&lt;/version&gt;</a:t>
            </a:r>
            <a:endParaRPr sz="1500"/>
          </a:p>
          <a:p>
            <a:pPr marL="0" lvl="0" indent="0" algn="l" rtl="0">
              <a:spcBef>
                <a:spcPts val="252"/>
              </a:spcBef>
              <a:spcAft>
                <a:spcPts val="0"/>
              </a:spcAft>
              <a:buClr>
                <a:schemeClr val="dk1"/>
              </a:buClr>
              <a:buSzPct val="73333"/>
              <a:buFont typeface="Arial"/>
              <a:buNone/>
            </a:pPr>
            <a:r>
              <a:rPr lang="en-US" sz="1500"/>
              <a:t>        &lt;/dependency&gt;</a:t>
            </a:r>
            <a:endParaRPr sz="1500"/>
          </a:p>
          <a:p>
            <a:pPr marL="0" lvl="0" indent="0" algn="l" rtl="0">
              <a:spcBef>
                <a:spcPts val="252"/>
              </a:spcBef>
              <a:spcAft>
                <a:spcPts val="0"/>
              </a:spcAft>
              <a:buSzPct val="73333"/>
              <a:buNone/>
            </a:pPr>
            <a:endParaRPr sz="1500"/>
          </a:p>
          <a:p>
            <a:pPr marL="0" lvl="0" indent="0" algn="l" rtl="0">
              <a:spcBef>
                <a:spcPts val="252"/>
              </a:spcBef>
              <a:spcAft>
                <a:spcPts val="0"/>
              </a:spcAft>
              <a:buClr>
                <a:schemeClr val="dk1"/>
              </a:buClr>
              <a:buSzPct val="73333"/>
              <a:buFont typeface="Arial"/>
              <a:buNone/>
            </a:pPr>
            <a:r>
              <a:rPr lang="en-US" sz="1500"/>
              <a:t>        &lt;!-- Levenshtein --&gt;</a:t>
            </a:r>
            <a:endParaRPr sz="1500"/>
          </a:p>
          <a:p>
            <a:pPr marL="0" lvl="0" indent="0" algn="l" rtl="0">
              <a:spcBef>
                <a:spcPts val="252"/>
              </a:spcBef>
              <a:spcAft>
                <a:spcPts val="0"/>
              </a:spcAft>
              <a:buClr>
                <a:schemeClr val="dk1"/>
              </a:buClr>
              <a:buSzPct val="73333"/>
              <a:buFont typeface="Arial"/>
              <a:buNone/>
            </a:pPr>
            <a:r>
              <a:rPr lang="en-US" sz="1500"/>
              <a:t>        &lt;dependency&gt;</a:t>
            </a:r>
            <a:endParaRPr sz="1500"/>
          </a:p>
          <a:p>
            <a:pPr marL="0" lvl="0" indent="0" algn="l" rtl="0">
              <a:spcBef>
                <a:spcPts val="252"/>
              </a:spcBef>
              <a:spcAft>
                <a:spcPts val="0"/>
              </a:spcAft>
              <a:buClr>
                <a:schemeClr val="dk1"/>
              </a:buClr>
              <a:buSzPct val="73333"/>
              <a:buFont typeface="Arial"/>
              <a:buNone/>
            </a:pPr>
            <a:r>
              <a:rPr lang="en-US" sz="1500"/>
              <a:t>            &lt;groupId&gt;org.apache.commons&lt;/groupId&gt;</a:t>
            </a:r>
            <a:endParaRPr sz="1500"/>
          </a:p>
          <a:p>
            <a:pPr marL="0" lvl="0" indent="0" algn="l" rtl="0">
              <a:spcBef>
                <a:spcPts val="252"/>
              </a:spcBef>
              <a:spcAft>
                <a:spcPts val="0"/>
              </a:spcAft>
              <a:buClr>
                <a:schemeClr val="dk1"/>
              </a:buClr>
              <a:buSzPct val="73333"/>
              <a:buFont typeface="Arial"/>
              <a:buNone/>
            </a:pPr>
            <a:r>
              <a:rPr lang="en-US" sz="1500"/>
              <a:t>            &lt;artifactId&gt;commons-text&lt;/artifactId&gt;</a:t>
            </a:r>
            <a:endParaRPr sz="1500"/>
          </a:p>
          <a:p>
            <a:pPr marL="0" lvl="0" indent="0" algn="l" rtl="0">
              <a:spcBef>
                <a:spcPts val="252"/>
              </a:spcBef>
              <a:spcAft>
                <a:spcPts val="0"/>
              </a:spcAft>
              <a:buClr>
                <a:schemeClr val="dk1"/>
              </a:buClr>
              <a:buSzPct val="73333"/>
              <a:buFont typeface="Arial"/>
              <a:buNone/>
            </a:pPr>
            <a:r>
              <a:rPr lang="en-US" sz="1500"/>
              <a:t>            &lt;version&gt;1.5&lt;/version&gt;</a:t>
            </a:r>
            <a:endParaRPr sz="1500"/>
          </a:p>
          <a:p>
            <a:pPr marL="0" lvl="0" indent="0" algn="l" rtl="0">
              <a:spcBef>
                <a:spcPts val="252"/>
              </a:spcBef>
              <a:spcAft>
                <a:spcPts val="0"/>
              </a:spcAft>
              <a:buClr>
                <a:schemeClr val="dk1"/>
              </a:buClr>
              <a:buSzPct val="73333"/>
              <a:buFont typeface="Arial"/>
              <a:buNone/>
            </a:pPr>
            <a:r>
              <a:rPr lang="en-US" sz="1500"/>
              <a:t>        &lt;/dependency&gt;</a:t>
            </a:r>
            <a:endParaRPr sz="1500"/>
          </a:p>
          <a:p>
            <a:pPr marL="0" lvl="0" indent="0" algn="l" rtl="0">
              <a:spcBef>
                <a:spcPts val="252"/>
              </a:spcBef>
              <a:spcAft>
                <a:spcPts val="0"/>
              </a:spcAft>
              <a:buSzPct val="73333"/>
              <a:buNone/>
            </a:pPr>
            <a:endParaRPr sz="1500"/>
          </a:p>
          <a:p>
            <a:pPr marL="0" lvl="0" indent="0" algn="l" rtl="0">
              <a:spcBef>
                <a:spcPts val="252"/>
              </a:spcBef>
              <a:spcAft>
                <a:spcPts val="0"/>
              </a:spcAft>
              <a:buClr>
                <a:schemeClr val="dk1"/>
              </a:buClr>
              <a:buSzPct val="73333"/>
              <a:buFont typeface="Arial"/>
              <a:buNone/>
            </a:pPr>
            <a:r>
              <a:rPr lang="en-US" sz="1500"/>
              <a:t>        &lt;!-- QGrams --&gt;</a:t>
            </a:r>
            <a:endParaRPr sz="1500"/>
          </a:p>
          <a:p>
            <a:pPr marL="0" lvl="0" indent="0" algn="l" rtl="0">
              <a:spcBef>
                <a:spcPts val="252"/>
              </a:spcBef>
              <a:spcAft>
                <a:spcPts val="0"/>
              </a:spcAft>
              <a:buClr>
                <a:schemeClr val="dk1"/>
              </a:buClr>
              <a:buSzPct val="73333"/>
              <a:buFont typeface="Arial"/>
              <a:buNone/>
            </a:pPr>
            <a:r>
              <a:rPr lang="en-US" sz="1500"/>
              <a:t>        &lt;dependency&gt;</a:t>
            </a:r>
            <a:endParaRPr sz="1500"/>
          </a:p>
          <a:p>
            <a:pPr marL="0" lvl="0" indent="0" algn="l" rtl="0">
              <a:spcBef>
                <a:spcPts val="252"/>
              </a:spcBef>
              <a:spcAft>
                <a:spcPts val="0"/>
              </a:spcAft>
              <a:buClr>
                <a:schemeClr val="dk1"/>
              </a:buClr>
              <a:buSzPct val="73333"/>
              <a:buFont typeface="Arial"/>
              <a:buNone/>
            </a:pPr>
            <a:r>
              <a:rPr lang="en-US" sz="1500"/>
              <a:t>            &lt;groupId&gt;info.debatty&lt;/groupId&gt;</a:t>
            </a:r>
            <a:endParaRPr sz="1500"/>
          </a:p>
          <a:p>
            <a:pPr marL="0" lvl="0" indent="0" algn="l" rtl="0">
              <a:spcBef>
                <a:spcPts val="252"/>
              </a:spcBef>
              <a:spcAft>
                <a:spcPts val="0"/>
              </a:spcAft>
              <a:buClr>
                <a:schemeClr val="dk1"/>
              </a:buClr>
              <a:buSzPct val="73333"/>
              <a:buFont typeface="Arial"/>
              <a:buNone/>
            </a:pPr>
            <a:r>
              <a:rPr lang="en-US" sz="1500"/>
              <a:t>            &lt;artifactId&gt;java-string-similarity&lt;/artifactId&gt;</a:t>
            </a:r>
            <a:endParaRPr sz="1500"/>
          </a:p>
          <a:p>
            <a:pPr marL="0" lvl="0" indent="0" algn="l" rtl="0">
              <a:spcBef>
                <a:spcPts val="252"/>
              </a:spcBef>
              <a:spcAft>
                <a:spcPts val="0"/>
              </a:spcAft>
              <a:buClr>
                <a:schemeClr val="dk1"/>
              </a:buClr>
              <a:buSzPct val="73333"/>
              <a:buFont typeface="Arial"/>
              <a:buNone/>
            </a:pPr>
            <a:r>
              <a:rPr lang="en-US" sz="1500"/>
              <a:t>            &lt;version&gt;2.0.0&lt;/version&gt;</a:t>
            </a:r>
            <a:endParaRPr sz="1500"/>
          </a:p>
          <a:p>
            <a:pPr marL="0" lvl="0" indent="0" algn="l" rtl="0">
              <a:spcBef>
                <a:spcPts val="252"/>
              </a:spcBef>
              <a:spcAft>
                <a:spcPts val="0"/>
              </a:spcAft>
              <a:buSzPct val="73333"/>
              <a:buNone/>
            </a:pPr>
            <a:r>
              <a:rPr lang="en-US" sz="1500"/>
              <a:t>        &lt;/dependency&gt;</a:t>
            </a:r>
            <a:endParaRPr sz="1800"/>
          </a:p>
        </p:txBody>
      </p:sp>
      <p:sp>
        <p:nvSpPr>
          <p:cNvPr id="231" name="Google Shape;231;p29"/>
          <p:cNvSpPr txBox="1">
            <a:spLocks noGrp="1"/>
          </p:cNvSpPr>
          <p:nvPr>
            <p:ph type="sldNum" idx="12"/>
          </p:nvPr>
        </p:nvSpPr>
        <p:spPr>
          <a:xfrm>
            <a:off x="7924800" y="6356352"/>
            <a:ext cx="762000" cy="36510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94</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0"/>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237" name="Google Shape;237;p30"/>
          <p:cNvSpPr txBox="1">
            <a:spLocks noGrp="1"/>
          </p:cNvSpPr>
          <p:nvPr>
            <p:ph type="body" idx="1"/>
          </p:nvPr>
        </p:nvSpPr>
        <p:spPr>
          <a:xfrm>
            <a:off x="457200" y="1935475"/>
            <a:ext cx="8229600" cy="4698300"/>
          </a:xfrm>
          <a:prstGeom prst="rect">
            <a:avLst/>
          </a:prstGeom>
          <a:noFill/>
          <a:ln>
            <a:noFill/>
          </a:ln>
        </p:spPr>
        <p:txBody>
          <a:bodyPr spcFirstLastPara="1" wrap="square" lIns="91425" tIns="45700" rIns="91425" bIns="45700" anchor="t" anchorCtr="0">
            <a:normAutofit/>
          </a:bodyPr>
          <a:lstStyle/>
          <a:p>
            <a:pPr marL="457200" lvl="0" indent="0" algn="l" rtl="0">
              <a:spcBef>
                <a:spcPts val="252"/>
              </a:spcBef>
              <a:spcAft>
                <a:spcPts val="0"/>
              </a:spcAft>
              <a:buSzPts val="1100"/>
              <a:buNone/>
            </a:pPr>
            <a:r>
              <a:rPr lang="en-US" sz="1500" dirty="0"/>
              <a:t>import </a:t>
            </a:r>
            <a:r>
              <a:rPr lang="en-US" sz="1500" dirty="0" err="1"/>
              <a:t>org.apache.commons.codec.language.Metaphone</a:t>
            </a:r>
            <a:r>
              <a:rPr lang="en-US" sz="1500" dirty="0"/>
              <a:t>;</a:t>
            </a:r>
            <a:endParaRPr sz="1500" dirty="0"/>
          </a:p>
          <a:p>
            <a:pPr marL="457200" lvl="0" indent="0" algn="l" rtl="0">
              <a:spcBef>
                <a:spcPts val="252"/>
              </a:spcBef>
              <a:spcAft>
                <a:spcPts val="0"/>
              </a:spcAft>
              <a:buSzPts val="1100"/>
              <a:buNone/>
            </a:pPr>
            <a:r>
              <a:rPr lang="en-US" sz="1500" dirty="0"/>
              <a:t>import </a:t>
            </a:r>
            <a:r>
              <a:rPr lang="en-US" sz="1500" dirty="0" err="1"/>
              <a:t>org.apache.commons.codec.language.Soundex</a:t>
            </a:r>
            <a:r>
              <a:rPr lang="en-US" sz="1500" dirty="0"/>
              <a:t>;</a:t>
            </a:r>
            <a:endParaRPr sz="1500" dirty="0"/>
          </a:p>
          <a:p>
            <a:pPr marL="457200" lvl="0" indent="0" algn="l" rtl="0">
              <a:spcBef>
                <a:spcPts val="252"/>
              </a:spcBef>
              <a:spcAft>
                <a:spcPts val="0"/>
              </a:spcAft>
              <a:buSzPts val="1100"/>
              <a:buNone/>
            </a:pPr>
            <a:r>
              <a:rPr lang="en-US" sz="1500" dirty="0"/>
              <a:t>import </a:t>
            </a:r>
            <a:r>
              <a:rPr lang="en-US" sz="1500" dirty="0" err="1"/>
              <a:t>org.apache.commons.text.similarity.LevenshteinDetailedDistance</a:t>
            </a:r>
            <a:r>
              <a:rPr lang="en-US" sz="1500" dirty="0"/>
              <a:t>;</a:t>
            </a:r>
            <a:endParaRPr sz="1500" dirty="0"/>
          </a:p>
          <a:p>
            <a:pPr marL="457200" lvl="0" indent="0" algn="l" rtl="0">
              <a:spcBef>
                <a:spcPts val="252"/>
              </a:spcBef>
              <a:spcAft>
                <a:spcPts val="0"/>
              </a:spcAft>
              <a:buSzPts val="1100"/>
              <a:buNone/>
            </a:pPr>
            <a:r>
              <a:rPr lang="en-US" sz="1500" dirty="0"/>
              <a:t>import </a:t>
            </a:r>
            <a:r>
              <a:rPr lang="en-US" sz="1500" dirty="0" err="1"/>
              <a:t>org.apache.commons.text.similarity.LevenshteinDistance</a:t>
            </a:r>
            <a:r>
              <a:rPr lang="en-US" sz="1500" dirty="0"/>
              <a:t>;</a:t>
            </a:r>
            <a:endParaRPr sz="1500" dirty="0"/>
          </a:p>
          <a:p>
            <a:pPr marL="457200" lvl="0" indent="0" algn="l" rtl="0">
              <a:spcBef>
                <a:spcPts val="252"/>
              </a:spcBef>
              <a:spcAft>
                <a:spcPts val="0"/>
              </a:spcAft>
              <a:buSzPts val="1100"/>
              <a:buNone/>
            </a:pPr>
            <a:r>
              <a:rPr lang="en-US" sz="1500" dirty="0"/>
              <a:t>import </a:t>
            </a:r>
            <a:r>
              <a:rPr lang="en-US" sz="1500" dirty="0" err="1"/>
              <a:t>info.debatty.java.stringsimilarity.QGram</a:t>
            </a:r>
            <a:r>
              <a:rPr lang="en-US" sz="1500" dirty="0"/>
              <a:t>;</a:t>
            </a:r>
            <a:endParaRPr sz="1500" dirty="0"/>
          </a:p>
          <a:p>
            <a:pPr marL="457200" lvl="0" indent="0" algn="l" rtl="0">
              <a:spcBef>
                <a:spcPts val="252"/>
              </a:spcBef>
              <a:spcAft>
                <a:spcPts val="0"/>
              </a:spcAft>
              <a:buSzPts val="1100"/>
              <a:buNone/>
            </a:pPr>
            <a:endParaRPr sz="1500" dirty="0"/>
          </a:p>
          <a:p>
            <a:pPr marL="0" lvl="0" indent="0" algn="l" rtl="0">
              <a:spcBef>
                <a:spcPts val="252"/>
              </a:spcBef>
              <a:spcAft>
                <a:spcPts val="0"/>
              </a:spcAft>
              <a:buSzPts val="1100"/>
              <a:buNone/>
            </a:pPr>
            <a:r>
              <a:rPr lang="en-US" sz="1500" dirty="0"/>
              <a:t>	Soundex s = new Soundex();       					</a:t>
            </a:r>
            <a:r>
              <a:rPr lang="en-US" sz="1500" dirty="0" err="1"/>
              <a:t>s.difference</a:t>
            </a:r>
            <a:r>
              <a:rPr lang="en-US" sz="1500" dirty="0"/>
              <a:t>("HELLO", "ALO");</a:t>
            </a:r>
            <a:endParaRPr sz="1500" dirty="0"/>
          </a:p>
          <a:p>
            <a:pPr marL="0" lvl="0" indent="0" algn="l" rtl="0">
              <a:spcBef>
                <a:spcPts val="252"/>
              </a:spcBef>
              <a:spcAft>
                <a:spcPts val="0"/>
              </a:spcAft>
              <a:buSzPts val="1100"/>
              <a:buNone/>
            </a:pPr>
            <a:r>
              <a:rPr lang="en-US" sz="1500" dirty="0"/>
              <a:t>                   </a:t>
            </a:r>
            <a:r>
              <a:rPr lang="en-US" sz="1500" dirty="0" err="1"/>
              <a:t>Metaphone</a:t>
            </a:r>
            <a:r>
              <a:rPr lang="en-US" sz="1500" dirty="0"/>
              <a:t> m = new </a:t>
            </a:r>
            <a:r>
              <a:rPr lang="en-US" sz="1500" dirty="0" err="1"/>
              <a:t>Metaphone</a:t>
            </a:r>
            <a:r>
              <a:rPr lang="en-US" sz="1500" dirty="0"/>
              <a:t>();   				</a:t>
            </a:r>
            <a:r>
              <a:rPr lang="en-US" sz="1500" dirty="0" err="1"/>
              <a:t>m.encode</a:t>
            </a:r>
            <a:r>
              <a:rPr lang="en-US" sz="1500" dirty="0"/>
              <a:t>("HELLO");</a:t>
            </a:r>
            <a:endParaRPr sz="1500" dirty="0"/>
          </a:p>
          <a:p>
            <a:pPr marL="0" lvl="0" indent="0" algn="l" rtl="0">
              <a:spcBef>
                <a:spcPts val="252"/>
              </a:spcBef>
              <a:spcAft>
                <a:spcPts val="0"/>
              </a:spcAft>
              <a:buSzPts val="1100"/>
              <a:buNone/>
            </a:pPr>
            <a:r>
              <a:rPr lang="en-US" sz="1500" dirty="0"/>
              <a:t>	</a:t>
            </a:r>
            <a:r>
              <a:rPr lang="en-US" sz="1500" dirty="0" err="1"/>
              <a:t>LevenshteinDistance</a:t>
            </a:r>
            <a:r>
              <a:rPr lang="en-US" sz="1500" dirty="0"/>
              <a:t> l = new </a:t>
            </a:r>
            <a:r>
              <a:rPr lang="en-US" sz="1500" dirty="0" err="1"/>
              <a:t>LevenshteinDistance</a:t>
            </a:r>
            <a:r>
              <a:rPr lang="en-US" sz="1500" dirty="0"/>
              <a:t>();	</a:t>
            </a:r>
          </a:p>
          <a:p>
            <a:pPr marL="0" lvl="0" indent="0" algn="l" rtl="0">
              <a:spcBef>
                <a:spcPts val="252"/>
              </a:spcBef>
              <a:spcAft>
                <a:spcPts val="0"/>
              </a:spcAft>
              <a:buSzPts val="1100"/>
              <a:buNone/>
            </a:pPr>
            <a:r>
              <a:rPr lang="en-US" sz="1500" dirty="0"/>
              <a:t>                    </a:t>
            </a:r>
            <a:r>
              <a:rPr lang="en-US" sz="1500" dirty="0" err="1"/>
              <a:t>l.apply</a:t>
            </a:r>
            <a:r>
              <a:rPr lang="en-US" sz="1500" dirty="0"/>
              <a:t>( "HELLO", "ALO" );</a:t>
            </a:r>
            <a:endParaRPr sz="1500" dirty="0"/>
          </a:p>
          <a:p>
            <a:pPr marL="0" lvl="0" indent="0" algn="l" rtl="0">
              <a:spcBef>
                <a:spcPts val="252"/>
              </a:spcBef>
              <a:spcAft>
                <a:spcPts val="0"/>
              </a:spcAft>
              <a:buSzPts val="1100"/>
              <a:buNone/>
            </a:pPr>
            <a:r>
              <a:rPr lang="en-US" sz="1500" dirty="0"/>
              <a:t>	</a:t>
            </a:r>
            <a:endParaRPr sz="1500" dirty="0"/>
          </a:p>
          <a:p>
            <a:pPr marL="0" lvl="0" indent="0" algn="l" rtl="0">
              <a:spcBef>
                <a:spcPts val="252"/>
              </a:spcBef>
              <a:spcAft>
                <a:spcPts val="0"/>
              </a:spcAft>
              <a:buSzPts val="1100"/>
              <a:buNone/>
            </a:pPr>
            <a:r>
              <a:rPr lang="en-US" sz="1500" dirty="0"/>
              <a:t>	</a:t>
            </a:r>
            <a:r>
              <a:rPr lang="en-US" sz="1500" dirty="0" err="1"/>
              <a:t>QGram</a:t>
            </a:r>
            <a:r>
              <a:rPr lang="en-US" sz="1500" dirty="0"/>
              <a:t> </a:t>
            </a:r>
            <a:r>
              <a:rPr lang="en-US" sz="1500" dirty="0" err="1"/>
              <a:t>qg</a:t>
            </a:r>
            <a:r>
              <a:rPr lang="en-US" sz="1500" dirty="0"/>
              <a:t> = new </a:t>
            </a:r>
            <a:r>
              <a:rPr lang="en-US" sz="1500" dirty="0" err="1"/>
              <a:t>QGram</a:t>
            </a:r>
            <a:r>
              <a:rPr lang="en-US" sz="1500" dirty="0"/>
              <a:t>( 2 );</a:t>
            </a:r>
            <a:endParaRPr sz="1500" dirty="0"/>
          </a:p>
          <a:p>
            <a:pPr marL="0" lvl="0" indent="0" algn="l" rtl="0">
              <a:spcBef>
                <a:spcPts val="252"/>
              </a:spcBef>
              <a:spcAft>
                <a:spcPts val="0"/>
              </a:spcAft>
              <a:buSzPts val="1100"/>
              <a:buNone/>
            </a:pPr>
            <a:r>
              <a:rPr lang="en-US" sz="1500" dirty="0"/>
              <a:t>	</a:t>
            </a:r>
            <a:r>
              <a:rPr lang="en-US" sz="1500" dirty="0" err="1"/>
              <a:t>qg.distance</a:t>
            </a:r>
            <a:r>
              <a:rPr lang="en-US" sz="1500" dirty="0"/>
              <a:t>( "Hello", "</a:t>
            </a:r>
            <a:r>
              <a:rPr lang="en-US" sz="1500" dirty="0" err="1"/>
              <a:t>Alo</a:t>
            </a:r>
            <a:r>
              <a:rPr lang="en-US" sz="1500" dirty="0"/>
              <a:t>" );</a:t>
            </a:r>
            <a:endParaRPr sz="1500" dirty="0"/>
          </a:p>
          <a:p>
            <a:pPr marL="0" lvl="0" indent="0" algn="l" rtl="0">
              <a:spcBef>
                <a:spcPts val="252"/>
              </a:spcBef>
              <a:spcAft>
                <a:spcPts val="0"/>
              </a:spcAft>
              <a:buSzPts val="1100"/>
              <a:buNone/>
            </a:pPr>
            <a:r>
              <a:rPr lang="en-US" sz="1500" dirty="0"/>
              <a:t>	</a:t>
            </a:r>
            <a:r>
              <a:rPr lang="en-US" sz="1500" dirty="0" err="1"/>
              <a:t>qg.getProfile</a:t>
            </a:r>
            <a:r>
              <a:rPr lang="en-US" sz="1500" dirty="0"/>
              <a:t>( "Hello" );</a:t>
            </a:r>
            <a:endParaRPr sz="1500" dirty="0"/>
          </a:p>
        </p:txBody>
      </p:sp>
      <p:sp>
        <p:nvSpPr>
          <p:cNvPr id="238" name="Google Shape;238;p30"/>
          <p:cNvSpPr txBox="1">
            <a:spLocks noGrp="1"/>
          </p:cNvSpPr>
          <p:nvPr>
            <p:ph type="sldNum" idx="12"/>
          </p:nvPr>
        </p:nvSpPr>
        <p:spPr>
          <a:xfrm>
            <a:off x="7924800" y="6356352"/>
            <a:ext cx="762000" cy="36510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a:t>95</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s-AR" dirty="0"/>
              <a:t>Estructura de Datos y Algoritmos</a:t>
            </a:r>
            <a:endParaRPr lang="en-US" dirty="0"/>
          </a:p>
        </p:txBody>
      </p:sp>
      <p:sp>
        <p:nvSpPr>
          <p:cNvPr id="5" name="Subtitle 4"/>
          <p:cNvSpPr>
            <a:spLocks noGrp="1"/>
          </p:cNvSpPr>
          <p:nvPr>
            <p:ph type="subTitle" idx="1"/>
          </p:nvPr>
        </p:nvSpPr>
        <p:spPr/>
        <p:txBody>
          <a:bodyPr>
            <a:normAutofit/>
          </a:bodyPr>
          <a:lstStyle/>
          <a:p>
            <a:r>
              <a:rPr lang="es-AR" sz="3600" dirty="0">
                <a:solidFill>
                  <a:schemeClr val="tx2"/>
                </a:solidFill>
              </a:rPr>
              <a:t>ITBA     2024-Q1</a:t>
            </a:r>
            <a:endParaRPr lang="en-US" sz="3600" dirty="0">
              <a:solidFill>
                <a:schemeClr val="tx2"/>
              </a:solidFill>
            </a:endParaRPr>
          </a:p>
        </p:txBody>
      </p:sp>
      <p:sp>
        <p:nvSpPr>
          <p:cNvPr id="2" name="Slide Number Placeholder 1"/>
          <p:cNvSpPr>
            <a:spLocks noGrp="1"/>
          </p:cNvSpPr>
          <p:nvPr>
            <p:ph type="sldNum" sz="quarter" idx="12"/>
          </p:nvPr>
        </p:nvSpPr>
        <p:spPr/>
        <p:txBody>
          <a:bodyPr/>
          <a:lstStyle/>
          <a:p>
            <a:fld id="{401CF334-2D5C-4859-84A6-CA7E6E43FAEB}" type="slidenum">
              <a:rPr lang="en-US" smtClean="0"/>
              <a:t>96</a:t>
            </a:fld>
            <a:endParaRPr lang="en-US" dirty="0"/>
          </a:p>
        </p:txBody>
      </p:sp>
    </p:spTree>
    <p:extLst>
      <p:ext uri="{BB962C8B-B14F-4D97-AF65-F5344CB8AC3E}">
        <p14:creationId xmlns:p14="http://schemas.microsoft.com/office/powerpoint/2010/main" val="2393890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Algoritmos</a:t>
            </a:r>
            <a:r>
              <a:rPr lang="en-US" dirty="0"/>
              <a:t> para </a:t>
            </a:r>
            <a:r>
              <a:rPr lang="en-US" dirty="0" err="1"/>
              <a:t>texto</a:t>
            </a:r>
            <a:endParaRPr lang="es-AR" dirty="0"/>
          </a:p>
        </p:txBody>
      </p:sp>
      <p:sp>
        <p:nvSpPr>
          <p:cNvPr id="3" name="Content Placeholder 2"/>
          <p:cNvSpPr>
            <a:spLocks noGrp="1"/>
          </p:cNvSpPr>
          <p:nvPr>
            <p:ph idx="1"/>
          </p:nvPr>
        </p:nvSpPr>
        <p:spPr/>
        <p:txBody>
          <a:bodyPr>
            <a:normAutofit/>
          </a:bodyPr>
          <a:lstStyle/>
          <a:p>
            <a:pPr marL="0" indent="0" algn="just">
              <a:buNone/>
            </a:pPr>
            <a:r>
              <a:rPr lang="en-US" dirty="0"/>
              <a:t>El </a:t>
            </a:r>
            <a:r>
              <a:rPr lang="en-US" dirty="0" err="1"/>
              <a:t>algoritmo</a:t>
            </a:r>
            <a:r>
              <a:rPr lang="en-US" dirty="0"/>
              <a:t> KMP </a:t>
            </a:r>
            <a:r>
              <a:rPr lang="en-US" dirty="0" err="1"/>
              <a:t>busca</a:t>
            </a:r>
            <a:r>
              <a:rPr lang="en-US" dirty="0"/>
              <a:t> </a:t>
            </a:r>
            <a:r>
              <a:rPr lang="en-US" dirty="0" err="1"/>
              <a:t>en</a:t>
            </a:r>
            <a:r>
              <a:rPr lang="en-US" dirty="0"/>
              <a:t> forma </a:t>
            </a:r>
            <a:r>
              <a:rPr lang="en-US" dirty="0" err="1"/>
              <a:t>eficiente</a:t>
            </a:r>
            <a:r>
              <a:rPr lang="en-US" dirty="0"/>
              <a:t> la </a:t>
            </a:r>
            <a:r>
              <a:rPr lang="en-US" dirty="0" err="1"/>
              <a:t>aparición</a:t>
            </a:r>
            <a:r>
              <a:rPr lang="en-US" dirty="0"/>
              <a:t> exacta de un query </a:t>
            </a:r>
            <a:r>
              <a:rPr lang="en-US" dirty="0" err="1"/>
              <a:t>en</a:t>
            </a:r>
            <a:r>
              <a:rPr lang="en-US" dirty="0"/>
              <a:t> un </a:t>
            </a:r>
            <a:r>
              <a:rPr lang="en-US" dirty="0" err="1"/>
              <a:t>texto</a:t>
            </a:r>
            <a:r>
              <a:rPr lang="en-US" dirty="0"/>
              <a:t>, </a:t>
            </a:r>
            <a:r>
              <a:rPr lang="en-US" dirty="0" err="1"/>
              <a:t>tomando</a:t>
            </a:r>
            <a:r>
              <a:rPr lang="en-US" dirty="0"/>
              <a:t> </a:t>
            </a:r>
            <a:r>
              <a:rPr lang="en-US" dirty="0" err="1"/>
              <a:t>ventaja</a:t>
            </a:r>
            <a:r>
              <a:rPr lang="en-US" dirty="0"/>
              <a:t> del </a:t>
            </a:r>
            <a:r>
              <a:rPr lang="en-US" dirty="0" err="1"/>
              <a:t>procesamiento</a:t>
            </a:r>
            <a:r>
              <a:rPr lang="en-US" dirty="0"/>
              <a:t> del “query”. </a:t>
            </a:r>
          </a:p>
          <a:p>
            <a:pPr marL="0" indent="0" algn="just">
              <a:buNone/>
            </a:pPr>
            <a:endParaRPr lang="en-US" dirty="0"/>
          </a:p>
          <a:p>
            <a:pPr marL="0" indent="0" algn="just">
              <a:buNone/>
            </a:pPr>
            <a:r>
              <a:rPr lang="en-US" dirty="0"/>
              <a:t>Pero </a:t>
            </a:r>
            <a:r>
              <a:rPr lang="en-US" dirty="0" err="1"/>
              <a:t>si</a:t>
            </a:r>
            <a:r>
              <a:rPr lang="en-US" dirty="0"/>
              <a:t> </a:t>
            </a:r>
            <a:r>
              <a:rPr lang="en-US" dirty="0" err="1"/>
              <a:t>quisiéramos</a:t>
            </a:r>
            <a:r>
              <a:rPr lang="en-US" dirty="0"/>
              <a:t> </a:t>
            </a:r>
            <a:r>
              <a:rPr lang="en-US" dirty="0" err="1"/>
              <a:t>buscar</a:t>
            </a:r>
            <a:r>
              <a:rPr lang="en-US" dirty="0"/>
              <a:t> un query </a:t>
            </a:r>
            <a:r>
              <a:rPr lang="en-US" dirty="0" err="1"/>
              <a:t>en</a:t>
            </a:r>
            <a:r>
              <a:rPr lang="en-US" dirty="0"/>
              <a:t> un “</a:t>
            </a:r>
            <a:r>
              <a:rPr lang="en-US" dirty="0" err="1"/>
              <a:t>grupo</a:t>
            </a:r>
            <a:r>
              <a:rPr lang="en-US" dirty="0"/>
              <a:t> de </a:t>
            </a:r>
            <a:r>
              <a:rPr lang="en-US" dirty="0" err="1"/>
              <a:t>documentos</a:t>
            </a:r>
            <a:r>
              <a:rPr lang="en-US" dirty="0"/>
              <a:t>”, </a:t>
            </a:r>
            <a:r>
              <a:rPr lang="en-US" dirty="0" err="1"/>
              <a:t>nos</a:t>
            </a:r>
            <a:r>
              <a:rPr lang="en-US" dirty="0"/>
              <a:t> </a:t>
            </a:r>
            <a:r>
              <a:rPr lang="en-US" dirty="0" err="1"/>
              <a:t>conviene</a:t>
            </a:r>
            <a:r>
              <a:rPr lang="en-US" dirty="0"/>
              <a:t> </a:t>
            </a:r>
            <a:r>
              <a:rPr lang="en-US" dirty="0" err="1"/>
              <a:t>generar</a:t>
            </a:r>
            <a:r>
              <a:rPr lang="en-US" dirty="0"/>
              <a:t> un </a:t>
            </a:r>
            <a:r>
              <a:rPr lang="en-US" dirty="0" err="1"/>
              <a:t>índice</a:t>
            </a:r>
            <a:r>
              <a:rPr lang="en-US" dirty="0"/>
              <a:t> de </a:t>
            </a:r>
            <a:r>
              <a:rPr lang="en-US" dirty="0" err="1"/>
              <a:t>dicha</a:t>
            </a:r>
            <a:r>
              <a:rPr lang="en-US" dirty="0"/>
              <a:t> </a:t>
            </a:r>
            <a:r>
              <a:rPr lang="en-US" dirty="0" err="1"/>
              <a:t>colección</a:t>
            </a:r>
            <a:r>
              <a:rPr lang="en-US" dirty="0"/>
              <a:t> para </a:t>
            </a:r>
            <a:r>
              <a:rPr lang="en-US" dirty="0" err="1"/>
              <a:t>luego</a:t>
            </a:r>
            <a:r>
              <a:rPr lang="en-US" dirty="0"/>
              <a:t> </a:t>
            </a:r>
            <a:r>
              <a:rPr lang="en-US" dirty="0" err="1"/>
              <a:t>buscar</a:t>
            </a:r>
            <a:r>
              <a:rPr lang="en-US" dirty="0"/>
              <a:t> a </a:t>
            </a:r>
            <a:r>
              <a:rPr lang="en-US" dirty="0" err="1"/>
              <a:t>través</a:t>
            </a:r>
            <a:r>
              <a:rPr lang="en-US" dirty="0"/>
              <a:t> del </a:t>
            </a:r>
            <a:r>
              <a:rPr lang="en-US" dirty="0" err="1"/>
              <a:t>índice</a:t>
            </a:r>
            <a:r>
              <a:rPr lang="en-US" dirty="0"/>
              <a:t>. </a:t>
            </a:r>
          </a:p>
          <a:p>
            <a:pPr marL="0" indent="0">
              <a:buNone/>
            </a:pPr>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97</a:t>
            </a:fld>
            <a:endParaRPr lang="en-US"/>
          </a:p>
        </p:txBody>
      </p:sp>
    </p:spTree>
    <p:extLst>
      <p:ext uri="{BB962C8B-B14F-4D97-AF65-F5344CB8AC3E}">
        <p14:creationId xmlns:p14="http://schemas.microsoft.com/office/powerpoint/2010/main" val="1756447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Algoritmos</a:t>
            </a:r>
            <a:r>
              <a:rPr lang="en-US" dirty="0"/>
              <a:t> para </a:t>
            </a:r>
            <a:r>
              <a:rPr lang="en-US" dirty="0" err="1"/>
              <a:t>texto</a:t>
            </a:r>
            <a:endParaRPr lang="es-AR" dirty="0"/>
          </a:p>
        </p:txBody>
      </p:sp>
      <p:sp>
        <p:nvSpPr>
          <p:cNvPr id="3" name="Content Placeholder 2"/>
          <p:cNvSpPr>
            <a:spLocks noGrp="1"/>
          </p:cNvSpPr>
          <p:nvPr>
            <p:ph idx="1"/>
          </p:nvPr>
        </p:nvSpPr>
        <p:spPr/>
        <p:txBody>
          <a:bodyPr>
            <a:normAutofit fontScale="92500"/>
          </a:bodyPr>
          <a:lstStyle/>
          <a:p>
            <a:pPr marL="0" indent="0" algn="just">
              <a:buNone/>
            </a:pPr>
            <a:r>
              <a:rPr lang="en-US" dirty="0" err="1"/>
              <a:t>Es</a:t>
            </a:r>
            <a:r>
              <a:rPr lang="en-US" dirty="0"/>
              <a:t> </a:t>
            </a:r>
            <a:r>
              <a:rPr lang="en-US" dirty="0" err="1"/>
              <a:t>decir</a:t>
            </a:r>
            <a:r>
              <a:rPr lang="en-US" dirty="0"/>
              <a:t>, </a:t>
            </a:r>
            <a:r>
              <a:rPr lang="en-US" dirty="0" err="1"/>
              <a:t>preprocesar</a:t>
            </a:r>
            <a:r>
              <a:rPr lang="en-US" dirty="0"/>
              <a:t> </a:t>
            </a:r>
            <a:r>
              <a:rPr lang="en-US" dirty="0" err="1"/>
              <a:t>los</a:t>
            </a:r>
            <a:r>
              <a:rPr lang="en-US" dirty="0"/>
              <a:t> </a:t>
            </a:r>
            <a:r>
              <a:rPr lang="en-US" dirty="0" err="1"/>
              <a:t>documentos</a:t>
            </a:r>
            <a:r>
              <a:rPr lang="en-US" dirty="0"/>
              <a:t> </a:t>
            </a:r>
            <a:r>
              <a:rPr lang="en-US" dirty="0" err="1"/>
              <a:t>sobre</a:t>
            </a:r>
            <a:r>
              <a:rPr lang="en-US" dirty="0"/>
              <a:t> </a:t>
            </a:r>
            <a:r>
              <a:rPr lang="en-US" dirty="0" err="1"/>
              <a:t>los</a:t>
            </a:r>
            <a:r>
              <a:rPr lang="en-US" dirty="0"/>
              <a:t> que se </a:t>
            </a:r>
            <a:r>
              <a:rPr lang="en-US" dirty="0" err="1"/>
              <a:t>va</a:t>
            </a:r>
            <a:r>
              <a:rPr lang="en-US" dirty="0"/>
              <a:t> a </a:t>
            </a:r>
            <a:r>
              <a:rPr lang="en-US" dirty="0" err="1"/>
              <a:t>realizar</a:t>
            </a:r>
            <a:r>
              <a:rPr lang="en-US" dirty="0"/>
              <a:t> la </a:t>
            </a:r>
            <a:r>
              <a:rPr lang="en-US" dirty="0" err="1"/>
              <a:t>búsqueda</a:t>
            </a:r>
            <a:r>
              <a:rPr lang="en-US" dirty="0"/>
              <a:t> (el corpus). </a:t>
            </a:r>
            <a:r>
              <a:rPr lang="es-AR" dirty="0"/>
              <a:t>Los términos que integran al corpus se denomina Vocabulario.</a:t>
            </a:r>
          </a:p>
          <a:p>
            <a:pPr marL="0" indent="0" algn="just">
              <a:buNone/>
            </a:pPr>
            <a:endParaRPr lang="en-US" dirty="0"/>
          </a:p>
          <a:p>
            <a:pPr marL="0" indent="0" algn="just">
              <a:buNone/>
            </a:pPr>
            <a:endParaRPr lang="en-US" dirty="0"/>
          </a:p>
          <a:p>
            <a:pPr marL="0" indent="0" algn="just">
              <a:buNone/>
            </a:pPr>
            <a:r>
              <a:rPr lang="en-US" dirty="0" err="1"/>
              <a:t>Eso</a:t>
            </a:r>
            <a:r>
              <a:rPr lang="en-US" dirty="0"/>
              <a:t> </a:t>
            </a:r>
            <a:r>
              <a:rPr lang="en-US" dirty="0" err="1"/>
              <a:t>es</a:t>
            </a:r>
            <a:r>
              <a:rPr lang="en-US" dirty="0"/>
              <a:t> lo que </a:t>
            </a:r>
            <a:r>
              <a:rPr lang="en-US" dirty="0" err="1"/>
              <a:t>hacen</a:t>
            </a:r>
            <a:r>
              <a:rPr lang="en-US" dirty="0"/>
              <a:t> las </a:t>
            </a:r>
            <a:r>
              <a:rPr lang="en-US" dirty="0" err="1"/>
              <a:t>bibliotecas</a:t>
            </a:r>
            <a:r>
              <a:rPr lang="en-US" dirty="0"/>
              <a:t> de </a:t>
            </a:r>
            <a:r>
              <a:rPr lang="en-US" b="1" dirty="0" err="1"/>
              <a:t>Fulltext</a:t>
            </a:r>
            <a:r>
              <a:rPr lang="en-US" b="1" dirty="0"/>
              <a:t> Retrieval</a:t>
            </a:r>
            <a:r>
              <a:rPr lang="en-US" dirty="0"/>
              <a:t>. </a:t>
            </a:r>
          </a:p>
          <a:p>
            <a:pPr marL="0" indent="0" algn="just">
              <a:buNone/>
            </a:pPr>
            <a:endParaRPr lang="en-US" dirty="0"/>
          </a:p>
          <a:p>
            <a:pPr marL="0" indent="0" algn="just">
              <a:buNone/>
            </a:pPr>
            <a:r>
              <a:rPr lang="en-US" dirty="0"/>
              <a:t>Un </a:t>
            </a:r>
            <a:r>
              <a:rPr lang="en-US" dirty="0" err="1"/>
              <a:t>buscador</a:t>
            </a:r>
            <a:r>
              <a:rPr lang="en-US" dirty="0"/>
              <a:t> </a:t>
            </a:r>
            <a:r>
              <a:rPr lang="en-US" dirty="0" err="1"/>
              <a:t>como</a:t>
            </a:r>
            <a:r>
              <a:rPr lang="en-US" dirty="0"/>
              <a:t> Google/Bing </a:t>
            </a:r>
            <a:r>
              <a:rPr lang="en-US" dirty="0" err="1"/>
              <a:t>generan</a:t>
            </a:r>
            <a:r>
              <a:rPr lang="en-US" dirty="0"/>
              <a:t> un </a:t>
            </a:r>
            <a:r>
              <a:rPr lang="en-US" dirty="0" err="1"/>
              <a:t>índice</a:t>
            </a:r>
            <a:r>
              <a:rPr lang="en-US" dirty="0"/>
              <a:t> de </a:t>
            </a:r>
            <a:r>
              <a:rPr lang="en-US" dirty="0" err="1"/>
              <a:t>los</a:t>
            </a:r>
            <a:r>
              <a:rPr lang="en-US" dirty="0"/>
              <a:t> </a:t>
            </a:r>
            <a:r>
              <a:rPr lang="en-US" dirty="0" err="1"/>
              <a:t>documentos</a:t>
            </a:r>
            <a:r>
              <a:rPr lang="en-US" dirty="0"/>
              <a:t> para </a:t>
            </a:r>
            <a:r>
              <a:rPr lang="en-US" dirty="0" err="1"/>
              <a:t>facilitar</a:t>
            </a:r>
            <a:r>
              <a:rPr lang="en-US" dirty="0"/>
              <a:t> la </a:t>
            </a:r>
            <a:r>
              <a:rPr lang="en-US" dirty="0" err="1"/>
              <a:t>búsqueda</a:t>
            </a:r>
            <a:r>
              <a:rPr lang="en-US" dirty="0"/>
              <a:t>. La </a:t>
            </a:r>
            <a:r>
              <a:rPr lang="en-US" dirty="0" err="1"/>
              <a:t>búsqueda</a:t>
            </a:r>
            <a:r>
              <a:rPr lang="en-US" dirty="0"/>
              <a:t> se </a:t>
            </a:r>
            <a:r>
              <a:rPr lang="en-US" dirty="0" err="1"/>
              <a:t>realiza</a:t>
            </a:r>
            <a:r>
              <a:rPr lang="en-US" dirty="0"/>
              <a:t> a </a:t>
            </a:r>
            <a:r>
              <a:rPr lang="en-US" dirty="0" err="1"/>
              <a:t>través</a:t>
            </a:r>
            <a:r>
              <a:rPr lang="en-US" dirty="0"/>
              <a:t> del </a:t>
            </a:r>
            <a:r>
              <a:rPr lang="en-US" dirty="0" err="1"/>
              <a:t>índice</a:t>
            </a:r>
            <a:r>
              <a:rPr lang="en-US" dirty="0"/>
              <a:t>.</a:t>
            </a:r>
          </a:p>
          <a:p>
            <a:pPr marL="0" indent="0">
              <a:buNone/>
            </a:pPr>
            <a:endParaRPr lang="en-US" dirty="0"/>
          </a:p>
          <a:p>
            <a:pPr marL="0" indent="0">
              <a:buNone/>
            </a:pPr>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98</a:t>
            </a:fld>
            <a:endParaRPr lang="en-US"/>
          </a:p>
        </p:txBody>
      </p:sp>
    </p:spTree>
    <p:extLst>
      <p:ext uri="{BB962C8B-B14F-4D97-AF65-F5344CB8AC3E}">
        <p14:creationId xmlns:p14="http://schemas.microsoft.com/office/powerpoint/2010/main" val="874912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s-AR"/>
          </a:p>
        </p:txBody>
      </p:sp>
      <p:sp>
        <p:nvSpPr>
          <p:cNvPr id="3" name="Content Placeholder 2"/>
          <p:cNvSpPr>
            <a:spLocks noGrp="1"/>
          </p:cNvSpPr>
          <p:nvPr>
            <p:ph idx="1"/>
          </p:nvPr>
        </p:nvSpPr>
        <p:spPr/>
        <p:txBody>
          <a:bodyPr>
            <a:normAutofit lnSpcReduction="10000"/>
          </a:bodyPr>
          <a:lstStyle/>
          <a:p>
            <a:pPr marL="0" indent="0" algn="just">
              <a:buNone/>
            </a:pPr>
            <a:r>
              <a:rPr lang="en-US" dirty="0" err="1"/>
              <a:t>Existe</a:t>
            </a:r>
            <a:r>
              <a:rPr lang="en-US" dirty="0"/>
              <a:t> </a:t>
            </a:r>
            <a:r>
              <a:rPr lang="en-US" dirty="0" err="1"/>
              <a:t>una</a:t>
            </a:r>
            <a:r>
              <a:rPr lang="en-US" dirty="0"/>
              <a:t> </a:t>
            </a:r>
            <a:r>
              <a:rPr lang="en-US" dirty="0" err="1"/>
              <a:t>biblioteca</a:t>
            </a:r>
            <a:r>
              <a:rPr lang="en-US" dirty="0"/>
              <a:t> de </a:t>
            </a:r>
            <a:r>
              <a:rPr lang="en-US" dirty="0" err="1"/>
              <a:t>código</a:t>
            </a:r>
            <a:r>
              <a:rPr lang="en-US" dirty="0"/>
              <a:t> </a:t>
            </a:r>
            <a:r>
              <a:rPr lang="en-US" dirty="0" err="1"/>
              <a:t>abierto</a:t>
            </a:r>
            <a:r>
              <a:rPr lang="en-US" dirty="0"/>
              <a:t> para </a:t>
            </a:r>
            <a:r>
              <a:rPr lang="en-US" dirty="0" err="1"/>
              <a:t>esto</a:t>
            </a:r>
            <a:r>
              <a:rPr lang="en-US" dirty="0"/>
              <a:t>: </a:t>
            </a:r>
            <a:r>
              <a:rPr lang="en-US" dirty="0" err="1"/>
              <a:t>Lucene</a:t>
            </a:r>
            <a:r>
              <a:rPr lang="en-US" dirty="0"/>
              <a:t> </a:t>
            </a:r>
          </a:p>
          <a:p>
            <a:pPr marL="0" indent="0" algn="just">
              <a:buNone/>
            </a:pPr>
            <a:endParaRPr lang="en-US" dirty="0"/>
          </a:p>
          <a:p>
            <a:pPr marL="0" indent="0" algn="just">
              <a:buNone/>
            </a:pPr>
            <a:r>
              <a:rPr lang="en-US" dirty="0" err="1"/>
              <a:t>Está</a:t>
            </a:r>
            <a:r>
              <a:rPr lang="en-US" dirty="0"/>
              <a:t> </a:t>
            </a:r>
            <a:r>
              <a:rPr lang="en-US" dirty="0" err="1"/>
              <a:t>escrita</a:t>
            </a:r>
            <a:r>
              <a:rPr lang="en-US" dirty="0"/>
              <a:t> </a:t>
            </a:r>
            <a:r>
              <a:rPr lang="en-US" dirty="0" err="1"/>
              <a:t>en</a:t>
            </a:r>
            <a:r>
              <a:rPr lang="en-US" dirty="0"/>
              <a:t> Java (</a:t>
            </a:r>
            <a:r>
              <a:rPr lang="es-AR" dirty="0">
                <a:hlinkClick r:id="rId2"/>
              </a:rPr>
              <a:t>https://lucene.apache.org/</a:t>
            </a:r>
            <a:r>
              <a:rPr lang="es-AR" dirty="0"/>
              <a:t>) =&gt;  escrita por </a:t>
            </a:r>
            <a:r>
              <a:rPr lang="en-US" dirty="0"/>
              <a:t>Douglass Cutting </a:t>
            </a:r>
            <a:r>
              <a:rPr lang="en-US" dirty="0" err="1"/>
              <a:t>en</a:t>
            </a:r>
            <a:r>
              <a:rPr lang="en-US" dirty="0"/>
              <a:t> 1999, </a:t>
            </a:r>
            <a:r>
              <a:rPr lang="en-US" dirty="0" err="1"/>
              <a:t>en</a:t>
            </a:r>
            <a:r>
              <a:rPr lang="en-US" dirty="0"/>
              <a:t> </a:t>
            </a:r>
            <a:r>
              <a:rPr lang="en-US" dirty="0" err="1"/>
              <a:t>su</a:t>
            </a:r>
            <a:r>
              <a:rPr lang="en-US" dirty="0"/>
              <a:t> </a:t>
            </a:r>
            <a:r>
              <a:rPr lang="en-US" dirty="0" err="1"/>
              <a:t>primera</a:t>
            </a:r>
            <a:r>
              <a:rPr lang="en-US" dirty="0"/>
              <a:t> </a:t>
            </a:r>
            <a:r>
              <a:rPr lang="en-US" dirty="0" err="1"/>
              <a:t>versión</a:t>
            </a:r>
            <a:r>
              <a:rPr lang="en-US" dirty="0"/>
              <a:t>. Doug </a:t>
            </a:r>
            <a:r>
              <a:rPr lang="en-US" dirty="0" err="1"/>
              <a:t>es</a:t>
            </a:r>
            <a:r>
              <a:rPr lang="en-US" dirty="0"/>
              <a:t> </a:t>
            </a:r>
            <a:r>
              <a:rPr lang="en-US" dirty="0" err="1"/>
              <a:t>uno</a:t>
            </a:r>
            <a:r>
              <a:rPr lang="en-US" dirty="0"/>
              <a:t> de </a:t>
            </a:r>
            <a:r>
              <a:rPr lang="en-US" dirty="0" err="1"/>
              <a:t>los</a:t>
            </a:r>
            <a:r>
              <a:rPr lang="en-US" dirty="0"/>
              <a:t> </a:t>
            </a:r>
            <a:r>
              <a:rPr lang="en-US" dirty="0" err="1"/>
              <a:t>fundadores</a:t>
            </a:r>
            <a:r>
              <a:rPr lang="en-US" dirty="0"/>
              <a:t> de Apache Hadoop.</a:t>
            </a:r>
          </a:p>
          <a:p>
            <a:pPr marL="0" indent="0">
              <a:buNone/>
            </a:pPr>
            <a:endParaRPr lang="en-US" b="1" dirty="0"/>
          </a:p>
          <a:p>
            <a:pPr marL="0" indent="0" algn="just">
              <a:buNone/>
            </a:pPr>
            <a:r>
              <a:rPr lang="en-US" dirty="0"/>
              <a:t>Nos </a:t>
            </a:r>
            <a:r>
              <a:rPr lang="en-US" dirty="0" err="1"/>
              <a:t>permite</a:t>
            </a:r>
            <a:r>
              <a:rPr lang="en-US" dirty="0"/>
              <a:t> </a:t>
            </a:r>
            <a:r>
              <a:rPr lang="en-US" dirty="0" err="1"/>
              <a:t>armar</a:t>
            </a:r>
            <a:r>
              <a:rPr lang="en-US" dirty="0"/>
              <a:t> </a:t>
            </a:r>
            <a:r>
              <a:rPr lang="en-US" dirty="0" err="1"/>
              <a:t>nuestro</a:t>
            </a:r>
            <a:r>
              <a:rPr lang="en-US" dirty="0"/>
              <a:t> </a:t>
            </a:r>
            <a:r>
              <a:rPr lang="en-US" dirty="0" err="1"/>
              <a:t>propio</a:t>
            </a:r>
            <a:r>
              <a:rPr lang="en-US" dirty="0"/>
              <a:t> “search engine”!!!</a:t>
            </a:r>
          </a:p>
          <a:p>
            <a:pPr marL="0" indent="0" algn="just">
              <a:buNone/>
            </a:pPr>
            <a:r>
              <a:rPr lang="en-US" dirty="0"/>
              <a:t>(</a:t>
            </a:r>
            <a:r>
              <a:rPr lang="en-US" dirty="0" err="1"/>
              <a:t>Ej</a:t>
            </a:r>
            <a:r>
              <a:rPr lang="en-US" dirty="0"/>
              <a:t>: el </a:t>
            </a:r>
            <a:r>
              <a:rPr lang="en-US" dirty="0" err="1"/>
              <a:t>buscador</a:t>
            </a:r>
            <a:r>
              <a:rPr lang="en-US" dirty="0"/>
              <a:t> de Amazon vs el </a:t>
            </a:r>
            <a:r>
              <a:rPr lang="en-US" dirty="0" err="1"/>
              <a:t>buscador</a:t>
            </a:r>
            <a:r>
              <a:rPr lang="en-US" dirty="0"/>
              <a:t> de Jumbo)</a:t>
            </a:r>
          </a:p>
          <a:p>
            <a:pPr marL="0" indent="0">
              <a:buNone/>
            </a:pPr>
            <a:endParaRPr lang="es-AR" dirty="0"/>
          </a:p>
        </p:txBody>
      </p:sp>
      <p:sp>
        <p:nvSpPr>
          <p:cNvPr id="4" name="Slide Number Placeholder 3"/>
          <p:cNvSpPr>
            <a:spLocks noGrp="1"/>
          </p:cNvSpPr>
          <p:nvPr>
            <p:ph type="sldNum" sz="quarter" idx="12"/>
          </p:nvPr>
        </p:nvSpPr>
        <p:spPr/>
        <p:txBody>
          <a:bodyPr/>
          <a:lstStyle/>
          <a:p>
            <a:fld id="{401CF334-2D5C-4859-84A6-CA7E6E43FAEB}" type="slidenum">
              <a:rPr lang="en-US" smtClean="0"/>
              <a:t>99</a:t>
            </a:fld>
            <a:endParaRPr lang="en-US"/>
          </a:p>
        </p:txBody>
      </p:sp>
    </p:spTree>
    <p:extLst>
      <p:ext uri="{BB962C8B-B14F-4D97-AF65-F5344CB8AC3E}">
        <p14:creationId xmlns:p14="http://schemas.microsoft.com/office/powerpoint/2010/main" val="546627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arn(inVertic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arn(inVertical)">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esentation on brainstorming">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Business brainstorming presentation.potx" id="{DE77CA07-3D7A-4CF2-AF02-587F794CB3CB}" vid="{13C2A94F-C0A1-4622-B71C-29A3B00D5E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brainstorming presentation</Template>
  <TotalTime>22594</TotalTime>
  <Words>16968</Words>
  <Application>Microsoft Office PowerPoint</Application>
  <PresentationFormat>On-screen Show (4:3)</PresentationFormat>
  <Paragraphs>3497</Paragraphs>
  <Slides>264</Slides>
  <Notes>114</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1</vt:i4>
      </vt:variant>
      <vt:variant>
        <vt:lpstr>Slide Titles</vt:lpstr>
      </vt:variant>
      <vt:variant>
        <vt:i4>264</vt:i4>
      </vt:variant>
    </vt:vector>
  </HeadingPairs>
  <TitlesOfParts>
    <vt:vector size="280" baseType="lpstr">
      <vt:lpstr>Arial</vt:lpstr>
      <vt:lpstr>Arial Unicode MS</vt:lpstr>
      <vt:lpstr>Calibri</vt:lpstr>
      <vt:lpstr>Cambria Math</vt:lpstr>
      <vt:lpstr>Century Gothic</vt:lpstr>
      <vt:lpstr>Comic Sans MS</vt:lpstr>
      <vt:lpstr>Consolas</vt:lpstr>
      <vt:lpstr>JetBrains Mono</vt:lpstr>
      <vt:lpstr>Noto Sans Symbols</vt:lpstr>
      <vt:lpstr>Palatino Linotype</vt:lpstr>
      <vt:lpstr>Roboto</vt:lpstr>
      <vt:lpstr>Symbol</vt:lpstr>
      <vt:lpstr>Wingdings</vt:lpstr>
      <vt:lpstr>Wingdings 2</vt:lpstr>
      <vt:lpstr>Presentation on brainstorming</vt:lpstr>
      <vt:lpstr>Equation</vt:lpstr>
      <vt:lpstr>Estructura de Datos y Algoritmos</vt:lpstr>
      <vt:lpstr>PowerPoint Presentation</vt:lpstr>
      <vt:lpstr>Algoritmos para textos</vt:lpstr>
      <vt:lpstr>Algoritmos para textos</vt:lpstr>
      <vt:lpstr>Algoritmos para textos</vt:lpstr>
      <vt:lpstr>Algunas definiciones</vt:lpstr>
      <vt:lpstr>PowerPoint Presentation</vt:lpstr>
      <vt:lpstr>PowerPoint Presentation</vt:lpstr>
      <vt:lpstr>PowerPoint Presentation</vt:lpstr>
      <vt:lpstr>Algunas definiciones</vt:lpstr>
      <vt:lpstr>Algunas definiciones</vt:lpstr>
      <vt:lpstr>Ejemplos</vt:lpstr>
      <vt:lpstr>Data Quality - Matching</vt:lpstr>
      <vt:lpstr>Data Quality - Matching</vt:lpstr>
      <vt:lpstr>Data Quality - Matching</vt:lpstr>
      <vt:lpstr>Data Quality - Matching</vt:lpstr>
      <vt:lpstr>Data Quality - Matching</vt:lpstr>
      <vt:lpstr>Data Quality - Matching</vt:lpstr>
      <vt:lpstr>Data Quality - Matching</vt:lpstr>
      <vt:lpstr>Data Quality - Matching</vt:lpstr>
      <vt:lpstr>Data Quality - Matching</vt:lpstr>
      <vt:lpstr>Data Quality - Matching</vt:lpstr>
      <vt:lpstr>Data Quality - Matching</vt:lpstr>
      <vt:lpstr>Algoritmos</vt:lpstr>
      <vt:lpstr>PowerPoint Presentation</vt:lpstr>
      <vt:lpstr>PowerPoint Presentation</vt:lpstr>
      <vt:lpstr>PowerPoint Presentation</vt:lpstr>
      <vt:lpstr>PowerPoint Presentation</vt:lpstr>
      <vt:lpstr>PowerPoint Presentation</vt:lpstr>
      <vt:lpstr>Cómo usar soundex?</vt:lpstr>
      <vt:lpstr>Cómo usar soundex?</vt:lpstr>
      <vt:lpstr>Cómo usar soundex?</vt:lpstr>
      <vt:lpstr>Estructura de Datos y Algoritmos</vt:lpstr>
      <vt:lpstr>TP 2-Ejer 2.1, 2.2, 2.3 y 2.4</vt:lpstr>
      <vt:lpstr>Ejemplos</vt:lpstr>
      <vt:lpstr>Hagamos casos de testeo!</vt:lpstr>
      <vt:lpstr>Implementemos el algoritmo</vt:lpstr>
      <vt:lpstr>Implementemos el algoritmo</vt:lpstr>
      <vt:lpstr>Hay mejores fonéticos?</vt:lpstr>
      <vt:lpstr>Metaphone</vt:lpstr>
      <vt:lpstr>Metaphone</vt:lpstr>
      <vt:lpstr>Cómo usarlo?</vt:lpstr>
      <vt:lpstr>Metaphone</vt:lpstr>
      <vt:lpstr>Estructura de Datos y Algoritmos</vt:lpstr>
      <vt:lpstr>Levenshtein Distance</vt:lpstr>
      <vt:lpstr>Levenshtein Distance</vt:lpstr>
      <vt:lpstr>Levenshtein Distance</vt:lpstr>
      <vt:lpstr>PowerPoint Presentation</vt:lpstr>
      <vt:lpstr>PowerPoint Presentation</vt:lpstr>
      <vt:lpstr>PowerPoint Presentation</vt:lpstr>
      <vt:lpstr>Levenshtein Distance</vt:lpstr>
      <vt:lpstr>PowerPoint Presentation</vt:lpstr>
      <vt:lpstr>PowerPoint Presentation</vt:lpstr>
      <vt:lpstr>String Matching – Levenshtein Distance</vt:lpstr>
      <vt:lpstr>Levenshtein Distance</vt:lpstr>
      <vt:lpstr>Levenshtein Distance</vt:lpstr>
      <vt:lpstr>Levenshtein Distance</vt:lpstr>
      <vt:lpstr>Levenshtein Distance</vt:lpstr>
      <vt:lpstr>Levenshtein Distance</vt:lpstr>
      <vt:lpstr>Levenshtein Distance</vt:lpstr>
      <vt:lpstr>Levenshtein Distance</vt:lpstr>
      <vt:lpstr>Estructura de Datos y Algoritmos</vt:lpstr>
      <vt:lpstr>TP 2A- Ejer 6-1</vt:lpstr>
      <vt:lpstr>Levenshtein Distance</vt:lpstr>
      <vt:lpstr>TP 2A- Ejer 6-2</vt:lpstr>
      <vt:lpstr>Estructura de Datos y Algoritmos</vt:lpstr>
      <vt:lpstr>String Matching – Q-Grams</vt:lpstr>
      <vt:lpstr>String Matching – Q-Grams</vt:lpstr>
      <vt:lpstr>String Matching – Q-Grams</vt:lpstr>
      <vt:lpstr>String Matching – Q-Grams</vt:lpstr>
      <vt:lpstr>PowerPoint Presentation</vt:lpstr>
      <vt:lpstr>PowerPoint Presentation</vt:lpstr>
      <vt:lpstr>PowerPoint Presentation</vt:lpstr>
      <vt:lpstr>Caso de Uso:</vt:lpstr>
      <vt:lpstr>TP 2A- Ejer 10</vt:lpstr>
      <vt:lpstr>PowerPoint Presentation</vt:lpstr>
      <vt:lpstr>Comparando algoritmos…</vt:lpstr>
      <vt:lpstr>PowerPoint Presentation</vt:lpstr>
      <vt:lpstr>Estructura de Datos y Algoritmos</vt:lpstr>
      <vt:lpstr>TP 2A- Ejer 11-1</vt:lpstr>
      <vt:lpstr>String Matching</vt:lpstr>
      <vt:lpstr>TP 2A- Ejer 11-2</vt:lpstr>
      <vt:lpstr>PowerPoint Presentation</vt:lpstr>
      <vt:lpstr>PowerPoint Presentation</vt:lpstr>
      <vt:lpstr>PowerPoint Presentation</vt:lpstr>
      <vt:lpstr>PowerPoint Presentation</vt:lpstr>
      <vt:lpstr>PowerPoint Presentation</vt:lpstr>
      <vt:lpstr>PowerPoint Presentation</vt:lpstr>
      <vt:lpstr>TP 2A- Ejer 12</vt:lpstr>
      <vt:lpstr>TP 2A- Ejer 13</vt:lpstr>
      <vt:lpstr>PowerPoint Presentation</vt:lpstr>
      <vt:lpstr>PowerPoint Presentation</vt:lpstr>
      <vt:lpstr>TP 2A- Ejer 14-1 y 14-2</vt:lpstr>
      <vt:lpstr>PowerPoint Presentation</vt:lpstr>
      <vt:lpstr>PowerPoint Presentation</vt:lpstr>
      <vt:lpstr>Estructura de Datos y Algoritmos</vt:lpstr>
      <vt:lpstr>Algoritmos para texto</vt:lpstr>
      <vt:lpstr>Algoritmos para texto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Lucene</vt:lpstr>
      <vt:lpstr>Lucene</vt:lpstr>
      <vt:lpstr>PowerPoint Presentation</vt:lpstr>
      <vt:lpstr>PowerPoint Presentation</vt:lpstr>
      <vt:lpstr>Lucene</vt:lpstr>
      <vt:lpstr>Creación de un Campo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Lucene</vt:lpstr>
      <vt:lpstr>PowerPoint Presentation</vt:lpstr>
      <vt:lpstr>Lucene</vt:lpstr>
      <vt:lpstr>PowerPoint Presentation</vt:lpstr>
      <vt:lpstr>PowerPoint Presentation</vt:lpstr>
      <vt:lpstr>PowerPoint Presentation</vt:lpstr>
      <vt:lpstr>Lucene</vt:lpstr>
      <vt:lpstr>PowerPoint Presentation</vt:lpstr>
      <vt:lpstr>Proceso de búsqueda</vt:lpstr>
      <vt:lpstr>Proceso de búsqueda mejorado</vt:lpstr>
      <vt:lpstr>Estructura de Datos y Algoritmos</vt:lpstr>
      <vt:lpstr>TP 2-C  Ejer 2</vt:lpstr>
      <vt:lpstr>Agregar dependencias de Lucene al pom.xml</vt:lpstr>
      <vt:lpstr>Crear directorio lucene  Crear directorio docs dentro de lucene  Bajar de campus los archivos                 a.txt                 b.txt                 c.txt                 d.txt  y dejarlos en el directorio docs</vt:lpstr>
      <vt:lpstr>PowerPoint Presentation</vt:lpstr>
      <vt:lpstr>Crear archivo config.txt en resources</vt:lpstr>
      <vt:lpstr>PowerPoint Presentation</vt:lpstr>
      <vt:lpstr>PowerPoint Presentation</vt:lpstr>
      <vt:lpstr>PowerPoint Presentation</vt:lpstr>
      <vt:lpstr>Lucene</vt:lpstr>
      <vt:lpstr>PowerPoint Presentation</vt:lpstr>
      <vt:lpstr>Lucene</vt:lpstr>
      <vt:lpstr>PowerPoint Presentation</vt:lpstr>
      <vt:lpstr>PowerPoint Presentation</vt:lpstr>
      <vt:lpstr>PowerPoint Presentation</vt:lpstr>
      <vt:lpstr>TP 2-C  Ejer 3.1</vt:lpstr>
      <vt:lpstr>PowerPoint Presentation</vt:lpstr>
      <vt:lpstr>PowerPoint Presentation</vt:lpstr>
      <vt:lpstr>PowerPoint Presentation</vt:lpstr>
      <vt:lpstr>PowerPoint Presentation</vt:lpstr>
      <vt:lpstr>PowerPoint Presentation</vt:lpstr>
      <vt:lpstr>TP 2-C  Ejer 3.2</vt:lpstr>
      <vt:lpstr>PowerPoint Presentation</vt:lpstr>
      <vt:lpstr>Estructura de Datos y Algoritmos</vt:lpstr>
      <vt:lpstr>PowerPoint Presentation</vt:lpstr>
      <vt:lpstr>PowerPoint Presentation</vt:lpstr>
      <vt:lpstr>TP 2-C  Ejer 3.3</vt:lpstr>
      <vt:lpstr>PowerPoint Presentation</vt:lpstr>
      <vt:lpstr>PowerPoint Presentation</vt:lpstr>
      <vt:lpstr>TP 2-C  Ejer 3.4</vt:lpstr>
      <vt:lpstr>PowerPoint Presentation</vt:lpstr>
      <vt:lpstr>PowerPoint Presentation</vt:lpstr>
      <vt:lpstr>PowerPoint Presentation</vt:lpstr>
      <vt:lpstr>TP 2-C  Ejer 3.5</vt:lpstr>
      <vt:lpstr>PowerPoint Presentation</vt:lpstr>
      <vt:lpstr>PowerPoint Presentation</vt:lpstr>
      <vt:lpstr>TP 2-C  Ejer 3.6</vt:lpstr>
      <vt:lpstr>PowerPoint Presentation</vt:lpstr>
      <vt:lpstr>PowerPoint Presentation</vt:lpstr>
      <vt:lpstr>PowerPoint Presentation</vt:lpstr>
      <vt:lpstr>PowerPoint Presentation</vt:lpstr>
      <vt:lpstr>PowerPoint Presentation</vt:lpstr>
      <vt:lpstr>Lucene</vt:lpstr>
      <vt:lpstr>PowerPoint Presentation</vt:lpstr>
      <vt:lpstr>PowerPoint Presentation</vt:lpstr>
      <vt:lpstr>PowerPoint Presentation</vt:lpstr>
      <vt:lpstr>PowerPoint Presentation</vt:lpstr>
      <vt:lpstr>Lucene</vt:lpstr>
      <vt:lpstr>PowerPoint Presentation</vt:lpstr>
      <vt:lpstr>PowerPoint Presentation</vt:lpstr>
      <vt:lpstr>TP 2C- Ejer 4</vt:lpstr>
      <vt:lpstr>PowerPoint Presentation</vt:lpstr>
      <vt:lpstr>PowerPoint Presentation</vt:lpstr>
      <vt:lpstr>PowerPoint Presentation</vt:lpstr>
      <vt:lpstr>PowerPoint Presentation</vt:lpstr>
      <vt:lpstr>TP 2C- Ejer 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Estructura de Datos y Algoritmos</vt:lpstr>
      <vt:lpstr>Lucene</vt:lpstr>
      <vt:lpstr>PowerPoint Presentation</vt:lpstr>
      <vt:lpstr>Query de un término</vt:lpstr>
      <vt:lpstr>Query de un término</vt:lpstr>
      <vt:lpstr>Query de un término</vt:lpstr>
      <vt:lpstr>Query de un término</vt:lpstr>
      <vt:lpstr>TP 2-C  Ejer 7</vt:lpstr>
      <vt:lpstr>Query de un término</vt:lpstr>
      <vt:lpstr>Query de un término</vt:lpstr>
      <vt:lpstr>Query de un término</vt:lpstr>
      <vt:lpstr>Query de un término</vt:lpstr>
      <vt:lpstr>Query de un término</vt:lpstr>
      <vt:lpstr>Query de un término</vt:lpstr>
      <vt:lpstr>Query de un término</vt:lpstr>
      <vt:lpstr>Query de un término</vt:lpstr>
      <vt:lpstr>Query de un término</vt:lpstr>
      <vt:lpstr>Query de un término</vt:lpstr>
      <vt:lpstr>Query de un término</vt:lpstr>
      <vt:lpstr>Query de un término modificado por fórmula</vt:lpstr>
      <vt:lpstr>Query Multi-término</vt:lpstr>
      <vt:lpstr>TP 2-C  Ejer 8</vt:lpstr>
      <vt:lpstr>Query Multi-término</vt:lpstr>
      <vt:lpstr>PowerPoint Presentation</vt:lpstr>
      <vt:lpstr>PowerPoint Presentation</vt:lpstr>
      <vt:lpstr>Query Multi-término</vt:lpstr>
      <vt:lpstr>Query Multi-término</vt:lpstr>
      <vt:lpstr>Query Multi-término</vt:lpstr>
      <vt:lpstr>Query Multi-término</vt:lpstr>
      <vt:lpstr>Query Multi-término</vt:lpstr>
      <vt:lpstr>Query Multi-término</vt:lpstr>
      <vt:lpstr>Query Multi-término</vt:lpstr>
      <vt:lpstr>Query Multi-término</vt:lpstr>
      <vt:lpstr>Query Multi-término</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Creativity Session</dc:title>
  <dc:creator>bigdata2</dc:creator>
  <cp:lastModifiedBy>Luciano Stupnik</cp:lastModifiedBy>
  <cp:revision>328</cp:revision>
  <dcterms:created xsi:type="dcterms:W3CDTF">2019-02-21T18:33:09Z</dcterms:created>
  <dcterms:modified xsi:type="dcterms:W3CDTF">2024-05-08T03:33:19Z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