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4"/>
  </p:notesMasterIdLst>
  <p:sldIdLst>
    <p:sldId id="272" r:id="rId2"/>
    <p:sldId id="426" r:id="rId3"/>
    <p:sldId id="401" r:id="rId4"/>
    <p:sldId id="424" r:id="rId5"/>
    <p:sldId id="448" r:id="rId6"/>
    <p:sldId id="447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27" r:id="rId15"/>
    <p:sldId id="456" r:id="rId16"/>
    <p:sldId id="457" r:id="rId17"/>
    <p:sldId id="458" r:id="rId18"/>
    <p:sldId id="459" r:id="rId19"/>
    <p:sldId id="461" r:id="rId20"/>
    <p:sldId id="487" r:id="rId21"/>
    <p:sldId id="488" r:id="rId22"/>
    <p:sldId id="489" r:id="rId23"/>
    <p:sldId id="490" r:id="rId24"/>
    <p:sldId id="491" r:id="rId25"/>
    <p:sldId id="492" r:id="rId26"/>
    <p:sldId id="493" r:id="rId27"/>
    <p:sldId id="494" r:id="rId28"/>
    <p:sldId id="495" r:id="rId29"/>
    <p:sldId id="496" r:id="rId30"/>
    <p:sldId id="497" r:id="rId31"/>
    <p:sldId id="498" r:id="rId32"/>
    <p:sldId id="499" r:id="rId33"/>
    <p:sldId id="500" r:id="rId34"/>
    <p:sldId id="501" r:id="rId35"/>
    <p:sldId id="502" r:id="rId36"/>
    <p:sldId id="503" r:id="rId37"/>
    <p:sldId id="504" r:id="rId38"/>
    <p:sldId id="505" r:id="rId39"/>
    <p:sldId id="506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256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517" r:id="rId60"/>
    <p:sldId id="543" r:id="rId61"/>
    <p:sldId id="544" r:id="rId62"/>
    <p:sldId id="553" r:id="rId63"/>
    <p:sldId id="545" r:id="rId64"/>
    <p:sldId id="554" r:id="rId65"/>
    <p:sldId id="546" r:id="rId66"/>
    <p:sldId id="555" r:id="rId67"/>
    <p:sldId id="548" r:id="rId68"/>
    <p:sldId id="556" r:id="rId69"/>
    <p:sldId id="549" r:id="rId70"/>
    <p:sldId id="557" r:id="rId71"/>
    <p:sldId id="550" r:id="rId72"/>
    <p:sldId id="558" r:id="rId73"/>
    <p:sldId id="559" r:id="rId74"/>
    <p:sldId id="560" r:id="rId75"/>
    <p:sldId id="561" r:id="rId76"/>
    <p:sldId id="562" r:id="rId77"/>
    <p:sldId id="563" r:id="rId78"/>
    <p:sldId id="564" r:id="rId79"/>
    <p:sldId id="565" r:id="rId80"/>
    <p:sldId id="566" r:id="rId81"/>
    <p:sldId id="567" r:id="rId82"/>
    <p:sldId id="568" r:id="rId83"/>
    <p:sldId id="569" r:id="rId84"/>
    <p:sldId id="570" r:id="rId85"/>
    <p:sldId id="571" r:id="rId86"/>
    <p:sldId id="572" r:id="rId87"/>
    <p:sldId id="573" r:id="rId88"/>
    <p:sldId id="574" r:id="rId89"/>
    <p:sldId id="575" r:id="rId90"/>
    <p:sldId id="551" r:id="rId91"/>
    <p:sldId id="576" r:id="rId92"/>
    <p:sldId id="584" r:id="rId93"/>
    <p:sldId id="585" r:id="rId94"/>
    <p:sldId id="528" r:id="rId95"/>
    <p:sldId id="586" r:id="rId96"/>
    <p:sldId id="587" r:id="rId97"/>
    <p:sldId id="588" r:id="rId98"/>
    <p:sldId id="589" r:id="rId99"/>
    <p:sldId id="590" r:id="rId100"/>
    <p:sldId id="591" r:id="rId101"/>
    <p:sldId id="526" r:id="rId102"/>
    <p:sldId id="532" r:id="rId103"/>
    <p:sldId id="535" r:id="rId104"/>
    <p:sldId id="537" r:id="rId105"/>
    <p:sldId id="538" r:id="rId106"/>
    <p:sldId id="539" r:id="rId107"/>
    <p:sldId id="577" r:id="rId108"/>
    <p:sldId id="540" r:id="rId109"/>
    <p:sldId id="578" r:id="rId110"/>
    <p:sldId id="541" r:id="rId111"/>
    <p:sldId id="542" r:id="rId112"/>
    <p:sldId id="579" r:id="rId113"/>
    <p:sldId id="580" r:id="rId114"/>
    <p:sldId id="527" r:id="rId115"/>
    <p:sldId id="581" r:id="rId116"/>
    <p:sldId id="525" r:id="rId117"/>
    <p:sldId id="582" r:id="rId118"/>
    <p:sldId id="583" r:id="rId119"/>
    <p:sldId id="592" r:id="rId120"/>
    <p:sldId id="552" r:id="rId121"/>
    <p:sldId id="593" r:id="rId122"/>
    <p:sldId id="594" r:id="rId123"/>
    <p:sldId id="595" r:id="rId124"/>
    <p:sldId id="596" r:id="rId125"/>
    <p:sldId id="597" r:id="rId126"/>
    <p:sldId id="598" r:id="rId127"/>
    <p:sldId id="531" r:id="rId128"/>
    <p:sldId id="599" r:id="rId129"/>
    <p:sldId id="533" r:id="rId130"/>
    <p:sldId id="600" r:id="rId131"/>
    <p:sldId id="534" r:id="rId132"/>
    <p:sldId id="601" r:id="rId133"/>
    <p:sldId id="536" r:id="rId134"/>
    <p:sldId id="602" r:id="rId135"/>
    <p:sldId id="603" r:id="rId136"/>
    <p:sldId id="604" r:id="rId137"/>
    <p:sldId id="605" r:id="rId138"/>
    <p:sldId id="606" r:id="rId139"/>
    <p:sldId id="607" r:id="rId140"/>
    <p:sldId id="608" r:id="rId141"/>
    <p:sldId id="609" r:id="rId142"/>
    <p:sldId id="610" r:id="rId143"/>
    <p:sldId id="611" r:id="rId144"/>
    <p:sldId id="612" r:id="rId145"/>
    <p:sldId id="547" r:id="rId146"/>
    <p:sldId id="613" r:id="rId147"/>
    <p:sldId id="614" r:id="rId148"/>
    <p:sldId id="615" r:id="rId149"/>
    <p:sldId id="616" r:id="rId150"/>
    <p:sldId id="617" r:id="rId151"/>
    <p:sldId id="618" r:id="rId152"/>
    <p:sldId id="619" r:id="rId153"/>
    <p:sldId id="620" r:id="rId154"/>
    <p:sldId id="621" r:id="rId155"/>
    <p:sldId id="265" r:id="rId156"/>
    <p:sldId id="266" r:id="rId157"/>
    <p:sldId id="267" r:id="rId158"/>
    <p:sldId id="268" r:id="rId159"/>
    <p:sldId id="269" r:id="rId160"/>
    <p:sldId id="270" r:id="rId161"/>
    <p:sldId id="271" r:id="rId162"/>
    <p:sldId id="622" r:id="rId163"/>
    <p:sldId id="273" r:id="rId164"/>
    <p:sldId id="274" r:id="rId165"/>
    <p:sldId id="275" r:id="rId166"/>
    <p:sldId id="276" r:id="rId167"/>
    <p:sldId id="623" r:id="rId168"/>
    <p:sldId id="624" r:id="rId169"/>
    <p:sldId id="518" r:id="rId170"/>
    <p:sldId id="520" r:id="rId171"/>
    <p:sldId id="519" r:id="rId172"/>
    <p:sldId id="521" r:id="rId173"/>
    <p:sldId id="522" r:id="rId174"/>
    <p:sldId id="523" r:id="rId175"/>
    <p:sldId id="524" r:id="rId176"/>
    <p:sldId id="625" r:id="rId177"/>
    <p:sldId id="626" r:id="rId178"/>
    <p:sldId id="627" r:id="rId179"/>
    <p:sldId id="529" r:id="rId180"/>
    <p:sldId id="530" r:id="rId181"/>
    <p:sldId id="628" r:id="rId182"/>
    <p:sldId id="629" r:id="rId183"/>
    <p:sldId id="630" r:id="rId184"/>
    <p:sldId id="631" r:id="rId185"/>
    <p:sldId id="632" r:id="rId186"/>
    <p:sldId id="633" r:id="rId187"/>
    <p:sldId id="634" r:id="rId188"/>
    <p:sldId id="635" r:id="rId189"/>
    <p:sldId id="636" r:id="rId190"/>
    <p:sldId id="637" r:id="rId191"/>
    <p:sldId id="638" r:id="rId192"/>
    <p:sldId id="639" r:id="rId193"/>
    <p:sldId id="640" r:id="rId194"/>
    <p:sldId id="641" r:id="rId195"/>
    <p:sldId id="642" r:id="rId196"/>
    <p:sldId id="643" r:id="rId197"/>
    <p:sldId id="644" r:id="rId198"/>
    <p:sldId id="645" r:id="rId199"/>
    <p:sldId id="646" r:id="rId200"/>
    <p:sldId id="647" r:id="rId201"/>
    <p:sldId id="648" r:id="rId202"/>
    <p:sldId id="649" r:id="rId203"/>
    <p:sldId id="650" r:id="rId204"/>
    <p:sldId id="651" r:id="rId205"/>
    <p:sldId id="652" r:id="rId206"/>
    <p:sldId id="653" r:id="rId207"/>
    <p:sldId id="654" r:id="rId208"/>
    <p:sldId id="655" r:id="rId209"/>
    <p:sldId id="656" r:id="rId210"/>
    <p:sldId id="657" r:id="rId211"/>
    <p:sldId id="658" r:id="rId212"/>
    <p:sldId id="659" r:id="rId213"/>
    <p:sldId id="660" r:id="rId214"/>
    <p:sldId id="661" r:id="rId215"/>
    <p:sldId id="662" r:id="rId216"/>
    <p:sldId id="663" r:id="rId217"/>
    <p:sldId id="664" r:id="rId218"/>
    <p:sldId id="665" r:id="rId219"/>
    <p:sldId id="666" r:id="rId220"/>
    <p:sldId id="667" r:id="rId221"/>
    <p:sldId id="668" r:id="rId222"/>
    <p:sldId id="669" r:id="rId223"/>
    <p:sldId id="670" r:id="rId224"/>
    <p:sldId id="671" r:id="rId225"/>
    <p:sldId id="672" r:id="rId226"/>
    <p:sldId id="673" r:id="rId227"/>
    <p:sldId id="674" r:id="rId228"/>
    <p:sldId id="675" r:id="rId229"/>
    <p:sldId id="676" r:id="rId230"/>
    <p:sldId id="677" r:id="rId231"/>
    <p:sldId id="678" r:id="rId232"/>
    <p:sldId id="679" r:id="rId233"/>
    <p:sldId id="680" r:id="rId234"/>
    <p:sldId id="681" r:id="rId235"/>
    <p:sldId id="682" r:id="rId236"/>
    <p:sldId id="683" r:id="rId237"/>
    <p:sldId id="684" r:id="rId238"/>
    <p:sldId id="685" r:id="rId239"/>
    <p:sldId id="686" r:id="rId240"/>
    <p:sldId id="687" r:id="rId241"/>
    <p:sldId id="688" r:id="rId242"/>
    <p:sldId id="689" r:id="rId243"/>
    <p:sldId id="690" r:id="rId244"/>
    <p:sldId id="691" r:id="rId245"/>
    <p:sldId id="692" r:id="rId246"/>
    <p:sldId id="693" r:id="rId247"/>
    <p:sldId id="694" r:id="rId248"/>
    <p:sldId id="695" r:id="rId249"/>
    <p:sldId id="696" r:id="rId250"/>
    <p:sldId id="697" r:id="rId251"/>
    <p:sldId id="698" r:id="rId252"/>
    <p:sldId id="699" r:id="rId253"/>
    <p:sldId id="700" r:id="rId254"/>
    <p:sldId id="701" r:id="rId255"/>
    <p:sldId id="470" r:id="rId256"/>
    <p:sldId id="702" r:id="rId257"/>
    <p:sldId id="703" r:id="rId258"/>
    <p:sldId id="471" r:id="rId259"/>
    <p:sldId id="704" r:id="rId260"/>
    <p:sldId id="705" r:id="rId261"/>
    <p:sldId id="706" r:id="rId262"/>
    <p:sldId id="707" r:id="rId263"/>
    <p:sldId id="708" r:id="rId264"/>
    <p:sldId id="709" r:id="rId265"/>
    <p:sldId id="710" r:id="rId266"/>
    <p:sldId id="711" r:id="rId267"/>
    <p:sldId id="712" r:id="rId268"/>
    <p:sldId id="713" r:id="rId269"/>
    <p:sldId id="714" r:id="rId270"/>
    <p:sldId id="715" r:id="rId271"/>
    <p:sldId id="716" r:id="rId272"/>
    <p:sldId id="717" r:id="rId273"/>
    <p:sldId id="718" r:id="rId274"/>
    <p:sldId id="719" r:id="rId275"/>
    <p:sldId id="720" r:id="rId276"/>
    <p:sldId id="721" r:id="rId277"/>
    <p:sldId id="722" r:id="rId278"/>
    <p:sldId id="723" r:id="rId279"/>
    <p:sldId id="724" r:id="rId280"/>
    <p:sldId id="725" r:id="rId281"/>
    <p:sldId id="726" r:id="rId282"/>
    <p:sldId id="727" r:id="rId28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660"/>
  </p:normalViewPr>
  <p:slideViewPr>
    <p:cSldViewPr snapToGrid="0">
      <p:cViewPr>
        <p:scale>
          <a:sx n="96" d="100"/>
          <a:sy n="96" d="100"/>
        </p:scale>
        <p:origin x="10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notesMaster" Target="notesMasters/notes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commentAuthors" Target="commentAuthor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presProps" Target="pres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viewProps" Target="view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theme" Target="theme/theme1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tableStyles" Target="tableStyles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a04e94f7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fa04e94f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34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121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c6ce73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bc6ce73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8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50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146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cd45186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e0cd4518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cd45186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e0cd4518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0cd4518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e0cd451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394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507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5896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9828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4a75b1a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04a75b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4a75b1a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f04a75b1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4a75b1a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f04a75b1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e635d222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fe635d22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40284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5/8/2024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garcia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lnilo@gmail.com" TargetMode="External"/><Relationship Id="rId4" Type="http://schemas.openxmlformats.org/officeDocument/2006/relationships/hyperlink" Target="mailto:pconte@gmail.com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nilo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pconte@gmail.com" TargetMode="Externa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restrictions.html" TargetMode="Externa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optOpenJDK/openjdk-jdk14u/blob/master/src/java.base/share/classes/java/util/Stack.java" TargetMode="Externa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conte@gmail.com" TargetMode="External"/><Relationship Id="rId2" Type="http://schemas.openxmlformats.org/officeDocument/2006/relationships/hyperlink" Target="mailto:agarcia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mailto:lnilo@gmail.com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/>
              <a:t>20</a:t>
            </a:r>
          </a:p>
          <a:p>
            <a:r>
              <a:rPr lang="en-US" dirty="0"/>
              <a:t>19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20 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3975310" y="518843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sin </a:t>
            </a:r>
            <a:r>
              <a:rPr lang="en-US" dirty="0" err="1"/>
              <a:t>compactar</a:t>
            </a:r>
            <a:endParaRPr lang="es-AR" dirty="0"/>
          </a:p>
        </p:txBody>
      </p:sp>
      <p:sp>
        <p:nvSpPr>
          <p:cNvPr id="3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&lt;58622, Ana Garcia, 20, </a:t>
            </a:r>
            <a:r>
              <a:rPr lang="en-US" dirty="0">
                <a:hlinkClick r:id="rId3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5"/>
              </a:rPr>
              <a:t>lnilo@gmail.com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166501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Usemos</a:t>
                </a:r>
                <a:r>
                  <a:rPr lang="en-US" dirty="0"/>
                  <a:t> </a:t>
                </a:r>
                <a:r>
                  <a:rPr lang="en-US" dirty="0" err="1"/>
                  <a:t>otra</a:t>
                </a:r>
                <a:r>
                  <a:rPr lang="en-US" dirty="0"/>
                  <a:t> forma de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complejidad</a:t>
                </a:r>
                <a:r>
                  <a:rPr lang="en-US" dirty="0"/>
                  <a:t> temporal para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Times(N-2)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/>
                  <a:t>  ….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Times(1)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     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Quicksort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diseñado</a:t>
            </a:r>
            <a:r>
              <a:rPr lang="en-US" dirty="0"/>
              <a:t> para,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el </a:t>
            </a:r>
            <a:r>
              <a:rPr lang="en-US" dirty="0" err="1">
                <a:solidFill>
                  <a:schemeClr val="accent1"/>
                </a:solidFill>
              </a:rPr>
              <a:t>mejor</a:t>
            </a:r>
            <a:r>
              <a:rPr lang="en-US" dirty="0">
                <a:solidFill>
                  <a:schemeClr val="accent1"/>
                </a:solidFill>
              </a:rPr>
              <a:t> de </a:t>
            </a:r>
            <a:r>
              <a:rPr lang="en-US" dirty="0" err="1">
                <a:solidFill>
                  <a:schemeClr val="accent1"/>
                </a:solidFill>
              </a:rPr>
              <a:t>los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casos</a:t>
            </a:r>
            <a:r>
              <a:rPr lang="en-US" dirty="0"/>
              <a:t>,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mitad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iteración</a:t>
            </a:r>
            <a:r>
              <a:rPr lang="en-US" dirty="0"/>
              <a:t>. Si </a:t>
            </a:r>
            <a:r>
              <a:rPr lang="en-US" dirty="0" err="1"/>
              <a:t>eso</a:t>
            </a:r>
            <a:r>
              <a:rPr lang="en-US" dirty="0"/>
              <a:t> se </a:t>
            </a:r>
            <a:r>
              <a:rPr lang="en-US" dirty="0" err="1"/>
              <a:t>lograra</a:t>
            </a:r>
            <a:r>
              <a:rPr lang="en-US" dirty="0"/>
              <a:t>, </a:t>
            </a:r>
            <a:r>
              <a:rPr lang="en-US" dirty="0" err="1"/>
              <a:t>entonces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0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La complejidad del algoritmo recursivo para mejor caso 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3604905" y="2642317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16" name="Flecha abajo 1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Conector recto 1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462728" y="3460094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103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	</a:t>
            </a:r>
          </a:p>
          <a:p>
            <a:endParaRPr lang="es-AR" dirty="0" err="1"/>
          </a:p>
        </p:txBody>
      </p:sp>
      <p:sp>
        <p:nvSpPr>
          <p:cNvPr id="8" name="Rectángulo redondeado 7"/>
          <p:cNvSpPr/>
          <p:nvPr/>
        </p:nvSpPr>
        <p:spPr>
          <a:xfrm>
            <a:off x="1358537" y="3317177"/>
            <a:ext cx="5212080" cy="766700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635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104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6483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178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 redondeado 25"/>
          <p:cNvSpPr/>
          <p:nvPr/>
        </p:nvSpPr>
        <p:spPr>
          <a:xfrm>
            <a:off x="368049" y="4217307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 redondeado 26"/>
          <p:cNvSpPr/>
          <p:nvPr/>
        </p:nvSpPr>
        <p:spPr>
          <a:xfrm>
            <a:off x="4599048" y="4212145"/>
            <a:ext cx="3550808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CuadroTexto 27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29" name="Flecha abajo 28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0" name="Conector recto 29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7" y="3460094"/>
            <a:ext cx="225314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105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15271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2315323" y="4945767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3431724" y="4945767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447889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559529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6720845" y="4952652"/>
            <a:ext cx="13778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7837246" y="4952652"/>
            <a:ext cx="147948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 redondeado 45"/>
          <p:cNvSpPr/>
          <p:nvPr/>
        </p:nvSpPr>
        <p:spPr>
          <a:xfrm>
            <a:off x="16335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 redondeado 46"/>
          <p:cNvSpPr/>
          <p:nvPr/>
        </p:nvSpPr>
        <p:spPr>
          <a:xfrm>
            <a:off x="2270683" y="4915591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 redondeado 47"/>
          <p:cNvSpPr/>
          <p:nvPr/>
        </p:nvSpPr>
        <p:spPr>
          <a:xfrm>
            <a:off x="4531444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 redondeado 48"/>
          <p:cNvSpPr/>
          <p:nvPr/>
        </p:nvSpPr>
        <p:spPr>
          <a:xfrm>
            <a:off x="6763695" y="4879426"/>
            <a:ext cx="2195300" cy="554794"/>
          </a:xfrm>
          <a:prstGeom prst="round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56" name="Flecha abajo 55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7" name="Conector recto 5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50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106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¿Cuántas veces?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Times(1) Times(1)  ……………. </a:t>
            </a:r>
            <a:r>
              <a:rPr lang="es-AR" sz="1600" dirty="0"/>
              <a:t>Times(1) Times(1)  </a:t>
            </a:r>
            <a:r>
              <a:rPr lang="es-AR" dirty="0"/>
              <a:t>……….   …………. ….       …  </a:t>
            </a:r>
            <a:r>
              <a:rPr lang="es-AR" sz="1400" dirty="0"/>
              <a:t>Times(1) Times(1) 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/>
              <a:t>………    …………… …………. ………. ………. …………. ………. …….  ………..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3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107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5628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Rta: termina en el paso s </a:t>
                </a:r>
              </a:p>
              <a:p>
                <a:r>
                  <a:rPr lang="es-AR" dirty="0"/>
                  <a:t>donde Times(1) es Times(N/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s-A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dirty="0"/>
              </a:p>
              <a:p>
                <a:r>
                  <a:rPr lang="es-AR" dirty="0"/>
                  <a:t>o sea 1 =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s-AR" dirty="0"/>
                  <a:t>  </a:t>
                </a: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La cantidad de </a:t>
                </a:r>
                <a:r>
                  <a:rPr lang="es-AR" dirty="0" err="1">
                    <a:solidFill>
                      <a:schemeClr val="accent1"/>
                    </a:solidFill>
                  </a:rPr>
                  <a:t>steps</a:t>
                </a:r>
                <a:r>
                  <a:rPr lang="es-AR" dirty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1477328"/>
              </a:xfrm>
              <a:prstGeom prst="rect">
                <a:avLst/>
              </a:prstGeom>
              <a:blipFill>
                <a:blip r:embed="rId2"/>
                <a:stretch>
                  <a:fillRect l="-1080" t="-2049" b="-2049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Times(1) Times(1)  ……………. </a:t>
            </a:r>
            <a:r>
              <a:rPr lang="es-AR" sz="1600" dirty="0"/>
              <a:t>Times(1) Times(1)  </a:t>
            </a:r>
            <a:r>
              <a:rPr lang="es-AR" dirty="0"/>
              <a:t>……….   …………. ….       …  </a:t>
            </a:r>
            <a:r>
              <a:rPr lang="es-AR" sz="1400" dirty="0"/>
              <a:t>Times(1) Times(1) 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/>
              <a:t>………    …………… …………. ………. ………. …………. ………. …….  ………..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93" name="Flecha abajo 92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4" name="Conector recto 93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2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108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Times(1) Times(1)  ……………. </a:t>
            </a:r>
            <a:r>
              <a:rPr lang="es-AR" sz="1600" dirty="0"/>
              <a:t>Times(1) Times(1)  </a:t>
            </a:r>
            <a:r>
              <a:rPr lang="es-AR" dirty="0"/>
              <a:t>……….   …………. ….       …  </a:t>
            </a:r>
            <a:r>
              <a:rPr lang="es-AR" sz="1400" dirty="0"/>
              <a:t>Times(1) Times(1) 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/>
              <a:t>………    …………… …………. ………. ………. …………. ………. …….  ………..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02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/>
          <p:cNvSpPr txBox="1"/>
          <p:nvPr/>
        </p:nvSpPr>
        <p:spPr>
          <a:xfrm>
            <a:off x="1462728" y="3460094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109</a:t>
            </a:fld>
            <a:endParaRPr lang="en-US"/>
          </a:p>
        </p:txBody>
      </p:sp>
      <p:sp>
        <p:nvSpPr>
          <p:cNvPr id="20" name="CuadroTexto 19"/>
          <p:cNvSpPr txBox="1"/>
          <p:nvPr/>
        </p:nvSpPr>
        <p:spPr>
          <a:xfrm>
            <a:off x="5005415" y="3437546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Times(N/2) +    N/2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11" name="CuadroTexto 10"/>
          <p:cNvSpPr txBox="1"/>
          <p:nvPr/>
        </p:nvSpPr>
        <p:spPr>
          <a:xfrm>
            <a:off x="447065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2" name="CuadroTexto 11"/>
          <p:cNvSpPr txBox="1"/>
          <p:nvPr/>
        </p:nvSpPr>
        <p:spPr>
          <a:xfrm>
            <a:off x="2467732" y="4300039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19" name="CuadroTexto 18"/>
          <p:cNvSpPr txBox="1"/>
          <p:nvPr/>
        </p:nvSpPr>
        <p:spPr>
          <a:xfrm>
            <a:off x="4572000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sp>
        <p:nvSpPr>
          <p:cNvPr id="21" name="CuadroTexto 20"/>
          <p:cNvSpPr txBox="1"/>
          <p:nvPr/>
        </p:nvSpPr>
        <p:spPr>
          <a:xfrm>
            <a:off x="6592667" y="4300038"/>
            <a:ext cx="2031325" cy="61555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sz="1600" dirty="0"/>
              <a:t>Times(N/4)+N/4	</a:t>
            </a:r>
          </a:p>
          <a:p>
            <a:endParaRPr lang="es-AR" dirty="0" err="1"/>
          </a:p>
        </p:txBody>
      </p:sp>
      <p:cxnSp>
        <p:nvCxnSpPr>
          <p:cNvPr id="22" name="Conector recto 21"/>
          <p:cNvCxnSpPr/>
          <p:nvPr/>
        </p:nvCxnSpPr>
        <p:spPr>
          <a:xfrm>
            <a:off x="1462727" y="3504431"/>
            <a:ext cx="1117945" cy="245385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4911209" y="3493536"/>
            <a:ext cx="1287420" cy="23008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echa abajo 23"/>
          <p:cNvSpPr/>
          <p:nvPr/>
        </p:nvSpPr>
        <p:spPr>
          <a:xfrm>
            <a:off x="1856144" y="388015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Flecha abajo 24"/>
          <p:cNvSpPr/>
          <p:nvPr/>
        </p:nvSpPr>
        <p:spPr>
          <a:xfrm>
            <a:off x="5587662" y="3844332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CuadroTexto 26"/>
          <p:cNvSpPr txBox="1"/>
          <p:nvPr/>
        </p:nvSpPr>
        <p:spPr>
          <a:xfrm>
            <a:off x="0" y="494637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1116401" y="494637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42" name="Flecha abajo 41"/>
          <p:cNvSpPr/>
          <p:nvPr/>
        </p:nvSpPr>
        <p:spPr>
          <a:xfrm>
            <a:off x="781245" y="4652206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Flecha abajo 42"/>
          <p:cNvSpPr/>
          <p:nvPr/>
        </p:nvSpPr>
        <p:spPr>
          <a:xfrm>
            <a:off x="2931042" y="4676808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Flecha abajo 43"/>
          <p:cNvSpPr/>
          <p:nvPr/>
        </p:nvSpPr>
        <p:spPr>
          <a:xfrm>
            <a:off x="5078561" y="4634099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Flecha abajo 44"/>
          <p:cNvSpPr/>
          <p:nvPr/>
        </p:nvSpPr>
        <p:spPr>
          <a:xfrm>
            <a:off x="7180056" y="4615145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50" name="Conector recto 49"/>
          <p:cNvCxnSpPr/>
          <p:nvPr/>
        </p:nvCxnSpPr>
        <p:spPr>
          <a:xfrm>
            <a:off x="378849" y="4348192"/>
            <a:ext cx="1205154" cy="28590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/>
          <p:cNvCxnSpPr/>
          <p:nvPr/>
        </p:nvCxnSpPr>
        <p:spPr>
          <a:xfrm>
            <a:off x="2413581" y="4348192"/>
            <a:ext cx="1191089" cy="30401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>
            <a:off x="4539613" y="4308375"/>
            <a:ext cx="1158667" cy="32572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/>
          <p:cNvCxnSpPr/>
          <p:nvPr/>
        </p:nvCxnSpPr>
        <p:spPr>
          <a:xfrm>
            <a:off x="6643881" y="4288663"/>
            <a:ext cx="1075066" cy="3191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>
            <a:off x="457200" y="1984656"/>
            <a:ext cx="194636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¿Qué pinta tiene lo que se hace en cada paso?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66196" y="6159164"/>
            <a:ext cx="886572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Times(1) Times(1)  ……………. </a:t>
            </a:r>
            <a:r>
              <a:rPr lang="es-AR" sz="1600" dirty="0"/>
              <a:t>Times(1) Times(1)  </a:t>
            </a:r>
            <a:r>
              <a:rPr lang="es-AR" dirty="0"/>
              <a:t>……….   …………. ….       …  </a:t>
            </a:r>
            <a:r>
              <a:rPr lang="es-AR" sz="1400" dirty="0"/>
              <a:t>Times(1) Times(1) </a:t>
            </a:r>
            <a:r>
              <a:rPr lang="es-AR" dirty="0"/>
              <a:t>	</a:t>
            </a:r>
          </a:p>
          <a:p>
            <a:endParaRPr lang="es-AR" dirty="0" err="1"/>
          </a:p>
        </p:txBody>
      </p:sp>
      <p:sp>
        <p:nvSpPr>
          <p:cNvPr id="57" name="CuadroTexto 56"/>
          <p:cNvSpPr txBox="1"/>
          <p:nvPr/>
        </p:nvSpPr>
        <p:spPr>
          <a:xfrm>
            <a:off x="161365" y="5535397"/>
            <a:ext cx="86330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dirty="0"/>
              <a:t>………    …………… …………. ………. ………. …………. ………. …….  ………..</a:t>
            </a:r>
          </a:p>
        </p:txBody>
      </p:sp>
      <p:cxnSp>
        <p:nvCxnSpPr>
          <p:cNvPr id="58" name="Conector recto 57"/>
          <p:cNvCxnSpPr/>
          <p:nvPr/>
        </p:nvCxnSpPr>
        <p:spPr>
          <a:xfrm>
            <a:off x="64223" y="495670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lecha abajo 58"/>
          <p:cNvSpPr/>
          <p:nvPr/>
        </p:nvSpPr>
        <p:spPr>
          <a:xfrm>
            <a:off x="0" y="545060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Flecha abajo 60"/>
          <p:cNvSpPr/>
          <p:nvPr/>
        </p:nvSpPr>
        <p:spPr>
          <a:xfrm>
            <a:off x="458516" y="54695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2" name="Conector recto 61"/>
          <p:cNvCxnSpPr/>
          <p:nvPr/>
        </p:nvCxnSpPr>
        <p:spPr>
          <a:xfrm>
            <a:off x="1236493" y="4962262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echa abajo 62"/>
          <p:cNvSpPr/>
          <p:nvPr/>
        </p:nvSpPr>
        <p:spPr>
          <a:xfrm>
            <a:off x="1229481" y="545669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Flecha abajo 63"/>
          <p:cNvSpPr/>
          <p:nvPr/>
        </p:nvSpPr>
        <p:spPr>
          <a:xfrm>
            <a:off x="1687997" y="5475680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Flecha abajo 65"/>
          <p:cNvSpPr/>
          <p:nvPr/>
        </p:nvSpPr>
        <p:spPr>
          <a:xfrm>
            <a:off x="2315392" y="546796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Flecha abajo 66"/>
          <p:cNvSpPr/>
          <p:nvPr/>
        </p:nvSpPr>
        <p:spPr>
          <a:xfrm>
            <a:off x="2773908" y="54869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8" name="Conector recto 67"/>
          <p:cNvCxnSpPr/>
          <p:nvPr/>
        </p:nvCxnSpPr>
        <p:spPr>
          <a:xfrm>
            <a:off x="3551885" y="4979623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abajo 68"/>
          <p:cNvSpPr/>
          <p:nvPr/>
        </p:nvSpPr>
        <p:spPr>
          <a:xfrm>
            <a:off x="3544873" y="547405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Flecha abajo 69"/>
          <p:cNvSpPr/>
          <p:nvPr/>
        </p:nvSpPr>
        <p:spPr>
          <a:xfrm>
            <a:off x="4003389" y="5493041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Flecha abajo 71"/>
          <p:cNvSpPr/>
          <p:nvPr/>
        </p:nvSpPr>
        <p:spPr>
          <a:xfrm>
            <a:off x="4590299" y="545473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Flecha abajo 72"/>
          <p:cNvSpPr/>
          <p:nvPr/>
        </p:nvSpPr>
        <p:spPr>
          <a:xfrm>
            <a:off x="5048815" y="54737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4" name="Conector recto 73"/>
          <p:cNvCxnSpPr/>
          <p:nvPr/>
        </p:nvCxnSpPr>
        <p:spPr>
          <a:xfrm>
            <a:off x="5880580" y="4966400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echa abajo 74"/>
          <p:cNvSpPr/>
          <p:nvPr/>
        </p:nvSpPr>
        <p:spPr>
          <a:xfrm>
            <a:off x="5819780" y="546082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Flecha abajo 75"/>
          <p:cNvSpPr/>
          <p:nvPr/>
        </p:nvSpPr>
        <p:spPr>
          <a:xfrm>
            <a:off x="6278296" y="5479818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8" name="Flecha abajo 77"/>
          <p:cNvSpPr/>
          <p:nvPr/>
        </p:nvSpPr>
        <p:spPr>
          <a:xfrm>
            <a:off x="6861777" y="548137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9" name="Flecha abajo 78"/>
          <p:cNvSpPr/>
          <p:nvPr/>
        </p:nvSpPr>
        <p:spPr>
          <a:xfrm>
            <a:off x="7320293" y="55003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0" name="Conector recto 79"/>
          <p:cNvCxnSpPr/>
          <p:nvPr/>
        </p:nvCxnSpPr>
        <p:spPr>
          <a:xfrm>
            <a:off x="8098270" y="499304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echa abajo 80"/>
          <p:cNvSpPr/>
          <p:nvPr/>
        </p:nvSpPr>
        <p:spPr>
          <a:xfrm>
            <a:off x="8091258" y="548746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Flecha abajo 81"/>
          <p:cNvSpPr/>
          <p:nvPr/>
        </p:nvSpPr>
        <p:spPr>
          <a:xfrm>
            <a:off x="8549774" y="5506459"/>
            <a:ext cx="378849" cy="29475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CuadroTexto 82"/>
          <p:cNvSpPr txBox="1"/>
          <p:nvPr/>
        </p:nvSpPr>
        <p:spPr>
          <a:xfrm>
            <a:off x="2317374" y="4937406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3433775" y="4937406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5" name="Conector recto 84"/>
          <p:cNvCxnSpPr/>
          <p:nvPr/>
        </p:nvCxnSpPr>
        <p:spPr>
          <a:xfrm>
            <a:off x="2381597" y="4947737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/>
          <p:cNvSpPr txBox="1"/>
          <p:nvPr/>
        </p:nvSpPr>
        <p:spPr>
          <a:xfrm>
            <a:off x="4563036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87" name="CuadroTexto 86"/>
          <p:cNvSpPr txBox="1"/>
          <p:nvPr/>
        </p:nvSpPr>
        <p:spPr>
          <a:xfrm>
            <a:off x="5679437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88" name="Conector recto 87"/>
          <p:cNvCxnSpPr/>
          <p:nvPr/>
        </p:nvCxnSpPr>
        <p:spPr>
          <a:xfrm>
            <a:off x="4627259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/>
          <p:cNvSpPr txBox="1"/>
          <p:nvPr/>
        </p:nvSpPr>
        <p:spPr>
          <a:xfrm>
            <a:off x="6849039" y="4964300"/>
            <a:ext cx="13778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965440" y="4964300"/>
            <a:ext cx="147948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400" dirty="0"/>
              <a:t>Times(N/8)</a:t>
            </a:r>
          </a:p>
          <a:p>
            <a:r>
              <a:rPr lang="es-AR" sz="1400" dirty="0"/>
              <a:t>            +N/8</a:t>
            </a:r>
          </a:p>
        </p:txBody>
      </p:sp>
      <p:cxnSp>
        <p:nvCxnSpPr>
          <p:cNvPr id="91" name="Conector recto 90"/>
          <p:cNvCxnSpPr/>
          <p:nvPr/>
        </p:nvCxnSpPr>
        <p:spPr>
          <a:xfrm>
            <a:off x="6913262" y="4974631"/>
            <a:ext cx="854840" cy="18162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/>
          <p:cNvSpPr txBox="1"/>
          <p:nvPr/>
        </p:nvSpPr>
        <p:spPr>
          <a:xfrm>
            <a:off x="3604904" y="2642317"/>
            <a:ext cx="287427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AR" sz="1600" dirty="0"/>
              <a:t>Times(N)	+ N</a:t>
            </a:r>
          </a:p>
          <a:p>
            <a:endParaRPr lang="es-AR" dirty="0" err="1"/>
          </a:p>
        </p:txBody>
      </p:sp>
      <p:sp>
        <p:nvSpPr>
          <p:cNvPr id="71" name="Flecha abajo 70"/>
          <p:cNvSpPr/>
          <p:nvPr/>
        </p:nvSpPr>
        <p:spPr>
          <a:xfrm>
            <a:off x="3774529" y="3016731"/>
            <a:ext cx="724528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7" name="Conector recto 76"/>
          <p:cNvCxnSpPr/>
          <p:nvPr/>
        </p:nvCxnSpPr>
        <p:spPr>
          <a:xfrm>
            <a:off x="3494053" y="2687034"/>
            <a:ext cx="1077947" cy="29891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uadroTexto 54"/>
              <p:cNvSpPr txBox="1"/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Rta: paso  0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s-AR" dirty="0"/>
                  <a:t> </a:t>
                </a:r>
              </a:p>
              <a:p>
                <a:r>
                  <a:rPr lang="es-AR" dirty="0"/>
                  <a:t>        paso 1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s-AR" dirty="0"/>
                  <a:t> = N</a:t>
                </a:r>
              </a:p>
              <a:p>
                <a:r>
                  <a:rPr lang="es-AR" dirty="0"/>
                  <a:t>        paso 2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s-AR" dirty="0"/>
              </a:p>
              <a:p>
                <a:r>
                  <a:rPr lang="es-AR" dirty="0"/>
                  <a:t>        paso 3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AR" dirty="0"/>
                  <a:t> *  N/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A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AR" b="0" dirty="0"/>
              </a:p>
              <a:p>
                <a:r>
                  <a:rPr lang="es-AR" dirty="0"/>
                  <a:t>           …</a:t>
                </a:r>
              </a:p>
              <a:p>
                <a:endParaRPr lang="es-AR" dirty="0"/>
              </a:p>
              <a:p>
                <a:r>
                  <a:rPr lang="es-AR" dirty="0"/>
                  <a:t> 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55" name="Cuadro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331" y="1850611"/>
                <a:ext cx="3937670" cy="2308324"/>
              </a:xfrm>
              <a:prstGeom prst="rect">
                <a:avLst/>
              </a:prstGeom>
              <a:blipFill>
                <a:blip r:embed="rId2"/>
                <a:stretch>
                  <a:fillRect l="-1080" t="-1316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14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t" anchorCtr="0"/>
          <a:lstStyle/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6104366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tIns="0" rIns="0" bIns="0" rtlCol="0" anchor="t" anchorCtr="0"/>
          <a:lstStyle/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&gt;,…,&lt;45382,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3"/>
              </a:rPr>
              <a:t>lnilo@gmail.com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4"/>
              </a:rPr>
              <a:t>pconte@gmail.com</a:t>
            </a:r>
            <a:r>
              <a:rPr lang="en-US" dirty="0"/>
              <a:t>&gt;,...</a:t>
            </a:r>
          </a:p>
          <a:p>
            <a:r>
              <a:rPr lang="en-US" dirty="0"/>
              <a:t>…</a:t>
            </a:r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sp>
        <p:nvSpPr>
          <p:cNvPr id="5" name="Explosion 2 4"/>
          <p:cNvSpPr/>
          <p:nvPr/>
        </p:nvSpPr>
        <p:spPr>
          <a:xfrm>
            <a:off x="4153362" y="477710"/>
            <a:ext cx="5023348" cy="2144786"/>
          </a:xfrm>
          <a:prstGeom prst="irregularSeal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Clave </a:t>
            </a:r>
            <a:r>
              <a:rPr lang="en-US" dirty="0" err="1"/>
              <a:t>repetida</a:t>
            </a:r>
            <a:r>
              <a:rPr lang="en-US" dirty="0"/>
              <a:t> </a:t>
            </a:r>
            <a:r>
              <a:rPr lang="en-US" dirty="0" err="1"/>
              <a:t>manejada</a:t>
            </a:r>
            <a:r>
              <a:rPr lang="en-US" dirty="0"/>
              <a:t> con </a:t>
            </a:r>
            <a:r>
              <a:rPr lang="en-US" dirty="0" err="1"/>
              <a:t>compactación</a:t>
            </a:r>
            <a:endParaRPr lang="es-AR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5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Times(N)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160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Times(N)=  N *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El algoritmo es O(N  log</a:t>
                </a:r>
                <a:r>
                  <a:rPr lang="es-AR" sz="1600" dirty="0">
                    <a:solidFill>
                      <a:schemeClr val="accent1"/>
                    </a:solidFill>
                  </a:rPr>
                  <a:t>2</a:t>
                </a:r>
                <a:r>
                  <a:rPr lang="es-AR" dirty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9" y="2605426"/>
                <a:ext cx="4990011" cy="1779333"/>
              </a:xfrm>
              <a:prstGeom prst="rect">
                <a:avLst/>
              </a:prstGeom>
              <a:blipFill>
                <a:blip r:embed="rId2"/>
                <a:stretch>
                  <a:fillRect l="-853" t="-18027" b="-40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4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/>
                  <a:t>Se puede Aplicar Master </a:t>
                </a:r>
                <a:r>
                  <a:rPr lang="es-AR" dirty="0" err="1"/>
                  <a:t>Theorem</a:t>
                </a:r>
                <a:r>
                  <a:rPr lang="es-AR" dirty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/>
                  <a:t>O sea </a:t>
                </a:r>
                <a:r>
                  <a:rPr lang="es-AR" dirty="0">
                    <a:solidFill>
                      <a:srgbClr val="00B050"/>
                    </a:solidFill>
                  </a:rPr>
                  <a:t>O(N *  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199" y="2873828"/>
            <a:ext cx="8399417" cy="79683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5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/>
                  <a:t>Se puede Aplicar Master </a:t>
                </a:r>
                <a:r>
                  <a:rPr lang="es-AR" dirty="0" err="1"/>
                  <a:t>Theorem</a:t>
                </a:r>
                <a:r>
                  <a:rPr lang="es-AR" dirty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/>
                  <a:t>O sea </a:t>
                </a:r>
                <a:r>
                  <a:rPr lang="es-AR" dirty="0">
                    <a:solidFill>
                      <a:srgbClr val="00B050"/>
                    </a:solidFill>
                  </a:rPr>
                  <a:t>O(N *  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112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457200" y="3670664"/>
            <a:ext cx="8399417" cy="24074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45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AR" dirty="0"/>
                  <a:t>Se puede Aplicar Master </a:t>
                </a:r>
                <a:r>
                  <a:rPr lang="es-AR" dirty="0" err="1"/>
                  <a:t>Theorem</a:t>
                </a:r>
                <a:r>
                  <a:rPr lang="es-AR" dirty="0"/>
                  <a:t> para mejor caso? Como sería?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Times(N) = 2 *  Times(N/2) +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O sea, a= 2,   b=2  y  d = 1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Finalmente, es el caso dos, o sea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pPr marL="0" indent="0">
                  <a:buNone/>
                </a:pPr>
                <a:r>
                  <a:rPr lang="es-AR" dirty="0"/>
                  <a:t>O sea </a:t>
                </a:r>
                <a:r>
                  <a:rPr lang="es-AR" dirty="0">
                    <a:solidFill>
                      <a:srgbClr val="00B050"/>
                    </a:solidFill>
                  </a:rPr>
                  <a:t>O(N *  log N)</a:t>
                </a:r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6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a quicksort para que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no de tan mal?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????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7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a quicksort para que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venga</a:t>
            </a:r>
            <a:r>
              <a:rPr lang="en-US" dirty="0"/>
              <a:t> </a:t>
            </a:r>
            <a:r>
              <a:rPr lang="en-US" dirty="0" err="1"/>
              <a:t>casi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no de tan mal?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Cambiar</a:t>
            </a:r>
            <a:r>
              <a:rPr lang="en-US" dirty="0"/>
              <a:t> el Pivot. </a:t>
            </a: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tomar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del </a:t>
            </a:r>
            <a:r>
              <a:rPr lang="en-US" dirty="0" err="1"/>
              <a:t>medio</a:t>
            </a:r>
            <a:r>
              <a:rPr lang="en-US" dirty="0"/>
              <a:t>, un </a:t>
            </a:r>
            <a:r>
              <a:rPr lang="en-US" dirty="0" err="1"/>
              <a:t>elemento</a:t>
            </a:r>
            <a:r>
              <a:rPr lang="en-US" dirty="0"/>
              <a:t> random, </a:t>
            </a:r>
            <a:r>
              <a:rPr lang="en-US" dirty="0" err="1"/>
              <a:t>tomar</a:t>
            </a:r>
            <a:r>
              <a:rPr lang="en-US" dirty="0"/>
              <a:t> la </a:t>
            </a:r>
            <a:r>
              <a:rPr lang="en-US" dirty="0" err="1"/>
              <a:t>mediana</a:t>
            </a:r>
            <a:r>
              <a:rPr lang="en-US" dirty="0"/>
              <a:t> de 3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candidatos</a:t>
            </a:r>
            <a:r>
              <a:rPr lang="en-US" dirty="0"/>
              <a:t> </a:t>
            </a:r>
            <a:r>
              <a:rPr lang="en-US" dirty="0" err="1"/>
              <a:t>predeterminados</a:t>
            </a:r>
            <a:r>
              <a:rPr lang="en-US" dirty="0"/>
              <a:t>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2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stackframes</a:t>
            </a:r>
            <a:r>
              <a:rPr lang="en-US" dirty="0"/>
              <a:t> </a:t>
            </a:r>
            <a:r>
              <a:rPr lang="en-US" dirty="0" err="1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stackframes</a:t>
            </a:r>
            <a:r>
              <a:rPr lang="en-US" dirty="0"/>
              <a:t> </a:t>
            </a:r>
            <a:r>
              <a:rPr lang="en-US" dirty="0" err="1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O(log2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117</a:t>
            </a:fld>
            <a:endParaRPr lang="en-US"/>
          </a:p>
        </p:txBody>
      </p:sp>
      <p:sp>
        <p:nvSpPr>
          <p:cNvPr id="6" name="Rectángulo 5"/>
          <p:cNvSpPr/>
          <p:nvPr/>
        </p:nvSpPr>
        <p:spPr>
          <a:xfrm>
            <a:off x="372291" y="5179434"/>
            <a:ext cx="8399417" cy="12272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4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stackframes</a:t>
            </a:r>
            <a:r>
              <a:rPr lang="en-US" dirty="0"/>
              <a:t> </a:t>
            </a:r>
            <a:r>
              <a:rPr lang="en-US" dirty="0" err="1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debido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stackframes</a:t>
            </a:r>
            <a:r>
              <a:rPr lang="en-US" dirty="0"/>
              <a:t> </a:t>
            </a:r>
            <a:r>
              <a:rPr lang="en-US" dirty="0" err="1"/>
              <a:t>tenemos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O(log2 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5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Tarea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Mergesort</a:t>
            </a:r>
            <a:r>
              <a:rPr lang="en-US" dirty="0"/>
              <a:t>, </a:t>
            </a:r>
            <a:r>
              <a:rPr lang="en-US" dirty="0" err="1"/>
              <a:t>estudiarlo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de </a:t>
            </a:r>
            <a:r>
              <a:rPr lang="en-US" dirty="0" err="1"/>
              <a:t>uds</a:t>
            </a:r>
            <a:r>
              <a:rPr lang="en-US" dirty="0"/>
              <a:t>.  e </a:t>
            </a:r>
            <a:r>
              <a:rPr lang="en-US" dirty="0" err="1"/>
              <a:t>implementarlo</a:t>
            </a:r>
            <a:r>
              <a:rPr lang="en-US" dirty="0"/>
              <a:t> (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el que no opera in situ)</a:t>
            </a:r>
          </a:p>
          <a:p>
            <a:pPr marL="0" indent="0" algn="just">
              <a:buNone/>
            </a:pPr>
            <a:r>
              <a:rPr lang="en-US" dirty="0" err="1"/>
              <a:t>Analizar</a:t>
            </a:r>
            <a:r>
              <a:rPr lang="en-US" dirty="0"/>
              <a:t>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temporal.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Tarea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Usa</a:t>
            </a:r>
            <a:r>
              <a:rPr lang="en-US" sz="2800" dirty="0"/>
              <a:t> Java </a:t>
            </a:r>
            <a:r>
              <a:rPr lang="en-US" sz="2800" dirty="0" err="1"/>
              <a:t>alguno</a:t>
            </a:r>
            <a:r>
              <a:rPr lang="en-US" sz="2800" dirty="0"/>
              <a:t> de </a:t>
            </a:r>
            <a:r>
              <a:rPr lang="en-US" sz="2800" dirty="0" err="1"/>
              <a:t>esos</a:t>
            </a:r>
            <a:r>
              <a:rPr lang="en-US" sz="2800" dirty="0"/>
              <a:t> </a:t>
            </a:r>
            <a:r>
              <a:rPr lang="en-US" sz="2800" dirty="0" err="1"/>
              <a:t>métodos</a:t>
            </a:r>
            <a:r>
              <a:rPr lang="en-US" sz="2800" dirty="0"/>
              <a:t>? </a:t>
            </a:r>
          </a:p>
          <a:p>
            <a:pPr marL="0" indent="0">
              <a:buNone/>
            </a:pPr>
            <a:r>
              <a:rPr lang="en-US" sz="2800" dirty="0"/>
              <a:t>¿</a:t>
            </a:r>
            <a:r>
              <a:rPr lang="en-US" sz="2800" dirty="0" err="1"/>
              <a:t>Qué</a:t>
            </a:r>
            <a:r>
              <a:rPr lang="en-US" sz="2800" dirty="0"/>
              <a:t> </a:t>
            </a:r>
            <a:r>
              <a:rPr lang="en-US" sz="2800" dirty="0" err="1"/>
              <a:t>complejidad</a:t>
            </a:r>
            <a:r>
              <a:rPr lang="en-US" sz="2800" dirty="0"/>
              <a:t> </a:t>
            </a:r>
            <a:r>
              <a:rPr lang="en-US" sz="2800" dirty="0" err="1"/>
              <a:t>tiene</a:t>
            </a:r>
            <a:r>
              <a:rPr lang="en-US" sz="28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Caracterísiticas</a:t>
            </a:r>
            <a:r>
              <a:rPr lang="en-US" dirty="0"/>
              <a:t> de Indices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o no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repetidos</a:t>
            </a:r>
            <a:r>
              <a:rPr lang="en-US" dirty="0"/>
              <a:t>. Si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no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hablar</a:t>
            </a:r>
            <a:r>
              <a:rPr lang="en-US" dirty="0"/>
              <a:t> de </a:t>
            </a:r>
            <a:r>
              <a:rPr lang="en-US" dirty="0" err="1"/>
              <a:t>compactación</a:t>
            </a:r>
            <a:r>
              <a:rPr lang="en-US" dirty="0"/>
              <a:t>. Si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repetirse</a:t>
            </a:r>
            <a:r>
              <a:rPr lang="en-US" dirty="0"/>
              <a:t>,  </a:t>
            </a:r>
            <a:r>
              <a:rPr lang="en-US" dirty="0" err="1"/>
              <a:t>podremos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 info </a:t>
            </a:r>
            <a:r>
              <a:rPr lang="en-US" dirty="0" err="1"/>
              <a:t>asociada</a:t>
            </a:r>
            <a:r>
              <a:rPr lang="en-US" dirty="0"/>
              <a:t> </a:t>
            </a:r>
            <a:r>
              <a:rPr lang="en-US" dirty="0" err="1"/>
              <a:t>compactada</a:t>
            </a:r>
            <a:r>
              <a:rPr lang="en-US" dirty="0"/>
              <a:t> o no.</a:t>
            </a:r>
          </a:p>
          <a:p>
            <a:endParaRPr lang="en-US" dirty="0"/>
          </a:p>
          <a:p>
            <a:pPr algn="just"/>
            <a:r>
              <a:rPr lang="en-US" dirty="0"/>
              <a:t>La clave de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permitir</a:t>
            </a:r>
            <a:r>
              <a:rPr lang="en-US" dirty="0"/>
              <a:t> 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la info </a:t>
            </a:r>
            <a:r>
              <a:rPr lang="en-US" dirty="0" err="1"/>
              <a:t>adicional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9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3A- </a:t>
            </a:r>
            <a:r>
              <a:rPr lang="es-419" dirty="0" err="1"/>
              <a:t>Ejer</a:t>
            </a:r>
            <a:r>
              <a:rPr lang="es-419" dirty="0"/>
              <a:t> 3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cuenta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Uds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terminar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ejer</a:t>
            </a:r>
            <a:r>
              <a:rPr lang="en-US" sz="2000" dirty="0">
                <a:solidFill>
                  <a:schemeClr val="tx1"/>
                </a:solidFill>
              </a:rPr>
              <a:t> 3.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+mn-cs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120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+mn-cs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62820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/>
              <a:t>TP 3A-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Agregar las siguientes funcionalidades a la interface que teníamos.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122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Agregar a la interface los siguientes métodos. Implementarlos y calcular complejidad temporal y espacial.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un nuevo arreglo ordenado con los elementos que pertenecen al intervalo dado por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leftkey y rightkey.  Si el mismo es abierto/cerrado depende de las variables leftIncluded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y rightIncluded. True indica que es cerrado. Si no hay matching devuelve arreglo de length 0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 int[] range(int leftKey, int rightKey, </a:t>
            </a:r>
            <a:r>
              <a:rPr lang="es-MX" b="1"/>
              <a:t>boolean</a:t>
            </a:r>
            <a:r>
              <a:rPr lang="es-MX"/>
              <a:t> leftIncluded, </a:t>
            </a:r>
            <a:r>
              <a:rPr lang="es-MX" b="1"/>
              <a:t>boolean</a:t>
            </a:r>
            <a:r>
              <a:rPr lang="es-MX"/>
              <a:t> rightIncluded);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imprime el contenido del índice ordenado por su key.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b="1"/>
              <a:t>void</a:t>
            </a:r>
            <a:r>
              <a:rPr lang="es-MX"/>
              <a:t> sortedPrint();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máximo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getMax();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mínimo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getMin();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Caso de Uso: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IndexService  myIndex= new IndexWithDuplicates();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try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myIndex.initialize( new int[] {100, 50, 30, 50, 80, 100, 100, 30} ); // guarda 30 30 50 50 80 100 100 100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catch(Exception e) 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 b="1"/>
              <a:t>int</a:t>
            </a:r>
            <a:r>
              <a:rPr lang="es-MX" sz="3000"/>
              <a:t>[] rta= myIndex.range(50,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myIndex.range(30,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20,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[]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s-MX"/>
              <a:t>…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c6ce735b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g27bc6ce735b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 de </a:t>
            </a:r>
            <a:r>
              <a:rPr lang="es-MX" dirty="0" err="1"/>
              <a:t>range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Validaciones: que casos deberíamos testear que devuelven </a:t>
            </a:r>
            <a:r>
              <a:rPr lang="es-MX" dirty="0" err="1"/>
              <a:t>array</a:t>
            </a:r>
            <a:r>
              <a:rPr lang="es-MX" dirty="0"/>
              <a:t> vacío?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copiar </a:t>
            </a:r>
            <a:r>
              <a:rPr lang="es-MX" dirty="0" err="1"/>
              <a:t>array</a:t>
            </a:r>
            <a:r>
              <a:rPr lang="es-MX" dirty="0"/>
              <a:t>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int</a:t>
            </a:r>
            <a:r>
              <a:rPr lang="es-MX" dirty="0"/>
              <a:t> []</a:t>
            </a:r>
            <a:r>
              <a:rPr lang="es-MX" dirty="0" err="1"/>
              <a:t>array_target</a:t>
            </a:r>
            <a:r>
              <a:rPr lang="es-MX" dirty="0"/>
              <a:t> = </a:t>
            </a:r>
            <a:r>
              <a:rPr lang="es-MX" dirty="0" err="1"/>
              <a:t>Arrays.copyOfRange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/>
              <a:t>left_inclusive</a:t>
            </a:r>
            <a:r>
              <a:rPr lang="es-MX" dirty="0"/>
              <a:t>, </a:t>
            </a:r>
            <a:r>
              <a:rPr lang="es-MX" dirty="0" err="1"/>
              <a:t>right_exclusive</a:t>
            </a:r>
            <a:r>
              <a:rPr lang="es-MX" dirty="0"/>
              <a:t> );</a:t>
            </a:r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s-MX" dirty="0"/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MX" dirty="0"/>
              <a:t>o con </a:t>
            </a:r>
            <a:r>
              <a:rPr lang="es-MX" dirty="0" err="1"/>
              <a:t>array_target</a:t>
            </a:r>
            <a:r>
              <a:rPr lang="es-MX" dirty="0"/>
              <a:t> previamente creado:	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System.arraycopy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/>
              <a:t>base_array_origin</a:t>
            </a:r>
            <a:r>
              <a:rPr lang="es-MX" dirty="0"/>
              <a:t>, </a:t>
            </a:r>
            <a:r>
              <a:rPr lang="es-MX" dirty="0" err="1"/>
              <a:t>array_target</a:t>
            </a:r>
            <a:r>
              <a:rPr lang="es-MX" dirty="0"/>
              <a:t> , </a:t>
            </a:r>
            <a:r>
              <a:rPr lang="es-MX" dirty="0" err="1"/>
              <a:t>base_array_target</a:t>
            </a:r>
            <a:r>
              <a:rPr lang="es-MX" dirty="0"/>
              <a:t> , </a:t>
            </a:r>
            <a:r>
              <a:rPr lang="es-MX" b="1" dirty="0"/>
              <a:t>#</a:t>
            </a:r>
            <a:r>
              <a:rPr lang="es-MX" b="1" dirty="0" err="1"/>
              <a:t>components</a:t>
            </a:r>
            <a:r>
              <a:rPr lang="es-MX" dirty="0"/>
              <a:t> );</a:t>
            </a:r>
            <a:endParaRPr dirty="0"/>
          </a:p>
        </p:txBody>
      </p:sp>
      <p:sp>
        <p:nvSpPr>
          <p:cNvPr id="142" name="Google Shape;142;g27bc6ce735b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125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Java es un lenguaje estáticamente </a:t>
            </a:r>
            <a:r>
              <a:rPr lang="es-AR" dirty="0" err="1"/>
              <a:t>tipado</a:t>
            </a:r>
            <a:r>
              <a:rPr lang="es-AR" dirty="0"/>
              <a:t> =&gt; 	hay que declarar el tipo de una variable antes de usarla.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Sin </a:t>
            </a:r>
            <a:r>
              <a:rPr lang="es-AR" dirty="0" err="1"/>
              <a:t>Generics</a:t>
            </a:r>
            <a:r>
              <a:rPr lang="es-AR" dirty="0"/>
              <a:t>, los casteos son una posibilidad de errores que se detectan en tiempo de ejecución.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</a:t>
            </a:r>
          </a:p>
          <a:p>
            <a:pPr marL="0" indent="0">
              <a:buNone/>
            </a:pPr>
            <a:r>
              <a:rPr lang="es-MX" sz="1800" dirty="0" err="1"/>
              <a:t>List</a:t>
            </a:r>
            <a:r>
              <a:rPr lang="es-MX" sz="1800" dirty="0"/>
              <a:t> v = </a:t>
            </a:r>
            <a:r>
              <a:rPr lang="es-MX" sz="1800" b="1" dirty="0"/>
              <a:t>new </a:t>
            </a:r>
            <a:r>
              <a:rPr lang="es-MX" sz="1800" b="1" dirty="0" err="1"/>
              <a:t>ArrayList</a:t>
            </a:r>
            <a:r>
              <a:rPr lang="es-MX" sz="1800" b="1" dirty="0"/>
              <a:t>();</a:t>
            </a:r>
          </a:p>
          <a:p>
            <a:pPr marL="0" indent="0">
              <a:buNone/>
            </a:pPr>
            <a:r>
              <a:rPr lang="es-MX" sz="1800" dirty="0" err="1"/>
              <a:t>v.add</a:t>
            </a:r>
            <a:r>
              <a:rPr lang="es-MX" sz="1800" dirty="0"/>
              <a:t>("test"); </a:t>
            </a:r>
          </a:p>
          <a:p>
            <a:pPr marL="0" indent="0">
              <a:buNone/>
            </a:pPr>
            <a:r>
              <a:rPr lang="es-MX" sz="1800" dirty="0" err="1"/>
              <a:t>Integer</a:t>
            </a:r>
            <a:r>
              <a:rPr lang="es-MX" sz="1800" dirty="0"/>
              <a:t> i = (</a:t>
            </a:r>
            <a:r>
              <a:rPr lang="es-MX" sz="1800" dirty="0" err="1"/>
              <a:t>Integer</a:t>
            </a:r>
            <a:r>
              <a:rPr lang="es-MX" sz="1800" dirty="0"/>
              <a:t>)</a:t>
            </a:r>
            <a:r>
              <a:rPr lang="es-MX" sz="1800" dirty="0" err="1"/>
              <a:t>v.get</a:t>
            </a:r>
            <a:r>
              <a:rPr lang="es-MX" sz="1800" dirty="0"/>
              <a:t>(0); </a:t>
            </a:r>
            <a:r>
              <a:rPr lang="es-MX" sz="1800" dirty="0">
                <a:solidFill>
                  <a:srgbClr val="FF0000"/>
                </a:solidFill>
              </a:rPr>
              <a:t>// </a:t>
            </a:r>
            <a:r>
              <a:rPr lang="es-MX" sz="1800" dirty="0" err="1">
                <a:solidFill>
                  <a:srgbClr val="FF0000"/>
                </a:solidFill>
              </a:rPr>
              <a:t>Runtime</a:t>
            </a:r>
            <a:r>
              <a:rPr lang="es-MX" sz="1800" dirty="0">
                <a:solidFill>
                  <a:srgbClr val="FF0000"/>
                </a:solidFill>
              </a:rPr>
              <a:t> </a:t>
            </a:r>
            <a:r>
              <a:rPr lang="es-MX" sz="1800" dirty="0" err="1">
                <a:solidFill>
                  <a:srgbClr val="FF0000"/>
                </a:solidFill>
              </a:rPr>
              <a:t>Exception</a:t>
            </a:r>
            <a:r>
              <a:rPr lang="es-MX" sz="1800" dirty="0">
                <a:solidFill>
                  <a:srgbClr val="FF0000"/>
                </a:solidFill>
              </a:rPr>
              <a:t>!</a:t>
            </a:r>
            <a:endParaRPr lang="es-A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</a:t>
            </a:r>
            <a:r>
              <a:rPr lang="es-AR" sz="1400" dirty="0"/>
              <a:t>sin casteos, también podemos tener </a:t>
            </a:r>
            <a:r>
              <a:rPr lang="es-AR" sz="1400" dirty="0" err="1"/>
              <a:t>RuntimeException</a:t>
            </a:r>
            <a:r>
              <a:rPr lang="es-AR" sz="1400" dirty="0"/>
              <a:t>. Los arreglos en Java sin </a:t>
            </a:r>
            <a:r>
              <a:rPr lang="es-AR" sz="1400" dirty="0" err="1"/>
              <a:t>Generics</a:t>
            </a:r>
            <a:r>
              <a:rPr lang="es-AR" sz="1400" dirty="0"/>
              <a:t> son </a:t>
            </a:r>
            <a:r>
              <a:rPr lang="es-AR" sz="1400" dirty="0" err="1"/>
              <a:t>covariantes</a:t>
            </a:r>
            <a:r>
              <a:rPr lang="es-AR" sz="1400" dirty="0"/>
              <a:t> =&gt; puedo poner elementos de  un </a:t>
            </a:r>
            <a:r>
              <a:rPr lang="es-AR" sz="1400" dirty="0" err="1"/>
              <a:t>subitpo</a:t>
            </a:r>
            <a:r>
              <a:rPr lang="es-AR" sz="1400" dirty="0"/>
              <a:t>.</a:t>
            </a:r>
          </a:p>
          <a:p>
            <a:pPr marL="0" indent="0">
              <a:buNone/>
            </a:pPr>
            <a:r>
              <a:rPr lang="es-MX" sz="1600" dirty="0" err="1"/>
              <a:t>Object</a:t>
            </a:r>
            <a:r>
              <a:rPr lang="es-MX" sz="1600" dirty="0"/>
              <a:t>[] </a:t>
            </a:r>
            <a:r>
              <a:rPr lang="es-MX" sz="1600" dirty="0" err="1"/>
              <a:t>elems</a:t>
            </a:r>
            <a:r>
              <a:rPr lang="es-MX" sz="1600" dirty="0"/>
              <a:t> = </a:t>
            </a:r>
            <a:r>
              <a:rPr lang="es-MX" sz="1600" b="1" dirty="0"/>
              <a:t>new </a:t>
            </a:r>
            <a:r>
              <a:rPr lang="es-MX" sz="1600" b="1" dirty="0" err="1"/>
              <a:t>String</a:t>
            </a:r>
            <a:r>
              <a:rPr lang="es-MX" sz="1600" b="1" dirty="0"/>
              <a:t>[2];</a:t>
            </a:r>
          </a:p>
          <a:p>
            <a:pPr marL="0" indent="0">
              <a:buNone/>
            </a:pPr>
            <a:r>
              <a:rPr lang="es-MX" sz="1600" dirty="0" err="1"/>
              <a:t>elems</a:t>
            </a:r>
            <a:r>
              <a:rPr lang="es-MX" sz="1600" dirty="0"/>
              <a:t>[0] = "hi";   </a:t>
            </a:r>
          </a:p>
          <a:p>
            <a:pPr marL="0" indent="0">
              <a:buNone/>
            </a:pPr>
            <a:r>
              <a:rPr lang="es-MX" sz="1600" dirty="0" err="1"/>
              <a:t>elems</a:t>
            </a:r>
            <a:r>
              <a:rPr lang="es-MX" sz="1600" dirty="0"/>
              <a:t>[1] = 100;    </a:t>
            </a: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dirty="0" err="1">
                <a:solidFill>
                  <a:srgbClr val="FF0000"/>
                </a:solidFill>
              </a:rPr>
              <a:t>RuntimeException</a:t>
            </a:r>
            <a:r>
              <a:rPr lang="es-MX" sz="16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En Java hay que declarar el tipo de una variable antes de usarla.</a:t>
            </a:r>
          </a:p>
          <a:p>
            <a:pPr marL="0" indent="0">
              <a:buNone/>
            </a:pPr>
            <a:r>
              <a:rPr lang="es-AR" dirty="0"/>
              <a:t> </a:t>
            </a:r>
          </a:p>
          <a:p>
            <a:pPr marL="0" indent="0" algn="just">
              <a:buNone/>
            </a:pPr>
            <a:r>
              <a:rPr lang="es-AR" dirty="0"/>
              <a:t>Con la introducción de Java </a:t>
            </a:r>
            <a:r>
              <a:rPr lang="es-AR" dirty="0" err="1"/>
              <a:t>Generics</a:t>
            </a:r>
            <a:r>
              <a:rPr lang="es-AR" dirty="0"/>
              <a:t> ese “tipo” puede parametrizarse. </a:t>
            </a:r>
            <a:r>
              <a:rPr lang="es-AR" dirty="0" err="1"/>
              <a:t>Generics</a:t>
            </a:r>
            <a:r>
              <a:rPr lang="es-AR" dirty="0"/>
              <a:t> esta pensado para parametrizar y minimizar errores.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el </a:t>
            </a:r>
            <a:r>
              <a:rPr lang="en-US" dirty="0" err="1"/>
              <a:t>índice</a:t>
            </a:r>
            <a:r>
              <a:rPr lang="en-US" dirty="0"/>
              <a:t> no </a:t>
            </a:r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para “</a:t>
            </a:r>
            <a:r>
              <a:rPr lang="en-US" dirty="0" err="1"/>
              <a:t>buscar</a:t>
            </a:r>
            <a:r>
              <a:rPr lang="en-US" dirty="0"/>
              <a:t>”. Hay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b="1" dirty="0" err="1"/>
              <a:t>necesarias</a:t>
            </a:r>
            <a:r>
              <a:rPr lang="en-US" b="1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. ¿</a:t>
            </a:r>
            <a:r>
              <a:rPr lang="en-US" dirty="0" err="1"/>
              <a:t>Cúales</a:t>
            </a:r>
            <a:r>
              <a:rPr lang="en-US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 err="1"/>
              <a:t>Búsqueda</a:t>
            </a:r>
            <a:r>
              <a:rPr lang="en-US" dirty="0"/>
              <a:t> =&gt;</a:t>
            </a:r>
            <a:r>
              <a:rPr lang="en-US" dirty="0" err="1"/>
              <a:t>obvio</a:t>
            </a:r>
            <a:r>
              <a:rPr lang="en-US" dirty="0"/>
              <a:t>, para </a:t>
            </a:r>
            <a:r>
              <a:rPr lang="en-US" dirty="0" err="1"/>
              <a:t>ello</a:t>
            </a:r>
            <a:r>
              <a:rPr lang="en-US" dirty="0"/>
              <a:t> se lo </a:t>
            </a:r>
            <a:r>
              <a:rPr lang="en-US" dirty="0" err="1"/>
              <a:t>construye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Inserción</a:t>
            </a:r>
            <a:r>
              <a:rPr lang="en-US" dirty="0"/>
              <a:t>=&gt;el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inserto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Borrado</a:t>
            </a:r>
            <a:r>
              <a:rPr lang="en-US" dirty="0"/>
              <a:t>=&gt; el </a:t>
            </a:r>
            <a:r>
              <a:rPr lang="en-US" dirty="0" err="1"/>
              <a:t>índice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reflejar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. O sea,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borro</a:t>
            </a:r>
            <a:r>
              <a:rPr lang="en-US" dirty="0"/>
              <a:t> un </a:t>
            </a:r>
            <a:r>
              <a:rPr lang="en-US" dirty="0" err="1"/>
              <a:t>documento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, </a:t>
            </a:r>
            <a:r>
              <a:rPr lang="en-US" dirty="0" err="1"/>
              <a:t>preciso</a:t>
            </a:r>
            <a:r>
              <a:rPr lang="en-US" dirty="0"/>
              <a:t> que el </a:t>
            </a:r>
            <a:r>
              <a:rPr lang="en-US" dirty="0" err="1"/>
              <a:t>índice</a:t>
            </a:r>
            <a:r>
              <a:rPr lang="en-US" dirty="0"/>
              <a:t> lo </a:t>
            </a:r>
            <a:r>
              <a:rPr lang="en-US" dirty="0" err="1"/>
              <a:t>refleje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Y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Técnicamente hablando, </a:t>
            </a:r>
            <a:r>
              <a:rPr lang="es-AR" b="1" dirty="0" err="1"/>
              <a:t>Generics</a:t>
            </a:r>
            <a:r>
              <a:rPr lang="es-AR" b="1" dirty="0"/>
              <a:t> fue implementado usando la Técnica de </a:t>
            </a:r>
            <a:r>
              <a:rPr lang="es-AR" b="1" dirty="0" err="1"/>
              <a:t>Erasure</a:t>
            </a:r>
            <a:r>
              <a:rPr lang="es-AR" b="1" dirty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La técnica consiste en reemplazar todo tipo de parámetro con su “</a:t>
            </a:r>
            <a:r>
              <a:rPr lang="es-AR" dirty="0" err="1"/>
              <a:t>bound</a:t>
            </a:r>
            <a:r>
              <a:rPr lang="es-AR" dirty="0"/>
              <a:t>/restricción” y si no lo hay lo reemplaza por </a:t>
            </a:r>
            <a:r>
              <a:rPr lang="es-AR" dirty="0" err="1"/>
              <a:t>Object</a:t>
            </a:r>
            <a:r>
              <a:rPr lang="es-AR" dirty="0"/>
              <a:t>.</a:t>
            </a:r>
          </a:p>
          <a:p>
            <a:pPr marL="0" indent="0" algn="just">
              <a:buNone/>
            </a:pPr>
            <a:r>
              <a:rPr lang="es-AR" dirty="0"/>
              <a:t>De ser necesario realiza casteos.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P&lt;T&gt; {</a:t>
            </a:r>
          </a:p>
          <a:p>
            <a:pPr marL="0" indent="0">
              <a:buNone/>
            </a:pPr>
            <a:r>
              <a:rPr lang="es-AR" dirty="0" err="1"/>
              <a:t>public</a:t>
            </a:r>
            <a:r>
              <a:rPr lang="es-AR" dirty="0"/>
              <a:t> </a:t>
            </a:r>
            <a:r>
              <a:rPr lang="es-AR" dirty="0" err="1"/>
              <a:t>void</a:t>
            </a:r>
            <a:r>
              <a:rPr lang="es-AR" dirty="0"/>
              <a:t> </a:t>
            </a:r>
            <a:r>
              <a:rPr lang="es-AR" dirty="0" err="1"/>
              <a:t>method</a:t>
            </a:r>
            <a:r>
              <a:rPr lang="es-AR" dirty="0"/>
              <a:t>(T p) {</a:t>
            </a:r>
          </a:p>
          <a:p>
            <a:pPr marL="0" indent="0">
              <a:buNone/>
            </a:pPr>
            <a:r>
              <a:rPr lang="es-AR" dirty="0"/>
              <a:t>…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  <a:p>
            <a:pPr marL="0" indent="0">
              <a:buNone/>
            </a:pPr>
            <a:r>
              <a:rPr lang="es-AR" dirty="0"/>
              <a:t>}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P&lt;T </a:t>
            </a:r>
            <a:r>
              <a:rPr lang="es-MX" dirty="0" err="1"/>
              <a:t>extends</a:t>
            </a:r>
            <a:r>
              <a:rPr lang="es-MX" dirty="0"/>
              <a:t> Comparable&lt;T&gt;&gt; 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</a:t>
            </a: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(T   p) </a:t>
            </a:r>
          </a:p>
          <a:p>
            <a:pPr marL="0" indent="0">
              <a:buNone/>
            </a:pPr>
            <a:r>
              <a:rPr lang="es-MX" dirty="0"/>
              <a:t>  {</a:t>
            </a:r>
          </a:p>
          <a:p>
            <a:pPr marL="0" indent="0">
              <a:buNone/>
            </a:pPr>
            <a:r>
              <a:rPr lang="es-MX" dirty="0"/>
              <a:t>     …</a:t>
            </a:r>
          </a:p>
          <a:p>
            <a:pPr marL="0" indent="0">
              <a:buNone/>
            </a:pPr>
            <a:r>
              <a:rPr lang="es-MX" dirty="0"/>
              <a:t>   }</a:t>
            </a:r>
          </a:p>
          <a:p>
            <a:pPr marL="0" indent="0">
              <a:buNone/>
            </a:pPr>
            <a:r>
              <a:rPr lang="es-MX" dirty="0"/>
              <a:t>}</a:t>
            </a:r>
            <a:r>
              <a:rPr lang="es-AR" dirty="0"/>
              <a:t>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131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115492" y="2864031"/>
            <a:ext cx="4990011" cy="642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&lt;T&gt;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unbound</a:t>
            </a:r>
            <a:r>
              <a:rPr lang="es-AR" dirty="0"/>
              <a:t> =&gt; </a:t>
            </a:r>
            <a:r>
              <a:rPr lang="es-AR" dirty="0" err="1"/>
              <a:t>Object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115492" y="5077096"/>
            <a:ext cx="4990011" cy="642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&lt;T&gt; </a:t>
            </a:r>
            <a:r>
              <a:rPr lang="es-AR" dirty="0" err="1"/>
              <a:t>is</a:t>
            </a:r>
            <a:r>
              <a:rPr lang="es-AR" dirty="0"/>
              <a:t> </a:t>
            </a:r>
            <a:r>
              <a:rPr lang="es-AR" dirty="0" err="1"/>
              <a:t>bound</a:t>
            </a:r>
            <a:r>
              <a:rPr lang="es-AR" dirty="0"/>
              <a:t> =&gt; Comparable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AR" dirty="0"/>
              <a:t>En Java los </a:t>
            </a:r>
            <a:r>
              <a:rPr lang="es-AR" dirty="0" err="1"/>
              <a:t>Generics</a:t>
            </a:r>
            <a:r>
              <a:rPr lang="es-AR" dirty="0"/>
              <a:t> son invariantes =&gt; no se puede asignar un subtipo </a:t>
            </a:r>
            <a:r>
              <a:rPr lang="es-AR" dirty="0" err="1"/>
              <a:t>generics</a:t>
            </a:r>
            <a:r>
              <a:rPr lang="es-AR" dirty="0"/>
              <a:t> a un </a:t>
            </a:r>
            <a:r>
              <a:rPr lang="es-AR" dirty="0" err="1"/>
              <a:t>supertipo</a:t>
            </a:r>
            <a:r>
              <a:rPr lang="es-AR" dirty="0"/>
              <a:t> </a:t>
            </a:r>
            <a:r>
              <a:rPr lang="es-AR" dirty="0" err="1"/>
              <a:t>generics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400" b="1" dirty="0" err="1"/>
              <a:t>Ej</a:t>
            </a:r>
            <a:r>
              <a:rPr lang="es-AR" sz="2400" b="1" dirty="0"/>
              <a:t>: ni compila</a:t>
            </a:r>
            <a:endParaRPr lang="es-MX" sz="2400" b="1" dirty="0"/>
          </a:p>
          <a:p>
            <a:pPr marL="0" indent="0">
              <a:buNone/>
            </a:pPr>
            <a:endParaRPr lang="es-MX" sz="2300" dirty="0"/>
          </a:p>
          <a:p>
            <a:pPr marL="0" indent="0">
              <a:buNone/>
            </a:pPr>
            <a:r>
              <a:rPr lang="es-MX" sz="2300" dirty="0" err="1"/>
              <a:t>ArrayList</a:t>
            </a:r>
            <a:r>
              <a:rPr lang="es-MX" sz="2300" dirty="0"/>
              <a:t>&lt;</a:t>
            </a:r>
            <a:r>
              <a:rPr lang="es-MX" sz="2300" dirty="0" err="1"/>
              <a:t>Integer</a:t>
            </a:r>
            <a:r>
              <a:rPr lang="es-MX" sz="2300" dirty="0"/>
              <a:t>&gt; </a:t>
            </a:r>
            <a:r>
              <a:rPr lang="es-MX" sz="2300" dirty="0" err="1"/>
              <a:t>ints</a:t>
            </a:r>
            <a:r>
              <a:rPr lang="es-MX" sz="2300" dirty="0"/>
              <a:t> = </a:t>
            </a:r>
            <a:r>
              <a:rPr lang="es-MX" sz="2300" b="1" dirty="0"/>
              <a:t>new </a:t>
            </a:r>
            <a:r>
              <a:rPr lang="es-MX" sz="2300" b="1" dirty="0" err="1"/>
              <a:t>ArrayList</a:t>
            </a:r>
            <a:r>
              <a:rPr lang="es-MX" sz="2300" b="1" dirty="0"/>
              <a:t>&lt;</a:t>
            </a:r>
            <a:r>
              <a:rPr lang="es-MX" sz="2300" b="1" dirty="0" err="1"/>
              <a:t>Integer</a:t>
            </a:r>
            <a:r>
              <a:rPr lang="es-MX" sz="2300" b="1" dirty="0"/>
              <a:t>&gt;(); </a:t>
            </a:r>
          </a:p>
          <a:p>
            <a:pPr marL="0" indent="0">
              <a:buNone/>
            </a:pPr>
            <a:r>
              <a:rPr lang="es-MX" sz="2300" dirty="0" err="1"/>
              <a:t>List</a:t>
            </a:r>
            <a:r>
              <a:rPr lang="es-MX" sz="2300" dirty="0"/>
              <a:t>&lt;</a:t>
            </a:r>
            <a:r>
              <a:rPr lang="es-MX" sz="2300" dirty="0" err="1"/>
              <a:t>Number</a:t>
            </a:r>
            <a:r>
              <a:rPr lang="es-MX" sz="2300" dirty="0"/>
              <a:t>&gt; </a:t>
            </a:r>
            <a:r>
              <a:rPr lang="es-MX" sz="2300" dirty="0" err="1"/>
              <a:t>numbers</a:t>
            </a:r>
            <a:r>
              <a:rPr lang="es-MX" sz="2300" dirty="0"/>
              <a:t> </a:t>
            </a:r>
            <a:r>
              <a:rPr lang="es-MX" sz="2300" dirty="0">
                <a:solidFill>
                  <a:srgbClr val="FF0000"/>
                </a:solidFill>
              </a:rPr>
              <a:t>= </a:t>
            </a:r>
            <a:r>
              <a:rPr lang="es-MX" sz="2300" u="sng" dirty="0" err="1">
                <a:solidFill>
                  <a:srgbClr val="FF0000"/>
                </a:solidFill>
              </a:rPr>
              <a:t>ints</a:t>
            </a:r>
            <a:r>
              <a:rPr lang="es-MX" sz="2300" u="sng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endParaRPr lang="es-AR" sz="18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18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AR" b="1" dirty="0" err="1"/>
              <a:t>Ej</a:t>
            </a:r>
            <a:r>
              <a:rPr lang="es-AR" b="1" dirty="0"/>
              <a:t>: ni compila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MX" sz="2300" b="1" dirty="0" err="1"/>
              <a:t>public</a:t>
            </a:r>
            <a:r>
              <a:rPr lang="es-MX" sz="2300" b="1" dirty="0"/>
              <a:t> </a:t>
            </a:r>
            <a:r>
              <a:rPr lang="es-MX" sz="2300" b="1" dirty="0" err="1"/>
              <a:t>class</a:t>
            </a:r>
            <a:r>
              <a:rPr lang="es-MX" sz="2300" b="1" dirty="0"/>
              <a:t> P&lt;T&gt; {</a:t>
            </a:r>
          </a:p>
          <a:p>
            <a:pPr marL="0" indent="0">
              <a:buNone/>
            </a:pPr>
            <a:r>
              <a:rPr lang="es-AR" sz="2300" dirty="0"/>
              <a:t>..}</a:t>
            </a:r>
          </a:p>
          <a:p>
            <a:pPr marL="0" indent="0">
              <a:buNone/>
            </a:pPr>
            <a:endParaRPr lang="es-AR" sz="2300" dirty="0"/>
          </a:p>
          <a:p>
            <a:pPr marL="0" indent="0">
              <a:buNone/>
            </a:pPr>
            <a:r>
              <a:rPr lang="en-US" sz="2300" b="1" dirty="0"/>
              <a:t>public static void main(String[] </a:t>
            </a:r>
            <a:r>
              <a:rPr lang="en-US" sz="2300" b="1" dirty="0" err="1"/>
              <a:t>args</a:t>
            </a:r>
            <a:r>
              <a:rPr lang="en-US" sz="2300" b="1" dirty="0"/>
              <a:t>) {</a:t>
            </a:r>
          </a:p>
          <a:p>
            <a:pPr marL="0" indent="0">
              <a:buNone/>
            </a:pPr>
            <a:r>
              <a:rPr lang="es-MX" sz="2300" dirty="0"/>
              <a:t>	P&lt;</a:t>
            </a:r>
            <a:r>
              <a:rPr lang="es-MX" sz="2300" dirty="0" err="1"/>
              <a:t>Integer</a:t>
            </a:r>
            <a:r>
              <a:rPr lang="es-MX" sz="2300" dirty="0"/>
              <a:t>&gt; </a:t>
            </a:r>
            <a:r>
              <a:rPr lang="es-MX" sz="2300" dirty="0" err="1"/>
              <a:t>myi</a:t>
            </a:r>
            <a:r>
              <a:rPr lang="es-MX" sz="2300" dirty="0"/>
              <a:t> = </a:t>
            </a:r>
            <a:r>
              <a:rPr lang="es-MX" sz="2300" b="1" dirty="0"/>
              <a:t>new P&lt;</a:t>
            </a:r>
            <a:r>
              <a:rPr lang="es-MX" sz="2300" b="1" dirty="0" err="1"/>
              <a:t>Integer</a:t>
            </a:r>
            <a:r>
              <a:rPr lang="es-MX" sz="2300" b="1" dirty="0"/>
              <a:t>&gt;();</a:t>
            </a:r>
          </a:p>
          <a:p>
            <a:pPr marL="0" indent="0">
              <a:buNone/>
            </a:pPr>
            <a:r>
              <a:rPr lang="es-MX" sz="2300" dirty="0"/>
              <a:t>	P&lt;</a:t>
            </a:r>
            <a:r>
              <a:rPr lang="es-MX" sz="2300" dirty="0" err="1"/>
              <a:t>Number</a:t>
            </a:r>
            <a:r>
              <a:rPr lang="es-MX" sz="2300" dirty="0"/>
              <a:t>&gt; </a:t>
            </a:r>
            <a:r>
              <a:rPr lang="es-MX" sz="2300" dirty="0" err="1"/>
              <a:t>myp</a:t>
            </a:r>
            <a:r>
              <a:rPr lang="es-MX" sz="2300" dirty="0"/>
              <a:t> </a:t>
            </a:r>
            <a:r>
              <a:rPr lang="es-MX" sz="2300" dirty="0">
                <a:solidFill>
                  <a:srgbClr val="FF0000"/>
                </a:solidFill>
              </a:rPr>
              <a:t>= </a:t>
            </a:r>
            <a:r>
              <a:rPr lang="es-MX" sz="2300" u="sng" dirty="0" err="1">
                <a:solidFill>
                  <a:srgbClr val="FF0000"/>
                </a:solidFill>
              </a:rPr>
              <a:t>myi</a:t>
            </a:r>
            <a:r>
              <a:rPr lang="es-MX" sz="2300" u="sng" dirty="0"/>
              <a:t>;</a:t>
            </a:r>
          </a:p>
          <a:p>
            <a:pPr marL="0" indent="0">
              <a:buNone/>
            </a:pPr>
            <a:r>
              <a:rPr lang="es-MX" sz="2300" dirty="0"/>
              <a:t>}</a:t>
            </a:r>
            <a:endParaRPr lang="es-AR" sz="2300" dirty="0"/>
          </a:p>
          <a:p>
            <a:pPr marL="0" indent="0">
              <a:buNone/>
            </a:pPr>
            <a:endParaRPr lang="es-MX" sz="18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Hay muchas restricciones que se establecieron al diseñar en Java </a:t>
            </a:r>
            <a:r>
              <a:rPr lang="es-AR" dirty="0" err="1"/>
              <a:t>Generics</a:t>
            </a:r>
            <a:r>
              <a:rPr lang="es-AR" dirty="0"/>
              <a:t> y </a:t>
            </a:r>
            <a:r>
              <a:rPr lang="es-AR" dirty="0" err="1"/>
              <a:t>Erasure</a:t>
            </a:r>
            <a:r>
              <a:rPr lang="es-AR" dirty="0"/>
              <a:t>. Leer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MX" dirty="0">
                <a:hlinkClick r:id="rId2"/>
              </a:rPr>
              <a:t>https://docs.oracle.com/javase/tutorial/java/generics/restrictions.html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no puede un </a:t>
            </a:r>
            <a:r>
              <a:rPr lang="es-AR" dirty="0" err="1"/>
              <a:t>built</a:t>
            </a:r>
            <a:r>
              <a:rPr lang="es-AR" dirty="0"/>
              <a:t>-in sustituir un tipo paramétrico</a:t>
            </a:r>
          </a:p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NO puedo crear dinámicamente un arreglo de tipo paramétrico (en tiempo de ejecución) porque su tipo no se conoce ya que en compilación se hizo </a:t>
            </a:r>
            <a:r>
              <a:rPr lang="es-AR" dirty="0" err="1"/>
              <a:t>erasure</a:t>
            </a:r>
            <a:r>
              <a:rPr lang="es-AR" dirty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133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4130040"/>
            <a:ext cx="8229600" cy="171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err="1"/>
              <a:t>Ej</a:t>
            </a:r>
            <a:r>
              <a:rPr lang="es-AR" dirty="0"/>
              <a:t>: Probar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P&lt;T&gt; {</a:t>
            </a:r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private</a:t>
            </a:r>
            <a:r>
              <a:rPr lang="es-MX" b="1" dirty="0"/>
              <a:t> T[] arreglo= new T[10];</a:t>
            </a:r>
          </a:p>
          <a:p>
            <a:pPr marL="0" indent="0">
              <a:buNone/>
            </a:pPr>
            <a:r>
              <a:rPr lang="es-AR" b="1" u="sng" dirty="0"/>
              <a:t>}</a:t>
            </a:r>
          </a:p>
          <a:p>
            <a:pPr marL="0" indent="0">
              <a:buNone/>
            </a:pPr>
            <a:endParaRPr lang="es-AR" b="1" u="sng" dirty="0"/>
          </a:p>
          <a:p>
            <a:pPr marL="0" indent="0">
              <a:buNone/>
            </a:pPr>
            <a:r>
              <a:rPr lang="es-AR" b="1" dirty="0" err="1"/>
              <a:t>Ej</a:t>
            </a:r>
            <a:r>
              <a:rPr lang="es-AR" b="1" dirty="0"/>
              <a:t>: Probar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P&lt;T&gt; 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private</a:t>
            </a:r>
            <a:r>
              <a:rPr lang="es-MX" b="1" dirty="0"/>
              <a:t> T[] arreglo;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	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initialize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dim</a:t>
            </a:r>
            <a:r>
              <a:rPr lang="es-MX" b="1" dirty="0"/>
              <a:t>) {</a:t>
            </a:r>
          </a:p>
          <a:p>
            <a:pPr marL="0" indent="0">
              <a:buNone/>
            </a:pPr>
            <a:r>
              <a:rPr lang="es-MX" dirty="0"/>
              <a:t>		arreglo= </a:t>
            </a:r>
            <a:r>
              <a:rPr lang="es-MX" b="1" dirty="0"/>
              <a:t>new T[</a:t>
            </a:r>
            <a:r>
              <a:rPr lang="es-MX" b="1" dirty="0" err="1"/>
              <a:t>dim</a:t>
            </a:r>
            <a:r>
              <a:rPr lang="es-MX" b="1" dirty="0"/>
              <a:t>];</a:t>
            </a:r>
          </a:p>
          <a:p>
            <a:pPr marL="0" indent="0">
              <a:buNone/>
            </a:pPr>
            <a:r>
              <a:rPr lang="es-AR" b="1" dirty="0"/>
              <a:t>	}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134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2186303"/>
            <a:ext cx="8229600" cy="10450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7200" y="3769722"/>
            <a:ext cx="8229600" cy="25866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7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b="1" dirty="0"/>
              <a:t>Solución opción 1:  guardar un arreglo de </a:t>
            </a:r>
            <a:r>
              <a:rPr lang="es-AR" b="1" dirty="0" err="1"/>
              <a:t>Objects</a:t>
            </a:r>
            <a:r>
              <a:rPr lang="es-AR" b="1" dirty="0"/>
              <a:t> (no T). Castear cuando sea necesario.</a:t>
            </a:r>
          </a:p>
          <a:p>
            <a:pPr marL="0" indent="0">
              <a:buNone/>
            </a:pPr>
            <a:r>
              <a:rPr lang="es-AR" b="1" dirty="0"/>
              <a:t>Escribamos entre todos la clase P&lt;E&gt;</a:t>
            </a:r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class</a:t>
            </a:r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P&lt;E&gt;</a:t>
            </a:r>
            <a:r>
              <a:rPr lang="es-MX" sz="2800" dirty="0"/>
              <a:t> {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>
                <a:solidFill>
                  <a:srgbClr val="FF0000"/>
                </a:solidFill>
              </a:rPr>
              <a:t>private</a:t>
            </a:r>
            <a:r>
              <a:rPr lang="es-MX" sz="2800" dirty="0">
                <a:solidFill>
                  <a:srgbClr val="FF0000"/>
                </a:solidFill>
              </a:rPr>
              <a:t> </a:t>
            </a:r>
            <a:r>
              <a:rPr lang="es-MX" sz="2800" dirty="0" err="1">
                <a:solidFill>
                  <a:srgbClr val="FF0000"/>
                </a:solidFill>
              </a:rPr>
              <a:t>Object</a:t>
            </a:r>
            <a:r>
              <a:rPr lang="es-MX" sz="2800" dirty="0">
                <a:solidFill>
                  <a:srgbClr val="FF0000"/>
                </a:solidFill>
              </a:rPr>
              <a:t>[] arreglo</a:t>
            </a:r>
            <a:r>
              <a:rPr lang="es-MX" sz="2800" dirty="0"/>
              <a:t>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initialize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</a:t>
            </a:r>
            <a:r>
              <a:rPr lang="es-MX" sz="2800" dirty="0" err="1"/>
              <a:t>dim</a:t>
            </a:r>
            <a:r>
              <a:rPr lang="es-MX" sz="2800" dirty="0"/>
              <a:t>) {</a:t>
            </a:r>
          </a:p>
          <a:p>
            <a:pPr marL="365760" lvl="1" indent="0">
              <a:buNone/>
            </a:pPr>
            <a:r>
              <a:rPr lang="es-MX" sz="2600" dirty="0"/>
              <a:t>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fr-FR" sz="2800" dirty="0"/>
              <a:t>public void setElement(int pos, </a:t>
            </a:r>
            <a:r>
              <a:rPr lang="fr-FR" sz="2800" dirty="0">
                <a:solidFill>
                  <a:srgbClr val="FF0000"/>
                </a:solidFill>
              </a:rPr>
              <a:t>Eelement</a:t>
            </a:r>
            <a:r>
              <a:rPr lang="fr-FR" sz="2800" dirty="0"/>
              <a:t>) {</a:t>
            </a:r>
          </a:p>
          <a:p>
            <a:pPr marL="365760" lvl="1" indent="0">
              <a:buNone/>
            </a:pPr>
            <a:r>
              <a:rPr lang="es-MX" sz="2600" dirty="0"/>
              <a:t>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E </a:t>
            </a:r>
            <a:r>
              <a:rPr lang="es-MX" sz="2800" dirty="0" err="1"/>
              <a:t>getElement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pos)</a:t>
            </a:r>
          </a:p>
          <a:p>
            <a:pPr marL="0" indent="0">
              <a:buNone/>
            </a:pPr>
            <a:r>
              <a:rPr lang="es-MX" sz="2800" dirty="0"/>
              <a:t>{</a:t>
            </a:r>
          </a:p>
          <a:p>
            <a:pPr marL="0" indent="0">
              <a:buNone/>
            </a:pPr>
            <a:r>
              <a:rPr lang="es-MX" sz="2800" dirty="0"/>
              <a:t>    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135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605349" y="4506685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/>
              <a:t>auxi.initialize</a:t>
            </a:r>
            <a:r>
              <a:rPr lang="es-MX" sz="1600" dirty="0"/>
              <a:t>(5);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20.8);</a:t>
            </a:r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6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136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85503"/>
            <a:ext cx="5003647" cy="59936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b="1" dirty="0"/>
              <a:t>Solución opción 2:  Usar </a:t>
            </a:r>
            <a:r>
              <a:rPr lang="es-AR" b="1" dirty="0" err="1"/>
              <a:t>reflection</a:t>
            </a:r>
            <a:endParaRPr lang="es-AR" b="1" dirty="0"/>
          </a:p>
          <a:p>
            <a:pPr marL="0" indent="0">
              <a:buNone/>
            </a:pPr>
            <a:r>
              <a:rPr lang="es-AR" b="1" dirty="0"/>
              <a:t>Escribamos entre todos la clase P&lt;T&gt;</a:t>
            </a:r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class</a:t>
            </a:r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P&lt;T&gt;</a:t>
            </a:r>
            <a:r>
              <a:rPr lang="es-MX" sz="2800" dirty="0"/>
              <a:t> {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>
                <a:solidFill>
                  <a:srgbClr val="FF0000"/>
                </a:solidFill>
              </a:rPr>
              <a:t>private</a:t>
            </a:r>
            <a:r>
              <a:rPr lang="es-MX" sz="2800" dirty="0">
                <a:solidFill>
                  <a:srgbClr val="FF0000"/>
                </a:solidFill>
              </a:rPr>
              <a:t> T[] arreglo</a:t>
            </a:r>
            <a:r>
              <a:rPr lang="es-MX" sz="2800" dirty="0"/>
              <a:t>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initialize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</a:t>
            </a:r>
            <a:r>
              <a:rPr lang="es-MX" sz="2800" dirty="0" err="1"/>
              <a:t>dim</a:t>
            </a:r>
            <a:r>
              <a:rPr lang="es-MX" sz="2800" dirty="0"/>
              <a:t>, </a:t>
            </a:r>
            <a:r>
              <a:rPr lang="es-MX" dirty="0" err="1">
                <a:solidFill>
                  <a:srgbClr val="FF0000"/>
                </a:solidFill>
              </a:rPr>
              <a:t>Class</a:t>
            </a:r>
            <a:r>
              <a:rPr lang="es-MX" dirty="0">
                <a:solidFill>
                  <a:srgbClr val="FF0000"/>
                </a:solidFill>
              </a:rPr>
              <a:t>&lt;T&gt; </a:t>
            </a:r>
            <a:r>
              <a:rPr lang="es-MX" dirty="0" err="1">
                <a:solidFill>
                  <a:srgbClr val="FF0000"/>
                </a:solidFill>
              </a:rPr>
              <a:t>theClass</a:t>
            </a:r>
            <a:r>
              <a:rPr lang="es-MX" sz="2800" dirty="0"/>
              <a:t>) {</a:t>
            </a:r>
          </a:p>
          <a:p>
            <a:pPr marL="365760" lvl="1" indent="0">
              <a:buNone/>
            </a:pPr>
            <a:r>
              <a:rPr lang="es-MX" sz="2600" dirty="0"/>
              <a:t>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fr-FR" sz="2800" dirty="0"/>
              <a:t>public void setElement(int pos, </a:t>
            </a:r>
            <a:r>
              <a:rPr lang="fr-FR" sz="2800" dirty="0">
                <a:solidFill>
                  <a:srgbClr val="FF0000"/>
                </a:solidFill>
              </a:rPr>
              <a:t>T element</a:t>
            </a:r>
            <a:r>
              <a:rPr lang="fr-FR" sz="2800" dirty="0"/>
              <a:t>) {</a:t>
            </a:r>
          </a:p>
          <a:p>
            <a:pPr marL="365760" lvl="1" indent="0">
              <a:buNone/>
            </a:pPr>
            <a:r>
              <a:rPr lang="es-MX" sz="2600" dirty="0"/>
              <a:t>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T </a:t>
            </a:r>
            <a:r>
              <a:rPr lang="es-MX" sz="2800" dirty="0" err="1"/>
              <a:t>getElement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pos)</a:t>
            </a:r>
          </a:p>
          <a:p>
            <a:pPr marL="0" indent="0">
              <a:buNone/>
            </a:pPr>
            <a:r>
              <a:rPr lang="es-MX" sz="2800" dirty="0"/>
              <a:t>{</a:t>
            </a:r>
          </a:p>
          <a:p>
            <a:pPr marL="0" indent="0">
              <a:buNone/>
            </a:pPr>
            <a:r>
              <a:rPr lang="es-MX" sz="2800" dirty="0"/>
              <a:t>    …</a:t>
            </a:r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137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605349" y="4506685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/>
              <a:t>auxi.initialize</a:t>
            </a:r>
            <a:r>
              <a:rPr lang="es-MX" sz="1600" dirty="0"/>
              <a:t>(5, </a:t>
            </a:r>
            <a:r>
              <a:rPr lang="es-MX" sz="1600" dirty="0" err="1">
                <a:solidFill>
                  <a:srgbClr val="FF0000"/>
                </a:solidFill>
              </a:rPr>
              <a:t>Number.class</a:t>
            </a:r>
            <a:r>
              <a:rPr lang="es-MX" sz="1600" dirty="0"/>
              <a:t>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20.8);</a:t>
            </a:r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7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138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04088"/>
            <a:ext cx="5167531" cy="57620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dirty="0"/>
              <a:t>Solución 3. Crear un arreglo de un tipo conocido (que soporte todos) y castear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/>
              <a:t>PObjectToT</a:t>
            </a:r>
            <a:r>
              <a:rPr lang="es-MX" b="1" dirty="0"/>
              <a:t>&lt;E&gt; 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   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b="1" dirty="0">
                <a:solidFill>
                  <a:srgbClr val="FF0000"/>
                </a:solidFill>
              </a:rPr>
              <a:t>E[]</a:t>
            </a:r>
            <a:r>
              <a:rPr lang="es-MX" b="1" dirty="0"/>
              <a:t> arreglo;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@</a:t>
            </a:r>
            <a:r>
              <a:rPr lang="es-MX" dirty="0" err="1"/>
              <a:t>SuppressWarnings</a:t>
            </a:r>
            <a:r>
              <a:rPr lang="es-MX" dirty="0"/>
              <a:t>("</a:t>
            </a:r>
            <a:r>
              <a:rPr lang="es-MX" dirty="0" err="1"/>
              <a:t>unchecked</a:t>
            </a:r>
            <a:r>
              <a:rPr lang="es-MX" dirty="0"/>
              <a:t>")</a:t>
            </a:r>
          </a:p>
          <a:p>
            <a:pPr marL="0" indent="0">
              <a:buNone/>
            </a:pPr>
            <a:r>
              <a:rPr lang="es-MX" b="1" dirty="0"/>
              <a:t>  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initialize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dim</a:t>
            </a:r>
            <a:r>
              <a:rPr lang="es-MX" b="1" dirty="0"/>
              <a:t>) {</a:t>
            </a:r>
          </a:p>
          <a:p>
            <a:pPr marL="0" indent="0">
              <a:buNone/>
            </a:pPr>
            <a:r>
              <a:rPr lang="es-MX" dirty="0"/>
              <a:t>   </a:t>
            </a:r>
          </a:p>
          <a:p>
            <a:pPr marL="0" indent="0">
              <a:buNone/>
            </a:pPr>
            <a:r>
              <a:rPr lang="es-MX" dirty="0"/>
              <a:t>   …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fr-FR" b="1" dirty="0"/>
              <a:t>public void setElement(int pos, E element) {</a:t>
            </a:r>
          </a:p>
          <a:p>
            <a:pPr marL="0" indent="0">
              <a:buNone/>
            </a:pPr>
            <a:r>
              <a:rPr lang="es-MX" b="1" dirty="0"/>
              <a:t>…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b="1" dirty="0" err="1"/>
              <a:t>public</a:t>
            </a:r>
            <a:r>
              <a:rPr lang="es-MX" b="1" dirty="0"/>
              <a:t> E </a:t>
            </a:r>
            <a:r>
              <a:rPr lang="es-MX" b="1" dirty="0" err="1"/>
              <a:t>getElement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pos) {</a:t>
            </a:r>
          </a:p>
          <a:p>
            <a:pPr marL="0" indent="0">
              <a:buNone/>
            </a:pPr>
            <a:r>
              <a:rPr lang="es-MX" dirty="0"/>
              <a:t>…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r>
              <a:rPr lang="es-AR" dirty="0"/>
              <a:t>}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140927" y="4506686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/>
              <a:t>auxi.initialize</a:t>
            </a:r>
            <a:r>
              <a:rPr lang="es-MX" sz="1600" dirty="0"/>
              <a:t>(5);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20.8);</a:t>
            </a:r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las que </a:t>
            </a:r>
            <a:r>
              <a:rPr lang="en-US" dirty="0" err="1"/>
              <a:t>conocen</a:t>
            </a:r>
            <a:r>
              <a:rPr lang="en-US" dirty="0"/>
              <a:t> </a:t>
            </a:r>
            <a:r>
              <a:rPr lang="en-US" dirty="0" err="1"/>
              <a:t>podría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buena</a:t>
            </a:r>
            <a:r>
              <a:rPr lang="en-US" dirty="0"/>
              <a:t> para </a:t>
            </a:r>
            <a:r>
              <a:rPr lang="en-US" dirty="0" err="1"/>
              <a:t>representar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?  </a:t>
            </a:r>
            <a:r>
              <a:rPr lang="en-US" b="1" dirty="0" err="1"/>
              <a:t>Supongamos</a:t>
            </a:r>
            <a:r>
              <a:rPr lang="en-US" b="1" dirty="0"/>
              <a:t> que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repetidos</a:t>
            </a:r>
            <a:r>
              <a:rPr lang="en-US" b="1" dirty="0"/>
              <a:t> no se </a:t>
            </a:r>
            <a:r>
              <a:rPr lang="en-US" b="1" dirty="0" err="1"/>
              <a:t>compactan</a:t>
            </a:r>
            <a:r>
              <a:rPr lang="en-US" b="1" dirty="0"/>
              <a:t> y que 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/>
              <a:t>inserciones</a:t>
            </a:r>
            <a:r>
              <a:rPr lang="en-US" b="1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52236"/>
              </p:ext>
            </p:extLst>
          </p:nvPr>
        </p:nvGraphicFramePr>
        <p:xfrm>
          <a:off x="613954" y="4307840"/>
          <a:ext cx="7916092" cy="20588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696787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58538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50422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10345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cualquiera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desordenado</a:t>
                      </a:r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 (los agrego al final)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682171">
                <a:tc>
                  <a:txBody>
                    <a:bodyPr/>
                    <a:lstStyle/>
                    <a:p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Hashing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?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46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4088"/>
            <a:ext cx="4829390" cy="56205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Qué pasa si en esas 3 opciones cambiamos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/>
              <a:t>PCasoN</a:t>
            </a:r>
            <a:r>
              <a:rPr lang="es-AR" b="1" dirty="0"/>
              <a:t>&lt;E&gt; 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Por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/>
              <a:t>PCasoN</a:t>
            </a:r>
            <a:r>
              <a:rPr lang="es-AR" b="1" dirty="0"/>
              <a:t>&lt;E </a:t>
            </a:r>
            <a:r>
              <a:rPr lang="es-AR" b="1" dirty="0" err="1"/>
              <a:t>extends</a:t>
            </a:r>
            <a:r>
              <a:rPr lang="es-AR" b="1" dirty="0"/>
              <a:t> Comparable&lt;E&gt; 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Explicar…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3A- </a:t>
            </a:r>
            <a:r>
              <a:rPr lang="es-419" dirty="0" err="1"/>
              <a:t>Ejer</a:t>
            </a:r>
            <a:r>
              <a:rPr lang="es-419"/>
              <a:t> 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Implementarlo</a:t>
            </a:r>
            <a:r>
              <a:rPr lang="en-US" sz="2000" dirty="0">
                <a:solidFill>
                  <a:schemeClr val="tx1"/>
                </a:solidFill>
              </a:rPr>
              <a:t> el  </a:t>
            </a:r>
            <a:r>
              <a:rPr lang="en-US" sz="2000" dirty="0" err="1">
                <a:solidFill>
                  <a:schemeClr val="tx1"/>
                </a:solidFill>
              </a:rPr>
              <a:t>Indice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>
                <a:solidFill>
                  <a:schemeClr val="tx1"/>
                </a:solidFill>
              </a:rPr>
              <a:t>con Generics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45256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sz="4200" dirty="0"/>
              <a:t>Cambiar </a:t>
            </a:r>
            <a:r>
              <a:rPr lang="es-AR" sz="4200" dirty="0" err="1"/>
              <a:t>int</a:t>
            </a:r>
            <a:r>
              <a:rPr lang="es-AR" sz="4200" dirty="0"/>
              <a:t> por </a:t>
            </a:r>
            <a:r>
              <a:rPr lang="es-AR" sz="4200" dirty="0" err="1"/>
              <a:t>generics</a:t>
            </a:r>
            <a:r>
              <a:rPr lang="es-AR" sz="4200" dirty="0"/>
              <a:t>. Implementar el índice con esta versión de interface: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MX" b="1" dirty="0" err="1"/>
              <a:t>package</a:t>
            </a:r>
            <a:r>
              <a:rPr lang="es-MX" dirty="0"/>
              <a:t> </a:t>
            </a:r>
            <a:r>
              <a:rPr lang="es-MX" dirty="0" err="1"/>
              <a:t>eda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</a:t>
            </a:r>
            <a:r>
              <a:rPr lang="es-MX" dirty="0" err="1"/>
              <a:t>IndexParametricService</a:t>
            </a:r>
            <a:r>
              <a:rPr lang="es-MX" dirty="0"/>
              <a:t> &lt;T </a:t>
            </a:r>
            <a:r>
              <a:rPr lang="es-MX" b="1" dirty="0" err="1"/>
              <a:t>extends</a:t>
            </a:r>
            <a:r>
              <a:rPr lang="es-MX" dirty="0"/>
              <a:t> Comparable&lt;? </a:t>
            </a:r>
            <a:r>
              <a:rPr lang="es-MX" b="1" dirty="0" err="1"/>
              <a:t>super</a:t>
            </a:r>
            <a:r>
              <a:rPr lang="es-MX" dirty="0"/>
              <a:t> T&gt;&gt;{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	// </a:t>
            </a:r>
            <a:r>
              <a:rPr lang="es-MX" dirty="0" err="1"/>
              <a:t>elements</a:t>
            </a:r>
            <a:r>
              <a:rPr lang="es-MX" dirty="0"/>
              <a:t> serán los valores del índice, los anteriores se descartan</a:t>
            </a:r>
          </a:p>
          <a:p>
            <a:pPr marL="0" indent="0">
              <a:buNone/>
            </a:pPr>
            <a:r>
              <a:rPr lang="es-MX" dirty="0"/>
              <a:t>      // lanza </a:t>
            </a:r>
            <a:r>
              <a:rPr lang="es-MX" dirty="0" err="1"/>
              <a:t>excepction</a:t>
            </a:r>
            <a:r>
              <a:rPr lang="es-MX" dirty="0"/>
              <a:t> si </a:t>
            </a:r>
            <a:r>
              <a:rPr lang="es-MX" dirty="0" err="1"/>
              <a:t>elements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o si alguno de los elementos del </a:t>
            </a:r>
          </a:p>
          <a:p>
            <a:pPr marL="0" indent="0">
              <a:buNone/>
            </a:pPr>
            <a:r>
              <a:rPr lang="es-MX" dirty="0"/>
              <a:t>      // arreglo proporcionado son </a:t>
            </a:r>
            <a:r>
              <a:rPr lang="es-MX" dirty="0" err="1"/>
              <a:t>null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      </a:t>
            </a:r>
            <a:r>
              <a:rPr lang="es-MX" b="1" dirty="0" err="1"/>
              <a:t>void</a:t>
            </a:r>
            <a:r>
              <a:rPr lang="es-MX" dirty="0"/>
              <a:t> </a:t>
            </a:r>
            <a:r>
              <a:rPr lang="es-MX" dirty="0" err="1"/>
              <a:t>initialize</a:t>
            </a:r>
            <a:r>
              <a:rPr lang="es-MX" dirty="0"/>
              <a:t>(T [] </a:t>
            </a:r>
            <a:r>
              <a:rPr lang="es-MX" dirty="0" err="1"/>
              <a:t>elements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    // busca una </a:t>
            </a:r>
            <a:r>
              <a:rPr lang="es-MX" dirty="0" err="1"/>
              <a:t>key</a:t>
            </a:r>
            <a:r>
              <a:rPr lang="es-MX" dirty="0"/>
              <a:t> en el índice, O(log2 N)</a:t>
            </a:r>
          </a:p>
          <a:p>
            <a:pPr marL="0" indent="0">
              <a:buNone/>
            </a:pPr>
            <a:r>
              <a:rPr lang="es-MX" b="1" dirty="0"/>
              <a:t>     </a:t>
            </a:r>
            <a:r>
              <a:rPr lang="es-MX" b="1" dirty="0" err="1"/>
              <a:t>boolean</a:t>
            </a:r>
            <a:r>
              <a:rPr lang="es-MX" dirty="0"/>
              <a:t> </a:t>
            </a:r>
            <a:r>
              <a:rPr lang="es-MX" dirty="0" err="1"/>
              <a:t>search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	// inserta el </a:t>
            </a:r>
            <a:r>
              <a:rPr lang="es-MX" dirty="0" err="1"/>
              <a:t>key</a:t>
            </a:r>
            <a:r>
              <a:rPr lang="es-MX" dirty="0"/>
              <a:t> en pos correcta. Crece automáticamente de a </a:t>
            </a:r>
            <a:r>
              <a:rPr lang="es-MX" dirty="0" err="1"/>
              <a:t>chunks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    // si el valor proporcionado es </a:t>
            </a:r>
            <a:r>
              <a:rPr lang="es-MX" dirty="0" err="1"/>
              <a:t>null</a:t>
            </a:r>
            <a:r>
              <a:rPr lang="es-MX" dirty="0"/>
              <a:t>, ignora el pedido.</a:t>
            </a:r>
          </a:p>
          <a:p>
            <a:pPr marL="0" indent="0">
              <a:buNone/>
            </a:pPr>
            <a:r>
              <a:rPr lang="es-MX" b="1" dirty="0"/>
              <a:t>      </a:t>
            </a:r>
            <a:r>
              <a:rPr lang="es-MX" b="1" dirty="0" err="1"/>
              <a:t>void</a:t>
            </a:r>
            <a:r>
              <a:rPr lang="es-MX" dirty="0"/>
              <a:t> </a:t>
            </a:r>
            <a:r>
              <a:rPr lang="es-MX" dirty="0" err="1"/>
              <a:t>insert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	// borra el </a:t>
            </a:r>
            <a:r>
              <a:rPr lang="es-MX" dirty="0" err="1"/>
              <a:t>key</a:t>
            </a:r>
            <a:r>
              <a:rPr lang="es-MX" dirty="0"/>
              <a:t> si lo hay, sino lo ignora. </a:t>
            </a:r>
          </a:p>
          <a:p>
            <a:pPr marL="0" indent="0">
              <a:buNone/>
            </a:pPr>
            <a:r>
              <a:rPr lang="es-MX" dirty="0"/>
              <a:t>      // decrece automáticamente de a </a:t>
            </a:r>
            <a:r>
              <a:rPr lang="es-MX" dirty="0" err="1"/>
              <a:t>chunks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      </a:t>
            </a:r>
            <a:r>
              <a:rPr lang="es-MX" b="1" dirty="0" err="1"/>
              <a:t>void</a:t>
            </a:r>
            <a:r>
              <a:rPr lang="es-MX" dirty="0"/>
              <a:t> </a:t>
            </a:r>
            <a:r>
              <a:rPr lang="es-MX" dirty="0" err="1"/>
              <a:t>delete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// devuelve la cantidad de apariciones de la clave especificada. </a:t>
            </a:r>
          </a:p>
          <a:p>
            <a:pPr marL="0" indent="0">
              <a:buNone/>
            </a:pPr>
            <a:r>
              <a:rPr lang="es-MX" b="1" dirty="0" err="1"/>
              <a:t>int</a:t>
            </a:r>
            <a:r>
              <a:rPr lang="es-MX" dirty="0"/>
              <a:t> </a:t>
            </a:r>
            <a:r>
              <a:rPr lang="es-MX" dirty="0" err="1"/>
              <a:t>occurrences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AR" dirty="0"/>
              <a:t> // devuelve un nuevo arreglo ordenado con los elementos que pertenecen </a:t>
            </a:r>
            <a:endParaRPr lang="es-MX" dirty="0"/>
          </a:p>
          <a:p>
            <a:pPr marL="0" indent="0">
              <a:buNone/>
            </a:pPr>
            <a:r>
              <a:rPr lang="es-AR" dirty="0"/>
              <a:t> // al intervalo dado por </a:t>
            </a:r>
            <a:r>
              <a:rPr lang="es-AR" dirty="0" err="1"/>
              <a:t>leftkey</a:t>
            </a:r>
            <a:r>
              <a:rPr lang="es-AR" dirty="0"/>
              <a:t> y </a:t>
            </a:r>
            <a:r>
              <a:rPr lang="es-AR" dirty="0" err="1"/>
              <a:t>rightkey</a:t>
            </a:r>
            <a:r>
              <a:rPr lang="es-AR" dirty="0"/>
              <a:t>.  Si el mismo es abierto/cerrado depende </a:t>
            </a:r>
            <a:endParaRPr lang="es-MX" dirty="0"/>
          </a:p>
          <a:p>
            <a:pPr marL="0" indent="0">
              <a:buNone/>
            </a:pPr>
            <a:r>
              <a:rPr lang="es-AR" dirty="0"/>
              <a:t> // de las variables </a:t>
            </a:r>
            <a:r>
              <a:rPr lang="es-AR" dirty="0" err="1"/>
              <a:t>leftIncluded</a:t>
            </a:r>
            <a:r>
              <a:rPr lang="es-AR" dirty="0"/>
              <a:t>  y </a:t>
            </a:r>
            <a:r>
              <a:rPr lang="es-AR" dirty="0" err="1"/>
              <a:t>rightIncluded</a:t>
            </a:r>
            <a:r>
              <a:rPr lang="es-AR" dirty="0"/>
              <a:t>. True indica que es cerrado. El valor</a:t>
            </a:r>
            <a:endParaRPr lang="es-MX" dirty="0"/>
          </a:p>
          <a:p>
            <a:pPr marL="0" indent="0">
              <a:buNone/>
            </a:pPr>
            <a:r>
              <a:rPr lang="es-AR" dirty="0"/>
              <a:t>// devuelto será un </a:t>
            </a:r>
            <a:r>
              <a:rPr lang="es-AR" dirty="0" err="1"/>
              <a:t>arrego</a:t>
            </a:r>
            <a:r>
              <a:rPr lang="es-AR" dirty="0"/>
              <a:t> de </a:t>
            </a:r>
            <a:r>
              <a:rPr lang="es-AR" dirty="0" err="1"/>
              <a:t>length</a:t>
            </a:r>
            <a:r>
              <a:rPr lang="es-AR" dirty="0"/>
              <a:t> 0 si no hay elementos que satisfagan al </a:t>
            </a:r>
            <a:r>
              <a:rPr lang="es-AR" dirty="0" err="1"/>
              <a:t>condicion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T[] </a:t>
            </a:r>
            <a:r>
              <a:rPr lang="es-MX" dirty="0" err="1"/>
              <a:t>range</a:t>
            </a:r>
            <a:r>
              <a:rPr lang="es-MX" dirty="0"/>
              <a:t>(T </a:t>
            </a:r>
            <a:r>
              <a:rPr lang="es-MX" dirty="0" err="1"/>
              <a:t>leftKey</a:t>
            </a:r>
            <a:r>
              <a:rPr lang="es-MX" dirty="0"/>
              <a:t>, T </a:t>
            </a:r>
            <a:r>
              <a:rPr lang="es-MX" dirty="0" err="1"/>
              <a:t>rightKey</a:t>
            </a:r>
            <a:r>
              <a:rPr lang="es-MX" dirty="0"/>
              <a:t>, </a:t>
            </a:r>
            <a:r>
              <a:rPr lang="es-MX" b="1" dirty="0" err="1"/>
              <a:t>boolean</a:t>
            </a:r>
            <a:r>
              <a:rPr lang="es-MX" dirty="0"/>
              <a:t> </a:t>
            </a:r>
            <a:r>
              <a:rPr lang="es-MX" dirty="0" err="1"/>
              <a:t>leftIncluded</a:t>
            </a:r>
            <a:r>
              <a:rPr lang="es-MX" dirty="0"/>
              <a:t>, </a:t>
            </a:r>
            <a:r>
              <a:rPr lang="es-MX" b="1" dirty="0" err="1"/>
              <a:t>boolean</a:t>
            </a:r>
            <a:r>
              <a:rPr lang="es-MX" dirty="0"/>
              <a:t> </a:t>
            </a:r>
            <a:r>
              <a:rPr lang="es-MX" dirty="0" err="1"/>
              <a:t>rightIncluded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// imprime el contenido del índice ordenado por su </a:t>
            </a:r>
            <a:r>
              <a:rPr lang="es-MX" dirty="0" err="1"/>
              <a:t>key</a:t>
            </a: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err="1"/>
              <a:t>void</a:t>
            </a:r>
            <a:r>
              <a:rPr lang="es-MX" dirty="0"/>
              <a:t> </a:t>
            </a:r>
            <a:r>
              <a:rPr lang="es-MX" dirty="0" err="1"/>
              <a:t>sortedPrint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// devuelve el máximo elemento del índice o </a:t>
            </a:r>
            <a:r>
              <a:rPr lang="es-MX" dirty="0" err="1"/>
              <a:t>null</a:t>
            </a:r>
            <a:r>
              <a:rPr lang="es-MX" dirty="0"/>
              <a:t> si no hay elementos</a:t>
            </a:r>
          </a:p>
          <a:p>
            <a:pPr marL="0" indent="0">
              <a:buNone/>
            </a:pPr>
            <a:r>
              <a:rPr lang="es-MX" dirty="0"/>
              <a:t> T </a:t>
            </a:r>
            <a:r>
              <a:rPr lang="es-MX" dirty="0" err="1"/>
              <a:t>getMax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// devuelve el mínimo elemento del índice o </a:t>
            </a:r>
            <a:r>
              <a:rPr lang="es-MX" dirty="0" err="1"/>
              <a:t>null</a:t>
            </a:r>
            <a:r>
              <a:rPr lang="es-MX" dirty="0"/>
              <a:t> si no hay elementos</a:t>
            </a:r>
          </a:p>
          <a:p>
            <a:pPr marL="0" indent="0">
              <a:buNone/>
            </a:pPr>
            <a:r>
              <a:rPr lang="es-MX" dirty="0"/>
              <a:t> T </a:t>
            </a:r>
            <a:r>
              <a:rPr lang="es-MX" dirty="0" err="1"/>
              <a:t>getMin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/>
              <a:t>Caso de Uso:</a:t>
            </a:r>
          </a:p>
          <a:p>
            <a:pPr marL="0" indent="0">
              <a:buNone/>
            </a:pPr>
            <a:r>
              <a:rPr lang="es-AR" dirty="0" err="1"/>
              <a:t>IndexParametricService</a:t>
            </a:r>
            <a:r>
              <a:rPr lang="es-AR" dirty="0"/>
              <a:t>&lt;</a:t>
            </a:r>
            <a:r>
              <a:rPr lang="es-AR" dirty="0" err="1"/>
              <a:t>Integer</a:t>
            </a:r>
            <a:r>
              <a:rPr lang="es-AR" dirty="0"/>
              <a:t>&gt;  </a:t>
            </a:r>
            <a:r>
              <a:rPr lang="es-AR" dirty="0" err="1"/>
              <a:t>myIndex</a:t>
            </a:r>
            <a:r>
              <a:rPr lang="es-AR" dirty="0"/>
              <a:t>= </a:t>
            </a:r>
            <a:r>
              <a:rPr lang="es-AR" b="1" dirty="0"/>
              <a:t>new </a:t>
            </a:r>
            <a:r>
              <a:rPr lang="es-AR" b="1" dirty="0" err="1"/>
              <a:t>IndexWithDuplicates</a:t>
            </a:r>
            <a:r>
              <a:rPr lang="es-AR" b="1" dirty="0"/>
              <a:t>&lt;&gt;(</a:t>
            </a:r>
            <a:r>
              <a:rPr lang="es-AR" b="1" dirty="0" err="1"/>
              <a:t>Integer.class</a:t>
            </a:r>
            <a:r>
              <a:rPr lang="es-AR" b="1" dirty="0"/>
              <a:t>);</a:t>
            </a:r>
          </a:p>
          <a:p>
            <a:pPr marL="0" indent="0">
              <a:buNone/>
            </a:pPr>
            <a:r>
              <a:rPr lang="da-DK" dirty="0"/>
              <a:t>Integer[] rta = myIndex.range(10, 50, </a:t>
            </a:r>
            <a:r>
              <a:rPr lang="da-DK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dirty="0" err="1"/>
              <a:t>myIndex.initialize</a:t>
            </a:r>
            <a:r>
              <a:rPr lang="en-US" dirty="0"/>
              <a:t>( </a:t>
            </a:r>
            <a:r>
              <a:rPr lang="en-US" b="1" dirty="0"/>
              <a:t>new Integer[] {100, 50, 30, 50, 80});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= </a:t>
            </a:r>
            <a:r>
              <a:rPr lang="es-AR" dirty="0" err="1"/>
              <a:t>myIndex.range</a:t>
            </a:r>
            <a:r>
              <a:rPr lang="es-AR" dirty="0"/>
              <a:t>(10, 50, </a:t>
            </a:r>
            <a:r>
              <a:rPr lang="es-AR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IndexParametricService</a:t>
            </a:r>
            <a:r>
              <a:rPr lang="es-AR" dirty="0"/>
              <a:t>&lt;</a:t>
            </a:r>
            <a:r>
              <a:rPr lang="es-AR" dirty="0" err="1"/>
              <a:t>String</a:t>
            </a:r>
            <a:r>
              <a:rPr lang="es-AR" dirty="0"/>
              <a:t>&gt;  </a:t>
            </a:r>
            <a:r>
              <a:rPr lang="es-AR" dirty="0" err="1"/>
              <a:t>anIndex</a:t>
            </a:r>
            <a:r>
              <a:rPr lang="es-AR" dirty="0"/>
              <a:t>=  </a:t>
            </a:r>
            <a:r>
              <a:rPr lang="es-AR" b="1" dirty="0"/>
              <a:t>new  </a:t>
            </a:r>
            <a:r>
              <a:rPr lang="es-AR" b="1" dirty="0" err="1"/>
              <a:t>IndexWithDuplicates</a:t>
            </a:r>
            <a:r>
              <a:rPr lang="es-AR" b="1" dirty="0"/>
              <a:t>&lt;&gt;(</a:t>
            </a:r>
            <a:r>
              <a:rPr lang="es-AR" b="1" dirty="0" err="1"/>
              <a:t>String.class</a:t>
            </a:r>
            <a:r>
              <a:rPr lang="es-AR" b="1" dirty="0"/>
              <a:t>);</a:t>
            </a:r>
          </a:p>
          <a:p>
            <a:pPr marL="0" indent="0">
              <a:buNone/>
            </a:pPr>
            <a:r>
              <a:rPr lang="es-AR" dirty="0" err="1"/>
              <a:t>String</a:t>
            </a:r>
            <a:r>
              <a:rPr lang="es-AR" dirty="0"/>
              <a:t>[] rta2 = </a:t>
            </a:r>
            <a:r>
              <a:rPr lang="es-AR" dirty="0" err="1"/>
              <a:t>anIndex.range</a:t>
            </a:r>
            <a:r>
              <a:rPr lang="es-AR" dirty="0"/>
              <a:t>("hola", "tal", </a:t>
            </a:r>
            <a:r>
              <a:rPr lang="es-AR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dirty="0" err="1"/>
              <a:t>anIndex.initialize</a:t>
            </a:r>
            <a:r>
              <a:rPr lang="en-US" dirty="0"/>
              <a:t>( </a:t>
            </a:r>
            <a:r>
              <a:rPr lang="en-US" b="1" dirty="0"/>
              <a:t>new String[] {"</a:t>
            </a:r>
            <a:r>
              <a:rPr lang="en-US" b="1" dirty="0" err="1"/>
              <a:t>hola</a:t>
            </a:r>
            <a:r>
              <a:rPr lang="en-US" b="1" dirty="0"/>
              <a:t>", "ha", "</a:t>
            </a:r>
            <a:r>
              <a:rPr lang="en-US" b="1" dirty="0" err="1"/>
              <a:t>sii</a:t>
            </a:r>
            <a:r>
              <a:rPr lang="en-US" b="1" dirty="0"/>
              <a:t>" });</a:t>
            </a:r>
          </a:p>
          <a:p>
            <a:pPr marL="0" indent="0">
              <a:buNone/>
            </a:pPr>
            <a:r>
              <a:rPr lang="en-US" dirty="0"/>
              <a:t>rta2 = </a:t>
            </a:r>
            <a:r>
              <a:rPr lang="en-US" dirty="0" err="1"/>
              <a:t>anIndex.range</a:t>
            </a:r>
            <a:r>
              <a:rPr lang="en-US" dirty="0"/>
              <a:t>("a", "b", </a:t>
            </a:r>
            <a:r>
              <a:rPr lang="en-US" b="1" dirty="0"/>
              <a:t>true, true);</a:t>
            </a:r>
          </a:p>
          <a:p>
            <a:pPr marL="0" indent="0">
              <a:buNone/>
            </a:pPr>
            <a:r>
              <a:rPr lang="en-US" dirty="0"/>
              <a:t>rta2 = </a:t>
            </a:r>
            <a:r>
              <a:rPr lang="en-US" dirty="0" err="1"/>
              <a:t>anIndex.range</a:t>
            </a:r>
            <a:r>
              <a:rPr lang="en-US" dirty="0"/>
              <a:t>("a", "</a:t>
            </a:r>
            <a:r>
              <a:rPr lang="en-US" dirty="0" err="1"/>
              <a:t>quizas</a:t>
            </a:r>
            <a:r>
              <a:rPr lang="en-US" dirty="0"/>
              <a:t>", </a:t>
            </a:r>
            <a:r>
              <a:rPr lang="en-US" b="1" dirty="0"/>
              <a:t>true, true);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El código para leer un csv con header, a través de esta biblioteca podría ser así. Bajar de campus  </a:t>
            </a:r>
            <a:r>
              <a:rPr lang="es-AR" sz="1200" b="1"/>
              <a:t>DataAnalyis.java</a:t>
            </a:r>
            <a:r>
              <a:rPr lang="es-AR" sz="1200"/>
              <a:t> y verificar que se obtiene el dump correcto.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 b="1"/>
              <a:t>public class DataAnalysis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r>
              <a:rPr lang="es-AR" sz="1200" b="1"/>
              <a:t>public static void main(String[] args) throws IOException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// </a:t>
            </a:r>
            <a:r>
              <a:rPr lang="es-AR" sz="1200" u="sng"/>
              <a:t>leemos el archivo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//    URL resource = DataAnalysis.class.getClassLoader().getResource("co_1980_alabama.csv");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URL resource= DataAnalysis.</a:t>
            </a:r>
            <a:r>
              <a:rPr lang="es-AR" sz="1200" b="1"/>
              <a:t>class.getResource("/co_1980_alabama.csv");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Reader in = </a:t>
            </a:r>
            <a:r>
              <a:rPr lang="es-AR" sz="1200" b="1"/>
              <a:t>new FileReader(resource.getFile());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Iterable&lt;CSVRecord&gt; records = CSVFormat.</a:t>
            </a:r>
            <a:r>
              <a:rPr lang="es-AR" sz="1200" b="1" i="1"/>
              <a:t>DEFAULT</a:t>
            </a:r>
            <a:endParaRPr sz="1200" b="1" i="1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.withFirstRecordAsHeader()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.parse(in);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// </a:t>
            </a:r>
            <a:r>
              <a:rPr lang="es-AR" sz="1200" u="sng"/>
              <a:t>imprimimos los registros con todos sus valores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r>
              <a:rPr lang="es-AR" sz="1200" b="1"/>
              <a:t>for (CSVRecord record : records)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  String value = record.get("daily_max_8_hour_co_concentration");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   System.</a:t>
            </a:r>
            <a:r>
              <a:rPr lang="es-AR" sz="1200" b="1" i="1"/>
              <a:t>out.println(String.format("%s, %s", value, record.toString()));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in.close();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}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147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Qué sucede si colocamos otro iterador a continuación?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La variable “records” es una colección accesible?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57200" y="1046375"/>
            <a:ext cx="8229600" cy="5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Si lo que queremos realizar frecuentemente es: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286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el promedio de la polución registrada.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ascendentemente la info disponible, pero ordenada por polución.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Averiguar si existió una polución cuyo valor fuera 2.8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el valor numérico de la mínima polución registrada.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la info disponible en que se dio la mínima polución registrada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qué valores numéricos de polución se registraron entre [3.65, 3.84]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la info disponible en la que la polución registrada fue entre [3.65, 3.84)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la info disponible en la que la polución registrada fue [10.5, 12]</a:t>
            </a:r>
            <a:endParaRPr/>
          </a:p>
          <a:p>
            <a:pPr marL="457200" lvl="0" indent="0" algn="l" rtl="0">
              <a:spcBef>
                <a:spcPts val="286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En cuál/cuáles de esas operaciones conviene hacerlo por medio del Index y no analizando los datos tal cual vienen?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Sobre cuál de los campos definiríamos el orden del índice?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RTA: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Sobre el campo: "daily_max_8_hour_co_concentration"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149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57200" y="5613576"/>
            <a:ext cx="8229600" cy="4950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Formalicemos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… </a:t>
            </a:r>
            <a:r>
              <a:rPr lang="en-US" dirty="0" err="1"/>
              <a:t>Calculemos</a:t>
            </a:r>
            <a:r>
              <a:rPr lang="en-US" dirty="0"/>
              <a:t> </a:t>
            </a:r>
            <a:r>
              <a:rPr lang="en-US" dirty="0" err="1"/>
              <a:t>compejidad</a:t>
            </a:r>
            <a:r>
              <a:rPr lang="en-US" dirty="0"/>
              <a:t> temporal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(</a:t>
            </a:r>
            <a:r>
              <a:rPr lang="en-US" dirty="0" err="1"/>
              <a:t>asumimos</a:t>
            </a:r>
            <a:r>
              <a:rPr lang="en-US" dirty="0"/>
              <a:t> </a:t>
            </a:r>
            <a:r>
              <a:rPr lang="en-US" b="1" dirty="0"/>
              <a:t>que hay </a:t>
            </a:r>
            <a:r>
              <a:rPr lang="en-US" b="1" dirty="0" err="1"/>
              <a:t>espacio</a:t>
            </a:r>
            <a:r>
              <a:rPr lang="en-US" b="1" dirty="0"/>
              <a:t> </a:t>
            </a:r>
            <a:r>
              <a:rPr lang="en-US" b="1" dirty="0" err="1"/>
              <a:t>prealocado</a:t>
            </a:r>
            <a:r>
              <a:rPr lang="en-US" b="1" dirty="0"/>
              <a:t> </a:t>
            </a:r>
            <a:r>
              <a:rPr lang="en-US" b="1" dirty="0" err="1"/>
              <a:t>suficiente</a:t>
            </a:r>
            <a:r>
              <a:rPr lang="en-US" b="1" dirty="0"/>
              <a:t> para las </a:t>
            </a:r>
            <a:r>
              <a:rPr lang="en-US" b="1" dirty="0" err="1"/>
              <a:t>inserciones</a:t>
            </a:r>
            <a:r>
              <a:rPr lang="en-US" b="1" dirty="0"/>
              <a:t>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</a:t>
            </a:r>
            <a:r>
              <a:rPr lang="en-US" sz="1900" dirty="0" err="1"/>
              <a:t>arreglo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que </a:t>
            </a:r>
            <a:r>
              <a:rPr lang="en-US" sz="1900" dirty="0" err="1"/>
              <a:t>tiene</a:t>
            </a:r>
            <a:r>
              <a:rPr lang="en-US" sz="1900" dirty="0"/>
              <a:t> que </a:t>
            </a:r>
            <a:r>
              <a:rPr lang="en-US" sz="1900" dirty="0" err="1"/>
              <a:t>garantizar</a:t>
            </a:r>
            <a:r>
              <a:rPr lang="en-US" sz="1900" dirty="0"/>
              <a:t> </a:t>
            </a:r>
            <a:r>
              <a:rPr lang="en-US" sz="1900" dirty="0" err="1"/>
              <a:t>contiguidad</a:t>
            </a:r>
            <a:r>
              <a:rPr lang="en-US" sz="1900" dirty="0"/>
              <a:t> de </a:t>
            </a:r>
            <a:r>
              <a:rPr lang="en-US" sz="1900" dirty="0" err="1"/>
              <a:t>sus</a:t>
            </a:r>
            <a:r>
              <a:rPr lang="en-US" sz="1900" dirty="0"/>
              <a:t> </a:t>
            </a:r>
            <a:r>
              <a:rPr lang="en-US" sz="1900" dirty="0" err="1"/>
              <a:t>elementos</a:t>
            </a:r>
            <a:r>
              <a:rPr lang="en-US" sz="1900" dirty="0"/>
              <a:t>.</a:t>
            </a:r>
          </a:p>
          <a:p>
            <a:pPr marL="0" indent="0" algn="just">
              <a:buNone/>
            </a:pPr>
            <a:r>
              <a:rPr lang="en-US" sz="1900" dirty="0"/>
              <a:t>El </a:t>
            </a:r>
            <a:r>
              <a:rPr lang="en-US" sz="1900" dirty="0" err="1"/>
              <a:t>problema</a:t>
            </a:r>
            <a:r>
              <a:rPr lang="en-US" sz="1900" dirty="0"/>
              <a:t> del hashing </a:t>
            </a:r>
            <a:r>
              <a:rPr lang="en-US" sz="1900" dirty="0" err="1"/>
              <a:t>es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</a:t>
            </a:r>
            <a:r>
              <a:rPr lang="en-US" sz="1900" dirty="0" err="1"/>
              <a:t>tiene</a:t>
            </a:r>
            <a:r>
              <a:rPr lang="en-US" sz="1900" dirty="0"/>
              <a:t> que resolver </a:t>
            </a:r>
            <a:r>
              <a:rPr lang="en-US" sz="1900" dirty="0" err="1"/>
              <a:t>colisiones</a:t>
            </a:r>
            <a:r>
              <a:rPr lang="en-US" sz="1900" dirty="0"/>
              <a:t>. Si no </a:t>
            </a:r>
            <a:r>
              <a:rPr lang="en-US" sz="1900" dirty="0" err="1"/>
              <a:t>tiene</a:t>
            </a:r>
            <a:r>
              <a:rPr lang="en-US" sz="1900" dirty="0"/>
              <a:t> </a:t>
            </a:r>
            <a:r>
              <a:rPr lang="en-US" sz="1900" dirty="0" err="1"/>
              <a:t>colisiones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O(1), </a:t>
            </a:r>
            <a:r>
              <a:rPr lang="en-US" sz="1900" dirty="0" err="1"/>
              <a:t>pero</a:t>
            </a:r>
            <a:r>
              <a:rPr lang="en-US" sz="1900" dirty="0"/>
              <a:t> </a:t>
            </a:r>
            <a:r>
              <a:rPr lang="en-US" sz="1900" dirty="0" err="1"/>
              <a:t>es</a:t>
            </a:r>
            <a:r>
              <a:rPr lang="en-US" sz="1900" dirty="0"/>
              <a:t> ideal…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/>
              <a:t>Los 3 </a:t>
            </a:r>
            <a:r>
              <a:rPr lang="en-US" sz="1900" dirty="0" err="1"/>
              <a:t>casos</a:t>
            </a:r>
            <a:r>
              <a:rPr lang="en-US" sz="1900" dirty="0"/>
              <a:t> se </a:t>
            </a:r>
            <a:r>
              <a:rPr lang="en-US" sz="1900" dirty="0" err="1"/>
              <a:t>penalizan</a:t>
            </a:r>
            <a:r>
              <a:rPr lang="en-US" sz="1900" dirty="0"/>
              <a:t> </a:t>
            </a:r>
            <a:r>
              <a:rPr lang="en-US" sz="1900" dirty="0" err="1"/>
              <a:t>si</a:t>
            </a:r>
            <a:r>
              <a:rPr lang="en-US" sz="1900" dirty="0"/>
              <a:t> “se </a:t>
            </a:r>
            <a:r>
              <a:rPr lang="en-US" sz="1900" dirty="0" err="1"/>
              <a:t>acaba</a:t>
            </a:r>
            <a:r>
              <a:rPr lang="en-US" sz="1900" dirty="0"/>
              <a:t> el </a:t>
            </a:r>
            <a:r>
              <a:rPr lang="en-US" sz="1900" dirty="0" err="1"/>
              <a:t>espacio</a:t>
            </a:r>
            <a:r>
              <a:rPr lang="en-US" sz="1900" dirty="0"/>
              <a:t> </a:t>
            </a:r>
            <a:r>
              <a:rPr lang="en-US" sz="1900" dirty="0" err="1"/>
              <a:t>prealocado</a:t>
            </a:r>
            <a:r>
              <a:rPr lang="en-US" sz="1900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(</a:t>
                          </a:r>
                          <a:r>
                            <a:rPr lang="en-US" dirty="0" err="1"/>
                            <a:t>cualquiera</a:t>
                          </a:r>
                          <a:r>
                            <a:rPr lang="en-US" dirty="0"/>
                            <a:t>,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desordenado</a:t>
                          </a:r>
                          <a:r>
                            <a:rPr lang="en-US" baseline="0" dirty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s-AR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s-AR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s-AR" i="0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s-AR" b="0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sym typeface="Wingdings" panose="05000000000000000000" pitchFamily="2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s-AR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s-AR" baseline="0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9104279"/>
                  </p:ext>
                </p:extLst>
              </p:nvPr>
            </p:nvGraphicFramePr>
            <p:xfrm>
              <a:off x="457200" y="2990672"/>
              <a:ext cx="7916092" cy="1787434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3696787">
                      <a:extLst>
                        <a:ext uri="{9D8B030D-6E8A-4147-A177-3AD203B41FA5}">
                          <a16:colId xmlns:a16="http://schemas.microsoft.com/office/drawing/2014/main" val="3525697509"/>
                        </a:ext>
                      </a:extLst>
                    </a:gridCol>
                    <a:gridCol w="1502230">
                      <a:extLst>
                        <a:ext uri="{9D8B030D-6E8A-4147-A177-3AD203B41FA5}">
                          <a16:colId xmlns:a16="http://schemas.microsoft.com/office/drawing/2014/main" val="3413399178"/>
                        </a:ext>
                      </a:extLst>
                    </a:gridCol>
                    <a:gridCol w="1606730">
                      <a:extLst>
                        <a:ext uri="{9D8B030D-6E8A-4147-A177-3AD203B41FA5}">
                          <a16:colId xmlns:a16="http://schemas.microsoft.com/office/drawing/2014/main" val="553621970"/>
                        </a:ext>
                      </a:extLst>
                    </a:gridCol>
                    <a:gridCol w="1110345">
                      <a:extLst>
                        <a:ext uri="{9D8B030D-6E8A-4147-A177-3AD203B41FA5}">
                          <a16:colId xmlns:a16="http://schemas.microsoft.com/office/drawing/2014/main" val="2553894395"/>
                        </a:ext>
                      </a:extLst>
                    </a:gridCol>
                  </a:tblGrid>
                  <a:tr h="405674">
                    <a:tc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Inserción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Borrado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61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dirty="0" err="1" smtClean="0"/>
                            <a:t>cualquiera</a:t>
                          </a:r>
                          <a:r>
                            <a:rPr lang="en-US" dirty="0" smtClean="0"/>
                            <a:t>,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desordenado</a:t>
                          </a:r>
                          <a:r>
                            <a:rPr lang="en-US" baseline="0" dirty="0" smtClean="0"/>
                            <a:t>)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û"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  <a:defRPr/>
                          </a:pPr>
                          <a:r>
                            <a:rPr lang="es-AR" dirty="0" smtClean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 O(1</a:t>
                          </a:r>
                          <a:r>
                            <a:rPr lang="es-AR" dirty="0">
                              <a:solidFill>
                                <a:srgbClr val="00B050"/>
                              </a:solidFill>
                              <a:sym typeface="Wingdings" panose="05000000000000000000" pitchFamily="2" charset="2"/>
                            </a:rPr>
                            <a:t>)</a:t>
                          </a:r>
                          <a:endParaRPr lang="es-AR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û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0611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Arreglo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ordenado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baseline="0" dirty="0" err="1"/>
                            <a:t>por</a:t>
                          </a:r>
                          <a:r>
                            <a:rPr lang="en-US" baseline="0" dirty="0"/>
                            <a:t> clave de </a:t>
                          </a:r>
                          <a:r>
                            <a:rPr lang="en-US" baseline="0" dirty="0" err="1"/>
                            <a:t>búsqueda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>
                        <a:blipFill>
                          <a:blip r:embed="rId2"/>
                          <a:stretch>
                            <a:fillRect l="-247561" t="-126667" r="-182520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rgbClr val="FF0000"/>
                              </a:solidFill>
                              <a:sym typeface="Wingdings" panose="05000000000000000000" pitchFamily="2" charset="2"/>
                            </a:rPr>
                            <a:t>  O(n)</a:t>
                          </a:r>
                          <a:endParaRPr lang="es-AR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  <a:p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054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Hashing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anose="05000000000000000000" pitchFamily="2" charset="2"/>
                            <a:buChar char="ü"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Char char="ü"/>
                            <a:tabLst/>
                            <a:defRPr/>
                          </a:pPr>
                          <a:r>
                            <a:rPr lang="es-AR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sym typeface="Wingdings" panose="05000000000000000000" pitchFamily="2" charset="2"/>
                            </a:rPr>
                            <a:t>??</a:t>
                          </a:r>
                          <a:endParaRPr lang="es-A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468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/>
          <p:cNvSpPr/>
          <p:nvPr/>
        </p:nvSpPr>
        <p:spPr>
          <a:xfrm>
            <a:off x="4130040" y="3398251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8"/>
          <p:cNvSpPr/>
          <p:nvPr/>
        </p:nvSpPr>
        <p:spPr>
          <a:xfrm>
            <a:off x="4130040" y="3747184"/>
            <a:ext cx="4243252" cy="656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4130040" y="4417426"/>
            <a:ext cx="4243252" cy="3352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0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131225"/>
            <a:ext cx="8229600" cy="5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Como funcionan los índices en colecciones de datos?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/>
              <a:t>Consideraciones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320897" algn="just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La </a:t>
            </a:r>
            <a:r>
              <a:rPr lang="es-AR" b="1"/>
              <a:t>colección de datos </a:t>
            </a:r>
            <a:r>
              <a:rPr lang="es-AR"/>
              <a:t>(en este caso la línea del csv) tienen muchísimas componentes, pero sólo sobre unas pocas de ellas se quiere realizar búsquedas por rango, etc.</a:t>
            </a:r>
            <a:br>
              <a:rPr lang="es-AR"/>
            </a:br>
            <a:endParaRPr/>
          </a:p>
          <a:p>
            <a:pPr marL="457200" lvl="0" indent="-32089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Algunas operaciones son favorecidas por búsqueda binaria (imprimir ordenado, rango, etc). La </a:t>
            </a:r>
            <a:r>
              <a:rPr lang="es-AR" b="1"/>
              <a:t>colección de datos</a:t>
            </a:r>
            <a:r>
              <a:rPr lang="es-AR"/>
              <a:t> no puede ordenarse simultáneamente por diferentes campos. O está ordenada por polución o está ordenada por fecha, etc. Como la colección tiene muchísimas componentes “duplicar”, “triplicar”, la información es costoso.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Pero si creamos una estructura auxiliar con la mínima información necesaria para llegar a ella? Esa información </a:t>
            </a:r>
            <a:r>
              <a:rPr lang="es-AR" b="1"/>
              <a:t>tiene que favorecer las operaciones </a:t>
            </a:r>
            <a:r>
              <a:rPr lang="es-AR"/>
              <a:t>que esperamos y puede permitir resolver sólo con ella algunas consultas o llevarnos sólo hacia los elementos esperados (los que satisfacen la consulta) en la colección de datos grande =&gt; INDICE</a:t>
            </a:r>
            <a:br>
              <a:rPr lang="es-AR"/>
            </a:br>
            <a:endParaRPr/>
          </a:p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Un índice favorece las operaciones solo sobre la CLAVE DE BUSQUEDA.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152</a:t>
            </a:fld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18457" y="2116183"/>
            <a:ext cx="2468880" cy="408867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Colección de datos desordenada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Rowid + registro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499463" y="2599509"/>
            <a:ext cx="2638697" cy="125403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Polución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valorPolucion + rowid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499462" y="4724400"/>
            <a:ext cx="2638697" cy="125403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Fecha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mes + rowid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/>
              <a:t>Caso de uso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153</a:t>
            </a:fld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718456" y="2116183"/>
            <a:ext cx="3772861" cy="408867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Colección de datos desordenada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100,   Oct 2020,…………….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350,   May 2020, …………..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…………………………………….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2,   May 2020,…………..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……………………………………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3,  Feb 2021,……………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605882" y="1593626"/>
            <a:ext cx="2638697" cy="2262050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Polución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100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350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665818" y="4062550"/>
            <a:ext cx="2638697" cy="2262050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Mes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Feb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May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May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Oct   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80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57200" y="1809950"/>
            <a:ext cx="82296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La colección de datos, según lo que estamos pretendiendo hacer con ella, ¿En qué tipo de colección Java la podríamos guardar?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Rta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Solo quiero hacer búsqueda puntual!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Si estuviéramos seguros que los rowid son consecutivos podría ser un arreglo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De no estar seguros, podría ser un Hashing.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154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457200" y="3980329"/>
            <a:ext cx="8229600" cy="23760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Para implementar esos requerimientos, modificaremos DataAnalysis: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457200" lvl="0" indent="-337185" algn="just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Bajar de campus la clase </a:t>
            </a:r>
            <a:r>
              <a:rPr lang="es-AR" b="1"/>
              <a:t>IdxRecord.java</a:t>
            </a:r>
            <a:r>
              <a:rPr lang="es-AR"/>
              <a:t>  que nos permite representar un Registro&lt;T1, T2&gt; donde T1 es el key de ordenamiento. Lo demás es la info que queremos asociar. Pueden agregarle métodos. </a:t>
            </a:r>
            <a:br>
              <a:rPr lang="es-AR"/>
            </a:br>
            <a:endParaRPr/>
          </a:p>
          <a:p>
            <a:pPr marL="457200" lvl="0" indent="-3371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Resolver cada una de los requerimientos.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599900" y="3913025"/>
            <a:ext cx="7444200" cy="858900"/>
          </a:xfrm>
          <a:prstGeom prst="rect">
            <a:avLst/>
          </a:prstGeom>
          <a:solidFill>
            <a:srgbClr val="DCE5A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Cada ítem del índice va a guardar dos valores: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la key por la que ordenamos y un valor adicional asociado.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156</a:t>
            </a:fld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453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123         3</a:t>
            </a:r>
            <a:endParaRPr/>
          </a:p>
        </p:txBody>
      </p:sp>
      <p:cxnSp>
        <p:nvCxnSpPr>
          <p:cNvPr id="179" name="Google Shape;179;p23"/>
          <p:cNvCxnSpPr>
            <a:stCxn id="178" idx="0"/>
            <a:endCxn id="178" idx="2"/>
          </p:cNvCxnSpPr>
          <p:nvPr/>
        </p:nvCxnSpPr>
        <p:spPr>
          <a:xfrm>
            <a:off x="14451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2632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/>
          <p:nvPr/>
        </p:nvSpPr>
        <p:spPr>
          <a:xfrm>
            <a:off x="25979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123         8</a:t>
            </a:r>
            <a:endParaRPr/>
          </a:p>
        </p:txBody>
      </p:sp>
      <p:cxnSp>
        <p:nvCxnSpPr>
          <p:cNvPr id="182" name="Google Shape;182;p23"/>
          <p:cNvCxnSpPr>
            <a:stCxn id="181" idx="0"/>
            <a:endCxn id="181" idx="2"/>
          </p:cNvCxnSpPr>
          <p:nvPr/>
        </p:nvCxnSpPr>
        <p:spPr>
          <a:xfrm>
            <a:off x="31977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40158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>
            <a:off x="43505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130        21</a:t>
            </a:r>
            <a:endParaRPr/>
          </a:p>
        </p:txBody>
      </p:sp>
      <p:cxnSp>
        <p:nvCxnSpPr>
          <p:cNvPr id="185" name="Google Shape;185;p23"/>
          <p:cNvCxnSpPr>
            <a:stCxn id="184" idx="0"/>
            <a:endCxn id="184" idx="2"/>
          </p:cNvCxnSpPr>
          <p:nvPr/>
        </p:nvCxnSpPr>
        <p:spPr>
          <a:xfrm>
            <a:off x="49503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57684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3"/>
          <p:cNvSpPr/>
          <p:nvPr/>
        </p:nvSpPr>
        <p:spPr>
          <a:xfrm>
            <a:off x="60269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131       421</a:t>
            </a:r>
            <a:endParaRPr/>
          </a:p>
        </p:txBody>
      </p:sp>
      <p:cxnSp>
        <p:nvCxnSpPr>
          <p:cNvPr id="188" name="Google Shape;188;p23"/>
          <p:cNvCxnSpPr>
            <a:stCxn id="187" idx="0"/>
            <a:endCxn id="187" idx="2"/>
          </p:cNvCxnSpPr>
          <p:nvPr/>
        </p:nvCxnSpPr>
        <p:spPr>
          <a:xfrm>
            <a:off x="66267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74448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3"/>
          <p:cNvSpPr txBox="1"/>
          <p:nvPr/>
        </p:nvSpPr>
        <p:spPr>
          <a:xfrm>
            <a:off x="7512450" y="4117525"/>
            <a:ext cx="166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 flipH="1">
            <a:off x="763400" y="4635625"/>
            <a:ext cx="3546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1745175" y="4635625"/>
            <a:ext cx="2862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3"/>
          <p:cNvSpPr txBox="1"/>
          <p:nvPr/>
        </p:nvSpPr>
        <p:spPr>
          <a:xfrm>
            <a:off x="54525" y="5317325"/>
            <a:ext cx="995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>
                <a:latin typeface="Palatino Linotype"/>
                <a:ea typeface="Palatino Linotype"/>
                <a:cs typeface="Palatino Linotype"/>
                <a:sym typeface="Palatino Linotype"/>
              </a:rPr>
              <a:t>Key</a:t>
            </a:r>
            <a:endParaRPr sz="2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663425" y="5317325"/>
            <a:ext cx="119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>
                <a:latin typeface="Palatino Linotype"/>
                <a:ea typeface="Palatino Linotype"/>
                <a:cs typeface="Palatino Linotype"/>
                <a:sym typeface="Palatino Linotype"/>
              </a:rPr>
              <a:t>Value</a:t>
            </a:r>
            <a:endParaRPr sz="2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457200" y="1049825"/>
            <a:ext cx="8229600" cy="5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Preparar los datos para las consultas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// </a:t>
            </a:r>
            <a:r>
              <a:rPr lang="es-AR" dirty="0" err="1"/>
              <a:t>coleccion</a:t>
            </a:r>
            <a:r>
              <a:rPr lang="es-AR" dirty="0"/>
              <a:t> de valores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dirty="0" err="1"/>
              <a:t>HashMap</a:t>
            </a:r>
            <a:r>
              <a:rPr lang="es-AR" dirty="0"/>
              <a:t>&lt;Long, </a:t>
            </a:r>
            <a:r>
              <a:rPr lang="es-AR" dirty="0" err="1"/>
              <a:t>CSVRecord</a:t>
            </a:r>
            <a:r>
              <a:rPr lang="es-AR" dirty="0"/>
              <a:t>&gt; datos= </a:t>
            </a:r>
            <a:r>
              <a:rPr lang="es-AR" b="1" dirty="0"/>
              <a:t>new </a:t>
            </a:r>
            <a:r>
              <a:rPr lang="es-AR" b="1" dirty="0" err="1"/>
              <a:t>HashMap</a:t>
            </a:r>
            <a:r>
              <a:rPr lang="es-AR" b="1" dirty="0"/>
              <a:t>&lt;&gt;();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// </a:t>
            </a:r>
            <a:r>
              <a:rPr lang="es-AR" dirty="0" err="1"/>
              <a:t>indice</a:t>
            </a:r>
            <a:r>
              <a:rPr lang="es-AR" dirty="0"/>
              <a:t> sobre </a:t>
            </a:r>
            <a:r>
              <a:rPr lang="es-AR" dirty="0" err="1"/>
              <a:t>polucion</a:t>
            </a:r>
            <a:r>
              <a:rPr lang="es-AR" dirty="0"/>
              <a:t> o los que deseemos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dirty="0" err="1"/>
              <a:t>IndexParametricService</a:t>
            </a:r>
            <a:r>
              <a:rPr lang="es-AR" dirty="0"/>
              <a:t>&lt;</a:t>
            </a:r>
            <a:r>
              <a:rPr lang="es-AR" dirty="0" err="1"/>
              <a:t>IdxRecord</a:t>
            </a:r>
            <a:r>
              <a:rPr lang="es-AR" dirty="0"/>
              <a:t>&lt;</a:t>
            </a:r>
            <a:r>
              <a:rPr lang="es-AR" dirty="0" err="1"/>
              <a:t>Double</a:t>
            </a:r>
            <a:r>
              <a:rPr lang="es-AR" dirty="0"/>
              <a:t>, Long&gt;&gt; </a:t>
            </a:r>
            <a:r>
              <a:rPr lang="es-AR" dirty="0" err="1"/>
              <a:t>indexPolucion</a:t>
            </a:r>
            <a:r>
              <a:rPr lang="es-AR" dirty="0"/>
              <a:t>= </a:t>
            </a:r>
            <a:endParaRPr dirty="0"/>
          </a:p>
          <a:p>
            <a:pPr marL="0" lvl="0" indent="0">
              <a:spcBef>
                <a:spcPts val="403"/>
              </a:spcBef>
              <a:buSzPct val="95000"/>
              <a:buNone/>
            </a:pPr>
            <a:r>
              <a:rPr lang="es-AR" dirty="0"/>
              <a:t>    </a:t>
            </a:r>
            <a:r>
              <a:rPr lang="es-AR" b="1" dirty="0"/>
              <a:t>new </a:t>
            </a:r>
            <a:r>
              <a:rPr lang="es-AR" b="1" dirty="0" err="1"/>
              <a:t>IndexWithDuplicates</a:t>
            </a:r>
            <a:r>
              <a:rPr lang="es-AR" b="1" dirty="0"/>
              <a:t>&lt;&gt;(</a:t>
            </a:r>
            <a:r>
              <a:rPr lang="es-AR" i="1" dirty="0" err="1"/>
              <a:t>IdxRecord.class</a:t>
            </a:r>
            <a:r>
              <a:rPr lang="es-AR" b="1" dirty="0"/>
              <a:t>);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// </a:t>
            </a:r>
            <a:r>
              <a:rPr lang="es-AR" dirty="0" err="1"/>
              <a:t>coleccion</a:t>
            </a:r>
            <a:r>
              <a:rPr lang="es-AR" dirty="0"/>
              <a:t> de datos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b="1" dirty="0" err="1"/>
              <a:t>for</a:t>
            </a:r>
            <a:r>
              <a:rPr lang="es-AR" b="1" dirty="0"/>
              <a:t> (</a:t>
            </a:r>
            <a:r>
              <a:rPr lang="es-AR" b="1" dirty="0" err="1"/>
              <a:t>CSVRecord</a:t>
            </a:r>
            <a:r>
              <a:rPr lang="es-AR" b="1" dirty="0"/>
              <a:t> record : records) {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	 // insertamos en la colección y en </a:t>
            </a:r>
            <a:r>
              <a:rPr lang="es-AR" dirty="0" err="1"/>
              <a:t>indice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FF0000"/>
                </a:solidFill>
              </a:rPr>
              <a:t>COMPLETAR!!!!</a:t>
            </a:r>
            <a:endParaRPr dirty="0"/>
          </a:p>
          <a:p>
            <a:pPr marL="0" lvl="0" indent="45720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}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AR" dirty="0">
                <a:solidFill>
                  <a:srgbClr val="FF0000"/>
                </a:solidFill>
              </a:rPr>
              <a:t>CONSULTAS!!!!</a:t>
            </a:r>
            <a:endParaRPr dirty="0"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457200" y="1016950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 sz="4000"/>
              <a:t>Detalles de implementación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CSVRecord</a:t>
            </a:r>
            <a:r>
              <a:rPr lang="es-AR"/>
              <a:t> provee el método </a:t>
            </a:r>
            <a:r>
              <a:rPr lang="es-AR" b="1"/>
              <a:t>getRecordNumber()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Recordar que en el HashMap van los datos completos asociados a un id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mientras que en el índice va el valor por el que quiero buscar asociado al id.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Recordar insertar en el </a:t>
            </a:r>
            <a:r>
              <a:rPr lang="es-AR" b="1"/>
              <a:t>Hashmap</a:t>
            </a:r>
            <a:r>
              <a:rPr lang="es-AR"/>
              <a:t> y en el </a:t>
            </a:r>
            <a:r>
              <a:rPr lang="es-AR" b="1"/>
              <a:t>índice</a:t>
            </a:r>
            <a:endParaRPr b="1"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457200" y="747703"/>
            <a:ext cx="82296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Si los datos son muchos, puede que la consola nos muestre solo los últimos valores. Si quieren, redireccionen la salida, por ejemplo en un archivo dentro de resources: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159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25" y="2216875"/>
            <a:ext cx="8515548" cy="42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5076325" y="27997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271150" y="49883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454100" y="49883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2771475" y="2205875"/>
            <a:ext cx="1456500" cy="25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 err="1"/>
              <a:t>Pareciera</a:t>
            </a:r>
            <a:r>
              <a:rPr lang="en-US" dirty="0"/>
              <a:t> que hashing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escenario</a:t>
            </a:r>
            <a:r>
              <a:rPr lang="en-US" dirty="0"/>
              <a:t> </a:t>
            </a:r>
            <a:r>
              <a:rPr lang="en-US" dirty="0" err="1"/>
              <a:t>propicio</a:t>
            </a:r>
            <a:r>
              <a:rPr lang="en-US" dirty="0"/>
              <a:t> para un </a:t>
            </a:r>
            <a:r>
              <a:rPr lang="en-US" dirty="0" err="1"/>
              <a:t>índice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Pero,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comportaría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típicas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de un </a:t>
            </a:r>
            <a:r>
              <a:rPr lang="en-US" dirty="0" err="1"/>
              <a:t>índice</a:t>
            </a:r>
            <a:r>
              <a:rPr lang="en-US" dirty="0"/>
              <a:t>: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Búsqueda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por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rangos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C00000"/>
                </a:solidFill>
              </a:rPr>
              <a:t>Devolver</a:t>
            </a:r>
            <a:r>
              <a:rPr lang="en-US" dirty="0">
                <a:solidFill>
                  <a:srgbClr val="C00000"/>
                </a:solidFill>
              </a:rPr>
              <a:t> el </a:t>
            </a:r>
            <a:r>
              <a:rPr lang="en-US" dirty="0" err="1">
                <a:solidFill>
                  <a:srgbClr val="C00000"/>
                </a:solidFill>
              </a:rPr>
              <a:t>máximo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mínimo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elemento</a:t>
            </a:r>
            <a:endParaRPr lang="en-US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alumnos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legajos</a:t>
            </a:r>
            <a:r>
              <a:rPr lang="en-US" dirty="0"/>
              <a:t> entre 1000 y 2000. </a:t>
            </a:r>
          </a:p>
          <a:p>
            <a:pPr marL="0" indent="0" algn="just">
              <a:buNone/>
            </a:pPr>
            <a:r>
              <a:rPr lang="en-US" dirty="0" err="1"/>
              <a:t>Ej</a:t>
            </a:r>
            <a:r>
              <a:rPr lang="en-US" dirty="0"/>
              <a:t>: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edad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Averiguar si existió una polución cuyo valor fuera 2.8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160</a:t>
            </a:fld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dar True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Buscar el valor numérico de la mínima polución registrada 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161</a:t>
            </a:fld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569131" y="2902131"/>
            <a:ext cx="3117669" cy="1227909"/>
          </a:xfrm>
          <a:prstGeom prst="cloudCallout">
            <a:avLst>
              <a:gd name="adj1" fmla="val -70866"/>
              <a:gd name="adj2" fmla="val -32775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dar 0.3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548027" y="184708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904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Caso de Uso: Buscar el valor numérico de la mínima polución registrada e imprimir de ese mínimo TODA la información asociada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162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852" y="5236127"/>
            <a:ext cx="65722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5819195" y="3718303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obtener 6 registros con ese valor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Caso de Uso: Imprimir los valores de polución ordenados ascendentemente.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163</a:t>
            </a:fld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aparecer los valores numéricos almacenados desde 0.3 hasta el 9.5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Caso de Uso: Imprimir TODA la info pero ascendentemente ordenada por polución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164</a:t>
            </a:fld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aparecer los registros ordenados por los valoers de polucion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desde 0.3 hasta el 9.5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Conocer qué valores numéricos de polución se registraron entre [3.65, 3.84]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 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165</a:t>
            </a:fld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569131" y="2905180"/>
            <a:ext cx="3117669" cy="188888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obtener 3.7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	Si las consultas que queremos realizar frecuentemente son: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312753" algn="just" rtl="0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Si en la Latitud  34.68776113  hay sensores instalados;</a:t>
            </a:r>
            <a:endParaRPr/>
          </a:p>
          <a:p>
            <a:pPr marL="457200" lvl="0" indent="-31275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los valores de latitudes donde hay sensores instaladas, ordenadas ascendentemente;</a:t>
            </a:r>
            <a:endParaRPr/>
          </a:p>
          <a:p>
            <a:pPr marL="457200" lvl="0" indent="-312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la info donde los valores de las latitudes es mínima;</a:t>
            </a:r>
            <a:endParaRPr/>
          </a:p>
          <a:p>
            <a:pPr marL="457200" lvl="0" indent="-312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etc.</a:t>
            </a:r>
            <a:endParaRPr/>
          </a:p>
          <a:p>
            <a:pPr marL="274320" lvl="0" indent="-141001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/>
              <a:t>	En qué campo habría que crear el index?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 b="1"/>
              <a:t>Rta: en el campo “site_latitude”</a:t>
            </a:r>
            <a:endParaRPr b="1"/>
          </a:p>
        </p:txBody>
      </p:sp>
      <p:sp>
        <p:nvSpPr>
          <p:cNvPr id="268" name="Google Shape;268;p3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166</a:t>
            </a:fld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457200" y="5915724"/>
            <a:ext cx="8001000" cy="5961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81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Solución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 la </a:t>
            </a:r>
            <a:r>
              <a:rPr lang="en-US" dirty="0" err="1"/>
              <a:t>problemática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“</a:t>
            </a:r>
            <a:r>
              <a:rPr lang="en-US" dirty="0" err="1"/>
              <a:t>índices</a:t>
            </a:r>
            <a:r>
              <a:rPr lang="en-US" dirty="0"/>
              <a:t>”,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(que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Analicemos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…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llevó</a:t>
            </a:r>
            <a:r>
              <a:rPr lang="en-US" dirty="0"/>
              <a:t> a la idea de </a:t>
            </a:r>
            <a:r>
              <a:rPr lang="en-US" dirty="0" err="1"/>
              <a:t>precisar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precisamos</a:t>
            </a:r>
            <a:r>
              <a:rPr lang="en-US" dirty="0"/>
              <a:t> “</a:t>
            </a:r>
            <a:r>
              <a:rPr lang="en-US" dirty="0" err="1"/>
              <a:t>buscar</a:t>
            </a:r>
            <a:r>
              <a:rPr lang="en-US" dirty="0"/>
              <a:t>” </a:t>
            </a:r>
            <a:r>
              <a:rPr lang="en-US" dirty="0" err="1"/>
              <a:t>elementos</a:t>
            </a:r>
            <a:r>
              <a:rPr lang="en-US" dirty="0"/>
              <a:t>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siquiera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compararlos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“</a:t>
            </a:r>
            <a:r>
              <a:rPr lang="en-US" dirty="0" err="1"/>
              <a:t>orden</a:t>
            </a:r>
            <a:r>
              <a:rPr lang="en-US" dirty="0"/>
              <a:t>” de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ver</a:t>
            </a:r>
            <a:r>
              <a:rPr lang="en-US" dirty="0"/>
              <a:t> con el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 hay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perfectas. </a:t>
            </a:r>
            <a:r>
              <a:rPr lang="en-US" dirty="0" err="1"/>
              <a:t>Dependen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necesarios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se </a:t>
            </a:r>
            <a:r>
              <a:rPr lang="en-US" dirty="0" err="1"/>
              <a:t>contraponen</a:t>
            </a:r>
            <a:r>
              <a:rPr lang="en-US" dirty="0"/>
              <a:t> y hay que </a:t>
            </a:r>
            <a:r>
              <a:rPr lang="en-US" dirty="0" err="1"/>
              <a:t>buscar</a:t>
            </a:r>
            <a:r>
              <a:rPr lang="en-US" dirty="0"/>
              <a:t> un trade-off.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Como nada </a:t>
            </a:r>
            <a:r>
              <a:rPr lang="en-US" dirty="0" err="1"/>
              <a:t>es</a:t>
            </a:r>
            <a:r>
              <a:rPr lang="en-US" dirty="0"/>
              <a:t> perfecto,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comenzar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el </a:t>
            </a:r>
            <a:r>
              <a:rPr lang="en-US" dirty="0" err="1"/>
              <a:t>comportamiento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arreglos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clave de </a:t>
            </a:r>
            <a:r>
              <a:rPr lang="en-US" b="1" dirty="0" err="1"/>
              <a:t>búsqueda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/>
              <a:t>Editores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editores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: copy, paste, move, etc.  y </a:t>
            </a:r>
            <a:r>
              <a:rPr lang="en-US" sz="2000" dirty="0" err="1"/>
              <a:t>afortunadamente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avanzados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deshacer</a:t>
            </a:r>
            <a:r>
              <a:rPr lang="en-US" sz="2000" dirty="0"/>
              <a:t>” las </a:t>
            </a:r>
            <a:r>
              <a:rPr lang="en-US" sz="2000" dirty="0" err="1"/>
              <a:t>últimas</a:t>
            </a:r>
            <a:r>
              <a:rPr lang="en-US" sz="2000" dirty="0"/>
              <a:t> </a:t>
            </a:r>
            <a:r>
              <a:rPr lang="en-US" sz="2000" dirty="0" err="1"/>
              <a:t>acciones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arrepentirse</a:t>
            </a:r>
            <a:r>
              <a:rPr lang="en-US" sz="2000" dirty="0"/>
              <a:t>” e </a:t>
            </a:r>
            <a:r>
              <a:rPr lang="en-US" sz="2000" dirty="0" err="1"/>
              <a:t>inspeccionar</a:t>
            </a:r>
            <a:r>
              <a:rPr lang="en-US" sz="2000" dirty="0"/>
              <a:t> la </a:t>
            </a:r>
            <a:r>
              <a:rPr lang="en-US" sz="2000" dirty="0" err="1"/>
              <a:t>herramienta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auxiliar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  Pila (Stack o LIFO)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170</a:t>
            </a:fld>
            <a:endParaRPr lang="en-US"/>
          </a:p>
        </p:txBody>
      </p:sp>
      <p:pic>
        <p:nvPicPr>
          <p:cNvPr id="5" name="Content Placeholder 4" descr="Java – Crear un &lt;strong&gt;editor de texto&lt;/strong&gt; | Dark[byt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3" y="4130040"/>
            <a:ext cx="3486367" cy="1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2: Runtime execution</a:t>
            </a:r>
          </a:p>
          <a:p>
            <a:pPr marL="0" indent="0" algn="just">
              <a:buNone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invoca</a:t>
            </a:r>
            <a:r>
              <a:rPr lang="en-US" sz="2000" dirty="0"/>
              <a:t> a un </a:t>
            </a:r>
            <a:r>
              <a:rPr lang="en-US" sz="2000" dirty="0" err="1"/>
              <a:t>método</a:t>
            </a:r>
            <a:r>
              <a:rPr lang="en-US" sz="2000" dirty="0"/>
              <a:t> se </a:t>
            </a:r>
            <a:r>
              <a:rPr lang="en-US" sz="2000" dirty="0" err="1"/>
              <a:t>utiliza</a:t>
            </a:r>
            <a:r>
              <a:rPr lang="en-US" sz="2000" dirty="0"/>
              <a:t> el stack del runtime para </a:t>
            </a:r>
            <a:r>
              <a:rPr lang="en-US" sz="2000" dirty="0" err="1"/>
              <a:t>almacenar</a:t>
            </a:r>
            <a:r>
              <a:rPr lang="en-US" sz="2000" dirty="0"/>
              <a:t>: </a:t>
            </a:r>
            <a:r>
              <a:rPr lang="en-US" sz="2000" dirty="0" err="1"/>
              <a:t>parámetros</a:t>
            </a:r>
            <a:r>
              <a:rPr lang="en-US" sz="2000" dirty="0"/>
              <a:t>, variables locales y </a:t>
            </a:r>
            <a:r>
              <a:rPr lang="en-US" sz="2000" dirty="0" err="1"/>
              <a:t>dirección</a:t>
            </a:r>
            <a:r>
              <a:rPr lang="en-US" sz="2000" dirty="0"/>
              <a:t> de </a:t>
            </a:r>
            <a:r>
              <a:rPr lang="en-US" sz="2000" dirty="0" err="1"/>
              <a:t>retorno</a:t>
            </a:r>
            <a:r>
              <a:rPr lang="en-US" sz="2000" dirty="0"/>
              <a:t>.  </a:t>
            </a:r>
            <a:r>
              <a:rPr lang="es-AR" sz="2000" dirty="0"/>
              <a:t> Esto también pasa en recursión.</a:t>
            </a:r>
          </a:p>
          <a:p>
            <a:pPr marL="0" indent="0">
              <a:buNone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algoritmos</a:t>
            </a:r>
            <a:r>
              <a:rPr lang="en-US" sz="2000" dirty="0"/>
              <a:t> que son </a:t>
            </a:r>
            <a:r>
              <a:rPr lang="en-US" sz="2000" dirty="0" err="1"/>
              <a:t>ideales</a:t>
            </a:r>
            <a:r>
              <a:rPr lang="en-US" sz="2000" dirty="0"/>
              <a:t> 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recursiva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Si un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 no dispone de </a:t>
            </a:r>
            <a:r>
              <a:rPr lang="en-US" sz="2000" dirty="0" err="1"/>
              <a:t>recursión</a:t>
            </a:r>
            <a:r>
              <a:rPr lang="en-US" sz="2000" dirty="0"/>
              <a:t>, y el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de </a:t>
            </a:r>
            <a:r>
              <a:rPr lang="en-US" sz="2000" dirty="0" err="1"/>
              <a:t>naturaleza</a:t>
            </a:r>
            <a:r>
              <a:rPr lang="en-US" sz="2000" dirty="0"/>
              <a:t> </a:t>
            </a:r>
            <a:r>
              <a:rPr lang="en-US" sz="2000" dirty="0" err="1"/>
              <a:t>recursiva</a:t>
            </a:r>
            <a:r>
              <a:rPr lang="en-US" sz="2000" dirty="0"/>
              <a:t>.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b="1" dirty="0" err="1"/>
              <a:t>Rta</a:t>
            </a:r>
            <a:r>
              <a:rPr lang="en-US" sz="2000" b="1" dirty="0"/>
              <a:t>:  </a:t>
            </a:r>
            <a:r>
              <a:rPr lang="en-US" sz="2000" dirty="0" err="1"/>
              <a:t>usar</a:t>
            </a:r>
            <a:r>
              <a:rPr lang="en-US" sz="2000" dirty="0"/>
              <a:t> un Stack para </a:t>
            </a:r>
            <a:r>
              <a:rPr lang="en-US" sz="2000" dirty="0" err="1"/>
              <a:t>solucionar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dificultad</a:t>
            </a:r>
            <a:r>
              <a:rPr lang="en-US" sz="2000" dirty="0"/>
              <a:t>. </a:t>
            </a:r>
          </a:p>
        </p:txBody>
      </p:sp>
      <p:pic>
        <p:nvPicPr>
          <p:cNvPr id="3" name="Picture 2" descr="&lt;strong&gt;Recursion&lt;/strong&gt; / Piano de caracol 1 | Buscando nuev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3390449"/>
            <a:ext cx="1809931" cy="1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</a:t>
            </a:r>
            <a:r>
              <a:rPr lang="en-US" sz="2000" b="1" dirty="0" err="1"/>
              <a:t>Chequeos</a:t>
            </a:r>
            <a:r>
              <a:rPr lang="en-US" sz="2000" b="1" dirty="0"/>
              <a:t> de </a:t>
            </a:r>
            <a:r>
              <a:rPr lang="en-US" sz="2000" b="1" dirty="0" err="1"/>
              <a:t>compilación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lenguajes</a:t>
            </a:r>
            <a:r>
              <a:rPr lang="en-US" sz="2000" dirty="0"/>
              <a:t> </a:t>
            </a:r>
            <a:r>
              <a:rPr lang="en-US" sz="2000" dirty="0" err="1"/>
              <a:t>precisan</a:t>
            </a:r>
            <a:r>
              <a:rPr lang="en-US" sz="2000" dirty="0"/>
              <a:t> de </a:t>
            </a:r>
            <a:r>
              <a:rPr lang="en-US" sz="2000" dirty="0" err="1"/>
              <a:t>ciertos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. Tal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caso</a:t>
            </a:r>
            <a:r>
              <a:rPr lang="en-US" sz="2000" dirty="0"/>
              <a:t> de las </a:t>
            </a:r>
            <a:r>
              <a:rPr lang="en-US" sz="2000" dirty="0" err="1"/>
              <a:t>expresiones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ellas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operadores</a:t>
            </a:r>
            <a:r>
              <a:rPr lang="en-US" sz="2000" dirty="0"/>
              <a:t> que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/>
              <a:t> “</a:t>
            </a:r>
            <a:r>
              <a:rPr lang="en-US" sz="2000" dirty="0" err="1"/>
              <a:t>precedencia</a:t>
            </a:r>
            <a:r>
              <a:rPr lang="en-US" sz="2000" dirty="0"/>
              <a:t>” la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cambiarse</a:t>
            </a:r>
            <a:r>
              <a:rPr lang="en-US" sz="2000" dirty="0"/>
              <a:t> con </a:t>
            </a:r>
            <a:r>
              <a:rPr lang="en-US" sz="2000" dirty="0" err="1"/>
              <a:t>tal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 “</a:t>
            </a:r>
            <a:r>
              <a:rPr lang="en-US" sz="2000" dirty="0" err="1"/>
              <a:t>paréntesis</a:t>
            </a:r>
            <a:r>
              <a:rPr lang="en-US" sz="2000" dirty="0"/>
              <a:t>”. </a:t>
            </a:r>
          </a:p>
          <a:p>
            <a:pPr marL="0" indent="0" algn="just">
              <a:buNone/>
            </a:pPr>
            <a:r>
              <a:rPr lang="en-US" sz="2000" dirty="0"/>
              <a:t>Si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paréntesis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anidarse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lo que </a:t>
            </a:r>
            <a:r>
              <a:rPr lang="en-US" sz="2000" dirty="0" err="1"/>
              <a:t>querramos</a:t>
            </a:r>
            <a:r>
              <a:rPr lang="en-US" sz="2000" dirty="0"/>
              <a:t>,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aparearse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resolverse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 de ese </a:t>
            </a:r>
            <a:r>
              <a:rPr lang="en-US" sz="2000" dirty="0" err="1"/>
              <a:t>tipo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Con </a:t>
            </a:r>
            <a:r>
              <a:rPr lang="en-US" sz="2000" dirty="0" err="1"/>
              <a:t>una</a:t>
            </a:r>
            <a:r>
              <a:rPr lang="en-US" sz="2000" dirty="0"/>
              <a:t> PILA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0" y="3805847"/>
            <a:ext cx="1552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Definición</a:t>
            </a:r>
            <a:r>
              <a:rPr lang="en-US" dirty="0"/>
              <a:t> Stack/LIFO/Pila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 La </a:t>
            </a:r>
            <a:r>
              <a:rPr lang="en-US" dirty="0" err="1"/>
              <a:t>única</a:t>
            </a:r>
            <a:r>
              <a:rPr lang="en-US" dirty="0"/>
              <a:t> forma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: TOPE que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llegó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son: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dirty="0" err="1"/>
              <a:t>agrega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y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tope.</a:t>
            </a:r>
          </a:p>
          <a:p>
            <a:r>
              <a:rPr lang="en-US" b="1" dirty="0"/>
              <a:t>pop</a:t>
            </a:r>
            <a:r>
              <a:rPr lang="en-US" dirty="0"/>
              <a:t>: </a:t>
            </a:r>
            <a:r>
              <a:rPr lang="en-US" dirty="0" err="1"/>
              <a:t>quita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y cambia el tope de la pila.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destructiva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  <a:p>
            <a:r>
              <a:rPr lang="en-US" b="1" dirty="0" err="1"/>
              <a:t>isEmpty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true/false </a:t>
            </a:r>
            <a:r>
              <a:rPr lang="en-US" dirty="0" err="1"/>
              <a:t>segun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o no </a:t>
            </a:r>
            <a:r>
              <a:rPr lang="en-US" dirty="0" err="1"/>
              <a:t>elementos</a:t>
            </a:r>
            <a:endParaRPr lang="en-US" dirty="0"/>
          </a:p>
          <a:p>
            <a:pPr algn="just"/>
            <a:r>
              <a:rPr lang="en-US" b="1" dirty="0"/>
              <a:t>peek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tope </a:t>
            </a:r>
            <a:r>
              <a:rPr lang="en-US" dirty="0" err="1"/>
              <a:t>pero</a:t>
            </a:r>
            <a:r>
              <a:rPr lang="en-US" dirty="0"/>
              <a:t> sin </a:t>
            </a:r>
            <a:r>
              <a:rPr lang="en-US" dirty="0" err="1"/>
              <a:t>removerlo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? ¿Con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 ¿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“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”?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la </a:t>
            </a:r>
            <a:r>
              <a:rPr lang="en-US" dirty="0" err="1"/>
              <a:t>contiguedad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garantizada</a:t>
            </a:r>
            <a:r>
              <a:rPr lang="en-US" dirty="0"/>
              <a:t>.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quedarían</a:t>
            </a:r>
            <a:r>
              <a:rPr lang="en-US" dirty="0"/>
              <a:t> </a:t>
            </a:r>
            <a:r>
              <a:rPr lang="en-US" dirty="0" err="1"/>
              <a:t>huecos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y no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mover </a:t>
            </a:r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s-AR" dirty="0"/>
              <a:t>contigüidad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las </a:t>
            </a:r>
            <a:r>
              <a:rPr lang="en-US" dirty="0" err="1"/>
              <a:t>operaciones</a:t>
            </a:r>
            <a:r>
              <a:rPr lang="en-US" dirty="0"/>
              <a:t>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</a:t>
            </a:r>
          </a:p>
          <a:p>
            <a:pPr marL="0" indent="0" algn="just">
              <a:buNone/>
            </a:pPr>
            <a:r>
              <a:rPr lang="en-US" dirty="0"/>
              <a:t>Sin embargo,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acaba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contiguo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y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crecer</a:t>
            </a:r>
            <a:r>
              <a:rPr lang="en-US" dirty="0"/>
              <a:t>/</a:t>
            </a:r>
            <a:r>
              <a:rPr lang="en-US" dirty="0" err="1"/>
              <a:t>decrecer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a “chunks”.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175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432560" y="6139180"/>
          <a:ext cx="609599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4007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02733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38277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00928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7909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04530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257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2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No.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Stack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 </a:t>
            </a:r>
            <a:r>
              <a:rPr lang="en-US" dirty="0" err="1"/>
              <a:t>Es</a:t>
            </a:r>
            <a:r>
              <a:rPr lang="en-US" dirty="0"/>
              <a:t> solo </a:t>
            </a:r>
            <a:r>
              <a:rPr lang="en-US" dirty="0" err="1"/>
              <a:t>cuestión</a:t>
            </a:r>
            <a:r>
              <a:rPr lang="en-US" dirty="0"/>
              <a:t> de “</a:t>
            </a:r>
            <a:r>
              <a:rPr lang="en-US" dirty="0" err="1"/>
              <a:t>apuntar</a:t>
            </a:r>
            <a:r>
              <a:rPr lang="en-US" dirty="0"/>
              <a:t>“ el tope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el primer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Así</a:t>
            </a:r>
            <a:r>
              <a:rPr lang="en-US" dirty="0"/>
              <a:t>, </a:t>
            </a:r>
            <a:r>
              <a:rPr lang="en-US" dirty="0" err="1"/>
              <a:t>jamás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recorrer</a:t>
            </a:r>
            <a:r>
              <a:rPr lang="en-US" dirty="0"/>
              <a:t> para push/pop.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176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740228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512422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4360815" y="5953397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6151514" y="5930538"/>
          <a:ext cx="1101634" cy="393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1841862" y="59526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>
            <a:off x="3648345" y="5930538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derecha 11"/>
          <p:cNvSpPr/>
          <p:nvPr/>
        </p:nvSpPr>
        <p:spPr>
          <a:xfrm>
            <a:off x="5506537" y="59360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equipada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para el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>
                <a:hlinkClick r:id="rId2"/>
              </a:rPr>
              <a:t>https://github.com/AdoptOpenJDK/openjdk-jdk14u/blob/master/src/java.base/share/classes/java/util/Stack.java</a:t>
            </a:r>
            <a:endParaRPr lang="es-AR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Analizar el código y discutir:</a:t>
            </a:r>
          </a:p>
          <a:p>
            <a:pPr marL="514350" indent="-514350">
              <a:buAutoNum type="alphaLcParenR"/>
            </a:pPr>
            <a:r>
              <a:rPr lang="es-AR" dirty="0"/>
              <a:t>Cómo está implementada internamente</a:t>
            </a:r>
          </a:p>
          <a:p>
            <a:pPr marL="514350" indent="-514350">
              <a:buAutoNum type="alphaLcParenR"/>
            </a:pPr>
            <a:r>
              <a:rPr lang="es-AR" dirty="0"/>
              <a:t>Desde el punto de vista de OOP, ¿es correcto de dónde extiende comportamiento? ¿Por qué?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Java, </a:t>
            </a:r>
            <a:r>
              <a:rPr lang="en-US" dirty="0" err="1"/>
              <a:t>compilaría</a:t>
            </a:r>
            <a:r>
              <a:rPr lang="en-US" dirty="0"/>
              <a:t> y </a:t>
            </a:r>
            <a:r>
              <a:rPr lang="en-US" dirty="0" err="1"/>
              <a:t>ejecutaría</a:t>
            </a:r>
            <a:r>
              <a:rPr lang="en-US" dirty="0"/>
              <a:t>. ¿Tiene </a:t>
            </a:r>
            <a:r>
              <a:rPr lang="en-US" dirty="0" err="1"/>
              <a:t>sentido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&lt;String&gt; myStack =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new 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("paste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3");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(3, 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myStack.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(System.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out::println);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se </a:t>
            </a:r>
            <a:r>
              <a:rPr lang="en-US" dirty="0" err="1"/>
              <a:t>cometió</a:t>
            </a:r>
            <a:r>
              <a:rPr lang="en-US" dirty="0"/>
              <a:t> un </a:t>
            </a:r>
            <a:r>
              <a:rPr lang="en-US" dirty="0" err="1"/>
              <a:t>importante</a:t>
            </a:r>
            <a:r>
              <a:rPr lang="en-US" dirty="0"/>
              <a:t> error de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¿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dijimos</a:t>
                </a:r>
                <a:r>
                  <a:rPr lang="en-US" sz="2400" dirty="0"/>
                  <a:t> que la 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puntual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)</a:t>
                </a:r>
                <a:r>
                  <a:rPr lang="en-US" sz="2400" dirty="0"/>
                  <a:t>?</a:t>
                </a:r>
              </a:p>
              <a:p>
                <a:pPr marL="0" indent="0" algn="just">
                  <a:buNone/>
                </a:pPr>
                <a:r>
                  <a:rPr lang="en-US" sz="2400" dirty="0" err="1"/>
                  <a:t>Veamos</a:t>
                </a:r>
                <a:r>
                  <a:rPr lang="en-US" sz="2400" dirty="0"/>
                  <a:t> el </a:t>
                </a:r>
                <a:r>
                  <a:rPr lang="en-US" sz="2400" dirty="0" err="1"/>
                  <a:t>algoritmo</a:t>
                </a:r>
                <a:r>
                  <a:rPr lang="en-US" sz="2400" dirty="0"/>
                  <a:t> que </a:t>
                </a:r>
                <a:r>
                  <a:rPr lang="en-US" sz="2400" dirty="0" err="1"/>
                  <a:t>toma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ventaja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estar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ordenado</a:t>
                </a:r>
                <a:r>
                  <a:rPr lang="en-US" sz="2400" dirty="0"/>
                  <a:t>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Se llama “</a:t>
                </a:r>
                <a:r>
                  <a:rPr lang="en-US" sz="2400" dirty="0" err="1"/>
                  <a:t>búsqueda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binaria</a:t>
                </a:r>
                <a:r>
                  <a:rPr lang="en-US" sz="2400" dirty="0"/>
                  <a:t>”.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Lo </a:t>
                </a:r>
                <a:r>
                  <a:rPr lang="en-US" sz="2400" dirty="0" err="1"/>
                  <a:t>mostramos</a:t>
                </a:r>
                <a:r>
                  <a:rPr lang="en-US" sz="2400" dirty="0"/>
                  <a:t> para claves </a:t>
                </a:r>
                <a:r>
                  <a:rPr lang="en-US" sz="2400" dirty="0" err="1"/>
                  <a:t>numéricas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enteras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tipo</a:t>
                </a:r>
                <a:r>
                  <a:rPr lang="en-US" sz="2400" dirty="0"/>
                  <a:t> long.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" y="1967232"/>
                <a:ext cx="8229600" cy="4389120"/>
              </a:xfrm>
              <a:blipFill>
                <a:blip r:embed="rId2"/>
                <a:stretch>
                  <a:fillRect l="-1111" t="-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Stack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encapsulando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/>
              <a:t> (o </a:t>
            </a:r>
            <a:r>
              <a:rPr lang="en-US" dirty="0" err="1"/>
              <a:t>arreglo</a:t>
            </a:r>
            <a:r>
              <a:rPr lang="en-US" dirty="0"/>
              <a:t>). No </a:t>
            </a:r>
            <a:r>
              <a:rPr lang="en-US" dirty="0" err="1"/>
              <a:t>especializando</a:t>
            </a:r>
            <a:r>
              <a:rPr lang="en-US" dirty="0"/>
              <a:t>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(T v) { data.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addFirst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(v);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Faltaría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… (que no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 de LinkedList).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Evaluador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operandos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:  solo </a:t>
            </a:r>
            <a:r>
              <a:rPr lang="en-US" dirty="0" err="1"/>
              <a:t>binarios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expresiones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: </a:t>
            </a:r>
          </a:p>
          <a:p>
            <a:pPr marL="514350" indent="-514350">
              <a:buAutoNum type="alphaLcParenR"/>
            </a:pPr>
            <a:r>
              <a:rPr lang="en-US" b="1" dirty="0" err="1"/>
              <a:t>prefija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antes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infija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entre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postfija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 err="1"/>
              <a:t>detrás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 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Infija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 + 3 - 100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Dados 2 </a:t>
            </a:r>
            <a:r>
              <a:rPr lang="en-US" dirty="0" err="1"/>
              <a:t>operandos</a:t>
            </a:r>
            <a:r>
              <a:rPr lang="en-US" dirty="0"/>
              <a:t> A y B,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*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06435" y="3388360"/>
          <a:ext cx="6096000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6533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838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8111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73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88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731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A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B 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* A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 A 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1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El problema con la evaluación de una expresión infija es que existen ambigüedades cuando dos operadores tienen la misma precedencia. ¿ Por ejemplo?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  10  -  2  -  3 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?</a:t>
            </a: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Algo así debe resolverse con asociatividad. Pero se complica más aún cuando aparecen paréntesis que cambian las prioridades.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notaciones</a:t>
            </a:r>
            <a:r>
              <a:rPr lang="en-US" dirty="0"/>
              <a:t> </a:t>
            </a:r>
            <a:r>
              <a:rPr lang="en-US" dirty="0" err="1"/>
              <a:t>prefija</a:t>
            </a:r>
            <a:r>
              <a:rPr lang="en-US" dirty="0"/>
              <a:t> y </a:t>
            </a:r>
            <a:r>
              <a:rPr lang="en-US" dirty="0" err="1"/>
              <a:t>postfija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innecesario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que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 real de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expression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lvl="0"/>
            <a:r>
              <a:rPr lang="es-AR" dirty="0"/>
              <a:t>Cada operador en una expresión postfija se refiere a los </a:t>
            </a:r>
            <a:r>
              <a:rPr lang="es-AR" dirty="0" err="1"/>
              <a:t>operandos</a:t>
            </a:r>
            <a:r>
              <a:rPr lang="es-AR" dirty="0"/>
              <a:t> previos en la misma. </a:t>
            </a:r>
          </a:p>
          <a:p>
            <a:pPr lvl="0"/>
            <a:r>
              <a:rPr lang="es-AR" dirty="0"/>
              <a:t>Cuando aparece un operando hay que postergarlo porque no se puede hacer nada con él hasta que no llegue el operador, y como la notación es postfija el operador va a llegar después. Por lo tanto cada vez que se encuentre un operando la acción a tomar es “</a:t>
            </a:r>
            <a:r>
              <a:rPr lang="es-AR" b="1" dirty="0"/>
              <a:t>pushearlo” en una pila</a:t>
            </a:r>
            <a:endParaRPr lang="es-AR" dirty="0"/>
          </a:p>
          <a:p>
            <a:pPr lvl="0"/>
            <a:r>
              <a:rPr lang="es-AR" dirty="0"/>
              <a:t>Cuando aparezca un operador en la expresión implica que llegó el momento de aplicárselo a los operandos que lo preceden, por lo tanto se deben “</a:t>
            </a:r>
            <a:r>
              <a:rPr lang="es-AR" b="1" dirty="0"/>
              <a:t>popear” los dos elementos más recientes de la pila</a:t>
            </a:r>
            <a:r>
              <a:rPr lang="es-AR" dirty="0"/>
              <a:t> , aplicarles el operador y volver a dejar el resultado en la pila porque dicho valor puede ser operando para otra subexpresión (al resultado habrá que aplicársele el próximo operador que aparezca).</a:t>
            </a:r>
          </a:p>
          <a:p>
            <a:pPr lvl="0"/>
            <a:r>
              <a:rPr lang="es-AR" dirty="0"/>
              <a:t>Cuando se termine de analizar al expresión de entrada el resultado de su evaluación es el único valor que quedó en la </a:t>
            </a:r>
            <a:r>
              <a:rPr lang="es-AR" b="1" dirty="0"/>
              <a:t>pila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¿Es un buen diseño elegir una pila para implementar este algoritmo?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Obviamente    sí,  porque como se observó la única forma de acceso a la estructura de datos fue a través de su tope.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Jamás se necesitó navegar por dentro de la estructura en busca de otras componentes. Siempre se respetó el orden de llegada de los elementos a la estructura. Nada mejor que una pila para esto.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Ejemplo: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Supongamos que tenemos la expresión postfija  </a:t>
            </a:r>
            <a:r>
              <a:rPr lang="es-AR" b="1" dirty="0"/>
              <a:t> </a:t>
            </a:r>
          </a:p>
          <a:p>
            <a:pPr marL="0" indent="0">
              <a:buNone/>
            </a:pPr>
            <a:r>
              <a:rPr lang="es-AR" b="1" dirty="0"/>
              <a:t>3  10  +   2  - 5  4 *  -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(que corresponde a la infija: (3 + 10) - 2 - 5 * 4  )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71737"/>
            <a:ext cx="65055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1" y="4652964"/>
            <a:ext cx="6772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352182"/>
              </p:ext>
            </p:extLst>
          </p:nvPr>
        </p:nvGraphicFramePr>
        <p:xfrm>
          <a:off x="4552280" y="4768596"/>
          <a:ext cx="1792938" cy="3657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97646">
                  <a:extLst>
                    <a:ext uri="{9D8B030D-6E8A-4147-A177-3AD203B41FA5}">
                      <a16:colId xmlns:a16="http://schemas.microsoft.com/office/drawing/2014/main" val="4203060505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2024691229"/>
                    </a:ext>
                  </a:extLst>
                </a:gridCol>
                <a:gridCol w="597646">
                  <a:extLst>
                    <a:ext uri="{9D8B030D-6E8A-4147-A177-3AD203B41FA5}">
                      <a16:colId xmlns:a16="http://schemas.microsoft.com/office/drawing/2014/main" val="3411239329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42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766273"/>
                  </a:ext>
                </a:extLst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Busco el 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89782"/>
              </p:ext>
            </p:extLst>
          </p:nvPr>
        </p:nvGraphicFramePr>
        <p:xfrm>
          <a:off x="45720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93824"/>
              </p:ext>
            </p:extLst>
          </p:nvPr>
        </p:nvGraphicFramePr>
        <p:xfrm>
          <a:off x="4552280" y="2524760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3966880" y="236728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208211"/>
              </p:ext>
            </p:extLst>
          </p:nvPr>
        </p:nvGraphicFramePr>
        <p:xfrm>
          <a:off x="4552280" y="357327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6345219" y="3444240"/>
            <a:ext cx="605120" cy="68580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5146189" y="4621784"/>
            <a:ext cx="605120" cy="6664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4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26755"/>
            <a:ext cx="6819900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17430"/>
            <a:ext cx="6505575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193805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80" y="2143220"/>
            <a:ext cx="62769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6" y="3648170"/>
            <a:ext cx="62674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46" y="5015871"/>
            <a:ext cx="6743700" cy="16287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5E94D84-FB5B-DC49-9CFA-C09D9350FC92}"/>
              </a:ext>
            </a:extLst>
          </p:cNvPr>
          <p:cNvSpPr/>
          <p:nvPr/>
        </p:nvSpPr>
        <p:spPr>
          <a:xfrm>
            <a:off x="4023360" y="5524500"/>
            <a:ext cx="12954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09B2A-21CA-0449-8EFE-ED44356F7F38}"/>
              </a:ext>
            </a:extLst>
          </p:cNvPr>
          <p:cNvSpPr txBox="1"/>
          <p:nvPr/>
        </p:nvSpPr>
        <p:spPr>
          <a:xfrm>
            <a:off x="3970020" y="5425440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71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8" y="2156460"/>
            <a:ext cx="67341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8" y="3604260"/>
            <a:ext cx="6457950" cy="1685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8" y="5052060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3B- </a:t>
            </a:r>
            <a:r>
              <a:rPr lang="es-419" dirty="0" err="1"/>
              <a:t>Ejer</a:t>
            </a:r>
            <a:r>
              <a:rPr lang="es-419"/>
              <a:t> 2</a:t>
            </a:r>
            <a:br>
              <a:rPr lang="es-419"/>
            </a:br>
            <a:r>
              <a:rPr lang="es-419"/>
              <a:t>(2.2  y  2.3)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Como </a:t>
            </a:r>
            <a:r>
              <a:rPr lang="en-US" sz="2000" dirty="0" err="1">
                <a:solidFill>
                  <a:schemeClr val="tx1"/>
                </a:solidFill>
              </a:rPr>
              <a:t>funciona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algoritmo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evaluar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postfija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Seguimiento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gráfico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papel</a:t>
            </a:r>
            <a:r>
              <a:rPr lang="en-US" sz="2000" dirty="0">
                <a:solidFill>
                  <a:schemeClr val="tx1"/>
                </a:solidFill>
              </a:rPr>
              <a:t> (snapshot </a:t>
            </a:r>
            <a:r>
              <a:rPr lang="en-US" sz="2000" dirty="0" err="1">
                <a:solidFill>
                  <a:schemeClr val="tx1"/>
                </a:solidFill>
              </a:rPr>
              <a:t>instante</a:t>
            </a:r>
            <a:r>
              <a:rPr lang="en-US" sz="2000" dirty="0">
                <a:solidFill>
                  <a:schemeClr val="tx1"/>
                </a:solidFill>
              </a:rPr>
              <a:t> a </a:t>
            </a:r>
            <a:r>
              <a:rPr lang="en-US" sz="2000" dirty="0" err="1">
                <a:solidFill>
                  <a:schemeClr val="tx1"/>
                </a:solidFill>
              </a:rPr>
              <a:t>instante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qué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hace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algoritmo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193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055968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2.2)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2    -0.1   +   10    2  *  /</a:t>
            </a:r>
          </a:p>
          <a:p>
            <a:pPr marL="514350" indent="-514350">
              <a:buAutoNum type="arabicPlain" startAt="2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pizarrón</a:t>
            </a:r>
            <a:r>
              <a:rPr lang="en-US" dirty="0"/>
              <a:t> y valor </a:t>
            </a:r>
            <a:r>
              <a:rPr lang="en-US" dirty="0" err="1"/>
              <a:t>devuelto</a:t>
            </a:r>
            <a:r>
              <a:rPr lang="en-US" dirty="0"/>
              <a:t> 0.095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(2  +  -0.1)   /  (10  *  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|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2.3)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-9   -1   -   10    2  *  /   1    5   -   2    -3    /    /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pizarrón</a:t>
            </a:r>
            <a:r>
              <a:rPr lang="en-US" dirty="0"/>
              <a:t> y valor </a:t>
            </a:r>
            <a:r>
              <a:rPr lang="en-US" dirty="0" err="1"/>
              <a:t>devuelto</a:t>
            </a:r>
            <a:r>
              <a:rPr lang="en-US" dirty="0"/>
              <a:t> -2.4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((-9  -  -1)   /  (10  *  2 )) *  ( (1  -  5)   /  (2  /    -3)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Acá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2 </a:t>
            </a:r>
            <a:r>
              <a:rPr lang="en-US" dirty="0" err="1"/>
              <a:t>subproblemas</a:t>
            </a:r>
            <a:r>
              <a:rPr lang="en-US" dirty="0"/>
              <a:t>:</a:t>
            </a:r>
          </a:p>
          <a:p>
            <a:pPr marL="514350" indent="-514350">
              <a:buAutoNum type="alphaLcParenR"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parsear</a:t>
            </a:r>
            <a:r>
              <a:rPr lang="en-US" dirty="0"/>
              <a:t> un string de entrada para </a:t>
            </a:r>
            <a:r>
              <a:rPr lang="en-US" dirty="0" err="1"/>
              <a:t>separarlo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tokens </a:t>
            </a:r>
            <a:r>
              <a:rPr lang="en-US" dirty="0" err="1"/>
              <a:t>válidos</a:t>
            </a:r>
            <a:r>
              <a:rPr lang="en-US" dirty="0"/>
              <a:t> (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terminan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La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de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admitidos</a:t>
            </a:r>
            <a:r>
              <a:rPr lang="en-US" dirty="0"/>
              <a:t> son +  -   *  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Proponer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3   -  4    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– </a:t>
            </a:r>
            <a:r>
              <a:rPr lang="en-US" dirty="0" err="1"/>
              <a:t>espera</a:t>
            </a:r>
            <a:r>
              <a:rPr lang="en-US" dirty="0"/>
              <a:t> un operando </a:t>
            </a:r>
            <a:r>
              <a:rPr lang="en-US" dirty="0" err="1"/>
              <a:t>previo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0.2   3   ?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?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válido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4   3  1  -  4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Empecemos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Java me </a:t>
            </a:r>
            <a:r>
              <a:rPr lang="en-US" dirty="0" err="1"/>
              <a:t>simplifica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tokens…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Scanner </a:t>
            </a:r>
            <a:r>
              <a:rPr lang="en-US" dirty="0" err="1"/>
              <a:t>permite</a:t>
            </a:r>
            <a:r>
              <a:rPr lang="en-US" dirty="0"/>
              <a:t> leer de </a:t>
            </a:r>
            <a:r>
              <a:rPr lang="en-US" dirty="0" err="1"/>
              <a:t>estandar</a:t>
            </a:r>
            <a:r>
              <a:rPr lang="en-US" dirty="0"/>
              <a:t> input/archive/string  </a:t>
            </a:r>
            <a:r>
              <a:rPr lang="en-US" dirty="0" err="1"/>
              <a:t>información</a:t>
            </a:r>
            <a:r>
              <a:rPr lang="en-US" dirty="0"/>
              <a:t>,  </a:t>
            </a:r>
            <a:r>
              <a:rPr lang="en-US" dirty="0" err="1"/>
              <a:t>indicarle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y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tokens (</a:t>
            </a:r>
            <a:r>
              <a:rPr lang="en-US" dirty="0" err="1"/>
              <a:t>iterador</a:t>
            </a:r>
            <a:r>
              <a:rPr lang="en-US" dirty="0"/>
              <a:t>).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Probar</a:t>
            </a:r>
            <a:r>
              <a:rPr lang="en-US" sz="1600" dirty="0"/>
              <a:t> el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que </a:t>
            </a:r>
            <a:r>
              <a:rPr lang="en-US" sz="1600" dirty="0" err="1"/>
              <a:t>toma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línea</a:t>
            </a:r>
            <a:r>
              <a:rPr lang="en-US" sz="1600" dirty="0"/>
              <a:t> de la </a:t>
            </a:r>
            <a:r>
              <a:rPr lang="en-US" sz="1600" b="1" dirty="0"/>
              <a:t>entrada </a:t>
            </a:r>
            <a:r>
              <a:rPr lang="en-US" sz="1600" b="1" dirty="0" err="1"/>
              <a:t>estándard</a:t>
            </a:r>
            <a:r>
              <a:rPr lang="en-US" sz="1600" b="1" dirty="0"/>
              <a:t> </a:t>
            </a:r>
            <a:r>
              <a:rPr lang="en-US" sz="1600" dirty="0"/>
              <a:t>que </a:t>
            </a:r>
            <a:r>
              <a:rPr lang="en-US" sz="1600" dirty="0" err="1"/>
              <a:t>termina</a:t>
            </a:r>
            <a:r>
              <a:rPr lang="en-US" sz="1600" dirty="0"/>
              <a:t> con \n. A ese primer scanner lo </a:t>
            </a:r>
            <a:r>
              <a:rPr lang="en-US" sz="1600" dirty="0" err="1"/>
              <a:t>llamamos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B050"/>
                </a:solidFill>
              </a:rPr>
              <a:t>inputScanner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Luego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 scanner </a:t>
            </a:r>
            <a:r>
              <a:rPr lang="en-US" sz="1600" dirty="0" err="1"/>
              <a:t>sobre</a:t>
            </a:r>
            <a:r>
              <a:rPr lang="en-US" sz="1600" dirty="0"/>
              <a:t> la </a:t>
            </a:r>
            <a:r>
              <a:rPr lang="en-US" sz="1600" dirty="0" err="1"/>
              <a:t>línea</a:t>
            </a:r>
            <a:r>
              <a:rPr lang="en-US" sz="1600" dirty="0"/>
              <a:t> </a:t>
            </a:r>
            <a:r>
              <a:rPr lang="en-US" sz="1600" dirty="0" err="1"/>
              <a:t>previamente</a:t>
            </a:r>
            <a:r>
              <a:rPr lang="en-US" sz="1600" dirty="0"/>
              <a:t> </a:t>
            </a:r>
            <a:r>
              <a:rPr lang="en-US" sz="1600" dirty="0" err="1"/>
              <a:t>leida</a:t>
            </a:r>
            <a:r>
              <a:rPr lang="en-US" sz="1600" dirty="0"/>
              <a:t> y la </a:t>
            </a:r>
            <a:r>
              <a:rPr lang="en-US" sz="1600" dirty="0" err="1"/>
              <a:t>tokeniza</a:t>
            </a:r>
            <a:r>
              <a:rPr lang="en-US" sz="1600" dirty="0"/>
              <a:t> </a:t>
            </a:r>
            <a:r>
              <a:rPr lang="en-US" sz="1600" dirty="0" err="1"/>
              <a:t>separando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espacios</a:t>
            </a:r>
            <a:r>
              <a:rPr lang="en-US" sz="1600" dirty="0"/>
              <a:t> (</a:t>
            </a:r>
            <a:r>
              <a:rPr lang="en-US" sz="1600" dirty="0" err="1"/>
              <a:t>blancos</a:t>
            </a:r>
            <a:r>
              <a:rPr lang="en-US" sz="1600" dirty="0"/>
              <a:t>, </a:t>
            </a:r>
            <a:r>
              <a:rPr lang="en-US" sz="1600" dirty="0" err="1"/>
              <a:t>tabulador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 Ese </a:t>
            </a:r>
            <a:r>
              <a:rPr lang="en-US" sz="1600" dirty="0" err="1"/>
              <a:t>segundo</a:t>
            </a:r>
            <a:r>
              <a:rPr lang="en-US" sz="1600" dirty="0"/>
              <a:t> scanner lo </a:t>
            </a:r>
            <a:r>
              <a:rPr lang="en-US" sz="1600" dirty="0" err="1"/>
              <a:t>llamamos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lineScanner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// primer scanner: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separador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enter</a:t>
            </a:r>
          </a:p>
          <a:p>
            <a:pPr marL="0" indent="0" algn="just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Scanner(System.in).</a:t>
            </a:r>
            <a:r>
              <a:rPr lang="en-US" sz="1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("\\n");</a:t>
            </a: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("Introduzca la expresión en notación postfija: ");</a:t>
            </a:r>
          </a:p>
          <a:p>
            <a:pPr marL="0" indent="0" algn="just">
              <a:buNone/>
            </a:pP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line = </a:t>
            </a:r>
            <a:r>
              <a:rPr lang="es-AR" sz="1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inputScanner.next</a:t>
            </a:r>
            <a:r>
              <a:rPr lang="es-AR" sz="1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sz="1600" dirty="0"/>
              <a:t>// </a:t>
            </a:r>
            <a:r>
              <a:rPr lang="es-AR" sz="1600" u="sng" dirty="0"/>
              <a:t>si</a:t>
            </a:r>
            <a:r>
              <a:rPr lang="es-AR" sz="1600" dirty="0"/>
              <a:t> </a:t>
            </a:r>
            <a:r>
              <a:rPr lang="es-AR" sz="1600" u="sng" dirty="0"/>
              <a:t>usan</a:t>
            </a:r>
            <a:r>
              <a:rPr lang="es-AR" sz="1600" dirty="0"/>
              <a:t> </a:t>
            </a:r>
            <a:r>
              <a:rPr lang="es-AR" sz="1600" dirty="0" err="1"/>
              <a:t>nextLine</a:t>
            </a:r>
            <a:r>
              <a:rPr lang="es-AR" sz="1600" dirty="0"/>
              <a:t>() no </a:t>
            </a:r>
            <a:r>
              <a:rPr lang="es-AR" sz="1600" u="sng" dirty="0"/>
              <a:t>poner</a:t>
            </a:r>
            <a:r>
              <a:rPr lang="es-AR" sz="1600" dirty="0"/>
              <a:t> \\r</a:t>
            </a:r>
          </a:p>
          <a:p>
            <a:pPr marL="0" indent="0" algn="just">
              <a:buNone/>
            </a:pPr>
            <a:endParaRPr lang="es-AR" sz="1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   // segundo scanner: separador espacios sobre el anterior	</a:t>
            </a:r>
          </a:p>
          <a:p>
            <a:pPr marL="0" indent="0" algn="just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Scanner(line).</a:t>
            </a:r>
            <a:r>
              <a:rPr lang="en-US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("\\s+");</a:t>
            </a:r>
          </a:p>
          <a:p>
            <a:pPr marL="0" indent="0" algn="just">
              <a:buNone/>
            </a:pP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s-A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A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</a:t>
            </a:r>
            <a:r>
              <a:rPr lang="es-AR" sz="1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s-AR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Buscando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/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apariciones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conjunto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proceder</a:t>
            </a:r>
            <a:r>
              <a:rPr lang="en-US" dirty="0"/>
              <a:t> de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formas</a:t>
            </a:r>
            <a:r>
              <a:rPr lang="en-US" dirty="0"/>
              <a:t>: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Dejar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e </a:t>
            </a:r>
            <a:r>
              <a:rPr lang="en-US" dirty="0" err="1"/>
              <a:t>ingeniárselas</a:t>
            </a:r>
            <a:r>
              <a:rPr lang="en-US" dirty="0"/>
              <a:t> para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ella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Naïve y de KMP. </a:t>
            </a:r>
            <a:r>
              <a:rPr lang="en-US" dirty="0" err="1"/>
              <a:t>En</a:t>
            </a:r>
            <a:r>
              <a:rPr lang="en-US" dirty="0"/>
              <a:t> ese </a:t>
            </a:r>
            <a:r>
              <a:rPr lang="en-US" dirty="0" err="1"/>
              <a:t>caso</a:t>
            </a:r>
            <a:r>
              <a:rPr lang="en-US" dirty="0"/>
              <a:t>, el “</a:t>
            </a:r>
            <a:r>
              <a:rPr lang="en-US" dirty="0" err="1"/>
              <a:t>texto</a:t>
            </a:r>
            <a:r>
              <a:rPr lang="en-US" dirty="0"/>
              <a:t>”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 y no se </a:t>
            </a:r>
            <a:r>
              <a:rPr lang="en-US" dirty="0" err="1"/>
              <a:t>modifica</a:t>
            </a:r>
            <a:r>
              <a:rPr lang="en-US" dirty="0"/>
              <a:t> para que no se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.</a:t>
            </a:r>
          </a:p>
          <a:p>
            <a:pPr marL="514350" indent="-514350" algn="just">
              <a:buAutoNum type="alphaLcParenR"/>
            </a:pPr>
            <a:r>
              <a:rPr lang="en-US" dirty="0" err="1"/>
              <a:t>Generar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, </a:t>
            </a:r>
            <a:r>
              <a:rPr lang="en-US" dirty="0" err="1"/>
              <a:t>llamada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dirty="0"/>
              <a:t>,  que </a:t>
            </a:r>
            <a:r>
              <a:rPr lang="en-US" dirty="0" err="1"/>
              <a:t>facilite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 Ese </a:t>
            </a:r>
            <a:r>
              <a:rPr lang="en-US" dirty="0" err="1"/>
              <a:t>fue</a:t>
            </a:r>
            <a:r>
              <a:rPr lang="en-US" dirty="0"/>
              <a:t> el </a:t>
            </a:r>
            <a:r>
              <a:rPr lang="en-US" dirty="0" err="1"/>
              <a:t>caso</a:t>
            </a:r>
            <a:r>
              <a:rPr lang="en-US" dirty="0"/>
              <a:t> del </a:t>
            </a:r>
            <a:r>
              <a:rPr lang="en-US" b="1" i="1" dirty="0" err="1"/>
              <a:t>archivo</a:t>
            </a:r>
            <a:r>
              <a:rPr lang="en-US" b="1" i="1" dirty="0"/>
              <a:t> </a:t>
            </a:r>
            <a:r>
              <a:rPr lang="en-US" b="1" i="1" dirty="0" err="1"/>
              <a:t>invertido</a:t>
            </a:r>
            <a:r>
              <a:rPr lang="en-US" dirty="0"/>
              <a:t>. Los </a:t>
            </a:r>
            <a:r>
              <a:rPr lang="en-US" dirty="0" err="1"/>
              <a:t>documentos</a:t>
            </a:r>
            <a:r>
              <a:rPr lang="en-US" dirty="0"/>
              <a:t> no se </a:t>
            </a:r>
            <a:r>
              <a:rPr lang="en-US" dirty="0" err="1"/>
              <a:t>modifican</a:t>
            </a:r>
            <a:r>
              <a:rPr lang="en-US" dirty="0"/>
              <a:t> para que no </a:t>
            </a:r>
            <a:r>
              <a:rPr lang="en-US" dirty="0" err="1"/>
              <a:t>pierda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semántica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se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b="1" i="1" dirty="0" err="1"/>
              <a:t>índice</a:t>
            </a:r>
            <a:r>
              <a:rPr lang="en-US" b="1" i="1" dirty="0"/>
              <a:t>. S</a:t>
            </a:r>
            <a:r>
              <a:rPr lang="en-US" dirty="0"/>
              <a:t>e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dicho</a:t>
            </a:r>
            <a:r>
              <a:rPr lang="en-US" dirty="0"/>
              <a:t> </a:t>
            </a:r>
            <a:r>
              <a:rPr lang="en-US" b="1" i="1" dirty="0" err="1"/>
              <a:t>índice</a:t>
            </a:r>
            <a:r>
              <a:rPr lang="en-US" b="1" i="1" dirty="0"/>
              <a:t>. </a:t>
            </a:r>
            <a:r>
              <a:rPr lang="en-US" dirty="0"/>
              <a:t>Si la </a:t>
            </a:r>
            <a:r>
              <a:rPr lang="en-US" dirty="0" err="1"/>
              <a:t>búsqueda</a:t>
            </a:r>
            <a:r>
              <a:rPr lang="en-US" dirty="0"/>
              <a:t> </a:t>
            </a:r>
            <a:r>
              <a:rPr lang="en-US" dirty="0" err="1"/>
              <a:t>resulta</a:t>
            </a:r>
            <a:r>
              <a:rPr lang="en-US" dirty="0"/>
              <a:t> </a:t>
            </a:r>
            <a:r>
              <a:rPr lang="en-US" dirty="0" err="1"/>
              <a:t>exitosa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él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se </a:t>
            </a:r>
            <a:r>
              <a:rPr lang="en-US" dirty="0" err="1"/>
              <a:t>llega</a:t>
            </a:r>
            <a:r>
              <a:rPr lang="en-US" dirty="0"/>
              <a:t> al </a:t>
            </a:r>
            <a:r>
              <a:rPr lang="en-US" dirty="0" err="1"/>
              <a:t>documento</a:t>
            </a:r>
            <a:r>
              <a:rPr lang="en-US" dirty="0"/>
              <a:t>.</a:t>
            </a:r>
            <a:endParaRPr lang="es-AR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/>
              <a:t>¿Cómo </a:t>
            </a:r>
            <a:r>
              <a:rPr lang="es-AR" dirty="0"/>
              <a:t>calcular complejidades en </a:t>
            </a:r>
            <a:r>
              <a:rPr lang="es-AR"/>
              <a:t>algoritmos recursivos?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regular.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enumeración</a:t>
            </a:r>
            <a:r>
              <a:rPr lang="en-US" dirty="0"/>
              <a:t> de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se </a:t>
            </a:r>
            <a:r>
              <a:rPr lang="en-US" dirty="0" err="1"/>
              <a:t>escriben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token = 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lineScanner.next();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¡!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") )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("OK:“: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es-AR" sz="200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Agregar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chequeo</a:t>
            </a:r>
            <a:r>
              <a:rPr lang="en-US" sz="2000" b="1" dirty="0"/>
              <a:t> al </a:t>
            </a:r>
            <a:r>
              <a:rPr lang="en-US" sz="2000" b="1" dirty="0" err="1"/>
              <a:t>código</a:t>
            </a:r>
            <a:r>
              <a:rPr lang="en-US" sz="2000" b="1" dirty="0"/>
              <a:t> anterior y </a:t>
            </a:r>
            <a:r>
              <a:rPr lang="en-US" sz="2000" b="1" dirty="0" err="1"/>
              <a:t>ver</a:t>
            </a:r>
            <a:r>
              <a:rPr lang="en-US" sz="2000" b="1" dirty="0"/>
              <a:t> que </a:t>
            </a:r>
            <a:r>
              <a:rPr lang="en-US" sz="2000" b="1" dirty="0" err="1"/>
              <a:t>valida</a:t>
            </a:r>
            <a:r>
              <a:rPr lang="en-US" sz="2000" b="1" dirty="0"/>
              <a:t> </a:t>
            </a:r>
            <a:r>
              <a:rPr lang="en-US" sz="2000" b="1" dirty="0" err="1"/>
              <a:t>correctamente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anterior para que </a:t>
            </a:r>
            <a:r>
              <a:rPr lang="en-US" dirty="0" err="1"/>
              <a:t>acepte</a:t>
            </a:r>
            <a:r>
              <a:rPr lang="en-US" dirty="0"/>
              <a:t> un token </a:t>
            </a:r>
            <a:r>
              <a:rPr lang="en-US" dirty="0" err="1"/>
              <a:t>más</a:t>
            </a:r>
            <a:r>
              <a:rPr lang="en-US" dirty="0"/>
              <a:t>:  </a:t>
            </a:r>
            <a:r>
              <a:rPr lang="en-US" dirty="0">
                <a:solidFill>
                  <a:srgbClr val="C00000"/>
                </a:solidFill>
              </a:rPr>
              <a:t>¿?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e </a:t>
            </a:r>
            <a:r>
              <a:rPr lang="en-US" dirty="0" err="1"/>
              <a:t>inválidas</a:t>
            </a:r>
            <a:r>
              <a:rPr lang="en-US" dirty="0"/>
              <a:t>. ¿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mal 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if (token.matches("¿?|¡!|,|;|##") ) </a:t>
            </a:r>
            <a:r>
              <a:rPr lang="es-AR" dirty="0"/>
              <a:t>porque el símbolo “?” es metasímbolo y significa opcionalidad </a:t>
            </a:r>
          </a:p>
          <a:p>
            <a:pPr marL="0" indent="0">
              <a:buNone/>
            </a:pPr>
            <a:r>
              <a:rPr lang="en-US" dirty="0"/>
              <a:t>La forma </a:t>
            </a:r>
            <a:r>
              <a:rPr lang="en-US" dirty="0" err="1"/>
              <a:t>correcta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escaparlo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("¿\\?|¡!|,|;|##")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Parser de </a:t>
            </a:r>
            <a:r>
              <a:rPr lang="en-US" sz="2400" dirty="0" err="1"/>
              <a:t>Precedencia</a:t>
            </a:r>
            <a:r>
              <a:rPr lang="en-US" sz="2400" dirty="0"/>
              <a:t> de </a:t>
            </a:r>
            <a:r>
              <a:rPr lang="en-US" sz="2400" dirty="0" err="1"/>
              <a:t>Operadores</a:t>
            </a:r>
            <a:endParaRPr lang="es-AR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err="1"/>
              <a:t>Algoritmo</a:t>
            </a:r>
            <a:r>
              <a:rPr lang="en-US" b="1" dirty="0"/>
              <a:t> para </a:t>
            </a:r>
            <a:r>
              <a:rPr lang="en-US" b="1" dirty="0" err="1"/>
              <a:t>transformar</a:t>
            </a:r>
            <a:r>
              <a:rPr lang="en-US" b="1" dirty="0"/>
              <a:t>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infija</a:t>
            </a:r>
            <a:r>
              <a:rPr lang="en-US" b="1" dirty="0"/>
              <a:t> a </a:t>
            </a:r>
            <a:r>
              <a:rPr lang="en-US" b="1" dirty="0" err="1"/>
              <a:t>expresión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notación</a:t>
            </a:r>
            <a:r>
              <a:rPr lang="en-US" b="1" dirty="0"/>
              <a:t> </a:t>
            </a:r>
            <a:r>
              <a:rPr lang="en-US" b="1" dirty="0" err="1"/>
              <a:t>postfija</a:t>
            </a:r>
            <a:r>
              <a:rPr lang="en-US" b="1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Idea: 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se </a:t>
            </a:r>
            <a:r>
              <a:rPr lang="en-US" dirty="0" err="1"/>
              <a:t>consultará</a:t>
            </a:r>
            <a:r>
              <a:rPr lang="en-US" dirty="0"/>
              <a:t> un </a:t>
            </a:r>
            <a:r>
              <a:rPr lang="en-US" dirty="0" err="1"/>
              <a:t>tabla</a:t>
            </a:r>
            <a:r>
              <a:rPr lang="en-US" dirty="0"/>
              <a:t> que </a:t>
            </a:r>
            <a:r>
              <a:rPr lang="en-US" dirty="0" err="1"/>
              <a:t>indique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dos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precedencia</a:t>
            </a:r>
            <a:r>
              <a:rPr lang="en-US" dirty="0"/>
              <a:t>, se </a:t>
            </a:r>
            <a:r>
              <a:rPr lang="en-US" dirty="0" err="1"/>
              <a:t>utiliza</a:t>
            </a:r>
            <a:r>
              <a:rPr lang="en-US" dirty="0"/>
              <a:t> la </a:t>
            </a:r>
            <a:r>
              <a:rPr lang="en-US" dirty="0" err="1"/>
              <a:t>regla</a:t>
            </a:r>
            <a:r>
              <a:rPr lang="en-US" dirty="0"/>
              <a:t> de </a:t>
            </a:r>
            <a:r>
              <a:rPr lang="en-US" dirty="0" err="1"/>
              <a:t>asociatividad</a:t>
            </a:r>
            <a:r>
              <a:rPr lang="en-US" dirty="0"/>
              <a:t> para saber </a:t>
            </a:r>
            <a:r>
              <a:rPr lang="en-US" dirty="0" err="1"/>
              <a:t>cuál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 primero.</a:t>
            </a:r>
          </a:p>
          <a:p>
            <a:pPr marL="0" indent="0">
              <a:buNone/>
            </a:pP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dirty="0"/>
              <a:t>La </a:t>
            </a:r>
            <a:r>
              <a:rPr lang="es-AR" dirty="0" err="1"/>
              <a:t>asociatividad</a:t>
            </a:r>
            <a:r>
              <a:rPr lang="es-AR" dirty="0"/>
              <a:t> de esas 4 operaciones es de izquierda a derecha.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Por lo tanto si tenemos A - B + C en la expresión postfija primero tiene que aparecer el – (ya que se evaluará primero A – B).</a:t>
            </a:r>
          </a:p>
          <a:p>
            <a:pPr marL="0" indent="0" algn="just">
              <a:buNone/>
            </a:pPr>
            <a:r>
              <a:rPr lang="es-AR" dirty="0"/>
              <a:t>Eso es debido a que +- tienen la misma precedencia, pero como es asociativo a izquierda si llega un “+” y había previo un  “-”, entonces el previo – se evalúa antes que el +.</a:t>
            </a:r>
          </a:p>
          <a:p>
            <a:pPr algn="just"/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497455"/>
            <a:ext cx="44577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Si </a:t>
            </a:r>
            <a:r>
              <a:rPr lang="en-US" dirty="0" err="1"/>
              <a:t>tenemos</a:t>
            </a:r>
            <a:r>
              <a:rPr lang="en-US" dirty="0"/>
              <a:t>  A  +  B  *  C  / D  entre el “+” y el “*”, el </a:t>
            </a:r>
            <a:r>
              <a:rPr lang="en-US" dirty="0" err="1"/>
              <a:t>segundo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antes que el “+” </a:t>
            </a:r>
            <a:r>
              <a:rPr lang="en-US" dirty="0" err="1"/>
              <a:t>en</a:t>
            </a:r>
            <a:r>
              <a:rPr lang="en-US" dirty="0"/>
              <a:t> la expression </a:t>
            </a:r>
            <a:r>
              <a:rPr lang="en-US" dirty="0" err="1"/>
              <a:t>postfija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entre el “*” y el “/”  el “*”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aparecer</a:t>
            </a:r>
            <a:r>
              <a:rPr lang="en-US" dirty="0"/>
              <a:t> antes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precedencia</a:t>
            </a:r>
            <a:r>
              <a:rPr lang="en-US" dirty="0"/>
              <a:t>, la </a:t>
            </a:r>
            <a:r>
              <a:rPr lang="en-US" dirty="0" err="1"/>
              <a:t>asociatividad</a:t>
            </a:r>
            <a:r>
              <a:rPr lang="en-US" dirty="0"/>
              <a:t> a </a:t>
            </a:r>
            <a:r>
              <a:rPr lang="en-US" dirty="0" err="1"/>
              <a:t>izquierda</a:t>
            </a:r>
            <a:r>
              <a:rPr lang="en-US" dirty="0"/>
              <a:t> </a:t>
            </a:r>
            <a:r>
              <a:rPr lang="en-US" dirty="0" err="1"/>
              <a:t>indica</a:t>
            </a:r>
            <a:r>
              <a:rPr lang="en-US" dirty="0"/>
              <a:t> que se </a:t>
            </a:r>
            <a:r>
              <a:rPr lang="en-US" dirty="0" err="1"/>
              <a:t>evaluará</a:t>
            </a:r>
            <a:r>
              <a:rPr lang="en-US" dirty="0"/>
              <a:t> primero el “*” y </a:t>
            </a:r>
            <a:r>
              <a:rPr lang="en-US" dirty="0" err="1"/>
              <a:t>luego</a:t>
            </a:r>
            <a:r>
              <a:rPr lang="en-US" dirty="0"/>
              <a:t> el “/”.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Resumiendo</a:t>
            </a:r>
            <a:r>
              <a:rPr lang="en-US" dirty="0"/>
              <a:t>, </a:t>
            </a:r>
            <a:r>
              <a:rPr lang="en-US" dirty="0" err="1"/>
              <a:t>deberían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expression </a:t>
            </a:r>
            <a:r>
              <a:rPr lang="en-US" dirty="0" err="1"/>
              <a:t>postfija</a:t>
            </a:r>
            <a:r>
              <a:rPr lang="en-US" dirty="0"/>
              <a:t>:  primero el *, </a:t>
            </a:r>
            <a:r>
              <a:rPr lang="en-US" dirty="0" err="1"/>
              <a:t>luego</a:t>
            </a:r>
            <a:r>
              <a:rPr lang="en-US" dirty="0"/>
              <a:t> el /  y </a:t>
            </a:r>
            <a:r>
              <a:rPr lang="en-US" dirty="0" err="1"/>
              <a:t>finalmente</a:t>
            </a:r>
            <a:r>
              <a:rPr lang="en-US" dirty="0"/>
              <a:t> el +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La expression original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equivalente</a:t>
            </a:r>
            <a:r>
              <a:rPr lang="en-US" dirty="0"/>
              <a:t> a : A + ( (B * C) / D ) . </a:t>
            </a:r>
          </a:p>
          <a:p>
            <a:pPr marL="0" indent="0" algn="just">
              <a:buNone/>
            </a:pPr>
            <a:r>
              <a:rPr lang="en-US" dirty="0"/>
              <a:t>Salvo que se </a:t>
            </a:r>
            <a:r>
              <a:rPr lang="en-US" dirty="0" err="1"/>
              <a:t>quisiera</a:t>
            </a:r>
            <a:r>
              <a:rPr lang="en-US" dirty="0"/>
              <a:t> 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comportamiento</a:t>
            </a:r>
            <a:r>
              <a:rPr lang="en-US" dirty="0"/>
              <a:t>, no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son </a:t>
            </a:r>
            <a:r>
              <a:rPr lang="en-US" sz="2000" dirty="0" err="1"/>
              <a:t>asociativas</a:t>
            </a:r>
            <a:r>
              <a:rPr lang="en-US" sz="2000" dirty="0"/>
              <a:t> a </a:t>
            </a:r>
            <a:r>
              <a:rPr lang="en-US" sz="2000" dirty="0" err="1"/>
              <a:t>izquierda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* C -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2415653" cy="210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03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son </a:t>
            </a:r>
            <a:r>
              <a:rPr lang="en-US" sz="2000" dirty="0" err="1"/>
              <a:t>asociativas</a:t>
            </a:r>
            <a:r>
              <a:rPr lang="en-US" sz="2000" dirty="0"/>
              <a:t> a </a:t>
            </a:r>
            <a:r>
              <a:rPr lang="en-US" sz="2000" dirty="0" err="1"/>
              <a:t>izquierda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756260" y="4924696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5166359" y="5669280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- C +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904651" cy="179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0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son </a:t>
            </a:r>
            <a:r>
              <a:rPr lang="en-US" sz="2000" dirty="0" err="1"/>
              <a:t>asociativas</a:t>
            </a:r>
            <a:r>
              <a:rPr lang="en-US" sz="2000" dirty="0"/>
              <a:t> a </a:t>
            </a:r>
            <a:r>
              <a:rPr lang="en-US" sz="2000" dirty="0" err="1"/>
              <a:t>izquierda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11" name="Rectangle 10"/>
          <p:cNvSpPr/>
          <p:nvPr/>
        </p:nvSpPr>
        <p:spPr>
          <a:xfrm>
            <a:off x="5184865" y="4909873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+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575315" cy="1385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992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son </a:t>
            </a:r>
            <a:r>
              <a:rPr lang="en-US" sz="2000" dirty="0" err="1"/>
              <a:t>asociativas</a:t>
            </a:r>
            <a:r>
              <a:rPr lang="en-US" sz="2000" dirty="0"/>
              <a:t> a </a:t>
            </a:r>
            <a:r>
              <a:rPr lang="en-US" sz="2000" dirty="0" err="1"/>
              <a:t>izquierda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10" name="Rectangle 9"/>
          <p:cNvSpPr/>
          <p:nvPr/>
        </p:nvSpPr>
        <p:spPr>
          <a:xfrm>
            <a:off x="5214257" y="5668409"/>
            <a:ext cx="2416629" cy="7445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589128" y="3118675"/>
            <a:ext cx="1869744" cy="6141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A * C / D</a:t>
            </a:r>
            <a:endParaRPr lang="es-MX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2361063" y="3669786"/>
            <a:ext cx="4442768" cy="216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1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En </a:t>
            </a:r>
            <a:r>
              <a:rPr lang="es-AR" dirty="0" err="1"/>
              <a:t>Pgm</a:t>
            </a:r>
            <a:r>
              <a:rPr lang="es-AR" dirty="0"/>
              <a:t> imperativa y POO han usado la técnica de programación </a:t>
            </a:r>
            <a:r>
              <a:rPr lang="es-AR" b="1" dirty="0"/>
              <a:t>Divide y Triunfarás (Divide and </a:t>
            </a:r>
            <a:r>
              <a:rPr lang="es-AR" b="1" dirty="0" err="1"/>
              <a:t>Conquer</a:t>
            </a:r>
            <a:r>
              <a:rPr lang="es-AR" b="1" dirty="0"/>
              <a:t>)</a:t>
            </a:r>
            <a:r>
              <a:rPr lang="es-AR" dirty="0"/>
              <a:t>: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La solución de un problema de tamaño de entrada N se </a:t>
            </a:r>
            <a:r>
              <a:rPr lang="es-AR" b="1" dirty="0"/>
              <a:t>divide en problemas de tamaño menor </a:t>
            </a:r>
            <a:r>
              <a:rPr lang="es-AR" dirty="0"/>
              <a:t>hasta que la solución es trivial. Finalmente, </a:t>
            </a:r>
            <a:r>
              <a:rPr lang="es-AR" b="1" dirty="0"/>
              <a:t>se combinan los resultados parciales </a:t>
            </a:r>
            <a:r>
              <a:rPr lang="es-AR" dirty="0"/>
              <a:t>para dar solución al problema original.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7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</a:t>
            </a:r>
            <a:r>
              <a:rPr lang="en-US" sz="2000" dirty="0" err="1"/>
              <a:t>esas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 son </a:t>
            </a:r>
            <a:r>
              <a:rPr lang="en-US" sz="2000" dirty="0" err="1"/>
              <a:t>asociativas</a:t>
            </a:r>
            <a:r>
              <a:rPr lang="en-US" sz="2000" dirty="0"/>
              <a:t> a </a:t>
            </a:r>
            <a:r>
              <a:rPr lang="en-US" sz="2000" dirty="0" err="1"/>
              <a:t>izquierda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de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1" y="2915467"/>
            <a:ext cx="4457700" cy="13144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0" y="4558792"/>
          <a:ext cx="6096000" cy="18542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0201391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514247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20756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6322426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49629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12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66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9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921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>
                    <a:solidFill>
                      <a:srgbClr val="FF990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27856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61874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=&gt;</a:t>
            </a:r>
            <a:r>
              <a:rPr lang="en-US" dirty="0" err="1"/>
              <a:t>postfija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42087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s-AR" sz="2800" dirty="0">
                <a:solidFill>
                  <a:srgbClr val="C00000"/>
                </a:solidFill>
              </a:rPr>
              <a:t>Cada operando </a:t>
            </a:r>
            <a:r>
              <a:rPr lang="es-AR" sz="2800" dirty="0"/>
              <a:t>de la expresión infija se copia en la expresión postfija. </a:t>
            </a:r>
          </a:p>
          <a:p>
            <a:pPr marL="0" lvl="0" indent="0">
              <a:buNone/>
            </a:pPr>
            <a:endParaRPr lang="es-AR" sz="2800" dirty="0"/>
          </a:p>
          <a:p>
            <a:pPr marL="0" lvl="0" indent="0">
              <a:buNone/>
            </a:pPr>
            <a:r>
              <a:rPr lang="es-AR" sz="2800" dirty="0"/>
              <a:t>Cuando aparece </a:t>
            </a:r>
            <a:r>
              <a:rPr lang="es-AR" sz="2800" dirty="0">
                <a:solidFill>
                  <a:srgbClr val="00B050"/>
                </a:solidFill>
              </a:rPr>
              <a:t>un operador </a:t>
            </a:r>
            <a:r>
              <a:rPr lang="es-AR" sz="2800" dirty="0"/>
              <a:t>hay que analizar precedencia respecto del resto de los previos operadores, por lo tanto los casos se reducen a chequear la precedencia entre el </a:t>
            </a:r>
            <a:r>
              <a:rPr lang="es-AR" sz="2800" b="1" dirty="0"/>
              <a:t>tope de la pila </a:t>
            </a:r>
            <a:r>
              <a:rPr lang="es-AR" sz="2800" dirty="0"/>
              <a:t>y el </a:t>
            </a:r>
            <a:r>
              <a:rPr lang="es-AR" sz="2800" b="1" dirty="0"/>
              <a:t>operador </a:t>
            </a:r>
            <a:r>
              <a:rPr lang="es-AR" sz="2800" b="1" dirty="0" err="1"/>
              <a:t>current</a:t>
            </a:r>
            <a:r>
              <a:rPr lang="es-AR" sz="2800" dirty="0"/>
              <a:t>: </a:t>
            </a:r>
          </a:p>
          <a:p>
            <a:pPr marL="0" lvl="0" indent="0">
              <a:buNone/>
            </a:pPr>
            <a:endParaRPr lang="es-AR" sz="2800" dirty="0"/>
          </a:p>
          <a:p>
            <a:pPr lvl="0"/>
            <a:r>
              <a:rPr lang="es-AR" sz="2800" dirty="0"/>
              <a:t>Si la pila está vacía, se  “</a:t>
            </a:r>
            <a:r>
              <a:rPr lang="es-AR" sz="2800" b="1" dirty="0" err="1"/>
              <a:t>pushea</a:t>
            </a:r>
            <a:r>
              <a:rPr lang="es-AR" sz="2800" b="1" dirty="0"/>
              <a:t>” el operador </a:t>
            </a:r>
            <a:r>
              <a:rPr lang="es-AR" sz="2800" b="1" dirty="0" err="1"/>
              <a:t>current</a:t>
            </a:r>
            <a:r>
              <a:rPr lang="es-AR" sz="2800" dirty="0"/>
              <a:t> ya que no se lo puede comparar con nada porque es el primero de la </a:t>
            </a:r>
            <a:r>
              <a:rPr lang="es-AR" sz="2800" dirty="0" err="1"/>
              <a:t>subexpresión</a:t>
            </a:r>
            <a:r>
              <a:rPr lang="es-AR" sz="2800" dirty="0"/>
              <a:t>.</a:t>
            </a:r>
          </a:p>
          <a:p>
            <a:pPr lvl="0"/>
            <a:endParaRPr lang="es-AR" sz="2800" dirty="0"/>
          </a:p>
          <a:p>
            <a:pPr lvl="0"/>
            <a:r>
              <a:rPr lang="es-AR" sz="2800" dirty="0"/>
              <a:t>Si la pila no está vacía:</a:t>
            </a:r>
          </a:p>
          <a:p>
            <a:pPr lvl="1"/>
            <a:r>
              <a:rPr lang="en-US" sz="2800" dirty="0"/>
              <a:t>Si el </a:t>
            </a:r>
            <a:r>
              <a:rPr lang="en-US" sz="2800" b="1" dirty="0"/>
              <a:t>tope de la pila </a:t>
            </a:r>
            <a:r>
              <a:rPr lang="en-US" sz="2800" b="1" dirty="0" err="1"/>
              <a:t>tiene</a:t>
            </a:r>
            <a:r>
              <a:rPr lang="en-US" sz="2800" b="1" dirty="0"/>
              <a:t> mayor </a:t>
            </a:r>
            <a:r>
              <a:rPr lang="en-US" sz="2800" b="1" dirty="0" err="1"/>
              <a:t>precedencia</a:t>
            </a:r>
            <a:r>
              <a:rPr lang="en-US" sz="2800" b="1" dirty="0"/>
              <a:t> </a:t>
            </a:r>
            <a:r>
              <a:rPr lang="en-US" sz="2800" dirty="0"/>
              <a:t>que el </a:t>
            </a:r>
            <a:r>
              <a:rPr lang="en-US" sz="2800" b="1" dirty="0" err="1"/>
              <a:t>operador</a:t>
            </a:r>
            <a:r>
              <a:rPr lang="en-US" sz="2800" b="1" dirty="0"/>
              <a:t> curre</a:t>
            </a:r>
            <a:r>
              <a:rPr lang="en-US" sz="2800" dirty="0"/>
              <a:t>nt, </a:t>
            </a:r>
            <a:r>
              <a:rPr lang="en-US" sz="2800" dirty="0" err="1"/>
              <a:t>entonces</a:t>
            </a:r>
            <a:r>
              <a:rPr lang="en-US" sz="2800" dirty="0"/>
              <a:t> se </a:t>
            </a:r>
            <a:r>
              <a:rPr lang="en-US" sz="2800" dirty="0" err="1"/>
              <a:t>realizar</a:t>
            </a:r>
            <a:r>
              <a:rPr lang="en-US" sz="2800" dirty="0"/>
              <a:t> “</a:t>
            </a:r>
            <a:r>
              <a:rPr lang="en-US" sz="2800" b="1" dirty="0"/>
              <a:t>pop</a:t>
            </a:r>
            <a:r>
              <a:rPr lang="en-US" sz="2800" dirty="0"/>
              <a:t>” del </a:t>
            </a:r>
            <a:r>
              <a:rPr lang="en-US" sz="2800" dirty="0" err="1"/>
              <a:t>operador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pila y se lo </a:t>
            </a:r>
            <a:r>
              <a:rPr lang="en-US" sz="2800" dirty="0" err="1"/>
              <a:t>copia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expresión</a:t>
            </a:r>
            <a:r>
              <a:rPr lang="en-US" sz="2800" dirty="0"/>
              <a:t> </a:t>
            </a:r>
            <a:r>
              <a:rPr lang="en-US" sz="2800" dirty="0" err="1"/>
              <a:t>postfija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hasta que </a:t>
            </a:r>
            <a:r>
              <a:rPr lang="en-US" sz="2800" dirty="0"/>
              <a:t>se </a:t>
            </a:r>
            <a:r>
              <a:rPr lang="en-US" sz="2800" dirty="0" err="1"/>
              <a:t>acabe</a:t>
            </a:r>
            <a:r>
              <a:rPr lang="en-US" sz="2800" dirty="0"/>
              <a:t> la pila o </a:t>
            </a:r>
            <a:r>
              <a:rPr lang="en-US" sz="2800" dirty="0" err="1"/>
              <a:t>quede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ella</a:t>
            </a:r>
            <a:r>
              <a:rPr lang="en-US" sz="2800" dirty="0"/>
              <a:t> </a:t>
            </a:r>
            <a:r>
              <a:rPr lang="en-US" sz="2800" dirty="0" err="1"/>
              <a:t>uno</a:t>
            </a:r>
            <a:r>
              <a:rPr lang="en-US" sz="2800" dirty="0"/>
              <a:t> de </a:t>
            </a:r>
            <a:r>
              <a:rPr lang="en-US" sz="2800" dirty="0" err="1"/>
              <a:t>menor</a:t>
            </a:r>
            <a:r>
              <a:rPr lang="en-US" sz="2800" dirty="0"/>
              <a:t> </a:t>
            </a:r>
            <a:r>
              <a:rPr lang="en-US" sz="2800" dirty="0" err="1"/>
              <a:t>precedencia</a:t>
            </a:r>
            <a:r>
              <a:rPr lang="en-US" sz="2800" dirty="0"/>
              <a:t> que el </a:t>
            </a:r>
            <a:r>
              <a:rPr lang="en-US" sz="2800" b="1" dirty="0" err="1"/>
              <a:t>operador</a:t>
            </a:r>
            <a:r>
              <a:rPr lang="en-US" sz="2800" b="1" dirty="0"/>
              <a:t> current</a:t>
            </a:r>
            <a:r>
              <a:rPr lang="en-US" sz="2800" dirty="0"/>
              <a:t>. </a:t>
            </a:r>
            <a:r>
              <a:rPr lang="es-AR" sz="2800" b="1" dirty="0">
                <a:solidFill>
                  <a:srgbClr val="FF0000"/>
                </a:solidFill>
              </a:rPr>
              <a:t>S</a:t>
            </a:r>
            <a:r>
              <a:rPr lang="es-AR" sz="2800" dirty="0">
                <a:solidFill>
                  <a:srgbClr val="FF0000"/>
                </a:solidFill>
              </a:rPr>
              <a:t>e </a:t>
            </a:r>
            <a:r>
              <a:rPr lang="es-AR" sz="2800" b="1" dirty="0" err="1">
                <a:solidFill>
                  <a:srgbClr val="FF0000"/>
                </a:solidFill>
              </a:rPr>
              <a:t>pushea</a:t>
            </a:r>
            <a:r>
              <a:rPr lang="es-AR" sz="2800" b="1" dirty="0">
                <a:solidFill>
                  <a:srgbClr val="FF0000"/>
                </a:solidFill>
              </a:rPr>
              <a:t> al operador </a:t>
            </a:r>
            <a:r>
              <a:rPr lang="es-AR" sz="2800" b="1" dirty="0" err="1">
                <a:solidFill>
                  <a:srgbClr val="FF0000"/>
                </a:solidFill>
              </a:rPr>
              <a:t>current</a:t>
            </a:r>
            <a:r>
              <a:rPr lang="es-AR" sz="2800" dirty="0">
                <a:solidFill>
                  <a:srgbClr val="FF0000"/>
                </a:solidFill>
              </a:rPr>
              <a:t>, ya que hay que postergar su acción hasta que aparezca otro operador.</a:t>
            </a:r>
          </a:p>
          <a:p>
            <a:pPr lvl="1"/>
            <a:r>
              <a:rPr lang="es-AR" sz="2800" dirty="0"/>
              <a:t>Si el </a:t>
            </a:r>
            <a:r>
              <a:rPr lang="es-AR" sz="2800" b="1" dirty="0"/>
              <a:t>tope de la pila tiene menor precedencia que </a:t>
            </a:r>
            <a:r>
              <a:rPr lang="es-AR" sz="2800" dirty="0"/>
              <a:t>el </a:t>
            </a:r>
            <a:r>
              <a:rPr lang="es-AR" sz="2800" b="1" dirty="0"/>
              <a:t>operador </a:t>
            </a:r>
            <a:r>
              <a:rPr lang="es-AR" sz="2800" b="1" dirty="0" err="1"/>
              <a:t>current</a:t>
            </a:r>
            <a:r>
              <a:rPr lang="es-AR" sz="2800" b="1" dirty="0"/>
              <a:t> no se puede ir todavía… </a:t>
            </a:r>
            <a:r>
              <a:rPr lang="es-AR" sz="2800" b="1" dirty="0">
                <a:solidFill>
                  <a:srgbClr val="FF0000"/>
                </a:solidFill>
              </a:rPr>
              <a:t>S</a:t>
            </a:r>
            <a:r>
              <a:rPr lang="es-AR" sz="2800" dirty="0">
                <a:solidFill>
                  <a:srgbClr val="FF0000"/>
                </a:solidFill>
              </a:rPr>
              <a:t>e </a:t>
            </a:r>
            <a:r>
              <a:rPr lang="es-AR" sz="2800" b="1" dirty="0" err="1">
                <a:solidFill>
                  <a:srgbClr val="FF0000"/>
                </a:solidFill>
              </a:rPr>
              <a:t>pushea</a:t>
            </a:r>
            <a:r>
              <a:rPr lang="es-AR" sz="2800" b="1" dirty="0">
                <a:solidFill>
                  <a:srgbClr val="FF0000"/>
                </a:solidFill>
              </a:rPr>
              <a:t> al operador </a:t>
            </a:r>
            <a:r>
              <a:rPr lang="es-AR" sz="2800" b="1" dirty="0" err="1">
                <a:solidFill>
                  <a:srgbClr val="FF0000"/>
                </a:solidFill>
              </a:rPr>
              <a:t>current</a:t>
            </a:r>
            <a:r>
              <a:rPr lang="es-AR" sz="2800" dirty="0">
                <a:solidFill>
                  <a:srgbClr val="FF0000"/>
                </a:solidFill>
              </a:rPr>
              <a:t>, ya que hay que postergar su acción hasta que aparezca otro operador.</a:t>
            </a:r>
          </a:p>
          <a:p>
            <a:pPr marL="393192" lvl="1" indent="0">
              <a:buNone/>
            </a:pPr>
            <a:endParaRPr lang="es-AR" sz="2800" dirty="0"/>
          </a:p>
          <a:p>
            <a:pPr lvl="0"/>
            <a:r>
              <a:rPr lang="es-AR" sz="2800" dirty="0"/>
              <a:t>Cuando se terminó de analizar la expresión infija, se</a:t>
            </a:r>
            <a:r>
              <a:rPr lang="es-AR" sz="2800" b="1" dirty="0"/>
              <a:t> “popean”</a:t>
            </a:r>
            <a:r>
              <a:rPr lang="es-AR" sz="2800" dirty="0"/>
              <a:t> todos los operadores de la pila y se copian en la expresión postfija.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9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Ejemplo</a:t>
            </a:r>
            <a:r>
              <a:rPr lang="en-US" dirty="0"/>
              <a:t>:  </a:t>
            </a:r>
            <a:r>
              <a:rPr lang="es-AR" dirty="0"/>
              <a:t>Supongamos que tenemos la expresión infija  </a:t>
            </a:r>
            <a:r>
              <a:rPr lang="es-AR" b="1" dirty="0"/>
              <a:t>3 + 10 * 2 / 1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3939403"/>
            <a:ext cx="73247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8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2039982"/>
            <a:ext cx="6648450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886" y="3557730"/>
            <a:ext cx="6657975" cy="1400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4481"/>
          <a:stretch/>
        </p:blipFill>
        <p:spPr>
          <a:xfrm>
            <a:off x="1221430" y="4996328"/>
            <a:ext cx="7010400" cy="128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901445"/>
            <a:ext cx="6972300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6" y="3422652"/>
            <a:ext cx="705802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155" y="4908552"/>
            <a:ext cx="7219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3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2662237"/>
            <a:ext cx="7600950" cy="153352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771525" y="4859383"/>
            <a:ext cx="4039888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/>
              <a:t>O sea,</a:t>
            </a:r>
          </a:p>
          <a:p>
            <a:r>
              <a:rPr lang="es-AR" b="1" dirty="0"/>
              <a:t>3  +  10  *  2  /  1</a:t>
            </a:r>
            <a:r>
              <a:rPr lang="es-AR" dirty="0"/>
              <a:t>   =&gt;    3   10   2  *  1  /  +</a:t>
            </a:r>
          </a:p>
        </p:txBody>
      </p:sp>
    </p:spTree>
    <p:extLst>
      <p:ext uri="{BB962C8B-B14F-4D97-AF65-F5344CB8AC3E}">
        <p14:creationId xmlns:p14="http://schemas.microsoft.com/office/powerpoint/2010/main" val="232935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Aplicar</a:t>
            </a:r>
            <a:r>
              <a:rPr lang="en-US" dirty="0"/>
              <a:t> el </a:t>
            </a:r>
            <a:r>
              <a:rPr lang="en-US" dirty="0" err="1"/>
              <a:t>algoritmo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) para </a:t>
            </a:r>
            <a:r>
              <a:rPr lang="en-US" dirty="0" err="1"/>
              <a:t>pasar</a:t>
            </a:r>
            <a:r>
              <a:rPr lang="en-US" dirty="0"/>
              <a:t> a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3391120"/>
            <a:ext cx="6648994" cy="752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317274" y="3660252"/>
            <a:ext cx="3324497" cy="4833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TextBox 4"/>
          <p:cNvSpPr txBox="1"/>
          <p:nvPr/>
        </p:nvSpPr>
        <p:spPr>
          <a:xfrm>
            <a:off x="613954" y="4976949"/>
            <a:ext cx="769184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err="1"/>
              <a:t>Notar</a:t>
            </a:r>
            <a:r>
              <a:rPr lang="en-US" dirty="0"/>
              <a:t> que el </a:t>
            </a:r>
            <a:r>
              <a:rPr lang="en-US" dirty="0" err="1"/>
              <a:t>pasaje</a:t>
            </a:r>
            <a:r>
              <a:rPr lang="en-US" dirty="0"/>
              <a:t> de </a:t>
            </a:r>
            <a:r>
              <a:rPr lang="en-US" dirty="0" err="1"/>
              <a:t>infija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no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. La </a:t>
            </a:r>
            <a:r>
              <a:rPr lang="en-US" dirty="0" err="1"/>
              <a:t>mayoría</a:t>
            </a:r>
            <a:r>
              <a:rPr lang="en-US" dirty="0"/>
              <a:t> se </a:t>
            </a:r>
            <a:r>
              <a:rPr lang="en-US" dirty="0" err="1"/>
              <a:t>detectan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ejecución</a:t>
            </a:r>
            <a:r>
              <a:rPr lang="en-US" dirty="0"/>
              <a:t> al </a:t>
            </a:r>
            <a:r>
              <a:rPr lang="en-US" b="1" dirty="0" err="1"/>
              <a:t>evaluar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. </a:t>
            </a:r>
          </a:p>
          <a:p>
            <a:r>
              <a:rPr lang="en-US" dirty="0" err="1"/>
              <a:t>Ej</a:t>
            </a:r>
            <a:r>
              <a:rPr lang="en-US" dirty="0"/>
              <a:t>:  4 * / 2      no da error, genera   4 * 2 /</a:t>
            </a:r>
          </a:p>
        </p:txBody>
      </p:sp>
    </p:spTree>
    <p:extLst>
      <p:ext uri="{BB962C8B-B14F-4D97-AF65-F5344CB8AC3E}">
        <p14:creationId xmlns:p14="http://schemas.microsoft.com/office/powerpoint/2010/main" val="100937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la </a:t>
            </a:r>
            <a:r>
              <a:rPr lang="en-US" dirty="0" err="1"/>
              <a:t>tabla</a:t>
            </a:r>
            <a:r>
              <a:rPr lang="en-US" dirty="0"/>
              <a:t> que </a:t>
            </a:r>
            <a:r>
              <a:rPr lang="en-US" dirty="0" err="1"/>
              <a:t>utiliza</a:t>
            </a:r>
            <a:r>
              <a:rPr lang="en-US" dirty="0"/>
              <a:t> el parser de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5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55894"/>
            <a:ext cx="8229600" cy="1143000"/>
          </a:xfrm>
        </p:spPr>
        <p:txBody>
          <a:bodyPr/>
          <a:lstStyle/>
          <a:p>
            <a:r>
              <a:rPr lang="en-US" dirty="0" err="1"/>
              <a:t>Posibilidad</a:t>
            </a:r>
            <a:r>
              <a:rPr lang="en-US" dirty="0"/>
              <a:t> </a:t>
            </a:r>
            <a:r>
              <a:rPr lang="en-US" dirty="0" err="1"/>
              <a:t>Opcion</a:t>
            </a:r>
            <a:r>
              <a:rPr lang="en-US" dirty="0"/>
              <a:t> 1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24000"/>
            <a:ext cx="9115425" cy="5334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26" y="2578880"/>
            <a:ext cx="4189366" cy="128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Posibilidad</a:t>
            </a:r>
            <a:r>
              <a:rPr lang="en-US" dirty="0"/>
              <a:t> </a:t>
            </a:r>
            <a:r>
              <a:rPr lang="en-US" dirty="0" err="1"/>
              <a:t>Opcion</a:t>
            </a:r>
            <a:r>
              <a:rPr lang="en-US" dirty="0"/>
              <a:t> 2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7088"/>
            <a:ext cx="9009529" cy="40601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067" y="5318721"/>
            <a:ext cx="3849733" cy="11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0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Típicamente, puede plantearse con un algoritmo recursivo.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¿Ejemplos? </a:t>
            </a:r>
          </a:p>
          <a:p>
            <a:pPr marL="0" indent="0">
              <a:buNone/>
            </a:pPr>
            <a:r>
              <a:rPr lang="es-AR" dirty="0"/>
              <a:t>Los números de Fibonacci para  N &gt;= 0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33303" y="43222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097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Agregar a la clase </a:t>
            </a:r>
            <a:r>
              <a:rPr lang="es-MX" dirty="0" err="1"/>
              <a:t>Evaluator</a:t>
            </a:r>
            <a:r>
              <a:rPr lang="es-MX" dirty="0"/>
              <a:t>  el método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infijaToPostfija</a:t>
            </a:r>
            <a:r>
              <a:rPr lang="es-MX" b="1" dirty="0"/>
              <a:t>()</a:t>
            </a:r>
            <a:r>
              <a:rPr lang="es-MX" dirty="0"/>
              <a:t> para implementar el </a:t>
            </a:r>
            <a:r>
              <a:rPr lang="es-MX" dirty="0" err="1"/>
              <a:t>parser</a:t>
            </a:r>
            <a:r>
              <a:rPr lang="es-MX" dirty="0"/>
              <a:t> de precedencia que utiliza la tabla antes diseñada.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Caso</a:t>
            </a:r>
            <a:r>
              <a:rPr lang="en-US" b="1" dirty="0"/>
              <a:t> de </a:t>
            </a:r>
            <a:r>
              <a:rPr lang="en-US" b="1" dirty="0" err="1"/>
              <a:t>Uso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s-AR" dirty="0" err="1"/>
              <a:t>Evaluator</a:t>
            </a:r>
            <a:r>
              <a:rPr lang="es-AR" dirty="0"/>
              <a:t> e = </a:t>
            </a:r>
            <a:r>
              <a:rPr lang="es-AR" b="1" dirty="0"/>
              <a:t>new </a:t>
            </a:r>
            <a:r>
              <a:rPr lang="es-AR" b="1" dirty="0" err="1"/>
              <a:t>Evaluator</a:t>
            </a:r>
            <a:r>
              <a:rPr lang="es-AR" b="1" dirty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/>
              <a:t>Si se ingresa</a:t>
            </a:r>
          </a:p>
          <a:p>
            <a:r>
              <a:rPr lang="es-MX" dirty="0"/>
              <a:t>2 - 3 * -3    devuelve 11</a:t>
            </a:r>
          </a:p>
          <a:p>
            <a:r>
              <a:rPr lang="es-MX" dirty="0"/>
              <a:t>2 / 4 / 2     devuelve  0.25</a:t>
            </a:r>
          </a:p>
          <a:p>
            <a:r>
              <a:rPr lang="es-AR" dirty="0"/>
              <a:t>2   4   *      no devuelve excepción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implementar</a:t>
            </a:r>
            <a:r>
              <a:rPr lang="en-US" dirty="0"/>
              <a:t> !!! </a:t>
            </a:r>
            <a:r>
              <a:rPr lang="en-US" dirty="0" err="1"/>
              <a:t>Bajar</a:t>
            </a:r>
            <a:r>
              <a:rPr lang="en-US" dirty="0"/>
              <a:t> de campus y </a:t>
            </a:r>
            <a:r>
              <a:rPr lang="en-US"/>
              <a:t>completar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solución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224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306286" y="1643164"/>
            <a:ext cx="7589519" cy="4893647"/>
          </a:xfrm>
          <a:prstGeom prst="rect">
            <a:avLst/>
          </a:prstGeom>
          <a:solidFill>
            <a:srgbClr val="FFFF99"/>
          </a:solidFill>
        </p:spPr>
        <p:txBody>
          <a:bodyPr wrap="square" lIns="360000" rIns="0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infijaToPostfija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s-A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isOperand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 &amp;&amp;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getPrecedence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endParaRPr lang="es-A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( 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) 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2444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Para chequear </a:t>
            </a:r>
            <a:r>
              <a:rPr lang="es-AR" dirty="0" err="1"/>
              <a:t>correctitud</a:t>
            </a:r>
            <a:r>
              <a:rPr lang="es-AR" dirty="0"/>
              <a:t> y ante la presencia de métodos </a:t>
            </a:r>
            <a:r>
              <a:rPr lang="es-AR" dirty="0" err="1"/>
              <a:t>private</a:t>
            </a:r>
            <a:r>
              <a:rPr lang="es-AR" dirty="0"/>
              <a:t> ¿cómo hacemos?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Si bien la idea de </a:t>
            </a:r>
            <a:r>
              <a:rPr lang="es-AR" dirty="0" err="1"/>
              <a:t>Junit</a:t>
            </a:r>
            <a:r>
              <a:rPr lang="es-AR" dirty="0"/>
              <a:t> es chequear métodos públicos (del contrato) si quisiéramos hacerlo con el método importante  </a:t>
            </a:r>
            <a:r>
              <a:rPr lang="es-AR" dirty="0" err="1"/>
              <a:t>infijaToPostfija</a:t>
            </a:r>
            <a:r>
              <a:rPr lang="es-AR" dirty="0"/>
              <a:t>()  lo podemos hacer con alguna licencia…</a:t>
            </a:r>
          </a:p>
          <a:p>
            <a:pPr marL="514350" indent="-514350" algn="just">
              <a:buAutoNum type="arabicParenR"/>
            </a:pPr>
            <a:r>
              <a:rPr lang="es-AR" dirty="0" err="1"/>
              <a:t>public</a:t>
            </a:r>
            <a:r>
              <a:rPr lang="es-AR" dirty="0"/>
              <a:t>?</a:t>
            </a:r>
          </a:p>
          <a:p>
            <a:pPr marL="514350" indent="-514350" algn="just">
              <a:buAutoNum type="arabicParenR"/>
            </a:pPr>
            <a:r>
              <a:rPr lang="es-AR" dirty="0" err="1"/>
              <a:t>reflection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226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1460"/>
            <a:ext cx="2895600" cy="18383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866129"/>
            <a:ext cx="57150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227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1460"/>
            <a:ext cx="2895600" cy="18383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4090989"/>
            <a:ext cx="4781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Por otro lado, cómo inyectar desde </a:t>
            </a:r>
            <a:r>
              <a:rPr lang="es-AR" dirty="0" err="1"/>
              <a:t>Junit</a:t>
            </a:r>
            <a:r>
              <a:rPr lang="es-AR" dirty="0"/>
              <a:t> algo en consola input?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228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71" y="3265715"/>
            <a:ext cx="7524129" cy="216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incorporar</a:t>
            </a:r>
            <a:r>
              <a:rPr lang="en-US" dirty="0"/>
              <a:t> el </a:t>
            </a:r>
            <a:r>
              <a:rPr lang="en-US" dirty="0" err="1"/>
              <a:t>operador</a:t>
            </a:r>
            <a:r>
              <a:rPr lang="en-US" dirty="0"/>
              <a:t> ^  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precedencia</a:t>
            </a:r>
            <a:r>
              <a:rPr lang="en-US" dirty="0"/>
              <a:t> entre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dado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atención</a:t>
            </a:r>
            <a:r>
              <a:rPr lang="en-US" dirty="0"/>
              <a:t>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asociativo</a:t>
            </a:r>
            <a:r>
              <a:rPr lang="en-US" dirty="0">
                <a:solidFill>
                  <a:srgbClr val="00B050"/>
                </a:solidFill>
              </a:rPr>
              <a:t> a </a:t>
            </a:r>
            <a:r>
              <a:rPr lang="en-US" dirty="0" err="1">
                <a:solidFill>
                  <a:srgbClr val="00B050"/>
                </a:solidFill>
              </a:rPr>
              <a:t>derecha</a:t>
            </a:r>
            <a:r>
              <a:rPr lang="en-US" dirty="0">
                <a:solidFill>
                  <a:srgbClr val="00B050"/>
                </a:solidFill>
              </a:rPr>
              <a:t>!!!!</a:t>
            </a:r>
            <a:r>
              <a:rPr lang="en-US" dirty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5" y="3795169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Teorema Maestro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s-AR" dirty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i="1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Donde:</a:t>
                </a:r>
              </a:p>
              <a:p>
                <a:pPr marL="0" indent="0">
                  <a:buNone/>
                </a:pPr>
                <a:r>
                  <a:rPr lang="es-AR" dirty="0"/>
                  <a:t>N es el tamaño de entrada del problema</a:t>
                </a:r>
              </a:p>
              <a:p>
                <a:pPr marL="0" indent="0">
                  <a:buNone/>
                </a:pPr>
                <a:r>
                  <a:rPr lang="es-AR" dirty="0"/>
                  <a:t>a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/>
                  <a:t>     (¿cuántas invocaciones recursivas realiza ese paso?)</a:t>
                </a:r>
              </a:p>
              <a:p>
                <a:pPr marL="0" indent="0">
                  <a:buNone/>
                </a:pPr>
                <a:r>
                  <a:rPr lang="es-AR" dirty="0"/>
                  <a:t>b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𝑁</m:t>
                        </m:r>
                      </m:e>
                      <m:sub>
                        <m: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AR" dirty="0">
                    <a:sym typeface="Symbol" panose="05050102010706020507" pitchFamily="18" charset="2"/>
                  </a:rPr>
                  <a:t>     (mide tasa en que se reduce el tamaño del input)</a:t>
                </a:r>
              </a:p>
              <a:p>
                <a:pPr marL="0" indent="0">
                  <a:buNone/>
                </a:pPr>
                <a:r>
                  <a:rPr lang="es-AR" dirty="0"/>
                  <a:t>c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&gt;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  <m:r>
                      <a:rPr lang="es-AR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     </m:t>
                    </m:r>
                  </m:oMath>
                </a14:m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d </a:t>
                </a:r>
                <a:r>
                  <a:rPr lang="es-AR" dirty="0">
                    <a:sym typeface="Symbol" panose="05050102010706020507" pitchFamily="18" charset="2"/>
                  </a:rPr>
                  <a:t>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R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≥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AR" dirty="0"/>
                  <a:t>      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0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sp>
        <p:nvSpPr>
          <p:cNvPr id="5" name="Rectángulo redondeado 4"/>
          <p:cNvSpPr/>
          <p:nvPr/>
        </p:nvSpPr>
        <p:spPr>
          <a:xfrm>
            <a:off x="1466306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Invocación recursiva que divide en </a:t>
            </a:r>
            <a:r>
              <a:rPr lang="es-AR" dirty="0" err="1"/>
              <a:t>subproblemas</a:t>
            </a:r>
            <a:endParaRPr lang="es-AR" dirty="0"/>
          </a:p>
        </p:txBody>
      </p:sp>
      <p:sp>
        <p:nvSpPr>
          <p:cNvPr id="6" name="Rectángulo redondeado 5"/>
          <p:cNvSpPr/>
          <p:nvPr/>
        </p:nvSpPr>
        <p:spPr>
          <a:xfrm>
            <a:off x="3807822" y="2455815"/>
            <a:ext cx="1920239" cy="14499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Combinación de soluciones parciales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14800" y="2965268"/>
            <a:ext cx="65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lIns="0" tIns="0" rIns="0" bIns="0" rtlCol="0">
            <a:spAutoFit/>
          </a:bodyPr>
          <a:lstStyle/>
          <a:p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31385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>
                <a:hlinkClick r:id=""/>
              </a:rPr>
              <a:t>Ver</a:t>
            </a:r>
          </a:p>
          <a:p>
            <a:pPr marL="0" indent="0">
              <a:buNone/>
            </a:pPr>
            <a:r>
              <a:rPr lang="es-AR" dirty="0">
                <a:hlinkClick r:id=""/>
              </a:rPr>
              <a:t>https://en.wikipedia.org/wiki/Order_of_operations</a:t>
            </a:r>
            <a:endParaRPr lang="es-A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(Serial Exponentiation)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512" y="3894908"/>
            <a:ext cx="3768836" cy="16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^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asociativa</a:t>
            </a:r>
            <a:r>
              <a:rPr lang="en-US" sz="2000" dirty="0"/>
              <a:t> a </a:t>
            </a:r>
            <a:r>
              <a:rPr lang="en-US" sz="2000" dirty="0" err="1"/>
              <a:t>derecha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610400" y="6369605"/>
            <a:ext cx="4014095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624495" y="4843641"/>
            <a:ext cx="1040953" cy="14809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6634026" y="6324098"/>
            <a:ext cx="1031421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</a:t>
            </a:r>
            <a:r>
              <a:rPr lang="en-US" sz="2000" dirty="0" err="1"/>
              <a:t>sabiendo</a:t>
            </a:r>
            <a:r>
              <a:rPr lang="en-US" sz="2000" dirty="0"/>
              <a:t> que ^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asociativa</a:t>
            </a:r>
            <a:r>
              <a:rPr lang="en-US" sz="2000" dirty="0"/>
              <a:t> a </a:t>
            </a:r>
            <a:r>
              <a:rPr lang="en-US" sz="2000" dirty="0" err="1"/>
              <a:t>derecha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la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agregando</a:t>
            </a:r>
            <a:r>
              <a:rPr lang="en-US" dirty="0"/>
              <a:t> el Nuevo </a:t>
            </a:r>
            <a:r>
              <a:rPr lang="en-US" dirty="0" err="1"/>
              <a:t>operador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Chequear</a:t>
            </a:r>
            <a:r>
              <a:rPr lang="en-US" dirty="0"/>
              <a:t> con las </a:t>
            </a:r>
            <a:r>
              <a:rPr lang="en-US" dirty="0" err="1"/>
              <a:t>expresiones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b="1" dirty="0"/>
              <a:t>3 + 10 * 2 / 1  (deberían obtener   3  10  2  *  1  /   +      y evalúa a 23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s-AR" b="1" dirty="0"/>
              <a:t>13  ^ 2 - 1 * 7   (deberían obtener 13  2  ^ 1 7  * -  y evalúa a 162</a:t>
            </a:r>
          </a:p>
          <a:p>
            <a:pPr marL="514350" indent="-514350">
              <a:buAutoNum type="arabicPlain" startAt="13"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5 ^ 2  ^ 3  -  1   (</a:t>
            </a:r>
            <a:r>
              <a:rPr lang="en-US" b="1" dirty="0" err="1"/>
              <a:t>debería</a:t>
            </a:r>
            <a:r>
              <a:rPr lang="en-US" b="1" dirty="0"/>
              <a:t> </a:t>
            </a:r>
            <a:r>
              <a:rPr lang="en-US" b="1" dirty="0" err="1"/>
              <a:t>obtenerse</a:t>
            </a:r>
            <a:r>
              <a:rPr lang="en-US" b="1" dirty="0"/>
              <a:t>  5  2  3  ^  ^ 1 -  y </a:t>
            </a:r>
            <a:r>
              <a:rPr lang="en-US" b="1" dirty="0" err="1"/>
              <a:t>evalúa</a:t>
            </a:r>
            <a:r>
              <a:rPr lang="en-US" b="1" dirty="0"/>
              <a:t> a 390624 </a:t>
            </a:r>
          </a:p>
          <a:p>
            <a:pPr marL="514350" indent="-514350">
              <a:buAutoNum type="arabicPlain" startAt="13"/>
            </a:pPr>
            <a:endParaRPr lang="es-A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el parser de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que </a:t>
            </a:r>
            <a:r>
              <a:rPr lang="en-US" dirty="0" err="1"/>
              <a:t>transforme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de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, </a:t>
            </a:r>
            <a:r>
              <a:rPr lang="en-US" dirty="0" err="1"/>
              <a:t>incorporando</a:t>
            </a:r>
            <a:r>
              <a:rPr lang="en-US" dirty="0"/>
              <a:t> la </a:t>
            </a:r>
            <a:r>
              <a:rPr lang="en-US" dirty="0" err="1"/>
              <a:t>exponenciación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557714"/>
            <a:ext cx="5362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Posible</a:t>
            </a:r>
            <a:r>
              <a:rPr lang="en-US" b="1" dirty="0"/>
              <a:t> </a:t>
            </a:r>
            <a:r>
              <a:rPr lang="en-US" b="1" dirty="0" err="1"/>
              <a:t>solución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Solo </a:t>
            </a:r>
            <a:r>
              <a:rPr lang="en-US" dirty="0" err="1"/>
              <a:t>agregar</a:t>
            </a:r>
            <a:r>
              <a:rPr lang="en-US" dirty="0"/>
              <a:t> a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el ^    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err="1"/>
              <a:t>actualizar</a:t>
            </a:r>
            <a:r>
              <a:rPr lang="en-US" dirty="0"/>
              <a:t> </a:t>
            </a:r>
            <a:r>
              <a:rPr lang="en-US" dirty="0" err="1"/>
              <a:t>eval</a:t>
            </a:r>
            <a:r>
              <a:rPr lang="en-US" dirty="0"/>
              <a:t>() para que </a:t>
            </a:r>
            <a:r>
              <a:rPr lang="en-US" dirty="0" err="1"/>
              <a:t>considere</a:t>
            </a:r>
            <a:r>
              <a:rPr lang="en-US" dirty="0"/>
              <a:t> ^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válido</a:t>
            </a:r>
            <a:r>
              <a:rPr lang="en-US" dirty="0"/>
              <a:t>, </a:t>
            </a:r>
            <a:r>
              <a:rPr lang="en-US" dirty="0" err="1"/>
              <a:t>devolviendo</a:t>
            </a:r>
            <a:r>
              <a:rPr lang="en-US" dirty="0"/>
              <a:t>  </a:t>
            </a:r>
            <a:r>
              <a:rPr lang="en-US" dirty="0" err="1"/>
              <a:t>Math.pow</a:t>
            </a:r>
            <a:r>
              <a:rPr lang="en-US" dirty="0"/>
              <a:t>(a, b).  No </a:t>
            </a:r>
            <a:r>
              <a:rPr lang="en-US" dirty="0" err="1"/>
              <a:t>olvidar</a:t>
            </a:r>
            <a:r>
              <a:rPr lang="en-US" dirty="0"/>
              <a:t> que matches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acepta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^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/>
              <a:t>Ejemplo:</a:t>
            </a:r>
          </a:p>
          <a:p>
            <a:pPr marL="0" indent="0">
              <a:buNone/>
            </a:pPr>
            <a:endParaRPr lang="es-AR" dirty="0"/>
          </a:p>
          <a:p>
            <a:r>
              <a:rPr lang="es-MX" dirty="0"/>
              <a:t>2 - 3 ^ -3    devuelve 1.9629</a:t>
            </a:r>
          </a:p>
          <a:p>
            <a:endParaRPr lang="es-MX" dirty="0"/>
          </a:p>
          <a:p>
            <a:r>
              <a:rPr lang="es-MX" dirty="0"/>
              <a:t>2 ^ 4 ^ 2     devuelve  65536  ( y no 256)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MX" dirty="0"/>
          </a:p>
          <a:p>
            <a:pPr algn="just"/>
            <a:r>
              <a:rPr lang="es-AR" dirty="0"/>
              <a:t>3 + 10 * 2 / 1    (</a:t>
            </a:r>
            <a:r>
              <a:rPr lang="es-AR" dirty="0" err="1"/>
              <a:t>toPostfija</a:t>
            </a:r>
            <a:r>
              <a:rPr lang="es-AR" dirty="0"/>
              <a:t>() da   3  10  2  *  1  /   +    )   y evalúa a 23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s-AR" dirty="0"/>
              <a:t>13  ^ 2 - 1 * 7   (</a:t>
            </a:r>
            <a:r>
              <a:rPr lang="es-AR" dirty="0" err="1"/>
              <a:t>toPostfija</a:t>
            </a:r>
            <a:r>
              <a:rPr lang="es-AR" dirty="0"/>
              <a:t>() da 13  2  ^ 1 7  * -  ) y evalúa a 162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n-US" dirty="0"/>
              <a:t>5 ^ 2  ^ 3  -  1   (</a:t>
            </a:r>
            <a:r>
              <a:rPr lang="en-US" dirty="0" err="1"/>
              <a:t>toPostfija</a:t>
            </a:r>
            <a:r>
              <a:rPr lang="en-US" dirty="0"/>
              <a:t>() da  5  2  3  ^  ^ 1 -  ) y </a:t>
            </a:r>
            <a:r>
              <a:rPr lang="en-US" dirty="0" err="1"/>
              <a:t>evalúa</a:t>
            </a:r>
            <a:r>
              <a:rPr lang="en-US" dirty="0"/>
              <a:t> a 390624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</a:t>
            </a:r>
            <a:r>
              <a:rPr lang="en-US" dirty="0"/>
              <a:t> </a:t>
            </a:r>
            <a:r>
              <a:rPr lang="en-US" dirty="0" err="1"/>
              <a:t>ampliado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bien</a:t>
            </a:r>
            <a:r>
              <a:rPr lang="en-US" dirty="0"/>
              <a:t>,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incorporamos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 </a:t>
            </a:r>
            <a:r>
              <a:rPr lang="en-US" dirty="0" err="1"/>
              <a:t>mismos</a:t>
            </a:r>
            <a:r>
              <a:rPr lang="en-US" dirty="0"/>
              <a:t> no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no son </a:t>
            </a:r>
            <a:r>
              <a:rPr lang="en-US" dirty="0" err="1"/>
              <a:t>necesarios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postfijas</a:t>
            </a:r>
            <a:r>
              <a:rPr lang="en-US" dirty="0"/>
              <a:t> (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prefijas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0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Extensión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: ()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forma </a:t>
            </a:r>
            <a:r>
              <a:rPr lang="en-US" dirty="0" err="1"/>
              <a:t>sencilla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considerarlos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especiales</a:t>
            </a:r>
            <a:r>
              <a:rPr lang="en-US" dirty="0"/>
              <a:t>,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Si el </a:t>
            </a:r>
            <a:r>
              <a:rPr lang="en-US" dirty="0" err="1"/>
              <a:t>operador</a:t>
            </a:r>
            <a:r>
              <a:rPr lang="en-US" dirty="0"/>
              <a:t> current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un</a:t>
            </a:r>
            <a:r>
              <a:rPr lang="en-US" dirty="0"/>
              <a:t> “(“,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postergarse</a:t>
            </a:r>
            <a:r>
              <a:rPr lang="en-US" dirty="0"/>
              <a:t> hasta que </a:t>
            </a:r>
            <a:r>
              <a:rPr lang="en-US" dirty="0" err="1"/>
              <a:t>aparezca</a:t>
            </a:r>
            <a:r>
              <a:rPr lang="en-US" dirty="0"/>
              <a:t> “)”.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completar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para que se lo </a:t>
            </a:r>
            <a:r>
              <a:rPr lang="en-US" dirty="0" err="1"/>
              <a:t>pushee</a:t>
            </a:r>
            <a:r>
              <a:rPr lang="en-US" dirty="0"/>
              <a:t> </a:t>
            </a:r>
            <a:r>
              <a:rPr lang="en-US" dirty="0" err="1"/>
              <a:t>siempre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Si el </a:t>
            </a:r>
            <a:r>
              <a:rPr lang="en-US" dirty="0" err="1"/>
              <a:t>operador</a:t>
            </a:r>
            <a:r>
              <a:rPr lang="en-US" dirty="0"/>
              <a:t> current </a:t>
            </a:r>
            <a:r>
              <a:rPr lang="en-US" dirty="0" err="1"/>
              <a:t>es</a:t>
            </a:r>
            <a:r>
              <a:rPr lang="en-US" dirty="0"/>
              <a:t> un “)”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sacar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de la pila y </a:t>
            </a:r>
            <a:r>
              <a:rPr lang="en-US" dirty="0" err="1"/>
              <a:t>concatenarlos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string de </a:t>
            </a:r>
            <a:r>
              <a:rPr lang="en-US" dirty="0" err="1"/>
              <a:t>salida</a:t>
            </a:r>
            <a:r>
              <a:rPr lang="en-US" dirty="0"/>
              <a:t> hasta </a:t>
            </a:r>
            <a:r>
              <a:rPr lang="en-US" dirty="0" err="1"/>
              <a:t>encontrar</a:t>
            </a:r>
            <a:r>
              <a:rPr lang="en-US" dirty="0"/>
              <a:t> el “(“ que </a:t>
            </a:r>
            <a:r>
              <a:rPr lang="en-US" dirty="0" err="1"/>
              <a:t>aparea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.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tope </a:t>
            </a:r>
            <a:r>
              <a:rPr lang="en-US" dirty="0" err="1"/>
              <a:t>aparezca</a:t>
            </a:r>
            <a:r>
              <a:rPr lang="en-US" dirty="0"/>
              <a:t> el “(“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sacarlo</a:t>
            </a:r>
            <a:r>
              <a:rPr lang="en-US" dirty="0"/>
              <a:t> del tope de la pila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concatenarlo</a:t>
            </a:r>
            <a:r>
              <a:rPr lang="en-US" dirty="0"/>
              <a:t> (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paréntesis</a:t>
            </a:r>
            <a:r>
              <a:rPr lang="en-US" dirty="0"/>
              <a:t> no van a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). </a:t>
            </a:r>
            <a:r>
              <a:rPr lang="en-US" dirty="0" err="1"/>
              <a:t>Completar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para </a:t>
            </a:r>
            <a:r>
              <a:rPr lang="en-US" dirty="0" err="1"/>
              <a:t>manejar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situación</a:t>
            </a:r>
            <a:r>
              <a:rPr lang="en-US" dirty="0"/>
              <a:t> y </a:t>
            </a:r>
            <a:r>
              <a:rPr lang="en-US" dirty="0" err="1"/>
              <a:t>colocar</a:t>
            </a:r>
            <a:r>
              <a:rPr lang="en-US" dirty="0"/>
              <a:t> que la </a:t>
            </a:r>
            <a:r>
              <a:rPr lang="en-US" dirty="0" err="1"/>
              <a:t>precendencia</a:t>
            </a:r>
            <a:r>
              <a:rPr lang="en-US" dirty="0"/>
              <a:t> entre “(“ y “)”  </a:t>
            </a:r>
            <a:r>
              <a:rPr lang="en-US" dirty="0" err="1"/>
              <a:t>es</a:t>
            </a:r>
            <a:r>
              <a:rPr lang="en-US" dirty="0"/>
              <a:t> false para </a:t>
            </a:r>
            <a:r>
              <a:rPr lang="en-US" dirty="0" err="1"/>
              <a:t>manejarla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caso</a:t>
            </a:r>
            <a:r>
              <a:rPr lang="en-US" dirty="0"/>
              <a:t> especial =&gt; </a:t>
            </a:r>
            <a:r>
              <a:rPr lang="en-US" dirty="0" err="1"/>
              <a:t>sino</a:t>
            </a:r>
            <a:r>
              <a:rPr lang="en-US" dirty="0"/>
              <a:t> se </a:t>
            </a:r>
            <a:r>
              <a:rPr lang="en-US" dirty="0" err="1"/>
              <a:t>vacía</a:t>
            </a:r>
            <a:r>
              <a:rPr lang="en-US" dirty="0"/>
              <a:t> la pila!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310743" y="6324600"/>
            <a:ext cx="3370217" cy="396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/>
              <a:t>Ej</a:t>
            </a:r>
            <a:r>
              <a:rPr lang="es-AR" dirty="0"/>
              <a:t>:  (  (  4 – 3  ) *  2 )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61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s-AR" dirty="0"/>
              <a:t>Supongamos que tenemos la expresión infija  </a:t>
            </a:r>
            <a:r>
              <a:rPr lang="es-AR" b="1" dirty="0"/>
              <a:t>( 3 + 10 ) ^ 2 - 5 * 7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159" y="2998605"/>
            <a:ext cx="4924425" cy="1304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159" y="4740276"/>
            <a:ext cx="447675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4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AR" dirty="0"/>
                  <a:t>Si una fórmula recurrente puede expresarse genéricamente así: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T(N) = a  *  T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s-AR" dirty="0"/>
                  <a:t>)       +      c  *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r>
                  <a:rPr lang="es-AR" dirty="0">
                    <a:solidFill>
                      <a:srgbClr val="00B050"/>
                    </a:solidFill>
                  </a:rPr>
                  <a:t>Entonces la complejidad O grande está dada por los siguientes 3 casos (c no cuenta):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*  log N)</a:t>
                </a:r>
              </a:p>
              <a:p>
                <a:r>
                  <a:rPr lang="es-AR" dirty="0">
                    <a:solidFill>
                      <a:srgbClr val="00B050"/>
                    </a:solidFill>
                  </a:rPr>
                  <a:t>Si 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944" r="-8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2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95" y="2076178"/>
            <a:ext cx="4752975" cy="1085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695" y="3381304"/>
            <a:ext cx="4848225" cy="114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257" y="4696244"/>
            <a:ext cx="49911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503" y="2178231"/>
            <a:ext cx="489585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503" y="3783874"/>
            <a:ext cx="4867275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503" y="5203827"/>
            <a:ext cx="50863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4" y="2047603"/>
            <a:ext cx="4991100" cy="1143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004" y="3554032"/>
            <a:ext cx="5191125" cy="1095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904" y="5012836"/>
            <a:ext cx="52292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68" y="2205309"/>
            <a:ext cx="53244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0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papel</a:t>
            </a:r>
            <a:r>
              <a:rPr lang="en-US" dirty="0"/>
              <a:t>, </a:t>
            </a:r>
            <a:r>
              <a:rPr lang="en-US" dirty="0" err="1"/>
              <a:t>mostrar</a:t>
            </a:r>
            <a:r>
              <a:rPr lang="en-US" dirty="0"/>
              <a:t> el </a:t>
            </a:r>
            <a:r>
              <a:rPr lang="en-US" dirty="0" err="1"/>
              <a:t>pasaje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y la pila </a:t>
            </a:r>
            <a:r>
              <a:rPr lang="en-US" dirty="0" err="1"/>
              <a:t>instante</a:t>
            </a:r>
            <a:r>
              <a:rPr lang="en-US" dirty="0"/>
              <a:t> a </a:t>
            </a:r>
            <a:r>
              <a:rPr lang="en-US" dirty="0" err="1"/>
              <a:t>instante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infijas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10.2 ) / 0.5 ) -  2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  3   5  10.2  -   0.5  /  *  2  -</a:t>
            </a:r>
          </a:p>
          <a:p>
            <a:pPr marL="0" indent="0">
              <a:buNone/>
            </a:pPr>
            <a:r>
              <a:rPr lang="en-US" dirty="0"/>
              <a:t>Y </a:t>
            </a:r>
            <a:r>
              <a:rPr lang="en-US" dirty="0" err="1"/>
              <a:t>evalúa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-33.19999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(   5  -  10.2  / 0.5 ) -  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Error </a:t>
            </a:r>
            <a:r>
              <a:rPr lang="en-US" dirty="0" err="1"/>
              <a:t>falta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*  (      5  -  10.2  ) / 0.5 ) -  2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Error </a:t>
            </a:r>
            <a:r>
              <a:rPr lang="en-US" dirty="0" err="1"/>
              <a:t>falta</a:t>
            </a:r>
            <a:r>
              <a:rPr lang="en-US" dirty="0"/>
              <a:t> (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7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con el </a:t>
            </a:r>
            <a:r>
              <a:rPr lang="en-US" sz="2000" dirty="0" err="1"/>
              <a:t>agregado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  <p:sp>
        <p:nvSpPr>
          <p:cNvPr id="9" name="Rectangle 8"/>
          <p:cNvSpPr/>
          <p:nvPr/>
        </p:nvSpPr>
        <p:spPr>
          <a:xfrm>
            <a:off x="2329820" y="5823540"/>
            <a:ext cx="4423677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095608" y="3965815"/>
            <a:ext cx="657889" cy="18349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753498" y="3930276"/>
            <a:ext cx="815366" cy="18932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angle 12"/>
          <p:cNvSpPr/>
          <p:nvPr/>
        </p:nvSpPr>
        <p:spPr>
          <a:xfrm>
            <a:off x="6753498" y="5791353"/>
            <a:ext cx="815366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66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72863" y="3602351"/>
          <a:ext cx="609600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699396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0363954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907967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438211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50666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546412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16590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27243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271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309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03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376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1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40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false</a:t>
                      </a:r>
                      <a:endParaRPr lang="es-AR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81223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Completemos</a:t>
            </a:r>
            <a:r>
              <a:rPr lang="en-US" sz="2000" dirty="0"/>
              <a:t> la </a:t>
            </a:r>
            <a:r>
              <a:rPr lang="en-US" sz="2000" dirty="0" err="1"/>
              <a:t>siguiente</a:t>
            </a:r>
            <a:r>
              <a:rPr lang="en-US" sz="2000" dirty="0"/>
              <a:t> </a:t>
            </a:r>
            <a:r>
              <a:rPr lang="en-US" sz="2000" dirty="0" err="1"/>
              <a:t>tabla</a:t>
            </a:r>
            <a:r>
              <a:rPr lang="en-US" sz="2000" dirty="0"/>
              <a:t> con el </a:t>
            </a:r>
            <a:r>
              <a:rPr lang="en-US" sz="2000" dirty="0" err="1"/>
              <a:t>agregado</a:t>
            </a:r>
            <a:r>
              <a:rPr lang="en-US" sz="2000" dirty="0"/>
              <a:t> de </a:t>
            </a:r>
            <a:r>
              <a:rPr lang="en-US" sz="2000" dirty="0" err="1"/>
              <a:t>paréntesis</a:t>
            </a:r>
            <a:r>
              <a:rPr lang="en-US" sz="2000" dirty="0"/>
              <a:t>. 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3612338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</a:p>
          <a:p>
            <a:r>
              <a:rPr lang="en-US" dirty="0" err="1"/>
              <a:t>en</a:t>
            </a:r>
            <a:r>
              <a:rPr lang="en-US" dirty="0"/>
              <a:t> el tope</a:t>
            </a:r>
          </a:p>
          <a:p>
            <a:r>
              <a:rPr lang="en-US" dirty="0"/>
              <a:t> de la pila (</a:t>
            </a:r>
            <a:r>
              <a:rPr lang="en-US" dirty="0" err="1"/>
              <a:t>previo</a:t>
            </a:r>
            <a:r>
              <a:rPr lang="en-US" dirty="0"/>
              <a:t>)</a:t>
            </a:r>
            <a:endParaRPr lang="es-AR" dirty="0" err="1"/>
          </a:p>
        </p:txBody>
      </p:sp>
      <p:sp>
        <p:nvSpPr>
          <p:cNvPr id="8" name="TextBox 7"/>
          <p:cNvSpPr txBox="1"/>
          <p:nvPr/>
        </p:nvSpPr>
        <p:spPr>
          <a:xfrm>
            <a:off x="1737360" y="3219286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analizado</a:t>
            </a:r>
            <a:r>
              <a:rPr lang="en-US" dirty="0"/>
              <a:t> (actual)</a:t>
            </a:r>
            <a:endParaRPr lang="es-AR" dirty="0" err="1"/>
          </a:p>
        </p:txBody>
      </p:sp>
    </p:spTree>
    <p:extLst>
      <p:ext uri="{BB962C8B-B14F-4D97-AF65-F5344CB8AC3E}">
        <p14:creationId xmlns:p14="http://schemas.microsoft.com/office/powerpoint/2010/main" val="113323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Ejercicio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Java el parser de </a:t>
            </a:r>
            <a:r>
              <a:rPr lang="en-US" dirty="0" err="1"/>
              <a:t>precedencia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que </a:t>
            </a:r>
            <a:r>
              <a:rPr lang="en-US" dirty="0" err="1"/>
              <a:t>transforme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de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a </a:t>
            </a:r>
            <a:r>
              <a:rPr lang="en-US" dirty="0" err="1"/>
              <a:t>postfija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tabla</a:t>
            </a:r>
            <a:r>
              <a:rPr lang="en-US" dirty="0"/>
              <a:t> de </a:t>
            </a:r>
            <a:r>
              <a:rPr lang="en-US" dirty="0" err="1"/>
              <a:t>precedencia</a:t>
            </a:r>
            <a:r>
              <a:rPr lang="en-US" dirty="0"/>
              <a:t> </a:t>
            </a:r>
            <a:r>
              <a:rPr lang="en-US" dirty="0" err="1"/>
              <a:t>discutida</a:t>
            </a:r>
            <a:r>
              <a:rPr lang="en-US" dirty="0"/>
              <a:t>, </a:t>
            </a:r>
            <a:r>
              <a:rPr lang="en-US" dirty="0" err="1"/>
              <a:t>incorporando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865" y="4492627"/>
            <a:ext cx="52197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2041"/>
            <a:ext cx="7101840" cy="66042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48246" y="3918857"/>
            <a:ext cx="5878286" cy="9797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Agregado</a:t>
            </a:r>
            <a:r>
              <a:rPr lang="en-US" dirty="0"/>
              <a:t> 1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1434737" y="5743303"/>
            <a:ext cx="5867400" cy="4876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Agregado</a:t>
            </a:r>
            <a:r>
              <a:rPr lang="en-US" dirty="0"/>
              <a:t> 2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3343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aún</a:t>
            </a:r>
            <a:r>
              <a:rPr lang="en-US" dirty="0"/>
              <a:t>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Podríamos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extensión</a:t>
            </a:r>
            <a:r>
              <a:rPr lang="en-US" dirty="0"/>
              <a:t> del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no </a:t>
            </a:r>
            <a:r>
              <a:rPr lang="en-US" dirty="0" err="1"/>
              <a:t>sean</a:t>
            </a:r>
            <a:r>
              <a:rPr lang="en-US" dirty="0"/>
              <a:t> solo </a:t>
            </a:r>
            <a:r>
              <a:rPr lang="en-US" dirty="0" err="1"/>
              <a:t>constantes</a:t>
            </a:r>
            <a:r>
              <a:rPr lang="en-US" dirty="0"/>
              <a:t> </a:t>
            </a:r>
            <a:r>
              <a:rPr lang="en-US" dirty="0" err="1"/>
              <a:t>sino</a:t>
            </a:r>
            <a:r>
              <a:rPr lang="en-US" dirty="0"/>
              <a:t> variables </a:t>
            </a:r>
            <a:r>
              <a:rPr lang="en-US" dirty="0" err="1"/>
              <a:t>previamente</a:t>
            </a:r>
            <a:r>
              <a:rPr lang="en-US" dirty="0"/>
              <a:t> </a:t>
            </a:r>
            <a:r>
              <a:rPr lang="en-US" dirty="0" err="1"/>
              <a:t>definidas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(</a:t>
            </a:r>
            <a:r>
              <a:rPr lang="en-US" dirty="0" err="1"/>
              <a:t>hacerlo</a:t>
            </a:r>
            <a:r>
              <a:rPr lang="en-US" dirty="0"/>
              <a:t> </a:t>
            </a:r>
            <a:r>
              <a:rPr lang="en-US" dirty="0" err="1"/>
              <a:t>Uds</a:t>
            </a:r>
            <a:r>
              <a:rPr lang="en-US" dirty="0"/>
              <a:t> </a:t>
            </a:r>
            <a:r>
              <a:rPr lang="en-US" dirty="0" err="1"/>
              <a:t>completando</a:t>
            </a:r>
            <a:r>
              <a:rPr lang="en-US" dirty="0"/>
              <a:t> el TP)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2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El Teorema Maestro es una herramienta muy útil para resolver recurrencias.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8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sz="1800" b="1" dirty="0" err="1"/>
              <a:t>private</a:t>
            </a:r>
            <a:r>
              <a:rPr lang="es-AR" sz="1800" b="1" dirty="0"/>
              <a:t> </a:t>
            </a:r>
            <a:r>
              <a:rPr lang="es-AR" sz="1800" b="1" dirty="0" err="1"/>
              <a:t>static</a:t>
            </a:r>
            <a:r>
              <a:rPr lang="es-AR" sz="1800" b="1" dirty="0"/>
              <a:t> </a:t>
            </a:r>
            <a:r>
              <a:rPr lang="es-AR" sz="1800" b="1" dirty="0" err="1"/>
              <a:t>Map</a:t>
            </a:r>
            <a:r>
              <a:rPr lang="es-AR" sz="1800" b="1" dirty="0"/>
              <a:t>&lt;</a:t>
            </a:r>
            <a:r>
              <a:rPr lang="es-AR" sz="1800" b="1" dirty="0" err="1"/>
              <a:t>String</a:t>
            </a:r>
            <a:r>
              <a:rPr lang="es-AR" sz="1800" b="1" dirty="0"/>
              <a:t>, </a:t>
            </a:r>
            <a:r>
              <a:rPr lang="es-AR" sz="1800" b="1" dirty="0" err="1"/>
              <a:t>Integer</a:t>
            </a:r>
            <a:r>
              <a:rPr lang="es-AR" sz="1800" b="1" dirty="0"/>
              <a:t>&gt; </a:t>
            </a:r>
            <a:r>
              <a:rPr lang="es-AR" sz="1800" b="1" i="1" dirty="0" err="1"/>
              <a:t>vbles</a:t>
            </a:r>
            <a:r>
              <a:rPr lang="es-AR" sz="1800" b="1" i="1" dirty="0"/>
              <a:t> = new </a:t>
            </a:r>
            <a:r>
              <a:rPr lang="es-AR" sz="1800" b="1" i="1" u="sng" dirty="0" err="1"/>
              <a:t>HashMap</a:t>
            </a:r>
            <a:r>
              <a:rPr lang="es-AR" sz="1800" b="1" i="1" u="sng" dirty="0"/>
              <a:t>&lt;</a:t>
            </a:r>
            <a:r>
              <a:rPr lang="es-AR" sz="1800" b="1" i="1" u="sng" dirty="0" err="1"/>
              <a:t>String</a:t>
            </a:r>
            <a:r>
              <a:rPr lang="es-AR" sz="1800" b="1" i="1" u="sng" dirty="0"/>
              <a:t>, </a:t>
            </a:r>
            <a:r>
              <a:rPr lang="es-AR" sz="1800" b="1" i="1" u="sng" dirty="0" err="1"/>
              <a:t>Double</a:t>
            </a:r>
            <a:r>
              <a:rPr lang="es-AR" sz="1800" b="1" i="1" u="sng" dirty="0"/>
              <a:t>&gt;()</a:t>
            </a:r>
          </a:p>
          <a:p>
            <a:pPr marL="0" indent="0">
              <a:buNone/>
            </a:pPr>
            <a:r>
              <a:rPr lang="en-US" sz="1800" dirty="0"/>
              <a:t> {   { put("nro1", 0.2); put("x", -2.0); put("y", 2.0) ; }  </a:t>
            </a:r>
            <a:r>
              <a:rPr lang="es-AR" sz="1800" dirty="0"/>
              <a:t> };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invoca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que antes.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  </a:t>
            </a:r>
            <a:r>
              <a:rPr lang="en-US" dirty="0" err="1"/>
              <a:t>ingreso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( nro1 +  3 ) *  ( x  -  -2  +  y )   se </a:t>
            </a:r>
            <a:r>
              <a:rPr lang="en-US" dirty="0" err="1"/>
              <a:t>obtendría</a:t>
            </a:r>
            <a:r>
              <a:rPr lang="en-US" dirty="0"/>
              <a:t> el valor 6.4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Completar</a:t>
            </a:r>
            <a:r>
              <a:rPr lang="en-US" dirty="0"/>
              <a:t> Evaluator para que </a:t>
            </a:r>
            <a:r>
              <a:rPr lang="en-US" dirty="0" err="1"/>
              <a:t>maneje</a:t>
            </a:r>
            <a:r>
              <a:rPr lang="en-US" dirty="0"/>
              <a:t> variables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expresiones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Tip: </a:t>
            </a:r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infijaToPostija</a:t>
            </a:r>
            <a:r>
              <a:rPr lang="en-US" dirty="0"/>
              <a:t>  </a:t>
            </a:r>
            <a:r>
              <a:rPr lang="en-US" dirty="0" err="1"/>
              <a:t>además</a:t>
            </a:r>
            <a:r>
              <a:rPr lang="en-US" dirty="0"/>
              <a:t>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s-AR" b="1" dirty="0" err="1"/>
              <a:t>sOperand</a:t>
            </a:r>
            <a:r>
              <a:rPr lang="es-AR" b="1" dirty="0"/>
              <a:t>(</a:t>
            </a:r>
            <a:r>
              <a:rPr lang="es-AR" b="1" dirty="0" err="1"/>
              <a:t>currentToken</a:t>
            </a:r>
            <a:r>
              <a:rPr lang="es-AR" b="1" dirty="0"/>
              <a:t>)  codificar el método </a:t>
            </a:r>
            <a:r>
              <a:rPr lang="es-AR" b="1" dirty="0" err="1"/>
              <a:t>isVariable</a:t>
            </a:r>
            <a:r>
              <a:rPr lang="es-AR" b="1" dirty="0"/>
              <a:t>(</a:t>
            </a:r>
            <a:r>
              <a:rPr lang="es-AR" b="1" dirty="0" err="1"/>
              <a:t>currentToken</a:t>
            </a:r>
            <a:r>
              <a:rPr lang="es-AR" b="1" dirty="0"/>
              <a:t>) y devolver el valor del </a:t>
            </a:r>
            <a:r>
              <a:rPr lang="es-AR" b="1" dirty="0" err="1"/>
              <a:t>binding</a:t>
            </a:r>
            <a:r>
              <a:rPr lang="es-AR" b="1" dirty="0"/>
              <a:t> o error si no fue la variable predefinida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6" y="1052514"/>
            <a:ext cx="7686675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90747" y="1711234"/>
            <a:ext cx="7429094" cy="9882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74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Ventajas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chemeClr val="accent1"/>
                </a:solidFill>
              </a:rPr>
              <a:t>El </a:t>
            </a:r>
            <a:r>
              <a:rPr lang="en-US" dirty="0" err="1">
                <a:solidFill>
                  <a:schemeClr val="accent1"/>
                </a:solidFill>
              </a:rPr>
              <a:t>arreglo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ordenado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Buena </a:t>
            </a:r>
            <a:r>
              <a:rPr lang="en-US" dirty="0" err="1">
                <a:solidFill>
                  <a:schemeClr val="accent1"/>
                </a:solidFill>
              </a:rPr>
              <a:t>estrategia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implementar</a:t>
            </a:r>
            <a:r>
              <a:rPr lang="en-US" dirty="0">
                <a:solidFill>
                  <a:schemeClr val="accent1"/>
                </a:solidFill>
              </a:rPr>
              <a:t> un </a:t>
            </a:r>
            <a:r>
              <a:rPr lang="en-US" dirty="0" err="1">
                <a:solidFill>
                  <a:schemeClr val="accent1"/>
                </a:solidFill>
              </a:rPr>
              <a:t>índice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rápida</a:t>
            </a:r>
            <a:r>
              <a:rPr lang="en-US" dirty="0">
                <a:solidFill>
                  <a:schemeClr val="accent1"/>
                </a:solidFill>
              </a:rPr>
              <a:t> de la info). </a:t>
            </a:r>
            <a:r>
              <a:rPr lang="en-US" dirty="0" err="1">
                <a:solidFill>
                  <a:schemeClr val="accent1"/>
                </a:solidFill>
              </a:rPr>
              <a:t>Permite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algoritmo</a:t>
            </a:r>
            <a:r>
              <a:rPr lang="en-US" dirty="0">
                <a:solidFill>
                  <a:schemeClr val="accent1"/>
                </a:solidFill>
              </a:rPr>
              <a:t> de “</a:t>
            </a:r>
            <a:r>
              <a:rPr lang="en-US" dirty="0" err="1">
                <a:solidFill>
                  <a:schemeClr val="accent1"/>
                </a:solidFill>
              </a:rPr>
              <a:t>búsqueda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binaria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</a:p>
          <a:p>
            <a:pPr algn="just"/>
            <a:endParaRPr lang="en-US" dirty="0">
              <a:solidFill>
                <a:schemeClr val="accent1"/>
              </a:solidFill>
            </a:endParaRPr>
          </a:p>
          <a:p>
            <a:pPr algn="just"/>
            <a:r>
              <a:rPr lang="en-US" dirty="0" err="1">
                <a:solidFill>
                  <a:schemeClr val="accent1"/>
                </a:solidFill>
              </a:rPr>
              <a:t>Excelente</a:t>
            </a:r>
            <a:r>
              <a:rPr lang="en-US" dirty="0">
                <a:solidFill>
                  <a:schemeClr val="accent1"/>
                </a:solidFill>
              </a:rPr>
              <a:t> para </a:t>
            </a:r>
            <a:r>
              <a:rPr lang="en-US" dirty="0" err="1">
                <a:solidFill>
                  <a:schemeClr val="accent1"/>
                </a:solidFill>
              </a:rPr>
              <a:t>algunas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operaciones</a:t>
            </a:r>
            <a:r>
              <a:rPr lang="en-US" dirty="0">
                <a:solidFill>
                  <a:schemeClr val="accent1"/>
                </a:solidFill>
              </a:rPr>
              <a:t> que </a:t>
            </a:r>
            <a:r>
              <a:rPr lang="en-US" dirty="0" err="1">
                <a:solidFill>
                  <a:schemeClr val="accent1"/>
                </a:solidFill>
              </a:rPr>
              <a:t>requieren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acceso</a:t>
            </a:r>
            <a:r>
              <a:rPr lang="en-US" dirty="0">
                <a:solidFill>
                  <a:schemeClr val="accent1"/>
                </a:solidFill>
              </a:rPr>
              <a:t> a </a:t>
            </a:r>
            <a:r>
              <a:rPr lang="en-US" dirty="0" err="1">
                <a:solidFill>
                  <a:schemeClr val="accent1"/>
                </a:solidFill>
              </a:rPr>
              <a:t>una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componente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en</a:t>
            </a:r>
            <a:r>
              <a:rPr lang="en-US" dirty="0">
                <a:solidFill>
                  <a:schemeClr val="accent1"/>
                </a:solidFill>
              </a:rPr>
              <a:t> particular, </a:t>
            </a:r>
            <a:r>
              <a:rPr lang="en-US" dirty="0" err="1">
                <a:solidFill>
                  <a:schemeClr val="accent1"/>
                </a:solidFill>
              </a:rPr>
              <a:t>ya</a:t>
            </a:r>
            <a:r>
              <a:rPr lang="en-US" dirty="0">
                <a:solidFill>
                  <a:schemeClr val="accent1"/>
                </a:solidFill>
              </a:rPr>
              <a:t> que se accede </a:t>
            </a:r>
            <a:r>
              <a:rPr lang="en-US" dirty="0" err="1">
                <a:solidFill>
                  <a:schemeClr val="accent1"/>
                </a:solidFill>
              </a:rPr>
              <a:t>por</a:t>
            </a:r>
            <a:r>
              <a:rPr lang="en-US" dirty="0">
                <a:solidFill>
                  <a:schemeClr val="accent1"/>
                </a:solidFill>
              </a:rPr>
              <a:t> “</a:t>
            </a:r>
            <a:r>
              <a:rPr lang="en-US" dirty="0" err="1">
                <a:solidFill>
                  <a:schemeClr val="accent1"/>
                </a:solidFill>
              </a:rPr>
              <a:t>posición</a:t>
            </a:r>
            <a:r>
              <a:rPr lang="en-US" dirty="0">
                <a:solidFill>
                  <a:schemeClr val="accent1"/>
                </a:solidFill>
              </a:rPr>
              <a:t>”. </a:t>
            </a:r>
            <a:r>
              <a:rPr lang="en-US" dirty="0" err="1">
                <a:solidFill>
                  <a:schemeClr val="accent1"/>
                </a:solidFill>
              </a:rPr>
              <a:t>Ej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getMaximo</a:t>
            </a:r>
            <a:r>
              <a:rPr lang="en-US" dirty="0">
                <a:solidFill>
                  <a:schemeClr val="accent1"/>
                </a:solidFill>
              </a:rPr>
              <a:t>(), </a:t>
            </a:r>
            <a:r>
              <a:rPr lang="en-US" dirty="0" err="1">
                <a:solidFill>
                  <a:schemeClr val="accent1"/>
                </a:solidFill>
              </a:rPr>
              <a:t>getMínimo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algn="just"/>
            <a:endParaRPr lang="en-US" dirty="0"/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1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Indices y 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ordenados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Deventajas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algn="just"/>
            <a:r>
              <a:rPr lang="en-US" dirty="0">
                <a:solidFill>
                  <a:srgbClr val="FF0000"/>
                </a:solidFill>
              </a:rPr>
              <a:t>Los </a:t>
            </a:r>
            <a:r>
              <a:rPr lang="en-US" dirty="0" err="1">
                <a:solidFill>
                  <a:srgbClr val="FF0000"/>
                </a:solidFill>
              </a:rPr>
              <a:t>datos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tienen</a:t>
            </a:r>
            <a:r>
              <a:rPr lang="en-US" dirty="0">
                <a:solidFill>
                  <a:srgbClr val="FF0000"/>
                </a:solidFill>
              </a:rPr>
              <a:t> que </a:t>
            </a:r>
            <a:r>
              <a:rPr lang="en-US" dirty="0" err="1">
                <a:solidFill>
                  <a:srgbClr val="FF0000"/>
                </a:solidFill>
              </a:rPr>
              <a:t>estar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contiguos</a:t>
            </a:r>
            <a:r>
              <a:rPr lang="en-US" dirty="0">
                <a:solidFill>
                  <a:srgbClr val="FF0000"/>
                </a:solidFill>
              </a:rPr>
              <a:t>. Para </a:t>
            </a:r>
            <a:r>
              <a:rPr lang="en-US" dirty="0" err="1">
                <a:solidFill>
                  <a:srgbClr val="FF0000"/>
                </a:solidFill>
              </a:rPr>
              <a:t>garantizarlo</a:t>
            </a:r>
            <a:r>
              <a:rPr lang="en-US" dirty="0">
                <a:solidFill>
                  <a:srgbClr val="FF0000"/>
                </a:solidFill>
              </a:rPr>
              <a:t>, el </a:t>
            </a:r>
            <a:r>
              <a:rPr lang="en-US" dirty="0" err="1">
                <a:solidFill>
                  <a:srgbClr val="FF0000"/>
                </a:solidFill>
              </a:rPr>
              <a:t>insertado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borrado</a:t>
            </a:r>
            <a:r>
              <a:rPr lang="en-US" dirty="0">
                <a:solidFill>
                  <a:srgbClr val="FF0000"/>
                </a:solidFill>
              </a:rPr>
              <a:t> de un </a:t>
            </a:r>
            <a:r>
              <a:rPr lang="en-US" dirty="0" err="1">
                <a:solidFill>
                  <a:srgbClr val="FF0000"/>
                </a:solidFill>
              </a:rPr>
              <a:t>elemento</a:t>
            </a:r>
            <a:r>
              <a:rPr lang="en-US" dirty="0">
                <a:solidFill>
                  <a:srgbClr val="FF0000"/>
                </a:solidFill>
              </a:rPr>
              <a:t> require “mover” </a:t>
            </a:r>
            <a:r>
              <a:rPr lang="en-US" dirty="0" err="1">
                <a:solidFill>
                  <a:srgbClr val="FF0000"/>
                </a:solidFill>
              </a:rPr>
              <a:t>otras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Además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cuando</a:t>
            </a:r>
            <a:r>
              <a:rPr lang="en-US" dirty="0">
                <a:solidFill>
                  <a:srgbClr val="FF0000"/>
                </a:solidFill>
              </a:rPr>
              <a:t> se </a:t>
            </a:r>
            <a:r>
              <a:rPr lang="en-US" dirty="0" err="1">
                <a:solidFill>
                  <a:srgbClr val="FF0000"/>
                </a:solidFill>
              </a:rPr>
              <a:t>acaba</a:t>
            </a:r>
            <a:r>
              <a:rPr lang="en-US" dirty="0">
                <a:solidFill>
                  <a:srgbClr val="FF0000"/>
                </a:solidFill>
              </a:rPr>
              <a:t> el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pre-</a:t>
            </a:r>
            <a:r>
              <a:rPr lang="en-US" dirty="0" err="1">
                <a:solidFill>
                  <a:srgbClr val="FF0000"/>
                </a:solidFill>
              </a:rPr>
              <a:t>alocado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espacio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aún</a:t>
            </a:r>
            <a:r>
              <a:rPr lang="en-US" dirty="0">
                <a:solidFill>
                  <a:srgbClr val="FF0000"/>
                </a:solidFill>
              </a:rPr>
              <a:t> de a “chunks”) </a:t>
            </a:r>
            <a:r>
              <a:rPr lang="en-US" dirty="0" err="1">
                <a:solidFill>
                  <a:srgbClr val="FF0000"/>
                </a:solidFill>
              </a:rPr>
              <a:t>implica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generar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otro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espacio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contiguo</a:t>
            </a:r>
            <a:r>
              <a:rPr lang="en-US" dirty="0">
                <a:solidFill>
                  <a:srgbClr val="FF0000"/>
                </a:solidFill>
              </a:rPr>
              <a:t> y </a:t>
            </a:r>
            <a:r>
              <a:rPr lang="en-US" dirty="0" err="1">
                <a:solidFill>
                  <a:srgbClr val="FF0000"/>
                </a:solidFill>
              </a:rPr>
              <a:t>llevar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todas</a:t>
            </a:r>
            <a:r>
              <a:rPr lang="en-US" dirty="0">
                <a:solidFill>
                  <a:srgbClr val="FF0000"/>
                </a:solidFill>
              </a:rPr>
              <a:t> las </a:t>
            </a:r>
            <a:r>
              <a:rPr lang="en-US" dirty="0" err="1">
                <a:solidFill>
                  <a:srgbClr val="FF0000"/>
                </a:solidFill>
              </a:rPr>
              <a:t>componentes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 err="1">
                <a:solidFill>
                  <a:srgbClr val="FF0000"/>
                </a:solidFill>
              </a:rPr>
              <a:t>Por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eso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conviene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hacerlo</a:t>
            </a:r>
            <a:r>
              <a:rPr lang="en-US" dirty="0">
                <a:solidFill>
                  <a:srgbClr val="FF0000"/>
                </a:solidFill>
              </a:rPr>
              <a:t> de a “chunks”.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/>
              <a:t>Root (Primer </a:t>
            </a:r>
            <a:r>
              <a:rPr lang="en-US" sz="2000" dirty="0" err="1"/>
              <a:t>elemento</a:t>
            </a:r>
            <a:r>
              <a:rPr lang="en-US" sz="2000" dirty="0"/>
              <a:t>): null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04286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Tratando</a:t>
            </a:r>
            <a:r>
              <a:rPr lang="en-US" sz="2000" dirty="0"/>
              <a:t> de </a:t>
            </a:r>
            <a:r>
              <a:rPr lang="en-US" sz="2000" dirty="0" err="1"/>
              <a:t>superar</a:t>
            </a:r>
            <a:r>
              <a:rPr lang="en-US" sz="2000" dirty="0"/>
              <a:t> el </a:t>
            </a:r>
            <a:r>
              <a:rPr lang="en-US" sz="2000" dirty="0" err="1"/>
              <a:t>problema</a:t>
            </a:r>
            <a:r>
              <a:rPr lang="en-US" sz="2000" dirty="0"/>
              <a:t> de la </a:t>
            </a:r>
            <a:r>
              <a:rPr lang="en-US" sz="2000" dirty="0" err="1"/>
              <a:t>contiguedad</a:t>
            </a:r>
            <a:r>
              <a:rPr lang="en-US" sz="2000" dirty="0"/>
              <a:t> y re-</a:t>
            </a:r>
            <a:r>
              <a:rPr lang="en-US" sz="2000" dirty="0" err="1"/>
              <a:t>alocación</a:t>
            </a:r>
            <a:r>
              <a:rPr lang="en-US" sz="2000" dirty="0"/>
              <a:t> del </a:t>
            </a:r>
            <a:r>
              <a:rPr lang="en-US" sz="2000" dirty="0" err="1"/>
              <a:t>espacio</a:t>
            </a:r>
            <a:r>
              <a:rPr lang="en-US" sz="2000" dirty="0"/>
              <a:t>,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pensar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estructuras</a:t>
            </a:r>
            <a:r>
              <a:rPr lang="en-US" sz="2000" dirty="0"/>
              <a:t> de </a:t>
            </a:r>
            <a:r>
              <a:rPr lang="en-US" sz="2000" dirty="0" err="1"/>
              <a:t>datos</a:t>
            </a:r>
            <a:r>
              <a:rPr lang="en-US" sz="2000" dirty="0"/>
              <a:t> que </a:t>
            </a:r>
            <a:r>
              <a:rPr lang="en-US" sz="2000" dirty="0" err="1"/>
              <a:t>permitan</a:t>
            </a:r>
            <a:r>
              <a:rPr lang="en-US" sz="2000" dirty="0"/>
              <a:t> que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elementos</a:t>
            </a:r>
            <a:r>
              <a:rPr lang="en-US" sz="2000" dirty="0"/>
              <a:t> </a:t>
            </a:r>
            <a:r>
              <a:rPr lang="en-US" sz="2000" dirty="0" err="1"/>
              <a:t>estén</a:t>
            </a:r>
            <a:r>
              <a:rPr lang="en-US" sz="2000" dirty="0"/>
              <a:t> “</a:t>
            </a:r>
            <a:r>
              <a:rPr lang="en-US" sz="2000" dirty="0" err="1"/>
              <a:t>físicamente</a:t>
            </a:r>
            <a:r>
              <a:rPr lang="en-US" sz="2000" dirty="0"/>
              <a:t> </a:t>
            </a:r>
            <a:r>
              <a:rPr lang="en-US" sz="2000" dirty="0" err="1"/>
              <a:t>aislados</a:t>
            </a:r>
            <a:r>
              <a:rPr lang="en-US" sz="2000" dirty="0"/>
              <a:t> y </a:t>
            </a:r>
            <a:r>
              <a:rPr lang="en-US" sz="2000" dirty="0" err="1"/>
              <a:t>lógicamente</a:t>
            </a:r>
            <a:r>
              <a:rPr lang="en-US" sz="2000" dirty="0"/>
              <a:t> </a:t>
            </a:r>
            <a:r>
              <a:rPr lang="en-US" sz="2000" dirty="0" err="1"/>
              <a:t>conectados</a:t>
            </a:r>
            <a:r>
              <a:rPr lang="en-US" sz="2000" dirty="0"/>
              <a:t>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000" dirty="0" err="1"/>
              <a:t>Opción</a:t>
            </a:r>
            <a:r>
              <a:rPr lang="en-US" sz="2000" dirty="0"/>
              <a:t>: “</a:t>
            </a:r>
            <a:r>
              <a:rPr lang="en-US" sz="2000" dirty="0" err="1"/>
              <a:t>Lista</a:t>
            </a:r>
            <a:r>
              <a:rPr lang="en-US" sz="2000" dirty="0"/>
              <a:t> lineal </a:t>
            </a:r>
            <a:r>
              <a:rPr lang="en-US" sz="2000" dirty="0" err="1"/>
              <a:t>simplemente</a:t>
            </a:r>
            <a:r>
              <a:rPr lang="en-US" sz="2000" dirty="0"/>
              <a:t> </a:t>
            </a:r>
            <a:r>
              <a:rPr lang="en-US" sz="2000" dirty="0" err="1"/>
              <a:t>encadenada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/>
              <a:t>Root (Primer </a:t>
            </a:r>
            <a:r>
              <a:rPr lang="en-US" sz="2000" dirty="0" err="1"/>
              <a:t>elemento</a:t>
            </a:r>
            <a:r>
              <a:rPr lang="en-US" sz="2000" dirty="0"/>
              <a:t>): Si </a:t>
            </a:r>
            <a:r>
              <a:rPr lang="en-US" sz="2000" dirty="0" err="1"/>
              <a:t>insertamos</a:t>
            </a:r>
            <a:r>
              <a:rPr lang="en-US" sz="2000" dirty="0"/>
              <a:t> un </a:t>
            </a:r>
            <a:r>
              <a:rPr lang="en-US" sz="2000" dirty="0" err="1"/>
              <a:t>elemento</a:t>
            </a:r>
            <a:r>
              <a:rPr lang="en-US" sz="2000" dirty="0"/>
              <a:t> y se genera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espacio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 $AAFF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6" name="Rectangle 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$112E</a:t>
            </a:r>
            <a:endParaRPr lang="es-AR" dirty="0"/>
          </a:p>
        </p:txBody>
      </p:sp>
      <p:sp>
        <p:nvSpPr>
          <p:cNvPr id="7" name="Rectangle 6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AAFF</a:t>
            </a:r>
            <a:endParaRPr lang="es-AR" dirty="0"/>
          </a:p>
        </p:txBody>
      </p:sp>
      <p:sp>
        <p:nvSpPr>
          <p:cNvPr id="8" name="Rectangle 7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9" name="Rectangle 8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$0023</a:t>
            </a:r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$ 112E</a:t>
            </a:r>
            <a:endParaRPr lang="es-AR" dirty="0"/>
          </a:p>
        </p:txBody>
      </p:sp>
      <p:sp>
        <p:nvSpPr>
          <p:cNvPr id="11" name="Rectangle 10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Dato</a:t>
            </a:r>
            <a:r>
              <a:rPr lang="en-US" dirty="0"/>
              <a:t>…</a:t>
            </a:r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  <a:endParaRPr lang="es-AR" dirty="0"/>
          </a:p>
        </p:txBody>
      </p:sp>
      <p:sp>
        <p:nvSpPr>
          <p:cNvPr id="13" name="Rectangle 12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$ 0023</a:t>
            </a:r>
            <a:endParaRPr lang="es-AR" dirty="0"/>
          </a:p>
        </p:txBody>
      </p:sp>
      <p:sp>
        <p:nvSpPr>
          <p:cNvPr id="14" name="Curved Right Arrow 13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rved Down Arrow 14"/>
          <p:cNvSpPr/>
          <p:nvPr/>
        </p:nvSpPr>
        <p:spPr>
          <a:xfrm rot="21066520">
            <a:off x="2959954" y="3928782"/>
            <a:ext cx="3662655" cy="79519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86048" y="4200495"/>
            <a:ext cx="374469" cy="114328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17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>
                <a:solidFill>
                  <a:schemeClr val="accent4"/>
                </a:solidFill>
              </a:rPr>
              <a:t>0 o </a:t>
            </a:r>
            <a:r>
              <a:rPr lang="en-US" dirty="0" err="1">
                <a:solidFill>
                  <a:schemeClr val="accent4"/>
                </a:solidFill>
              </a:rPr>
              <a:t>más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nodos</a:t>
            </a:r>
            <a:r>
              <a:rPr lang="en-US" dirty="0"/>
              <a:t>.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(</a:t>
            </a:r>
            <a:r>
              <a:rPr lang="en-US" dirty="0" err="1"/>
              <a:t>elemento</a:t>
            </a:r>
            <a:r>
              <a:rPr lang="en-US" dirty="0"/>
              <a:t>) </a:t>
            </a:r>
            <a:r>
              <a:rPr lang="en-US" dirty="0" err="1"/>
              <a:t>almacena</a:t>
            </a:r>
            <a:r>
              <a:rPr lang="en-US" dirty="0"/>
              <a:t> 2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su</a:t>
            </a:r>
            <a:r>
              <a:rPr lang="en-US" dirty="0"/>
              <a:t> info y la </a:t>
            </a:r>
            <a:r>
              <a:rPr lang="en-US" dirty="0" err="1"/>
              <a:t>referencia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18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Ejemplo 1: ¿Se podrá aplicar a Fibonacci?</a:t>
            </a:r>
          </a:p>
          <a:p>
            <a:pPr marL="0" indent="0">
              <a:buNone/>
            </a:pPr>
            <a:r>
              <a:rPr lang="es-AR" dirty="0"/>
              <a:t>		N 				si  N &lt;= 1  </a:t>
            </a:r>
          </a:p>
          <a:p>
            <a:pPr marL="0" indent="0">
              <a:buNone/>
            </a:pPr>
            <a:r>
              <a:rPr lang="es-AR" dirty="0" err="1"/>
              <a:t>Fibo</a:t>
            </a:r>
            <a:r>
              <a:rPr lang="es-AR" dirty="0"/>
              <a:t>(N) =</a:t>
            </a:r>
          </a:p>
          <a:p>
            <a:pPr marL="0" indent="0">
              <a:buNone/>
            </a:pPr>
            <a:r>
              <a:rPr lang="es-AR" dirty="0"/>
              <a:t>		</a:t>
            </a:r>
            <a:r>
              <a:rPr lang="es-AR" dirty="0" err="1"/>
              <a:t>Fibo</a:t>
            </a:r>
            <a:r>
              <a:rPr lang="es-AR" dirty="0"/>
              <a:t>(N-1) + </a:t>
            </a:r>
            <a:r>
              <a:rPr lang="es-AR" dirty="0" err="1"/>
              <a:t>Fibo</a:t>
            </a:r>
            <a:r>
              <a:rPr lang="es-AR" dirty="0"/>
              <a:t>(N-2) 	si N &gt;= 1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. Times(N) = Times(N-1) + Times(N-2) + 4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sp>
        <p:nvSpPr>
          <p:cNvPr id="5" name="Abrir llave 4"/>
          <p:cNvSpPr/>
          <p:nvPr/>
        </p:nvSpPr>
        <p:spPr>
          <a:xfrm>
            <a:off x="1920240" y="2493465"/>
            <a:ext cx="300445" cy="13454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61" y="4251688"/>
            <a:ext cx="3612969" cy="1522608"/>
          </a:xfrm>
          <a:prstGeom prst="rect">
            <a:avLst/>
          </a:prstGeom>
        </p:spPr>
      </p:pic>
      <p:sp>
        <p:nvSpPr>
          <p:cNvPr id="8" name="Elipse 7"/>
          <p:cNvSpPr/>
          <p:nvPr/>
        </p:nvSpPr>
        <p:spPr>
          <a:xfrm>
            <a:off x="6788331" y="4893865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8795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Variante</a:t>
            </a:r>
            <a:r>
              <a:rPr lang="en-US" dirty="0">
                <a:solidFill>
                  <a:srgbClr val="00B050"/>
                </a:solidFill>
              </a:rPr>
              <a:t> para </a:t>
            </a:r>
            <a:r>
              <a:rPr lang="en-US" dirty="0" err="1">
                <a:solidFill>
                  <a:srgbClr val="00B050"/>
                </a:solidFill>
              </a:rPr>
              <a:t>Indice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Ordenada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que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65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3C- </a:t>
            </a:r>
            <a:r>
              <a:rPr lang="es-419" dirty="0" err="1"/>
              <a:t>Ejer</a:t>
            </a:r>
            <a:r>
              <a:rPr lang="es-419" dirty="0"/>
              <a:t> 2.1, 2.2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Bajar</a:t>
            </a:r>
            <a:r>
              <a:rPr lang="en-US" sz="2000" dirty="0">
                <a:solidFill>
                  <a:schemeClr val="tx1"/>
                </a:solidFill>
              </a:rPr>
              <a:t> de Campus </a:t>
            </a:r>
            <a:r>
              <a:rPr lang="en-US" sz="2000" b="1" dirty="0" err="1">
                <a:solidFill>
                  <a:schemeClr val="tx1"/>
                </a:solidFill>
              </a:rPr>
              <a:t>SortedListService</a:t>
            </a:r>
            <a:r>
              <a:rPr lang="en-US" sz="2000" b="1" dirty="0">
                <a:solidFill>
                  <a:schemeClr val="tx1"/>
                </a:solidFill>
              </a:rPr>
              <a:t> y SortedLinkedList.java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La </a:t>
            </a:r>
            <a:r>
              <a:rPr lang="en-US" sz="2000" b="1" dirty="0" err="1">
                <a:solidFill>
                  <a:schemeClr val="tx1"/>
                </a:solidFill>
              </a:rPr>
              <a:t>clase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permite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crear</a:t>
            </a:r>
            <a:r>
              <a:rPr lang="en-US" sz="2000" b="1" dirty="0">
                <a:solidFill>
                  <a:schemeClr val="tx1"/>
                </a:solidFill>
              </a:rPr>
              <a:t> un </a:t>
            </a:r>
            <a:r>
              <a:rPr lang="en-US" sz="2000" b="1" dirty="0" err="1">
                <a:solidFill>
                  <a:schemeClr val="tx1"/>
                </a:solidFill>
              </a:rPr>
              <a:t>índice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ordenado</a:t>
            </a:r>
            <a:r>
              <a:rPr lang="en-US" sz="2000" b="1" dirty="0">
                <a:solidFill>
                  <a:schemeClr val="tx1"/>
                </a:solidFill>
              </a:rPr>
              <a:t> que no </a:t>
            </a:r>
            <a:r>
              <a:rPr lang="en-US" sz="2000" b="1" dirty="0" err="1">
                <a:solidFill>
                  <a:schemeClr val="tx1"/>
                </a:solidFill>
              </a:rPr>
              <a:t>acepta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repetidos</a:t>
            </a:r>
            <a:r>
              <a:rPr lang="en-US" sz="2000" b="1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los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ignora</a:t>
            </a:r>
            <a:r>
              <a:rPr lang="en-US" sz="2000" b="1" dirty="0">
                <a:solidFill>
                  <a:schemeClr val="tx1"/>
                </a:solidFill>
              </a:rPr>
              <a:t>).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Modicando</a:t>
            </a:r>
            <a:r>
              <a:rPr lang="en-US" sz="2000" b="1" dirty="0">
                <a:solidFill>
                  <a:schemeClr val="tx1"/>
                </a:solidFill>
              </a:rPr>
              <a:t> la </a:t>
            </a:r>
            <a:r>
              <a:rPr lang="en-US" sz="2000" b="1" dirty="0" err="1">
                <a:solidFill>
                  <a:schemeClr val="tx1"/>
                </a:solidFill>
              </a:rPr>
              <a:t>implementación</a:t>
            </a:r>
            <a:r>
              <a:rPr lang="en-US" sz="2000" b="1" dirty="0">
                <a:solidFill>
                  <a:schemeClr val="tx1"/>
                </a:solidFill>
              </a:rPr>
              <a:t> (no la interface) </a:t>
            </a:r>
            <a:r>
              <a:rPr lang="en-US" sz="2000" b="1" dirty="0" err="1">
                <a:solidFill>
                  <a:schemeClr val="tx1"/>
                </a:solidFill>
              </a:rPr>
              <a:t>podríamos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usarla</a:t>
            </a:r>
            <a:r>
              <a:rPr lang="en-US" sz="2000" b="1" dirty="0">
                <a:solidFill>
                  <a:schemeClr val="tx1"/>
                </a:solidFill>
              </a:rPr>
              <a:t> para </a:t>
            </a:r>
            <a:r>
              <a:rPr lang="en-US" sz="2000" b="1" dirty="0" err="1">
                <a:solidFill>
                  <a:schemeClr val="tx1"/>
                </a:solidFill>
              </a:rPr>
              <a:t>implementar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lista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compactada</a:t>
            </a:r>
            <a:r>
              <a:rPr lang="en-US" sz="2000" b="1" dirty="0">
                <a:solidFill>
                  <a:schemeClr val="tx1"/>
                </a:solidFill>
              </a:rPr>
              <a:t> (</a:t>
            </a:r>
            <a:r>
              <a:rPr lang="en-US" sz="2000" b="1" dirty="0" err="1">
                <a:solidFill>
                  <a:schemeClr val="tx1"/>
                </a:solidFill>
              </a:rPr>
              <a:t>guarda</a:t>
            </a:r>
            <a:r>
              <a:rPr lang="en-US" sz="2000" b="1" dirty="0">
                <a:solidFill>
                  <a:schemeClr val="tx1"/>
                </a:solidFill>
              </a:rPr>
              <a:t> la </a:t>
            </a:r>
            <a:r>
              <a:rPr lang="en-US" sz="2000" b="1" dirty="0" err="1">
                <a:solidFill>
                  <a:schemeClr val="tx1"/>
                </a:solidFill>
              </a:rPr>
              <a:t>cantidad</a:t>
            </a:r>
            <a:r>
              <a:rPr lang="en-US" sz="2000" b="1" dirty="0">
                <a:solidFill>
                  <a:schemeClr val="tx1"/>
                </a:solidFill>
              </a:rPr>
              <a:t> de </a:t>
            </a:r>
            <a:r>
              <a:rPr lang="en-US" sz="2000" b="1" dirty="0" err="1">
                <a:solidFill>
                  <a:schemeClr val="tx1"/>
                </a:solidFill>
              </a:rPr>
              <a:t>apariciones</a:t>
            </a:r>
            <a:r>
              <a:rPr lang="en-US" sz="2000" b="1" dirty="0">
                <a:solidFill>
                  <a:schemeClr val="tx1"/>
                </a:solidFill>
              </a:rPr>
              <a:t>)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Discutamos</a:t>
            </a:r>
            <a:r>
              <a:rPr lang="en-US" sz="2000" b="1" dirty="0">
                <a:solidFill>
                  <a:schemeClr val="tx1"/>
                </a:solidFill>
              </a:rPr>
              <a:t> el insert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83866223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inserción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de </a:t>
            </a:r>
            <a:r>
              <a:rPr lang="en-US" dirty="0" err="1"/>
              <a:t>diferente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:</a:t>
            </a:r>
          </a:p>
          <a:p>
            <a:pPr algn="just"/>
            <a:r>
              <a:rPr lang="en-US" b="1" dirty="0" err="1"/>
              <a:t>Resuelto</a:t>
            </a:r>
            <a:r>
              <a:rPr lang="en-US" b="1" dirty="0"/>
              <a:t> </a:t>
            </a:r>
            <a:r>
              <a:rPr lang="en-US" b="1" dirty="0" err="1"/>
              <a:t>totalmente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SortedLinkedList</a:t>
            </a:r>
            <a:r>
              <a:rPr lang="en-US" b="1" dirty="0"/>
              <a:t> (la </a:t>
            </a:r>
            <a:r>
              <a:rPr lang="en-US" b="1" dirty="0" err="1"/>
              <a:t>provista</a:t>
            </a:r>
            <a:r>
              <a:rPr lang="en-US" b="1" dirty="0"/>
              <a:t>), </a:t>
            </a:r>
            <a:r>
              <a:rPr lang="en-US" b="1" dirty="0" err="1"/>
              <a:t>en</a:t>
            </a:r>
            <a:r>
              <a:rPr lang="en-US" b="1" dirty="0"/>
              <a:t> forma </a:t>
            </a:r>
            <a:r>
              <a:rPr lang="en-US" b="1" dirty="0" err="1"/>
              <a:t>iterativa</a:t>
            </a:r>
            <a:endParaRPr lang="en-US" b="1" dirty="0"/>
          </a:p>
          <a:p>
            <a:pPr algn="just"/>
            <a:r>
              <a:rPr lang="en-US" b="1" dirty="0" err="1"/>
              <a:t>Resuelto</a:t>
            </a:r>
            <a:r>
              <a:rPr lang="en-US" b="1" dirty="0"/>
              <a:t> </a:t>
            </a:r>
            <a:r>
              <a:rPr lang="en-US" b="1" dirty="0" err="1"/>
              <a:t>totalmente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SortedLinkedList</a:t>
            </a:r>
            <a:r>
              <a:rPr lang="en-US" b="1" dirty="0"/>
              <a:t>, </a:t>
            </a:r>
            <a:r>
              <a:rPr lang="en-US" b="1" dirty="0" err="1"/>
              <a:t>en</a:t>
            </a:r>
            <a:r>
              <a:rPr lang="en-US" b="1" dirty="0"/>
              <a:t> forma recursive (</a:t>
            </a:r>
            <a:r>
              <a:rPr lang="en-US" b="1" dirty="0" err="1"/>
              <a:t>ejer</a:t>
            </a:r>
            <a:r>
              <a:rPr lang="en-US" b="1" dirty="0"/>
              <a:t> 2.2)</a:t>
            </a:r>
          </a:p>
          <a:p>
            <a:pPr algn="just"/>
            <a:r>
              <a:rPr lang="en-US" b="1" dirty="0" err="1"/>
              <a:t>Delegando</a:t>
            </a:r>
            <a:r>
              <a:rPr lang="en-US" b="1" dirty="0"/>
              <a:t> a la </a:t>
            </a:r>
            <a:r>
              <a:rPr lang="en-US" b="1" dirty="0" err="1"/>
              <a:t>clase</a:t>
            </a:r>
            <a:r>
              <a:rPr lang="en-US" b="1" dirty="0"/>
              <a:t> Node la </a:t>
            </a:r>
            <a:r>
              <a:rPr lang="en-US" b="1" dirty="0" err="1"/>
              <a:t>inserción</a:t>
            </a:r>
            <a:r>
              <a:rPr lang="en-US" b="1" dirty="0"/>
              <a:t>. (</a:t>
            </a:r>
            <a:r>
              <a:rPr lang="en-US" b="1" dirty="0" err="1"/>
              <a:t>ejer</a:t>
            </a:r>
            <a:r>
              <a:rPr lang="en-US" b="1" dirty="0"/>
              <a:t> 2.3)</a:t>
            </a:r>
          </a:p>
          <a:p>
            <a:pPr algn="just"/>
            <a:endParaRPr lang="en-US" b="1" dirty="0"/>
          </a:p>
          <a:p>
            <a:pPr marL="0" indent="0" algn="just">
              <a:buNone/>
            </a:pPr>
            <a:r>
              <a:rPr lang="en-US" b="1" dirty="0" err="1"/>
              <a:t>Implementar</a:t>
            </a:r>
            <a:r>
              <a:rPr lang="en-US" b="1" dirty="0"/>
              <a:t> </a:t>
            </a:r>
            <a:r>
              <a:rPr lang="en-US" b="1" dirty="0" err="1"/>
              <a:t>ahora</a:t>
            </a:r>
            <a:r>
              <a:rPr lang="en-US" b="1" dirty="0"/>
              <a:t> la </a:t>
            </a:r>
            <a:r>
              <a:rPr lang="en-US" b="1" dirty="0" err="1"/>
              <a:t>versión</a:t>
            </a:r>
            <a:r>
              <a:rPr lang="en-US" b="1" dirty="0"/>
              <a:t> 2.2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2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3C- </a:t>
            </a:r>
            <a:r>
              <a:rPr lang="es-419" dirty="0" err="1"/>
              <a:t>Ejer</a:t>
            </a:r>
            <a:r>
              <a:rPr lang="es-419" dirty="0"/>
              <a:t> 2.4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Analogamente</a:t>
            </a:r>
            <a:r>
              <a:rPr lang="en-US" sz="2000" dirty="0">
                <a:solidFill>
                  <a:schemeClr val="tx1"/>
                </a:solidFill>
              </a:rPr>
              <a:t>, remove() </a:t>
            </a:r>
            <a:r>
              <a:rPr lang="en-US" sz="2000" dirty="0" err="1">
                <a:solidFill>
                  <a:schemeClr val="tx1"/>
                </a:solidFill>
              </a:rPr>
              <a:t>puede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implementarse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3 </a:t>
            </a:r>
            <a:r>
              <a:rPr lang="en-US" sz="2000" dirty="0" err="1">
                <a:solidFill>
                  <a:schemeClr val="tx1"/>
                </a:solidFill>
              </a:rPr>
              <a:t>versiones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Ahora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haganlo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la version </a:t>
            </a:r>
            <a:r>
              <a:rPr lang="en-US" sz="2000" dirty="0" err="1">
                <a:solidFill>
                  <a:schemeClr val="tx1"/>
                </a:solidFill>
              </a:rPr>
              <a:t>iterativa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Luego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las </a:t>
            </a:r>
            <a:r>
              <a:rPr lang="en-US" sz="2000" dirty="0" err="1">
                <a:solidFill>
                  <a:schemeClr val="tx1"/>
                </a:solidFill>
              </a:rPr>
              <a:t>otras</a:t>
            </a:r>
            <a:r>
              <a:rPr lang="en-US" sz="2000" dirty="0">
                <a:solidFill>
                  <a:schemeClr val="tx1"/>
                </a:solidFill>
              </a:rPr>
              <a:t> 2 </a:t>
            </a:r>
            <a:r>
              <a:rPr lang="en-US" sz="2000" dirty="0" err="1">
                <a:solidFill>
                  <a:schemeClr val="tx1"/>
                </a:solidFill>
              </a:rPr>
              <a:t>versiones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263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8779047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es-AR" dirty="0"/>
              <a:t>Posible solución </a:t>
            </a:r>
          </a:p>
          <a:p>
            <a:pPr marL="0" indent="0">
              <a:buNone/>
            </a:pPr>
            <a:r>
              <a:rPr lang="es-AR" sz="2800" dirty="0"/>
              <a:t>@</a:t>
            </a:r>
            <a:r>
              <a:rPr lang="es-AR" sz="2800" dirty="0" err="1"/>
              <a:t>Override</a:t>
            </a: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public</a:t>
            </a:r>
            <a:r>
              <a:rPr lang="es-AR" sz="2800" b="1" dirty="0"/>
              <a:t> </a:t>
            </a:r>
            <a:r>
              <a:rPr lang="es-AR" sz="2800" b="1" dirty="0" err="1"/>
              <a:t>boolean</a:t>
            </a:r>
            <a:r>
              <a:rPr lang="es-AR" sz="2800" b="1" dirty="0"/>
              <a:t> </a:t>
            </a:r>
            <a:r>
              <a:rPr lang="es-AR" sz="2800" b="1" dirty="0" err="1"/>
              <a:t>remove</a:t>
            </a:r>
            <a:r>
              <a:rPr lang="es-AR" sz="2800" b="1" dirty="0"/>
              <a:t>(T data) {</a:t>
            </a:r>
          </a:p>
          <a:p>
            <a:pPr marL="0" indent="0">
              <a:buNone/>
            </a:pPr>
            <a:r>
              <a:rPr lang="es-AR" sz="2800" dirty="0"/>
              <a:t>  </a:t>
            </a:r>
            <a:r>
              <a:rPr lang="es-AR" sz="2800" dirty="0" err="1"/>
              <a:t>Node</a:t>
            </a:r>
            <a:r>
              <a:rPr lang="es-AR" sz="2800" dirty="0"/>
              <a:t> </a:t>
            </a:r>
            <a:r>
              <a:rPr lang="es-AR" sz="2800" dirty="0" err="1"/>
              <a:t>prev</a:t>
            </a:r>
            <a:r>
              <a:rPr lang="es-AR" sz="2800" dirty="0"/>
              <a:t>= </a:t>
            </a:r>
            <a:r>
              <a:rPr lang="es-AR" sz="2800" b="1" dirty="0" err="1"/>
              <a:t>null</a:t>
            </a:r>
            <a:r>
              <a:rPr lang="es-AR" sz="2800" b="1" dirty="0"/>
              <a:t>;</a:t>
            </a:r>
          </a:p>
          <a:p>
            <a:pPr marL="0" indent="0">
              <a:buNone/>
            </a:pPr>
            <a:r>
              <a:rPr lang="es-AR" sz="2800" dirty="0"/>
              <a:t>  </a:t>
            </a:r>
            <a:r>
              <a:rPr lang="es-AR" sz="2800" dirty="0" err="1"/>
              <a:t>Node</a:t>
            </a:r>
            <a:r>
              <a:rPr lang="es-AR" sz="2800" dirty="0"/>
              <a:t> </a:t>
            </a:r>
            <a:r>
              <a:rPr lang="es-AR" sz="2800" dirty="0" err="1"/>
              <a:t>current</a:t>
            </a:r>
            <a:r>
              <a:rPr lang="es-AR" sz="2800" dirty="0"/>
              <a:t> = </a:t>
            </a:r>
            <a:r>
              <a:rPr lang="es-AR" sz="2800" dirty="0" err="1"/>
              <a:t>root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/>
              <a:t>  </a:t>
            </a:r>
            <a:r>
              <a:rPr lang="es-AR" sz="2800" b="1" dirty="0" err="1"/>
              <a:t>while</a:t>
            </a:r>
            <a:r>
              <a:rPr lang="es-AR" sz="2800" b="1" dirty="0"/>
              <a:t> 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&lt; 0) {</a:t>
            </a:r>
          </a:p>
          <a:p>
            <a:pPr marL="0" indent="0">
              <a:buNone/>
            </a:pPr>
            <a:r>
              <a:rPr lang="es-AR" sz="2800" dirty="0"/>
              <a:t>   // </a:t>
            </a:r>
            <a:r>
              <a:rPr lang="es-AR" sz="2800" u="sng" dirty="0"/>
              <a:t>avanzo</a:t>
            </a:r>
          </a:p>
          <a:p>
            <a:pPr marL="0" indent="0">
              <a:buNone/>
            </a:pPr>
            <a:r>
              <a:rPr lang="es-AR" sz="2800" dirty="0"/>
              <a:t>   </a:t>
            </a:r>
            <a:r>
              <a:rPr lang="es-AR" sz="2800" dirty="0" err="1"/>
              <a:t>prev</a:t>
            </a:r>
            <a:r>
              <a:rPr lang="es-AR" sz="2800" dirty="0"/>
              <a:t>= </a:t>
            </a:r>
            <a:r>
              <a:rPr lang="es-AR" sz="2800" dirty="0" err="1"/>
              <a:t>current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/>
              <a:t>   </a:t>
            </a:r>
            <a:r>
              <a:rPr lang="es-AR" sz="2800" dirty="0" err="1"/>
              <a:t>current</a:t>
            </a:r>
            <a:r>
              <a:rPr lang="es-AR" sz="2800" dirty="0"/>
              <a:t>= </a:t>
            </a:r>
            <a:r>
              <a:rPr lang="es-AR" sz="2800" dirty="0" err="1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dirty="0"/>
              <a:t>   }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dirty="0"/>
              <a:t>  // </a:t>
            </a:r>
            <a:r>
              <a:rPr lang="es-AR" sz="2800" u="sng" dirty="0"/>
              <a:t>lo </a:t>
            </a:r>
            <a:r>
              <a:rPr lang="es-AR" sz="2800" u="sng" dirty="0" err="1"/>
              <a:t>encontre</a:t>
            </a:r>
            <a:r>
              <a:rPr lang="es-AR" sz="2800" u="sng" dirty="0"/>
              <a:t>?</a:t>
            </a:r>
          </a:p>
          <a:p>
            <a:pPr marL="0" indent="0">
              <a:buNone/>
            </a:pPr>
            <a:r>
              <a:rPr lang="es-AR" sz="2800" b="1" dirty="0"/>
              <a:t>  </a:t>
            </a:r>
            <a:r>
              <a:rPr lang="es-AR" sz="2800" b="1" dirty="0" err="1"/>
              <a:t>if</a:t>
            </a:r>
            <a:r>
              <a:rPr lang="es-AR" sz="2800" b="1" dirty="0"/>
              <a:t> (</a:t>
            </a:r>
            <a:r>
              <a:rPr lang="es-AR" sz="2800" b="1" dirty="0" err="1"/>
              <a:t>current</a:t>
            </a:r>
            <a:r>
              <a:rPr lang="es-AR" sz="2800" b="1" dirty="0"/>
              <a:t>!=</a:t>
            </a:r>
            <a:r>
              <a:rPr lang="es-AR" sz="2800" b="1" dirty="0" err="1"/>
              <a:t>null</a:t>
            </a:r>
            <a:r>
              <a:rPr lang="es-AR" sz="2800" b="1" dirty="0"/>
              <a:t> &amp;&amp; </a:t>
            </a:r>
            <a:r>
              <a:rPr lang="es-AR" sz="2800" b="1" dirty="0" err="1"/>
              <a:t>current.data.compareTo</a:t>
            </a:r>
            <a:r>
              <a:rPr lang="es-AR" sz="2800" b="1" dirty="0"/>
              <a:t>(data) == 0) {</a:t>
            </a:r>
          </a:p>
          <a:p>
            <a:pPr marL="0" indent="0">
              <a:buNone/>
            </a:pPr>
            <a:r>
              <a:rPr lang="es-AR" sz="2800" dirty="0"/>
              <a:t>     // </a:t>
            </a:r>
            <a:r>
              <a:rPr lang="es-AR" sz="2800" u="sng" dirty="0"/>
              <a:t>borrando</a:t>
            </a:r>
          </a:p>
          <a:p>
            <a:pPr marL="0" indent="0">
              <a:buNone/>
            </a:pPr>
            <a:r>
              <a:rPr lang="es-AR" sz="2800" b="1" dirty="0"/>
              <a:t>     </a:t>
            </a:r>
            <a:r>
              <a:rPr lang="es-AR" sz="2800" b="1" dirty="0" err="1"/>
              <a:t>if</a:t>
            </a:r>
            <a:r>
              <a:rPr lang="es-AR" sz="2800" b="1" dirty="0"/>
              <a:t> (</a:t>
            </a:r>
            <a:r>
              <a:rPr lang="es-AR" sz="2800" b="1" dirty="0" err="1"/>
              <a:t>current</a:t>
            </a:r>
            <a:r>
              <a:rPr lang="es-AR" sz="2800" b="1" dirty="0"/>
              <a:t> == </a:t>
            </a:r>
            <a:r>
              <a:rPr lang="es-AR" sz="2800" b="1" dirty="0" err="1"/>
              <a:t>root</a:t>
            </a:r>
            <a:r>
              <a:rPr lang="es-AR" sz="2800" b="1" dirty="0"/>
              <a:t>)</a:t>
            </a:r>
          </a:p>
          <a:p>
            <a:pPr marL="0" indent="0">
              <a:buNone/>
            </a:pPr>
            <a:r>
              <a:rPr lang="es-AR" sz="2800" dirty="0"/>
              <a:t>         </a:t>
            </a:r>
            <a:r>
              <a:rPr lang="es-AR" sz="2800" dirty="0" err="1"/>
              <a:t>root</a:t>
            </a:r>
            <a:r>
              <a:rPr lang="es-AR" sz="2800" dirty="0"/>
              <a:t>= </a:t>
            </a:r>
            <a:r>
              <a:rPr lang="es-AR" sz="2800" dirty="0" err="1"/>
              <a:t>root.next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r>
              <a:rPr lang="es-AR" sz="2800" b="1" dirty="0"/>
              <a:t>     </a:t>
            </a:r>
            <a:r>
              <a:rPr lang="es-AR" sz="2800" b="1" dirty="0" err="1"/>
              <a:t>else</a:t>
            </a:r>
            <a:endParaRPr lang="es-AR" sz="2800" b="1" dirty="0"/>
          </a:p>
          <a:p>
            <a:pPr marL="0" indent="0">
              <a:buNone/>
            </a:pPr>
            <a:r>
              <a:rPr lang="es-AR" sz="2800" dirty="0"/>
              <a:t>        </a:t>
            </a:r>
            <a:r>
              <a:rPr lang="es-AR" sz="2800" dirty="0" err="1"/>
              <a:t>prev.next</a:t>
            </a:r>
            <a:r>
              <a:rPr lang="es-AR" sz="2800" dirty="0"/>
              <a:t>=</a:t>
            </a:r>
            <a:r>
              <a:rPr lang="es-AR" sz="2800" dirty="0" err="1"/>
              <a:t>current.next</a:t>
            </a:r>
            <a:r>
              <a:rPr lang="es-AR" sz="2800" dirty="0"/>
              <a:t>;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/>
              <a:t>    </a:t>
            </a:r>
            <a:r>
              <a:rPr lang="es-AR" sz="2800" b="1" dirty="0" err="1"/>
              <a:t>return</a:t>
            </a:r>
            <a:r>
              <a:rPr lang="es-AR" sz="2800" b="1" dirty="0"/>
              <a:t> true;</a:t>
            </a:r>
          </a:p>
          <a:p>
            <a:pPr marL="0" indent="0">
              <a:buNone/>
            </a:pPr>
            <a:r>
              <a:rPr lang="es-AR" sz="2800" dirty="0"/>
              <a:t>     }</a:t>
            </a:r>
          </a:p>
          <a:p>
            <a:pPr marL="0" indent="0">
              <a:buNone/>
            </a:pPr>
            <a:endParaRPr lang="es-AR" sz="2800" dirty="0"/>
          </a:p>
          <a:p>
            <a:pPr marL="0" indent="0">
              <a:buNone/>
            </a:pPr>
            <a:r>
              <a:rPr lang="es-AR" sz="2800" b="1" dirty="0" err="1"/>
              <a:t>return</a:t>
            </a:r>
            <a:r>
              <a:rPr lang="es-AR" sz="2800" b="1" dirty="0"/>
              <a:t> false;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n-US" sz="2800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3C- </a:t>
            </a:r>
            <a:r>
              <a:rPr lang="es-419" dirty="0" err="1"/>
              <a:t>Ejer</a:t>
            </a:r>
            <a:r>
              <a:rPr lang="es-419" dirty="0"/>
              <a:t> 2.5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Implementar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métodos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faltantes</a:t>
            </a:r>
            <a:r>
              <a:rPr lang="en-US" sz="2000" dirty="0">
                <a:solidFill>
                  <a:schemeClr val="tx1"/>
                </a:solidFill>
              </a:rPr>
              <a:t> (5 min)</a:t>
            </a: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265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8120164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3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iterador read-only.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Agregar a la interface: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public interface SortedListService&lt;T extends Comparable&lt;? super T&gt;&gt; </a:t>
            </a:r>
            <a:r>
              <a:rPr lang="en-US" sz="2000" b="1">
                <a:solidFill>
                  <a:srgbClr val="FF0000"/>
                </a:solidFill>
              </a:rPr>
              <a:t>extends Iterable&lt;T&gt;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267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for (String s : l) 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System.</a:t>
            </a:r>
            <a:r>
              <a:rPr lang="en-US" b="1" i="1"/>
              <a:t>out.println(s);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Iterable&lt;T&gt;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Iterator&lt;T&gt; iterator()</a:t>
            </a:r>
            <a:endParaRPr sz="420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Times(N)= Times(N-1) + Times(N-2) + 4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endParaRPr lang="es-A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s-AR" dirty="0">
                <a:solidFill>
                  <a:srgbClr val="C00000"/>
                </a:solidFill>
              </a:rPr>
              <a:t>No.</a:t>
            </a:r>
            <a:r>
              <a:rPr lang="es-AR" dirty="0"/>
              <a:t> No hay  b&gt;= 1 que divida N/b. Tenemos que buscar otra forma de calcular su complejidad temporal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sp>
        <p:nvSpPr>
          <p:cNvPr id="6" name="Rectángulo redondeado 5"/>
          <p:cNvSpPr/>
          <p:nvPr/>
        </p:nvSpPr>
        <p:spPr>
          <a:xfrm>
            <a:off x="404949" y="4075611"/>
            <a:ext cx="8281851" cy="13585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???</a:t>
            </a:r>
          </a:p>
        </p:txBody>
      </p:sp>
      <p:sp>
        <p:nvSpPr>
          <p:cNvPr id="8" name="Elipse 7"/>
          <p:cNvSpPr/>
          <p:nvPr/>
        </p:nvSpPr>
        <p:spPr>
          <a:xfrm>
            <a:off x="5991496" y="1040440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10363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Iterator&lt;T&gt;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3000" b="1"/>
              <a:t>public boolean hasNext()</a:t>
            </a: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T next()</a:t>
            </a:r>
            <a:endParaRPr sz="3000" b="1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 From Scratch: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for( Iterator&lt;String&gt; it = l.iterator(); it.hasNext(); ) {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	System.out.println( it.next() );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}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solución: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@Override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public Iterator&lt;T&gt; 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return new SortedLinkedListIterator()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};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class SortedLinkedListIterator implements Iterator&lt;T&gt;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Node current;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SortedLinkedListIterator()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current= root;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boolean hasNext()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return current != null;  </a:t>
            </a: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T 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if (!hasNext())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  throw new NoSuchElementException();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T rta= current.data;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current= current.next;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return rta;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4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Que complejidad temporal tienen: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getMax()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size()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274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Algunas de esas operaciones podría bajar su complejidad, a expensas de un poco más de información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Sería interesante evitar “recorrer la lista” para saber su tamaño.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Guardalo en informacion “global” a la lista. 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Analicemos otra variante de Lista Lineal Simplemente Encadenada.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276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277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5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25"/>
          <p:cNvSpPr/>
          <p:nvPr/>
        </p:nvSpPr>
        <p:spPr>
          <a:xfrm rot="-533480">
            <a:off x="2959954" y="3928782"/>
            <a:ext cx="3662655" cy="7951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710805" y="3355190"/>
            <a:ext cx="374469" cy="1753138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estructura de datos compuesta por: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Un elemento distinguido llamado “header” que tiene la referencia del primer elemento de la lista </a:t>
            </a:r>
            <a:r>
              <a:rPr lang="en-US" b="1">
                <a:solidFill>
                  <a:srgbClr val="00B050"/>
                </a:solidFill>
              </a:rPr>
              <a:t>y además  información global de la lista.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Cada nodo/elemento (común) almacena 2 cosas: su info y la referencia al elemento siguiente.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278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279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1935480"/>
            <a:ext cx="8321040" cy="44208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AR" dirty="0"/>
              <a:t>En general, la </a:t>
            </a:r>
            <a:r>
              <a:rPr lang="es-AR" b="1" dirty="0"/>
              <a:t>Técnica Divide y Triunfarás </a:t>
            </a:r>
            <a:r>
              <a:rPr lang="es-AR" dirty="0"/>
              <a:t>procede de la siguiente forma: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Divide el problema en </a:t>
            </a:r>
            <a:r>
              <a:rPr lang="es-AR" dirty="0" err="1"/>
              <a:t>subproblemas</a:t>
            </a:r>
            <a:r>
              <a:rPr lang="es-AR" dirty="0"/>
              <a:t> de un </a:t>
            </a:r>
            <a:r>
              <a:rPr lang="es-AR" b="1" dirty="0"/>
              <a:t>mismo tamaño</a:t>
            </a:r>
            <a:r>
              <a:rPr lang="es-A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Resuelve cada </a:t>
            </a:r>
            <a:r>
              <a:rPr lang="es-AR" dirty="0" err="1"/>
              <a:t>subproblema</a:t>
            </a:r>
            <a:r>
              <a:rPr lang="es-AR" dirty="0"/>
              <a:t> en forma independiente, por recursión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AR" dirty="0"/>
              <a:t>Combina los resultados parciales para dar solución final.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algn="just"/>
            <a:r>
              <a:rPr lang="es-AR" dirty="0"/>
              <a:t>Cuando esto ocurre, puede aplicarse el </a:t>
            </a:r>
            <a:r>
              <a:rPr lang="es-AR" b="1" dirty="0"/>
              <a:t>Teorema Maestro</a:t>
            </a:r>
            <a:r>
              <a:rPr lang="es-AR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896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Variante para Índice</a:t>
            </a: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</a:t>
            </a:r>
            <a:r>
              <a:rPr lang="en-US" b="1">
                <a:solidFill>
                  <a:srgbClr val="00B050"/>
                </a:solidFill>
              </a:rPr>
              <a:t>Ordenada</a:t>
            </a:r>
            <a:r>
              <a:rPr lang="en-US">
                <a:solidFill>
                  <a:srgbClr val="00B050"/>
                </a:solidFill>
              </a:rPr>
              <a:t>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lista lineal simplemente encadenada con header que además mantiene los </a:t>
            </a:r>
            <a:r>
              <a:rPr lang="en-US" b="1"/>
              <a:t>elementos ordenados</a:t>
            </a:r>
            <a:r>
              <a:rPr lang="en-US"/>
              <a:t> con algún criterio de ordenación.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280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Es decir,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Hay 2 tipos de nodos: header y comunes.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4"/>
                </a:solidFill>
              </a:rPr>
              <a:t>El nodo header no tiene que ser comparable</a:t>
            </a:r>
            <a:r>
              <a:rPr lang="en-US"/>
              <a:t>. Hay uno solo de ese tipo de nodo!!!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Los nodos comunes tienen que poder compararse entre sí.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5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</a:t>
            </a:r>
            <a:r>
              <a:rPr lang="en-US" sz="2000" b="1">
                <a:solidFill>
                  <a:schemeClr val="dk1"/>
                </a:solidFill>
              </a:rPr>
              <a:t>SortedLinkedListWithHeader (implementa misma interface) </a:t>
            </a:r>
            <a:r>
              <a:rPr lang="en-US" sz="2000">
                <a:solidFill>
                  <a:schemeClr val="dk1"/>
                </a:solidFill>
              </a:rPr>
              <a:t>donde: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getMin(), getMax(), size()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Resuelvan en O(1)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282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Ejemplo 2: ¿Se podrá aplicar a </a:t>
            </a:r>
            <a:r>
              <a:rPr lang="es-AR" b="1" dirty="0"/>
              <a:t>búsqueda binaria</a:t>
            </a:r>
            <a:r>
              <a:rPr lang="es-AR" dirty="0"/>
              <a:t> en arreglo ordenado?</a:t>
            </a:r>
          </a:p>
          <a:p>
            <a:pPr marL="0" indent="0">
              <a:buNone/>
            </a:pPr>
            <a:r>
              <a:rPr lang="es-AR" dirty="0"/>
              <a:t>Podríamos comenzar garantizando que todo llega bien al algoritmo de búsqueda binaria, pero el cálculo lo tenemos que aplicar al algoritmo recurrente	 (no acá):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47" y="4183064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6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índices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Siendo</a:t>
            </a:r>
            <a:r>
              <a:rPr lang="en-US" dirty="0"/>
              <a:t> el </a:t>
            </a:r>
            <a:r>
              <a:rPr lang="en-US" dirty="0" err="1"/>
              <a:t>índice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auxiliar</a:t>
            </a:r>
            <a:r>
              <a:rPr lang="en-US" dirty="0"/>
              <a:t> que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la </a:t>
            </a:r>
            <a:r>
              <a:rPr lang="en-US" b="1" dirty="0" err="1"/>
              <a:t>búsqueda</a:t>
            </a:r>
            <a:r>
              <a:rPr lang="en-US" b="1" dirty="0"/>
              <a:t> </a:t>
            </a:r>
            <a:r>
              <a:rPr lang="en-US" b="1" dirty="0" err="1"/>
              <a:t>sobre</a:t>
            </a:r>
            <a:r>
              <a:rPr lang="en-US" b="1" dirty="0"/>
              <a:t> la </a:t>
            </a:r>
            <a:r>
              <a:rPr lang="en-US" b="1" dirty="0" err="1"/>
              <a:t>mismo</a:t>
            </a:r>
            <a:r>
              <a:rPr lang="en-US" b="1" dirty="0"/>
              <a:t> </a:t>
            </a:r>
            <a:r>
              <a:rPr lang="en-US" b="1" dirty="0" err="1"/>
              <a:t>debe</a:t>
            </a:r>
            <a:r>
              <a:rPr lang="en-US" b="1" dirty="0"/>
              <a:t> </a:t>
            </a:r>
            <a:r>
              <a:rPr lang="en-US" b="1" dirty="0" err="1"/>
              <a:t>ser</a:t>
            </a:r>
            <a:r>
              <a:rPr lang="en-US" b="1" dirty="0"/>
              <a:t> </a:t>
            </a:r>
            <a:r>
              <a:rPr lang="en-US" b="1" dirty="0" err="1"/>
              <a:t>muy</a:t>
            </a:r>
            <a:r>
              <a:rPr lang="en-US" b="1" dirty="0"/>
              <a:t> </a:t>
            </a:r>
            <a:r>
              <a:rPr lang="en-US" b="1" dirty="0" err="1"/>
              <a:t>eficiente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Índice</a:t>
            </a:r>
            <a:r>
              <a:rPr lang="en-US" dirty="0"/>
              <a:t> (</a:t>
            </a:r>
            <a:r>
              <a:rPr lang="en-US" dirty="0" err="1"/>
              <a:t>definición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facilita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 (lookup).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0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sz="2400" dirty="0"/>
              <a:t>La parte recurrente podría programarse así: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sz="2200" dirty="0"/>
          </a:p>
          <a:p>
            <a:pPr marL="0" indent="0">
              <a:buNone/>
            </a:pPr>
            <a:r>
              <a:rPr lang="es-AR" sz="2200" dirty="0"/>
              <a:t>O sea, Times(N)=  Times(N/2)   +  6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05" y="2279876"/>
            <a:ext cx="6076652" cy="2657884"/>
          </a:xfrm>
          <a:prstGeom prst="rect">
            <a:avLst/>
          </a:prstGeom>
        </p:spPr>
      </p:pic>
      <p:sp>
        <p:nvSpPr>
          <p:cNvPr id="9" name="Proceso 8"/>
          <p:cNvSpPr/>
          <p:nvPr/>
        </p:nvSpPr>
        <p:spPr>
          <a:xfrm>
            <a:off x="1809205" y="3793239"/>
            <a:ext cx="5081451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2 recursiones excluyentes.</a:t>
            </a:r>
          </a:p>
          <a:p>
            <a:pPr algn="ctr"/>
            <a:r>
              <a:rPr lang="es-AR" dirty="0"/>
              <a:t>El tamaño se divide a la mitad</a:t>
            </a:r>
          </a:p>
        </p:txBody>
      </p:sp>
      <p:sp>
        <p:nvSpPr>
          <p:cNvPr id="10" name="Proceso 9"/>
          <p:cNvSpPr/>
          <p:nvPr/>
        </p:nvSpPr>
        <p:spPr>
          <a:xfrm>
            <a:off x="457200" y="5753055"/>
            <a:ext cx="8338457" cy="55465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9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2200" dirty="0"/>
              <a:t>¿Cuáles son las constantes a, b, c, y d? ¿Qué caso aplica? ¿Cuál es la complejidad O grande?</a:t>
            </a:r>
          </a:p>
          <a:p>
            <a:pPr marL="0" indent="0">
              <a:buNone/>
            </a:pPr>
            <a:r>
              <a:rPr lang="es-AR" sz="2200" dirty="0" err="1"/>
              <a:t>Rta</a:t>
            </a:r>
            <a:r>
              <a:rPr lang="es-AR" sz="2200" dirty="0"/>
              <a:t>: a= 1 (parte recursiva son invocaciones excluyentes), b= 2 (divido por la mitad),  c (no cuenta) y d = 0 (no depende de N afuera de la recursión)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sp>
        <p:nvSpPr>
          <p:cNvPr id="8" name="Proceso 7"/>
          <p:cNvSpPr/>
          <p:nvPr/>
        </p:nvSpPr>
        <p:spPr>
          <a:xfrm>
            <a:off x="348343" y="5038430"/>
            <a:ext cx="8338457" cy="128617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6" name="Rectángulo 5"/>
          <p:cNvSpPr/>
          <p:nvPr/>
        </p:nvSpPr>
        <p:spPr>
          <a:xfrm>
            <a:off x="796834" y="2059798"/>
            <a:ext cx="71279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O sea, Times(N)=  Times(N/2)   +  6                                </a:t>
            </a:r>
          </a:p>
        </p:txBody>
      </p:sp>
      <p:sp>
        <p:nvSpPr>
          <p:cNvPr id="9" name="Elipse 8"/>
          <p:cNvSpPr/>
          <p:nvPr/>
        </p:nvSpPr>
        <p:spPr>
          <a:xfrm>
            <a:off x="4097382" y="975186"/>
            <a:ext cx="1136469" cy="164504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19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AR" dirty="0"/>
                  <a:t>Entonces la complejidad O grande está dada por los siguientes 3 casos (c no cuenta):</a:t>
                </a:r>
              </a:p>
              <a:p>
                <a:r>
                  <a:rPr lang="es-AR" dirty="0"/>
                  <a:t>Si 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)</a:t>
                </a:r>
              </a:p>
              <a:p>
                <a:r>
                  <a:rPr lang="es-AR" dirty="0"/>
                  <a:t>Si 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*  log N)</a:t>
                </a:r>
              </a:p>
              <a:p>
                <a:r>
                  <a:rPr lang="es-AR" dirty="0"/>
                  <a:t>Si 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/>
                  <a:t>  entonces 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pPr marL="0" indent="0">
                  <a:buNone/>
                </a:pPr>
                <a:r>
                  <a:rPr lang="es-AR" dirty="0"/>
                  <a:t>En búsqueda binaria (a=1, b=2, d=0), ¿Cuál de ellos aplica? ¿Cuál es la complejidad O grande?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caso 2, o sea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s-AR" dirty="0"/>
                  <a:t> *  log N) o sea, </a:t>
                </a:r>
                <a:r>
                  <a:rPr lang="es-AR" dirty="0">
                    <a:solidFill>
                      <a:srgbClr val="00B050"/>
                    </a:solidFill>
                  </a:rPr>
                  <a:t>O(log 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sp>
        <p:nvSpPr>
          <p:cNvPr id="5" name="Proceso 4"/>
          <p:cNvSpPr/>
          <p:nvPr/>
        </p:nvSpPr>
        <p:spPr>
          <a:xfrm>
            <a:off x="248195" y="5592811"/>
            <a:ext cx="8338457" cy="888274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65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Hay otra alternativa al Master </a:t>
            </a:r>
            <a:r>
              <a:rPr lang="es-AR" dirty="0" err="1"/>
              <a:t>Theorem</a:t>
            </a:r>
            <a:r>
              <a:rPr lang="es-AR" dirty="0"/>
              <a:t>: el Algoritmo de Expansión recursiva. 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191382" y="27649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Times(N)	</a:t>
            </a:r>
          </a:p>
          <a:p>
            <a:endParaRPr lang="es-AR" dirty="0" err="1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pSp>
        <p:nvGrpSpPr>
          <p:cNvPr id="29" name="Grupo 28"/>
          <p:cNvGrpSpPr/>
          <p:nvPr/>
        </p:nvGrpSpPr>
        <p:grpSpPr>
          <a:xfrm>
            <a:off x="995440" y="2764953"/>
            <a:ext cx="2515808" cy="1379231"/>
            <a:chOff x="3986834" y="2712701"/>
            <a:chExt cx="2515808" cy="1379231"/>
          </a:xfrm>
        </p:grpSpPr>
        <p:grpSp>
          <p:nvGrpSpPr>
            <p:cNvPr id="23" name="Grupo 22"/>
            <p:cNvGrpSpPr/>
            <p:nvPr/>
          </p:nvGrpSpPr>
          <p:grpSpPr>
            <a:xfrm>
              <a:off x="3986834" y="2878698"/>
              <a:ext cx="2227267" cy="1213234"/>
              <a:chOff x="1110343" y="2978484"/>
              <a:chExt cx="2227267" cy="1213234"/>
            </a:xfrm>
          </p:grpSpPr>
          <p:sp>
            <p:nvSpPr>
              <p:cNvPr id="24" name="Flecha abajo 23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25" name="Conector recto 24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CuadroTexto 25"/>
              <p:cNvSpPr txBox="1"/>
              <p:nvPr/>
            </p:nvSpPr>
            <p:spPr>
              <a:xfrm>
                <a:off x="1306285" y="3545387"/>
                <a:ext cx="203132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	</a:t>
                </a:r>
              </a:p>
              <a:p>
                <a:endParaRPr lang="es-AR" dirty="0" err="1"/>
              </a:p>
            </p:txBody>
          </p:sp>
        </p:grpSp>
        <p:sp>
          <p:nvSpPr>
            <p:cNvPr id="27" name="CuadroTexto 26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30" name="Forma libre 29"/>
          <p:cNvSpPr/>
          <p:nvPr/>
        </p:nvSpPr>
        <p:spPr>
          <a:xfrm>
            <a:off x="914291" y="2468880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50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086879" y="3287558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519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995440" y="4164895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6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a libre 24"/>
          <p:cNvSpPr/>
          <p:nvPr/>
        </p:nvSpPr>
        <p:spPr>
          <a:xfrm>
            <a:off x="1165256" y="4868774"/>
            <a:ext cx="2795560" cy="1802674"/>
          </a:xfrm>
          <a:custGeom>
            <a:avLst/>
            <a:gdLst>
              <a:gd name="connsiteX0" fmla="*/ 2024852 w 2795560"/>
              <a:gd name="connsiteY0" fmla="*/ 235131 h 1802674"/>
              <a:gd name="connsiteX1" fmla="*/ 1985663 w 2795560"/>
              <a:gd name="connsiteY1" fmla="*/ 300446 h 1802674"/>
              <a:gd name="connsiteX2" fmla="*/ 1946475 w 2795560"/>
              <a:gd name="connsiteY2" fmla="*/ 326571 h 1802674"/>
              <a:gd name="connsiteX3" fmla="*/ 1841972 w 2795560"/>
              <a:gd name="connsiteY3" fmla="*/ 378823 h 1802674"/>
              <a:gd name="connsiteX4" fmla="*/ 1711343 w 2795560"/>
              <a:gd name="connsiteY4" fmla="*/ 470263 h 1802674"/>
              <a:gd name="connsiteX5" fmla="*/ 1515400 w 2795560"/>
              <a:gd name="connsiteY5" fmla="*/ 496389 h 1802674"/>
              <a:gd name="connsiteX6" fmla="*/ 1463149 w 2795560"/>
              <a:gd name="connsiteY6" fmla="*/ 509451 h 1802674"/>
              <a:gd name="connsiteX7" fmla="*/ 1397835 w 2795560"/>
              <a:gd name="connsiteY7" fmla="*/ 522514 h 1802674"/>
              <a:gd name="connsiteX8" fmla="*/ 1319458 w 2795560"/>
              <a:gd name="connsiteY8" fmla="*/ 548640 h 1802674"/>
              <a:gd name="connsiteX9" fmla="*/ 1214955 w 2795560"/>
              <a:gd name="connsiteY9" fmla="*/ 574766 h 1802674"/>
              <a:gd name="connsiteX10" fmla="*/ 1162703 w 2795560"/>
              <a:gd name="connsiteY10" fmla="*/ 587829 h 1802674"/>
              <a:gd name="connsiteX11" fmla="*/ 1110452 w 2795560"/>
              <a:gd name="connsiteY11" fmla="*/ 600891 h 1802674"/>
              <a:gd name="connsiteX12" fmla="*/ 1071263 w 2795560"/>
              <a:gd name="connsiteY12" fmla="*/ 613954 h 1802674"/>
              <a:gd name="connsiteX13" fmla="*/ 1032075 w 2795560"/>
              <a:gd name="connsiteY13" fmla="*/ 640080 h 1802674"/>
              <a:gd name="connsiteX14" fmla="*/ 810006 w 2795560"/>
              <a:gd name="connsiteY14" fmla="*/ 666206 h 1802674"/>
              <a:gd name="connsiteX15" fmla="*/ 614063 w 2795560"/>
              <a:gd name="connsiteY15" fmla="*/ 679269 h 1802674"/>
              <a:gd name="connsiteX16" fmla="*/ 496498 w 2795560"/>
              <a:gd name="connsiteY16" fmla="*/ 705394 h 1802674"/>
              <a:gd name="connsiteX17" fmla="*/ 405058 w 2795560"/>
              <a:gd name="connsiteY17" fmla="*/ 731520 h 1802674"/>
              <a:gd name="connsiteX18" fmla="*/ 365869 w 2795560"/>
              <a:gd name="connsiteY18" fmla="*/ 757646 h 1802674"/>
              <a:gd name="connsiteX19" fmla="*/ 300555 w 2795560"/>
              <a:gd name="connsiteY19" fmla="*/ 822960 h 1802674"/>
              <a:gd name="connsiteX20" fmla="*/ 261366 w 2795560"/>
              <a:gd name="connsiteY20" fmla="*/ 862149 h 1802674"/>
              <a:gd name="connsiteX21" fmla="*/ 222178 w 2795560"/>
              <a:gd name="connsiteY21" fmla="*/ 888274 h 1802674"/>
              <a:gd name="connsiteX22" fmla="*/ 143800 w 2795560"/>
              <a:gd name="connsiteY22" fmla="*/ 966651 h 1802674"/>
              <a:gd name="connsiteX23" fmla="*/ 78486 w 2795560"/>
              <a:gd name="connsiteY23" fmla="*/ 1045029 h 1802674"/>
              <a:gd name="connsiteX24" fmla="*/ 39298 w 2795560"/>
              <a:gd name="connsiteY24" fmla="*/ 1071154 h 1802674"/>
              <a:gd name="connsiteX25" fmla="*/ 109 w 2795560"/>
              <a:gd name="connsiteY25" fmla="*/ 1149531 h 1802674"/>
              <a:gd name="connsiteX26" fmla="*/ 26235 w 2795560"/>
              <a:gd name="connsiteY26" fmla="*/ 1254034 h 1802674"/>
              <a:gd name="connsiteX27" fmla="*/ 39298 w 2795560"/>
              <a:gd name="connsiteY27" fmla="*/ 1293223 h 1802674"/>
              <a:gd name="connsiteX28" fmla="*/ 78486 w 2795560"/>
              <a:gd name="connsiteY28" fmla="*/ 1332411 h 1802674"/>
              <a:gd name="connsiteX29" fmla="*/ 130738 w 2795560"/>
              <a:gd name="connsiteY29" fmla="*/ 1358537 h 1802674"/>
              <a:gd name="connsiteX30" fmla="*/ 209115 w 2795560"/>
              <a:gd name="connsiteY30" fmla="*/ 1436914 h 1802674"/>
              <a:gd name="connsiteX31" fmla="*/ 274429 w 2795560"/>
              <a:gd name="connsiteY31" fmla="*/ 1515291 h 1802674"/>
              <a:gd name="connsiteX32" fmla="*/ 313618 w 2795560"/>
              <a:gd name="connsiteY32" fmla="*/ 1528354 h 1802674"/>
              <a:gd name="connsiteX33" fmla="*/ 431183 w 2795560"/>
              <a:gd name="connsiteY33" fmla="*/ 1619794 h 1802674"/>
              <a:gd name="connsiteX34" fmla="*/ 470372 w 2795560"/>
              <a:gd name="connsiteY34" fmla="*/ 1632857 h 1802674"/>
              <a:gd name="connsiteX35" fmla="*/ 587938 w 2795560"/>
              <a:gd name="connsiteY35" fmla="*/ 1711234 h 1802674"/>
              <a:gd name="connsiteX36" fmla="*/ 653252 w 2795560"/>
              <a:gd name="connsiteY36" fmla="*/ 1737360 h 1802674"/>
              <a:gd name="connsiteX37" fmla="*/ 692440 w 2795560"/>
              <a:gd name="connsiteY37" fmla="*/ 1763486 h 1802674"/>
              <a:gd name="connsiteX38" fmla="*/ 731629 w 2795560"/>
              <a:gd name="connsiteY38" fmla="*/ 1776549 h 1802674"/>
              <a:gd name="connsiteX39" fmla="*/ 836132 w 2795560"/>
              <a:gd name="connsiteY39" fmla="*/ 1802674 h 1802674"/>
              <a:gd name="connsiteX40" fmla="*/ 992886 w 2795560"/>
              <a:gd name="connsiteY40" fmla="*/ 1789611 h 1802674"/>
              <a:gd name="connsiteX41" fmla="*/ 1071263 w 2795560"/>
              <a:gd name="connsiteY41" fmla="*/ 1750423 h 1802674"/>
              <a:gd name="connsiteX42" fmla="*/ 1123515 w 2795560"/>
              <a:gd name="connsiteY42" fmla="*/ 1724297 h 1802674"/>
              <a:gd name="connsiteX43" fmla="*/ 1175766 w 2795560"/>
              <a:gd name="connsiteY43" fmla="*/ 1685109 h 1802674"/>
              <a:gd name="connsiteX44" fmla="*/ 1228018 w 2795560"/>
              <a:gd name="connsiteY44" fmla="*/ 1658983 h 1802674"/>
              <a:gd name="connsiteX45" fmla="*/ 1306395 w 2795560"/>
              <a:gd name="connsiteY45" fmla="*/ 1632857 h 1802674"/>
              <a:gd name="connsiteX46" fmla="*/ 1345583 w 2795560"/>
              <a:gd name="connsiteY46" fmla="*/ 1593669 h 1802674"/>
              <a:gd name="connsiteX47" fmla="*/ 1397835 w 2795560"/>
              <a:gd name="connsiteY47" fmla="*/ 1567543 h 1802674"/>
              <a:gd name="connsiteX48" fmla="*/ 1437023 w 2795560"/>
              <a:gd name="connsiteY48" fmla="*/ 1541417 h 1802674"/>
              <a:gd name="connsiteX49" fmla="*/ 1528463 w 2795560"/>
              <a:gd name="connsiteY49" fmla="*/ 1489166 h 1802674"/>
              <a:gd name="connsiteX50" fmla="*/ 1554589 w 2795560"/>
              <a:gd name="connsiteY50" fmla="*/ 1449977 h 1802674"/>
              <a:gd name="connsiteX51" fmla="*/ 1619903 w 2795560"/>
              <a:gd name="connsiteY51" fmla="*/ 1371600 h 1802674"/>
              <a:gd name="connsiteX52" fmla="*/ 1659092 w 2795560"/>
              <a:gd name="connsiteY52" fmla="*/ 1293223 h 1802674"/>
              <a:gd name="connsiteX53" fmla="*/ 1672155 w 2795560"/>
              <a:gd name="connsiteY53" fmla="*/ 1254034 h 1802674"/>
              <a:gd name="connsiteX54" fmla="*/ 1711343 w 2795560"/>
              <a:gd name="connsiteY54" fmla="*/ 1071154 h 1802674"/>
              <a:gd name="connsiteX55" fmla="*/ 1750532 w 2795560"/>
              <a:gd name="connsiteY55" fmla="*/ 992777 h 1802674"/>
              <a:gd name="connsiteX56" fmla="*/ 1789720 w 2795560"/>
              <a:gd name="connsiteY56" fmla="*/ 979714 h 1802674"/>
              <a:gd name="connsiteX57" fmla="*/ 1841972 w 2795560"/>
              <a:gd name="connsiteY57" fmla="*/ 953589 h 1802674"/>
              <a:gd name="connsiteX58" fmla="*/ 1894223 w 2795560"/>
              <a:gd name="connsiteY58" fmla="*/ 940526 h 1802674"/>
              <a:gd name="connsiteX59" fmla="*/ 1933412 w 2795560"/>
              <a:gd name="connsiteY59" fmla="*/ 927463 h 1802674"/>
              <a:gd name="connsiteX60" fmla="*/ 2220795 w 2795560"/>
              <a:gd name="connsiteY60" fmla="*/ 953589 h 1802674"/>
              <a:gd name="connsiteX61" fmla="*/ 2273046 w 2795560"/>
              <a:gd name="connsiteY61" fmla="*/ 979714 h 1802674"/>
              <a:gd name="connsiteX62" fmla="*/ 2351423 w 2795560"/>
              <a:gd name="connsiteY62" fmla="*/ 1005840 h 1802674"/>
              <a:gd name="connsiteX63" fmla="*/ 2612680 w 2795560"/>
              <a:gd name="connsiteY63" fmla="*/ 992777 h 1802674"/>
              <a:gd name="connsiteX64" fmla="*/ 2651869 w 2795560"/>
              <a:gd name="connsiteY64" fmla="*/ 979714 h 1802674"/>
              <a:gd name="connsiteX65" fmla="*/ 2743309 w 2795560"/>
              <a:gd name="connsiteY65" fmla="*/ 888274 h 1802674"/>
              <a:gd name="connsiteX66" fmla="*/ 2795560 w 2795560"/>
              <a:gd name="connsiteY66" fmla="*/ 809897 h 1802674"/>
              <a:gd name="connsiteX67" fmla="*/ 2782498 w 2795560"/>
              <a:gd name="connsiteY67" fmla="*/ 431074 h 1802674"/>
              <a:gd name="connsiteX68" fmla="*/ 2769435 w 2795560"/>
              <a:gd name="connsiteY68" fmla="*/ 378823 h 1802674"/>
              <a:gd name="connsiteX69" fmla="*/ 2743309 w 2795560"/>
              <a:gd name="connsiteY69" fmla="*/ 326571 h 1802674"/>
              <a:gd name="connsiteX70" fmla="*/ 2730246 w 2795560"/>
              <a:gd name="connsiteY70" fmla="*/ 274320 h 1802674"/>
              <a:gd name="connsiteX71" fmla="*/ 2691058 w 2795560"/>
              <a:gd name="connsiteY71" fmla="*/ 195943 h 1802674"/>
              <a:gd name="connsiteX72" fmla="*/ 2651869 w 2795560"/>
              <a:gd name="connsiteY72" fmla="*/ 169817 h 1802674"/>
              <a:gd name="connsiteX73" fmla="*/ 2625743 w 2795560"/>
              <a:gd name="connsiteY73" fmla="*/ 130629 h 1802674"/>
              <a:gd name="connsiteX74" fmla="*/ 2586555 w 2795560"/>
              <a:gd name="connsiteY74" fmla="*/ 117566 h 1802674"/>
              <a:gd name="connsiteX75" fmla="*/ 2547366 w 2795560"/>
              <a:gd name="connsiteY75" fmla="*/ 91440 h 1802674"/>
              <a:gd name="connsiteX76" fmla="*/ 2508178 w 2795560"/>
              <a:gd name="connsiteY76" fmla="*/ 78377 h 1802674"/>
              <a:gd name="connsiteX77" fmla="*/ 2468989 w 2795560"/>
              <a:gd name="connsiteY77" fmla="*/ 52251 h 1802674"/>
              <a:gd name="connsiteX78" fmla="*/ 2390612 w 2795560"/>
              <a:gd name="connsiteY78" fmla="*/ 26126 h 1802674"/>
              <a:gd name="connsiteX79" fmla="*/ 2351423 w 2795560"/>
              <a:gd name="connsiteY79" fmla="*/ 13063 h 1802674"/>
              <a:gd name="connsiteX80" fmla="*/ 2312235 w 2795560"/>
              <a:gd name="connsiteY80" fmla="*/ 0 h 1802674"/>
              <a:gd name="connsiteX81" fmla="*/ 2024852 w 2795560"/>
              <a:gd name="connsiteY81" fmla="*/ 13063 h 1802674"/>
              <a:gd name="connsiteX82" fmla="*/ 1985663 w 2795560"/>
              <a:gd name="connsiteY82" fmla="*/ 52251 h 1802674"/>
              <a:gd name="connsiteX83" fmla="*/ 2024852 w 2795560"/>
              <a:gd name="connsiteY83" fmla="*/ 156754 h 1802674"/>
              <a:gd name="connsiteX84" fmla="*/ 2064040 w 2795560"/>
              <a:gd name="connsiteY84" fmla="*/ 169817 h 1802674"/>
              <a:gd name="connsiteX85" fmla="*/ 2129355 w 2795560"/>
              <a:gd name="connsiteY85" fmla="*/ 222069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795560" h="1802674">
                <a:moveTo>
                  <a:pt x="2024852" y="235131"/>
                </a:moveTo>
                <a:cubicBezTo>
                  <a:pt x="2011789" y="256903"/>
                  <a:pt x="2002187" y="281169"/>
                  <a:pt x="1985663" y="300446"/>
                </a:cubicBezTo>
                <a:cubicBezTo>
                  <a:pt x="1975446" y="312366"/>
                  <a:pt x="1959250" y="317446"/>
                  <a:pt x="1946475" y="326571"/>
                </a:cubicBezTo>
                <a:cubicBezTo>
                  <a:pt x="1874736" y="377813"/>
                  <a:pt x="1919570" y="359423"/>
                  <a:pt x="1841972" y="378823"/>
                </a:cubicBezTo>
                <a:cubicBezTo>
                  <a:pt x="1821371" y="394273"/>
                  <a:pt x="1725959" y="467340"/>
                  <a:pt x="1711343" y="470263"/>
                </a:cubicBezTo>
                <a:cubicBezTo>
                  <a:pt x="1603119" y="491908"/>
                  <a:pt x="1668121" y="481117"/>
                  <a:pt x="1515400" y="496389"/>
                </a:cubicBezTo>
                <a:cubicBezTo>
                  <a:pt x="1497983" y="500743"/>
                  <a:pt x="1480674" y="505557"/>
                  <a:pt x="1463149" y="509451"/>
                </a:cubicBezTo>
                <a:cubicBezTo>
                  <a:pt x="1441475" y="514267"/>
                  <a:pt x="1419255" y="516672"/>
                  <a:pt x="1397835" y="522514"/>
                </a:cubicBezTo>
                <a:cubicBezTo>
                  <a:pt x="1371266" y="529760"/>
                  <a:pt x="1346175" y="541961"/>
                  <a:pt x="1319458" y="548640"/>
                </a:cubicBezTo>
                <a:lnTo>
                  <a:pt x="1214955" y="574766"/>
                </a:lnTo>
                <a:lnTo>
                  <a:pt x="1162703" y="587829"/>
                </a:lnTo>
                <a:cubicBezTo>
                  <a:pt x="1145286" y="592183"/>
                  <a:pt x="1127484" y="595214"/>
                  <a:pt x="1110452" y="600891"/>
                </a:cubicBezTo>
                <a:lnTo>
                  <a:pt x="1071263" y="613954"/>
                </a:lnTo>
                <a:cubicBezTo>
                  <a:pt x="1058200" y="622663"/>
                  <a:pt x="1046969" y="635115"/>
                  <a:pt x="1032075" y="640080"/>
                </a:cubicBezTo>
                <a:cubicBezTo>
                  <a:pt x="993148" y="653056"/>
                  <a:pt x="822296" y="665261"/>
                  <a:pt x="810006" y="666206"/>
                </a:cubicBezTo>
                <a:cubicBezTo>
                  <a:pt x="744739" y="671227"/>
                  <a:pt x="679377" y="674915"/>
                  <a:pt x="614063" y="679269"/>
                </a:cubicBezTo>
                <a:cubicBezTo>
                  <a:pt x="486605" y="711132"/>
                  <a:pt x="645786" y="672219"/>
                  <a:pt x="496498" y="705394"/>
                </a:cubicBezTo>
                <a:cubicBezTo>
                  <a:pt x="481429" y="708743"/>
                  <a:pt x="422515" y="722791"/>
                  <a:pt x="405058" y="731520"/>
                </a:cubicBezTo>
                <a:cubicBezTo>
                  <a:pt x="391016" y="738541"/>
                  <a:pt x="378932" y="748937"/>
                  <a:pt x="365869" y="757646"/>
                </a:cubicBezTo>
                <a:cubicBezTo>
                  <a:pt x="317971" y="829491"/>
                  <a:pt x="365869" y="768531"/>
                  <a:pt x="300555" y="822960"/>
                </a:cubicBezTo>
                <a:cubicBezTo>
                  <a:pt x="286363" y="834787"/>
                  <a:pt x="275558" y="850322"/>
                  <a:pt x="261366" y="862149"/>
                </a:cubicBezTo>
                <a:cubicBezTo>
                  <a:pt x="249305" y="872199"/>
                  <a:pt x="233912" y="877844"/>
                  <a:pt x="222178" y="888274"/>
                </a:cubicBezTo>
                <a:cubicBezTo>
                  <a:pt x="194563" y="912820"/>
                  <a:pt x="164294" y="935908"/>
                  <a:pt x="143800" y="966651"/>
                </a:cubicBezTo>
                <a:cubicBezTo>
                  <a:pt x="118111" y="1005185"/>
                  <a:pt x="116205" y="1013597"/>
                  <a:pt x="78486" y="1045029"/>
                </a:cubicBezTo>
                <a:cubicBezTo>
                  <a:pt x="66425" y="1055079"/>
                  <a:pt x="52361" y="1062446"/>
                  <a:pt x="39298" y="1071154"/>
                </a:cubicBezTo>
                <a:cubicBezTo>
                  <a:pt x="28556" y="1087267"/>
                  <a:pt x="-2054" y="1125736"/>
                  <a:pt x="109" y="1149531"/>
                </a:cubicBezTo>
                <a:cubicBezTo>
                  <a:pt x="3360" y="1185290"/>
                  <a:pt x="14880" y="1219970"/>
                  <a:pt x="26235" y="1254034"/>
                </a:cubicBezTo>
                <a:cubicBezTo>
                  <a:pt x="30589" y="1267097"/>
                  <a:pt x="31660" y="1281766"/>
                  <a:pt x="39298" y="1293223"/>
                </a:cubicBezTo>
                <a:cubicBezTo>
                  <a:pt x="49545" y="1308594"/>
                  <a:pt x="63454" y="1321674"/>
                  <a:pt x="78486" y="1332411"/>
                </a:cubicBezTo>
                <a:cubicBezTo>
                  <a:pt x="94332" y="1343730"/>
                  <a:pt x="113321" y="1349828"/>
                  <a:pt x="130738" y="1358537"/>
                </a:cubicBezTo>
                <a:cubicBezTo>
                  <a:pt x="156864" y="1384663"/>
                  <a:pt x="188621" y="1406172"/>
                  <a:pt x="209115" y="1436914"/>
                </a:cubicBezTo>
                <a:cubicBezTo>
                  <a:pt x="228394" y="1465833"/>
                  <a:pt x="244252" y="1495174"/>
                  <a:pt x="274429" y="1515291"/>
                </a:cubicBezTo>
                <a:cubicBezTo>
                  <a:pt x="285886" y="1522929"/>
                  <a:pt x="300555" y="1524000"/>
                  <a:pt x="313618" y="1528354"/>
                </a:cubicBezTo>
                <a:cubicBezTo>
                  <a:pt x="347431" y="1562168"/>
                  <a:pt x="384307" y="1604169"/>
                  <a:pt x="431183" y="1619794"/>
                </a:cubicBezTo>
                <a:lnTo>
                  <a:pt x="470372" y="1632857"/>
                </a:lnTo>
                <a:cubicBezTo>
                  <a:pt x="514134" y="1665679"/>
                  <a:pt x="537541" y="1686036"/>
                  <a:pt x="587938" y="1711234"/>
                </a:cubicBezTo>
                <a:cubicBezTo>
                  <a:pt x="608911" y="1721720"/>
                  <a:pt x="632279" y="1726873"/>
                  <a:pt x="653252" y="1737360"/>
                </a:cubicBezTo>
                <a:cubicBezTo>
                  <a:pt x="667294" y="1744381"/>
                  <a:pt x="678398" y="1756465"/>
                  <a:pt x="692440" y="1763486"/>
                </a:cubicBezTo>
                <a:cubicBezTo>
                  <a:pt x="704756" y="1769644"/>
                  <a:pt x="718345" y="1772926"/>
                  <a:pt x="731629" y="1776549"/>
                </a:cubicBezTo>
                <a:cubicBezTo>
                  <a:pt x="766270" y="1785996"/>
                  <a:pt x="836132" y="1802674"/>
                  <a:pt x="836132" y="1802674"/>
                </a:cubicBezTo>
                <a:cubicBezTo>
                  <a:pt x="888383" y="1798320"/>
                  <a:pt x="940913" y="1796540"/>
                  <a:pt x="992886" y="1789611"/>
                </a:cubicBezTo>
                <a:cubicBezTo>
                  <a:pt x="1031939" y="1784404"/>
                  <a:pt x="1037754" y="1769571"/>
                  <a:pt x="1071263" y="1750423"/>
                </a:cubicBezTo>
                <a:cubicBezTo>
                  <a:pt x="1088170" y="1740762"/>
                  <a:pt x="1107002" y="1734618"/>
                  <a:pt x="1123515" y="1724297"/>
                </a:cubicBezTo>
                <a:cubicBezTo>
                  <a:pt x="1141977" y="1712758"/>
                  <a:pt x="1157304" y="1696648"/>
                  <a:pt x="1175766" y="1685109"/>
                </a:cubicBezTo>
                <a:cubicBezTo>
                  <a:pt x="1192279" y="1674788"/>
                  <a:pt x="1209938" y="1666215"/>
                  <a:pt x="1228018" y="1658983"/>
                </a:cubicBezTo>
                <a:cubicBezTo>
                  <a:pt x="1253587" y="1648755"/>
                  <a:pt x="1306395" y="1632857"/>
                  <a:pt x="1306395" y="1632857"/>
                </a:cubicBezTo>
                <a:cubicBezTo>
                  <a:pt x="1319458" y="1619794"/>
                  <a:pt x="1330551" y="1604406"/>
                  <a:pt x="1345583" y="1593669"/>
                </a:cubicBezTo>
                <a:cubicBezTo>
                  <a:pt x="1361429" y="1582350"/>
                  <a:pt x="1380928" y="1577204"/>
                  <a:pt x="1397835" y="1567543"/>
                </a:cubicBezTo>
                <a:cubicBezTo>
                  <a:pt x="1411466" y="1559754"/>
                  <a:pt x="1423392" y="1549206"/>
                  <a:pt x="1437023" y="1541417"/>
                </a:cubicBezTo>
                <a:cubicBezTo>
                  <a:pt x="1553049" y="1475115"/>
                  <a:pt x="1432978" y="1552822"/>
                  <a:pt x="1528463" y="1489166"/>
                </a:cubicBezTo>
                <a:cubicBezTo>
                  <a:pt x="1537172" y="1476103"/>
                  <a:pt x="1544538" y="1462038"/>
                  <a:pt x="1554589" y="1449977"/>
                </a:cubicBezTo>
                <a:cubicBezTo>
                  <a:pt x="1590705" y="1406638"/>
                  <a:pt x="1595577" y="1420253"/>
                  <a:pt x="1619903" y="1371600"/>
                </a:cubicBezTo>
                <a:cubicBezTo>
                  <a:pt x="1673978" y="1263448"/>
                  <a:pt x="1584229" y="1405515"/>
                  <a:pt x="1659092" y="1293223"/>
                </a:cubicBezTo>
                <a:cubicBezTo>
                  <a:pt x="1663446" y="1280160"/>
                  <a:pt x="1669168" y="1267476"/>
                  <a:pt x="1672155" y="1254034"/>
                </a:cubicBezTo>
                <a:cubicBezTo>
                  <a:pt x="1694077" y="1155385"/>
                  <a:pt x="1674787" y="1180820"/>
                  <a:pt x="1711343" y="1071154"/>
                </a:cubicBezTo>
                <a:cubicBezTo>
                  <a:pt x="1719949" y="1045338"/>
                  <a:pt x="1727511" y="1011194"/>
                  <a:pt x="1750532" y="992777"/>
                </a:cubicBezTo>
                <a:cubicBezTo>
                  <a:pt x="1761284" y="984175"/>
                  <a:pt x="1777064" y="985138"/>
                  <a:pt x="1789720" y="979714"/>
                </a:cubicBezTo>
                <a:cubicBezTo>
                  <a:pt x="1807619" y="972043"/>
                  <a:pt x="1823739" y="960426"/>
                  <a:pt x="1841972" y="953589"/>
                </a:cubicBezTo>
                <a:cubicBezTo>
                  <a:pt x="1858782" y="947285"/>
                  <a:pt x="1876961" y="945458"/>
                  <a:pt x="1894223" y="940526"/>
                </a:cubicBezTo>
                <a:cubicBezTo>
                  <a:pt x="1907463" y="936743"/>
                  <a:pt x="1920349" y="931817"/>
                  <a:pt x="1933412" y="927463"/>
                </a:cubicBezTo>
                <a:cubicBezTo>
                  <a:pt x="1950058" y="928652"/>
                  <a:pt x="2171250" y="941203"/>
                  <a:pt x="2220795" y="953589"/>
                </a:cubicBezTo>
                <a:cubicBezTo>
                  <a:pt x="2239686" y="958312"/>
                  <a:pt x="2254966" y="972482"/>
                  <a:pt x="2273046" y="979714"/>
                </a:cubicBezTo>
                <a:cubicBezTo>
                  <a:pt x="2298615" y="989942"/>
                  <a:pt x="2351423" y="1005840"/>
                  <a:pt x="2351423" y="1005840"/>
                </a:cubicBezTo>
                <a:cubicBezTo>
                  <a:pt x="2438509" y="1001486"/>
                  <a:pt x="2525813" y="1000331"/>
                  <a:pt x="2612680" y="992777"/>
                </a:cubicBezTo>
                <a:cubicBezTo>
                  <a:pt x="2626398" y="991584"/>
                  <a:pt x="2639914" y="986546"/>
                  <a:pt x="2651869" y="979714"/>
                </a:cubicBezTo>
                <a:cubicBezTo>
                  <a:pt x="2701217" y="951515"/>
                  <a:pt x="2711378" y="933890"/>
                  <a:pt x="2743309" y="888274"/>
                </a:cubicBezTo>
                <a:cubicBezTo>
                  <a:pt x="2761315" y="862551"/>
                  <a:pt x="2795560" y="809897"/>
                  <a:pt x="2795560" y="809897"/>
                </a:cubicBezTo>
                <a:cubicBezTo>
                  <a:pt x="2791206" y="683623"/>
                  <a:pt x="2790141" y="557192"/>
                  <a:pt x="2782498" y="431074"/>
                </a:cubicBezTo>
                <a:cubicBezTo>
                  <a:pt x="2781412" y="413154"/>
                  <a:pt x="2775739" y="395633"/>
                  <a:pt x="2769435" y="378823"/>
                </a:cubicBezTo>
                <a:cubicBezTo>
                  <a:pt x="2762597" y="360590"/>
                  <a:pt x="2750147" y="344804"/>
                  <a:pt x="2743309" y="326571"/>
                </a:cubicBezTo>
                <a:cubicBezTo>
                  <a:pt x="2737005" y="309761"/>
                  <a:pt x="2735178" y="291582"/>
                  <a:pt x="2730246" y="274320"/>
                </a:cubicBezTo>
                <a:cubicBezTo>
                  <a:pt x="2721747" y="244573"/>
                  <a:pt x="2713957" y="218842"/>
                  <a:pt x="2691058" y="195943"/>
                </a:cubicBezTo>
                <a:cubicBezTo>
                  <a:pt x="2679957" y="184842"/>
                  <a:pt x="2664932" y="178526"/>
                  <a:pt x="2651869" y="169817"/>
                </a:cubicBezTo>
                <a:cubicBezTo>
                  <a:pt x="2643160" y="156754"/>
                  <a:pt x="2638002" y="140436"/>
                  <a:pt x="2625743" y="130629"/>
                </a:cubicBezTo>
                <a:cubicBezTo>
                  <a:pt x="2614991" y="122027"/>
                  <a:pt x="2598871" y="123724"/>
                  <a:pt x="2586555" y="117566"/>
                </a:cubicBezTo>
                <a:cubicBezTo>
                  <a:pt x="2572513" y="110545"/>
                  <a:pt x="2561408" y="98461"/>
                  <a:pt x="2547366" y="91440"/>
                </a:cubicBezTo>
                <a:cubicBezTo>
                  <a:pt x="2535050" y="85282"/>
                  <a:pt x="2520494" y="84535"/>
                  <a:pt x="2508178" y="78377"/>
                </a:cubicBezTo>
                <a:cubicBezTo>
                  <a:pt x="2494136" y="71356"/>
                  <a:pt x="2483336" y="58627"/>
                  <a:pt x="2468989" y="52251"/>
                </a:cubicBezTo>
                <a:cubicBezTo>
                  <a:pt x="2443824" y="41067"/>
                  <a:pt x="2416738" y="34834"/>
                  <a:pt x="2390612" y="26126"/>
                </a:cubicBezTo>
                <a:lnTo>
                  <a:pt x="2351423" y="13063"/>
                </a:lnTo>
                <a:lnTo>
                  <a:pt x="2312235" y="0"/>
                </a:lnTo>
                <a:cubicBezTo>
                  <a:pt x="2216441" y="4354"/>
                  <a:pt x="2119541" y="-2087"/>
                  <a:pt x="2024852" y="13063"/>
                </a:cubicBezTo>
                <a:cubicBezTo>
                  <a:pt x="2006610" y="15982"/>
                  <a:pt x="1990144" y="34329"/>
                  <a:pt x="1985663" y="52251"/>
                </a:cubicBezTo>
                <a:cubicBezTo>
                  <a:pt x="1979467" y="77036"/>
                  <a:pt x="2002205" y="138637"/>
                  <a:pt x="2024852" y="156754"/>
                </a:cubicBezTo>
                <a:cubicBezTo>
                  <a:pt x="2035604" y="165356"/>
                  <a:pt x="2050977" y="165463"/>
                  <a:pt x="2064040" y="169817"/>
                </a:cubicBezTo>
                <a:cubicBezTo>
                  <a:pt x="2110114" y="215891"/>
                  <a:pt x="2086705" y="200744"/>
                  <a:pt x="2129355" y="222069"/>
                </a:cubicBezTo>
              </a:path>
            </a:pathLst>
          </a:cu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………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3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Times(1)	</a:t>
            </a:r>
          </a:p>
          <a:p>
            <a:endParaRPr lang="es-AR" dirty="0" err="1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………</a:t>
            </a:r>
          </a:p>
          <a:p>
            <a:endParaRPr lang="es-AR" dirty="0" err="1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41966" y="5598210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Cuántas veces?</a:t>
            </a:r>
          </a:p>
        </p:txBody>
      </p:sp>
    </p:spTree>
    <p:extLst>
      <p:ext uri="{BB962C8B-B14F-4D97-AF65-F5344CB8AC3E}">
        <p14:creationId xmlns:p14="http://schemas.microsoft.com/office/powerpoint/2010/main" val="221814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Un </a:t>
            </a:r>
            <a:r>
              <a:rPr lang="en-US" sz="2400" dirty="0" err="1"/>
              <a:t>índice</a:t>
            </a:r>
            <a:r>
              <a:rPr lang="en-US" sz="2400" dirty="0"/>
              <a:t> </a:t>
            </a:r>
            <a:r>
              <a:rPr lang="en-US" sz="2400" dirty="0" err="1"/>
              <a:t>está</a:t>
            </a:r>
            <a:r>
              <a:rPr lang="en-US" sz="2400" dirty="0"/>
              <a:t> </a:t>
            </a:r>
            <a:r>
              <a:rPr lang="en-US" sz="2400" dirty="0" err="1"/>
              <a:t>compuesto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elementos</a:t>
            </a:r>
            <a:r>
              <a:rPr lang="en-US" sz="2400" dirty="0"/>
              <a:t> que </a:t>
            </a:r>
            <a:r>
              <a:rPr lang="en-US" sz="2400" dirty="0" err="1"/>
              <a:t>representan</a:t>
            </a:r>
            <a:r>
              <a:rPr lang="en-US" sz="2400" dirty="0"/>
              <a:t> la </a:t>
            </a:r>
            <a:r>
              <a:rPr lang="en-US" sz="2400" dirty="0" err="1"/>
              <a:t>información</a:t>
            </a:r>
            <a:r>
              <a:rPr lang="en-US" sz="2400" dirty="0"/>
              <a:t> que </a:t>
            </a:r>
            <a:r>
              <a:rPr lang="en-US" sz="2400" dirty="0" err="1"/>
              <a:t>indizan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9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Otra forma de encontrar la complejidad del algoritmo recursivo para búsqueda binaria: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  <a:p>
            <a:pPr marL="0" indent="0">
              <a:buNone/>
            </a:pPr>
            <a:r>
              <a:rPr lang="es-AR" dirty="0"/>
              <a:t>	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upo 11"/>
          <p:cNvGrpSpPr/>
          <p:nvPr/>
        </p:nvGrpSpPr>
        <p:grpSpPr>
          <a:xfrm>
            <a:off x="995440" y="2764953"/>
            <a:ext cx="3150597" cy="1379231"/>
            <a:chOff x="3986834" y="2712701"/>
            <a:chExt cx="3150597" cy="1379231"/>
          </a:xfrm>
        </p:grpSpPr>
        <p:grpSp>
          <p:nvGrpSpPr>
            <p:cNvPr id="13" name="Grupo 12"/>
            <p:cNvGrpSpPr/>
            <p:nvPr/>
          </p:nvGrpSpPr>
          <p:grpSpPr>
            <a:xfrm>
              <a:off x="3986834" y="2878698"/>
              <a:ext cx="3150597" cy="1213234"/>
              <a:chOff x="1110343" y="2978484"/>
              <a:chExt cx="3150597" cy="1213234"/>
            </a:xfrm>
          </p:grpSpPr>
          <p:sp>
            <p:nvSpPr>
              <p:cNvPr id="15" name="Flecha abajo 14"/>
              <p:cNvSpPr/>
              <p:nvPr/>
            </p:nvSpPr>
            <p:spPr>
              <a:xfrm>
                <a:off x="2011680" y="3184869"/>
                <a:ext cx="313509" cy="300446"/>
              </a:xfrm>
              <a:prstGeom prst="downArrow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16" name="Conector recto 15"/>
              <p:cNvCxnSpPr/>
              <p:nvPr/>
            </p:nvCxnSpPr>
            <p:spPr>
              <a:xfrm>
                <a:off x="1110343" y="2978484"/>
                <a:ext cx="1802674" cy="52251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CuadroTexto 18"/>
              <p:cNvSpPr txBox="1"/>
              <p:nvPr/>
            </p:nvSpPr>
            <p:spPr>
              <a:xfrm>
                <a:off x="1306285" y="3545387"/>
                <a:ext cx="2954655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Times(N/2)            + 6	</a:t>
                </a:r>
              </a:p>
              <a:p>
                <a:endParaRPr lang="es-AR" dirty="0" err="1"/>
              </a:p>
            </p:txBody>
          </p:sp>
        </p:grpSp>
        <p:sp>
          <p:nvSpPr>
            <p:cNvPr id="14" name="CuadroTexto 13"/>
            <p:cNvSpPr txBox="1"/>
            <p:nvPr/>
          </p:nvSpPr>
          <p:spPr>
            <a:xfrm>
              <a:off x="4182776" y="2712701"/>
              <a:ext cx="231986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s-AR" dirty="0"/>
                <a:t>Times(N)	+ 6</a:t>
              </a:r>
            </a:p>
            <a:p>
              <a:endParaRPr lang="es-AR" dirty="0" err="1"/>
            </a:p>
          </p:txBody>
        </p:sp>
      </p:grpSp>
      <p:sp>
        <p:nvSpPr>
          <p:cNvPr id="20" name="Flecha abajo 19"/>
          <p:cNvSpPr/>
          <p:nvPr/>
        </p:nvSpPr>
        <p:spPr>
          <a:xfrm>
            <a:off x="1870651" y="3870235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5256" y="4230753"/>
            <a:ext cx="295465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Times(N/4)            +  6	</a:t>
            </a:r>
          </a:p>
          <a:p>
            <a:endParaRPr lang="es-AR" dirty="0" err="1"/>
          </a:p>
        </p:txBody>
      </p:sp>
      <p:cxnSp>
        <p:nvCxnSpPr>
          <p:cNvPr id="24" name="Conector recto 23"/>
          <p:cNvCxnSpPr/>
          <p:nvPr/>
        </p:nvCxnSpPr>
        <p:spPr>
          <a:xfrm>
            <a:off x="1110343" y="3639449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echa abajo 16"/>
          <p:cNvSpPr/>
          <p:nvPr/>
        </p:nvSpPr>
        <p:spPr>
          <a:xfrm>
            <a:off x="1870651" y="4641459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CuadroTexto 17"/>
          <p:cNvSpPr txBox="1"/>
          <p:nvPr/>
        </p:nvSpPr>
        <p:spPr>
          <a:xfrm>
            <a:off x="1165256" y="5001977"/>
            <a:ext cx="232146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Times(N/8)            + 6</a:t>
            </a:r>
          </a:p>
          <a:p>
            <a:r>
              <a:rPr lang="es-AR" dirty="0"/>
              <a:t>	</a:t>
            </a:r>
          </a:p>
          <a:p>
            <a:endParaRPr lang="es-AR" dirty="0" err="1"/>
          </a:p>
        </p:txBody>
      </p:sp>
      <p:cxnSp>
        <p:nvCxnSpPr>
          <p:cNvPr id="21" name="Conector recto 20"/>
          <p:cNvCxnSpPr/>
          <p:nvPr/>
        </p:nvCxnSpPr>
        <p:spPr>
          <a:xfrm>
            <a:off x="1110343" y="4389793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1126068" y="5163170"/>
            <a:ext cx="1802674" cy="522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1457681" y="6253081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Times(1)	</a:t>
            </a:r>
          </a:p>
          <a:p>
            <a:endParaRPr lang="es-AR" dirty="0" err="1"/>
          </a:p>
        </p:txBody>
      </p:sp>
      <p:sp>
        <p:nvSpPr>
          <p:cNvPr id="28" name="Flecha abajo 27"/>
          <p:cNvSpPr/>
          <p:nvPr/>
        </p:nvSpPr>
        <p:spPr>
          <a:xfrm>
            <a:off x="1870650" y="54091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/>
          <p:cNvSpPr txBox="1"/>
          <p:nvPr/>
        </p:nvSpPr>
        <p:spPr>
          <a:xfrm>
            <a:off x="1573098" y="5535397"/>
            <a:ext cx="87716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………</a:t>
            </a:r>
          </a:p>
          <a:p>
            <a:endParaRPr lang="es-AR" dirty="0" err="1"/>
          </a:p>
        </p:txBody>
      </p:sp>
      <p:sp>
        <p:nvSpPr>
          <p:cNvPr id="30" name="Flecha abajo 29"/>
          <p:cNvSpPr/>
          <p:nvPr/>
        </p:nvSpPr>
        <p:spPr>
          <a:xfrm>
            <a:off x="1847186" y="5927202"/>
            <a:ext cx="313509" cy="30044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CuadroTexto 30"/>
          <p:cNvSpPr txBox="1"/>
          <p:nvPr/>
        </p:nvSpPr>
        <p:spPr>
          <a:xfrm>
            <a:off x="-49589" y="5619536"/>
            <a:ext cx="19463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s-AR" dirty="0"/>
              <a:t>Cuántas veces?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/>
              <p:cNvSpPr txBox="1"/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Rta: </a:t>
                </a:r>
              </a:p>
              <a:p>
                <a:r>
                  <a:rPr lang="es-AR" dirty="0" err="1"/>
                  <a:t>Step</a:t>
                </a:r>
                <a:r>
                  <a:rPr lang="es-AR" dirty="0"/>
                  <a:t> 0: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1: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2: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r>
                  <a:rPr lang="es-AR" dirty="0" err="1"/>
                  <a:t>Step</a:t>
                </a:r>
                <a:r>
                  <a:rPr lang="es-AR" dirty="0"/>
                  <a:t> 3: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</a:t>
                </a:r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Ultimo </a:t>
                </a:r>
                <a:r>
                  <a:rPr lang="es-AR" dirty="0" err="1"/>
                  <a:t>step</a:t>
                </a:r>
                <a:r>
                  <a:rPr lang="es-AR" dirty="0"/>
                  <a:t> s: Times(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) y eso es  Times(1)</a:t>
                </a:r>
              </a:p>
              <a:p>
                <a:endParaRPr lang="es-AR" dirty="0"/>
              </a:p>
            </p:txBody>
          </p:sp>
        </mc:Choice>
        <mc:Fallback xmlns="">
          <p:sp>
            <p:nvSpPr>
              <p:cNvPr id="25" name="Cuadro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4544514"/>
              </a:xfrm>
              <a:prstGeom prst="rect">
                <a:avLst/>
              </a:prstGeom>
              <a:blipFill>
                <a:blip r:embed="rId2"/>
                <a:stretch>
                  <a:fillRect l="-1178" t="-53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8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Entonces, como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den>
                    </m:f>
                  </m:oMath>
                </a14:m>
                <a:r>
                  <a:rPr lang="es-AR" dirty="0"/>
                  <a:t>= 1  </a:t>
                </a:r>
              </a:p>
              <a:p>
                <a:r>
                  <a:rPr lang="es-AR" dirty="0"/>
                  <a:t>Entonces , 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s-AR" dirty="0"/>
              </a:p>
              <a:p>
                <a:endParaRPr lang="es-AR" dirty="0">
                  <a:solidFill>
                    <a:schemeClr val="accent1"/>
                  </a:solidFill>
                </a:endParaRP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La cantidad de </a:t>
                </a:r>
                <a:r>
                  <a:rPr lang="es-AR" dirty="0" err="1">
                    <a:solidFill>
                      <a:schemeClr val="accent1"/>
                    </a:solidFill>
                  </a:rPr>
                  <a:t>steps</a:t>
                </a:r>
                <a:r>
                  <a:rPr lang="es-AR" dirty="0">
                    <a:solidFill>
                      <a:schemeClr val="accent1"/>
                    </a:solidFill>
                  </a:rPr>
                  <a:t> realizados  s 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s-AR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AR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s-A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s-A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  <a:p>
                <a:endParaRPr lang="es-AR" dirty="0"/>
              </a:p>
              <a:p>
                <a:r>
                  <a:rPr lang="es-AR" dirty="0"/>
                  <a:t>Times(N)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nary>
                  </m:oMath>
                </a14:m>
                <a:endParaRPr lang="es-AR" sz="1600" i="1" dirty="0">
                  <a:latin typeface="Cambria Math" panose="02040503050406030204" pitchFamily="18" charset="0"/>
                </a:endParaRPr>
              </a:p>
              <a:p>
                <a:endParaRPr lang="es-AR" dirty="0"/>
              </a:p>
              <a:p>
                <a:r>
                  <a:rPr lang="es-AR" dirty="0"/>
                  <a:t>Times(N)= 6 * log</a:t>
                </a:r>
                <a:r>
                  <a:rPr lang="es-AR" sz="1600" dirty="0"/>
                  <a:t>2</a:t>
                </a:r>
                <a:r>
                  <a:rPr lang="es-AR" dirty="0"/>
                  <a:t> N</a:t>
                </a:r>
              </a:p>
              <a:p>
                <a:r>
                  <a:rPr lang="es-AR" dirty="0"/>
                  <a:t>..</a:t>
                </a:r>
              </a:p>
              <a:p>
                <a:r>
                  <a:rPr lang="es-AR" dirty="0">
                    <a:solidFill>
                      <a:schemeClr val="accent1"/>
                    </a:solidFill>
                  </a:rPr>
                  <a:t>El algoritmo es O(log</a:t>
                </a:r>
                <a:r>
                  <a:rPr lang="es-AR" sz="1600" dirty="0">
                    <a:solidFill>
                      <a:schemeClr val="accent1"/>
                    </a:solidFill>
                  </a:rPr>
                  <a:t>2</a:t>
                </a:r>
                <a:r>
                  <a:rPr lang="es-AR" dirty="0">
                    <a:solidFill>
                      <a:schemeClr val="accent1"/>
                    </a:solidFill>
                  </a:rPr>
                  <a:t> N)</a:t>
                </a: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2605426"/>
                <a:ext cx="4127863" cy="3323474"/>
              </a:xfrm>
              <a:prstGeom prst="rect">
                <a:avLst/>
              </a:prstGeom>
              <a:blipFill>
                <a:blip r:embed="rId2"/>
                <a:stretch>
                  <a:fillRect l="-1178" b="-182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53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/>
              <a:t>Ahora bien, ese cálculo lo hemos realizado partiendo de Times(N).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O sea, que lo importante es saber calcular Times(N) a partir de código.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Para el calculo de Times(N):</a:t>
            </a:r>
          </a:p>
          <a:p>
            <a:pPr marL="0" indent="0" algn="just">
              <a:buNone/>
            </a:pPr>
            <a:r>
              <a:rPr lang="es-AR" dirty="0"/>
              <a:t>Cuando el código es </a:t>
            </a:r>
            <a:r>
              <a:rPr lang="es-AR" b="1" dirty="0"/>
              <a:t>no-recursivo</a:t>
            </a:r>
            <a:r>
              <a:rPr lang="es-AR" dirty="0"/>
              <a:t> miramos las invocaciones, ciclos  (paralelos vs anidados), etc.</a:t>
            </a:r>
          </a:p>
          <a:p>
            <a:pPr marL="0" indent="0" algn="just">
              <a:buNone/>
            </a:pPr>
            <a:r>
              <a:rPr lang="es-AR" dirty="0"/>
              <a:t>Si el código es </a:t>
            </a:r>
            <a:r>
              <a:rPr lang="es-AR" b="1" dirty="0"/>
              <a:t>recursivo</a:t>
            </a:r>
            <a:r>
              <a:rPr lang="es-AR" dirty="0"/>
              <a:t> hay que considerar la cantidad de invocaciones realizadas también.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Ejemplo de un código no recursivo </a:t>
            </a:r>
            <a:r>
              <a:rPr lang="es-AR" sz="2000" dirty="0"/>
              <a:t>(</a:t>
            </a:r>
            <a:r>
              <a:rPr lang="es-AR" sz="2000" dirty="0" err="1"/>
              <a:t>aca</a:t>
            </a:r>
            <a:r>
              <a:rPr lang="es-AR" sz="2000" dirty="0"/>
              <a:t> a N lo llamé </a:t>
            </a:r>
            <a:r>
              <a:rPr lang="es-AR" sz="2000" dirty="0" err="1"/>
              <a:t>dim</a:t>
            </a:r>
            <a:r>
              <a:rPr lang="es-AR" sz="2000" dirty="0"/>
              <a:t>)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390775"/>
            <a:ext cx="3838575" cy="207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</m:t>
                        </m:r>
                        <m:nary>
                          <m:naryPr>
                            <m:chr m:val="∑"/>
                            <m:ctrlPr>
                              <a:rPr lang="es-A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nary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4709064"/>
                <a:ext cx="4172617" cy="426912"/>
              </a:xfrm>
              <a:prstGeom prst="rect">
                <a:avLst/>
              </a:prstGeom>
              <a:blipFill>
                <a:blip r:embed="rId3"/>
                <a:stretch>
                  <a:fillRect l="-1019" t="-91781" b="-14520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−1−</m:t>
                            </m:r>
                            <m:d>
                              <m:dPr>
                                <m:ctrlP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𝑟𝑒𝑐</m:t>
                                </m:r>
                                <m:r>
                                  <a:rPr lang="es-AR" b="0" i="1" smtClean="0">
                                    <a:latin typeface="Cambria Math" panose="02040503050406030204" pitchFamily="18" charset="0"/>
                                  </a:rPr>
                                  <m:t>+1)+1</m:t>
                                </m:r>
                              </m:e>
                            </m:d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210530"/>
                <a:ext cx="6134628" cy="405624"/>
              </a:xfrm>
              <a:prstGeom prst="rect">
                <a:avLst/>
              </a:prstGeom>
              <a:blipFill>
                <a:blip r:embed="rId4"/>
                <a:stretch>
                  <a:fillRect l="-694" t="-100000" b="-161765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25" y="5775930"/>
                <a:ext cx="5058436" cy="386068"/>
              </a:xfrm>
              <a:prstGeom prst="rect">
                <a:avLst/>
              </a:prstGeom>
              <a:blipFill>
                <a:blip r:embed="rId5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7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( 3+  5 </m:t>
                        </m:r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− 1) 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00764"/>
                <a:ext cx="5058436" cy="386068"/>
              </a:xfrm>
              <a:prstGeom prst="rect">
                <a:avLst/>
              </a:prstGeom>
              <a:blipFill>
                <a:blip r:embed="rId2"/>
                <a:stretch>
                  <a:fillRect l="-84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𝑟𝑒𝑐</m:t>
                        </m:r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3032"/>
                <a:ext cx="4898136" cy="386068"/>
              </a:xfrm>
              <a:prstGeom prst="rect">
                <a:avLst/>
              </a:prstGeom>
              <a:blipFill>
                <a:blip r:embed="rId3"/>
                <a:stretch>
                  <a:fillRect l="-868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(  5 </m:t>
                        </m:r>
                        <m:func>
                          <m:func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s-AR">
                                <a:latin typeface="Cambria Math" panose="02040503050406030204" pitchFamily="18" charset="0"/>
                              </a:rPr>
                              <m:t>dim</m:t>
                            </m:r>
                          </m:fName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 −2)</m:t>
                            </m:r>
                          </m:e>
                        </m:func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66969"/>
                <a:ext cx="4670509" cy="386068"/>
              </a:xfrm>
              <a:prstGeom prst="rect">
                <a:avLst/>
              </a:prstGeom>
              <a:blipFill>
                <a:blip r:embed="rId4"/>
                <a:stretch>
                  <a:fillRect l="-911" t="-104545" b="-168182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𝑒𝑐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  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nary>
                          <m:naryPr>
                            <m:chr m:val="∑"/>
                            <m:ctrlPr>
                              <a:rPr lang="es-A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𝑒𝑐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5 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e>
                        </m:nary>
                      </m:e>
                    </m:nary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96348"/>
                <a:ext cx="5184817" cy="386068"/>
              </a:xfrm>
              <a:prstGeom prst="rect">
                <a:avLst/>
              </a:prstGeom>
              <a:blipFill>
                <a:blip r:embed="rId5"/>
                <a:stretch>
                  <a:fillRect l="-821" t="-106154" b="-172308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Times(</a:t>
                </a:r>
                <a:r>
                  <a:rPr lang="es-AR" dirty="0" err="1"/>
                  <a:t>dim</a:t>
                </a:r>
                <a:r>
                  <a:rPr lang="es-AR" dirty="0"/>
                  <a:t>) = (5</a:t>
                </a:r>
                <a14:m>
                  <m:oMath xmlns:m="http://schemas.openxmlformats.org/officeDocument/2006/math">
                    <m:r>
                      <a:rPr lang="es-A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−2)  </m:t>
                    </m:r>
                    <m:r>
                      <m:rPr>
                        <m:sty m:val="p"/>
                      </m:rPr>
                      <a:rPr lang="es-AR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s-AR" b="0" i="0" smtClean="0">
                        <a:latin typeface="Cambria Math" panose="02040503050406030204" pitchFamily="18" charset="0"/>
                      </a:rPr>
                      <m:t> +  5</m:t>
                    </m:r>
                  </m:oMath>
                </a14:m>
                <a:r>
                  <a:rPr lang="es-AR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A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  <m:r>
                              <a:rPr lang="es-AR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  (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𝑑𝑖𝑚</m:t>
                        </m:r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−1+1)</m:t>
                        </m:r>
                      </m:num>
                      <m:den>
                        <m:r>
                          <a:rPr lang="es-A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AR" dirty="0" err="1"/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789716"/>
                <a:ext cx="5609036" cy="503471"/>
              </a:xfrm>
              <a:prstGeom prst="rect">
                <a:avLst/>
              </a:prstGeom>
              <a:blipFill>
                <a:blip r:embed="rId6"/>
                <a:stretch>
                  <a:fillRect l="-759" b="-7143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AR" dirty="0">
                    <a:solidFill>
                      <a:schemeClr val="accent1"/>
                    </a:solidFill>
                  </a:rPr>
                  <a:t>El algoritmo es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𝑑𝑖𝑚</m:t>
                        </m:r>
                      </m:e>
                      <m:sup>
                        <m:r>
                          <a:rPr lang="es-AR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chemeClr val="accent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37" y="5959392"/>
                <a:ext cx="4127863" cy="369332"/>
              </a:xfrm>
              <a:prstGeom prst="rect">
                <a:avLst/>
              </a:prstGeom>
              <a:blipFill>
                <a:blip r:embed="rId8"/>
                <a:stretch>
                  <a:fillRect l="-1178" t="-8065" b="-24194"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209" y="3869353"/>
            <a:ext cx="16192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4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Ejercicio</a:t>
            </a:r>
          </a:p>
          <a:p>
            <a:pPr marL="0" indent="0">
              <a:buNone/>
            </a:pPr>
            <a:r>
              <a:rPr lang="es-AR" dirty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5" y="2989897"/>
            <a:ext cx="3211285" cy="1785221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+ 4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1" name="Elipse 10"/>
          <p:cNvSpPr/>
          <p:nvPr/>
        </p:nvSpPr>
        <p:spPr>
          <a:xfrm>
            <a:off x="4036422" y="4397765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/>
          <p:cNvSpPr/>
          <p:nvPr/>
        </p:nvSpPr>
        <p:spPr>
          <a:xfrm>
            <a:off x="2078081" y="4397765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43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Sí. a=2, b=3, c=4 y d=0</a:t>
                </a:r>
              </a:p>
              <a:p>
                <a:pPr marL="0" indent="0">
                  <a:buNone/>
                </a:pPr>
                <a:r>
                  <a:rPr lang="es-AR" dirty="0"/>
                  <a:t>Como </a:t>
                </a:r>
                <a:r>
                  <a:rPr lang="es-AR" dirty="0">
                    <a:solidFill>
                      <a:srgbClr val="00B050"/>
                    </a:solidFill>
                  </a:rPr>
                  <a:t> a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es caso 3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func>
                          <m:funcPr>
                            <m:ctrlPr>
                              <a:rPr lang="es-AR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s-AR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AR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s-AR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s-AR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=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0.63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46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+ 4   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2" name="Elipse 11"/>
          <p:cNvSpPr/>
          <p:nvPr/>
        </p:nvSpPr>
        <p:spPr>
          <a:xfrm>
            <a:off x="3931920" y="1419433"/>
            <a:ext cx="1071155" cy="1252179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s-AR" dirty="0"/>
              <a:t>O(1)</a:t>
            </a:r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223156" y="4778497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800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Ejercicio (variante)</a:t>
            </a:r>
          </a:p>
          <a:p>
            <a:pPr marL="0" indent="0">
              <a:buNone/>
            </a:pPr>
            <a:r>
              <a:rPr lang="es-AR" dirty="0"/>
              <a:t>Sea el siguiente código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92330" y="5272591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O(N)            si N &gt;= 4</a:t>
            </a:r>
          </a:p>
          <a:p>
            <a:r>
              <a:rPr lang="es-AR" dirty="0"/>
              <a:t>                     	 1   		               si  N &lt; 4</a:t>
            </a:r>
          </a:p>
        </p:txBody>
      </p:sp>
      <p:sp>
        <p:nvSpPr>
          <p:cNvPr id="12" name="Abrir llave 11"/>
          <p:cNvSpPr/>
          <p:nvPr/>
        </p:nvSpPr>
        <p:spPr>
          <a:xfrm>
            <a:off x="2078081" y="5212514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901368"/>
            <a:ext cx="2933700" cy="2266950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2182584" y="4782140"/>
            <a:ext cx="4779919" cy="2120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941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/>
                  <a:t>Cuál es la O grande? Puedo aplicar el Teorema Maestro?</a:t>
                </a:r>
              </a:p>
              <a:p>
                <a:pPr marL="0" indent="0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Sí. a=2, b=3 y d=1</a:t>
                </a:r>
              </a:p>
              <a:p>
                <a:pPr marL="0" indent="0">
                  <a:buNone/>
                </a:pPr>
                <a:r>
                  <a:rPr lang="es-AR" dirty="0"/>
                  <a:t>Como </a:t>
                </a:r>
                <a:r>
                  <a:rPr lang="es-AR" dirty="0">
                    <a:solidFill>
                      <a:srgbClr val="00B050"/>
                    </a:solidFill>
                  </a:rPr>
                  <a:t> a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s-A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p>
                    </m:sSup>
                  </m:oMath>
                </a14:m>
                <a:r>
                  <a:rPr lang="es-AR" dirty="0"/>
                  <a:t> es caso 1 tenemos que </a:t>
                </a:r>
                <a:r>
                  <a:rPr lang="es-AR" dirty="0">
                    <a:solidFill>
                      <a:srgbClr val="00B050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s-AR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s-AR" dirty="0">
                    <a:solidFill>
                      <a:srgbClr val="00B050"/>
                    </a:solidFill>
                  </a:rPr>
                  <a:t>) o sea  O(N)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48</a:t>
            </a:fld>
            <a:endParaRPr lang="en-US"/>
          </a:p>
        </p:txBody>
      </p:sp>
      <p:sp>
        <p:nvSpPr>
          <p:cNvPr id="11" name="Rectángulo 10"/>
          <p:cNvSpPr/>
          <p:nvPr/>
        </p:nvSpPr>
        <p:spPr>
          <a:xfrm>
            <a:off x="587828" y="2294259"/>
            <a:ext cx="640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Times(N) =	 2 * Times(N/3) + O(N)          si N &gt;= 4</a:t>
            </a:r>
          </a:p>
          <a:p>
            <a:r>
              <a:rPr lang="es-AR" dirty="0"/>
              <a:t>                     	 1   		           si  N &lt; 4</a:t>
            </a:r>
          </a:p>
        </p:txBody>
      </p:sp>
      <p:sp>
        <p:nvSpPr>
          <p:cNvPr id="13" name="Abrir llave 12"/>
          <p:cNvSpPr/>
          <p:nvPr/>
        </p:nvSpPr>
        <p:spPr>
          <a:xfrm>
            <a:off x="1973579" y="2234182"/>
            <a:ext cx="209006" cy="7064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457200" y="4746745"/>
            <a:ext cx="8463644" cy="15778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322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Resumiendo</a:t>
            </a:r>
          </a:p>
          <a:p>
            <a:pPr marL="0" indent="0" algn="just">
              <a:buNone/>
            </a:pPr>
            <a:r>
              <a:rPr lang="es-AR" dirty="0"/>
              <a:t>Existen diferentes formas de calcular complejidad. </a:t>
            </a:r>
          </a:p>
          <a:p>
            <a:pPr marL="0" indent="0" algn="just">
              <a:buNone/>
            </a:pPr>
            <a:r>
              <a:rPr lang="es-AR" dirty="0"/>
              <a:t>Hay que </a:t>
            </a:r>
            <a:r>
              <a:rPr lang="es-AR"/>
              <a:t>calcular correctamente Times(N).</a:t>
            </a:r>
          </a:p>
          <a:p>
            <a:pPr marL="0" indent="0" algn="just">
              <a:buNone/>
            </a:pPr>
            <a:endParaRPr lang="es-AR"/>
          </a:p>
          <a:p>
            <a:pPr marL="0" indent="0" algn="just">
              <a:buNone/>
            </a:pPr>
            <a:r>
              <a:rPr lang="es-AR" dirty="0"/>
              <a:t>Para el caso concreto de las recurrentes:</a:t>
            </a:r>
          </a:p>
          <a:p>
            <a:pPr algn="just"/>
            <a:r>
              <a:rPr lang="es-AR" dirty="0"/>
              <a:t>Si aplican las condiciones, podemos aplicar Teorema Maestro</a:t>
            </a:r>
          </a:p>
          <a:p>
            <a:pPr algn="just"/>
            <a:r>
              <a:rPr lang="es-AR" dirty="0"/>
              <a:t>Se puede expandir el árbol de invocaciones.</a:t>
            </a:r>
          </a:p>
          <a:p>
            <a:pPr algn="just"/>
            <a:r>
              <a:rPr lang="es-AR" dirty="0"/>
              <a:t>Etc.</a:t>
            </a:r>
          </a:p>
          <a:p>
            <a:pPr marL="0" indent="0" algn="just">
              <a:buNone/>
            </a:pPr>
            <a:endParaRPr lang="es-AR" dirty="0"/>
          </a:p>
          <a:p>
            <a:pPr algn="just"/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(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invertido</a:t>
            </a:r>
            <a:r>
              <a:rPr lang="en-US" sz="2000" dirty="0"/>
              <a:t>)?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95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 dirty="0">
                <a:solidFill>
                  <a:schemeClr val="dk2"/>
                </a:solidFill>
              </a:rPr>
              <a:t>ITBA     2024-Q1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/>
              <a:t>Vamos a usar un arreglo ordenado como soporte para un índice.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/>
              <a:t>TP 3A- Ejer 1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Crear el índice con los siguientes servicios y chequear con Junit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Leer bien la especificaciòn sobre el insert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139337" y="1524000"/>
            <a:ext cx="9004663" cy="53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package</a:t>
            </a:r>
            <a:r>
              <a:rPr lang="es-MX" dirty="0"/>
              <a:t> </a:t>
            </a:r>
            <a:r>
              <a:rPr lang="es-MX" dirty="0" err="1"/>
              <a:t>eda</a:t>
            </a:r>
            <a:r>
              <a:rPr lang="es-MX" dirty="0"/>
              <a:t>;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</a:t>
            </a:r>
            <a:r>
              <a:rPr lang="es-MX" sz="2900" b="1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{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i="1" dirty="0"/>
              <a:t>// </a:t>
            </a:r>
            <a:r>
              <a:rPr lang="es-MX" i="1" dirty="0" err="1"/>
              <a:t>elements</a:t>
            </a:r>
            <a:r>
              <a:rPr lang="es-MX" i="1" dirty="0"/>
              <a:t> serán los valores del índice, los anteriores se descartan.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      	// lanza </a:t>
            </a:r>
            <a:r>
              <a:rPr lang="es-MX" i="1" dirty="0" err="1"/>
              <a:t>excepction</a:t>
            </a:r>
            <a:r>
              <a:rPr lang="es-MX" i="1" dirty="0"/>
              <a:t> si </a:t>
            </a:r>
            <a:r>
              <a:rPr lang="es-MX" i="1" dirty="0" err="1"/>
              <a:t>elements</a:t>
            </a:r>
            <a:r>
              <a:rPr lang="es-MX" i="1" dirty="0"/>
              <a:t> </a:t>
            </a:r>
            <a:r>
              <a:rPr lang="es-MX" i="1" dirty="0" err="1"/>
              <a:t>is</a:t>
            </a:r>
            <a:r>
              <a:rPr lang="es-MX" i="1" dirty="0"/>
              <a:t> </a:t>
            </a:r>
            <a:r>
              <a:rPr lang="es-MX" i="1" dirty="0" err="1"/>
              <a:t>null</a:t>
            </a:r>
            <a:r>
              <a:rPr lang="es-MX" i="1" dirty="0"/>
              <a:t> y deja los valores anteriores.</a:t>
            </a:r>
            <a:endParaRPr i="1"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initialize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[] </a:t>
            </a:r>
            <a:r>
              <a:rPr lang="es-MX" dirty="0" err="1">
                <a:solidFill>
                  <a:srgbClr val="0070C0"/>
                </a:solidFill>
              </a:rPr>
              <a:t>elements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busca una </a:t>
            </a:r>
            <a:r>
              <a:rPr lang="es-MX" dirty="0" err="1"/>
              <a:t>key</a:t>
            </a:r>
            <a:r>
              <a:rPr lang="es-MX" dirty="0"/>
              <a:t> en el índice, O(log2 N)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boolean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search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// inserta el </a:t>
            </a:r>
            <a:r>
              <a:rPr lang="es-MX" dirty="0" err="1"/>
              <a:t>key</a:t>
            </a:r>
            <a:r>
              <a:rPr lang="es-MX" dirty="0"/>
              <a:t> en pos correcta. 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insert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	// borra el </a:t>
            </a:r>
            <a:r>
              <a:rPr lang="es-MX" dirty="0" err="1"/>
              <a:t>key</a:t>
            </a:r>
            <a:r>
              <a:rPr lang="es-MX" dirty="0"/>
              <a:t> si lo hay, sino lo ignora. 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decrece automáticamente de a </a:t>
            </a:r>
            <a:r>
              <a:rPr lang="es-MX" dirty="0" err="1"/>
              <a:t>chunks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	</a:t>
            </a:r>
            <a:r>
              <a:rPr lang="es-MX" dirty="0" err="1">
                <a:solidFill>
                  <a:srgbClr val="0070C0"/>
                </a:solidFill>
              </a:rPr>
              <a:t>void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delete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      	// devuelve la cantidad de apariciones de la clave especificada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b="1" dirty="0" err="1">
                <a:solidFill>
                  <a:srgbClr val="7030A0"/>
                </a:solidFill>
              </a:rPr>
              <a:t>occurrences</a:t>
            </a:r>
            <a:r>
              <a:rPr lang="es-MX" dirty="0">
                <a:solidFill>
                  <a:srgbClr val="0070C0"/>
                </a:solidFill>
              </a:rPr>
              <a:t>(</a:t>
            </a:r>
            <a:r>
              <a:rPr lang="es-MX" dirty="0" err="1">
                <a:solidFill>
                  <a:srgbClr val="0070C0"/>
                </a:solidFill>
              </a:rPr>
              <a:t>int</a:t>
            </a:r>
            <a:r>
              <a:rPr lang="es-MX" dirty="0">
                <a:solidFill>
                  <a:srgbClr val="0070C0"/>
                </a:solidFill>
              </a:rPr>
              <a:t> </a:t>
            </a:r>
            <a:r>
              <a:rPr lang="es-MX" dirty="0" err="1">
                <a:solidFill>
                  <a:srgbClr val="0070C0"/>
                </a:solidFill>
              </a:rPr>
              <a:t>key</a:t>
            </a:r>
            <a:r>
              <a:rPr lang="es-MX" dirty="0">
                <a:solidFill>
                  <a:srgbClr val="0070C0"/>
                </a:solidFill>
              </a:rPr>
              <a:t>);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endParaRPr dirty="0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53</a:t>
            </a:fld>
            <a:endParaRPr/>
          </a:p>
        </p:txBody>
      </p:sp>
      <p:pic>
        <p:nvPicPr>
          <p:cNvPr id="136" name="Google Shape;136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8914" y="4621647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b="1" dirty="0"/>
              <a:t>Caso de Uso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>
                <a:solidFill>
                  <a:srgbClr val="00B050"/>
                </a:solidFill>
              </a:rPr>
              <a:t>IndexService</a:t>
            </a:r>
            <a:r>
              <a:rPr lang="es-MX" dirty="0"/>
              <a:t>  </a:t>
            </a:r>
            <a:r>
              <a:rPr lang="es-MX" dirty="0" err="1"/>
              <a:t>myIndex</a:t>
            </a:r>
            <a:r>
              <a:rPr lang="es-MX" dirty="0"/>
              <a:t>= new </a:t>
            </a:r>
            <a:r>
              <a:rPr lang="es-MX" sz="2900" b="1" dirty="0" err="1">
                <a:solidFill>
                  <a:srgbClr val="0070C0"/>
                </a:solidFill>
              </a:rPr>
              <a:t>IndexWithDuplicates</a:t>
            </a:r>
            <a:r>
              <a:rPr lang="es-MX" sz="2900" b="1" dirty="0">
                <a:solidFill>
                  <a:srgbClr val="0070C0"/>
                </a:solidFill>
              </a:rPr>
              <a:t>()</a:t>
            </a:r>
            <a:r>
              <a:rPr lang="es-MX" b="1" dirty="0"/>
              <a:t>;</a:t>
            </a:r>
            <a:endParaRPr b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( 10 ) );  </a:t>
            </a:r>
            <a:r>
              <a:rPr lang="es-MX" i="1" dirty="0"/>
              <a:t>// se obtiene </a:t>
            </a:r>
            <a:r>
              <a:rPr lang="es-MX" b="1" i="1" dirty="0"/>
              <a:t>0</a:t>
            </a:r>
            <a:endParaRPr b="1"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( 10 );  </a:t>
            </a:r>
            <a:r>
              <a:rPr lang="es-MX" i="1" dirty="0"/>
              <a:t>// ignora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( 10 ) );  </a:t>
            </a:r>
            <a:r>
              <a:rPr lang="es-MX" i="1" dirty="0"/>
              <a:t>// se obtiene false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( 20 );  </a:t>
            </a:r>
            <a:r>
              <a:rPr lang="es-MX" i="1" dirty="0"/>
              <a:t>// almacena [20,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insert</a:t>
            </a:r>
            <a:r>
              <a:rPr lang="es-MX" dirty="0"/>
              <a:t>( 80 );  </a:t>
            </a:r>
            <a:r>
              <a:rPr lang="es-MX" i="1" dirty="0"/>
              <a:t>// almacena [20, 80, 80]</a:t>
            </a:r>
            <a:endParaRPr i="1"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 dirty="0"/>
          </a:p>
        </p:txBody>
      </p:sp>
      <p:sp>
        <p:nvSpPr>
          <p:cNvPr id="143" name="Google Shape;143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457199" y="1184366"/>
            <a:ext cx="8686801" cy="5140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try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	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initialize</a:t>
            </a:r>
            <a:r>
              <a:rPr lang="es-MX" dirty="0"/>
              <a:t>( new </a:t>
            </a:r>
            <a:r>
              <a:rPr lang="es-MX" dirty="0" err="1"/>
              <a:t>int</a:t>
            </a:r>
            <a:r>
              <a:rPr lang="es-MX" dirty="0"/>
              <a:t>[] {100, 50, 30, 50, 80, 100, 100, 30}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catch(</a:t>
            </a:r>
            <a:r>
              <a:rPr lang="es-MX" dirty="0" err="1"/>
              <a:t>Exception</a:t>
            </a:r>
            <a:r>
              <a:rPr lang="es-MX" dirty="0"/>
              <a:t> e) 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{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}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i="1" dirty="0"/>
              <a:t>// el índice posee [30, 30, 50, 50, 80, 100, 100, 100]</a:t>
            </a:r>
            <a:endParaRPr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( 20 ));   </a:t>
            </a:r>
            <a:r>
              <a:rPr lang="es-MX" i="1" dirty="0"/>
              <a:t>// se obtiene </a:t>
            </a:r>
            <a:r>
              <a:rPr lang="es-MX" b="1" i="1" dirty="0"/>
              <a:t>false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( 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search</a:t>
            </a:r>
            <a:r>
              <a:rPr lang="es-MX" dirty="0"/>
              <a:t>( 80 ));   </a:t>
            </a:r>
            <a:r>
              <a:rPr lang="es-MX" i="1" dirty="0"/>
              <a:t>// se obtiene </a:t>
            </a:r>
            <a:r>
              <a:rPr lang="es-MX" b="1" i="1" dirty="0"/>
              <a:t>true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2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delete</a:t>
            </a:r>
            <a:r>
              <a:rPr lang="es-MX" dirty="0"/>
              <a:t>( 50 );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 </a:t>
            </a:r>
            <a:endParaRPr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 err="1"/>
              <a:t>System.out.println</a:t>
            </a:r>
            <a:r>
              <a:rPr lang="es-MX" dirty="0"/>
              <a:t> (</a:t>
            </a:r>
            <a:r>
              <a:rPr lang="es-MX" dirty="0" err="1"/>
              <a:t>myIndex.</a:t>
            </a:r>
            <a:r>
              <a:rPr lang="es-MX" dirty="0" err="1">
                <a:solidFill>
                  <a:srgbClr val="7030A0"/>
                </a:solidFill>
              </a:rPr>
              <a:t>occurrences</a:t>
            </a:r>
            <a:r>
              <a:rPr lang="es-MX" dirty="0"/>
              <a:t>( 50 ) );  </a:t>
            </a:r>
            <a:r>
              <a:rPr lang="es-MX" i="1" dirty="0"/>
              <a:t>// se obtiene </a:t>
            </a:r>
            <a:r>
              <a:rPr lang="es-MX" b="1" i="1" dirty="0"/>
              <a:t>1</a:t>
            </a:r>
            <a:endParaRPr b="1" i="1" dirty="0"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dirty="0"/>
              <a:t>…</a:t>
            </a:r>
            <a:endParaRPr dirty="0"/>
          </a:p>
        </p:txBody>
      </p:sp>
      <p:sp>
        <p:nvSpPr>
          <p:cNvPr id="150" name="Google Shape;150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e635d2229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6" name="Google Shape;156;gfe635d2229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declarar una constante con el tamaño de </a:t>
            </a:r>
            <a:r>
              <a:rPr lang="es-MX" b="1" dirty="0" err="1"/>
              <a:t>chunksize</a:t>
            </a:r>
            <a:r>
              <a:rPr lang="es-MX" dirty="0"/>
              <a:t> por el que irá creciendo el arreglo.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crecer el arreglo usar </a:t>
            </a:r>
            <a:r>
              <a:rPr lang="es-MX" b="1" dirty="0" err="1"/>
              <a:t>Arrays.copyOf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implementar un método privado </a:t>
            </a:r>
            <a:r>
              <a:rPr lang="es-MX" b="1" dirty="0" err="1"/>
              <a:t>getClosestPosition</a:t>
            </a:r>
            <a:r>
              <a:rPr lang="es-MX" dirty="0"/>
              <a:t> que devuelve: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/>
              <a:t>si no existe la </a:t>
            </a:r>
            <a:r>
              <a:rPr lang="es-MX" dirty="0" err="1"/>
              <a:t>key</a:t>
            </a:r>
            <a:r>
              <a:rPr lang="es-MX" dirty="0"/>
              <a:t> la posición donde insertarla</a:t>
            </a: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/>
              <a:t>si existe la </a:t>
            </a:r>
            <a:r>
              <a:rPr lang="es-MX" dirty="0" err="1"/>
              <a:t>key</a:t>
            </a:r>
            <a:r>
              <a:rPr lang="es-MX" dirty="0"/>
              <a:t> la posición de alguna de las repeticiones</a:t>
            </a:r>
            <a:endParaRPr dirty="0"/>
          </a:p>
        </p:txBody>
      </p:sp>
      <p:sp>
        <p:nvSpPr>
          <p:cNvPr id="157" name="Google Shape;157;gfe635d2229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MX" sz="2400"/>
              <a:t>Quiero insertar el 25</a:t>
            </a:r>
            <a:endParaRPr sz="2400"/>
          </a:p>
        </p:txBody>
      </p:sp>
      <p:sp>
        <p:nvSpPr>
          <p:cNvPr id="163" name="Google Shape;163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57</a:t>
            </a:fld>
            <a:endParaRPr/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45720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7"/>
          <p:cNvGraphicFramePr/>
          <p:nvPr/>
        </p:nvGraphicFramePr>
        <p:xfrm>
          <a:off x="4552280" y="25247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7"/>
          <p:cNvGraphicFramePr/>
          <p:nvPr/>
        </p:nvGraphicFramePr>
        <p:xfrm>
          <a:off x="42892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7"/>
          <p:cNvGraphicFramePr/>
          <p:nvPr/>
        </p:nvGraphicFramePr>
        <p:xfrm>
          <a:off x="4524005" y="36110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7"/>
          <p:cNvSpPr/>
          <p:nvPr/>
        </p:nvSpPr>
        <p:spPr>
          <a:xfrm>
            <a:off x="4099100" y="310820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 txBox="1"/>
          <p:nvPr/>
        </p:nvSpPr>
        <p:spPr>
          <a:xfrm>
            <a:off x="2367600" y="3053225"/>
            <a:ext cx="18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>
                <a:latin typeface="Palatino Linotype"/>
                <a:ea typeface="Palatino Linotype"/>
                <a:cs typeface="Palatino Linotype"/>
                <a:sym typeface="Palatino Linotype"/>
              </a:rPr>
              <a:t>GetClosestPosition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0" name="Google Shape;170;p7"/>
          <p:cNvGraphicFramePr/>
          <p:nvPr/>
        </p:nvGraphicFramePr>
        <p:xfrm>
          <a:off x="42892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7"/>
          <p:cNvGraphicFramePr/>
          <p:nvPr/>
        </p:nvGraphicFramePr>
        <p:xfrm>
          <a:off x="4524005" y="4541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/>
          <p:nvPr/>
        </p:nvSpPr>
        <p:spPr>
          <a:xfrm>
            <a:off x="6530050" y="4106250"/>
            <a:ext cx="762000" cy="4002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4642025" y="4113950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Muevo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graphicFrame>
        <p:nvGraphicFramePr>
          <p:cNvPr id="174" name="Google Shape;174;p7"/>
          <p:cNvGraphicFramePr/>
          <p:nvPr/>
        </p:nvGraphicFramePr>
        <p:xfrm>
          <a:off x="42892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75;p7"/>
          <p:cNvGraphicFramePr/>
          <p:nvPr/>
        </p:nvGraphicFramePr>
        <p:xfrm>
          <a:off x="4524005" y="530336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76;p7"/>
          <p:cNvGraphicFramePr/>
          <p:nvPr/>
        </p:nvGraphicFramePr>
        <p:xfrm>
          <a:off x="45720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 dirty="0"/>
                        <a:t>25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77;p7"/>
          <p:cNvGraphicFramePr/>
          <p:nvPr/>
        </p:nvGraphicFramePr>
        <p:xfrm>
          <a:off x="4552280" y="6232810"/>
          <a:ext cx="41910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9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42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800"/>
                        <a:t>50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549E3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8" name="Google Shape;178;p7"/>
          <p:cNvSpPr/>
          <p:nvPr/>
        </p:nvSpPr>
        <p:spPr>
          <a:xfrm>
            <a:off x="4099100" y="5812750"/>
            <a:ext cx="313800" cy="370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1543600" y="5798050"/>
            <a:ext cx="2726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Inserto en la posición correcta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3003975" y="4907250"/>
            <a:ext cx="373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Resultado después de mover los elementos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457200" y="2026025"/>
            <a:ext cx="191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latin typeface="Palatino Linotype"/>
                <a:ea typeface="Palatino Linotype"/>
                <a:cs typeface="Palatino Linotype"/>
                <a:sym typeface="Palatino Linotype"/>
              </a:rPr>
              <a:t>Índice al inicio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fa04e94f7c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7" name="Google Shape;187;g1fa04e94f7c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/>
              <a:t>¿Qué complejidad temporal y espacial tienen los algoritmos propuestos?</a:t>
            </a:r>
            <a:endParaRPr/>
          </a:p>
        </p:txBody>
      </p:sp>
      <p:sp>
        <p:nvSpPr>
          <p:cNvPr id="188" name="Google Shape;188;g1fa04e94f7c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58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7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1: </a:t>
            </a:r>
            <a:r>
              <a:rPr lang="en-US" sz="2400" dirty="0" err="1"/>
              <a:t>documentos</a:t>
            </a:r>
            <a:r>
              <a:rPr lang="en-US" sz="2400" dirty="0"/>
              <a:t> para search engine. La </a:t>
            </a:r>
            <a:r>
              <a:rPr lang="en-US" sz="2400" dirty="0" err="1"/>
              <a:t>colección</a:t>
            </a:r>
            <a:r>
              <a:rPr lang="en-US" sz="2400" dirty="0"/>
              <a:t> de </a:t>
            </a:r>
            <a:r>
              <a:rPr lang="en-US" sz="2400" dirty="0" err="1"/>
              <a:t>documentos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400" b="1" dirty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61786" y="4575879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b="1" dirty="0" err="1"/>
              <a:t>una</a:t>
            </a:r>
            <a:endParaRPr lang="en-US" dirty="0"/>
          </a:p>
          <a:p>
            <a:r>
              <a:rPr lang="en-US" b="1" dirty="0" err="1"/>
              <a:t>técnica</a:t>
            </a:r>
            <a:endParaRPr lang="en-US" dirty="0"/>
          </a:p>
          <a:p>
            <a:r>
              <a:rPr lang="en-US" dirty="0"/>
              <a:t>…</a:t>
            </a:r>
          </a:p>
          <a:p>
            <a:r>
              <a:rPr lang="en-US" b="1" dirty="0"/>
              <a:t>EDA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2459443" y="4575879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r>
              <a:rPr lang="en-US" i="1" dirty="0"/>
              <a:t>&lt;doc1.txt, doc2.txt, doc3.txt</a:t>
            </a:r>
            <a:r>
              <a:rPr lang="en-US" dirty="0"/>
              <a:t>&gt;</a:t>
            </a:r>
          </a:p>
          <a:p>
            <a:r>
              <a:rPr lang="en-US" i="1" dirty="0"/>
              <a:t>&lt;doc1.txt, doc2.txt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i="1" dirty="0"/>
              <a:t>&lt;doc3.txt</a:t>
            </a:r>
            <a:r>
              <a:rPr lang="en-US" dirty="0"/>
              <a:t>&gt;</a:t>
            </a:r>
          </a:p>
          <a:p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322065" y="2716776"/>
            <a:ext cx="2162429" cy="1794755"/>
            <a:chOff x="1068488" y="2423322"/>
            <a:chExt cx="2162429" cy="1794755"/>
          </a:xfrm>
        </p:grpSpPr>
        <p:pic>
          <p:nvPicPr>
            <p:cNvPr id="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Doc1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 err="1">
                  <a:solidFill>
                    <a:srgbClr val="1EA907"/>
                  </a:solidFill>
                </a:rPr>
                <a:t>MapReduce</a:t>
              </a:r>
              <a:r>
                <a:rPr lang="es-AR" sz="1400" b="1" dirty="0">
                  <a:solidFill>
                    <a:srgbClr val="1EA907"/>
                  </a:solidFill>
                </a:rPr>
                <a:t> es una técnica distribuida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3310" y="2672581"/>
            <a:ext cx="2162429" cy="1794755"/>
            <a:chOff x="1068488" y="2423322"/>
            <a:chExt cx="2162429" cy="1794755"/>
          </a:xfrm>
        </p:grpSpPr>
        <p:pic>
          <p:nvPicPr>
            <p:cNvPr id="23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Doc2</a:t>
              </a: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Divide y Triunfarás es una técnica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426430" y="2479467"/>
            <a:ext cx="2162429" cy="1794755"/>
            <a:chOff x="1068488" y="2423322"/>
            <a:chExt cx="2162429" cy="1794755"/>
          </a:xfrm>
        </p:grpSpPr>
        <p:pic>
          <p:nvPicPr>
            <p:cNvPr id="27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Doc3</a:t>
              </a: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1423546" y="3135659"/>
              <a:ext cx="1415087" cy="73866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EDA es una materia importante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513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2400" dirty="0"/>
              <a:t>En búsqueda binaria hablamos del cálculo de complejidad temporal para algoritmos recurrentes.</a:t>
            </a:r>
          </a:p>
          <a:p>
            <a:pPr marL="0" indent="0" algn="just">
              <a:buNone/>
            </a:pPr>
            <a:endParaRPr lang="es-AR" sz="2400" dirty="0"/>
          </a:p>
          <a:p>
            <a:pPr marL="0" indent="0" algn="just">
              <a:buNone/>
            </a:pPr>
            <a:r>
              <a:rPr lang="es-AR" sz="2400" dirty="0"/>
              <a:t>Ahora bien, la búsqueda binaria puede implementarse en forma recursiva (la que vimos) o iterativa.</a:t>
            </a:r>
          </a:p>
          <a:p>
            <a:pPr marL="0" indent="0" algn="just">
              <a:buNone/>
            </a:pPr>
            <a:r>
              <a:rPr lang="es-AR" sz="2400" dirty="0"/>
              <a:t>Es decir, </a:t>
            </a:r>
            <a:r>
              <a:rPr lang="es-AR" sz="2400" dirty="0" err="1"/>
              <a:t>indexOf</a:t>
            </a:r>
            <a:r>
              <a:rPr lang="es-AR" sz="2400" dirty="0"/>
              <a:t>() de 4 parámetros puede ser recursiva o iterativa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60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79" y="4821827"/>
            <a:ext cx="60579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61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Versión recursiva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Versión iterativa</a:t>
            </a:r>
          </a:p>
        </p:txBody>
      </p:sp>
    </p:spTree>
    <p:extLst>
      <p:ext uri="{BB962C8B-B14F-4D97-AF65-F5344CB8AC3E}">
        <p14:creationId xmlns:p14="http://schemas.microsoft.com/office/powerpoint/2010/main" val="354597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62</a:t>
            </a:fld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3" y="1888295"/>
            <a:ext cx="5553075" cy="2428875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4053432" y="2641332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Versión recursiva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229689" y="5053464"/>
            <a:ext cx="3161211" cy="74915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Versión iterativa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4233864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¿Cuál es la complejidad temporal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???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s-AR" dirty="0"/>
                  <a:t>¿Cuál es la complejidad temporal de la versión iterativa de búsqueda binaria?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La misma que en recursión. El ciclo se ejecuta s veces (s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se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AR" sz="2400" b="0" i="0" smtClean="0">
                        <a:latin typeface="Cambria Math" panose="02040503050406030204" pitchFamily="18" charset="0"/>
                      </a:rPr>
                      <m:t>hacen</m:t>
                    </m:r>
                    <m:r>
                      <a:rPr lang="es-AR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sz="2400" dirty="0"/>
                  <a:t>6 operaciones.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64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3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. </a:t>
            </a:r>
          </a:p>
          <a:p>
            <a:pPr marL="0" indent="0">
              <a:buNone/>
            </a:pPr>
            <a:r>
              <a:rPr lang="es-AR" dirty="0"/>
              <a:t>???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5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Si la versión iterativa y la recursiva tiene la misma complejidad temporal, habrá alguna ventaja de una frente a otra?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. </a:t>
            </a:r>
          </a:p>
          <a:p>
            <a:pPr marL="0" indent="0">
              <a:buNone/>
            </a:pPr>
            <a:r>
              <a:rPr lang="es-AR" dirty="0"/>
              <a:t>Sí. En la complejidad espacial.</a:t>
            </a:r>
          </a:p>
          <a:p>
            <a:pPr marL="0" indent="0">
              <a:buNone/>
            </a:pPr>
            <a:r>
              <a:rPr lang="es-AR" dirty="0"/>
              <a:t>Calculemos.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???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67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5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/>
              <a:t>¿Cuál es la complejidad espacial de la versión iterativa de búsqueda binaria?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O(1)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68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9" y="2882901"/>
            <a:ext cx="5295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¿Cuál es la complejidad espacial de la versión recursiva de búsqueda binaria? ¿Cuántos </a:t>
            </a:r>
            <a:r>
              <a:rPr lang="es-AR" dirty="0" err="1"/>
              <a:t>stack</a:t>
            </a:r>
            <a:r>
              <a:rPr lang="es-AR" dirty="0"/>
              <a:t> </a:t>
            </a:r>
            <a:r>
              <a:rPr lang="es-AR" dirty="0" err="1"/>
              <a:t>frames</a:t>
            </a:r>
            <a:r>
              <a:rPr lang="es-AR" dirty="0"/>
              <a:t> se generan? ¿Cuánto espacio se reserva dentro?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/>
              <a:t>Rta</a:t>
            </a:r>
            <a:r>
              <a:rPr lang="es-AR" dirty="0"/>
              <a:t>: ???</a:t>
            </a:r>
            <a:endParaRPr lang="es-AR" sz="24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69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dirty="0" err="1"/>
              <a:t>l</a:t>
            </a:r>
            <a:r>
              <a:rPr lang="en-US" sz="2000" b="1" dirty="0" err="1"/>
              <a:t>egajo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8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AR" dirty="0"/>
                  <a:t>¿Cuál es la complejidad espacial de la versión recursiva de búsqueda binaria? ¿Cuántos </a:t>
                </a:r>
                <a:r>
                  <a:rPr lang="es-AR" dirty="0" err="1"/>
                  <a:t>stack</a:t>
                </a:r>
                <a:r>
                  <a:rPr lang="es-AR" dirty="0"/>
                  <a:t> </a:t>
                </a:r>
                <a:r>
                  <a:rPr lang="es-AR" dirty="0" err="1"/>
                  <a:t>frames</a:t>
                </a:r>
                <a:r>
                  <a:rPr lang="es-AR" dirty="0"/>
                  <a:t> se generan? ¿Cuánto espacio se reserva dentro?</a:t>
                </a:r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endParaRPr lang="es-AR" dirty="0"/>
              </a:p>
              <a:p>
                <a:pPr marL="0" indent="0" algn="just">
                  <a:buNone/>
                </a:pPr>
                <a:r>
                  <a:rPr lang="es-AR" dirty="0" err="1"/>
                  <a:t>Rta</a:t>
                </a:r>
                <a:r>
                  <a:rPr lang="es-AR" dirty="0"/>
                  <a:t>: Se realizan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s-AR" sz="28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𝑠𝑒𝑎</m:t>
                    </m:r>
                    <m:r>
                      <a:rPr lang="es-AR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AR" dirty="0"/>
                  <a:t> O(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A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s-AR" sz="2400" dirty="0"/>
                  <a:t>)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89" r="-1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70</a:t>
            </a:fld>
            <a:endParaRPr lang="en-US"/>
          </a:p>
        </p:txBody>
      </p:sp>
      <p:pic>
        <p:nvPicPr>
          <p:cNvPr id="6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176859"/>
            <a:ext cx="55530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08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Discusión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En nuestra implementación del índice precisamos de un arreglo ordenado. Invocamos el </a:t>
            </a:r>
            <a:r>
              <a:rPr lang="es-AR" dirty="0" err="1"/>
              <a:t>Arrays.sort</a:t>
            </a:r>
            <a:r>
              <a:rPr lang="es-AR" dirty="0"/>
              <a:t>() de java.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	Analicemos qué métodos hay para ordenar arreglos.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1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Ordenación</a:t>
            </a:r>
            <a:r>
              <a:rPr lang="en-US" dirty="0"/>
              <a:t> de </a:t>
            </a:r>
            <a:r>
              <a:rPr lang="en-US" dirty="0" err="1"/>
              <a:t>Arreglos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Método</a:t>
            </a:r>
            <a:r>
              <a:rPr lang="en-US" b="1" dirty="0"/>
              <a:t> “Quicksort”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 </a:t>
            </a:r>
            <a:r>
              <a:rPr lang="en-US" i="1" dirty="0"/>
              <a:t>in-place.</a:t>
            </a:r>
          </a:p>
          <a:p>
            <a:pPr marL="0" indent="0">
              <a:buNone/>
            </a:pPr>
            <a:r>
              <a:rPr lang="en-US" dirty="0" err="1"/>
              <a:t>Aplica</a:t>
            </a:r>
            <a:r>
              <a:rPr lang="en-US" dirty="0"/>
              <a:t> la </a:t>
            </a:r>
            <a:r>
              <a:rPr lang="en-US" dirty="0" err="1"/>
              <a:t>técnica</a:t>
            </a:r>
            <a:r>
              <a:rPr lang="en-US" dirty="0"/>
              <a:t> Divide &amp; Conquer.</a:t>
            </a:r>
          </a:p>
          <a:p>
            <a:pPr marL="0" indent="0">
              <a:buNone/>
            </a:pP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</a:t>
            </a:r>
            <a:r>
              <a:rPr lang="en-US" dirty="0" err="1"/>
              <a:t>recursivamente</a:t>
            </a:r>
            <a:r>
              <a:rPr lang="en-US" dirty="0"/>
              <a:t> o </a:t>
            </a:r>
            <a:r>
              <a:rPr lang="en-US" dirty="0" err="1"/>
              <a:t>iterativamente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sub </a:t>
            </a:r>
            <a:r>
              <a:rPr lang="en-US" dirty="0" err="1"/>
              <a:t>arreglos</a:t>
            </a:r>
            <a:r>
              <a:rPr lang="en-US" dirty="0"/>
              <a:t>. </a:t>
            </a:r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elige</a:t>
            </a:r>
            <a:r>
              <a:rPr lang="en-US" dirty="0"/>
              <a:t> un pivot y </a:t>
            </a:r>
            <a:r>
              <a:rPr lang="en-US" dirty="0" err="1"/>
              <a:t>ordena</a:t>
            </a:r>
            <a:r>
              <a:rPr lang="en-US" dirty="0"/>
              <a:t> para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a la </a:t>
            </a:r>
            <a:r>
              <a:rPr lang="en-US" dirty="0" err="1"/>
              <a:t>izquierda</a:t>
            </a:r>
            <a:r>
              <a:rPr lang="en-US" dirty="0"/>
              <a:t> del pivot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de la </a:t>
            </a:r>
            <a:r>
              <a:rPr lang="en-US" dirty="0" err="1"/>
              <a:t>derecha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mayores</a:t>
            </a:r>
            <a:r>
              <a:rPr lang="en-US" dirty="0"/>
              <a:t> que </a:t>
            </a:r>
            <a:r>
              <a:rPr lang="en-US" dirty="0" err="1"/>
              <a:t>él</a:t>
            </a:r>
            <a:r>
              <a:rPr lang="en-US" dirty="0"/>
              <a:t> =&gt; el pivot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posición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.</a:t>
            </a:r>
          </a:p>
          <a:p>
            <a:r>
              <a:rPr lang="en-US" dirty="0"/>
              <a:t>Si un sub-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 0 o 1 </a:t>
            </a:r>
            <a:r>
              <a:rPr lang="en-US" dirty="0" err="1"/>
              <a:t>elemento</a:t>
            </a:r>
            <a:r>
              <a:rPr lang="en-US" dirty="0"/>
              <a:t>,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 (no continua) =&gt; fin de la </a:t>
            </a:r>
            <a:r>
              <a:rPr lang="en-US" dirty="0" err="1"/>
              <a:t>recurrencia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94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pivote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375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pivote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36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: </a:t>
            </a:r>
            <a:r>
              <a:rPr lang="en-US" dirty="0" err="1"/>
              <a:t>tomando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pivote</a:t>
            </a:r>
            <a:r>
              <a:rPr lang="en-US" dirty="0"/>
              <a:t> primer </a:t>
            </a:r>
            <a:r>
              <a:rPr lang="en-US" dirty="0" err="1"/>
              <a:t>elemento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Pivot “34”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&lt;= 34 y &gt;34  (o </a:t>
            </a:r>
            <a:r>
              <a:rPr lang="en-US" dirty="0" err="1"/>
              <a:t>bien</a:t>
            </a:r>
            <a:r>
              <a:rPr lang="en-US" dirty="0"/>
              <a:t> &lt;34 y &gt;=34)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único</a:t>
            </a:r>
            <a:r>
              <a:rPr lang="en-US" dirty="0"/>
              <a:t>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lugar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el 34!</a:t>
            </a:r>
          </a:p>
          <a:p>
            <a:pPr marL="0" indent="0" algn="just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365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08737" y="2884625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00722" y="285450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4217" y="4006671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5802" y="4006671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3971474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ounded Rectangle 13"/>
          <p:cNvSpPr/>
          <p:nvPr/>
        </p:nvSpPr>
        <p:spPr>
          <a:xfrm>
            <a:off x="345978" y="2722247"/>
            <a:ext cx="8325518" cy="695596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arriba 10"/>
          <p:cNvSpPr/>
          <p:nvPr/>
        </p:nvSpPr>
        <p:spPr>
          <a:xfrm>
            <a:off x="4634116" y="4455380"/>
            <a:ext cx="1441202" cy="526140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Pos 8</a:t>
            </a:r>
          </a:p>
        </p:txBody>
      </p:sp>
    </p:spTree>
    <p:extLst>
      <p:ext uri="{BB962C8B-B14F-4D97-AF65-F5344CB8AC3E}">
        <p14:creationId xmlns:p14="http://schemas.microsoft.com/office/powerpoint/2010/main" val="284230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08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: pivot 60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Particiona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derecha</a:t>
            </a:r>
            <a:r>
              <a:rPr lang="en-US" dirty="0"/>
              <a:t>&lt;= 60 y &gt;60  (o </a:t>
            </a:r>
            <a:r>
              <a:rPr lang="en-US" dirty="0" err="1"/>
              <a:t>bien</a:t>
            </a:r>
            <a:r>
              <a:rPr lang="en-US" dirty="0"/>
              <a:t> &lt;60 y &gt;=60)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el 60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lo </a:t>
            </a:r>
            <a:r>
              <a:rPr lang="en-US" dirty="0" err="1"/>
              <a:t>mismo</a:t>
            </a:r>
            <a:r>
              <a:rPr lang="en-US" dirty="0"/>
              <a:t> con las 2 sub-</a:t>
            </a:r>
            <a:r>
              <a:rPr lang="en-US" dirty="0" err="1"/>
              <a:t>arreglos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4217" y="2465253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59778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637650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95802" y="2465253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5051038" y="2430056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ounded Rectangle 10"/>
          <p:cNvSpPr/>
          <p:nvPr/>
        </p:nvSpPr>
        <p:spPr>
          <a:xfrm>
            <a:off x="5658397" y="2430055"/>
            <a:ext cx="607359" cy="400957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58397" y="2295798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57200" y="43101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78785" y="43368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34021" y="42750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51901" y="43101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41380" y="4140744"/>
            <a:ext cx="3028403" cy="695596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951901" y="4728569"/>
            <a:ext cx="561703" cy="587829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980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340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69" y="2236196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5802433" y="2430634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6409792" y="4500388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ounded Rectangle 16"/>
          <p:cNvSpPr/>
          <p:nvPr/>
        </p:nvSpPr>
        <p:spPr>
          <a:xfrm>
            <a:off x="5806630" y="3845158"/>
            <a:ext cx="1210521" cy="909501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33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61786" y="4300623"/>
            <a:ext cx="1682985" cy="20239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b" anchorCtr="0"/>
          <a:lstStyle/>
          <a:p>
            <a:r>
              <a:rPr lang="en-US" dirty="0"/>
              <a:t>58622</a:t>
            </a:r>
          </a:p>
          <a:p>
            <a:r>
              <a:rPr lang="en-US" dirty="0"/>
              <a:t>58333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45382 </a:t>
            </a:r>
          </a:p>
          <a:p>
            <a:endParaRPr lang="en-US" dirty="0"/>
          </a:p>
          <a:p>
            <a:pPr algn="ctr"/>
            <a:r>
              <a:rPr lang="en-US" sz="1400" dirty="0"/>
              <a:t>Clave de </a:t>
            </a:r>
            <a:r>
              <a:rPr lang="en-US" sz="1400" dirty="0" err="1"/>
              <a:t>búsqueda</a:t>
            </a:r>
            <a:r>
              <a:rPr lang="en-US" sz="1400" dirty="0"/>
              <a:t> (key)</a:t>
            </a:r>
            <a:endParaRPr lang="es-AR" sz="1400" dirty="0"/>
          </a:p>
        </p:txBody>
      </p:sp>
      <p:sp>
        <p:nvSpPr>
          <p:cNvPr id="20" name="Rounded Rectangle 19"/>
          <p:cNvSpPr/>
          <p:nvPr/>
        </p:nvSpPr>
        <p:spPr>
          <a:xfrm>
            <a:off x="2349357" y="4308544"/>
            <a:ext cx="5832591" cy="20081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&lt;58622, Ana Garcia, 20, </a:t>
            </a:r>
            <a:r>
              <a:rPr lang="en-US" dirty="0">
                <a:hlinkClick r:id="rId2"/>
              </a:rPr>
              <a:t>agarcia@gmail.com</a:t>
            </a:r>
            <a:r>
              <a:rPr lang="en-US" dirty="0"/>
              <a:t>&gt;</a:t>
            </a:r>
          </a:p>
          <a:p>
            <a:r>
              <a:rPr lang="en-US" dirty="0"/>
              <a:t>&lt;58333, Pablo Conte, 19, </a:t>
            </a:r>
            <a:r>
              <a:rPr lang="en-US" dirty="0">
                <a:hlinkClick r:id="rId3"/>
              </a:rPr>
              <a:t>pconte@gmail.com</a:t>
            </a:r>
            <a:r>
              <a:rPr lang="en-US" dirty="0"/>
              <a:t>&gt;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&lt;45382, Leo </a:t>
            </a:r>
            <a:r>
              <a:rPr lang="en-US" dirty="0" err="1"/>
              <a:t>Nilo</a:t>
            </a:r>
            <a:r>
              <a:rPr lang="en-US" dirty="0"/>
              <a:t>, 20, </a:t>
            </a:r>
            <a:r>
              <a:rPr lang="en-US" dirty="0">
                <a:hlinkClick r:id="rId4"/>
              </a:rPr>
              <a:t>lnilo@gmail.com</a:t>
            </a:r>
            <a:r>
              <a:rPr lang="en-US" dirty="0"/>
              <a:t>&gt;</a:t>
            </a:r>
          </a:p>
          <a:p>
            <a:pPr algn="ctr"/>
            <a:endParaRPr lang="en-US" dirty="0"/>
          </a:p>
          <a:p>
            <a:pPr algn="ctr"/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asociada</a:t>
            </a:r>
            <a:r>
              <a:rPr lang="en-US" sz="1400" dirty="0"/>
              <a:t>. </a:t>
            </a:r>
            <a:r>
              <a:rPr lang="en-US" sz="1400" dirty="0" err="1"/>
              <a:t>Puede</a:t>
            </a:r>
            <a:r>
              <a:rPr lang="en-US" sz="1400" dirty="0"/>
              <a:t> </a:t>
            </a:r>
            <a:r>
              <a:rPr lang="en-US" sz="1400" dirty="0" err="1"/>
              <a:t>estar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RAM o (</a:t>
            </a:r>
            <a:r>
              <a:rPr lang="en-US" sz="1400" dirty="0" err="1"/>
              <a:t>si</a:t>
            </a:r>
            <a:r>
              <a:rPr lang="en-US" sz="1400" dirty="0"/>
              <a:t> </a:t>
            </a:r>
            <a:r>
              <a:rPr lang="en-US" sz="1400" dirty="0" err="1"/>
              <a:t>es</a:t>
            </a:r>
            <a:r>
              <a:rPr lang="en-US" sz="1400" dirty="0"/>
              <a:t> </a:t>
            </a:r>
            <a:r>
              <a:rPr lang="en-US" sz="1400" dirty="0" err="1"/>
              <a:t>mucha</a:t>
            </a:r>
            <a:r>
              <a:rPr lang="en-US" sz="1400" dirty="0"/>
              <a:t>) </a:t>
            </a:r>
            <a:r>
              <a:rPr lang="en-US" sz="1400" dirty="0" err="1"/>
              <a:t>indicará</a:t>
            </a:r>
            <a:r>
              <a:rPr lang="en-US" sz="1400" dirty="0"/>
              <a:t> </a:t>
            </a:r>
            <a:r>
              <a:rPr lang="en-US" sz="1400" dirty="0" err="1"/>
              <a:t>cómo</a:t>
            </a:r>
            <a:r>
              <a:rPr lang="en-US" sz="1400" dirty="0"/>
              <a:t> </a:t>
            </a:r>
            <a:r>
              <a:rPr lang="en-US" sz="1400" dirty="0" err="1"/>
              <a:t>llegar</a:t>
            </a:r>
            <a:r>
              <a:rPr lang="en-US" sz="1400" dirty="0"/>
              <a:t> a la </a:t>
            </a:r>
            <a:r>
              <a:rPr lang="en-US" sz="1400" dirty="0" err="1"/>
              <a:t>información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disco</a:t>
            </a:r>
          </a:p>
          <a:p>
            <a:pPr algn="ctr"/>
            <a:endParaRPr lang="es-AR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9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5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97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236196"/>
            <a:ext cx="629222" cy="85825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496389" y="409452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4617974" y="4121195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22" name="Rounded Rectangle 21"/>
          <p:cNvSpPr/>
          <p:nvPr/>
        </p:nvSpPr>
        <p:spPr>
          <a:xfrm>
            <a:off x="5173210" y="4059329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ounded Rectangle 22"/>
          <p:cNvSpPr/>
          <p:nvPr/>
        </p:nvSpPr>
        <p:spPr>
          <a:xfrm>
            <a:off x="6991090" y="4079467"/>
            <a:ext cx="607359" cy="40748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ounded Rectangle 24"/>
          <p:cNvSpPr/>
          <p:nvPr/>
        </p:nvSpPr>
        <p:spPr>
          <a:xfrm>
            <a:off x="6409792" y="4103435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ounded Rectangle 25"/>
          <p:cNvSpPr/>
          <p:nvPr/>
        </p:nvSpPr>
        <p:spPr>
          <a:xfrm>
            <a:off x="5802433" y="4099431"/>
            <a:ext cx="607359" cy="400957"/>
          </a:xfrm>
          <a:prstGeom prst="roundRect">
            <a:avLst/>
          </a:prstGeom>
          <a:noFill/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Flecha arriba 4"/>
          <p:cNvSpPr/>
          <p:nvPr/>
        </p:nvSpPr>
        <p:spPr>
          <a:xfrm>
            <a:off x="5780569" y="4442014"/>
            <a:ext cx="581298" cy="620252"/>
          </a:xfrm>
          <a:prstGeom prst="up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588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96389" y="2481399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17974" y="2508068"/>
          <a:ext cx="41909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39090"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5173210" y="2446202"/>
            <a:ext cx="607359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ounded Rectangle 15"/>
          <p:cNvSpPr/>
          <p:nvPr/>
        </p:nvSpPr>
        <p:spPr>
          <a:xfrm>
            <a:off x="6991090" y="2481399"/>
            <a:ext cx="607359" cy="385898"/>
          </a:xfrm>
          <a:prstGeom prst="round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ounded Rectangle 16"/>
          <p:cNvSpPr/>
          <p:nvPr/>
        </p:nvSpPr>
        <p:spPr>
          <a:xfrm>
            <a:off x="5780570" y="2414449"/>
            <a:ext cx="581298" cy="459379"/>
          </a:xfrm>
          <a:prstGeom prst="roundRect">
            <a:avLst/>
          </a:prstGeom>
          <a:noFill/>
          <a:ln w="635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ounded Rectangle 18"/>
          <p:cNvSpPr/>
          <p:nvPr/>
        </p:nvSpPr>
        <p:spPr>
          <a:xfrm>
            <a:off x="6409791" y="2470158"/>
            <a:ext cx="607359" cy="400957"/>
          </a:xfrm>
          <a:prstGeom prst="round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ounded Rectangle 14"/>
          <p:cNvSpPr/>
          <p:nvPr/>
        </p:nvSpPr>
        <p:spPr>
          <a:xfrm>
            <a:off x="7621120" y="2200944"/>
            <a:ext cx="1187852" cy="1012519"/>
          </a:xfrm>
          <a:prstGeom prst="roundRect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angle 4"/>
          <p:cNvSpPr/>
          <p:nvPr/>
        </p:nvSpPr>
        <p:spPr>
          <a:xfrm>
            <a:off x="592028" y="5210317"/>
            <a:ext cx="5517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siguiendo</a:t>
            </a:r>
            <a:r>
              <a:rPr lang="en-US" dirty="0"/>
              <a:t>. </a:t>
            </a:r>
            <a:r>
              <a:rPr lang="en-US" dirty="0" err="1"/>
              <a:t>Finalmente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quedan</a:t>
            </a:r>
            <a:r>
              <a:rPr lang="en-US" dirty="0"/>
              <a:t> </a:t>
            </a:r>
            <a:r>
              <a:rPr lang="en-US" dirty="0" err="1"/>
              <a:t>ordenados</a:t>
            </a:r>
            <a:r>
              <a:rPr lang="en-US" dirty="0"/>
              <a:t>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259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Implementar</a:t>
            </a:r>
            <a:r>
              <a:rPr lang="en-US" dirty="0"/>
              <a:t> </a:t>
            </a:r>
            <a:r>
              <a:rPr lang="en-US" b="1" dirty="0"/>
              <a:t>version </a:t>
            </a:r>
            <a:r>
              <a:rPr lang="en-US" b="1" dirty="0" err="1"/>
              <a:t>recursiva</a:t>
            </a:r>
            <a:r>
              <a:rPr lang="en-US" b="1" dirty="0"/>
              <a:t> </a:t>
            </a:r>
            <a:r>
              <a:rPr lang="en-US" dirty="0"/>
              <a:t>“quicksort”, para la version </a:t>
            </a:r>
            <a:r>
              <a:rPr lang="en-US" dirty="0" err="1"/>
              <a:t>int</a:t>
            </a:r>
            <a:r>
              <a:rPr lang="en-US" dirty="0"/>
              <a:t>[]. </a:t>
            </a:r>
          </a:p>
          <a:p>
            <a:endParaRPr lang="en-US" dirty="0"/>
          </a:p>
          <a:p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correctitud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complejidad</a:t>
            </a:r>
            <a:r>
              <a:rPr lang="en-US" dirty="0"/>
              <a:t> </a:t>
            </a:r>
            <a:r>
              <a:rPr lang="en-US" dirty="0" err="1"/>
              <a:t>espacial</a:t>
            </a:r>
            <a:r>
              <a:rPr lang="en-US" dirty="0"/>
              <a:t> y temporal para el </a:t>
            </a:r>
            <a:r>
              <a:rPr lang="en-US" dirty="0" err="1"/>
              <a:t>peor</a:t>
            </a:r>
            <a:r>
              <a:rPr lang="en-US" dirty="0"/>
              <a:t> y </a:t>
            </a:r>
            <a:r>
              <a:rPr lang="en-US" dirty="0" err="1"/>
              <a:t>mejor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84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34453"/>
            <a:ext cx="7633599" cy="211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0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85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846364" y="2611592"/>
            <a:ext cx="745127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0636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86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9" name="Rectángulo redondeado 8"/>
          <p:cNvSpPr/>
          <p:nvPr/>
        </p:nvSpPr>
        <p:spPr>
          <a:xfrm>
            <a:off x="854529" y="3652879"/>
            <a:ext cx="7451271" cy="5191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521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87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846364" y="4294724"/>
            <a:ext cx="7451271" cy="4993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6370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88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782954" y="4916728"/>
            <a:ext cx="7514681" cy="91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386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954" y="1969747"/>
            <a:ext cx="6963319" cy="41758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89</a:t>
            </a:fld>
            <a:endParaRPr lang="en-US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4513"/>
            <a:ext cx="44862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Caso</a:t>
            </a:r>
            <a:r>
              <a:rPr lang="en-US" sz="2400" dirty="0"/>
              <a:t> de </a:t>
            </a:r>
            <a:r>
              <a:rPr lang="en-US" sz="2400" dirty="0" err="1"/>
              <a:t>uso</a:t>
            </a:r>
            <a:r>
              <a:rPr lang="en-US" sz="2400" dirty="0"/>
              <a:t> 2: La </a:t>
            </a:r>
            <a:r>
              <a:rPr lang="en-US" sz="2400" dirty="0" err="1"/>
              <a:t>colección</a:t>
            </a:r>
            <a:r>
              <a:rPr lang="en-US" sz="2400" dirty="0"/>
              <a:t> </a:t>
            </a:r>
            <a:r>
              <a:rPr lang="en-US" sz="2400" dirty="0" err="1"/>
              <a:t>contiene</a:t>
            </a:r>
            <a:r>
              <a:rPr lang="en-US" sz="2400" dirty="0"/>
              <a:t> “</a:t>
            </a:r>
            <a:r>
              <a:rPr lang="en-US" sz="2400" dirty="0" err="1"/>
              <a:t>alumnos</a:t>
            </a:r>
            <a:r>
              <a:rPr lang="en-US" sz="2400" dirty="0"/>
              <a:t>” (</a:t>
            </a:r>
            <a:r>
              <a:rPr lang="en-US" sz="2400" dirty="0" err="1"/>
              <a:t>opaco</a:t>
            </a:r>
            <a:r>
              <a:rPr lang="en-US" sz="2400" dirty="0"/>
              <a:t>)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tiene</a:t>
            </a:r>
            <a:r>
              <a:rPr lang="en-US" sz="2000" dirty="0"/>
              <a:t> el </a:t>
            </a:r>
            <a:r>
              <a:rPr lang="en-US" sz="2000" dirty="0" err="1"/>
              <a:t>índice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quiero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“</a:t>
            </a:r>
            <a:r>
              <a:rPr lang="en-US" sz="2000" b="1" dirty="0" err="1"/>
              <a:t>edad</a:t>
            </a:r>
            <a:r>
              <a:rPr lang="en-US" sz="2000" dirty="0"/>
              <a:t>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22065" y="2324886"/>
            <a:ext cx="2162429" cy="1794755"/>
            <a:chOff x="1068488" y="2423322"/>
            <a:chExt cx="2162429" cy="1794755"/>
          </a:xfrm>
        </p:grpSpPr>
        <p:pic>
          <p:nvPicPr>
            <p:cNvPr id="18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alu1</a:t>
              </a: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1423545" y="3135659"/>
              <a:ext cx="1807371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58622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Ana Garcia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agarcia@gmail.com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13310" y="2332943"/>
            <a:ext cx="2297564" cy="1794755"/>
            <a:chOff x="1068488" y="2423322"/>
            <a:chExt cx="2297564" cy="1794755"/>
          </a:xfrm>
        </p:grpSpPr>
        <p:pic>
          <p:nvPicPr>
            <p:cNvPr id="31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1"/>
            <p:cNvSpPr txBox="1">
              <a:spLocks noChangeArrowheads="1"/>
            </p:cNvSpPr>
            <p:nvPr/>
          </p:nvSpPr>
          <p:spPr bwMode="auto">
            <a:xfrm>
              <a:off x="1380346" y="2563508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s-AR" sz="1800" b="1" dirty="0">
                  <a:solidFill>
                    <a:srgbClr val="1EA907"/>
                  </a:solidFill>
                </a:rPr>
                <a:t>alu2</a:t>
              </a:r>
              <a:endParaRPr lang="es-AR" altLang="es-AR" sz="1800" b="1" dirty="0">
                <a:solidFill>
                  <a:srgbClr val="1EA907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1423546" y="3135659"/>
              <a:ext cx="1942506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58333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Pablo </a:t>
              </a:r>
              <a:r>
                <a:rPr lang="es-AR" sz="1400" b="1" dirty="0" err="1">
                  <a:solidFill>
                    <a:srgbClr val="1EA907"/>
                  </a:solidFill>
                </a:rPr>
                <a:t>Conte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19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pconte@gmail.com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6430" y="2374963"/>
            <a:ext cx="2162429" cy="1794755"/>
            <a:chOff x="1068488" y="2423322"/>
            <a:chExt cx="2162429" cy="1794755"/>
          </a:xfrm>
        </p:grpSpPr>
        <p:pic>
          <p:nvPicPr>
            <p:cNvPr id="35" name="Picture 5" descr="File:Gnome-mime-document.svg - Wikimedia Commons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488" y="2423322"/>
              <a:ext cx="2162429" cy="179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Box 1"/>
            <p:cNvSpPr txBox="1">
              <a:spLocks noChangeArrowheads="1"/>
            </p:cNvSpPr>
            <p:nvPr/>
          </p:nvSpPr>
          <p:spPr bwMode="auto">
            <a:xfrm>
              <a:off x="1423546" y="2536266"/>
              <a:ext cx="685647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rbel" panose="020B0503020204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orbel" panose="020B0503020204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orbel" panose="020B0503020204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1400">
                  <a:solidFill>
                    <a:schemeClr val="tx1"/>
                  </a:solidFill>
                  <a:latin typeface="Corbel" panose="020B0503020204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1200">
                  <a:solidFill>
                    <a:schemeClr val="tx1"/>
                  </a:solidFill>
                  <a:latin typeface="Corbel" panose="020B0503020204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s-AR" altLang="es-AR" sz="1800" b="1" dirty="0">
                  <a:solidFill>
                    <a:srgbClr val="1EA907"/>
                  </a:solidFill>
                </a:rPr>
                <a:t>alu3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>
              <a:off x="1423546" y="3135659"/>
              <a:ext cx="1672235" cy="95410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45382</a:t>
              </a:r>
              <a:endParaRPr lang="es-AR" sz="1400" b="1" dirty="0">
                <a:solidFill>
                  <a:srgbClr val="1EA907"/>
                </a:solidFill>
              </a:endParaRPr>
            </a:p>
            <a:p>
              <a:pPr>
                <a:defRPr/>
              </a:pPr>
              <a:r>
                <a:rPr lang="es-AR" sz="1400" b="1" dirty="0">
                  <a:solidFill>
                    <a:srgbClr val="1EA907"/>
                  </a:solidFill>
                </a:rPr>
                <a:t>Leo Nilo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20</a:t>
              </a:r>
            </a:p>
            <a:p>
              <a:pPr>
                <a:defRPr/>
              </a:pPr>
              <a:r>
                <a:rPr lang="en-US" sz="1400" b="1" dirty="0">
                  <a:solidFill>
                    <a:srgbClr val="1EA907"/>
                  </a:solidFill>
                </a:rPr>
                <a:t>lnilo@gmail.com</a:t>
              </a:r>
              <a:endParaRPr lang="es-AR" sz="1400" b="1" dirty="0">
                <a:solidFill>
                  <a:srgbClr val="1EA90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Implementar método </a:t>
            </a:r>
            <a:r>
              <a:rPr lang="es-AR" dirty="0" err="1"/>
              <a:t>Partition</a:t>
            </a:r>
            <a:r>
              <a:rPr lang="es-AR" dirty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/>
              <a:t>Es decir, en ese arreglo el </a:t>
            </a:r>
            <a:r>
              <a:rPr lang="es-AR" dirty="0" err="1"/>
              <a:t>pivot</a:t>
            </a:r>
            <a:r>
              <a:rPr lang="es-AR" dirty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Lo mandamos al fondo y lo excluimos hasta saber a dónde va. Invocamos a </a:t>
            </a:r>
            <a:r>
              <a:rPr lang="es-AR" dirty="0" err="1"/>
              <a:t>Partition</a:t>
            </a:r>
            <a:r>
              <a:rPr lang="es-AR" dirty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Al volver de la invocación del 0..7 los &lt;=34, del 8..12 los &gt;34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/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/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18" name="Table 5"/>
          <p:cNvGraphicFramePr>
            <a:graphicFrameLocks noGrp="1"/>
          </p:cNvGraphicFramePr>
          <p:nvPr/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15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Implementar método </a:t>
            </a:r>
            <a:r>
              <a:rPr lang="es-AR" dirty="0" err="1"/>
              <a:t>Partition</a:t>
            </a:r>
            <a:r>
              <a:rPr lang="es-AR" dirty="0"/>
              <a:t>. Tiene que resolverse con complejidad espacial O(1)</a:t>
            </a:r>
          </a:p>
          <a:p>
            <a:pPr marL="0" indent="0">
              <a:buNone/>
            </a:pPr>
            <a:r>
              <a:rPr lang="es-AR" dirty="0"/>
              <a:t>Es decir, en ese arreglo el </a:t>
            </a:r>
            <a:r>
              <a:rPr lang="es-AR" dirty="0" err="1"/>
              <a:t>pivot</a:t>
            </a:r>
            <a:r>
              <a:rPr lang="es-AR" dirty="0"/>
              <a:t> 34.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Lo mandamos al fondo y lo excluimos hasta saber a dónde va. Invocamos a </a:t>
            </a:r>
            <a:r>
              <a:rPr lang="es-AR" dirty="0" err="1"/>
              <a:t>Partition</a:t>
            </a:r>
            <a:r>
              <a:rPr lang="es-AR" dirty="0"/>
              <a:t> sin el último.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Al volver de la invocación del 0..7 los &lt;=34, del 8..12 los &gt;34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52280" y="3229702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7" name="Table 4"/>
          <p:cNvGraphicFramePr>
            <a:graphicFrameLocks noGrp="1"/>
          </p:cNvGraphicFramePr>
          <p:nvPr/>
        </p:nvGraphicFramePr>
        <p:xfrm>
          <a:off x="457200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graphicFrame>
        <p:nvGraphicFramePr>
          <p:cNvPr id="8" name="Table 5"/>
          <p:cNvGraphicFramePr>
            <a:graphicFrameLocks noGrp="1"/>
          </p:cNvGraphicFramePr>
          <p:nvPr/>
        </p:nvGraphicFramePr>
        <p:xfrm>
          <a:off x="4619959" y="4607607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9" name="Rounded Rectangle 6"/>
          <p:cNvSpPr/>
          <p:nvPr/>
        </p:nvSpPr>
        <p:spPr>
          <a:xfrm>
            <a:off x="8160059" y="4571048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ounded Rectangle 6"/>
          <p:cNvSpPr/>
          <p:nvPr/>
        </p:nvSpPr>
        <p:spPr>
          <a:xfrm>
            <a:off x="400722" y="3215920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errar llave 11"/>
          <p:cNvSpPr/>
          <p:nvPr/>
        </p:nvSpPr>
        <p:spPr>
          <a:xfrm rot="5400000">
            <a:off x="3954042" y="1253523"/>
            <a:ext cx="564776" cy="784725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Table 5"/>
          <p:cNvGraphicFramePr>
            <a:graphicFrameLocks noGrp="1"/>
          </p:cNvGraphicFramePr>
          <p:nvPr/>
        </p:nvGraphicFramePr>
        <p:xfrm>
          <a:off x="4552280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cxnSp>
        <p:nvCxnSpPr>
          <p:cNvPr id="17" name="Conector recto de flecha 16"/>
          <p:cNvCxnSpPr/>
          <p:nvPr/>
        </p:nvCxnSpPr>
        <p:spPr>
          <a:xfrm flipV="1">
            <a:off x="5045751" y="6482898"/>
            <a:ext cx="295835" cy="38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5"/>
          <p:cNvGraphicFramePr>
            <a:graphicFrameLocks noGrp="1"/>
          </p:cNvGraphicFramePr>
          <p:nvPr/>
        </p:nvGraphicFramePr>
        <p:xfrm>
          <a:off x="394449" y="6098566"/>
          <a:ext cx="4190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714">
                  <a:extLst>
                    <a:ext uri="{9D8B030D-6E8A-4147-A177-3AD203B41FA5}">
                      <a16:colId xmlns:a16="http://schemas.microsoft.com/office/drawing/2014/main" val="350695780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618326451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59562458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499438848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3944536939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173265014"/>
                    </a:ext>
                  </a:extLst>
                </a:gridCol>
                <a:gridCol w="598714">
                  <a:extLst>
                    <a:ext uri="{9D8B030D-6E8A-4147-A177-3AD203B41FA5}">
                      <a16:colId xmlns:a16="http://schemas.microsoft.com/office/drawing/2014/main" val="2576667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445297"/>
                  </a:ext>
                </a:extLst>
              </a:tr>
            </a:tbl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5657948" y="6471882"/>
            <a:ext cx="341632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En pos=8 tendría que estar el 34</a:t>
            </a:r>
          </a:p>
        </p:txBody>
      </p:sp>
      <p:sp>
        <p:nvSpPr>
          <p:cNvPr id="20" name="Rounded Rectangle 6"/>
          <p:cNvSpPr/>
          <p:nvPr/>
        </p:nvSpPr>
        <p:spPr>
          <a:xfrm>
            <a:off x="8151094" y="6098566"/>
            <a:ext cx="526741" cy="400957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56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Implementarlo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9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Posible solución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7377"/>
            <a:ext cx="6248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/>
              <a:t>Calculando Complejidad Temporal de </a:t>
            </a:r>
            <a:r>
              <a:rPr lang="es-AR" dirty="0" err="1"/>
              <a:t>Quicksort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</a:t>
            </a:r>
            <a:r>
              <a:rPr lang="en-US" dirty="0"/>
              <a:t>???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¿Se puede aplicar el Master </a:t>
            </a:r>
            <a:r>
              <a:rPr lang="es-AR" dirty="0" err="1"/>
              <a:t>Theorem</a:t>
            </a:r>
            <a:r>
              <a:rPr lang="es-AR" dirty="0"/>
              <a:t> para el peor caso?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???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/>
              <a:t>Calculando Complejidad Temporal de </a:t>
            </a:r>
            <a:r>
              <a:rPr lang="es-AR" dirty="0" err="1"/>
              <a:t>Quicksort</a:t>
            </a: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¿Cuál es el peor caso?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</a:t>
            </a:r>
            <a:r>
              <a:rPr lang="en-US" dirty="0"/>
              <a:t>Que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ordenado</a:t>
            </a:r>
            <a:r>
              <a:rPr lang="en-US" dirty="0"/>
              <a:t>!!!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¿Se puede aplicar el Master </a:t>
            </a:r>
            <a:r>
              <a:rPr lang="es-AR" dirty="0" err="1"/>
              <a:t>Theorem</a:t>
            </a:r>
            <a:r>
              <a:rPr lang="es-AR" dirty="0"/>
              <a:t> para el peor caso?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</a:t>
            </a:r>
          </a:p>
          <a:p>
            <a:pPr marL="0" indent="0">
              <a:buNone/>
            </a:pPr>
            <a:r>
              <a:rPr lang="es-AR" dirty="0"/>
              <a:t>No. Hay 2 invocaciones recursivas pero no en partes iguales.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Usemos</a:t>
                </a:r>
                <a:r>
                  <a:rPr lang="en-US" dirty="0"/>
                  <a:t> </a:t>
                </a:r>
                <a:r>
                  <a:rPr lang="en-US" dirty="0" err="1"/>
                  <a:t>otra</a:t>
                </a:r>
                <a:r>
                  <a:rPr lang="en-US" dirty="0"/>
                  <a:t> forma de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complejidad</a:t>
                </a:r>
                <a:r>
                  <a:rPr lang="en-US" dirty="0"/>
                  <a:t> temporal para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Times(N-2)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/>
                  <a:t>  ….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Times(1)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9045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96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372291" y="3252507"/>
            <a:ext cx="8399417" cy="3396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Usemos</a:t>
                </a:r>
                <a:r>
                  <a:rPr lang="en-US" dirty="0"/>
                  <a:t> </a:t>
                </a:r>
                <a:r>
                  <a:rPr lang="en-US" dirty="0" err="1"/>
                  <a:t>otra</a:t>
                </a:r>
                <a:r>
                  <a:rPr lang="en-US" dirty="0"/>
                  <a:t> forma de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complejidad</a:t>
                </a:r>
                <a:r>
                  <a:rPr lang="en-US" dirty="0"/>
                  <a:t> temporal para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Times(N-2)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/>
                  <a:t>  ….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Times(1)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0" y="5547100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97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37619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372291" y="3636337"/>
            <a:ext cx="8399417" cy="3353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167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Usemos</a:t>
                </a:r>
                <a:r>
                  <a:rPr lang="en-US" dirty="0"/>
                  <a:t> </a:t>
                </a:r>
                <a:r>
                  <a:rPr lang="en-US" dirty="0" err="1"/>
                  <a:t>otra</a:t>
                </a:r>
                <a:r>
                  <a:rPr lang="en-US" dirty="0"/>
                  <a:t> forma de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complejidad</a:t>
                </a:r>
                <a:r>
                  <a:rPr lang="en-US" dirty="0"/>
                  <a:t> temporal para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Times(N-2)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/>
                  <a:t>  ….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Times(1)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477169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72291" y="4292932"/>
            <a:ext cx="8399417" cy="1165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924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Usemos</a:t>
                </a:r>
                <a:r>
                  <a:rPr lang="en-US" dirty="0"/>
                  <a:t> </a:t>
                </a:r>
                <a:r>
                  <a:rPr lang="en-US" dirty="0" err="1"/>
                  <a:t>otra</a:t>
                </a:r>
                <a:r>
                  <a:rPr lang="en-US" dirty="0"/>
                  <a:t> forma de </a:t>
                </a:r>
                <a:r>
                  <a:rPr lang="en-US" dirty="0" err="1"/>
                  <a:t>calcular</a:t>
                </a:r>
                <a:r>
                  <a:rPr lang="en-US" dirty="0"/>
                  <a:t> </a:t>
                </a:r>
                <a:r>
                  <a:rPr lang="en-US" dirty="0" err="1"/>
                  <a:t>complejidad</a:t>
                </a:r>
                <a:r>
                  <a:rPr lang="en-US" dirty="0"/>
                  <a:t> temporal para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Times(N) = </a:t>
                </a:r>
              </a:p>
              <a:p>
                <a:pPr marL="0" indent="0">
                  <a:buNone/>
                </a:pPr>
                <a:r>
                  <a:rPr lang="en-US" dirty="0"/>
                  <a:t>   = N + Times(N-1)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Times(N-2) </a:t>
                </a:r>
              </a:p>
              <a:p>
                <a:pPr marL="0" indent="0">
                  <a:buNone/>
                </a:pPr>
                <a:r>
                  <a:rPr lang="en-US" dirty="0"/>
                  <a:t>   = N + (N-1) + (N-2) + Times(N-3)</a:t>
                </a:r>
              </a:p>
              <a:p>
                <a:pPr marL="0" indent="0">
                  <a:buNone/>
                </a:pPr>
                <a:r>
                  <a:rPr lang="en-US" dirty="0"/>
                  <a:t>  ….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Times(2) 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Times(1)</a:t>
                </a:r>
              </a:p>
              <a:p>
                <a:pPr marL="0" indent="0">
                  <a:buNone/>
                </a:pPr>
                <a:r>
                  <a:rPr lang="en-US" dirty="0"/>
                  <a:t>  = N + (N-1) + (N-2) + …. + 3 + 2 + 1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  </a:t>
                </a:r>
              </a:p>
              <a:p>
                <a:pPr marL="0" indent="0">
                  <a:buNone/>
                </a:pPr>
                <a:r>
                  <a:rPr lang="en-US" dirty="0" err="1"/>
                  <a:t>Rta</a:t>
                </a:r>
                <a:r>
                  <a:rPr lang="en-US" dirty="0"/>
                  <a:t>: Times(N)=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AR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AR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AR" sz="2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s-AR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o sea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A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s-A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b="-1236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7"/>
          <p:cNvSpPr/>
          <p:nvPr/>
        </p:nvSpPr>
        <p:spPr>
          <a:xfrm>
            <a:off x="372291" y="5398791"/>
            <a:ext cx="8399417" cy="7933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7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26595</TotalTime>
  <Words>15873</Words>
  <Application>Microsoft Office PowerPoint</Application>
  <PresentationFormat>On-screen Show (4:3)</PresentationFormat>
  <Paragraphs>3188</Paragraphs>
  <Slides>282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282</vt:i4>
      </vt:variant>
    </vt:vector>
  </HeadingPairs>
  <TitlesOfParts>
    <vt:vector size="293" baseType="lpstr">
      <vt:lpstr>Arial</vt:lpstr>
      <vt:lpstr>Calibri</vt:lpstr>
      <vt:lpstr>Cambria Math</vt:lpstr>
      <vt:lpstr>Century Gothic</vt:lpstr>
      <vt:lpstr>Consolas</vt:lpstr>
      <vt:lpstr>Palatino Linotype</vt:lpstr>
      <vt:lpstr>Roboto</vt:lpstr>
      <vt:lpstr>Symbol</vt:lpstr>
      <vt:lpstr>Wingdings</vt:lpstr>
      <vt:lpstr>Wingdings 2</vt:lpstr>
      <vt:lpstr>Presentation on brainstorming</vt:lpstr>
      <vt:lpstr>Estructura de Datos y Algoritmos</vt:lpstr>
      <vt:lpstr>Buscando apariciones…</vt:lpstr>
      <vt:lpstr>Algoritmos sobre índices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Caracterísiticas de Indices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Arreglos ordenados</vt:lpstr>
      <vt:lpstr>PowerPoint Presentation</vt:lpstr>
      <vt:lpstr>PowerPoint Presentation</vt:lpstr>
      <vt:lpstr>PowerPoint Presentation</vt:lpstr>
      <vt:lpstr>PowerPoint Presentation</vt:lpstr>
      <vt:lpstr>Teorema Maestro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Datos y Algoritmos</vt:lpstr>
      <vt:lpstr>PowerPoint Presentation</vt:lpstr>
      <vt:lpstr>TP 3A- Ejer 1</vt:lpstr>
      <vt:lpstr>PowerPoint Presentation</vt:lpstr>
      <vt:lpstr>PowerPoint Presentation</vt:lpstr>
      <vt:lpstr>PowerPoint Presentation</vt:lpstr>
      <vt:lpstr>PowerPoint Presentation</vt:lpstr>
      <vt:lpstr>Quiero insertar el 25</vt:lpstr>
      <vt:lpstr>PowerPoint Presentation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Ordenación de Arreglos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3A- Ejer 3</vt:lpstr>
      <vt:lpstr>Estructura de Datos y Algoritmos</vt:lpstr>
      <vt:lpstr>TP 3A- Ejer 2</vt:lpstr>
      <vt:lpstr>PowerPoint Presentation</vt:lpstr>
      <vt:lpstr>PowerPoint Presentation</vt:lpstr>
      <vt:lpstr>PowerPoint Presentation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3A- Ejer 4</vt:lpstr>
      <vt:lpstr>PowerPoint Presentation</vt:lpstr>
      <vt:lpstr>PowerPoint Presentation</vt:lpstr>
      <vt:lpstr>PowerPoint Presentation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de uso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Datos y Algoritmos</vt:lpstr>
      <vt:lpstr>Solución a otros problemas</vt:lpstr>
      <vt:lpstr>Orden de llegada… </vt:lpstr>
      <vt:lpstr>Problemas</vt:lpstr>
      <vt:lpstr>Problemas</vt:lpstr>
      <vt:lpstr>PowerPoint Presentation</vt:lpstr>
      <vt:lpstr>Stack</vt:lpstr>
      <vt:lpstr>Stack: su implementación</vt:lpstr>
      <vt:lpstr>Stack</vt:lpstr>
      <vt:lpstr>Stack</vt:lpstr>
      <vt:lpstr>Stack</vt:lpstr>
      <vt:lpstr>Stack</vt:lpstr>
      <vt:lpstr>Stack</vt:lpstr>
      <vt:lpstr>Stack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3B- Ejer 2 (2.2  y  2.3)</vt:lpstr>
      <vt:lpstr>PowerPoint Presentation</vt:lpstr>
      <vt:lpstr>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Estructura de Datos y Algoritmos</vt:lpstr>
      <vt:lpstr>Parser de Precedencia de Operadores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Algoritmo infija=&gt;postfija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Posibilidad Opcion 1</vt:lpstr>
      <vt:lpstr>Posibilidad Opcion 2</vt:lpstr>
      <vt:lpstr>Estructura de Datos y Algoritmos</vt:lpstr>
      <vt:lpstr>PowerPoint Presentation</vt:lpstr>
      <vt:lpstr>PowerPoint Presentation</vt:lpstr>
      <vt:lpstr>El algoritmo</vt:lpstr>
      <vt:lpstr>El algoritmo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 algoritmo</vt:lpstr>
      <vt:lpstr>PowerPoint Presentation</vt:lpstr>
      <vt:lpstr>Algoritmo ampliado</vt:lpstr>
      <vt:lpstr>Extensión del algoritmo: ()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Más aún </vt:lpstr>
      <vt:lpstr>PowerPoint Presentation</vt:lpstr>
      <vt:lpstr>PowerPoint Presentation</vt:lpstr>
      <vt:lpstr>Posible implementación</vt:lpstr>
      <vt:lpstr>Posible implementación</vt:lpstr>
      <vt:lpstr>Estructura de Datos y Algoritmos</vt:lpstr>
      <vt:lpstr>Indices y Arreglos ordenados</vt:lpstr>
      <vt:lpstr>Indices y Arreglos ordenados</vt:lpstr>
      <vt:lpstr>Analizando otras alternativas</vt:lpstr>
      <vt:lpstr>Analizando otras alternativas</vt:lpstr>
      <vt:lpstr>PowerPoint Presentation</vt:lpstr>
      <vt:lpstr>PowerPoint Presentation</vt:lpstr>
      <vt:lpstr>TP 3C- Ejer 2.1, 2.2</vt:lpstr>
      <vt:lpstr>PowerPoint Presentation</vt:lpstr>
      <vt:lpstr>TP 3C- Ejer 2.4</vt:lpstr>
      <vt:lpstr>PowerPoint Presentation</vt:lpstr>
      <vt:lpstr>TP 3C- Ejer 2.5</vt:lpstr>
      <vt:lpstr>Estructura de Datos y Algoritmos</vt:lpstr>
      <vt:lpstr>TP 3C- Ejer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3C- Ejer 4</vt:lpstr>
      <vt:lpstr>PowerPoint Presentation</vt:lpstr>
      <vt:lpstr>PowerPoint Presentation</vt:lpstr>
      <vt:lpstr>Analizando otras alternativas</vt:lpstr>
      <vt:lpstr>PowerPoint Presentation</vt:lpstr>
      <vt:lpstr>Analizando otras alternativas</vt:lpstr>
      <vt:lpstr>PowerPoint Presentation</vt:lpstr>
      <vt:lpstr>PowerPoint Presentation</vt:lpstr>
      <vt:lpstr>TP 3C- Ejer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530</cp:revision>
  <dcterms:created xsi:type="dcterms:W3CDTF">2019-02-21T18:33:09Z</dcterms:created>
  <dcterms:modified xsi:type="dcterms:W3CDTF">2024-05-08T03:37:39Z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