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72" r:id="rId2"/>
    <p:sldId id="790" r:id="rId3"/>
    <p:sldId id="797" r:id="rId4"/>
    <p:sldId id="798" r:id="rId5"/>
    <p:sldId id="799" r:id="rId6"/>
    <p:sldId id="777" r:id="rId7"/>
    <p:sldId id="800" r:id="rId8"/>
    <p:sldId id="802" r:id="rId9"/>
    <p:sldId id="803" r:id="rId10"/>
    <p:sldId id="804" r:id="rId11"/>
    <p:sldId id="801" r:id="rId12"/>
    <p:sldId id="805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806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0" autoAdjust="0"/>
    <p:restoredTop sz="94660"/>
  </p:normalViewPr>
  <p:slideViewPr>
    <p:cSldViewPr snapToGrid="0">
      <p:cViewPr varScale="1">
        <p:scale>
          <a:sx n="20" d="100"/>
          <a:sy n="20" d="100"/>
        </p:scale>
        <p:origin x="226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91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71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7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178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6/12/2024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6/12/2024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2024-Q1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? </a:t>
            </a:r>
            <a:r>
              <a:rPr lang="en-US" dirty="0" err="1"/>
              <a:t>Poner</a:t>
            </a:r>
            <a:r>
              <a:rPr lang="en-US"/>
              <a:t> -1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5B – </a:t>
            </a:r>
            <a:r>
              <a:rPr lang="es-419" dirty="0" err="1"/>
              <a:t>Ejer</a:t>
            </a:r>
            <a:r>
              <a:rPr lang="es-419" dirty="0"/>
              <a:t> 6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método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int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getHeight</a:t>
            </a:r>
            <a:r>
              <a:rPr lang="en-US" sz="2000" dirty="0">
                <a:solidFill>
                  <a:schemeClr val="tx1"/>
                </a:solidFill>
              </a:rPr>
              <a:t>()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5B – </a:t>
            </a:r>
            <a:r>
              <a:rPr lang="es-419" dirty="0" err="1"/>
              <a:t>Ejer</a:t>
            </a:r>
            <a:r>
              <a:rPr lang="es-419" dirty="0"/>
              <a:t> 7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la </a:t>
            </a:r>
            <a:r>
              <a:rPr lang="en-US" sz="2000" dirty="0" err="1">
                <a:solidFill>
                  <a:schemeClr val="tx1"/>
                </a:solidFill>
              </a:rPr>
              <a:t>clase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ParametrizedBinaryTree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Que parametrize el </a:t>
            </a:r>
            <a:r>
              <a:rPr lang="en-US" sz="2000" dirty="0" err="1">
                <a:solidFill>
                  <a:schemeClr val="tx1"/>
                </a:solidFill>
              </a:rPr>
              <a:t>tipo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dato</a:t>
            </a:r>
            <a:r>
              <a:rPr lang="en-US" sz="2000" dirty="0">
                <a:solidFill>
                  <a:schemeClr val="tx1"/>
                </a:solidFill>
              </a:rPr>
              <a:t> de </a:t>
            </a:r>
            <a:r>
              <a:rPr lang="en-US" sz="2000" dirty="0" err="1">
                <a:solidFill>
                  <a:schemeClr val="tx1"/>
                </a:solidFill>
              </a:rPr>
              <a:t>cada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Nodo</a:t>
            </a:r>
            <a:r>
              <a:rPr lang="en-US" sz="2000" dirty="0">
                <a:solidFill>
                  <a:schemeClr val="tx1"/>
                </a:solidFill>
              </a:rPr>
              <a:t> (String, Integer, o </a:t>
            </a:r>
            <a:r>
              <a:rPr lang="en-US" sz="2000" dirty="0" err="1">
                <a:solidFill>
                  <a:schemeClr val="tx1"/>
                </a:solidFill>
              </a:rPr>
              <a:t>tipo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opaco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2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2024-Q1</a:t>
            </a:r>
            <a:endParaRPr sz="360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Los usos de árboles son multiples. Además de los árboles de expresiones, usar una estructura de árbol ordenada para buscar elementos suena interesante: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la </a:t>
            </a:r>
            <a:r>
              <a:rPr lang="en-US" b="1"/>
              <a:t>lista</a:t>
            </a:r>
            <a:r>
              <a:rPr lang="en-US"/>
              <a:t> toma lo mejor: </a:t>
            </a:r>
            <a:r>
              <a:rPr lang="en-US" b="1"/>
              <a:t>encadenar</a:t>
            </a:r>
            <a:r>
              <a:rPr lang="en-US"/>
              <a:t> los elementos con punteros y no tener que alocar zona contigua.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los </a:t>
            </a:r>
            <a:r>
              <a:rPr lang="en-US" b="1"/>
              <a:t>arreglos ordenados </a:t>
            </a:r>
            <a:r>
              <a:rPr lang="en-US"/>
              <a:t>toma lo mejor: la posibilidad de aplicar </a:t>
            </a:r>
            <a:r>
              <a:rPr lang="en-US" b="1"/>
              <a:t>búsqueda binaria </a:t>
            </a:r>
            <a:r>
              <a:rPr lang="en-US"/>
              <a:t>(es un árbol binario…)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Árbol Binario de Búsqueda u árbol binario ordenado (Binary Search Tree o BST)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Es un árbol binario donde cada nodo no vacío cumple la siguiente condición: todos los datos de su </a:t>
            </a:r>
            <a:r>
              <a:rPr lang="en-US" b="1"/>
              <a:t>subárbol izquierdo </a:t>
            </a:r>
            <a:r>
              <a:rPr lang="en-US"/>
              <a:t>son menores o iguales que su dato, y todos los datos de su </a:t>
            </a:r>
            <a:r>
              <a:rPr lang="en-US" b="1"/>
              <a:t>subárbol derecho </a:t>
            </a:r>
            <a:r>
              <a:rPr lang="en-US"/>
              <a:t>son mayores que su dato.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36" name="Google Shape;136;p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45" name="Google Shape;145;p4"/>
            <p:cNvCxnSpPr>
              <a:endCxn id="13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6" name="Google Shape;146;p4"/>
            <p:cNvCxnSpPr>
              <a:endCxn id="14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7" name="Google Shape;147;p4"/>
            <p:cNvCxnSpPr>
              <a:stCxn id="14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" name="Google Shape;149;p4"/>
            <p:cNvCxnSpPr>
              <a:stCxn id="138" idx="4"/>
              <a:endCxn id="13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0" name="Google Shape;150;p4"/>
            <p:cNvCxnSpPr>
              <a:endCxn id="14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" name="Google Shape;151;p4"/>
            <p:cNvCxnSpPr>
              <a:stCxn id="140" idx="4"/>
              <a:endCxn id="14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2" name="Google Shape;152;p4"/>
            <p:cNvCxnSpPr>
              <a:stCxn id="140" idx="4"/>
              <a:endCxn id="14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153" name="Google Shape;153;p4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3994039" y="2718349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64" name="Google Shape;164;p5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73" name="Google Shape;173;p5"/>
            <p:cNvCxnSpPr>
              <a:endCxn id="165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4" name="Google Shape;174;p5"/>
            <p:cNvCxnSpPr>
              <a:endCxn id="171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5" name="Google Shape;175;p5"/>
            <p:cNvCxnSpPr>
              <a:stCxn id="171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5"/>
            <p:cNvCxnSpPr>
              <a:stCxn id="166" idx="4"/>
              <a:endCxn id="167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5"/>
            <p:cNvCxnSpPr>
              <a:endCxn id="168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9" name="Google Shape;179;p5"/>
            <p:cNvCxnSpPr>
              <a:stCxn id="168" idx="4"/>
              <a:endCxn id="169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0" name="Google Shape;180;p5"/>
            <p:cNvCxnSpPr>
              <a:stCxn id="168" idx="4"/>
              <a:endCxn id="170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1" name="Google Shape;181;p5"/>
          <p:cNvSpPr/>
          <p:nvPr/>
        </p:nvSpPr>
        <p:spPr>
          <a:xfrm>
            <a:off x="2097567" y="3117856"/>
            <a:ext cx="3157355" cy="2653944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142485" y="2986025"/>
            <a:ext cx="1720836" cy="2513636"/>
          </a:xfrm>
          <a:custGeom>
            <a:avLst/>
            <a:gdLst/>
            <a:ahLst/>
            <a:cxnLst/>
            <a:rect l="l" t="t" r="r" b="b"/>
            <a:pathLst>
              <a:path w="1720836" h="2513636" extrusionOk="0">
                <a:moveTo>
                  <a:pt x="978302" y="96699"/>
                </a:moveTo>
                <a:cubicBezTo>
                  <a:pt x="703982" y="-171090"/>
                  <a:pt x="207593" y="179430"/>
                  <a:pt x="63902" y="397144"/>
                </a:cubicBezTo>
                <a:cubicBezTo>
                  <a:pt x="-79790" y="614858"/>
                  <a:pt x="55193" y="1054641"/>
                  <a:pt x="116153" y="1402984"/>
                </a:cubicBezTo>
                <a:cubicBezTo>
                  <a:pt x="177113" y="1751327"/>
                  <a:pt x="164051" y="2387052"/>
                  <a:pt x="429662" y="2487201"/>
                </a:cubicBezTo>
                <a:cubicBezTo>
                  <a:pt x="695273" y="2587350"/>
                  <a:pt x="1614028" y="2397939"/>
                  <a:pt x="1709822" y="2003876"/>
                </a:cubicBezTo>
                <a:cubicBezTo>
                  <a:pt x="1805616" y="1609813"/>
                  <a:pt x="1252622" y="364488"/>
                  <a:pt x="978302" y="96699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2973830" y="3097305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 flipH="1">
            <a:off x="3585308" y="2753896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93" name="Google Shape;193;p6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02" name="Google Shape;202;p6"/>
            <p:cNvCxnSpPr>
              <a:endCxn id="194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3" name="Google Shape;203;p6"/>
            <p:cNvCxnSpPr>
              <a:endCxn id="200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4" name="Google Shape;204;p6"/>
            <p:cNvCxnSpPr>
              <a:stCxn id="200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6" name="Google Shape;206;p6"/>
            <p:cNvCxnSpPr>
              <a:stCxn id="195" idx="4"/>
              <a:endCxn id="196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7" name="Google Shape;207;p6"/>
            <p:cNvCxnSpPr>
              <a:endCxn id="197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8" name="Google Shape;208;p6"/>
            <p:cNvCxnSpPr>
              <a:stCxn id="197" idx="4"/>
              <a:endCxn id="198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9" name="Google Shape;209;p6"/>
            <p:cNvCxnSpPr>
              <a:stCxn id="197" idx="4"/>
              <a:endCxn id="199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10" name="Google Shape;210;p6"/>
          <p:cNvSpPr/>
          <p:nvPr/>
        </p:nvSpPr>
        <p:spPr>
          <a:xfrm>
            <a:off x="2127740" y="3806072"/>
            <a:ext cx="1343094" cy="902470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300806" y="3858645"/>
            <a:ext cx="1970400" cy="1773569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7" name="Google Shape;217;p7"/>
          <p:cNvCxnSpPr>
            <a:endCxn id="216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22" name="Google Shape;222;p7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31" name="Google Shape;231;p7"/>
            <p:cNvCxnSpPr>
              <a:endCxn id="22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2" name="Google Shape;232;p7"/>
            <p:cNvCxnSpPr>
              <a:endCxn id="22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3" name="Google Shape;233;p7"/>
            <p:cNvCxnSpPr>
              <a:stCxn id="22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5" name="Google Shape;235;p7"/>
            <p:cNvCxnSpPr>
              <a:stCxn id="224" idx="4"/>
              <a:endCxn id="22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6" name="Google Shape;236;p7"/>
            <p:cNvCxnSpPr>
              <a:endCxn id="22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7" name="Google Shape;237;p7"/>
            <p:cNvCxnSpPr>
              <a:stCxn id="226" idx="4"/>
              <a:endCxn id="22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8" name="Google Shape;238;p7"/>
            <p:cNvCxnSpPr>
              <a:stCxn id="226" idx="4"/>
              <a:endCxn id="22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/>
              <a:t>Definición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00B050"/>
                </a:solidFill>
              </a:rPr>
              <a:t>Un árbol binario es completo (complete)</a:t>
            </a:r>
            <a:r>
              <a:rPr lang="es-AR" dirty="0"/>
              <a:t> si todos los niveles, excepto posiblemente el último, tiene todos los nodos posibles y  el último nivel tiene los nodos lo más a la izquierda posible.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Definición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00B050"/>
                </a:solidFill>
              </a:rPr>
              <a:t>Un árbol binario está lleno (full) </a:t>
            </a:r>
            <a:r>
              <a:rPr lang="es-AR" dirty="0"/>
              <a:t>si todos los niveles, tiene todos los nodos  posibles.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4" name="Google Shape;244;p8"/>
          <p:cNvCxnSpPr>
            <a:endCxn id="243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46" name="Google Shape;24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grpSp>
        <p:nvGrpSpPr>
          <p:cNvPr id="248" name="Google Shape;248;p8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49" name="Google Shape;249;p8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58" name="Google Shape;258;p8"/>
            <p:cNvCxnSpPr>
              <a:endCxn id="25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9" name="Google Shape;259;p8"/>
            <p:cNvCxnSpPr>
              <a:endCxn id="25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0" name="Google Shape;260;p8"/>
            <p:cNvCxnSpPr>
              <a:stCxn id="25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1" name="Google Shape;261;p8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2" name="Google Shape;262;p8"/>
            <p:cNvCxnSpPr>
              <a:stCxn id="251" idx="4"/>
              <a:endCxn id="25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3" name="Google Shape;263;p8"/>
            <p:cNvCxnSpPr>
              <a:endCxn id="25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4" name="Google Shape;264;p8"/>
            <p:cNvCxnSpPr>
              <a:stCxn id="253" idx="4"/>
              <a:endCxn id="25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5" name="Google Shape;265;p8"/>
            <p:cNvCxnSpPr>
              <a:stCxn id="253" idx="4"/>
              <a:endCxn id="25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709500" y="384875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1" name="Google Shape;271;p9"/>
          <p:cNvCxnSpPr/>
          <p:nvPr/>
        </p:nvCxnSpPr>
        <p:spPr>
          <a:xfrm>
            <a:off x="3929045" y="3520871"/>
            <a:ext cx="237728" cy="3191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76" name="Google Shape;276;p9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85" name="Google Shape;285;p9"/>
            <p:cNvCxnSpPr>
              <a:endCxn id="27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6" name="Google Shape;286;p9"/>
            <p:cNvCxnSpPr>
              <a:endCxn id="28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7" name="Google Shape;287;p9"/>
            <p:cNvCxnSpPr>
              <a:stCxn id="28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" name="Google Shape;288;p9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" name="Google Shape;289;p9"/>
            <p:cNvCxnSpPr>
              <a:stCxn id="278" idx="4"/>
              <a:endCxn id="27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0" name="Google Shape;290;p9"/>
            <p:cNvCxnSpPr>
              <a:endCxn id="28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1" name="Google Shape;291;p9"/>
            <p:cNvCxnSpPr>
              <a:stCxn id="280" idx="4"/>
              <a:endCxn id="28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2" name="Google Shape;292;p9"/>
            <p:cNvCxnSpPr>
              <a:stCxn id="280" idx="4"/>
              <a:endCxn id="28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3" name="Google Shape;293;p9"/>
          <p:cNvSpPr/>
          <p:nvPr/>
        </p:nvSpPr>
        <p:spPr>
          <a:xfrm>
            <a:off x="3011547" y="4486394"/>
            <a:ext cx="1313262" cy="919122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325353" y="4488757"/>
            <a:ext cx="982169" cy="1040866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>
            <a:off x="3250598" y="4534976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00" name="Google Shape;300;p10"/>
          <p:cNvCxnSpPr/>
          <p:nvPr/>
        </p:nvCxnSpPr>
        <p:spPr>
          <a:xfrm>
            <a:off x="3470143" y="4207094"/>
            <a:ext cx="237728" cy="3191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02" name="Google Shape;302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3" name="Google Shape;303;p10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05" name="Google Shape;305;p10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14" name="Google Shape;314;p10"/>
            <p:cNvCxnSpPr>
              <a:endCxn id="30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5" name="Google Shape;315;p10"/>
            <p:cNvCxnSpPr>
              <a:endCxn id="31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6" name="Google Shape;316;p10"/>
            <p:cNvCxnSpPr>
              <a:stCxn id="31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7" name="Google Shape;317;p10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8" name="Google Shape;318;p10"/>
            <p:cNvCxnSpPr>
              <a:stCxn id="307" idx="4"/>
              <a:endCxn id="30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9" name="Google Shape;319;p10"/>
            <p:cNvCxnSpPr>
              <a:endCxn id="30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0" name="Google Shape;320;p10"/>
            <p:cNvCxnSpPr>
              <a:stCxn id="309" idx="4"/>
              <a:endCxn id="31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1" name="Google Shape;321;p10"/>
            <p:cNvCxnSpPr>
              <a:stCxn id="309" idx="4"/>
              <a:endCxn id="31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>
            <a:off x="4230546" y="4534976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27" name="Google Shape;327;p11"/>
          <p:cNvCxnSpPr/>
          <p:nvPr/>
        </p:nvCxnSpPr>
        <p:spPr>
          <a:xfrm flipH="1">
            <a:off x="4908594" y="4172873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32" name="Google Shape;332;p11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41" name="Google Shape;341;p11"/>
            <p:cNvCxnSpPr>
              <a:endCxn id="33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2" name="Google Shape;342;p11"/>
            <p:cNvCxnSpPr>
              <a:endCxn id="33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3" name="Google Shape;343;p11"/>
            <p:cNvCxnSpPr>
              <a:stCxn id="33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4" name="Google Shape;344;p11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5" name="Google Shape;345;p11"/>
            <p:cNvCxnSpPr>
              <a:stCxn id="334" idx="4"/>
              <a:endCxn id="33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6" name="Google Shape;346;p11"/>
            <p:cNvCxnSpPr>
              <a:endCxn id="33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7" name="Google Shape;347;p11"/>
            <p:cNvCxnSpPr>
              <a:stCxn id="336" idx="4"/>
              <a:endCxn id="33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8" name="Google Shape;348;p11"/>
            <p:cNvCxnSpPr>
              <a:stCxn id="336" idx="4"/>
              <a:endCxn id="33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/>
          <p:nvPr/>
        </p:nvSpPr>
        <p:spPr>
          <a:xfrm>
            <a:off x="4872281" y="3291102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flipH="1">
            <a:off x="5550329" y="2928999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grpSp>
        <p:nvGrpSpPr>
          <p:cNvPr id="358" name="Google Shape;358;p12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59" name="Google Shape;359;p12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68" name="Google Shape;368;p12"/>
            <p:cNvCxnSpPr>
              <a:endCxn id="36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9" name="Google Shape;369;p12"/>
            <p:cNvCxnSpPr>
              <a:endCxn id="36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0" name="Google Shape;370;p12"/>
            <p:cNvCxnSpPr>
              <a:stCxn id="36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1" name="Google Shape;371;p12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2" name="Google Shape;372;p12"/>
            <p:cNvCxnSpPr>
              <a:stCxn id="361" idx="4"/>
              <a:endCxn id="36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3" name="Google Shape;373;p12"/>
            <p:cNvCxnSpPr>
              <a:endCxn id="36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4" name="Google Shape;374;p12"/>
            <p:cNvCxnSpPr>
              <a:stCxn id="363" idx="4"/>
              <a:endCxn id="36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5" name="Google Shape;375;p12"/>
            <p:cNvCxnSpPr>
              <a:stCxn id="363" idx="4"/>
              <a:endCxn id="36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76" name="Google Shape;376;p12"/>
          <p:cNvSpPr/>
          <p:nvPr/>
        </p:nvSpPr>
        <p:spPr>
          <a:xfrm>
            <a:off x="5171303" y="3870723"/>
            <a:ext cx="1717085" cy="1537064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>
            <a:off x="5625552" y="3853282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82" name="Google Shape;382;p13"/>
          <p:cNvCxnSpPr/>
          <p:nvPr/>
        </p:nvCxnSpPr>
        <p:spPr>
          <a:xfrm flipH="1">
            <a:off x="6303600" y="3491179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3" name="Google Shape;383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grpSp>
        <p:nvGrpSpPr>
          <p:cNvPr id="386" name="Google Shape;386;p13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87" name="Google Shape;387;p13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96" name="Google Shape;396;p13"/>
            <p:cNvCxnSpPr>
              <a:endCxn id="388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7" name="Google Shape;397;p13"/>
            <p:cNvCxnSpPr>
              <a:endCxn id="394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8" name="Google Shape;398;p13"/>
            <p:cNvCxnSpPr>
              <a:stCxn id="394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9" name="Google Shape;399;p13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0" name="Google Shape;400;p13"/>
            <p:cNvCxnSpPr>
              <a:stCxn id="389" idx="4"/>
              <a:endCxn id="390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1" name="Google Shape;401;p13"/>
            <p:cNvCxnSpPr>
              <a:endCxn id="391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2" name="Google Shape;402;p13"/>
            <p:cNvCxnSpPr>
              <a:stCxn id="391" idx="4"/>
              <a:endCxn id="392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3" name="Google Shape;403;p13"/>
            <p:cNvCxnSpPr>
              <a:stCxn id="391" idx="4"/>
              <a:endCxn id="393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04" name="Google Shape;404;p13"/>
          <p:cNvSpPr/>
          <p:nvPr/>
        </p:nvSpPr>
        <p:spPr>
          <a:xfrm>
            <a:off x="5148292" y="4518398"/>
            <a:ext cx="1043069" cy="825344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/>
          <p:nvPr/>
        </p:nvSpPr>
        <p:spPr>
          <a:xfrm>
            <a:off x="5144810" y="4560491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0" name="Google Shape;410;p14"/>
          <p:cNvCxnSpPr/>
          <p:nvPr/>
        </p:nvCxnSpPr>
        <p:spPr>
          <a:xfrm flipH="1">
            <a:off x="5822858" y="4198388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1" name="Google Shape;411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grpSp>
        <p:nvGrpSpPr>
          <p:cNvPr id="414" name="Google Shape;414;p1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415" name="Google Shape;415;p1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424" name="Google Shape;424;p14"/>
            <p:cNvCxnSpPr>
              <a:endCxn id="41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5" name="Google Shape;425;p14"/>
            <p:cNvCxnSpPr>
              <a:endCxn id="42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6" name="Google Shape;426;p14"/>
            <p:cNvCxnSpPr>
              <a:stCxn id="42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7" name="Google Shape;427;p1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8" name="Google Shape;428;p14"/>
            <p:cNvCxnSpPr>
              <a:stCxn id="417" idx="4"/>
              <a:endCxn id="41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9" name="Google Shape;429;p14"/>
            <p:cNvCxnSpPr>
              <a:endCxn id="41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0" name="Google Shape;430;p14"/>
            <p:cNvCxnSpPr>
              <a:stCxn id="419" idx="4"/>
              <a:endCxn id="42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1" name="Google Shape;431;p14"/>
            <p:cNvCxnSpPr>
              <a:stCxn id="419" idx="4"/>
              <a:endCxn id="42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37" name="Google Shape;437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u="sng"/>
              <a:t>Operaciones sobre un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2470"/>
              <a:buAutoNum type="arabicParenR"/>
            </a:pPr>
            <a:r>
              <a:rPr lang="en-US" b="1"/>
              <a:t>Insertar: un BST crece desde las hojas.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new BST&lt;&gt;();  // root null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4" name="Google Shape;444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    // apareció el root.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56" name="Google Shape;456;p17"/>
          <p:cNvCxnSpPr>
            <a:endCxn id="45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r>
              <a:rPr lang="en-US" sz="1900" dirty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827415" y="1967837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6" name="Google Shape;466;p18"/>
          <p:cNvCxnSpPr>
            <a:endCxn id="46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p18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8" name="Google Shape;468;p18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76" name="Google Shape;476;p19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8" name="Google Shape;478;p19"/>
          <p:cNvCxnSpPr>
            <a:endCxn id="477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9" name="Google Shape;479;p19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0" name="Google Shape;480;p19"/>
          <p:cNvCxnSpPr>
            <a:endCxn id="479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1" name="Google Shape;481;p19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2" name="Google Shape;482;p19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2" name="Google Shape;492;p20"/>
          <p:cNvCxnSpPr>
            <a:endCxn id="491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3" name="Google Shape;493;p20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4" name="Google Shape;494;p20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20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6" name="Google Shape;496;p20"/>
          <p:cNvCxnSpPr>
            <a:endCxn id="495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7" name="Google Shape;497;p20"/>
          <p:cNvSpPr/>
          <p:nvPr/>
        </p:nvSpPr>
        <p:spPr>
          <a:xfrm>
            <a:off x="3184755" y="4885508"/>
            <a:ext cx="901337" cy="745889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8" name="Google Shape;498;p20"/>
          <p:cNvCxnSpPr/>
          <p:nvPr/>
        </p:nvCxnSpPr>
        <p:spPr>
          <a:xfrm>
            <a:off x="3368848" y="4552030"/>
            <a:ext cx="123149" cy="3693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1</a:t>
            </a:r>
            <a:endParaRPr/>
          </a:p>
        </p:txBody>
      </p:sp>
      <p:sp>
        <p:nvSpPr>
          <p:cNvPr id="504" name="Google Shape;504;p2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Mostrar gráficamente, paso a paso, cómo quedaría la inserción en un BST si los datos se insertan en el siguiente orden: 50  60  80  20  70  40  44  10  40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6" name="Google Shape;506;p2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p2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Ejercicio 1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Mostrar gráficamente, paso a paso, cómo quedaría la inserción en un BST si los datos se insertan en el siguiente orden: 50  60  80  20  70  40  44  10  40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 final </a:t>
            </a:r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4441371" y="38012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5323114" y="430638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6109062" y="50284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3537856" y="423672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5597434" y="57490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4014650" y="509669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4528454" y="5763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2967444" y="50502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516084" y="57481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24" name="Google Shape;524;p22"/>
          <p:cNvCxnSpPr>
            <a:stCxn id="515" idx="3"/>
            <a:endCxn id="518" idx="7"/>
          </p:cNvCxnSpPr>
          <p:nvPr/>
        </p:nvCxnSpPr>
        <p:spPr>
          <a:xfrm flipH="1">
            <a:off x="4006018" y="4146937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5" name="Google Shape;525;p22"/>
          <p:cNvCxnSpPr>
            <a:stCxn id="515" idx="5"/>
            <a:endCxn id="516" idx="1"/>
          </p:cNvCxnSpPr>
          <p:nvPr/>
        </p:nvCxnSpPr>
        <p:spPr>
          <a:xfrm>
            <a:off x="4909665" y="4146937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6" name="Google Shape;526;p22"/>
          <p:cNvCxnSpPr>
            <a:stCxn id="518" idx="4"/>
            <a:endCxn id="522" idx="0"/>
          </p:cNvCxnSpPr>
          <p:nvPr/>
        </p:nvCxnSpPr>
        <p:spPr>
          <a:xfrm flipH="1">
            <a:off x="3241876" y="4641668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7" name="Google Shape;527;p22"/>
          <p:cNvCxnSpPr>
            <a:stCxn id="518" idx="4"/>
            <a:endCxn id="520" idx="0"/>
          </p:cNvCxnSpPr>
          <p:nvPr/>
        </p:nvCxnSpPr>
        <p:spPr>
          <a:xfrm>
            <a:off x="3812176" y="4641668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8" name="Google Shape;528;p22"/>
          <p:cNvCxnSpPr>
            <a:stCxn id="516" idx="5"/>
          </p:cNvCxnSpPr>
          <p:nvPr/>
        </p:nvCxnSpPr>
        <p:spPr>
          <a:xfrm>
            <a:off x="5791408" y="4652034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9" name="Google Shape;529;p22"/>
          <p:cNvCxnSpPr>
            <a:stCxn id="517" idx="4"/>
            <a:endCxn id="519" idx="7"/>
          </p:cNvCxnSpPr>
          <p:nvPr/>
        </p:nvCxnSpPr>
        <p:spPr>
          <a:xfrm flipH="1">
            <a:off x="6065682" y="5433379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22"/>
          <p:cNvCxnSpPr>
            <a:stCxn id="520" idx="4"/>
            <a:endCxn id="523" idx="7"/>
          </p:cNvCxnSpPr>
          <p:nvPr/>
        </p:nvCxnSpPr>
        <p:spPr>
          <a:xfrm flipH="1">
            <a:off x="3984470" y="5501639"/>
            <a:ext cx="30450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1" name="Google Shape;531;p22"/>
          <p:cNvCxnSpPr>
            <a:stCxn id="520" idx="4"/>
          </p:cNvCxnSpPr>
          <p:nvPr/>
        </p:nvCxnSpPr>
        <p:spPr>
          <a:xfrm>
            <a:off x="4288970" y="5501639"/>
            <a:ext cx="232800" cy="26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2</a:t>
            </a:r>
            <a:endParaRPr/>
          </a:p>
        </p:txBody>
      </p:sp>
      <p:sp>
        <p:nvSpPr>
          <p:cNvPr id="537" name="Google Shape;537;p2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Armar un Proyecto Maven con las interfaces (Campus):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BSTreeInterface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NodeTreeInterface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Y la clase BST que implementa BSTreeInterface y la clase Node inner que implementa NodeTreeInterface.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BST&lt;T&gt;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39" name="Google Shape;539;p2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2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46" name="Google Shape;546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Como mínimo, tendría el siguiente contrato que ofrecer:</a:t>
            </a:r>
            <a:endParaRPr/>
          </a:p>
        </p:txBody>
      </p:sp>
      <p:sp>
        <p:nvSpPr>
          <p:cNvPr id="547" name="Google Shape;547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974" y="2839402"/>
            <a:ext cx="5579222" cy="31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Y para el nodo interno también vamos a generar un contrato (getters) para luego ofrecer su graficación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642" y="3151686"/>
            <a:ext cx="6696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body" idx="1"/>
          </p:nvPr>
        </p:nvSpPr>
        <p:spPr>
          <a:xfrm>
            <a:off x="457200" y="196723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y chequear estas 2 técnicas para el método insert en el BST: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lo resuelve desde BST (sin precisar métodos de Node)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resuelve invocando desde BST al insert del Node</a:t>
            </a:r>
            <a:endParaRPr sz="20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002" y="4161792"/>
            <a:ext cx="6654041" cy="214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Caso de uso: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new BST&lt;&gt;();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myTree.insert(60);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myTree.insert(44);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myTree.inOrder();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myTree.preOrder();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myTree.postOrder();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2584100" y="4907696"/>
            <a:ext cx="3483430" cy="4821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89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10  20  40  40  44  50  60  70  80 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82" name="Google Shape;582;p27"/>
          <p:cNvCxnSpPr>
            <a:stCxn id="573" idx="3"/>
            <a:endCxn id="576" idx="7"/>
          </p:cNvCxnSpPr>
          <p:nvPr/>
        </p:nvCxnSpPr>
        <p:spPr>
          <a:xfrm flipH="1">
            <a:off x="5390680" y="2736148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3" name="Google Shape;583;p27"/>
          <p:cNvCxnSpPr>
            <a:stCxn id="573" idx="5"/>
            <a:endCxn id="574" idx="1"/>
          </p:cNvCxnSpPr>
          <p:nvPr/>
        </p:nvCxnSpPr>
        <p:spPr>
          <a:xfrm>
            <a:off x="6294328" y="2736148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4" name="Google Shape;584;p27"/>
          <p:cNvCxnSpPr>
            <a:stCxn id="576" idx="4"/>
            <a:endCxn id="580" idx="0"/>
          </p:cNvCxnSpPr>
          <p:nvPr/>
        </p:nvCxnSpPr>
        <p:spPr>
          <a:xfrm flipH="1">
            <a:off x="4626539" y="3230879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5" name="Google Shape;585;p27"/>
          <p:cNvCxnSpPr>
            <a:stCxn id="576" idx="4"/>
            <a:endCxn id="578" idx="0"/>
          </p:cNvCxnSpPr>
          <p:nvPr/>
        </p:nvCxnSpPr>
        <p:spPr>
          <a:xfrm>
            <a:off x="5196839" y="3230879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6" name="Google Shape;586;p27"/>
          <p:cNvCxnSpPr>
            <a:stCxn id="574" idx="5"/>
          </p:cNvCxnSpPr>
          <p:nvPr/>
        </p:nvCxnSpPr>
        <p:spPr>
          <a:xfrm>
            <a:off x="7176071" y="3241245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7" name="Google Shape;587;p27"/>
          <p:cNvCxnSpPr>
            <a:stCxn id="575" idx="4"/>
            <a:endCxn id="577" idx="7"/>
          </p:cNvCxnSpPr>
          <p:nvPr/>
        </p:nvCxnSpPr>
        <p:spPr>
          <a:xfrm flipH="1">
            <a:off x="7450345" y="4022590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27"/>
          <p:cNvCxnSpPr>
            <a:stCxn id="578" idx="4"/>
            <a:endCxn id="581" idx="7"/>
          </p:cNvCxnSpPr>
          <p:nvPr/>
        </p:nvCxnSpPr>
        <p:spPr>
          <a:xfrm flipH="1">
            <a:off x="5369133" y="4090850"/>
            <a:ext cx="30450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27"/>
          <p:cNvCxnSpPr>
            <a:stCxn id="578" idx="4"/>
          </p:cNvCxnSpPr>
          <p:nvPr/>
        </p:nvCxnSpPr>
        <p:spPr>
          <a:xfrm>
            <a:off x="5673633" y="4090850"/>
            <a:ext cx="232800" cy="26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0" name="Google Shape;590;p27"/>
          <p:cNvSpPr/>
          <p:nvPr/>
        </p:nvSpPr>
        <p:spPr>
          <a:xfrm>
            <a:off x="3306872" y="5488693"/>
            <a:ext cx="3481251" cy="37413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50  20  10  40  40  44  60  80  70 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2570031" y="5951977"/>
            <a:ext cx="3483430" cy="503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2CF7C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10  40  44  40  20  70  80  60  50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766242" y="1629294"/>
            <a:ext cx="4718152" cy="988441"/>
            <a:chOff x="2195723" y="2458838"/>
            <a:chExt cx="5304975" cy="1236579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4929714" y="3223094"/>
            <a:ext cx="2389662" cy="988440"/>
            <a:chOff x="4778526" y="2458838"/>
            <a:chExt cx="2722172" cy="1236578"/>
          </a:xfrm>
        </p:grpSpPr>
        <p:sp>
          <p:nvSpPr>
            <p:cNvPr id="23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cxnSp>
          <p:nvCxnSpPr>
            <p:cNvPr id="24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7" name="Straight Arrow Connector 13"/>
            <p:cNvCxnSpPr>
              <a:stCxn id="23" idx="6"/>
              <a:endCxn id="26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2848042" y="4701075"/>
            <a:ext cx="2897363" cy="988441"/>
            <a:chOff x="2195723" y="2458838"/>
            <a:chExt cx="3300518" cy="1236579"/>
          </a:xfrm>
        </p:grpSpPr>
        <p:sp>
          <p:nvSpPr>
            <p:cNvPr id="30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++</a:t>
              </a:r>
              <a:endParaRPr lang="es-AR" dirty="0"/>
            </a:p>
          </p:txBody>
        </p:sp>
        <p:cxnSp>
          <p:nvCxnSpPr>
            <p:cNvPr id="31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es-AR" dirty="0"/>
            </a:p>
          </p:txBody>
        </p:sp>
        <p:cxnSp>
          <p:nvCxnSpPr>
            <p:cNvPr id="35" name="Straight Arrow Connector 14"/>
            <p:cNvCxnSpPr>
              <a:stCxn id="30" idx="2"/>
              <a:endCxn id="32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/>
              <a:t>La estrategia de serializar a disco generó un árbol de qué tipo respecto al concepto de completitud/lleno?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5B – </a:t>
            </a:r>
            <a:r>
              <a:rPr lang="es-419" dirty="0" err="1"/>
              <a:t>Ejer</a:t>
            </a:r>
            <a:r>
              <a:rPr lang="es-419" dirty="0"/>
              <a:t> 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Agregar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método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toFile</a:t>
            </a:r>
            <a:r>
              <a:rPr lang="en-US" sz="2000" dirty="0">
                <a:solidFill>
                  <a:schemeClr val="tx1"/>
                </a:solidFill>
              </a:rPr>
              <a:t>(“filename”)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Que </a:t>
            </a:r>
            <a:r>
              <a:rPr lang="en-US" sz="2000" dirty="0" err="1">
                <a:solidFill>
                  <a:schemeClr val="tx1"/>
                </a:solidFill>
              </a:rPr>
              <a:t>toma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árbol</a:t>
            </a:r>
            <a:r>
              <a:rPr lang="en-US" sz="2000" dirty="0">
                <a:solidFill>
                  <a:schemeClr val="tx1"/>
                </a:solidFill>
              </a:rPr>
              <a:t> y lo </a:t>
            </a:r>
            <a:r>
              <a:rPr lang="en-US" sz="2000" dirty="0" err="1">
                <a:solidFill>
                  <a:schemeClr val="tx1"/>
                </a:solidFill>
              </a:rPr>
              <a:t>almacena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archivo</a:t>
            </a:r>
            <a:r>
              <a:rPr lang="en-US" sz="2000" dirty="0">
                <a:solidFill>
                  <a:schemeClr val="tx1"/>
                </a:solidFill>
              </a:rPr>
              <a:t> con la </a:t>
            </a:r>
            <a:r>
              <a:rPr lang="en-US" sz="2000" dirty="0" err="1">
                <a:solidFill>
                  <a:schemeClr val="tx1"/>
                </a:solidFill>
              </a:rPr>
              <a:t>estrategia</a:t>
            </a:r>
            <a:r>
              <a:rPr lang="en-US" sz="2000" dirty="0">
                <a:solidFill>
                  <a:schemeClr val="tx1"/>
                </a:solidFill>
              </a:rPr>
              <a:t> anterior.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Probarlo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leyendo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árbol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desde</a:t>
            </a:r>
            <a:r>
              <a:rPr lang="en-US" sz="2000" dirty="0">
                <a:solidFill>
                  <a:schemeClr val="tx1"/>
                </a:solidFill>
              </a:rPr>
              <a:t> data1 y </a:t>
            </a:r>
            <a:r>
              <a:rPr lang="en-US" sz="2000" dirty="0" err="1">
                <a:solidFill>
                  <a:schemeClr val="tx1"/>
                </a:solidFill>
              </a:rPr>
              <a:t>generar</a:t>
            </a:r>
            <a:r>
              <a:rPr lang="en-US" sz="2000" dirty="0">
                <a:solidFill>
                  <a:schemeClr val="tx1"/>
                </a:solidFill>
              </a:rPr>
              <a:t> un </a:t>
            </a:r>
            <a:r>
              <a:rPr lang="en-US" sz="2000" dirty="0" err="1">
                <a:solidFill>
                  <a:schemeClr val="tx1"/>
                </a:solidFill>
              </a:rPr>
              <a:t>archivo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 que las </a:t>
            </a:r>
            <a:r>
              <a:rPr lang="en-US" sz="2000" dirty="0" err="1">
                <a:solidFill>
                  <a:schemeClr val="tx1"/>
                </a:solidFill>
              </a:rPr>
              <a:t>salidas</a:t>
            </a:r>
            <a:r>
              <a:rPr lang="en-US" sz="2000" dirty="0">
                <a:solidFill>
                  <a:schemeClr val="tx1"/>
                </a:solidFill>
              </a:rPr>
              <a:t> son las </a:t>
            </a:r>
            <a:r>
              <a:rPr lang="en-US" sz="2000" dirty="0" err="1">
                <a:solidFill>
                  <a:schemeClr val="tx1"/>
                </a:solidFill>
              </a:rPr>
              <a:t>mismas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excepto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quizas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espacios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blanco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Como lo </a:t>
            </a:r>
            <a:r>
              <a:rPr lang="en-US" sz="2000" dirty="0" err="1">
                <a:solidFill>
                  <a:schemeClr val="tx1"/>
                </a:solidFill>
              </a:rPr>
              <a:t>podemos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TP 5B – </a:t>
            </a:r>
            <a:r>
              <a:rPr lang="es-419" dirty="0" err="1"/>
              <a:t>Ejer</a:t>
            </a:r>
            <a:r>
              <a:rPr lang="es-419" dirty="0"/>
              <a:t> 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Escribir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 dirty="0" err="1">
                <a:solidFill>
                  <a:schemeClr val="tx1"/>
                </a:solidFill>
              </a:rPr>
              <a:t>método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boolean</a:t>
            </a:r>
            <a:r>
              <a:rPr lang="en-US" sz="2000" dirty="0">
                <a:solidFill>
                  <a:schemeClr val="tx1"/>
                </a:solidFill>
              </a:rPr>
              <a:t> equals </a:t>
            </a:r>
            <a:r>
              <a:rPr lang="en-US" sz="2000" dirty="0" err="1">
                <a:solidFill>
                  <a:schemeClr val="tx1"/>
                </a:solidFill>
              </a:rPr>
              <a:t>BinaryTree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chemeClr val="tx1"/>
                </a:solidFill>
              </a:rPr>
              <a:t>BinaryTree</a:t>
            </a:r>
            <a:r>
              <a:rPr lang="en-US" sz="2000" dirty="0">
                <a:solidFill>
                  <a:schemeClr val="tx1"/>
                </a:solidFill>
              </a:rPr>
              <a:t> other)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que </a:t>
            </a:r>
            <a:r>
              <a:rPr lang="en-US" sz="2000" dirty="0" err="1">
                <a:solidFill>
                  <a:schemeClr val="tx1"/>
                </a:solidFill>
              </a:rPr>
              <a:t>detecte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equivalencia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Usarlo</a:t>
            </a:r>
            <a:r>
              <a:rPr lang="en-US" sz="2000" dirty="0">
                <a:solidFill>
                  <a:schemeClr val="tx1"/>
                </a:solidFill>
              </a:rPr>
              <a:t> para </a:t>
            </a:r>
            <a:r>
              <a:rPr lang="en-US" sz="2000" dirty="0" err="1">
                <a:solidFill>
                  <a:schemeClr val="tx1"/>
                </a:solidFill>
              </a:rPr>
              <a:t>ver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si</a:t>
            </a:r>
            <a:r>
              <a:rPr lang="en-US" sz="2000" dirty="0">
                <a:solidFill>
                  <a:schemeClr val="tx1"/>
                </a:solidFill>
              </a:rPr>
              <a:t> el </a:t>
            </a:r>
            <a:r>
              <a:rPr lang="en-US" sz="2000">
                <a:solidFill>
                  <a:schemeClr val="tx1"/>
                </a:solidFill>
              </a:rPr>
              <a:t>toFile() </a:t>
            </a:r>
            <a:r>
              <a:rPr lang="en-US" sz="2000" dirty="0" err="1">
                <a:solidFill>
                  <a:schemeClr val="tx1"/>
                </a:solidFill>
              </a:rPr>
              <a:t>estaba</a:t>
            </a:r>
            <a:r>
              <a:rPr lang="en-US" sz="2000" dirty="0">
                <a:solidFill>
                  <a:schemeClr val="tx1"/>
                </a:solidFill>
              </a:rPr>
              <a:t> 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Altura</a:t>
            </a:r>
            <a:r>
              <a:rPr lang="es-AR" dirty="0"/>
              <a:t> (definición)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Longitud</a:t>
            </a:r>
            <a:r>
              <a:rPr lang="en-US" dirty="0"/>
              <a:t> (</a:t>
            </a:r>
            <a:r>
              <a:rPr lang="en-US" dirty="0" err="1"/>
              <a:t>cantidad</a:t>
            </a:r>
            <a:r>
              <a:rPr lang="en-US" dirty="0"/>
              <a:t> de </a:t>
            </a:r>
            <a:r>
              <a:rPr lang="en-US" dirty="0" err="1"/>
              <a:t>ejes</a:t>
            </a:r>
            <a:r>
              <a:rPr lang="en-US" dirty="0"/>
              <a:t>) del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largo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las </a:t>
            </a:r>
            <a:r>
              <a:rPr lang="en-US" dirty="0" err="1"/>
              <a:t>hojas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Aclaración</a:t>
            </a:r>
            <a:r>
              <a:rPr lang="en-US" dirty="0"/>
              <a:t>: un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solo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3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4626427" y="3230879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196839" y="3230879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7"/>
          </p:cNvCxnSpPr>
          <p:nvPr/>
        </p:nvCxnSpPr>
        <p:spPr>
          <a:xfrm flipH="1">
            <a:off x="7450391" y="4022590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3" idx="7"/>
          </p:cNvCxnSpPr>
          <p:nvPr/>
        </p:nvCxnSpPr>
        <p:spPr>
          <a:xfrm flipH="1">
            <a:off x="5369041" y="4090850"/>
            <a:ext cx="304592" cy="30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</p:cNvCxnSpPr>
          <p:nvPr/>
        </p:nvCxnSpPr>
        <p:spPr>
          <a:xfrm>
            <a:off x="5673633" y="4090850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31615</TotalTime>
  <Words>1061</Words>
  <Application>Microsoft Office PowerPoint</Application>
  <PresentationFormat>On-screen Show (4:3)</PresentationFormat>
  <Paragraphs>371</Paragraphs>
  <Slides>39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TP 5B – Ejer 4</vt:lpstr>
      <vt:lpstr>TP 5B – Ejer 5</vt:lpstr>
      <vt:lpstr>BinaryTree</vt:lpstr>
      <vt:lpstr>BinaryTree</vt:lpstr>
      <vt:lpstr>PowerPoint Presentation</vt:lpstr>
      <vt:lpstr>TP 5B – Ejer 6</vt:lpstr>
      <vt:lpstr>TP 5B – Ejer 7</vt:lpstr>
      <vt:lpstr>Estructura de Datos y Algoritmos</vt:lpstr>
      <vt:lpstr>PowerPoint Presentation</vt:lpstr>
      <vt:lpstr>PowerPoint Presentation</vt:lpstr>
      <vt:lpstr>BST</vt:lpstr>
      <vt:lpstr>BST</vt:lpstr>
      <vt:lpstr>BST</vt:lpstr>
      <vt:lpstr>BST</vt:lpstr>
      <vt:lpstr>PowerPoint Presentation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TP 5C – Ejer 1</vt:lpstr>
      <vt:lpstr>BST</vt:lpstr>
      <vt:lpstr>TP 5C – Ejer 2</vt:lpstr>
      <vt:lpstr>(bajar de campus)</vt:lpstr>
      <vt:lpstr>(bajar de campus)</vt:lpstr>
      <vt:lpstr>PowerPoint Presentation</vt:lpstr>
      <vt:lpstr>BST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Luciano Stupnik</cp:lastModifiedBy>
  <cp:revision>887</cp:revision>
  <dcterms:created xsi:type="dcterms:W3CDTF">2019-02-21T18:33:09Z</dcterms:created>
  <dcterms:modified xsi:type="dcterms:W3CDTF">2024-06-12T18:52:38Z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