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797675" cy="9928225"/>
  <p:embeddedFontLst>
    <p:embeddedFont>
      <p:font typeface="Century Gothic" panose="020B050202020202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JetBrains Mono" panose="020B0604020202020204" charset="0"/>
      <p:regular r:id="rId53"/>
      <p:bold r:id="rId54"/>
      <p:italic r:id="rId55"/>
      <p:boldItalic r:id="rId56"/>
    </p:embeddedFont>
    <p:embeddedFont>
      <p:font typeface="Palatino Linotype" panose="02040502050505030304" pitchFamily="18" charset="0"/>
      <p:regular r:id="rId57"/>
      <p:bold r:id="rId58"/>
      <p:italic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jRxGnwN74FJjzNAtSDb+GsHcE+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63" Type="http://schemas.openxmlformats.org/officeDocument/2006/relationships/font" Target="fonts/font19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6.fntdata"/><Relationship Id="rId5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313"/>
                </a:srgbClr>
              </a:gs>
              <a:gs pos="100000">
                <a:srgbClr val="CAE00E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8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411"/>
                </a:srgbClr>
              </a:gs>
              <a:gs pos="80000">
                <a:srgbClr val="80B814">
                  <a:alpha val="44313"/>
                </a:srgbClr>
              </a:gs>
              <a:gs pos="100000">
                <a:srgbClr val="80B81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313"/>
                    </a:srgbClr>
                  </a:gs>
                  <a:gs pos="100000">
                    <a:srgbClr val="CAE00E">
                      <a:alpha val="54509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411"/>
                    </a:srgbClr>
                  </a:gs>
                  <a:gs pos="80000">
                    <a:srgbClr val="80B814">
                      <a:alpha val="44313"/>
                    </a:srgbClr>
                  </a:gs>
                  <a:gs pos="100000">
                    <a:srgbClr val="80B814">
                      <a:alpha val="44313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hq.com/products/javafx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2024-Q1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13" y="921802"/>
            <a:ext cx="8916173" cy="50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6" name="Google Shape;186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Ejecutarlo.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3642" y="2090862"/>
            <a:ext cx="3848780" cy="407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4</a:t>
            </a:r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El método createModel() nos permite cambiar lo que queremos visualizar.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1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Crear un TAD  Person: legajo, nombre.  Participará del BST ordenado por legajo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uso. Se crea el modelo y se lo invoca desde el GUI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private BST&lt;Person&gt; </a:t>
            </a: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createModel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BST&lt;Person&gt; myTree = new BST&lt;&gt;();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Person(50, "Ana"));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Person(60, "Juan"));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Person(80, "Sergio"));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Person(20, "Lila"));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myTree.insert(new Person(77, "Ana"));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return myTree;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1323" y="2517109"/>
            <a:ext cx="3580901" cy="383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2024-Q1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Operaciones sobre un BST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2)  Borrar:  no basta con eliminar un elemento, se debe mantener la forma del original (no deformarse)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El algoritmo es el siguiente: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74320" lvl="0" indent="-274320" algn="just" rtl="0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b="1"/>
              <a:t>R1</a:t>
            </a:r>
            <a:r>
              <a:rPr lang="en-US"/>
              <a:t>: Si el nodo a eliminar es hoja, actualizar quien lo apunta a él (puntero a raíz o su antecesor inmediato) para que ya no lo apunte más a él y pase a apuntar a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/>
              <a:t>.</a:t>
            </a:r>
            <a:endParaRPr/>
          </a:p>
          <a:p>
            <a:pPr marL="0" lvl="0" indent="0" algn="just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274320" lvl="0" indent="-274320" algn="just" rtl="0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en-US" b="1"/>
              <a:t>R2</a:t>
            </a:r>
            <a:r>
              <a:rPr lang="en-US"/>
              <a:t>: Si el nodo a eliminar tiene un solo hijo, actualizar quien lo apunta a él (puntero a raíz o su antecesor inmediato) para que en vez de apuntarlo a él lo haga al hijo del que se borra.</a:t>
            </a:r>
            <a:endParaRPr/>
          </a:p>
          <a:p>
            <a:pPr marL="274320" lvl="0" indent="-152765" algn="just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274320" lvl="0" indent="-274320" algn="just" rtl="0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en-US" b="1"/>
              <a:t>R3</a:t>
            </a:r>
            <a:r>
              <a:rPr lang="en-US"/>
              <a:t>: Si el nodo a eliminar tiene dos hijos se procede en dos pasos: primero se lo </a:t>
            </a:r>
            <a:r>
              <a:rPr lang="en-US" b="1"/>
              <a:t>reemplaza</a:t>
            </a:r>
            <a:r>
              <a:rPr lang="en-US"/>
              <a:t> por un </a:t>
            </a:r>
            <a:r>
              <a:rPr lang="en-US" b="1" i="1"/>
              <a:t>nodo lexicográficamente adyacente</a:t>
            </a:r>
            <a:r>
              <a:rPr lang="en-US"/>
              <a:t> (su </a:t>
            </a:r>
            <a:r>
              <a:rPr lang="en-US" b="1" i="1"/>
              <a:t>predecesor  inorder</a:t>
            </a:r>
            <a:r>
              <a:rPr lang="en-US"/>
              <a:t> o sea el más grande de los nodos de su subárbol izquierdo, o bien su </a:t>
            </a:r>
            <a:r>
              <a:rPr lang="en-US" b="1" i="1"/>
              <a:t>sucesor inorder</a:t>
            </a:r>
            <a:r>
              <a:rPr lang="en-US"/>
              <a:t> o sea el más chico de los nodos de su subárbol derecho), y finalmente se borra al nodo que lo reemplazó (seguro que dicho nodo tiene a lo sumo un solo hijo, sino no sería el lexicográficamente adyacente, y por lo tanto es fácil de borrar)</a:t>
            </a:r>
            <a:endParaRPr/>
          </a:p>
          <a:p>
            <a:pPr marL="274320" lvl="0" indent="-152765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Se quiere borrar el 80  (R1)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713" y="2596751"/>
            <a:ext cx="3277088" cy="33173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/>
          <p:nvPr/>
        </p:nvSpPr>
        <p:spPr>
          <a:xfrm>
            <a:off x="4276165" y="3859306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2271" y="2683115"/>
            <a:ext cx="3191773" cy="323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2662518" y="3859306"/>
            <a:ext cx="1129553" cy="726141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 partir de lo obtenido se quiere borrar 10  (R2)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4276165" y="3859306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796" y="2606867"/>
            <a:ext cx="3191773" cy="323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/>
          <p:nvPr/>
        </p:nvSpPr>
        <p:spPr>
          <a:xfrm>
            <a:off x="510989" y="3133165"/>
            <a:ext cx="1129553" cy="726141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6788" y="2555215"/>
            <a:ext cx="3053801" cy="260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3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Visualización </a:t>
            </a:r>
            <a:r>
              <a:rPr lang="en-US">
                <a:solidFill>
                  <a:schemeClr val="dk1"/>
                </a:solidFill>
              </a:rPr>
              <a:t>javafx con </a:t>
            </a:r>
            <a:r>
              <a:rPr lang="en-US" sz="2000">
                <a:solidFill>
                  <a:schemeClr val="dk1"/>
                </a:solidFill>
              </a:rPr>
              <a:t>MVC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457200" y="1847088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 partir de lo obtenido se quiere borrar 70  (R3). Supongamos que usamos su predecessor inorder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4067735" y="3859306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344706" y="2708751"/>
            <a:ext cx="1129553" cy="726141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882" y="2854144"/>
            <a:ext cx="3053801" cy="2608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6"/>
          <p:cNvCxnSpPr/>
          <p:nvPr/>
        </p:nvCxnSpPr>
        <p:spPr>
          <a:xfrm rot="10800000" flipH="1">
            <a:off x="1627094" y="3213847"/>
            <a:ext cx="282388" cy="105669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2316" y="2880532"/>
            <a:ext cx="3081816" cy="195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6.1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 partir del siguiente BST, mostrar gráficamente cómo queda paso a paso el BST luego de aplicar las siguientes operaciones y qué reglas se usaron. 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Usar predecesor inorder:  40, 35 y 8 (en ese orden)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Borrar 40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2304893" y="26566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3186636" y="316179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972584" y="388383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1401378" y="30921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460956" y="460447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878172" y="395209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2391976" y="461894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830966" y="390560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1756253" y="535186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7" name="Google Shape;187;p8"/>
          <p:cNvCxnSpPr>
            <a:stCxn id="178" idx="3"/>
            <a:endCxn id="181" idx="7"/>
          </p:cNvCxnSpPr>
          <p:nvPr/>
        </p:nvCxnSpPr>
        <p:spPr>
          <a:xfrm flipH="1">
            <a:off x="1869539" y="3002344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8"/>
          <p:cNvCxnSpPr>
            <a:stCxn id="178" idx="5"/>
            <a:endCxn id="179" idx="1"/>
          </p:cNvCxnSpPr>
          <p:nvPr/>
        </p:nvCxnSpPr>
        <p:spPr>
          <a:xfrm>
            <a:off x="2773187" y="3002344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8"/>
          <p:cNvCxnSpPr>
            <a:stCxn id="181" idx="4"/>
            <a:endCxn id="185" idx="0"/>
          </p:cNvCxnSpPr>
          <p:nvPr/>
        </p:nvCxnSpPr>
        <p:spPr>
          <a:xfrm flipH="1">
            <a:off x="1105398" y="3497075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8"/>
          <p:cNvCxnSpPr>
            <a:stCxn id="181" idx="4"/>
            <a:endCxn id="183" idx="0"/>
          </p:cNvCxnSpPr>
          <p:nvPr/>
        </p:nvCxnSpPr>
        <p:spPr>
          <a:xfrm>
            <a:off x="1675698" y="3497075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8"/>
          <p:cNvCxnSpPr>
            <a:stCxn id="179" idx="5"/>
          </p:cNvCxnSpPr>
          <p:nvPr/>
        </p:nvCxnSpPr>
        <p:spPr>
          <a:xfrm>
            <a:off x="3654929" y="3507441"/>
            <a:ext cx="493800" cy="53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192;p8"/>
          <p:cNvCxnSpPr>
            <a:stCxn id="180" idx="4"/>
            <a:endCxn id="182" idx="7"/>
          </p:cNvCxnSpPr>
          <p:nvPr/>
        </p:nvCxnSpPr>
        <p:spPr>
          <a:xfrm flipH="1">
            <a:off x="3929204" y="4288786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8"/>
          <p:cNvCxnSpPr/>
          <p:nvPr/>
        </p:nvCxnSpPr>
        <p:spPr>
          <a:xfrm flipH="1">
            <a:off x="2127455" y="5003799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4" name="Google Shape;194;p8"/>
          <p:cNvCxnSpPr/>
          <p:nvPr/>
        </p:nvCxnSpPr>
        <p:spPr>
          <a:xfrm>
            <a:off x="2297518" y="4357046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8"/>
          <p:cNvSpPr/>
          <p:nvPr/>
        </p:nvSpPr>
        <p:spPr>
          <a:xfrm>
            <a:off x="182880" y="46035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96" name="Google Shape;196;p8"/>
          <p:cNvCxnSpPr/>
          <p:nvPr/>
        </p:nvCxnSpPr>
        <p:spPr>
          <a:xfrm flipH="1">
            <a:off x="422751" y="4283727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7" name="Google Shape;197;p8"/>
          <p:cNvSpPr/>
          <p:nvPr/>
        </p:nvSpPr>
        <p:spPr>
          <a:xfrm>
            <a:off x="4724495" y="4201410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947617" y="338962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7874060" y="394389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6044102" y="382505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7362432" y="466452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520896" y="468502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7034700" y="535186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5473690" y="463853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6398977" y="608479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06" name="Google Shape;206;p8"/>
          <p:cNvCxnSpPr>
            <a:stCxn id="198" idx="3"/>
            <a:endCxn id="200" idx="7"/>
          </p:cNvCxnSpPr>
          <p:nvPr/>
        </p:nvCxnSpPr>
        <p:spPr>
          <a:xfrm flipH="1">
            <a:off x="6512264" y="3735270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8"/>
          <p:cNvCxnSpPr>
            <a:stCxn id="198" idx="5"/>
          </p:cNvCxnSpPr>
          <p:nvPr/>
        </p:nvCxnSpPr>
        <p:spPr>
          <a:xfrm>
            <a:off x="7415911" y="3735270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8"/>
          <p:cNvCxnSpPr>
            <a:stCxn id="200" idx="4"/>
            <a:endCxn id="204" idx="0"/>
          </p:cNvCxnSpPr>
          <p:nvPr/>
        </p:nvCxnSpPr>
        <p:spPr>
          <a:xfrm flipH="1">
            <a:off x="5748122" y="4230001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09;p8"/>
          <p:cNvCxnSpPr>
            <a:stCxn id="200" idx="4"/>
            <a:endCxn id="202" idx="0"/>
          </p:cNvCxnSpPr>
          <p:nvPr/>
        </p:nvCxnSpPr>
        <p:spPr>
          <a:xfrm>
            <a:off x="6318422" y="4230001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0" name="Google Shape;210;p8"/>
          <p:cNvCxnSpPr>
            <a:stCxn id="199" idx="4"/>
            <a:endCxn id="201" idx="7"/>
          </p:cNvCxnSpPr>
          <p:nvPr/>
        </p:nvCxnSpPr>
        <p:spPr>
          <a:xfrm flipH="1">
            <a:off x="7830680" y="4348844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1" name="Google Shape;211;p8"/>
          <p:cNvCxnSpPr/>
          <p:nvPr/>
        </p:nvCxnSpPr>
        <p:spPr>
          <a:xfrm flipH="1">
            <a:off x="6770179" y="5736725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8"/>
          <p:cNvCxnSpPr/>
          <p:nvPr/>
        </p:nvCxnSpPr>
        <p:spPr>
          <a:xfrm>
            <a:off x="6940242" y="5089972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3" name="Google Shape;213;p8"/>
          <p:cNvSpPr/>
          <p:nvPr/>
        </p:nvSpPr>
        <p:spPr>
          <a:xfrm>
            <a:off x="4825604" y="533652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 flipH="1">
            <a:off x="5065475" y="5016653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Borrar 35</a:t>
            </a:r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4259171" y="3845152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2345637" y="280500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3272080" y="335927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1442122" y="324043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2760452" y="407991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1918916" y="410040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2432720" y="476725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871710" y="405391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1796997" y="550017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1" name="Google Shape;231;p9"/>
          <p:cNvCxnSpPr>
            <a:stCxn id="223" idx="3"/>
            <a:endCxn id="225" idx="7"/>
          </p:cNvCxnSpPr>
          <p:nvPr/>
        </p:nvCxnSpPr>
        <p:spPr>
          <a:xfrm flipH="1">
            <a:off x="1910283" y="3150653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3" idx="5"/>
          </p:cNvCxnSpPr>
          <p:nvPr/>
        </p:nvCxnSpPr>
        <p:spPr>
          <a:xfrm>
            <a:off x="2813930" y="3150653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233;p9"/>
          <p:cNvCxnSpPr>
            <a:stCxn id="225" idx="4"/>
            <a:endCxn id="229" idx="0"/>
          </p:cNvCxnSpPr>
          <p:nvPr/>
        </p:nvCxnSpPr>
        <p:spPr>
          <a:xfrm flipH="1">
            <a:off x="1146142" y="3645384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4" name="Google Shape;234;p9"/>
          <p:cNvCxnSpPr>
            <a:stCxn id="225" idx="4"/>
            <a:endCxn id="227" idx="0"/>
          </p:cNvCxnSpPr>
          <p:nvPr/>
        </p:nvCxnSpPr>
        <p:spPr>
          <a:xfrm>
            <a:off x="1716442" y="3645384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24" idx="4"/>
            <a:endCxn id="226" idx="7"/>
          </p:cNvCxnSpPr>
          <p:nvPr/>
        </p:nvCxnSpPr>
        <p:spPr>
          <a:xfrm flipH="1">
            <a:off x="3228700" y="3764227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9"/>
          <p:cNvCxnSpPr/>
          <p:nvPr/>
        </p:nvCxnSpPr>
        <p:spPr>
          <a:xfrm flipH="1">
            <a:off x="2168199" y="5152108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/>
          <p:nvPr/>
        </p:nvCxnSpPr>
        <p:spPr>
          <a:xfrm>
            <a:off x="2338262" y="4505355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" name="Google Shape;238;p9"/>
          <p:cNvSpPr/>
          <p:nvPr/>
        </p:nvSpPr>
        <p:spPr>
          <a:xfrm>
            <a:off x="223624" y="475190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9" name="Google Shape;239;p9"/>
          <p:cNvCxnSpPr/>
          <p:nvPr/>
        </p:nvCxnSpPr>
        <p:spPr>
          <a:xfrm flipH="1">
            <a:off x="463495" y="4432036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0" name="Google Shape;240;p9"/>
          <p:cNvSpPr/>
          <p:nvPr/>
        </p:nvSpPr>
        <p:spPr>
          <a:xfrm>
            <a:off x="7340591" y="278491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8267034" y="333918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437076" y="322034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755406" y="405982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6913870" y="408031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5866664" y="40338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7358286" y="473181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	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47" name="Google Shape;247;p9"/>
          <p:cNvCxnSpPr>
            <a:stCxn id="240" idx="3"/>
            <a:endCxn id="242" idx="7"/>
          </p:cNvCxnSpPr>
          <p:nvPr/>
        </p:nvCxnSpPr>
        <p:spPr>
          <a:xfrm flipH="1">
            <a:off x="6905237" y="3130562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9"/>
          <p:cNvCxnSpPr>
            <a:stCxn id="240" idx="5"/>
          </p:cNvCxnSpPr>
          <p:nvPr/>
        </p:nvCxnSpPr>
        <p:spPr>
          <a:xfrm>
            <a:off x="7808884" y="3130562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9"/>
          <p:cNvCxnSpPr>
            <a:stCxn id="242" idx="4"/>
            <a:endCxn id="245" idx="0"/>
          </p:cNvCxnSpPr>
          <p:nvPr/>
        </p:nvCxnSpPr>
        <p:spPr>
          <a:xfrm flipH="1">
            <a:off x="6141096" y="3625293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Google Shape;250;p9"/>
          <p:cNvCxnSpPr>
            <a:stCxn id="242" idx="4"/>
            <a:endCxn id="244" idx="0"/>
          </p:cNvCxnSpPr>
          <p:nvPr/>
        </p:nvCxnSpPr>
        <p:spPr>
          <a:xfrm>
            <a:off x="6711396" y="3625293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9"/>
          <p:cNvCxnSpPr>
            <a:stCxn id="241" idx="4"/>
            <a:endCxn id="243" idx="7"/>
          </p:cNvCxnSpPr>
          <p:nvPr/>
        </p:nvCxnSpPr>
        <p:spPr>
          <a:xfrm flipH="1">
            <a:off x="8223654" y="3744136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52;p9"/>
          <p:cNvCxnSpPr/>
          <p:nvPr/>
        </p:nvCxnSpPr>
        <p:spPr>
          <a:xfrm>
            <a:off x="7333216" y="4485264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3" name="Google Shape;253;p9"/>
          <p:cNvSpPr/>
          <p:nvPr/>
        </p:nvSpPr>
        <p:spPr>
          <a:xfrm>
            <a:off x="5218578" y="473181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54" name="Google Shape;254;p9"/>
          <p:cNvCxnSpPr/>
          <p:nvPr/>
        </p:nvCxnSpPr>
        <p:spPr>
          <a:xfrm flipH="1">
            <a:off x="5458449" y="4411945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 dirty="0"/>
          </a:p>
        </p:txBody>
      </p:sp>
      <p:sp>
        <p:nvSpPr>
          <p:cNvPr id="260" name="Google Shape;260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Borrar 8</a:t>
            </a:r>
            <a:endParaRPr/>
          </a:p>
        </p:txBody>
      </p:sp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4259171" y="3845152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2304893" y="301517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3231336" y="356944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401378" y="345060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2719708" y="429008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1878172" y="431057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830966" y="426408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2322588" y="496207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0" name="Google Shape;270;p10"/>
          <p:cNvCxnSpPr>
            <a:stCxn id="263" idx="3"/>
            <a:endCxn id="265" idx="7"/>
          </p:cNvCxnSpPr>
          <p:nvPr/>
        </p:nvCxnSpPr>
        <p:spPr>
          <a:xfrm flipH="1">
            <a:off x="1869539" y="3360823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1" name="Google Shape;271;p10"/>
          <p:cNvCxnSpPr>
            <a:stCxn id="263" idx="5"/>
          </p:cNvCxnSpPr>
          <p:nvPr/>
        </p:nvCxnSpPr>
        <p:spPr>
          <a:xfrm>
            <a:off x="2773187" y="3360823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2" name="Google Shape;272;p10"/>
          <p:cNvCxnSpPr>
            <a:stCxn id="265" idx="4"/>
            <a:endCxn id="268" idx="0"/>
          </p:cNvCxnSpPr>
          <p:nvPr/>
        </p:nvCxnSpPr>
        <p:spPr>
          <a:xfrm flipH="1">
            <a:off x="1105398" y="3855554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3" name="Google Shape;273;p10"/>
          <p:cNvCxnSpPr>
            <a:stCxn id="265" idx="4"/>
            <a:endCxn id="267" idx="0"/>
          </p:cNvCxnSpPr>
          <p:nvPr/>
        </p:nvCxnSpPr>
        <p:spPr>
          <a:xfrm>
            <a:off x="1675698" y="3855554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4" name="Google Shape;274;p10"/>
          <p:cNvCxnSpPr>
            <a:stCxn id="264" idx="4"/>
            <a:endCxn id="266" idx="7"/>
          </p:cNvCxnSpPr>
          <p:nvPr/>
        </p:nvCxnSpPr>
        <p:spPr>
          <a:xfrm flipH="1">
            <a:off x="3187956" y="3974397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5" name="Google Shape;275;p10"/>
          <p:cNvCxnSpPr/>
          <p:nvPr/>
        </p:nvCxnSpPr>
        <p:spPr>
          <a:xfrm>
            <a:off x="2297518" y="4715525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6" name="Google Shape;276;p10"/>
          <p:cNvSpPr/>
          <p:nvPr/>
        </p:nvSpPr>
        <p:spPr>
          <a:xfrm>
            <a:off x="182880" y="496207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7" name="Google Shape;277;p10"/>
          <p:cNvCxnSpPr/>
          <p:nvPr/>
        </p:nvCxnSpPr>
        <p:spPr>
          <a:xfrm flipH="1">
            <a:off x="422751" y="4642206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10"/>
          <p:cNvSpPr/>
          <p:nvPr/>
        </p:nvSpPr>
        <p:spPr>
          <a:xfrm>
            <a:off x="7163819" y="296235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8090262" y="351662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6260304" y="339778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7578634" y="423725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6737098" y="425775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5689892" y="421126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7181514" y="490925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85" name="Google Shape;285;p10"/>
          <p:cNvCxnSpPr>
            <a:stCxn id="278" idx="3"/>
            <a:endCxn id="280" idx="7"/>
          </p:cNvCxnSpPr>
          <p:nvPr/>
        </p:nvCxnSpPr>
        <p:spPr>
          <a:xfrm flipH="1">
            <a:off x="6728465" y="3307999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10"/>
          <p:cNvCxnSpPr>
            <a:stCxn id="278" idx="5"/>
          </p:cNvCxnSpPr>
          <p:nvPr/>
        </p:nvCxnSpPr>
        <p:spPr>
          <a:xfrm>
            <a:off x="7632112" y="3307999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0"/>
          <p:cNvCxnSpPr>
            <a:stCxn id="280" idx="4"/>
            <a:endCxn id="283" idx="0"/>
          </p:cNvCxnSpPr>
          <p:nvPr/>
        </p:nvCxnSpPr>
        <p:spPr>
          <a:xfrm flipH="1">
            <a:off x="5964324" y="3802730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0"/>
          <p:cNvCxnSpPr>
            <a:stCxn id="280" idx="4"/>
            <a:endCxn id="282" idx="0"/>
          </p:cNvCxnSpPr>
          <p:nvPr/>
        </p:nvCxnSpPr>
        <p:spPr>
          <a:xfrm>
            <a:off x="6534624" y="3802730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0"/>
          <p:cNvCxnSpPr>
            <a:stCxn id="279" idx="4"/>
            <a:endCxn id="281" idx="7"/>
          </p:cNvCxnSpPr>
          <p:nvPr/>
        </p:nvCxnSpPr>
        <p:spPr>
          <a:xfrm flipH="1">
            <a:off x="8046882" y="3921573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0"/>
          <p:cNvCxnSpPr/>
          <p:nvPr/>
        </p:nvCxnSpPr>
        <p:spPr>
          <a:xfrm>
            <a:off x="7156444" y="4662701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6.2</a:t>
            </a:r>
            <a:endParaRPr/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el borrado según lo explicado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8" name="Google Shape;298;p11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11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05" name="Google Shape;305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 i="1"/>
              <a:t>Ejercicio 8.2</a:t>
            </a:r>
            <a:endParaRPr b="1" i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 i="1"/>
              <a:t>	</a:t>
            </a:r>
            <a:r>
              <a:rPr lang="en-US"/>
              <a:t>El borrado puede implementarse en forma recursiva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 i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 i="1"/>
              <a:t>En BST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 i="1"/>
          </a:p>
        </p:txBody>
      </p:sp>
      <p:sp>
        <p:nvSpPr>
          <p:cNvPr id="306" name="Google Shape;306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07" name="Google Shape;3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353" y="4146325"/>
            <a:ext cx="6002891" cy="17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 sz="2400"/>
              <a:t>En Node</a:t>
            </a:r>
            <a:endParaRPr sz="2400"/>
          </a:p>
        </p:txBody>
      </p:sp>
      <p:sp>
        <p:nvSpPr>
          <p:cNvPr id="314" name="Google Shape;314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15" name="Google Shape;31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939" y="3573826"/>
            <a:ext cx="4113861" cy="192756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6" name="Google Shape;31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75" y="2286000"/>
            <a:ext cx="44672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Hacer un seguimiento de su funcionamiento. Implementarlo y testearlo</a:t>
            </a:r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7.1</a:t>
            </a:r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1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Cambiar la interface BSTreeInterface para que sea iterable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15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4637" y="1847088"/>
            <a:ext cx="3848780" cy="407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	Para ello corresponde que la interfaz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BSTreeInterface</a:t>
            </a:r>
            <a:r>
              <a:rPr lang="en-US"/>
              <a:t> extienda a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Iterable.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El iterador devolverá los </a:t>
            </a:r>
            <a:r>
              <a:rPr lang="en-US" b="1"/>
              <a:t>elementos por niveles</a:t>
            </a:r>
            <a:r>
              <a:rPr lang="en-US"/>
              <a:t>, como lo hicimos previamente.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No asumir que pueden generar de un BST su información en una estructura auxiliar completamente. Tratar de “recorrer en el momento” o con algún element forward.</a:t>
            </a:r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Caso de Uso: 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BST&lt;Integer&gt; myTree = new BST&lt;&gt;();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myTree.insert(35);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myTree.insert(74);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myTree.insert(20);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myTree.insert(22);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myTree.insert(27);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for (Integer data : myTree) {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System.out.print(data +  " ");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Puedo hacerlo múltiples veces… </a:t>
            </a:r>
            <a:endParaRPr/>
          </a:p>
          <a:p>
            <a:pPr marL="0" lvl="0" indent="0" algn="l" rtl="0">
              <a:spcBef>
                <a:spcPts val="266"/>
              </a:spcBef>
              <a:spcAft>
                <a:spcPts val="0"/>
              </a:spcAft>
              <a:buSzPct val="9500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n\nUna vez más…\n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myTree.forEach( t-&gt; System.out.print(t + " ") );</a:t>
            </a:r>
            <a:endParaRPr b="1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7211717" y="19037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138160" y="24579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6308202" y="233915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7626532" y="317863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6784996" y="31991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7298800" y="386597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5737790" y="315263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6663077" y="459889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5" name="Google Shape;355;p17"/>
          <p:cNvCxnSpPr>
            <a:stCxn id="347" idx="3"/>
            <a:endCxn id="349" idx="7"/>
          </p:cNvCxnSpPr>
          <p:nvPr/>
        </p:nvCxnSpPr>
        <p:spPr>
          <a:xfrm flipH="1">
            <a:off x="6776364" y="2249373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6" name="Google Shape;356;p17"/>
          <p:cNvCxnSpPr>
            <a:stCxn id="347" idx="5"/>
          </p:cNvCxnSpPr>
          <p:nvPr/>
        </p:nvCxnSpPr>
        <p:spPr>
          <a:xfrm>
            <a:off x="7680011" y="2249373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7" name="Google Shape;357;p17"/>
          <p:cNvCxnSpPr>
            <a:stCxn id="349" idx="4"/>
            <a:endCxn id="353" idx="0"/>
          </p:cNvCxnSpPr>
          <p:nvPr/>
        </p:nvCxnSpPr>
        <p:spPr>
          <a:xfrm flipH="1">
            <a:off x="6012222" y="2744104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8" name="Google Shape;358;p17"/>
          <p:cNvCxnSpPr>
            <a:stCxn id="349" idx="4"/>
            <a:endCxn id="351" idx="0"/>
          </p:cNvCxnSpPr>
          <p:nvPr/>
        </p:nvCxnSpPr>
        <p:spPr>
          <a:xfrm>
            <a:off x="6582522" y="2744104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9" name="Google Shape;359;p17"/>
          <p:cNvCxnSpPr>
            <a:stCxn id="348" idx="4"/>
            <a:endCxn id="350" idx="7"/>
          </p:cNvCxnSpPr>
          <p:nvPr/>
        </p:nvCxnSpPr>
        <p:spPr>
          <a:xfrm flipH="1">
            <a:off x="8094780" y="2862947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0" name="Google Shape;360;p17"/>
          <p:cNvCxnSpPr/>
          <p:nvPr/>
        </p:nvCxnSpPr>
        <p:spPr>
          <a:xfrm flipH="1">
            <a:off x="7034279" y="4250828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1" name="Google Shape;361;p17"/>
          <p:cNvCxnSpPr/>
          <p:nvPr/>
        </p:nvCxnSpPr>
        <p:spPr>
          <a:xfrm>
            <a:off x="7204342" y="3604075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2" name="Google Shape;362;p17"/>
          <p:cNvSpPr/>
          <p:nvPr/>
        </p:nvSpPr>
        <p:spPr>
          <a:xfrm>
            <a:off x="5089704" y="38506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63" name="Google Shape;363;p17"/>
          <p:cNvCxnSpPr/>
          <p:nvPr/>
        </p:nvCxnSpPr>
        <p:spPr>
          <a:xfrm flipH="1">
            <a:off x="5329575" y="3530756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4" name="Google Shape;364;p17"/>
          <p:cNvSpPr/>
          <p:nvPr/>
        </p:nvSpPr>
        <p:spPr>
          <a:xfrm>
            <a:off x="4588467" y="5032336"/>
            <a:ext cx="4376057" cy="16379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Tip: tomar la versión (iterativa) y transformarla.</a:t>
            </a:r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" y="2352947"/>
            <a:ext cx="4733925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352947"/>
            <a:ext cx="43434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/>
          <p:nvPr/>
        </p:nvSpPr>
        <p:spPr>
          <a:xfrm>
            <a:off x="0" y="4219711"/>
            <a:ext cx="9143999" cy="36208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1" y="4670189"/>
            <a:ext cx="9143999" cy="2051288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0" y="2899954"/>
            <a:ext cx="9022079" cy="992462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7.2</a:t>
            </a:r>
            <a:endParaRPr/>
          </a:p>
        </p:txBody>
      </p:sp>
      <p:sp>
        <p:nvSpPr>
          <p:cNvPr id="382" name="Google Shape;382;p1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Hacer que el iterador lo haga inOrder.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Para ello, conviene escribir el método inOrder en format no recursivo.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4" name="Google Shape;384;p1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5" name="Google Shape;385;p19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91" name="Google Shape;391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17475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92" name="Google Shape;392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393" name="Google Shape;3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632301"/>
            <a:ext cx="52578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Caso de Uso: 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BST&lt;Integer&gt; myTree = new BST&lt;&gt;();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myTree.insert(35);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myTree.insert(74);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myTree.insert(20);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myTree.insert(22);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myTree.insert(27);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for (Integer data : myTree) {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System.out.print(data +  " ");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Puedo hacerlo múltiples veces… </a:t>
            </a:r>
            <a:endParaRPr/>
          </a:p>
          <a:p>
            <a:pPr marL="0" lvl="0" indent="0" algn="l" rtl="0">
              <a:spcBef>
                <a:spcPts val="266"/>
              </a:spcBef>
              <a:spcAft>
                <a:spcPts val="0"/>
              </a:spcAft>
              <a:buSzPct val="9500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n\nUna vez más…\n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myTree.forEach( t-&gt; System.out.print(t + " ") );</a:t>
            </a:r>
            <a:endParaRPr b="1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400" name="Google Shape;400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7211717" y="19037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8138160" y="24579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6308202" y="233915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7626532" y="317863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6784996" y="31991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7298800" y="386597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5737790" y="315263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6663077" y="459889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09" name="Google Shape;409;p21"/>
          <p:cNvCxnSpPr>
            <a:stCxn id="401" idx="3"/>
            <a:endCxn id="403" idx="7"/>
          </p:cNvCxnSpPr>
          <p:nvPr/>
        </p:nvCxnSpPr>
        <p:spPr>
          <a:xfrm flipH="1">
            <a:off x="6776364" y="2249373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0" name="Google Shape;410;p21"/>
          <p:cNvCxnSpPr>
            <a:stCxn id="401" idx="5"/>
          </p:cNvCxnSpPr>
          <p:nvPr/>
        </p:nvCxnSpPr>
        <p:spPr>
          <a:xfrm>
            <a:off x="7680011" y="2249373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1" name="Google Shape;411;p21"/>
          <p:cNvCxnSpPr>
            <a:stCxn id="403" idx="4"/>
            <a:endCxn id="407" idx="0"/>
          </p:cNvCxnSpPr>
          <p:nvPr/>
        </p:nvCxnSpPr>
        <p:spPr>
          <a:xfrm flipH="1">
            <a:off x="6012222" y="2744104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2" name="Google Shape;412;p21"/>
          <p:cNvCxnSpPr>
            <a:stCxn id="403" idx="4"/>
            <a:endCxn id="405" idx="0"/>
          </p:cNvCxnSpPr>
          <p:nvPr/>
        </p:nvCxnSpPr>
        <p:spPr>
          <a:xfrm>
            <a:off x="6582522" y="2744104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3" name="Google Shape;413;p21"/>
          <p:cNvCxnSpPr>
            <a:stCxn id="402" idx="4"/>
            <a:endCxn id="404" idx="7"/>
          </p:cNvCxnSpPr>
          <p:nvPr/>
        </p:nvCxnSpPr>
        <p:spPr>
          <a:xfrm flipH="1">
            <a:off x="8094780" y="2862947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4" name="Google Shape;414;p21"/>
          <p:cNvCxnSpPr/>
          <p:nvPr/>
        </p:nvCxnSpPr>
        <p:spPr>
          <a:xfrm flipH="1">
            <a:off x="7034279" y="4250828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5" name="Google Shape;415;p21"/>
          <p:cNvCxnSpPr/>
          <p:nvPr/>
        </p:nvCxnSpPr>
        <p:spPr>
          <a:xfrm>
            <a:off x="7204342" y="3604075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6" name="Google Shape;416;p21"/>
          <p:cNvSpPr/>
          <p:nvPr/>
        </p:nvSpPr>
        <p:spPr>
          <a:xfrm>
            <a:off x="5089704" y="38506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17" name="Google Shape;417;p21"/>
          <p:cNvCxnSpPr/>
          <p:nvPr/>
        </p:nvCxnSpPr>
        <p:spPr>
          <a:xfrm flipH="1">
            <a:off x="5329575" y="3530756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8" name="Google Shape;418;p21"/>
          <p:cNvSpPr/>
          <p:nvPr/>
        </p:nvSpPr>
        <p:spPr>
          <a:xfrm>
            <a:off x="4588467" y="5032336"/>
            <a:ext cx="4376057" cy="16379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 obtenerse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8 15 20 22 25 27 35 55 74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8 15 20 22 25 27 35 55 74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17475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426" name="Google Shape;4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2941457"/>
            <a:ext cx="52578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8150" y="2225040"/>
            <a:ext cx="48958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2"/>
          <p:cNvSpPr/>
          <p:nvPr/>
        </p:nvSpPr>
        <p:spPr>
          <a:xfrm>
            <a:off x="0" y="3762103"/>
            <a:ext cx="9143999" cy="20900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-1" y="3982243"/>
            <a:ext cx="9143999" cy="231405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-2" y="2338252"/>
            <a:ext cx="9143999" cy="1423852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7.3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Dejar que el usuario elija el iterador que desea, tantas veces lo quiera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38" name="Google Shape;438;p23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37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9" name="Google Shape;439;p23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45" name="Google Shape;445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	El problema es que no se puede cambiar el método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-US"/>
              <a:t> parametrizandolo por la forma en que se lo quiere recorrer.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public Iterator&lt;T&gt; </a:t>
            </a:r>
            <a:r>
              <a:rPr lang="en-US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iterator( ?? )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 err="1"/>
              <a:t>Agregar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que hay que </a:t>
            </a:r>
            <a:r>
              <a:rPr lang="en-US" dirty="0" err="1"/>
              <a:t>invocar</a:t>
            </a:r>
            <a:r>
              <a:rPr lang="en-US" dirty="0"/>
              <a:t> “antes” de </a:t>
            </a:r>
            <a:r>
              <a:rPr lang="en-US" dirty="0" err="1"/>
              <a:t>tomar</a:t>
            </a:r>
            <a:r>
              <a:rPr lang="en-US" dirty="0"/>
              <a:t> el </a:t>
            </a:r>
            <a:r>
              <a:rPr lang="en-US" dirty="0" err="1"/>
              <a:t>iterador</a:t>
            </a:r>
            <a:r>
              <a:rPr lang="en-US" dirty="0"/>
              <a:t> que </a:t>
            </a:r>
            <a:r>
              <a:rPr lang="en-US" dirty="0" err="1"/>
              <a:t>indique</a:t>
            </a:r>
            <a:r>
              <a:rPr lang="en-US" dirty="0"/>
              <a:t> de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se lo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recorrer</a:t>
            </a:r>
            <a:r>
              <a:rPr lang="en-US" dirty="0"/>
              <a:t>. El default, de no </a:t>
            </a:r>
            <a:r>
              <a:rPr lang="en-US" dirty="0" err="1"/>
              <a:t>invocarse</a:t>
            </a:r>
            <a:r>
              <a:rPr lang="en-US" dirty="0"/>
              <a:t>, es </a:t>
            </a:r>
            <a:r>
              <a:rPr lang="en-US" dirty="0" err="1"/>
              <a:t>iteración</a:t>
            </a:r>
            <a:r>
              <a:rPr lang="en-US" dirty="0"/>
              <a:t> </a:t>
            </a:r>
            <a:r>
              <a:rPr lang="en-US" dirty="0" err="1"/>
              <a:t>byLevels</a:t>
            </a:r>
            <a:r>
              <a:rPr lang="en-US" dirty="0"/>
              <a:t>.</a:t>
            </a:r>
            <a:endParaRPr dirty="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 err="1"/>
              <a:t>Chequearlo</a:t>
            </a:r>
            <a:r>
              <a:rPr lang="en-US" dirty="0"/>
              <a:t> con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invocaciones</a:t>
            </a:r>
            <a:r>
              <a:rPr lang="en-US" dirty="0"/>
              <a:t> de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recorrido</a:t>
            </a:r>
            <a:r>
              <a:rPr lang="en-US" dirty="0"/>
              <a:t>!!!</a:t>
            </a:r>
            <a:endParaRPr dirty="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 err="1"/>
              <a:t>Básicamente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53" name="Google Shape;453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Asegurarse que tiene implementado los métodos (insert) 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@Override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</a:t>
            </a:r>
            <a:r>
              <a:rPr lang="en-US" b="1"/>
              <a:t>public</a:t>
            </a:r>
            <a:r>
              <a:rPr lang="en-US"/>
              <a:t> NodeTreeInterface&lt;T&gt; getRoot()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	</a:t>
            </a:r>
            <a:r>
              <a:rPr lang="en-US" b="1"/>
              <a:t>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@Override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</a:t>
            </a: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int</a:t>
            </a:r>
            <a:r>
              <a:rPr lang="en-US"/>
              <a:t> getHeight()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	</a:t>
            </a:r>
            <a:r>
              <a:rPr lang="en-US" b="1"/>
              <a:t>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459" name="Google Shape;459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Sacar comentario en la interface…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public interface BSTreeInterface&lt;T extends Comparable&lt;? super T&gt;&gt; ...{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enum Traversal { </a:t>
            </a:r>
            <a:r>
              <a:rPr lang="en-US" sz="16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BYLEVELS, INORDER</a:t>
            </a:r>
            <a:r>
              <a:rPr lang="en-US" sz="1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void setTraversal(Traversal traversal);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Caso de uso A</a:t>
            </a:r>
            <a:endParaRPr/>
          </a:p>
        </p:txBody>
      </p:sp>
      <p:sp>
        <p:nvSpPr>
          <p:cNvPr id="466" name="Google Shape;466;p2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sz="4900" b="1"/>
              <a:t>public static void main(String[] args) {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BST&lt;Integer&gt;  myTree= </a:t>
            </a:r>
            <a:r>
              <a:rPr lang="en-US" sz="4900" b="1"/>
              <a:t>new BST&lt;&gt;();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myTree.insert(35);   myTree.insert(74);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myTree.insert(20);   myTree.insert(22);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myTree.insert(55);   myTree.insert(15);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myTree.insert(8);     myTree.insert(27);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myTree.insert(25);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endParaRPr sz="4900"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System.</a:t>
            </a:r>
            <a:r>
              <a:rPr lang="en-US" sz="4900" b="1" i="1">
                <a:solidFill>
                  <a:srgbClr val="0070C0"/>
                </a:solidFill>
              </a:rPr>
              <a:t>out.println("\n\nDefault Traversal…\n");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myTree.forEach( t-&gt; System.</a:t>
            </a:r>
            <a:r>
              <a:rPr lang="en-US" sz="4900" b="1" i="1">
                <a:solidFill>
                  <a:srgbClr val="0070C0"/>
                </a:solidFill>
              </a:rPr>
              <a:t>out.print(t + " ") 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endParaRPr sz="4900"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myTree.setTraversal(Traversal.</a:t>
            </a:r>
            <a:r>
              <a:rPr lang="en-US" sz="4900" b="1" i="1">
                <a:solidFill>
                  <a:srgbClr val="7030A0"/>
                </a:solidFill>
              </a:rPr>
              <a:t>INORDER);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System.</a:t>
            </a:r>
            <a:r>
              <a:rPr lang="en-US" sz="4900" b="1" i="1">
                <a:solidFill>
                  <a:srgbClr val="7030A0"/>
                </a:solidFill>
              </a:rPr>
              <a:t>out.println("\n\nUna vez más INORDER\n");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myTree.forEach( t-&gt; System.</a:t>
            </a:r>
            <a:r>
              <a:rPr lang="en-US" sz="4900" b="1" i="1">
                <a:solidFill>
                  <a:srgbClr val="7030A0"/>
                </a:solidFill>
              </a:rPr>
              <a:t>out.print(t + " ") 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endParaRPr sz="4900"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myTree.setTraversal(Traversal.</a:t>
            </a:r>
            <a:r>
              <a:rPr lang="en-US" sz="4900" b="1" i="1">
                <a:solidFill>
                  <a:srgbClr val="0070C0"/>
                </a:solidFill>
              </a:rPr>
              <a:t>BYLEVELS);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System.</a:t>
            </a:r>
            <a:r>
              <a:rPr lang="en-US" sz="4900" b="1" i="1">
                <a:solidFill>
                  <a:srgbClr val="0070C0"/>
                </a:solidFill>
              </a:rPr>
              <a:t>out.println("\n\nUna vez más BYLEVELS\n");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myTree.forEach( t-&gt; System.</a:t>
            </a:r>
            <a:r>
              <a:rPr lang="en-US" sz="4900" b="1" i="1">
                <a:solidFill>
                  <a:srgbClr val="0070C0"/>
                </a:solidFill>
              </a:rPr>
              <a:t>out.print(t + " ") 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endParaRPr sz="4900"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myTree.setTraversal(Traversal.</a:t>
            </a:r>
            <a:r>
              <a:rPr lang="en-US" sz="4900" b="1" i="1">
                <a:solidFill>
                  <a:srgbClr val="7030A0"/>
                </a:solidFill>
              </a:rPr>
              <a:t>INORDER);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System.</a:t>
            </a:r>
            <a:r>
              <a:rPr lang="en-US" sz="4900" b="1" i="1">
                <a:solidFill>
                  <a:srgbClr val="7030A0"/>
                </a:solidFill>
              </a:rPr>
              <a:t>out.println("\n\nUna vez más INORDER\n");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myTree.forEach( t-&gt; System.</a:t>
            </a:r>
            <a:r>
              <a:rPr lang="en-US" sz="4900" b="1" i="1">
                <a:solidFill>
                  <a:srgbClr val="7030A0"/>
                </a:solidFill>
              </a:rPr>
              <a:t>out.print(t + " ") 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endParaRPr sz="4900"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}</a:t>
            </a:r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7107215" y="100671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8033658" y="156098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6203700" y="1442140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7522030" y="228161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680494" y="230211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7194298" y="296895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5633288" y="225562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6558575" y="370188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76" name="Google Shape;476;p27"/>
          <p:cNvCxnSpPr>
            <a:stCxn id="468" idx="3"/>
            <a:endCxn id="470" idx="7"/>
          </p:cNvCxnSpPr>
          <p:nvPr/>
        </p:nvCxnSpPr>
        <p:spPr>
          <a:xfrm flipH="1">
            <a:off x="6671861" y="1352357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7" name="Google Shape;477;p27"/>
          <p:cNvCxnSpPr>
            <a:stCxn id="468" idx="5"/>
          </p:cNvCxnSpPr>
          <p:nvPr/>
        </p:nvCxnSpPr>
        <p:spPr>
          <a:xfrm>
            <a:off x="7575508" y="1352357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8" name="Google Shape;478;p27"/>
          <p:cNvCxnSpPr>
            <a:stCxn id="470" idx="4"/>
            <a:endCxn id="474" idx="0"/>
          </p:cNvCxnSpPr>
          <p:nvPr/>
        </p:nvCxnSpPr>
        <p:spPr>
          <a:xfrm flipH="1">
            <a:off x="5907720" y="1847088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9" name="Google Shape;479;p27"/>
          <p:cNvCxnSpPr>
            <a:stCxn id="470" idx="4"/>
            <a:endCxn id="472" idx="0"/>
          </p:cNvCxnSpPr>
          <p:nvPr/>
        </p:nvCxnSpPr>
        <p:spPr>
          <a:xfrm>
            <a:off x="6478020" y="1847088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0" name="Google Shape;480;p27"/>
          <p:cNvCxnSpPr>
            <a:stCxn id="469" idx="4"/>
            <a:endCxn id="471" idx="7"/>
          </p:cNvCxnSpPr>
          <p:nvPr/>
        </p:nvCxnSpPr>
        <p:spPr>
          <a:xfrm flipH="1">
            <a:off x="7990278" y="1965931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1" name="Google Shape;481;p27"/>
          <p:cNvCxnSpPr/>
          <p:nvPr/>
        </p:nvCxnSpPr>
        <p:spPr>
          <a:xfrm flipH="1">
            <a:off x="6929777" y="3353812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2" name="Google Shape;482;p27"/>
          <p:cNvCxnSpPr/>
          <p:nvPr/>
        </p:nvCxnSpPr>
        <p:spPr>
          <a:xfrm>
            <a:off x="7099840" y="2707059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3" name="Google Shape;483;p27"/>
          <p:cNvSpPr/>
          <p:nvPr/>
        </p:nvSpPr>
        <p:spPr>
          <a:xfrm>
            <a:off x="4985202" y="295361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84" name="Google Shape;484;p27"/>
          <p:cNvCxnSpPr/>
          <p:nvPr/>
        </p:nvCxnSpPr>
        <p:spPr>
          <a:xfrm flipH="1">
            <a:off x="5225073" y="2633740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5" name="Google Shape;485;p27"/>
          <p:cNvSpPr/>
          <p:nvPr/>
        </p:nvSpPr>
        <p:spPr>
          <a:xfrm>
            <a:off x="4455349" y="4157237"/>
            <a:ext cx="4178042" cy="257231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Default Traversal</a:t>
            </a: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 INORDER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8   15   20   22   25   27   35   55   74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 BYLEVELS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 INORDER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8   15   20   22  25   27   35   55   74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491" name="Google Shape;491;p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Posible Implementación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492" name="Google Shape;492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493" name="Google Shape;49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387" y="2863760"/>
            <a:ext cx="52292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sz="4500"/>
              <a:t>Agregar al pom las dependencias: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&lt;dependencies&gt;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&lt;dependency&gt;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&lt;groupId&gt;org.openjfx&lt;/groupId&gt;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&lt;artifactId&gt;javafx-fxml&lt;/artifactId&gt;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&lt;version&gt;11&lt;/version&gt;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&lt;/dependency&gt;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&lt;dependency&gt;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&lt;groupId&gt;org.openjfx&lt;/groupId&gt;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&lt;artifactId&gt;javafx-base&lt;/artifactId&gt;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&lt;version&gt;11&lt;/version&gt;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&lt;/dependency&gt;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&lt;dependency&gt;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&lt;groupId&gt;org.openjfx&lt;/groupId&gt;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&lt;artifactId&gt;javafx-controls&lt;/artifactId&gt;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&lt;version&gt;11&lt;/version&gt;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&lt;/dependency&gt;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&lt;dependency&gt;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&lt;groupId&gt;org.openjfx&lt;/groupId&gt;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&lt;artifactId&gt;javafx-graphics&lt;/artifactId&gt;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&lt;version&gt;11&lt;/version&gt;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&lt;/dependency&gt;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n-US"/>
              <a:t> &lt;/dependencies&gt;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Las interfaces deben estar dentro del package core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 i="1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Ahora agregar al proyecto (Bajar de Campus):</a:t>
            </a: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GraphicsTree.java  (en package controller)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Circle.java y Line.java (en package shape) 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TestGUI.java   (podría estar en package default). Es la aplicación de ejemplo javafx.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17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655" y="2630397"/>
            <a:ext cx="29241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Bajar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https://gluonhq.com/products/javafx/</a:t>
            </a:r>
            <a:r>
              <a:rPr lang="en-US"/>
              <a:t>   la versión 17.0.11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Descompactar, por ejemplo en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C:\Users\lgomez\Downloads\</a:t>
            </a:r>
            <a:r>
              <a:rPr lang="en-US" sz="28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javafx-sdk-17.0.11 </a:t>
            </a:r>
            <a:r>
              <a:rPr lang="en-US"/>
              <a:t>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O para Linux/Mac:</a:t>
            </a: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/Users/jabu/Downloads/</a:t>
            </a:r>
            <a:r>
              <a:rPr lang="en-US" sz="28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javafx-sdk-17.0.11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Setear VM options la ejecutar  (a donde está el lib):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400" b="1"/>
              <a:t>--module-path</a:t>
            </a:r>
            <a:r>
              <a:rPr lang="en-US" sz="2400"/>
              <a:t> C:\Users\lgomez\Downloads\</a:t>
            </a:r>
            <a:r>
              <a:rPr lang="en-US" sz="24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javafx-sdk-17.0.9</a:t>
            </a:r>
            <a:r>
              <a:rPr lang="en-US" sz="2400"/>
              <a:t>\lib </a:t>
            </a:r>
            <a:r>
              <a:rPr lang="en-US" sz="2400" b="1"/>
              <a:t>--add-modules</a:t>
            </a:r>
            <a:r>
              <a:rPr lang="en-US" sz="2400"/>
              <a:t> javafx.fxml,javafx.controls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1782</Words>
  <Application>Microsoft Office PowerPoint</Application>
  <PresentationFormat>On-screen Show (4:3)</PresentationFormat>
  <Paragraphs>380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JetBrains Mono</vt:lpstr>
      <vt:lpstr>Noto Sans Symbols</vt:lpstr>
      <vt:lpstr>Palatino Linotype</vt:lpstr>
      <vt:lpstr>Century Gothic</vt:lpstr>
      <vt:lpstr>Calibri</vt:lpstr>
      <vt:lpstr>Arial</vt:lpstr>
      <vt:lpstr>Roboto</vt:lpstr>
      <vt:lpstr>Consolas</vt:lpstr>
      <vt:lpstr>Presentation on brainstorming</vt:lpstr>
      <vt:lpstr>Estructura de Datos y Algoritmos</vt:lpstr>
      <vt:lpstr>TP 5C – Ejer 3</vt:lpstr>
      <vt:lpstr>BST</vt:lpstr>
      <vt:lpstr>BST</vt:lpstr>
      <vt:lpstr>BST</vt:lpstr>
      <vt:lpstr>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5C – Ejer 4</vt:lpstr>
      <vt:lpstr>PowerPoint Presentation</vt:lpstr>
      <vt:lpstr>BST</vt:lpstr>
      <vt:lpstr>Estructura de Datos y Algoritmos</vt:lpstr>
      <vt:lpstr>BST</vt:lpstr>
      <vt:lpstr>BST</vt:lpstr>
      <vt:lpstr>BST</vt:lpstr>
      <vt:lpstr>BST</vt:lpstr>
      <vt:lpstr>BST</vt:lpstr>
      <vt:lpstr>TP 5C – Ejer 6.1</vt:lpstr>
      <vt:lpstr>PowerPoint Presentation</vt:lpstr>
      <vt:lpstr>PowerPoint Presentation</vt:lpstr>
      <vt:lpstr>PowerPoint Presentation</vt:lpstr>
      <vt:lpstr>TP 5C – Ejer 6.2</vt:lpstr>
      <vt:lpstr>PowerPoint Presentation</vt:lpstr>
      <vt:lpstr>PowerPoint Presentation</vt:lpstr>
      <vt:lpstr>PowerPoint Presentation</vt:lpstr>
      <vt:lpstr>TP 5C – Ejer 7.1</vt:lpstr>
      <vt:lpstr>BST</vt:lpstr>
      <vt:lpstr>PowerPoint Presentation</vt:lpstr>
      <vt:lpstr>PowerPoint Presentation</vt:lpstr>
      <vt:lpstr>TP 5C – Ejer 7.2</vt:lpstr>
      <vt:lpstr>PowerPoint Presentation</vt:lpstr>
      <vt:lpstr>PowerPoint Presentation</vt:lpstr>
      <vt:lpstr>PowerPoint Presentation</vt:lpstr>
      <vt:lpstr>TP 5C – Ejer 7.3</vt:lpstr>
      <vt:lpstr>BST</vt:lpstr>
      <vt:lpstr>BST</vt:lpstr>
      <vt:lpstr>PowerPoint Presentation</vt:lpstr>
      <vt:lpstr>Caso de uso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bigdata2</dc:creator>
  <cp:lastModifiedBy>Luciano Stupnik</cp:lastModifiedBy>
  <cp:revision>2</cp:revision>
  <dcterms:created xsi:type="dcterms:W3CDTF">2019-02-21T18:33:09Z</dcterms:created>
  <dcterms:modified xsi:type="dcterms:W3CDTF">2024-06-13T15:57:37Z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