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1"/>
  </p:notesMasterIdLst>
  <p:sldIdLst>
    <p:sldId id="272" r:id="rId2"/>
    <p:sldId id="890" r:id="rId3"/>
    <p:sldId id="891" r:id="rId4"/>
    <p:sldId id="892" r:id="rId5"/>
    <p:sldId id="893" r:id="rId6"/>
    <p:sldId id="894" r:id="rId7"/>
    <p:sldId id="895" r:id="rId8"/>
    <p:sldId id="896" r:id="rId9"/>
    <p:sldId id="897" r:id="rId10"/>
    <p:sldId id="898" r:id="rId11"/>
    <p:sldId id="899" r:id="rId12"/>
    <p:sldId id="900" r:id="rId13"/>
    <p:sldId id="911" r:id="rId14"/>
    <p:sldId id="901" r:id="rId15"/>
    <p:sldId id="902" r:id="rId16"/>
    <p:sldId id="903" r:id="rId17"/>
    <p:sldId id="912" r:id="rId18"/>
    <p:sldId id="904" r:id="rId19"/>
    <p:sldId id="907" r:id="rId20"/>
    <p:sldId id="905" r:id="rId21"/>
    <p:sldId id="908" r:id="rId22"/>
    <p:sldId id="913" r:id="rId23"/>
    <p:sldId id="910" r:id="rId24"/>
    <p:sldId id="909" r:id="rId25"/>
    <p:sldId id="922" r:id="rId26"/>
    <p:sldId id="796" r:id="rId27"/>
    <p:sldId id="795" r:id="rId28"/>
    <p:sldId id="934" r:id="rId29"/>
    <p:sldId id="958" r:id="rId30"/>
    <p:sldId id="959" r:id="rId31"/>
    <p:sldId id="1018" r:id="rId32"/>
    <p:sldId id="1019" r:id="rId33"/>
    <p:sldId id="925" r:id="rId34"/>
    <p:sldId id="923" r:id="rId35"/>
    <p:sldId id="924" r:id="rId36"/>
    <p:sldId id="929" r:id="rId37"/>
    <p:sldId id="926" r:id="rId38"/>
    <p:sldId id="928" r:id="rId39"/>
    <p:sldId id="927" r:id="rId40"/>
    <p:sldId id="813" r:id="rId41"/>
    <p:sldId id="930" r:id="rId42"/>
    <p:sldId id="931" r:id="rId43"/>
    <p:sldId id="932" r:id="rId44"/>
    <p:sldId id="961" r:id="rId45"/>
    <p:sldId id="960" r:id="rId46"/>
    <p:sldId id="962" r:id="rId47"/>
    <p:sldId id="964" r:id="rId48"/>
    <p:sldId id="965" r:id="rId49"/>
    <p:sldId id="966" r:id="rId50"/>
    <p:sldId id="967" r:id="rId51"/>
    <p:sldId id="968" r:id="rId52"/>
    <p:sldId id="969" r:id="rId53"/>
    <p:sldId id="256" r:id="rId54"/>
    <p:sldId id="257" r:id="rId55"/>
    <p:sldId id="258" r:id="rId56"/>
    <p:sldId id="259" r:id="rId57"/>
    <p:sldId id="260" r:id="rId58"/>
    <p:sldId id="261" r:id="rId59"/>
    <p:sldId id="262" r:id="rId60"/>
    <p:sldId id="263" r:id="rId61"/>
    <p:sldId id="264" r:id="rId62"/>
    <p:sldId id="265" r:id="rId63"/>
    <p:sldId id="266" r:id="rId64"/>
    <p:sldId id="267" r:id="rId65"/>
    <p:sldId id="268" r:id="rId66"/>
    <p:sldId id="269" r:id="rId67"/>
    <p:sldId id="270" r:id="rId68"/>
    <p:sldId id="271" r:id="rId69"/>
    <p:sldId id="1020" r:id="rId70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ECE9E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5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6/14/2024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0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86176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2024-Q1</a:t>
            </a:r>
          </a:p>
          <a:p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Grafos y sus tipos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Con ejes no dirigidos</a:t>
            </a:r>
          </a:p>
          <a:p>
            <a:pPr lvl="1"/>
            <a:r>
              <a:rPr lang="es-AR" dirty="0"/>
              <a:t>Simple: entre cada par de nodos hay a lo sumo un eje. No admite lazos (</a:t>
            </a:r>
            <a:r>
              <a:rPr lang="es-AR" dirty="0" err="1"/>
              <a:t>self-loops</a:t>
            </a:r>
            <a:r>
              <a:rPr lang="es-AR" dirty="0"/>
              <a:t>)</a:t>
            </a:r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2451653" y="3213653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6" name="Elipse 5"/>
          <p:cNvSpPr/>
          <p:nvPr/>
        </p:nvSpPr>
        <p:spPr>
          <a:xfrm>
            <a:off x="5280993" y="3156006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</a:p>
        </p:txBody>
      </p:sp>
      <p:sp>
        <p:nvSpPr>
          <p:cNvPr id="7" name="Elipse 6"/>
          <p:cNvSpPr/>
          <p:nvPr/>
        </p:nvSpPr>
        <p:spPr>
          <a:xfrm>
            <a:off x="2451653" y="4704522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4419601" y="4130040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d</a:t>
            </a:r>
          </a:p>
        </p:txBody>
      </p:sp>
      <p:cxnSp>
        <p:nvCxnSpPr>
          <p:cNvPr id="12" name="Conector recto 11"/>
          <p:cNvCxnSpPr>
            <a:stCxn id="5" idx="6"/>
            <a:endCxn id="6" idx="2"/>
          </p:cNvCxnSpPr>
          <p:nvPr/>
        </p:nvCxnSpPr>
        <p:spPr>
          <a:xfrm flipV="1">
            <a:off x="3220279" y="3480685"/>
            <a:ext cx="2060714" cy="57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5" idx="4"/>
            <a:endCxn id="7" idx="0"/>
          </p:cNvCxnSpPr>
          <p:nvPr/>
        </p:nvCxnSpPr>
        <p:spPr>
          <a:xfrm>
            <a:off x="2835966" y="3863010"/>
            <a:ext cx="0" cy="84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61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Con ejes no dirigidos</a:t>
            </a:r>
          </a:p>
          <a:p>
            <a:pPr lvl="1"/>
            <a:r>
              <a:rPr lang="es-AR" dirty="0" err="1"/>
              <a:t>Multigrafo</a:t>
            </a:r>
            <a:r>
              <a:rPr lang="es-AR" dirty="0"/>
              <a:t>: entre cada par de nodos puede haber varios ejes. No admite lazos (</a:t>
            </a:r>
            <a:r>
              <a:rPr lang="es-AR" dirty="0" err="1"/>
              <a:t>self-loops</a:t>
            </a:r>
            <a:r>
              <a:rPr lang="es-AR" dirty="0"/>
              <a:t>)</a:t>
            </a:r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2451653" y="3213653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6" name="Elipse 5"/>
          <p:cNvSpPr/>
          <p:nvPr/>
        </p:nvSpPr>
        <p:spPr>
          <a:xfrm>
            <a:off x="5280993" y="3156006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</a:p>
        </p:txBody>
      </p:sp>
      <p:sp>
        <p:nvSpPr>
          <p:cNvPr id="7" name="Elipse 6"/>
          <p:cNvSpPr/>
          <p:nvPr/>
        </p:nvSpPr>
        <p:spPr>
          <a:xfrm>
            <a:off x="2451653" y="4704522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4419601" y="4130040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d</a:t>
            </a:r>
          </a:p>
        </p:txBody>
      </p:sp>
      <p:cxnSp>
        <p:nvCxnSpPr>
          <p:cNvPr id="12" name="Conector recto 11"/>
          <p:cNvCxnSpPr>
            <a:stCxn id="5" idx="6"/>
            <a:endCxn id="6" idx="2"/>
          </p:cNvCxnSpPr>
          <p:nvPr/>
        </p:nvCxnSpPr>
        <p:spPr>
          <a:xfrm flipV="1">
            <a:off x="3220279" y="3480685"/>
            <a:ext cx="2060714" cy="57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756452" y="3863010"/>
            <a:ext cx="0" cy="84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948609" y="3851746"/>
            <a:ext cx="0" cy="84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196550" y="4106328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028123" y="404577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x2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3843133" y="311798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327248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Con ejes no dirigidos</a:t>
            </a:r>
          </a:p>
          <a:p>
            <a:pPr lvl="1"/>
            <a:r>
              <a:rPr lang="es-AR" dirty="0" err="1"/>
              <a:t>Pseudografo</a:t>
            </a:r>
            <a:r>
              <a:rPr lang="es-AR" dirty="0"/>
              <a:t>: entre cada par de nodos puede haber varios ejes y admite lazos (</a:t>
            </a:r>
            <a:r>
              <a:rPr lang="es-AR" dirty="0" err="1"/>
              <a:t>self-loops</a:t>
            </a:r>
            <a:r>
              <a:rPr lang="es-AR" dirty="0"/>
              <a:t>) </a:t>
            </a:r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marL="393192" lvl="1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2451653" y="3213653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6" name="Elipse 5"/>
          <p:cNvSpPr/>
          <p:nvPr/>
        </p:nvSpPr>
        <p:spPr>
          <a:xfrm>
            <a:off x="5280993" y="3156006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</a:p>
        </p:txBody>
      </p:sp>
      <p:sp>
        <p:nvSpPr>
          <p:cNvPr id="7" name="Elipse 6"/>
          <p:cNvSpPr/>
          <p:nvPr/>
        </p:nvSpPr>
        <p:spPr>
          <a:xfrm>
            <a:off x="2451653" y="4704522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4419601" y="4130040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d</a:t>
            </a:r>
          </a:p>
        </p:txBody>
      </p:sp>
      <p:cxnSp>
        <p:nvCxnSpPr>
          <p:cNvPr id="12" name="Conector recto 11"/>
          <p:cNvCxnSpPr>
            <a:stCxn id="5" idx="6"/>
            <a:endCxn id="6" idx="2"/>
          </p:cNvCxnSpPr>
          <p:nvPr/>
        </p:nvCxnSpPr>
        <p:spPr>
          <a:xfrm flipV="1">
            <a:off x="3220279" y="3480685"/>
            <a:ext cx="2060714" cy="57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756452" y="3863010"/>
            <a:ext cx="0" cy="84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948609" y="3851746"/>
            <a:ext cx="0" cy="84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196550" y="4106328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028123" y="404577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x2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3843133" y="311798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  <p:sp>
        <p:nvSpPr>
          <p:cNvPr id="10" name="Forma libre 9"/>
          <p:cNvSpPr/>
          <p:nvPr/>
        </p:nvSpPr>
        <p:spPr>
          <a:xfrm>
            <a:off x="1749238" y="3533043"/>
            <a:ext cx="702415" cy="245560"/>
          </a:xfrm>
          <a:custGeom>
            <a:avLst/>
            <a:gdLst>
              <a:gd name="connsiteX0" fmla="*/ 583145 w 609649"/>
              <a:gd name="connsiteY0" fmla="*/ 0 h 272064"/>
              <a:gd name="connsiteX1" fmla="*/ 49 w 609649"/>
              <a:gd name="connsiteY1" fmla="*/ 251791 h 272064"/>
              <a:gd name="connsiteX2" fmla="*/ 609649 w 609649"/>
              <a:gd name="connsiteY2" fmla="*/ 238539 h 27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49" h="272064">
                <a:moveTo>
                  <a:pt x="583145" y="0"/>
                </a:moveTo>
                <a:cubicBezTo>
                  <a:pt x="289388" y="106017"/>
                  <a:pt x="-4368" y="212035"/>
                  <a:pt x="49" y="251791"/>
                </a:cubicBezTo>
                <a:cubicBezTo>
                  <a:pt x="4466" y="291547"/>
                  <a:pt x="307057" y="265043"/>
                  <a:pt x="609649" y="238539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CuadroTexto 15"/>
          <p:cNvSpPr txBox="1"/>
          <p:nvPr/>
        </p:nvSpPr>
        <p:spPr>
          <a:xfrm>
            <a:off x="1977889" y="3104351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x3</a:t>
            </a:r>
          </a:p>
        </p:txBody>
      </p:sp>
    </p:spTree>
    <p:extLst>
      <p:ext uri="{BB962C8B-B14F-4D97-AF65-F5344CB8AC3E}">
        <p14:creationId xmlns:p14="http://schemas.microsoft.com/office/powerpoint/2010/main" val="274930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No hay clasificación para simple con lazo (</a:t>
            </a:r>
            <a:r>
              <a:rPr lang="es-AR" dirty="0" err="1"/>
              <a:t>self-loop</a:t>
            </a:r>
            <a:r>
              <a:rPr lang="es-AR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3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Con ejes dirigidos (</a:t>
            </a:r>
            <a:r>
              <a:rPr lang="es-AR" b="1" dirty="0" err="1"/>
              <a:t>digrafos</a:t>
            </a:r>
            <a:r>
              <a:rPr lang="es-AR" b="1" dirty="0"/>
              <a:t>)</a:t>
            </a:r>
          </a:p>
          <a:p>
            <a:pPr lvl="1"/>
            <a:r>
              <a:rPr lang="es-AR" dirty="0"/>
              <a:t>Simple </a:t>
            </a:r>
            <a:r>
              <a:rPr lang="es-AR" dirty="0" err="1"/>
              <a:t>digrafo</a:t>
            </a:r>
            <a:r>
              <a:rPr lang="es-AR" dirty="0"/>
              <a:t>: entre cada par de nodos hay a lo sumo un eje. No admite lazos (</a:t>
            </a:r>
            <a:r>
              <a:rPr lang="es-AR" dirty="0" err="1"/>
              <a:t>self-loops</a:t>
            </a:r>
            <a:r>
              <a:rPr lang="es-AR" dirty="0"/>
              <a:t>). </a:t>
            </a:r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marL="393192" lvl="1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2451653" y="3213653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6" name="Elipse 5"/>
          <p:cNvSpPr/>
          <p:nvPr/>
        </p:nvSpPr>
        <p:spPr>
          <a:xfrm>
            <a:off x="5280993" y="3156006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</a:p>
        </p:txBody>
      </p:sp>
      <p:sp>
        <p:nvSpPr>
          <p:cNvPr id="7" name="Elipse 6"/>
          <p:cNvSpPr/>
          <p:nvPr/>
        </p:nvSpPr>
        <p:spPr>
          <a:xfrm>
            <a:off x="2451653" y="4704522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4419601" y="4130040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d</a:t>
            </a:r>
          </a:p>
        </p:txBody>
      </p:sp>
      <p:cxnSp>
        <p:nvCxnSpPr>
          <p:cNvPr id="12" name="Conector recto 11"/>
          <p:cNvCxnSpPr>
            <a:stCxn id="5" idx="6"/>
            <a:endCxn id="6" idx="2"/>
          </p:cNvCxnSpPr>
          <p:nvPr/>
        </p:nvCxnSpPr>
        <p:spPr>
          <a:xfrm flipV="1">
            <a:off x="3220279" y="3480685"/>
            <a:ext cx="2060714" cy="57647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5" idx="4"/>
            <a:endCxn id="7" idx="0"/>
          </p:cNvCxnSpPr>
          <p:nvPr/>
        </p:nvCxnSpPr>
        <p:spPr>
          <a:xfrm>
            <a:off x="2835966" y="3863010"/>
            <a:ext cx="0" cy="841512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3001619" y="3863011"/>
            <a:ext cx="0" cy="841511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4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Con ejes dirigidos  (</a:t>
            </a:r>
            <a:r>
              <a:rPr lang="es-AR" b="1" dirty="0" err="1"/>
              <a:t>digrafos</a:t>
            </a:r>
            <a:r>
              <a:rPr lang="es-AR" b="1" dirty="0"/>
              <a:t>)</a:t>
            </a:r>
          </a:p>
          <a:p>
            <a:pPr lvl="1"/>
            <a:r>
              <a:rPr lang="es-AR" dirty="0" err="1"/>
              <a:t>Multi</a:t>
            </a:r>
            <a:r>
              <a:rPr lang="es-AR" dirty="0"/>
              <a:t> </a:t>
            </a:r>
            <a:r>
              <a:rPr lang="es-AR" dirty="0" err="1"/>
              <a:t>digrafo</a:t>
            </a:r>
            <a:r>
              <a:rPr lang="es-AR" dirty="0"/>
              <a:t>: entre cada par de nodos puede haber varios ejes. No admite lazos. </a:t>
            </a:r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2451653" y="3213653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6" name="Elipse 5"/>
          <p:cNvSpPr/>
          <p:nvPr/>
        </p:nvSpPr>
        <p:spPr>
          <a:xfrm>
            <a:off x="5280993" y="3156006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</a:p>
        </p:txBody>
      </p:sp>
      <p:sp>
        <p:nvSpPr>
          <p:cNvPr id="7" name="Elipse 6"/>
          <p:cNvSpPr/>
          <p:nvPr/>
        </p:nvSpPr>
        <p:spPr>
          <a:xfrm>
            <a:off x="2451653" y="4704522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4419601" y="4130040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d</a:t>
            </a:r>
          </a:p>
        </p:txBody>
      </p:sp>
      <p:cxnSp>
        <p:nvCxnSpPr>
          <p:cNvPr id="12" name="Conector recto 11"/>
          <p:cNvCxnSpPr>
            <a:stCxn id="5" idx="6"/>
            <a:endCxn id="6" idx="2"/>
          </p:cNvCxnSpPr>
          <p:nvPr/>
        </p:nvCxnSpPr>
        <p:spPr>
          <a:xfrm flipV="1">
            <a:off x="3220279" y="3480685"/>
            <a:ext cx="2060714" cy="57647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756452" y="3863010"/>
            <a:ext cx="0" cy="841512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948609" y="3851746"/>
            <a:ext cx="0" cy="841512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196550" y="4106328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028123" y="404577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x2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3843133" y="311798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11905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6218" y="1935480"/>
            <a:ext cx="8229600" cy="4389120"/>
          </a:xfrm>
        </p:spPr>
        <p:txBody>
          <a:bodyPr>
            <a:normAutofit/>
          </a:bodyPr>
          <a:lstStyle/>
          <a:p>
            <a:r>
              <a:rPr lang="es-AR" b="1" dirty="0"/>
              <a:t>Con ejes dirigidos (</a:t>
            </a:r>
            <a:r>
              <a:rPr lang="es-AR" b="1" dirty="0" err="1"/>
              <a:t>digrafos</a:t>
            </a:r>
            <a:r>
              <a:rPr lang="es-AR" b="1" dirty="0"/>
              <a:t>)</a:t>
            </a:r>
          </a:p>
          <a:p>
            <a:pPr lvl="1"/>
            <a:r>
              <a:rPr lang="es-AR" dirty="0" err="1"/>
              <a:t>Pseudo</a:t>
            </a:r>
            <a:r>
              <a:rPr lang="es-AR" dirty="0"/>
              <a:t> </a:t>
            </a:r>
            <a:r>
              <a:rPr lang="es-AR" dirty="0" err="1"/>
              <a:t>digrafo</a:t>
            </a:r>
            <a:r>
              <a:rPr lang="es-AR" dirty="0"/>
              <a:t>: entre cada par de nodos puede haber varios ejes y admite lazos (</a:t>
            </a:r>
            <a:r>
              <a:rPr lang="es-AR" dirty="0" err="1"/>
              <a:t>self-loops</a:t>
            </a:r>
            <a:r>
              <a:rPr lang="es-AR" dirty="0"/>
              <a:t>). </a:t>
            </a:r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marL="393192" lvl="1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2451653" y="3213653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18" name="Elipse 17"/>
          <p:cNvSpPr/>
          <p:nvPr/>
        </p:nvSpPr>
        <p:spPr>
          <a:xfrm>
            <a:off x="5280993" y="3156006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</a:p>
        </p:txBody>
      </p:sp>
      <p:sp>
        <p:nvSpPr>
          <p:cNvPr id="19" name="Elipse 18"/>
          <p:cNvSpPr/>
          <p:nvPr/>
        </p:nvSpPr>
        <p:spPr>
          <a:xfrm>
            <a:off x="2451653" y="4704522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</a:p>
        </p:txBody>
      </p:sp>
      <p:sp>
        <p:nvSpPr>
          <p:cNvPr id="20" name="Elipse 19"/>
          <p:cNvSpPr/>
          <p:nvPr/>
        </p:nvSpPr>
        <p:spPr>
          <a:xfrm>
            <a:off x="4419601" y="4130040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d</a:t>
            </a:r>
          </a:p>
        </p:txBody>
      </p:sp>
      <p:cxnSp>
        <p:nvCxnSpPr>
          <p:cNvPr id="21" name="Conector recto 20"/>
          <p:cNvCxnSpPr>
            <a:stCxn id="17" idx="6"/>
            <a:endCxn id="18" idx="2"/>
          </p:cNvCxnSpPr>
          <p:nvPr/>
        </p:nvCxnSpPr>
        <p:spPr>
          <a:xfrm flipV="1">
            <a:off x="3220279" y="3480685"/>
            <a:ext cx="2060714" cy="57647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756452" y="3863010"/>
            <a:ext cx="0" cy="841512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948609" y="3851746"/>
            <a:ext cx="0" cy="841512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196550" y="4106328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028123" y="404577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x2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3843133" y="311798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  <p:sp>
        <p:nvSpPr>
          <p:cNvPr id="27" name="Forma libre 26"/>
          <p:cNvSpPr/>
          <p:nvPr/>
        </p:nvSpPr>
        <p:spPr>
          <a:xfrm>
            <a:off x="1749238" y="3533043"/>
            <a:ext cx="702415" cy="245560"/>
          </a:xfrm>
          <a:custGeom>
            <a:avLst/>
            <a:gdLst>
              <a:gd name="connsiteX0" fmla="*/ 583145 w 609649"/>
              <a:gd name="connsiteY0" fmla="*/ 0 h 272064"/>
              <a:gd name="connsiteX1" fmla="*/ 49 w 609649"/>
              <a:gd name="connsiteY1" fmla="*/ 251791 h 272064"/>
              <a:gd name="connsiteX2" fmla="*/ 609649 w 609649"/>
              <a:gd name="connsiteY2" fmla="*/ 238539 h 27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49" h="272064">
                <a:moveTo>
                  <a:pt x="583145" y="0"/>
                </a:moveTo>
                <a:cubicBezTo>
                  <a:pt x="289388" y="106017"/>
                  <a:pt x="-4368" y="212035"/>
                  <a:pt x="49" y="251791"/>
                </a:cubicBezTo>
                <a:cubicBezTo>
                  <a:pt x="4466" y="291547"/>
                  <a:pt x="307057" y="265043"/>
                  <a:pt x="609649" y="238539"/>
                </a:cubicBezTo>
              </a:path>
            </a:pathLst>
          </a:custGeom>
          <a:noFill/>
          <a:ln>
            <a:solidFill>
              <a:schemeClr val="accent1"/>
            </a:solidFill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CuadroTexto 27"/>
          <p:cNvSpPr txBox="1"/>
          <p:nvPr/>
        </p:nvSpPr>
        <p:spPr>
          <a:xfrm>
            <a:off x="1702905" y="3266809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x3</a:t>
            </a:r>
          </a:p>
        </p:txBody>
      </p:sp>
    </p:spTree>
    <p:extLst>
      <p:ext uri="{BB962C8B-B14F-4D97-AF65-F5344CB8AC3E}">
        <p14:creationId xmlns:p14="http://schemas.microsoft.com/office/powerpoint/2010/main" val="348997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No hay clasificación para simple </a:t>
            </a:r>
            <a:r>
              <a:rPr lang="es-AR" dirty="0" err="1"/>
              <a:t>digrafo</a:t>
            </a:r>
            <a:r>
              <a:rPr lang="es-AR" dirty="0"/>
              <a:t> con lazo (</a:t>
            </a:r>
            <a:r>
              <a:rPr lang="es-AR" dirty="0" err="1"/>
              <a:t>self-loop</a:t>
            </a:r>
            <a:r>
              <a:rPr lang="es-AR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8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AR" dirty="0"/>
              <a:t>Depende lo que quiera modelar, el tipo de grafo que me conviene.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Ej. Para rutas áreas, ¿hay algún vuelo que salga de una ciudad y llegue a la misma ciudad?</a:t>
            </a:r>
          </a:p>
          <a:p>
            <a:pPr marL="0" indent="0" algn="just">
              <a:buNone/>
            </a:pPr>
            <a:r>
              <a:rPr lang="es-AR" dirty="0" err="1"/>
              <a:t>Rta</a:t>
            </a:r>
            <a:r>
              <a:rPr lang="es-AR" dirty="0"/>
              <a:t>: No. Entonces, no elegiría ninguno de los casos que acepten lazos.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/>
              <a:t>Ej</a:t>
            </a:r>
            <a:r>
              <a:rPr lang="es-AR" dirty="0"/>
              <a:t>: Para correlatividades entre materias. ¿Puede una materia ser correlativa a ella misma? ¿Serviría no poner quien va antes que quien? </a:t>
            </a:r>
          </a:p>
          <a:p>
            <a:pPr marL="0" indent="0" algn="just">
              <a:buNone/>
            </a:pPr>
            <a:r>
              <a:rPr lang="es-AR" dirty="0" err="1"/>
              <a:t>Rta</a:t>
            </a:r>
            <a:r>
              <a:rPr lang="es-AR" dirty="0"/>
              <a:t>: No. Entonces, no elegiría ninguno de los casos que acepten lazos. Tampoco elegiría uno no dirigido.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AR" dirty="0"/>
              <a:t>Además de todos los casos que expusimos tenemos las variantes donde los </a:t>
            </a:r>
            <a:r>
              <a:rPr lang="es-AR" b="1" dirty="0"/>
              <a:t>ejes aceptan pesos</a:t>
            </a:r>
            <a:r>
              <a:rPr lang="es-AR" dirty="0"/>
              <a:t>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/>
              <a:t>Ej</a:t>
            </a:r>
            <a:r>
              <a:rPr lang="es-AR" dirty="0"/>
              <a:t>: en el caso de rutas áreas esto puede ser muy útil porque podría colocar en dichos pesos la duración del vuelo, etc.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b="1" dirty="0"/>
              <a:t>Conclusión</a:t>
            </a:r>
          </a:p>
          <a:p>
            <a:pPr marL="0" indent="0" algn="just">
              <a:buNone/>
            </a:pPr>
            <a:r>
              <a:rPr lang="es-AR" dirty="0"/>
              <a:t>	Por eso hay tantos tipos de grafos. Porque me permiten modelar situaciones diversas.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Algoritmos para representar conexiones.</a:t>
            </a:r>
          </a:p>
          <a:p>
            <a:pPr marL="0" indent="0">
              <a:buNone/>
            </a:pPr>
            <a:r>
              <a:rPr lang="es-AR" dirty="0"/>
              <a:t>Muchas motivaciones…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2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/>
              <a:t>El siguiente cuadro </a:t>
            </a:r>
            <a:r>
              <a:rPr lang="es-AR" dirty="0" err="1"/>
              <a:t>sumariza</a:t>
            </a:r>
            <a:r>
              <a:rPr lang="es-AR" dirty="0"/>
              <a:t> los </a:t>
            </a:r>
            <a:r>
              <a:rPr lang="es-AR" b="1" dirty="0"/>
              <a:t>8 tipos de grafos</a:t>
            </a:r>
            <a:r>
              <a:rPr lang="es-AR" dirty="0"/>
              <a:t>: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63957"/>
              </p:ext>
            </p:extLst>
          </p:nvPr>
        </p:nvGraphicFramePr>
        <p:xfrm>
          <a:off x="457200" y="2384552"/>
          <a:ext cx="7719606" cy="4028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6906">
                  <a:extLst>
                    <a:ext uri="{9D8B030D-6E8A-4147-A177-3AD203B41FA5}">
                      <a16:colId xmlns:a16="http://schemas.microsoft.com/office/drawing/2014/main" val="3492785244"/>
                    </a:ext>
                  </a:extLst>
                </a:gridCol>
                <a:gridCol w="2016906">
                  <a:extLst>
                    <a:ext uri="{9D8B030D-6E8A-4147-A177-3AD203B41FA5}">
                      <a16:colId xmlns:a16="http://schemas.microsoft.com/office/drawing/2014/main" val="145164215"/>
                    </a:ext>
                  </a:extLst>
                </a:gridCol>
                <a:gridCol w="1295835">
                  <a:extLst>
                    <a:ext uri="{9D8B030D-6E8A-4147-A177-3AD203B41FA5}">
                      <a16:colId xmlns:a16="http://schemas.microsoft.com/office/drawing/2014/main" val="2069522829"/>
                    </a:ext>
                  </a:extLst>
                </a:gridCol>
                <a:gridCol w="2389959">
                  <a:extLst>
                    <a:ext uri="{9D8B030D-6E8A-4147-A177-3AD203B41FA5}">
                      <a16:colId xmlns:a16="http://schemas.microsoft.com/office/drawing/2014/main" val="61118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Dirigido?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baseline="0" dirty="0"/>
                        <a:t>Multiplicidad?</a:t>
                      </a:r>
                      <a:endParaRPr lang="es-A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Lazos?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Nombre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25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4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i="1" dirty="0"/>
                        <a:t>Simple con lazos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3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Multi</a:t>
                      </a:r>
                      <a:r>
                        <a:rPr lang="es-AR" dirty="0"/>
                        <a:t> Grafo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1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Pseudo</a:t>
                      </a:r>
                      <a:r>
                        <a:rPr lang="es-AR" dirty="0"/>
                        <a:t> Grafo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9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(Simple)</a:t>
                      </a:r>
                      <a:r>
                        <a:rPr lang="es-AR" baseline="0" dirty="0"/>
                        <a:t> </a:t>
                      </a:r>
                      <a:r>
                        <a:rPr lang="es-AR" dirty="0" err="1"/>
                        <a:t>Digrafo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4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i="1" dirty="0" err="1"/>
                        <a:t>Digrafo</a:t>
                      </a:r>
                      <a:r>
                        <a:rPr lang="es-AR" i="1" dirty="0"/>
                        <a:t> con lazos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5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Multi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Digrafo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Pseudo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digrafo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714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01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Si además de estas 8 combinaciones les permitimos manejar peso en los ejes =&gt; </a:t>
            </a:r>
            <a:r>
              <a:rPr lang="es-AR" b="1" dirty="0"/>
              <a:t>tenemos 16 TIPOS !!!!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A veces, algunas definiciones/algoritmos dependen del tipo. </a:t>
            </a:r>
          </a:p>
          <a:p>
            <a:pPr marL="0" indent="0">
              <a:buNone/>
            </a:pPr>
            <a:r>
              <a:rPr lang="es-AR" dirty="0" err="1"/>
              <a:t>Ej</a:t>
            </a:r>
            <a:r>
              <a:rPr lang="es-AR" dirty="0"/>
              <a:t>: </a:t>
            </a:r>
            <a:r>
              <a:rPr lang="es-AR" dirty="0" err="1"/>
              <a:t>indegree</a:t>
            </a:r>
            <a:r>
              <a:rPr lang="es-AR" dirty="0"/>
              <a:t> y </a:t>
            </a:r>
            <a:r>
              <a:rPr lang="es-AR" dirty="0" err="1"/>
              <a:t>outdegree</a:t>
            </a:r>
            <a:r>
              <a:rPr lang="es-AR" dirty="0"/>
              <a:t> solo aplica a grafos dirigidos. </a:t>
            </a:r>
            <a:r>
              <a:rPr lang="es-AR" dirty="0" err="1"/>
              <a:t>Ej</a:t>
            </a:r>
            <a:r>
              <a:rPr lang="es-AR" dirty="0"/>
              <a:t>: calcular el camino mínimo solo aplica a grafos con peso en los ejes, etc.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9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Caso de Uso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sp>
        <p:nvSpPr>
          <p:cNvPr id="41" name="Rectángulo 40"/>
          <p:cNvSpPr/>
          <p:nvPr/>
        </p:nvSpPr>
        <p:spPr>
          <a:xfrm>
            <a:off x="343740" y="2213103"/>
            <a:ext cx="68151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g.dump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String.format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("#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vertices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: %d",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g.getVertices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() ));</a:t>
            </a:r>
          </a:p>
          <a:p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String.format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("#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: %d",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g.getEdges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() ));</a:t>
            </a:r>
          </a:p>
          <a:p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degree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de cada nodo</a:t>
            </a:r>
          </a:p>
          <a:p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aV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g.getVertices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()) {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String.format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%s has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degree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%d",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aV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g.degree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aV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)));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r>
              <a:rPr lang="es-MX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s-MX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1300100" y="4577393"/>
            <a:ext cx="3487912" cy="2137955"/>
            <a:chOff x="-357180" y="2525484"/>
            <a:chExt cx="3487912" cy="2137955"/>
          </a:xfrm>
        </p:grpSpPr>
        <p:sp>
          <p:nvSpPr>
            <p:cNvPr id="27" name="Elipse 26"/>
            <p:cNvSpPr/>
            <p:nvPr/>
          </p:nvSpPr>
          <p:spPr>
            <a:xfrm>
              <a:off x="1789612" y="4236718"/>
              <a:ext cx="483326" cy="4267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</a:t>
              </a:r>
              <a:endParaRPr lang="es-MX" dirty="0"/>
            </a:p>
          </p:txBody>
        </p:sp>
        <p:sp>
          <p:nvSpPr>
            <p:cNvPr id="28" name="Elipse 27"/>
            <p:cNvSpPr/>
            <p:nvPr/>
          </p:nvSpPr>
          <p:spPr>
            <a:xfrm>
              <a:off x="2647406" y="3061488"/>
              <a:ext cx="483326" cy="4267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C</a:t>
              </a:r>
              <a:endParaRPr lang="es-MX" dirty="0"/>
            </a:p>
          </p:txBody>
        </p:sp>
        <p:sp>
          <p:nvSpPr>
            <p:cNvPr id="29" name="Elipse 28"/>
            <p:cNvSpPr/>
            <p:nvPr/>
          </p:nvSpPr>
          <p:spPr>
            <a:xfrm>
              <a:off x="1495697" y="2525484"/>
              <a:ext cx="483326" cy="4267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E</a:t>
              </a:r>
              <a:endParaRPr lang="es-MX" dirty="0"/>
            </a:p>
          </p:txBody>
        </p:sp>
        <p:sp>
          <p:nvSpPr>
            <p:cNvPr id="30" name="Elipse 29"/>
            <p:cNvSpPr/>
            <p:nvPr/>
          </p:nvSpPr>
          <p:spPr>
            <a:xfrm>
              <a:off x="650965" y="3488209"/>
              <a:ext cx="483326" cy="4267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</a:t>
              </a:r>
              <a:endParaRPr lang="es-MX" dirty="0"/>
            </a:p>
          </p:txBody>
        </p:sp>
        <p:sp>
          <p:nvSpPr>
            <p:cNvPr id="31" name="Elipse 30"/>
            <p:cNvSpPr/>
            <p:nvPr/>
          </p:nvSpPr>
          <p:spPr>
            <a:xfrm>
              <a:off x="-357180" y="3985894"/>
              <a:ext cx="483326" cy="50164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  <p:cxnSp>
          <p:nvCxnSpPr>
            <p:cNvPr id="32" name="Conector recto 31"/>
            <p:cNvCxnSpPr>
              <a:endCxn id="28" idx="3"/>
            </p:cNvCxnSpPr>
            <p:nvPr/>
          </p:nvCxnSpPr>
          <p:spPr>
            <a:xfrm flipV="1">
              <a:off x="1139688" y="3425717"/>
              <a:ext cx="1578499" cy="2280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30" idx="7"/>
              <a:endCxn id="29" idx="3"/>
            </p:cNvCxnSpPr>
            <p:nvPr/>
          </p:nvCxnSpPr>
          <p:spPr>
            <a:xfrm flipV="1">
              <a:off x="1063510" y="2889713"/>
              <a:ext cx="502968" cy="6609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>
              <a:endCxn id="30" idx="5"/>
            </p:cNvCxnSpPr>
            <p:nvPr/>
          </p:nvCxnSpPr>
          <p:spPr>
            <a:xfrm flipH="1" flipV="1">
              <a:off x="1063510" y="3852438"/>
              <a:ext cx="795191" cy="4679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>
              <a:stCxn id="28" idx="1"/>
            </p:cNvCxnSpPr>
            <p:nvPr/>
          </p:nvCxnSpPr>
          <p:spPr>
            <a:xfrm flipH="1" flipV="1">
              <a:off x="1979024" y="2775611"/>
              <a:ext cx="739163" cy="3483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2"/>
          <p:cNvSpPr txBox="1"/>
          <p:nvPr/>
        </p:nvSpPr>
        <p:spPr>
          <a:xfrm>
            <a:off x="6330268" y="1183602"/>
            <a:ext cx="2222083" cy="54784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sz="1400" dirty="0" err="1"/>
              <a:t>Vertexes</a:t>
            </a:r>
            <a:r>
              <a:rPr lang="es-AR" sz="1400" dirty="0"/>
              <a:t>:</a:t>
            </a:r>
          </a:p>
          <a:p>
            <a:r>
              <a:rPr lang="pt-BR" sz="1400" dirty="0"/>
              <a:t>(A) (B) (C) (D) (E) (H) (Z) </a:t>
            </a:r>
          </a:p>
          <a:p>
            <a:r>
              <a:rPr lang="es-AR" sz="1400" dirty="0" err="1"/>
              <a:t>Edges</a:t>
            </a:r>
            <a:r>
              <a:rPr lang="es-AR" sz="1400" dirty="0"/>
              <a:t>:</a:t>
            </a:r>
          </a:p>
          <a:p>
            <a:r>
              <a:rPr lang="es-AR" sz="1400" dirty="0"/>
              <a:t>(A) -- (B)</a:t>
            </a:r>
          </a:p>
          <a:p>
            <a:r>
              <a:rPr lang="es-AR" sz="1400" dirty="0"/>
              <a:t>(A) -- (C)</a:t>
            </a:r>
          </a:p>
          <a:p>
            <a:r>
              <a:rPr lang="es-AR" sz="1400" dirty="0"/>
              <a:t>(A) -- (E)</a:t>
            </a:r>
          </a:p>
          <a:p>
            <a:r>
              <a:rPr lang="es-AR" sz="1400" dirty="0"/>
              <a:t>(B) -- (A)</a:t>
            </a:r>
          </a:p>
          <a:p>
            <a:r>
              <a:rPr lang="es-AR" sz="1400" dirty="0"/>
              <a:t>(B) -- (H)</a:t>
            </a:r>
          </a:p>
          <a:p>
            <a:r>
              <a:rPr lang="es-AR" sz="1400" dirty="0"/>
              <a:t>(C) -- (A)</a:t>
            </a:r>
          </a:p>
          <a:p>
            <a:r>
              <a:rPr lang="es-AR" sz="1400" dirty="0"/>
              <a:t>(C) -- (E)</a:t>
            </a:r>
          </a:p>
          <a:p>
            <a:r>
              <a:rPr lang="es-AR" sz="1400" dirty="0"/>
              <a:t>(C) -- (z)</a:t>
            </a:r>
          </a:p>
          <a:p>
            <a:r>
              <a:rPr lang="es-AR" sz="1400" dirty="0"/>
              <a:t>(E) -- (A)</a:t>
            </a:r>
          </a:p>
          <a:p>
            <a:r>
              <a:rPr lang="es-AR" sz="1400" dirty="0"/>
              <a:t>(E) -- (C)</a:t>
            </a:r>
          </a:p>
          <a:p>
            <a:r>
              <a:rPr lang="es-AR" sz="1400" dirty="0"/>
              <a:t>(H) -- (B)</a:t>
            </a:r>
          </a:p>
          <a:p>
            <a:r>
              <a:rPr lang="es-AR" sz="1400" dirty="0"/>
              <a:t>(Z) -- (C)</a:t>
            </a:r>
          </a:p>
          <a:p>
            <a:endParaRPr lang="es-AR" sz="1400" dirty="0"/>
          </a:p>
          <a:p>
            <a:r>
              <a:rPr lang="es-AR" sz="1400" dirty="0"/>
              <a:t>#</a:t>
            </a:r>
            <a:r>
              <a:rPr lang="es-AR" sz="1400" dirty="0" err="1"/>
              <a:t>vertices</a:t>
            </a:r>
            <a:r>
              <a:rPr lang="es-AR" sz="1400" dirty="0"/>
              <a:t>: 7</a:t>
            </a:r>
          </a:p>
          <a:p>
            <a:r>
              <a:rPr lang="es-AR" sz="1400" dirty="0"/>
              <a:t>#</a:t>
            </a:r>
            <a:r>
              <a:rPr lang="es-AR" sz="1400" dirty="0" err="1"/>
              <a:t>edges</a:t>
            </a:r>
            <a:r>
              <a:rPr lang="es-AR" sz="1400" dirty="0"/>
              <a:t>: 12</a:t>
            </a:r>
          </a:p>
          <a:p>
            <a:r>
              <a:rPr lang="en-US" sz="1400" dirty="0"/>
              <a:t>vertex A has degree 3</a:t>
            </a:r>
          </a:p>
          <a:p>
            <a:r>
              <a:rPr lang="en-US" sz="1400" dirty="0"/>
              <a:t>vertex B has degree 2</a:t>
            </a:r>
          </a:p>
          <a:p>
            <a:r>
              <a:rPr lang="en-US" sz="1400" dirty="0"/>
              <a:t>vertex C has degree 3</a:t>
            </a:r>
          </a:p>
          <a:p>
            <a:r>
              <a:rPr lang="en-US" sz="1400" dirty="0"/>
              <a:t>vertex D has degree 0</a:t>
            </a:r>
          </a:p>
          <a:p>
            <a:r>
              <a:rPr lang="en-US" sz="1400" dirty="0"/>
              <a:t>vertex E has degree 2</a:t>
            </a:r>
          </a:p>
          <a:p>
            <a:r>
              <a:rPr lang="en-US" sz="1400" dirty="0"/>
              <a:t>vertex H has degree 1</a:t>
            </a:r>
          </a:p>
          <a:p>
            <a:r>
              <a:rPr lang="en-US" sz="1400" dirty="0"/>
              <a:t>vertex z has degree 1</a:t>
            </a:r>
            <a:endParaRPr lang="es-AR" sz="1400" dirty="0" err="1"/>
          </a:p>
        </p:txBody>
      </p:sp>
      <p:sp>
        <p:nvSpPr>
          <p:cNvPr id="19" name="Elipse 18"/>
          <p:cNvSpPr/>
          <p:nvPr/>
        </p:nvSpPr>
        <p:spPr>
          <a:xfrm>
            <a:off x="4681461" y="6112193"/>
            <a:ext cx="483326" cy="42672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H</a:t>
            </a:r>
            <a:endParaRPr lang="es-MX" dirty="0"/>
          </a:p>
        </p:txBody>
      </p:sp>
      <p:sp>
        <p:nvSpPr>
          <p:cNvPr id="20" name="Elipse 19"/>
          <p:cNvSpPr/>
          <p:nvPr/>
        </p:nvSpPr>
        <p:spPr>
          <a:xfrm>
            <a:off x="5408271" y="4489469"/>
            <a:ext cx="483326" cy="42672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Z</a:t>
            </a:r>
          </a:p>
        </p:txBody>
      </p:sp>
      <p:cxnSp>
        <p:nvCxnSpPr>
          <p:cNvPr id="21" name="Conector recto 20"/>
          <p:cNvCxnSpPr>
            <a:endCxn id="20" idx="2"/>
          </p:cNvCxnSpPr>
          <p:nvPr/>
        </p:nvCxnSpPr>
        <p:spPr>
          <a:xfrm flipV="1">
            <a:off x="4744242" y="4702830"/>
            <a:ext cx="664029" cy="4994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endCxn id="19" idx="2"/>
          </p:cNvCxnSpPr>
          <p:nvPr/>
        </p:nvCxnSpPr>
        <p:spPr>
          <a:xfrm flipV="1">
            <a:off x="3928526" y="6325554"/>
            <a:ext cx="752935" cy="213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72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Para ejemplificar las posibles representaciones vamos a tomar como ejemplo:  Grafo Simple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Formalmente un grafo simple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/>
              <a:t>Sea G=(V, E)		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Representamos a ambos conjuntos:</a:t>
            </a:r>
          </a:p>
          <a:p>
            <a:pPr marL="0" indent="0">
              <a:buNone/>
            </a:pPr>
            <a:r>
              <a:rPr lang="es-AR" b="1" dirty="0"/>
              <a:t>1) Vértices V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/>
              <a:t>2) Y hay cuatro propuestas típicas para representar a los ejes E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6743-E1C8-4FFD-B171-556193C4797C}" type="slidenum">
              <a:rPr lang="es-AR" smtClean="0"/>
              <a:pPr/>
              <a:t>24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2956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Respecto a la implementación de los ejes, hay 4 implementaciones:</a:t>
            </a:r>
          </a:p>
          <a:p>
            <a:pPr marL="0" indent="0">
              <a:buNone/>
            </a:pPr>
            <a:r>
              <a:rPr lang="es-AR" dirty="0"/>
              <a:t>2.1) Matriz de adyacencia. Ideal grafos densos</a:t>
            </a:r>
          </a:p>
          <a:p>
            <a:pPr marL="0" indent="0">
              <a:buNone/>
            </a:pPr>
            <a:r>
              <a:rPr lang="es-AR" dirty="0"/>
              <a:t>2.2) Lista de adyacencia. Ideal grafos esparcidos (</a:t>
            </a:r>
            <a:r>
              <a:rPr lang="es-AR" dirty="0" err="1"/>
              <a:t>sparse</a:t>
            </a:r>
            <a:r>
              <a:rPr lang="es-AR" dirty="0"/>
              <a:t>)</a:t>
            </a:r>
          </a:p>
          <a:p>
            <a:pPr marL="0" indent="0">
              <a:buNone/>
            </a:pPr>
            <a:r>
              <a:rPr lang="es-AR" dirty="0"/>
              <a:t>2.3) Matriz de incidencia. Ídem.</a:t>
            </a:r>
          </a:p>
          <a:p>
            <a:pPr marL="0" indent="0">
              <a:buNone/>
            </a:pPr>
            <a:r>
              <a:rPr lang="es-AR" dirty="0"/>
              <a:t>2.4) Lista de incidencia. Ídem.</a:t>
            </a:r>
          </a:p>
          <a:p>
            <a:pPr>
              <a:buFont typeface="Arial" panose="020B0604020202020204" pitchFamily="34" charset="0"/>
              <a:buChar char="•"/>
            </a:pPr>
            <a:endParaRPr lang="es-AR" dirty="0"/>
          </a:p>
          <a:p>
            <a:pPr marL="0" indent="0">
              <a:buNone/>
            </a:pPr>
            <a:r>
              <a:rPr lang="es-AR" dirty="0"/>
              <a:t>Empecemos con la representación.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0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1) Para los vértices: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sp>
        <p:nvSpPr>
          <p:cNvPr id="24" name="CuadroTexto 23"/>
          <p:cNvSpPr txBox="1"/>
          <p:nvPr/>
        </p:nvSpPr>
        <p:spPr>
          <a:xfrm>
            <a:off x="387677" y="1870260"/>
            <a:ext cx="4892686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g.addEdge</a:t>
            </a:r>
            <a:r>
              <a:rPr lang="en-US" dirty="0"/>
              <a:t>('E', 'B',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</a:t>
            </a:r>
            <a:r>
              <a:rPr lang="en-US" dirty="0"/>
              <a:t>);</a:t>
            </a:r>
            <a:r>
              <a:rPr lang="en-US" b="1" i="1" dirty="0">
                <a:solidFill>
                  <a:srgbClr val="00B050"/>
                </a:solidFill>
              </a:rPr>
              <a:t>  </a:t>
            </a:r>
          </a:p>
          <a:p>
            <a:r>
              <a:rPr lang="en-US" dirty="0" err="1"/>
              <a:t>g.addEdge</a:t>
            </a:r>
            <a:r>
              <a:rPr lang="en-US" dirty="0"/>
              <a:t>('A', 'B',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());  </a:t>
            </a:r>
          </a:p>
          <a:p>
            <a:r>
              <a:rPr lang="en-US" dirty="0" err="1"/>
              <a:t>g.addEdge</a:t>
            </a:r>
            <a:r>
              <a:rPr lang="en-US" dirty="0"/>
              <a:t>('F', 'B',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());  </a:t>
            </a:r>
          </a:p>
          <a:p>
            <a:r>
              <a:rPr lang="es-AR" dirty="0" err="1"/>
              <a:t>g.addVertex</a:t>
            </a:r>
            <a:r>
              <a:rPr lang="es-AR" dirty="0"/>
              <a:t>('D');</a:t>
            </a:r>
          </a:p>
          <a:p>
            <a:r>
              <a:rPr lang="es-AR" dirty="0" err="1"/>
              <a:t>g.addVertex</a:t>
            </a:r>
            <a:r>
              <a:rPr lang="es-AR" dirty="0"/>
              <a:t>('G');</a:t>
            </a:r>
          </a:p>
          <a:p>
            <a:r>
              <a:rPr lang="en-US" dirty="0" err="1"/>
              <a:t>g.addEdge</a:t>
            </a:r>
            <a:r>
              <a:rPr lang="en-US" dirty="0"/>
              <a:t>('E', 'F',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());  </a:t>
            </a:r>
          </a:p>
          <a:p>
            <a:r>
              <a:rPr lang="en-US" dirty="0" err="1"/>
              <a:t>g.addEdge</a:t>
            </a:r>
            <a:r>
              <a:rPr lang="en-US" dirty="0"/>
              <a:t>('F', 'A',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());</a:t>
            </a:r>
          </a:p>
          <a:p>
            <a:r>
              <a:rPr lang="en-US" dirty="0" err="1"/>
              <a:t>g.addEdge</a:t>
            </a:r>
            <a:r>
              <a:rPr lang="en-US" dirty="0"/>
              <a:t>('F', 'G',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());  </a:t>
            </a:r>
          </a:p>
          <a:p>
            <a:r>
              <a:rPr lang="en-US" dirty="0" err="1"/>
              <a:t>g.addEdge</a:t>
            </a:r>
            <a:r>
              <a:rPr lang="en-US" dirty="0"/>
              <a:t>('U', 'G',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());  </a:t>
            </a:r>
          </a:p>
          <a:p>
            <a:r>
              <a:rPr lang="en-US" dirty="0" err="1"/>
              <a:t>g.addEdge</a:t>
            </a:r>
            <a:r>
              <a:rPr lang="en-US" dirty="0"/>
              <a:t>('T', 'U',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()); </a:t>
            </a:r>
          </a:p>
          <a:p>
            <a:r>
              <a:rPr lang="en-US" dirty="0" err="1"/>
              <a:t>g.addEdge</a:t>
            </a:r>
            <a:r>
              <a:rPr lang="en-US" dirty="0"/>
              <a:t>('C', 'G',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());   </a:t>
            </a:r>
          </a:p>
          <a:p>
            <a:endParaRPr lang="en-US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669177"/>
              </p:ext>
            </p:extLst>
          </p:nvPr>
        </p:nvGraphicFramePr>
        <p:xfrm>
          <a:off x="457200" y="6015624"/>
          <a:ext cx="3809997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333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6032268" y="901962"/>
            <a:ext cx="2891305" cy="3250184"/>
            <a:chOff x="6032268" y="901962"/>
            <a:chExt cx="2891305" cy="3250184"/>
          </a:xfrm>
        </p:grpSpPr>
        <p:grpSp>
          <p:nvGrpSpPr>
            <p:cNvPr id="17" name="Grupo 1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2" name="Grupo 2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7" name="Elipse 26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5" name="Conector recto 34"/>
                <p:cNvCxnSpPr>
                  <a:stCxn id="28" idx="7"/>
                  <a:endCxn id="2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>
                  <a:endCxn id="2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stCxn id="33" idx="7"/>
                  <a:endCxn id="3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endCxn id="3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stCxn id="2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>
                  <a:stCxn id="3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Conector recto 22"/>
              <p:cNvCxnSpPr>
                <a:stCxn id="27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>
                <a:stCxn id="31" idx="2"/>
                <a:endCxn id="3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Elipse 60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35594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2.1) Para los ejes: “matriz de adyacencia”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grpSp>
        <p:nvGrpSpPr>
          <p:cNvPr id="21" name="Grupo 20"/>
          <p:cNvGrpSpPr/>
          <p:nvPr/>
        </p:nvGrpSpPr>
        <p:grpSpPr>
          <a:xfrm>
            <a:off x="5994690" y="2100168"/>
            <a:ext cx="2891305" cy="3250184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graphicFrame>
        <p:nvGraphicFramePr>
          <p:cNvPr id="43" name="Tab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167866"/>
              </p:ext>
            </p:extLst>
          </p:nvPr>
        </p:nvGraphicFramePr>
        <p:xfrm>
          <a:off x="487889" y="2100169"/>
          <a:ext cx="3371510" cy="35114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7151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349106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25196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51149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MX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28621"/>
              </p:ext>
            </p:extLst>
          </p:nvPr>
        </p:nvGraphicFramePr>
        <p:xfrm>
          <a:off x="87683" y="2499719"/>
          <a:ext cx="349254" cy="299920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9254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33245">
                <a:tc>
                  <a:txBody>
                    <a:bodyPr/>
                    <a:lstStyle/>
                    <a:p>
                      <a:r>
                        <a:rPr lang="es-AR" sz="1400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5" name="Tab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637496"/>
              </p:ext>
            </p:extLst>
          </p:nvPr>
        </p:nvGraphicFramePr>
        <p:xfrm>
          <a:off x="866630" y="5671955"/>
          <a:ext cx="2992770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2530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sz="1400" dirty="0"/>
                        <a:t>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D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38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2.1) Para los ejes: “matriz de adyacencia”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grpSp>
        <p:nvGrpSpPr>
          <p:cNvPr id="21" name="Grupo 20"/>
          <p:cNvGrpSpPr/>
          <p:nvPr/>
        </p:nvGrpSpPr>
        <p:grpSpPr>
          <a:xfrm>
            <a:off x="5994690" y="2100168"/>
            <a:ext cx="2891305" cy="3250184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graphicFrame>
        <p:nvGraphicFramePr>
          <p:cNvPr id="45" name="Tab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28621"/>
              </p:ext>
            </p:extLst>
          </p:nvPr>
        </p:nvGraphicFramePr>
        <p:xfrm>
          <a:off x="87683" y="2499719"/>
          <a:ext cx="349254" cy="299920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9254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33245">
                <a:tc>
                  <a:txBody>
                    <a:bodyPr/>
                    <a:lstStyle/>
                    <a:p>
                      <a:r>
                        <a:rPr lang="es-AR" sz="1400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637496"/>
              </p:ext>
            </p:extLst>
          </p:nvPr>
        </p:nvGraphicFramePr>
        <p:xfrm>
          <a:off x="866630" y="5671955"/>
          <a:ext cx="2992770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2530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sz="1400" dirty="0"/>
                        <a:t>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D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aphicFrame>
        <p:nvGraphicFramePr>
          <p:cNvPr id="47" name="Tab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03026"/>
              </p:ext>
            </p:extLst>
          </p:nvPr>
        </p:nvGraphicFramePr>
        <p:xfrm>
          <a:off x="487889" y="2100169"/>
          <a:ext cx="3371510" cy="35114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7151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349106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25196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51149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MX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sp>
        <p:nvSpPr>
          <p:cNvPr id="43" name="Triángulo rectángulo 42"/>
          <p:cNvSpPr/>
          <p:nvPr/>
        </p:nvSpPr>
        <p:spPr>
          <a:xfrm>
            <a:off x="829190" y="2483384"/>
            <a:ext cx="3057232" cy="3120358"/>
          </a:xfrm>
          <a:prstGeom prst="rtTriangle">
            <a:avLst/>
          </a:prstGeom>
          <a:solidFill>
            <a:srgbClr val="FFFF00">
              <a:alpha val="5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91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2.2) Para los ejes: “lista de adyacencia” si es muy esparcida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005710"/>
              </p:ext>
            </p:extLst>
          </p:nvPr>
        </p:nvGraphicFramePr>
        <p:xfrm>
          <a:off x="487889" y="2100169"/>
          <a:ext cx="3371510" cy="35114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7151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349106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25196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51149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MX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318775"/>
              </p:ext>
            </p:extLst>
          </p:nvPr>
        </p:nvGraphicFramePr>
        <p:xfrm>
          <a:off x="87683" y="2499719"/>
          <a:ext cx="349254" cy="299920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9254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33245">
                <a:tc>
                  <a:txBody>
                    <a:bodyPr/>
                    <a:lstStyle/>
                    <a:p>
                      <a:r>
                        <a:rPr lang="es-AR" sz="1400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66690"/>
              </p:ext>
            </p:extLst>
          </p:nvPr>
        </p:nvGraphicFramePr>
        <p:xfrm>
          <a:off x="866630" y="5671955"/>
          <a:ext cx="2992770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2530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sz="1400" dirty="0"/>
                        <a:t>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D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sp>
        <p:nvSpPr>
          <p:cNvPr id="3" name="Flecha derecha 2"/>
          <p:cNvSpPr/>
          <p:nvPr/>
        </p:nvSpPr>
        <p:spPr>
          <a:xfrm>
            <a:off x="3910351" y="3531939"/>
            <a:ext cx="388306" cy="90187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7552"/>
              </p:ext>
            </p:extLst>
          </p:nvPr>
        </p:nvGraphicFramePr>
        <p:xfrm>
          <a:off x="4298657" y="2441718"/>
          <a:ext cx="385605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5605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910700"/>
              </p:ext>
            </p:extLst>
          </p:nvPr>
        </p:nvGraphicFramePr>
        <p:xfrm>
          <a:off x="5101170" y="244171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8" name="Conector recto de flecha 47"/>
          <p:cNvCxnSpPr/>
          <p:nvPr/>
        </p:nvCxnSpPr>
        <p:spPr>
          <a:xfrm>
            <a:off x="4659695" y="261531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25240"/>
              </p:ext>
            </p:extLst>
          </p:nvPr>
        </p:nvGraphicFramePr>
        <p:xfrm>
          <a:off x="6144454" y="24241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1" name="Conector recto de flecha 50"/>
          <p:cNvCxnSpPr/>
          <p:nvPr/>
        </p:nvCxnSpPr>
        <p:spPr>
          <a:xfrm>
            <a:off x="5900283" y="25765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a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568318"/>
              </p:ext>
            </p:extLst>
          </p:nvPr>
        </p:nvGraphicFramePr>
        <p:xfrm>
          <a:off x="5114571" y="277683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3" name="Conector recto de flecha 52"/>
          <p:cNvCxnSpPr/>
          <p:nvPr/>
        </p:nvCxnSpPr>
        <p:spPr>
          <a:xfrm>
            <a:off x="4673096" y="2950433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23785"/>
              </p:ext>
            </p:extLst>
          </p:nvPr>
        </p:nvGraphicFramePr>
        <p:xfrm>
          <a:off x="6157855" y="275928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5" name="Conector recto de flecha 54"/>
          <p:cNvCxnSpPr/>
          <p:nvPr/>
        </p:nvCxnSpPr>
        <p:spPr>
          <a:xfrm>
            <a:off x="5913684" y="2911683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79322"/>
              </p:ext>
            </p:extLst>
          </p:nvPr>
        </p:nvGraphicFramePr>
        <p:xfrm>
          <a:off x="7160936" y="272789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7" name="Conector recto de flecha 56"/>
          <p:cNvCxnSpPr/>
          <p:nvPr/>
        </p:nvCxnSpPr>
        <p:spPr>
          <a:xfrm>
            <a:off x="6930166" y="28813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02707"/>
              </p:ext>
            </p:extLst>
          </p:nvPr>
        </p:nvGraphicFramePr>
        <p:xfrm>
          <a:off x="5114571" y="314496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72614"/>
              </p:ext>
            </p:extLst>
          </p:nvPr>
        </p:nvGraphicFramePr>
        <p:xfrm>
          <a:off x="6157855" y="312740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0" name="Conector recto de flecha 59"/>
          <p:cNvCxnSpPr/>
          <p:nvPr/>
        </p:nvCxnSpPr>
        <p:spPr>
          <a:xfrm>
            <a:off x="5913684" y="3279809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>
            <a:off x="4687365" y="332986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a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46791"/>
              </p:ext>
            </p:extLst>
          </p:nvPr>
        </p:nvGraphicFramePr>
        <p:xfrm>
          <a:off x="5138670" y="353193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5" name="Conector recto de flecha 64"/>
          <p:cNvCxnSpPr/>
          <p:nvPr/>
        </p:nvCxnSpPr>
        <p:spPr>
          <a:xfrm>
            <a:off x="4697195" y="3705533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a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15067"/>
              </p:ext>
            </p:extLst>
          </p:nvPr>
        </p:nvGraphicFramePr>
        <p:xfrm>
          <a:off x="6181954" y="351438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7" name="Conector recto de flecha 66"/>
          <p:cNvCxnSpPr/>
          <p:nvPr/>
        </p:nvCxnSpPr>
        <p:spPr>
          <a:xfrm>
            <a:off x="5937783" y="3666783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a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1337"/>
              </p:ext>
            </p:extLst>
          </p:nvPr>
        </p:nvGraphicFramePr>
        <p:xfrm>
          <a:off x="7185035" y="348299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9" name="Conector recto de flecha 68"/>
          <p:cNvCxnSpPr/>
          <p:nvPr/>
        </p:nvCxnSpPr>
        <p:spPr>
          <a:xfrm>
            <a:off x="6954265" y="36364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a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757474"/>
              </p:ext>
            </p:extLst>
          </p:nvPr>
        </p:nvGraphicFramePr>
        <p:xfrm>
          <a:off x="8177418" y="343220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1" name="Conector recto de flecha 70"/>
          <p:cNvCxnSpPr/>
          <p:nvPr/>
        </p:nvCxnSpPr>
        <p:spPr>
          <a:xfrm>
            <a:off x="7946648" y="3585681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a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18072"/>
              </p:ext>
            </p:extLst>
          </p:nvPr>
        </p:nvGraphicFramePr>
        <p:xfrm>
          <a:off x="5129185" y="425699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5" name="Conector recto de flecha 74"/>
          <p:cNvCxnSpPr/>
          <p:nvPr/>
        </p:nvCxnSpPr>
        <p:spPr>
          <a:xfrm>
            <a:off x="4687710" y="4430589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a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090173"/>
              </p:ext>
            </p:extLst>
          </p:nvPr>
        </p:nvGraphicFramePr>
        <p:xfrm>
          <a:off x="6172469" y="423943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7" name="Conector recto de flecha 76"/>
          <p:cNvCxnSpPr/>
          <p:nvPr/>
        </p:nvCxnSpPr>
        <p:spPr>
          <a:xfrm>
            <a:off x="5928298" y="4391839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42466"/>
              </p:ext>
            </p:extLst>
          </p:nvPr>
        </p:nvGraphicFramePr>
        <p:xfrm>
          <a:off x="7175550" y="4208046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9" name="Conector recto de flecha 78"/>
          <p:cNvCxnSpPr/>
          <p:nvPr/>
        </p:nvCxnSpPr>
        <p:spPr>
          <a:xfrm>
            <a:off x="6944780" y="4361518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a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14843"/>
              </p:ext>
            </p:extLst>
          </p:nvPr>
        </p:nvGraphicFramePr>
        <p:xfrm>
          <a:off x="5101170" y="467074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1" name="Conector recto de flecha 80"/>
          <p:cNvCxnSpPr/>
          <p:nvPr/>
        </p:nvCxnSpPr>
        <p:spPr>
          <a:xfrm>
            <a:off x="4659695" y="484434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a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88028"/>
              </p:ext>
            </p:extLst>
          </p:nvPr>
        </p:nvGraphicFramePr>
        <p:xfrm>
          <a:off x="6144454" y="465319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3" name="Conector recto de flecha 82"/>
          <p:cNvCxnSpPr/>
          <p:nvPr/>
        </p:nvCxnSpPr>
        <p:spPr>
          <a:xfrm>
            <a:off x="5900283" y="480559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a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89770"/>
              </p:ext>
            </p:extLst>
          </p:nvPr>
        </p:nvGraphicFramePr>
        <p:xfrm>
          <a:off x="5152071" y="510569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5" name="Conector recto de flecha 84"/>
          <p:cNvCxnSpPr/>
          <p:nvPr/>
        </p:nvCxnSpPr>
        <p:spPr>
          <a:xfrm>
            <a:off x="4710596" y="5279289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a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87909"/>
              </p:ext>
            </p:extLst>
          </p:nvPr>
        </p:nvGraphicFramePr>
        <p:xfrm>
          <a:off x="5138670" y="545925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7" name="Conector recto de flecha 86"/>
          <p:cNvCxnSpPr/>
          <p:nvPr/>
        </p:nvCxnSpPr>
        <p:spPr>
          <a:xfrm>
            <a:off x="4697195" y="5632853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08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Mapas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sz="1600" dirty="0"/>
              <a:t>En el siglo 18, en Prusia (</a:t>
            </a:r>
            <a:r>
              <a:rPr lang="es-AR" sz="1600" dirty="0" err="1"/>
              <a:t>Königsberg</a:t>
            </a:r>
            <a:r>
              <a:rPr lang="es-AR" sz="1600" dirty="0"/>
              <a:t>) había zonas separadas por el río </a:t>
            </a:r>
            <a:r>
              <a:rPr lang="es-AR" sz="1600" dirty="0" err="1"/>
              <a:t>Pregolya</a:t>
            </a:r>
            <a:r>
              <a:rPr lang="es-AR" sz="1600" dirty="0"/>
              <a:t> unidas por 7 puentes. Se puede pasear por la ciudad pasando </a:t>
            </a:r>
            <a:r>
              <a:rPr lang="es-AR" sz="1600" b="1" dirty="0"/>
              <a:t>una y una sola vez </a:t>
            </a:r>
            <a:r>
              <a:rPr lang="es-AR" sz="1600" dirty="0"/>
              <a:t>por cada puente? Cómo?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599" y="3746890"/>
            <a:ext cx="5329671" cy="2609462"/>
          </a:xfrm>
          <a:prstGeom prst="rect">
            <a:avLst/>
          </a:prstGeom>
        </p:spPr>
      </p:pic>
      <p:cxnSp>
        <p:nvCxnSpPr>
          <p:cNvPr id="10" name="Curved Connector 9"/>
          <p:cNvCxnSpPr/>
          <p:nvPr/>
        </p:nvCxnSpPr>
        <p:spPr>
          <a:xfrm rot="5400000" flipH="1" flipV="1">
            <a:off x="4816764" y="4151746"/>
            <a:ext cx="1052946" cy="526473"/>
          </a:xfrm>
          <a:prstGeom prst="curved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 flipH="1" flipV="1">
            <a:off x="5287961" y="4188693"/>
            <a:ext cx="1052946" cy="526473"/>
          </a:xfrm>
          <a:prstGeom prst="curved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 flipH="1" flipV="1">
            <a:off x="4156365" y="5430982"/>
            <a:ext cx="1052946" cy="526473"/>
          </a:xfrm>
          <a:prstGeom prst="curved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 flipH="1" flipV="1">
            <a:off x="4682839" y="5534890"/>
            <a:ext cx="1052946" cy="526473"/>
          </a:xfrm>
          <a:prstGeom prst="curved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5400000" flipH="1" flipV="1">
            <a:off x="6751998" y="4581237"/>
            <a:ext cx="1052946" cy="526473"/>
          </a:xfrm>
          <a:prstGeom prst="curved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5606474" y="5422255"/>
            <a:ext cx="999978" cy="192299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>
            <a:off x="5834136" y="6017213"/>
            <a:ext cx="1065428" cy="41193"/>
          </a:xfrm>
          <a:prstGeom prst="curvedConnector3">
            <a:avLst>
              <a:gd name="adj1" fmla="val 55201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2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2.2) Para los ejes: “lista de adyacencia” si es muy esparcida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44" name="Tabla 43"/>
          <p:cNvGraphicFramePr>
            <a:graphicFrameLocks noGrp="1"/>
          </p:cNvGraphicFramePr>
          <p:nvPr/>
        </p:nvGraphicFramePr>
        <p:xfrm>
          <a:off x="4298657" y="2441718"/>
          <a:ext cx="385605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5605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6" name="Tabla 45"/>
          <p:cNvGraphicFramePr>
            <a:graphicFrameLocks noGrp="1"/>
          </p:cNvGraphicFramePr>
          <p:nvPr/>
        </p:nvGraphicFramePr>
        <p:xfrm>
          <a:off x="5101170" y="244171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8" name="Conector recto de flecha 47"/>
          <p:cNvCxnSpPr/>
          <p:nvPr/>
        </p:nvCxnSpPr>
        <p:spPr>
          <a:xfrm>
            <a:off x="4659695" y="261531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a 49"/>
          <p:cNvGraphicFramePr>
            <a:graphicFrameLocks noGrp="1"/>
          </p:cNvGraphicFramePr>
          <p:nvPr/>
        </p:nvGraphicFramePr>
        <p:xfrm>
          <a:off x="6144454" y="24241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1" name="Conector recto de flecha 50"/>
          <p:cNvCxnSpPr/>
          <p:nvPr/>
        </p:nvCxnSpPr>
        <p:spPr>
          <a:xfrm>
            <a:off x="5900283" y="25765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a 51"/>
          <p:cNvGraphicFramePr>
            <a:graphicFrameLocks noGrp="1"/>
          </p:cNvGraphicFramePr>
          <p:nvPr/>
        </p:nvGraphicFramePr>
        <p:xfrm>
          <a:off x="5114571" y="277683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3" name="Conector recto de flecha 52"/>
          <p:cNvCxnSpPr/>
          <p:nvPr/>
        </p:nvCxnSpPr>
        <p:spPr>
          <a:xfrm>
            <a:off x="4673096" y="2950433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a 53"/>
          <p:cNvGraphicFramePr>
            <a:graphicFrameLocks noGrp="1"/>
          </p:cNvGraphicFramePr>
          <p:nvPr/>
        </p:nvGraphicFramePr>
        <p:xfrm>
          <a:off x="6157855" y="275928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5" name="Conector recto de flecha 54"/>
          <p:cNvCxnSpPr/>
          <p:nvPr/>
        </p:nvCxnSpPr>
        <p:spPr>
          <a:xfrm>
            <a:off x="5913684" y="2911683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a 55"/>
          <p:cNvGraphicFramePr>
            <a:graphicFrameLocks noGrp="1"/>
          </p:cNvGraphicFramePr>
          <p:nvPr/>
        </p:nvGraphicFramePr>
        <p:xfrm>
          <a:off x="7160936" y="272789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7" name="Conector recto de flecha 56"/>
          <p:cNvCxnSpPr/>
          <p:nvPr/>
        </p:nvCxnSpPr>
        <p:spPr>
          <a:xfrm>
            <a:off x="6930166" y="28813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a 57"/>
          <p:cNvGraphicFramePr>
            <a:graphicFrameLocks noGrp="1"/>
          </p:cNvGraphicFramePr>
          <p:nvPr/>
        </p:nvGraphicFramePr>
        <p:xfrm>
          <a:off x="5114571" y="314496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59" name="Tabla 58"/>
          <p:cNvGraphicFramePr>
            <a:graphicFrameLocks noGrp="1"/>
          </p:cNvGraphicFramePr>
          <p:nvPr/>
        </p:nvGraphicFramePr>
        <p:xfrm>
          <a:off x="6157855" y="312740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0" name="Conector recto de flecha 59"/>
          <p:cNvCxnSpPr/>
          <p:nvPr/>
        </p:nvCxnSpPr>
        <p:spPr>
          <a:xfrm>
            <a:off x="5913684" y="3279809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>
            <a:off x="4687365" y="332986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a 63"/>
          <p:cNvGraphicFramePr>
            <a:graphicFrameLocks noGrp="1"/>
          </p:cNvGraphicFramePr>
          <p:nvPr/>
        </p:nvGraphicFramePr>
        <p:xfrm>
          <a:off x="5138670" y="353193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5" name="Conector recto de flecha 64"/>
          <p:cNvCxnSpPr/>
          <p:nvPr/>
        </p:nvCxnSpPr>
        <p:spPr>
          <a:xfrm>
            <a:off x="4697195" y="3705533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a 65"/>
          <p:cNvGraphicFramePr>
            <a:graphicFrameLocks noGrp="1"/>
          </p:cNvGraphicFramePr>
          <p:nvPr/>
        </p:nvGraphicFramePr>
        <p:xfrm>
          <a:off x="6181954" y="351438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7" name="Conector recto de flecha 66"/>
          <p:cNvCxnSpPr/>
          <p:nvPr/>
        </p:nvCxnSpPr>
        <p:spPr>
          <a:xfrm>
            <a:off x="5937783" y="3666783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a 67"/>
          <p:cNvGraphicFramePr>
            <a:graphicFrameLocks noGrp="1"/>
          </p:cNvGraphicFramePr>
          <p:nvPr/>
        </p:nvGraphicFramePr>
        <p:xfrm>
          <a:off x="7185035" y="348299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9" name="Conector recto de flecha 68"/>
          <p:cNvCxnSpPr/>
          <p:nvPr/>
        </p:nvCxnSpPr>
        <p:spPr>
          <a:xfrm>
            <a:off x="6954265" y="36364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a 69"/>
          <p:cNvGraphicFramePr>
            <a:graphicFrameLocks noGrp="1"/>
          </p:cNvGraphicFramePr>
          <p:nvPr/>
        </p:nvGraphicFramePr>
        <p:xfrm>
          <a:off x="8177418" y="343220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1" name="Conector recto de flecha 70"/>
          <p:cNvCxnSpPr/>
          <p:nvPr/>
        </p:nvCxnSpPr>
        <p:spPr>
          <a:xfrm>
            <a:off x="7946648" y="3585681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a 73"/>
          <p:cNvGraphicFramePr>
            <a:graphicFrameLocks noGrp="1"/>
          </p:cNvGraphicFramePr>
          <p:nvPr/>
        </p:nvGraphicFramePr>
        <p:xfrm>
          <a:off x="5129185" y="425699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5" name="Conector recto de flecha 74"/>
          <p:cNvCxnSpPr/>
          <p:nvPr/>
        </p:nvCxnSpPr>
        <p:spPr>
          <a:xfrm>
            <a:off x="4687710" y="4430589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a 75"/>
          <p:cNvGraphicFramePr>
            <a:graphicFrameLocks noGrp="1"/>
          </p:cNvGraphicFramePr>
          <p:nvPr/>
        </p:nvGraphicFramePr>
        <p:xfrm>
          <a:off x="6172469" y="423943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7" name="Conector recto de flecha 76"/>
          <p:cNvCxnSpPr/>
          <p:nvPr/>
        </p:nvCxnSpPr>
        <p:spPr>
          <a:xfrm>
            <a:off x="5928298" y="4391839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77"/>
          <p:cNvGraphicFramePr>
            <a:graphicFrameLocks noGrp="1"/>
          </p:cNvGraphicFramePr>
          <p:nvPr/>
        </p:nvGraphicFramePr>
        <p:xfrm>
          <a:off x="7175550" y="4208046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9" name="Conector recto de flecha 78"/>
          <p:cNvCxnSpPr/>
          <p:nvPr/>
        </p:nvCxnSpPr>
        <p:spPr>
          <a:xfrm>
            <a:off x="6944780" y="4361518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a 79"/>
          <p:cNvGraphicFramePr>
            <a:graphicFrameLocks noGrp="1"/>
          </p:cNvGraphicFramePr>
          <p:nvPr/>
        </p:nvGraphicFramePr>
        <p:xfrm>
          <a:off x="5101170" y="467074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1" name="Conector recto de flecha 80"/>
          <p:cNvCxnSpPr/>
          <p:nvPr/>
        </p:nvCxnSpPr>
        <p:spPr>
          <a:xfrm>
            <a:off x="4659695" y="484434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a 81"/>
          <p:cNvGraphicFramePr>
            <a:graphicFrameLocks noGrp="1"/>
          </p:cNvGraphicFramePr>
          <p:nvPr/>
        </p:nvGraphicFramePr>
        <p:xfrm>
          <a:off x="6144454" y="465319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3" name="Conector recto de flecha 82"/>
          <p:cNvCxnSpPr/>
          <p:nvPr/>
        </p:nvCxnSpPr>
        <p:spPr>
          <a:xfrm>
            <a:off x="5900283" y="480559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a 83"/>
          <p:cNvGraphicFramePr>
            <a:graphicFrameLocks noGrp="1"/>
          </p:cNvGraphicFramePr>
          <p:nvPr/>
        </p:nvGraphicFramePr>
        <p:xfrm>
          <a:off x="5152071" y="510569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5" name="Conector recto de flecha 84"/>
          <p:cNvCxnSpPr/>
          <p:nvPr/>
        </p:nvCxnSpPr>
        <p:spPr>
          <a:xfrm>
            <a:off x="4710596" y="5279289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a 85"/>
          <p:cNvGraphicFramePr>
            <a:graphicFrameLocks noGrp="1"/>
          </p:cNvGraphicFramePr>
          <p:nvPr/>
        </p:nvGraphicFramePr>
        <p:xfrm>
          <a:off x="5138670" y="545925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7" name="Conector recto de flecha 86"/>
          <p:cNvCxnSpPr/>
          <p:nvPr/>
        </p:nvCxnSpPr>
        <p:spPr>
          <a:xfrm>
            <a:off x="4697195" y="5632853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4"/>
          <p:cNvGrpSpPr/>
          <p:nvPr/>
        </p:nvGrpSpPr>
        <p:grpSpPr>
          <a:xfrm>
            <a:off x="657492" y="2485406"/>
            <a:ext cx="2891305" cy="3250184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125000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2.3) Para los ejes: “matriz de incidencia”. Se colocan vértices y ejes en filas y columnas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grpSp>
        <p:nvGrpSpPr>
          <p:cNvPr id="21" name="Grupo 20"/>
          <p:cNvGrpSpPr/>
          <p:nvPr/>
        </p:nvGrpSpPr>
        <p:grpSpPr>
          <a:xfrm>
            <a:off x="5994690" y="2100168"/>
            <a:ext cx="2891305" cy="3250184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graphicFrame>
        <p:nvGraphicFramePr>
          <p:cNvPr id="43" name="Tab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62596"/>
              </p:ext>
            </p:extLst>
          </p:nvPr>
        </p:nvGraphicFramePr>
        <p:xfrm>
          <a:off x="487890" y="2100169"/>
          <a:ext cx="4834481" cy="35114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83448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500591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466306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51149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MX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44" name="Tabla 43"/>
          <p:cNvGraphicFramePr>
            <a:graphicFrameLocks noGrp="1"/>
          </p:cNvGraphicFramePr>
          <p:nvPr/>
        </p:nvGraphicFramePr>
        <p:xfrm>
          <a:off x="87683" y="2499719"/>
          <a:ext cx="349254" cy="299920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9254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33245">
                <a:tc>
                  <a:txBody>
                    <a:bodyPr/>
                    <a:lstStyle/>
                    <a:p>
                      <a:r>
                        <a:rPr lang="es-AR" sz="1400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5" name="Tab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4353"/>
              </p:ext>
            </p:extLst>
          </p:nvPr>
        </p:nvGraphicFramePr>
        <p:xfrm>
          <a:off x="976919" y="5712340"/>
          <a:ext cx="4345452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82828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sz="1400" dirty="0"/>
                        <a:t>e1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e2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e3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e4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e5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e9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7609858" y="2097345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e2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6355463" y="2443677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e1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7888974" y="3189293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e3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6820614" y="3176989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e4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7058435" y="2641398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e5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5826818" y="3495210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e6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6763850" y="3871064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e7</a:t>
            </a:r>
          </a:p>
        </p:txBody>
      </p:sp>
      <p:sp>
        <p:nvSpPr>
          <p:cNvPr id="73" name="CuadroTexto 72"/>
          <p:cNvSpPr txBox="1"/>
          <p:nvPr/>
        </p:nvSpPr>
        <p:spPr>
          <a:xfrm>
            <a:off x="6435084" y="4559705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e8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8183296" y="4486034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e9</a:t>
            </a:r>
          </a:p>
        </p:txBody>
      </p:sp>
    </p:spTree>
    <p:extLst>
      <p:ext uri="{BB962C8B-B14F-4D97-AF65-F5344CB8AC3E}">
        <p14:creationId xmlns:p14="http://schemas.microsoft.com/office/powerpoint/2010/main" val="25645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2.4) Para los ejes: “lista de incidencia”. </a:t>
            </a:r>
            <a:r>
              <a:rPr lang="es-MX" sz="2800" dirty="0" err="1"/>
              <a:t>Idem</a:t>
            </a:r>
            <a:r>
              <a:rPr lang="es-MX" sz="2800" dirty="0"/>
              <a:t>. Se representa una lista asociada que compacta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AR" dirty="0"/>
              <a:t>Queremos que el usuario </a:t>
            </a:r>
            <a:r>
              <a:rPr lang="es-AR"/>
              <a:t>genere varios </a:t>
            </a:r>
            <a:r>
              <a:rPr lang="es-AR" dirty="0"/>
              <a:t>tipos de grafos posibles * 2 (por el peso en los ejes) * 4 (por las implementaciones posibles), pero no vamos a esperar que el usuario conozca el nombre de un montón de clases, para los casos.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Buena idea: escribir un Factory.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Esta idea es la que implementa la clase </a:t>
            </a:r>
            <a:r>
              <a:rPr lang="es-AR" dirty="0" err="1"/>
              <a:t>JGraphT</a:t>
            </a:r>
            <a:r>
              <a:rPr lang="es-AR" dirty="0"/>
              <a:t>, una biblioteca de código abierto sobre grafos muy importante.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Modo de uso:</a:t>
            </a:r>
          </a:p>
          <a:p>
            <a:pPr marL="0" indent="0">
              <a:buNone/>
            </a:pPr>
            <a:r>
              <a:rPr lang="es-AR" sz="1600" b="1" dirty="0" err="1">
                <a:solidFill>
                  <a:srgbClr val="002060"/>
                </a:solidFill>
              </a:rPr>
              <a:t>GraphService</a:t>
            </a:r>
            <a:r>
              <a:rPr lang="es-AR" sz="1600" b="1" dirty="0"/>
              <a:t>&lt;</a:t>
            </a:r>
            <a:r>
              <a:rPr lang="es-AR" sz="1600" b="1" dirty="0" err="1"/>
              <a:t>Character,EmptyEdgeProp</a:t>
            </a:r>
            <a:r>
              <a:rPr lang="es-AR" sz="1600" b="1" dirty="0"/>
              <a:t>&gt;</a:t>
            </a:r>
            <a:r>
              <a:rPr lang="es-AR" sz="1600" dirty="0"/>
              <a:t> g = </a:t>
            </a:r>
          </a:p>
          <a:p>
            <a:pPr marL="0" indent="0">
              <a:buNone/>
            </a:pPr>
            <a:r>
              <a:rPr lang="es-AR" sz="1600" dirty="0"/>
              <a:t>      </a:t>
            </a:r>
            <a:r>
              <a:rPr lang="es-AR" sz="1600" b="1" dirty="0" err="1">
                <a:solidFill>
                  <a:srgbClr val="00B050"/>
                </a:solidFill>
              </a:rPr>
              <a:t>GraphFactory.</a:t>
            </a:r>
            <a:r>
              <a:rPr lang="es-AR" sz="1600" b="1" i="1" dirty="0" err="1">
                <a:solidFill>
                  <a:srgbClr val="00B050"/>
                </a:solidFill>
              </a:rPr>
              <a:t>create</a:t>
            </a:r>
            <a:r>
              <a:rPr lang="es-AR" sz="1600" i="1" dirty="0"/>
              <a:t>(</a:t>
            </a:r>
            <a:r>
              <a:rPr lang="es-AR" sz="1600" i="1" dirty="0" err="1"/>
              <a:t>Multiplicity.</a:t>
            </a:r>
            <a:r>
              <a:rPr lang="es-AR" sz="1600" b="1" i="1" dirty="0" err="1"/>
              <a:t>SIMPLE</a:t>
            </a:r>
            <a:r>
              <a:rPr lang="es-AR" sz="1600" b="1" i="1" dirty="0"/>
              <a:t>, 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EdgeMode.</a:t>
            </a:r>
            <a:r>
              <a:rPr lang="es-AR" sz="1600" b="1" i="1" dirty="0" err="1"/>
              <a:t>UNDIRECTED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SelfLoop.</a:t>
            </a:r>
            <a:r>
              <a:rPr lang="es-AR" sz="1600" b="1" i="1" dirty="0" err="1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Weight.</a:t>
            </a:r>
            <a:r>
              <a:rPr lang="es-AR" sz="1600" b="1" i="1" dirty="0" err="1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Storage.</a:t>
            </a:r>
            <a:r>
              <a:rPr lang="es-AR" sz="1600" b="1" i="1" dirty="0" err="1"/>
              <a:t>SPARSE</a:t>
            </a:r>
            <a:r>
              <a:rPr lang="es-AR" sz="1600" b="1" i="1" dirty="0"/>
              <a:t>);</a:t>
            </a:r>
            <a:endParaRPr lang="es-AR" sz="1600" dirty="0"/>
          </a:p>
          <a:p>
            <a:pPr marL="0" indent="0">
              <a:buNone/>
            </a:pPr>
            <a:endParaRPr lang="es-AR" sz="1600" b="1" i="1" dirty="0"/>
          </a:p>
          <a:p>
            <a:pPr marL="0" indent="0">
              <a:buNone/>
            </a:pPr>
            <a:endParaRPr lang="es-AR" sz="1600" b="1" i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  <p:grpSp>
        <p:nvGrpSpPr>
          <p:cNvPr id="7" name="Grupo 6"/>
          <p:cNvGrpSpPr/>
          <p:nvPr/>
        </p:nvGrpSpPr>
        <p:grpSpPr>
          <a:xfrm>
            <a:off x="5447211" y="2704012"/>
            <a:ext cx="3148149" cy="1580605"/>
            <a:chOff x="5447211" y="2638697"/>
            <a:chExt cx="3148149" cy="1580605"/>
          </a:xfrm>
        </p:grpSpPr>
        <p:sp>
          <p:nvSpPr>
            <p:cNvPr id="5" name="Cerrar llave 4"/>
            <p:cNvSpPr/>
            <p:nvPr/>
          </p:nvSpPr>
          <p:spPr>
            <a:xfrm>
              <a:off x="5447211" y="2638697"/>
              <a:ext cx="496389" cy="1580605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6230983" y="2711270"/>
              <a:ext cx="2364377" cy="120032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dirty="0">
                  <a:solidFill>
                    <a:schemeClr val="accent1"/>
                  </a:solidFill>
                </a:rPr>
                <a:t>Características del tipo de grafo  y del tipo de almacenamiento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548641" y="624255"/>
            <a:ext cx="8399417" cy="1761022"/>
            <a:chOff x="548641" y="624255"/>
            <a:chExt cx="8399417" cy="1761022"/>
          </a:xfrm>
        </p:grpSpPr>
        <p:sp>
          <p:nvSpPr>
            <p:cNvPr id="10" name="CuadroTexto 9"/>
            <p:cNvSpPr txBox="1"/>
            <p:nvPr/>
          </p:nvSpPr>
          <p:spPr>
            <a:xfrm>
              <a:off x="548641" y="624255"/>
              <a:ext cx="8399417" cy="92333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dirty="0">
                  <a:solidFill>
                    <a:srgbClr val="002060"/>
                  </a:solidFill>
                </a:rPr>
                <a:t>La clase </a:t>
              </a:r>
              <a:r>
                <a:rPr lang="es-AR" dirty="0" err="1">
                  <a:solidFill>
                    <a:srgbClr val="002060"/>
                  </a:solidFill>
                </a:rPr>
                <a:t>GraphFractory</a:t>
              </a:r>
              <a:r>
                <a:rPr lang="es-AR" dirty="0">
                  <a:solidFill>
                    <a:srgbClr val="002060"/>
                  </a:solidFill>
                </a:rPr>
                <a:t> es abstracta. </a:t>
              </a:r>
              <a:r>
                <a:rPr lang="es-AR" dirty="0" err="1">
                  <a:solidFill>
                    <a:srgbClr val="002060"/>
                  </a:solidFill>
                </a:rPr>
                <a:t>Create</a:t>
              </a:r>
              <a:r>
                <a:rPr lang="es-AR" dirty="0">
                  <a:solidFill>
                    <a:srgbClr val="002060"/>
                  </a:solidFill>
                </a:rPr>
                <a:t> es método </a:t>
              </a:r>
              <a:r>
                <a:rPr lang="es-AR" dirty="0" err="1">
                  <a:solidFill>
                    <a:srgbClr val="002060"/>
                  </a:solidFill>
                </a:rPr>
                <a:t>static</a:t>
              </a:r>
              <a:r>
                <a:rPr lang="es-AR" dirty="0">
                  <a:solidFill>
                    <a:srgbClr val="002060"/>
                  </a:solidFill>
                </a:rPr>
                <a:t>. No me de una instancia de </a:t>
              </a:r>
              <a:r>
                <a:rPr lang="es-AR" dirty="0" err="1">
                  <a:solidFill>
                    <a:srgbClr val="002060"/>
                  </a:solidFill>
                </a:rPr>
                <a:t>GraphFactory</a:t>
              </a:r>
              <a:r>
                <a:rPr lang="es-AR" dirty="0">
                  <a:solidFill>
                    <a:srgbClr val="002060"/>
                  </a:solidFill>
                </a:rPr>
                <a:t>. Me da una instancia de la clase que corresponda a través de un servicio</a:t>
              </a:r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 flipV="1">
              <a:off x="1031966" y="1541417"/>
              <a:ext cx="1071154" cy="84386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o 20"/>
          <p:cNvGrpSpPr/>
          <p:nvPr/>
        </p:nvGrpSpPr>
        <p:grpSpPr>
          <a:xfrm>
            <a:off x="1907177" y="1479150"/>
            <a:ext cx="7040881" cy="1159548"/>
            <a:chOff x="1907177" y="1479150"/>
            <a:chExt cx="7040881" cy="1159548"/>
          </a:xfrm>
        </p:grpSpPr>
        <p:sp>
          <p:nvSpPr>
            <p:cNvPr id="16" name="Rectángulo redondeado 15"/>
            <p:cNvSpPr/>
            <p:nvPr/>
          </p:nvSpPr>
          <p:spPr>
            <a:xfrm>
              <a:off x="1907177" y="2259874"/>
              <a:ext cx="2586446" cy="37882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2586445" y="1479150"/>
              <a:ext cx="6361613" cy="64633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dirty="0">
                  <a:solidFill>
                    <a:srgbClr val="FF0000"/>
                  </a:solidFill>
                </a:rPr>
                <a:t>Se parametrizan las clases que representan las propiedades de los vértices y las propiedades de los ejes</a:t>
              </a:r>
            </a:p>
          </p:txBody>
        </p:sp>
        <p:cxnSp>
          <p:nvCxnSpPr>
            <p:cNvPr id="18" name="Conector recto de flecha 17"/>
            <p:cNvCxnSpPr/>
            <p:nvPr/>
          </p:nvCxnSpPr>
          <p:spPr>
            <a:xfrm flipV="1">
              <a:off x="4493623" y="2099267"/>
              <a:ext cx="483325" cy="16060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30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/>
              <a:t>Modo de uso:</a:t>
            </a:r>
          </a:p>
          <a:p>
            <a:pPr marL="0" indent="0">
              <a:buNone/>
            </a:pPr>
            <a:r>
              <a:rPr lang="es-AR" sz="1600" b="1" dirty="0" err="1">
                <a:solidFill>
                  <a:srgbClr val="002060"/>
                </a:solidFill>
              </a:rPr>
              <a:t>GraphService</a:t>
            </a:r>
            <a:r>
              <a:rPr lang="es-AR" sz="1600" b="1" dirty="0"/>
              <a:t>&lt;</a:t>
            </a:r>
            <a:r>
              <a:rPr lang="es-AR" sz="1600" b="1" dirty="0" err="1"/>
              <a:t>Character,EmptyEdgeProp</a:t>
            </a:r>
            <a:r>
              <a:rPr lang="es-AR" sz="1600" b="1" dirty="0"/>
              <a:t>&gt;</a:t>
            </a:r>
            <a:r>
              <a:rPr lang="es-AR" sz="1600" dirty="0"/>
              <a:t> g = </a:t>
            </a:r>
          </a:p>
          <a:p>
            <a:pPr marL="0" indent="0">
              <a:buNone/>
            </a:pPr>
            <a:r>
              <a:rPr lang="es-AR" sz="1600" dirty="0"/>
              <a:t>      </a:t>
            </a:r>
            <a:r>
              <a:rPr lang="es-AR" sz="1600" b="1" dirty="0" err="1">
                <a:solidFill>
                  <a:srgbClr val="00B050"/>
                </a:solidFill>
              </a:rPr>
              <a:t>GraphFactory.</a:t>
            </a:r>
            <a:r>
              <a:rPr lang="es-AR" sz="1600" b="1" i="1" dirty="0" err="1">
                <a:solidFill>
                  <a:srgbClr val="00B050"/>
                </a:solidFill>
              </a:rPr>
              <a:t>create</a:t>
            </a:r>
            <a:r>
              <a:rPr lang="es-AR" sz="1600" i="1" dirty="0"/>
              <a:t>(</a:t>
            </a:r>
            <a:r>
              <a:rPr lang="es-AR" sz="1600" i="1" dirty="0" err="1"/>
              <a:t>Multiplicity.</a:t>
            </a:r>
            <a:r>
              <a:rPr lang="es-AR" sz="1600" b="1" i="1" dirty="0" err="1"/>
              <a:t>SIMPLE</a:t>
            </a:r>
            <a:r>
              <a:rPr lang="es-AR" sz="1600" b="1" i="1" dirty="0"/>
              <a:t>, 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EdgeMode.</a:t>
            </a:r>
            <a:r>
              <a:rPr lang="es-AR" sz="1600" b="1" i="1" dirty="0" err="1"/>
              <a:t>UNDIRECTED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SelfLoop.</a:t>
            </a:r>
            <a:r>
              <a:rPr lang="es-AR" sz="1600" b="1" i="1" dirty="0" err="1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Weight.</a:t>
            </a:r>
            <a:r>
              <a:rPr lang="es-AR" sz="1600" b="1" i="1" dirty="0" err="1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Storage.</a:t>
            </a:r>
            <a:r>
              <a:rPr lang="es-AR" sz="1600" b="1" i="1" dirty="0" err="1"/>
              <a:t>SPARSE</a:t>
            </a:r>
            <a:r>
              <a:rPr lang="es-AR" sz="1600" b="1" i="1" dirty="0"/>
              <a:t>);</a:t>
            </a:r>
            <a:endParaRPr lang="es-AR" sz="1600" dirty="0"/>
          </a:p>
          <a:p>
            <a:pPr marL="0" indent="0">
              <a:buNone/>
            </a:pPr>
            <a:endParaRPr lang="es-AR" sz="1600" b="1" i="1" dirty="0"/>
          </a:p>
          <a:p>
            <a:pPr marL="0" indent="0">
              <a:buNone/>
            </a:pPr>
            <a:endParaRPr lang="es-AR" sz="1600" b="1" i="1" dirty="0"/>
          </a:p>
          <a:p>
            <a:pPr marL="0" indent="0">
              <a:buNone/>
            </a:pPr>
            <a:r>
              <a:rPr lang="es-AR" sz="1600" b="1" dirty="0" err="1">
                <a:solidFill>
                  <a:srgbClr val="002060"/>
                </a:solidFill>
              </a:rPr>
              <a:t>GraphService</a:t>
            </a:r>
            <a:r>
              <a:rPr lang="es-AR" sz="1600" b="1" dirty="0"/>
              <a:t>&lt;</a:t>
            </a:r>
            <a:r>
              <a:rPr lang="es-AR" sz="1600" b="1" dirty="0" err="1"/>
              <a:t>Flight,WeightedEdgeProp</a:t>
            </a:r>
            <a:r>
              <a:rPr lang="es-AR" sz="1600" b="1" dirty="0"/>
              <a:t>&gt;</a:t>
            </a:r>
            <a:r>
              <a:rPr lang="es-AR" sz="1600" dirty="0"/>
              <a:t> g = </a:t>
            </a:r>
          </a:p>
          <a:p>
            <a:pPr marL="0" indent="0">
              <a:buNone/>
            </a:pPr>
            <a:r>
              <a:rPr lang="es-AR" sz="1600" dirty="0"/>
              <a:t>      </a:t>
            </a:r>
            <a:r>
              <a:rPr lang="es-AR" sz="1600" b="1" dirty="0" err="1">
                <a:solidFill>
                  <a:srgbClr val="00B050"/>
                </a:solidFill>
              </a:rPr>
              <a:t>GraphFactory.</a:t>
            </a:r>
            <a:r>
              <a:rPr lang="es-AR" sz="1600" b="1" i="1" dirty="0" err="1">
                <a:solidFill>
                  <a:srgbClr val="00B050"/>
                </a:solidFill>
              </a:rPr>
              <a:t>create</a:t>
            </a:r>
            <a:r>
              <a:rPr lang="es-AR" sz="1600" i="1" dirty="0"/>
              <a:t>(</a:t>
            </a:r>
            <a:r>
              <a:rPr lang="es-AR" sz="1600" i="1" dirty="0" err="1"/>
              <a:t>Multiplicity.</a:t>
            </a:r>
            <a:r>
              <a:rPr lang="es-AR" sz="1600" b="1" i="1" dirty="0" err="1"/>
              <a:t>MULTI</a:t>
            </a:r>
            <a:r>
              <a:rPr lang="es-AR" sz="1600" b="1" i="1" dirty="0"/>
              <a:t>, 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EdgeMode.</a:t>
            </a:r>
            <a:r>
              <a:rPr lang="es-AR" sz="1600" b="1" i="1" dirty="0" err="1"/>
              <a:t>DIRECTED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SelfLoop.</a:t>
            </a:r>
            <a:r>
              <a:rPr lang="es-AR" sz="1600" b="1" i="1" dirty="0" err="1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Weight.</a:t>
            </a:r>
            <a:r>
              <a:rPr lang="es-AR" sz="1600" b="1" i="1" dirty="0" err="1"/>
              <a:t>YES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Storage.</a:t>
            </a:r>
            <a:r>
              <a:rPr lang="es-AR" sz="1600" b="1" i="1" dirty="0" err="1"/>
              <a:t>SPARSE</a:t>
            </a:r>
            <a:r>
              <a:rPr lang="es-AR" sz="1600" b="1" i="1" dirty="0"/>
              <a:t>);</a:t>
            </a:r>
            <a:endParaRPr lang="es-AR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grpSp>
        <p:nvGrpSpPr>
          <p:cNvPr id="19" name="Grupo 18"/>
          <p:cNvGrpSpPr/>
          <p:nvPr/>
        </p:nvGrpSpPr>
        <p:grpSpPr>
          <a:xfrm>
            <a:off x="5447211" y="4743995"/>
            <a:ext cx="3148149" cy="1580605"/>
            <a:chOff x="5447211" y="2638697"/>
            <a:chExt cx="3148149" cy="1580605"/>
          </a:xfrm>
        </p:grpSpPr>
        <p:sp>
          <p:nvSpPr>
            <p:cNvPr id="20" name="Cerrar llave 19"/>
            <p:cNvSpPr/>
            <p:nvPr/>
          </p:nvSpPr>
          <p:spPr>
            <a:xfrm>
              <a:off x="5447211" y="2638697"/>
              <a:ext cx="496389" cy="1580605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6230983" y="2711270"/>
              <a:ext cx="2364377" cy="120032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dirty="0">
                  <a:solidFill>
                    <a:schemeClr val="accent1"/>
                  </a:solidFill>
                </a:rPr>
                <a:t>Características del tipo de grafo  y del tipo de almacenamiento</a:t>
              </a: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796834" y="889654"/>
            <a:ext cx="8399417" cy="3737502"/>
            <a:chOff x="548641" y="624255"/>
            <a:chExt cx="8399417" cy="3737502"/>
          </a:xfrm>
        </p:grpSpPr>
        <p:sp>
          <p:nvSpPr>
            <p:cNvPr id="24" name="CuadroTexto 23"/>
            <p:cNvSpPr txBox="1"/>
            <p:nvPr/>
          </p:nvSpPr>
          <p:spPr>
            <a:xfrm>
              <a:off x="548641" y="624255"/>
              <a:ext cx="8399417" cy="92333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dirty="0">
                  <a:solidFill>
                    <a:srgbClr val="002060"/>
                  </a:solidFill>
                </a:rPr>
                <a:t>La clase </a:t>
              </a:r>
              <a:r>
                <a:rPr lang="es-AR" dirty="0" err="1">
                  <a:solidFill>
                    <a:srgbClr val="002060"/>
                  </a:solidFill>
                </a:rPr>
                <a:t>GraphFractory</a:t>
              </a:r>
              <a:r>
                <a:rPr lang="es-AR" dirty="0">
                  <a:solidFill>
                    <a:srgbClr val="002060"/>
                  </a:solidFill>
                </a:rPr>
                <a:t> es abstracta. </a:t>
              </a:r>
              <a:r>
                <a:rPr lang="es-AR" dirty="0" err="1">
                  <a:solidFill>
                    <a:srgbClr val="002060"/>
                  </a:solidFill>
                </a:rPr>
                <a:t>Create</a:t>
              </a:r>
              <a:r>
                <a:rPr lang="es-AR" dirty="0">
                  <a:solidFill>
                    <a:srgbClr val="002060"/>
                  </a:solidFill>
                </a:rPr>
                <a:t> es método </a:t>
              </a:r>
              <a:r>
                <a:rPr lang="es-AR" dirty="0" err="1">
                  <a:solidFill>
                    <a:srgbClr val="002060"/>
                  </a:solidFill>
                </a:rPr>
                <a:t>static</a:t>
              </a:r>
              <a:r>
                <a:rPr lang="es-AR" dirty="0">
                  <a:solidFill>
                    <a:srgbClr val="002060"/>
                  </a:solidFill>
                </a:rPr>
                <a:t>. No me de una instancia de </a:t>
              </a:r>
              <a:r>
                <a:rPr lang="es-AR" dirty="0" err="1">
                  <a:solidFill>
                    <a:srgbClr val="002060"/>
                  </a:solidFill>
                </a:rPr>
                <a:t>GraphFactory</a:t>
              </a:r>
              <a:r>
                <a:rPr lang="es-AR" dirty="0">
                  <a:solidFill>
                    <a:srgbClr val="002060"/>
                  </a:solidFill>
                </a:rPr>
                <a:t>. Me da una instancia de la clase que corresponda a través de un servicio</a:t>
              </a:r>
            </a:p>
          </p:txBody>
        </p:sp>
        <p:cxnSp>
          <p:nvCxnSpPr>
            <p:cNvPr id="25" name="Conector recto de flecha 24"/>
            <p:cNvCxnSpPr/>
            <p:nvPr/>
          </p:nvCxnSpPr>
          <p:spPr>
            <a:xfrm flipV="1">
              <a:off x="854466" y="1541417"/>
              <a:ext cx="1248654" cy="282034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/>
          <p:cNvGrpSpPr/>
          <p:nvPr/>
        </p:nvGrpSpPr>
        <p:grpSpPr>
          <a:xfrm>
            <a:off x="1907177" y="3322055"/>
            <a:ext cx="7085448" cy="1494513"/>
            <a:chOff x="1907177" y="1144185"/>
            <a:chExt cx="7085448" cy="1494513"/>
          </a:xfrm>
        </p:grpSpPr>
        <p:sp>
          <p:nvSpPr>
            <p:cNvPr id="27" name="Rectángulo redondeado 26"/>
            <p:cNvSpPr/>
            <p:nvPr/>
          </p:nvSpPr>
          <p:spPr>
            <a:xfrm>
              <a:off x="1907177" y="2259874"/>
              <a:ext cx="2586446" cy="37882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4347626" y="1144185"/>
              <a:ext cx="4644999" cy="92333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dirty="0">
                  <a:solidFill>
                    <a:srgbClr val="FF0000"/>
                  </a:solidFill>
                </a:rPr>
                <a:t>Se parametrizan las clases que representan las propiedades de los vértices y las propiedades de los ejes</a:t>
              </a:r>
            </a:p>
          </p:txBody>
        </p:sp>
        <p:cxnSp>
          <p:nvCxnSpPr>
            <p:cNvPr id="29" name="Conector recto de flecha 28"/>
            <p:cNvCxnSpPr/>
            <p:nvPr/>
          </p:nvCxnSpPr>
          <p:spPr>
            <a:xfrm flipV="1">
              <a:off x="4493623" y="2099267"/>
              <a:ext cx="483325" cy="16060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145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49" y="1847088"/>
            <a:ext cx="7385444" cy="387465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  <p:sp>
        <p:nvSpPr>
          <p:cNvPr id="8" name="Rectángulo redondeado 7"/>
          <p:cNvSpPr/>
          <p:nvPr/>
        </p:nvSpPr>
        <p:spPr>
          <a:xfrm>
            <a:off x="542349" y="1672036"/>
            <a:ext cx="7382451" cy="95446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redondeado 8"/>
          <p:cNvSpPr/>
          <p:nvPr/>
        </p:nvSpPr>
        <p:spPr>
          <a:xfrm>
            <a:off x="1621732" y="2930347"/>
            <a:ext cx="4337018" cy="42744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0070C0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654872" y="3429967"/>
            <a:ext cx="4303878" cy="53675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5958750" y="3096696"/>
            <a:ext cx="444137" cy="0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958750" y="3697643"/>
            <a:ext cx="444137" cy="0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536267" y="2768786"/>
            <a:ext cx="2420164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AR" sz="1600" dirty="0"/>
              <a:t>Instanciamos una clase u otra. Ambas implementan el </a:t>
            </a:r>
            <a:r>
              <a:rPr lang="es-AR" sz="1600" dirty="0" err="1"/>
              <a:t>GraphService</a:t>
            </a:r>
            <a:r>
              <a:rPr lang="es-AR" sz="1600" dirty="0"/>
              <a:t> (</a:t>
            </a:r>
            <a:r>
              <a:rPr lang="es-AR" sz="1600" dirty="0" err="1"/>
              <a:t>sparse</a:t>
            </a:r>
            <a:r>
              <a:rPr lang="es-AR" sz="1600" dirty="0"/>
              <a:t>).</a:t>
            </a:r>
          </a:p>
          <a:p>
            <a:endParaRPr lang="es-AR" sz="1600" dirty="0"/>
          </a:p>
          <a:p>
            <a:pPr algn="just"/>
            <a:r>
              <a:rPr lang="es-AR" sz="1600" dirty="0"/>
              <a:t>Si es </a:t>
            </a:r>
            <a:r>
              <a:rPr lang="es-AR" sz="1600" dirty="0" err="1"/>
              <a:t>SimpleOrDefault</a:t>
            </a:r>
            <a:r>
              <a:rPr lang="es-AR" sz="1600" dirty="0"/>
              <a:t> sabemos que tiene  máximo un eje entre 2 nodos.</a:t>
            </a:r>
          </a:p>
          <a:p>
            <a:pPr algn="just"/>
            <a:endParaRPr lang="es-AR" sz="16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632005" y="5063467"/>
            <a:ext cx="3727269" cy="470194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2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/>
              <a:t>Un Factory expone el orden de los parámetros en forma fija: </a:t>
            </a:r>
          </a:p>
          <a:p>
            <a:pPr marL="0" indent="0">
              <a:buNone/>
            </a:pPr>
            <a:r>
              <a:rPr lang="en-US" sz="1800" dirty="0"/>
              <a:t>public static &lt;V, E&gt; </a:t>
            </a:r>
            <a:r>
              <a:rPr lang="en-US" sz="1800" dirty="0" err="1"/>
              <a:t>GraphService</a:t>
            </a:r>
            <a:r>
              <a:rPr lang="en-US" sz="1800" dirty="0"/>
              <a:t>&lt;V, E&gt; create(</a:t>
            </a:r>
          </a:p>
          <a:p>
            <a:pPr marL="0" indent="0">
              <a:buNone/>
            </a:pPr>
            <a:r>
              <a:rPr lang="en-US" sz="1800" dirty="0"/>
              <a:t>Multiplicity </a:t>
            </a:r>
            <a:r>
              <a:rPr lang="en-US" sz="1800" dirty="0" err="1"/>
              <a:t>edgeMultiplicity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 err="1"/>
              <a:t>EdgeMode</a:t>
            </a:r>
            <a:r>
              <a:rPr lang="en-US" sz="1800" dirty="0"/>
              <a:t> </a:t>
            </a:r>
            <a:r>
              <a:rPr lang="en-US" sz="1800" dirty="0" err="1"/>
              <a:t>theEdgeMode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 err="1"/>
              <a:t>SelfLoop</a:t>
            </a:r>
            <a:r>
              <a:rPr lang="en-US" sz="1800" dirty="0"/>
              <a:t> </a:t>
            </a:r>
            <a:r>
              <a:rPr lang="en-US" sz="1800" dirty="0" err="1"/>
              <a:t>acceptSelfLoops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/>
              <a:t>Weight </a:t>
            </a:r>
            <a:r>
              <a:rPr lang="en-US" sz="1800" dirty="0" err="1"/>
              <a:t>hasWeight</a:t>
            </a:r>
            <a:r>
              <a:rPr lang="en-US" sz="1800" dirty="0"/>
              <a:t>, Storage </a:t>
            </a:r>
            <a:r>
              <a:rPr lang="en-US" sz="1800" dirty="0" err="1"/>
              <a:t>theStorage</a:t>
            </a:r>
            <a:r>
              <a:rPr lang="en-US" sz="1800" dirty="0"/>
              <a:t>) </a:t>
            </a:r>
            <a:endParaRPr lang="es-AR" sz="1800" dirty="0"/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Otra buena idea es ofrecer una clase </a:t>
            </a:r>
            <a:r>
              <a:rPr lang="es-AR" dirty="0" err="1"/>
              <a:t>Builder</a:t>
            </a:r>
            <a:r>
              <a:rPr lang="es-AR" dirty="0"/>
              <a:t> que permita que en cualquier orden se pasen parámetros en forma aislada  (si no se proporcionan asumen algún default) y cuando lo decida invoque </a:t>
            </a:r>
            <a:r>
              <a:rPr lang="es-AR" dirty="0" err="1"/>
              <a:t>build</a:t>
            </a:r>
            <a:r>
              <a:rPr lang="es-AR" dirty="0"/>
              <a:t>() que finalmente invoca al </a:t>
            </a:r>
            <a:r>
              <a:rPr lang="es-AR" dirty="0" err="1"/>
              <a:t>GraphFactory</a:t>
            </a:r>
            <a:r>
              <a:rPr lang="es-AR" dirty="0"/>
              <a:t>. Es un caso de postergación.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2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El usuario también podría crear grafos de diferentes formas: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160405" y="2807402"/>
            <a:ext cx="4246099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2060"/>
                </a:solidFill>
              </a:rPr>
              <a:t>GraphService</a:t>
            </a:r>
            <a:r>
              <a:rPr lang="es-AR" sz="1400" b="1" dirty="0">
                <a:solidFill>
                  <a:srgbClr val="002060"/>
                </a:solidFill>
              </a:rPr>
              <a:t> &lt;</a:t>
            </a:r>
            <a:r>
              <a:rPr lang="es-AR" sz="1400" b="1" dirty="0" err="1">
                <a:solidFill>
                  <a:srgbClr val="002060"/>
                </a:solidFill>
              </a:rPr>
              <a:t>Character,EmptyEdgeProp</a:t>
            </a:r>
            <a:r>
              <a:rPr lang="es-AR" sz="1400" b="1" dirty="0">
                <a:solidFill>
                  <a:srgbClr val="002060"/>
                </a:solidFill>
              </a:rPr>
              <a:t>&gt;</a:t>
            </a:r>
            <a:r>
              <a:rPr lang="en-US" sz="1400" b="1" dirty="0">
                <a:solidFill>
                  <a:srgbClr val="002060"/>
                </a:solidFill>
              </a:rPr>
              <a:t> g = </a:t>
            </a:r>
          </a:p>
          <a:p>
            <a:r>
              <a:rPr lang="en-US" sz="1400" b="1" dirty="0"/>
              <a:t>new </a:t>
            </a:r>
            <a:r>
              <a:rPr lang="en-US" sz="1400" b="1" dirty="0" err="1"/>
              <a:t>GraphBuilder</a:t>
            </a:r>
            <a:r>
              <a:rPr lang="es-AR" sz="1400" dirty="0"/>
              <a:t>&lt;</a:t>
            </a:r>
            <a:r>
              <a:rPr lang="es-AR" sz="1400" dirty="0" err="1"/>
              <a:t>Character,EmptyEdgeProp</a:t>
            </a:r>
            <a:r>
              <a:rPr lang="es-AR" sz="1400" dirty="0"/>
              <a:t>&gt; </a:t>
            </a:r>
            <a:r>
              <a:rPr lang="en-US" sz="1400" b="1" dirty="0"/>
              <a:t>().</a:t>
            </a:r>
          </a:p>
          <a:p>
            <a:r>
              <a:rPr lang="en-US" sz="1400" dirty="0" err="1"/>
              <a:t>withMultiplicity</a:t>
            </a:r>
            <a:r>
              <a:rPr lang="en-US" sz="1400" dirty="0"/>
              <a:t>(</a:t>
            </a:r>
            <a:r>
              <a:rPr lang="en-US" sz="1400" dirty="0" err="1"/>
              <a:t>Multiplicity.SIMPLE</a:t>
            </a:r>
            <a:r>
              <a:rPr lang="en-US" sz="1400" dirty="0"/>
              <a:t>).</a:t>
            </a:r>
          </a:p>
          <a:p>
            <a:r>
              <a:rPr lang="es-AR" sz="1400" dirty="0" err="1"/>
              <a:t>withDirected</a:t>
            </a:r>
            <a:r>
              <a:rPr lang="es-AR" sz="1400" dirty="0"/>
              <a:t>(</a:t>
            </a:r>
            <a:r>
              <a:rPr lang="es-AR" sz="1400" dirty="0" err="1"/>
              <a:t>EdgeMode.UNDIRECTED</a:t>
            </a:r>
            <a:r>
              <a:rPr lang="es-AR" sz="1400" dirty="0"/>
              <a:t>).</a:t>
            </a:r>
          </a:p>
          <a:p>
            <a:r>
              <a:rPr lang="es-AR" sz="1400" dirty="0" err="1"/>
              <a:t>withAcceptSelfLoop</a:t>
            </a:r>
            <a:r>
              <a:rPr lang="es-AR" sz="1400" dirty="0"/>
              <a:t>(</a:t>
            </a:r>
            <a:r>
              <a:rPr lang="es-AR" sz="1400" dirty="0" err="1"/>
              <a:t>SelfLoop.NO</a:t>
            </a:r>
            <a:r>
              <a:rPr lang="es-AR" sz="1400" dirty="0"/>
              <a:t>).</a:t>
            </a:r>
          </a:p>
          <a:p>
            <a:r>
              <a:rPr lang="es-AR" sz="1400" dirty="0" err="1"/>
              <a:t>withAcceptWeight</a:t>
            </a:r>
            <a:r>
              <a:rPr lang="es-AR" sz="1400" dirty="0"/>
              <a:t>(</a:t>
            </a:r>
            <a:r>
              <a:rPr lang="es-AR" sz="1400" dirty="0" err="1"/>
              <a:t>Weight.YES</a:t>
            </a:r>
            <a:r>
              <a:rPr lang="es-AR" sz="1400" dirty="0"/>
              <a:t>).</a:t>
            </a:r>
          </a:p>
          <a:p>
            <a:r>
              <a:rPr lang="es-AR" sz="1400" dirty="0" err="1"/>
              <a:t>withStorage</a:t>
            </a:r>
            <a:r>
              <a:rPr lang="es-AR" sz="1400" dirty="0"/>
              <a:t>(</a:t>
            </a:r>
            <a:r>
              <a:rPr lang="es-AR" sz="1400" dirty="0" err="1"/>
              <a:t>Storage.SPARSE</a:t>
            </a:r>
            <a:r>
              <a:rPr lang="es-AR" sz="1400" dirty="0"/>
              <a:t>).</a:t>
            </a:r>
          </a:p>
          <a:p>
            <a:r>
              <a:rPr lang="es-AR" sz="1400" b="1" dirty="0" err="1"/>
              <a:t>build</a:t>
            </a:r>
            <a:r>
              <a:rPr lang="es-AR" sz="1400" b="1" dirty="0"/>
              <a:t>();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547440" y="2807402"/>
            <a:ext cx="4246099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2060"/>
                </a:solidFill>
              </a:rPr>
              <a:t>GraphService</a:t>
            </a:r>
            <a:r>
              <a:rPr lang="es-AR" sz="1400" b="1" dirty="0">
                <a:solidFill>
                  <a:srgbClr val="002060"/>
                </a:solidFill>
              </a:rPr>
              <a:t> &lt;</a:t>
            </a:r>
            <a:r>
              <a:rPr lang="es-AR" sz="1400" b="1" dirty="0" err="1">
                <a:solidFill>
                  <a:srgbClr val="002060"/>
                </a:solidFill>
              </a:rPr>
              <a:t>Character,EmptyEdgeProp</a:t>
            </a:r>
            <a:r>
              <a:rPr lang="es-AR" sz="1400" b="1" dirty="0">
                <a:solidFill>
                  <a:srgbClr val="002060"/>
                </a:solidFill>
              </a:rPr>
              <a:t>&gt;</a:t>
            </a:r>
            <a:r>
              <a:rPr lang="en-US" sz="1400" b="1" dirty="0">
                <a:solidFill>
                  <a:srgbClr val="002060"/>
                </a:solidFill>
              </a:rPr>
              <a:t> g = </a:t>
            </a:r>
          </a:p>
          <a:p>
            <a:r>
              <a:rPr lang="en-US" sz="1400" b="1" dirty="0"/>
              <a:t>new </a:t>
            </a:r>
            <a:r>
              <a:rPr lang="en-US" sz="1400" b="1" dirty="0" err="1"/>
              <a:t>GraphBuilder</a:t>
            </a:r>
            <a:r>
              <a:rPr lang="es-AR" sz="1400" dirty="0"/>
              <a:t>&lt;</a:t>
            </a:r>
            <a:r>
              <a:rPr lang="es-AR" sz="1400" dirty="0" err="1"/>
              <a:t>Character,EmptyEdgeProp</a:t>
            </a:r>
            <a:r>
              <a:rPr lang="es-AR" sz="1400" dirty="0"/>
              <a:t>&gt; </a:t>
            </a:r>
            <a:r>
              <a:rPr lang="en-US" sz="1400" b="1" dirty="0"/>
              <a:t>().</a:t>
            </a:r>
          </a:p>
          <a:p>
            <a:r>
              <a:rPr lang="es-AR" sz="1400" dirty="0" err="1"/>
              <a:t>withStorage</a:t>
            </a:r>
            <a:r>
              <a:rPr lang="es-AR" sz="1400" dirty="0"/>
              <a:t>(</a:t>
            </a:r>
            <a:r>
              <a:rPr lang="es-AR" sz="1400" dirty="0" err="1"/>
              <a:t>Storage.SPARSE</a:t>
            </a:r>
            <a:r>
              <a:rPr lang="es-AR" sz="1400" dirty="0"/>
              <a:t>).</a:t>
            </a:r>
            <a:endParaRPr lang="en-US" sz="1400" dirty="0"/>
          </a:p>
          <a:p>
            <a:r>
              <a:rPr lang="es-AR" sz="1400" dirty="0" err="1"/>
              <a:t>withAcceptSelfLoop</a:t>
            </a:r>
            <a:r>
              <a:rPr lang="es-AR" sz="1400" dirty="0"/>
              <a:t>(</a:t>
            </a:r>
            <a:r>
              <a:rPr lang="es-AR" sz="1400" dirty="0" err="1"/>
              <a:t>SelfLoop.NO</a:t>
            </a:r>
            <a:r>
              <a:rPr lang="es-AR" sz="1400" dirty="0"/>
              <a:t>).</a:t>
            </a:r>
          </a:p>
          <a:p>
            <a:r>
              <a:rPr lang="es-AR" sz="1400" dirty="0" err="1"/>
              <a:t>withAcceptWeight</a:t>
            </a:r>
            <a:r>
              <a:rPr lang="es-AR" sz="1400" dirty="0"/>
              <a:t>(</a:t>
            </a:r>
            <a:r>
              <a:rPr lang="es-AR" sz="1400" dirty="0" err="1"/>
              <a:t>Weight.YES</a:t>
            </a:r>
            <a:r>
              <a:rPr lang="es-AR" sz="1400" dirty="0"/>
              <a:t>).</a:t>
            </a:r>
          </a:p>
          <a:p>
            <a:r>
              <a:rPr lang="en-US" sz="1400" dirty="0" err="1"/>
              <a:t>withMultiplicity</a:t>
            </a:r>
            <a:r>
              <a:rPr lang="en-US" sz="1400" dirty="0"/>
              <a:t>(</a:t>
            </a:r>
            <a:r>
              <a:rPr lang="en-US" sz="1400" dirty="0" err="1"/>
              <a:t>Multiplicity.SIMPLE</a:t>
            </a:r>
            <a:r>
              <a:rPr lang="en-US" sz="1400" dirty="0"/>
              <a:t>).</a:t>
            </a:r>
          </a:p>
          <a:p>
            <a:r>
              <a:rPr lang="es-AR" sz="1400" dirty="0" err="1"/>
              <a:t>withDirected</a:t>
            </a:r>
            <a:r>
              <a:rPr lang="es-AR" sz="1400" dirty="0"/>
              <a:t>(</a:t>
            </a:r>
            <a:r>
              <a:rPr lang="es-AR" sz="1400" dirty="0" err="1"/>
              <a:t>EdgeMode.UNDIRECTED</a:t>
            </a:r>
            <a:r>
              <a:rPr lang="es-AR" sz="1400" dirty="0"/>
              <a:t>).</a:t>
            </a:r>
          </a:p>
          <a:p>
            <a:r>
              <a:rPr lang="es-AR" sz="1400" b="1" dirty="0" err="1"/>
              <a:t>build</a:t>
            </a:r>
            <a:r>
              <a:rPr lang="es-AR" sz="1400" b="1" dirty="0"/>
              <a:t>();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436914" y="4723032"/>
            <a:ext cx="5943600" cy="1815882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/>
              <a:t>// equivalente a la de orden PREDETERMINADO</a:t>
            </a:r>
          </a:p>
          <a:p>
            <a:r>
              <a:rPr lang="es-AR" sz="1600" b="1" dirty="0" err="1">
                <a:solidFill>
                  <a:srgbClr val="002060"/>
                </a:solidFill>
              </a:rPr>
              <a:t>GraphService</a:t>
            </a:r>
            <a:r>
              <a:rPr lang="es-AR" sz="1600" b="1" dirty="0">
                <a:solidFill>
                  <a:srgbClr val="002060"/>
                </a:solidFill>
              </a:rPr>
              <a:t>&lt;</a:t>
            </a:r>
            <a:r>
              <a:rPr lang="es-AR" sz="1600" b="1" dirty="0" err="1">
                <a:solidFill>
                  <a:srgbClr val="002060"/>
                </a:solidFill>
              </a:rPr>
              <a:t>Character,EmptyEdgeProp</a:t>
            </a:r>
            <a:r>
              <a:rPr lang="es-AR" sz="1600" b="1" dirty="0">
                <a:solidFill>
                  <a:srgbClr val="002060"/>
                </a:solidFill>
              </a:rPr>
              <a:t>&gt; g = </a:t>
            </a:r>
          </a:p>
          <a:p>
            <a:r>
              <a:rPr lang="es-AR" sz="1600" b="1" dirty="0" err="1"/>
              <a:t>GraphFactory.create</a:t>
            </a:r>
            <a:r>
              <a:rPr lang="es-AR" sz="1600" dirty="0"/>
              <a:t>(</a:t>
            </a:r>
            <a:r>
              <a:rPr lang="es-AR" sz="1600" dirty="0" err="1"/>
              <a:t>Multiplicity.SIMPLE</a:t>
            </a:r>
            <a:r>
              <a:rPr lang="es-AR" sz="1600" dirty="0"/>
              <a:t>, </a:t>
            </a:r>
          </a:p>
          <a:p>
            <a:r>
              <a:rPr lang="es-AR" sz="1600" dirty="0"/>
              <a:t>    </a:t>
            </a:r>
            <a:r>
              <a:rPr lang="es-AR" sz="1600" dirty="0" err="1"/>
              <a:t>EdgeMode.UNDIRECTED</a:t>
            </a:r>
            <a:r>
              <a:rPr lang="es-AR" sz="1600" dirty="0"/>
              <a:t>,</a:t>
            </a:r>
          </a:p>
          <a:p>
            <a:r>
              <a:rPr lang="es-AR" sz="1600" dirty="0"/>
              <a:t>    </a:t>
            </a:r>
            <a:r>
              <a:rPr lang="es-AR" sz="1600" dirty="0" err="1"/>
              <a:t>SelfLoop.NO</a:t>
            </a:r>
            <a:r>
              <a:rPr lang="es-AR" sz="1600" dirty="0"/>
              <a:t>,</a:t>
            </a:r>
          </a:p>
          <a:p>
            <a:r>
              <a:rPr lang="es-AR" sz="1600" dirty="0"/>
              <a:t>    </a:t>
            </a:r>
            <a:r>
              <a:rPr lang="es-AR" sz="1600" dirty="0" err="1"/>
              <a:t>Weight.YES</a:t>
            </a:r>
            <a:r>
              <a:rPr lang="es-AR" sz="1600" dirty="0"/>
              <a:t>,</a:t>
            </a:r>
          </a:p>
          <a:p>
            <a:r>
              <a:rPr lang="es-AR" sz="1600" dirty="0"/>
              <a:t>    </a:t>
            </a:r>
            <a:r>
              <a:rPr lang="es-AR" sz="1600" dirty="0" err="1"/>
              <a:t>Storage.SPARSE</a:t>
            </a:r>
            <a:r>
              <a:rPr lang="es-AR" sz="1600" dirty="0"/>
              <a:t>);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3315227" y="3382928"/>
            <a:ext cx="1256773" cy="62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3472889" y="3620995"/>
            <a:ext cx="1130993" cy="58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2674718" y="3382928"/>
            <a:ext cx="1872722" cy="87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3069132" y="3589243"/>
            <a:ext cx="1534750" cy="27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2784079" y="3865018"/>
            <a:ext cx="1787921" cy="2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echa doblada 25"/>
          <p:cNvSpPr/>
          <p:nvPr/>
        </p:nvSpPr>
        <p:spPr>
          <a:xfrm flipV="1">
            <a:off x="130628" y="4623284"/>
            <a:ext cx="1169770" cy="58916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433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7" name="Flecha doblada 26"/>
          <p:cNvSpPr/>
          <p:nvPr/>
        </p:nvSpPr>
        <p:spPr>
          <a:xfrm flipH="1" flipV="1">
            <a:off x="5830228" y="4491318"/>
            <a:ext cx="1550286" cy="769900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9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Es muy fácil implementar esta técnica. 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7"/>
            <a:ext cx="6810375" cy="4267200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457200" y="2454277"/>
            <a:ext cx="4352795" cy="95446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4809995" y="2921331"/>
            <a:ext cx="444137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5310947" y="2365885"/>
            <a:ext cx="3544953" cy="10772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AR" sz="1600" dirty="0" err="1"/>
              <a:t>GraphBuilder</a:t>
            </a:r>
            <a:r>
              <a:rPr lang="es-AR" sz="1600" dirty="0"/>
              <a:t> es una clase </a:t>
            </a:r>
            <a:r>
              <a:rPr lang="es-AR" sz="1600" dirty="0" err="1"/>
              <a:t>instanciable</a:t>
            </a:r>
            <a:r>
              <a:rPr lang="es-AR" sz="1600" dirty="0"/>
              <a:t> y tiene </a:t>
            </a:r>
            <a:r>
              <a:rPr lang="es-AR" sz="1600" dirty="0" err="1"/>
              <a:t>vbles</a:t>
            </a:r>
            <a:r>
              <a:rPr lang="es-AR" sz="1600" dirty="0"/>
              <a:t> de instancia para cada estado posible, con algún default.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493496" y="4160428"/>
            <a:ext cx="4337018" cy="68714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0070C0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866810" y="4428954"/>
            <a:ext cx="444137" cy="0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347244" y="3873508"/>
            <a:ext cx="3565472" cy="10772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AR" sz="1600" dirty="0"/>
              <a:t>Hay un método de instancia por cada propiedad. </a:t>
            </a:r>
            <a:r>
              <a:rPr lang="es-AR" sz="1600" dirty="0" err="1"/>
              <a:t>Setea</a:t>
            </a:r>
            <a:r>
              <a:rPr lang="es-AR" sz="1600" dirty="0"/>
              <a:t> la propiedad y devuelve </a:t>
            </a:r>
            <a:r>
              <a:rPr lang="es-AR" sz="1600" dirty="0" err="1"/>
              <a:t>this</a:t>
            </a:r>
            <a:r>
              <a:rPr lang="es-AR" sz="1600" dirty="0"/>
              <a:t> para poder encadenar   invocaciones.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667120" y="5818261"/>
            <a:ext cx="6810917" cy="50634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0070C0"/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2778288" y="5661764"/>
            <a:ext cx="1280145" cy="288099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3344982" y="5157160"/>
            <a:ext cx="5649238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AR" sz="1600" dirty="0"/>
              <a:t>El método </a:t>
            </a:r>
            <a:r>
              <a:rPr lang="es-AR" sz="1600" dirty="0" err="1"/>
              <a:t>build</a:t>
            </a:r>
            <a:r>
              <a:rPr lang="es-AR" sz="1600" dirty="0"/>
              <a:t>() no devuelve </a:t>
            </a:r>
            <a:r>
              <a:rPr lang="es-AR" sz="1600" dirty="0" err="1"/>
              <a:t>this</a:t>
            </a:r>
            <a:r>
              <a:rPr lang="es-AR" sz="1600" dirty="0"/>
              <a:t>. Es lo último a invocar. </a:t>
            </a:r>
            <a:r>
              <a:rPr lang="es-AR" sz="1600" dirty="0" err="1"/>
              <a:t>Reusa</a:t>
            </a:r>
            <a:r>
              <a:rPr lang="es-AR" sz="1600" dirty="0"/>
              <a:t> al </a:t>
            </a:r>
            <a:r>
              <a:rPr lang="es-AR" sz="1600" dirty="0" err="1"/>
              <a:t>GraphFactory</a:t>
            </a:r>
            <a:r>
              <a:rPr lang="es-AR" sz="1600" dirty="0"/>
              <a:t> de parámetros ordenados</a:t>
            </a:r>
          </a:p>
        </p:txBody>
      </p:sp>
    </p:spTree>
    <p:extLst>
      <p:ext uri="{BB962C8B-B14F-4D97-AF65-F5344CB8AC3E}">
        <p14:creationId xmlns:p14="http://schemas.microsoft.com/office/powerpoint/2010/main" val="311522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4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Hay camino </a:t>
            </a:r>
            <a:r>
              <a:rPr lang="es-AR" dirty="0" err="1"/>
              <a:t>Euleriano</a:t>
            </a:r>
            <a:r>
              <a:rPr lang="es-AR" dirty="0"/>
              <a:t> posible?</a:t>
            </a:r>
          </a:p>
          <a:p>
            <a:pPr marL="0" indent="0" algn="just">
              <a:buNone/>
            </a:pPr>
            <a:r>
              <a:rPr lang="es-AR" sz="1600" dirty="0"/>
              <a:t>Idea: modelar la situación con un grafo. Las 4 zonas son vértices y los puentes son los ejes. Los ejes no son dirigidos porque puedo atravesar el puente en cualquier dirección.</a:t>
            </a:r>
          </a:p>
          <a:p>
            <a:pPr marL="0" indent="0" algn="just">
              <a:buNone/>
            </a:pPr>
            <a:endParaRPr lang="es-AR" sz="1600" dirty="0"/>
          </a:p>
          <a:p>
            <a:pPr marL="0" indent="0" algn="just">
              <a:buNone/>
            </a:pPr>
            <a:r>
              <a:rPr lang="es-AR" sz="1600" dirty="0"/>
              <a:t>La teoría de grafos tiene muchos teoremas.  </a:t>
            </a:r>
            <a:r>
              <a:rPr lang="es-AR" sz="1600" dirty="0" err="1"/>
              <a:t>Ej</a:t>
            </a:r>
            <a:r>
              <a:rPr lang="es-AR" sz="1600" dirty="0"/>
              <a:t>: para que haya un camino </a:t>
            </a:r>
            <a:r>
              <a:rPr lang="es-AR" sz="1600" dirty="0" err="1"/>
              <a:t>euleriano</a:t>
            </a:r>
            <a:r>
              <a:rPr lang="es-AR" sz="1600" dirty="0"/>
              <a:t> la cantidad de nodos con grado impar deben ser 0 o 2.  (si fueran 2 serían el nodo de salida y el de llegada)</a:t>
            </a:r>
          </a:p>
          <a:p>
            <a:pPr marL="0" indent="0" algn="just">
              <a:buNone/>
            </a:pPr>
            <a:endParaRPr lang="es-AR" sz="1600" dirty="0"/>
          </a:p>
          <a:p>
            <a:pPr marL="0" indent="0" algn="just">
              <a:buNone/>
            </a:pPr>
            <a:r>
              <a:rPr lang="es-AR" sz="1600" dirty="0"/>
              <a:t>			Tiene solución la visita a los puentes de Prusia?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25236" y="3953164"/>
            <a:ext cx="415637" cy="4156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Oval 5"/>
          <p:cNvSpPr/>
          <p:nvPr/>
        </p:nvSpPr>
        <p:spPr>
          <a:xfrm>
            <a:off x="1233054" y="4723246"/>
            <a:ext cx="415637" cy="4156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Oval 6"/>
          <p:cNvSpPr/>
          <p:nvPr/>
        </p:nvSpPr>
        <p:spPr>
          <a:xfrm>
            <a:off x="2156691" y="4723246"/>
            <a:ext cx="415637" cy="4156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Oval 7"/>
          <p:cNvSpPr/>
          <p:nvPr/>
        </p:nvSpPr>
        <p:spPr>
          <a:xfrm>
            <a:off x="1025235" y="5493328"/>
            <a:ext cx="415637" cy="4156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Connector 11"/>
          <p:cNvCxnSpPr>
            <a:stCxn id="6" idx="0"/>
            <a:endCxn id="5" idx="5"/>
          </p:cNvCxnSpPr>
          <p:nvPr/>
        </p:nvCxnSpPr>
        <p:spPr>
          <a:xfrm flipH="1" flipV="1">
            <a:off x="1380004" y="4307932"/>
            <a:ext cx="60869" cy="41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8" idx="0"/>
          </p:cNvCxnSpPr>
          <p:nvPr/>
        </p:nvCxnSpPr>
        <p:spPr>
          <a:xfrm flipH="1">
            <a:off x="1233054" y="5078014"/>
            <a:ext cx="60869" cy="41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8" idx="7"/>
          </p:cNvCxnSpPr>
          <p:nvPr/>
        </p:nvCxnSpPr>
        <p:spPr>
          <a:xfrm flipH="1">
            <a:off x="1380003" y="5138882"/>
            <a:ext cx="60870" cy="41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6"/>
            <a:endCxn id="7" idx="2"/>
          </p:cNvCxnSpPr>
          <p:nvPr/>
        </p:nvCxnSpPr>
        <p:spPr>
          <a:xfrm>
            <a:off x="1648691" y="4931064"/>
            <a:ext cx="5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1"/>
            <a:endCxn id="5" idx="6"/>
          </p:cNvCxnSpPr>
          <p:nvPr/>
        </p:nvCxnSpPr>
        <p:spPr>
          <a:xfrm flipH="1" flipV="1">
            <a:off x="1440873" y="4160982"/>
            <a:ext cx="776687" cy="62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8" idx="6"/>
          </p:cNvCxnSpPr>
          <p:nvPr/>
        </p:nvCxnSpPr>
        <p:spPr>
          <a:xfrm flipH="1">
            <a:off x="1440872" y="5078014"/>
            <a:ext cx="776688" cy="62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208299" y="4375566"/>
            <a:ext cx="60869" cy="41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45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s-AR" dirty="0" err="1"/>
              <a:t>GraphFactory</a:t>
            </a:r>
            <a:r>
              <a:rPr lang="es-AR" dirty="0"/>
              <a:t> (sea que lo invoca directamente el usuario o sea que se invoca a partir del </a:t>
            </a:r>
            <a:r>
              <a:rPr lang="es-AR" dirty="0" err="1"/>
              <a:t>GraphBuilder</a:t>
            </a:r>
            <a:r>
              <a:rPr lang="es-AR" dirty="0"/>
              <a:t>) genera una instancia de </a:t>
            </a:r>
            <a:r>
              <a:rPr lang="es-AR" b="1" dirty="0" err="1"/>
              <a:t>SimpleOrDefault</a:t>
            </a:r>
            <a:r>
              <a:rPr lang="es-AR" b="1" dirty="0"/>
              <a:t> y </a:t>
            </a:r>
            <a:r>
              <a:rPr lang="es-AR" b="1" dirty="0" err="1"/>
              <a:t>Multi</a:t>
            </a:r>
            <a:r>
              <a:rPr lang="es-AR" b="1" dirty="0"/>
              <a:t>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Ambas clases tienen </a:t>
            </a:r>
            <a:r>
              <a:rPr lang="es-AR" b="1" dirty="0"/>
              <a:t>mucho en común</a:t>
            </a:r>
            <a:r>
              <a:rPr lang="es-AR" dirty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Sin embargo, difieren en algo:  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b="1" dirty="0" err="1"/>
              <a:t>addEdge</a:t>
            </a:r>
            <a:r>
              <a:rPr lang="es-AR" dirty="0"/>
              <a:t>:  en el caso de </a:t>
            </a:r>
            <a:r>
              <a:rPr lang="es-AR" dirty="0" err="1"/>
              <a:t>SimpleOrDefault</a:t>
            </a:r>
            <a:r>
              <a:rPr lang="es-AR" dirty="0"/>
              <a:t>, si se vuelve a crear otro eje entre el mismo par de vértices, se ignora. En </a:t>
            </a:r>
            <a:r>
              <a:rPr lang="es-AR" dirty="0" err="1"/>
              <a:t>Multi</a:t>
            </a:r>
            <a:r>
              <a:rPr lang="es-AR" dirty="0"/>
              <a:t> no se ignora, se crea.</a:t>
            </a:r>
          </a:p>
          <a:p>
            <a:endParaRPr lang="es-AR" dirty="0"/>
          </a:p>
          <a:p>
            <a:pPr algn="just"/>
            <a:r>
              <a:rPr lang="es-AR" b="1" dirty="0" err="1"/>
              <a:t>removeEdge</a:t>
            </a:r>
            <a:r>
              <a:rPr lang="es-AR" dirty="0"/>
              <a:t>: en el caso de </a:t>
            </a:r>
            <a:r>
              <a:rPr lang="es-AR" dirty="0" err="1"/>
              <a:t>SimpleOrDefault</a:t>
            </a:r>
            <a:r>
              <a:rPr lang="es-AR" dirty="0"/>
              <a:t>, si se indica un par de vértices, con sus propiedades y se lo encuentra, se borra el único eje encontrado. En el caso de </a:t>
            </a:r>
            <a:r>
              <a:rPr lang="es-AR" dirty="0" err="1"/>
              <a:t>Multi</a:t>
            </a:r>
            <a:r>
              <a:rPr lang="es-AR" dirty="0"/>
              <a:t> se borran todas las apariciones de ese eje con mismas propiedades entre esos vértices.</a:t>
            </a:r>
          </a:p>
          <a:p>
            <a:endParaRPr lang="es-AR" dirty="0"/>
          </a:p>
          <a:p>
            <a:pPr marL="0" indent="0" algn="just">
              <a:buNone/>
            </a:pPr>
            <a:r>
              <a:rPr lang="es-AR" dirty="0" err="1"/>
              <a:t>Tip</a:t>
            </a:r>
            <a:r>
              <a:rPr lang="es-AR" dirty="0"/>
              <a:t>: si no se especifican </a:t>
            </a:r>
            <a:r>
              <a:rPr lang="es-AR" dirty="0" err="1"/>
              <a:t>properties</a:t>
            </a:r>
            <a:r>
              <a:rPr lang="es-AR" dirty="0"/>
              <a:t> se borra en el caso de </a:t>
            </a:r>
            <a:r>
              <a:rPr lang="es-AR" dirty="0" err="1"/>
              <a:t>SimpleOrDefault</a:t>
            </a:r>
            <a:r>
              <a:rPr lang="es-AR" dirty="0"/>
              <a:t> el único eje que pudiera existir entre dichos vértices. Si es </a:t>
            </a:r>
            <a:r>
              <a:rPr lang="es-AR" dirty="0" err="1"/>
              <a:t>Multi</a:t>
            </a:r>
            <a:r>
              <a:rPr lang="es-AR" dirty="0"/>
              <a:t> lanza </a:t>
            </a:r>
            <a:r>
              <a:rPr lang="es-AR" dirty="0" err="1"/>
              <a:t>exception</a:t>
            </a:r>
            <a:r>
              <a:rPr lang="es-AR" dirty="0"/>
              <a:t> (para evitar ambigüedad)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Es responsabilidad del usuario definir </a:t>
            </a:r>
            <a:r>
              <a:rPr lang="es-AR" dirty="0" err="1"/>
              <a:t>equals</a:t>
            </a:r>
            <a:r>
              <a:rPr lang="es-AR" dirty="0"/>
              <a:t>/hash en la clase que represente las propiedades de los vértices y las propiedades de los ejes.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400" dirty="0"/>
              <a:t>Como ambas clases tienen mucho en común, podemos hacerlas especializar de la clase abstracta </a:t>
            </a:r>
            <a:r>
              <a:rPr lang="es-AR" sz="2400" dirty="0" err="1"/>
              <a:t>AdjacencyListGraph</a:t>
            </a:r>
            <a:endParaRPr lang="es-AR" sz="2400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2404997" y="3419605"/>
            <a:ext cx="4521895" cy="5887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AdjacencyListGraph</a:t>
            </a:r>
            <a:r>
              <a:rPr lang="es-AR" dirty="0"/>
              <a:t>&lt;</a:t>
            </a:r>
            <a:r>
              <a:rPr lang="es-AR" dirty="0" err="1"/>
              <a:t>Vprops</a:t>
            </a:r>
            <a:r>
              <a:rPr lang="es-AR" dirty="0"/>
              <a:t>, </a:t>
            </a:r>
            <a:r>
              <a:rPr lang="es-AR" dirty="0" err="1"/>
              <a:t>Eprops</a:t>
            </a:r>
            <a:r>
              <a:rPr lang="es-AR" dirty="0"/>
              <a:t>&gt;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72859" y="4602793"/>
            <a:ext cx="3956137" cy="5887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SimpleOrDefault</a:t>
            </a:r>
            <a:r>
              <a:rPr lang="es-AR" dirty="0"/>
              <a:t>&lt;</a:t>
            </a:r>
            <a:r>
              <a:rPr lang="es-AR" dirty="0" err="1"/>
              <a:t>Vprops</a:t>
            </a:r>
            <a:r>
              <a:rPr lang="es-AR" dirty="0"/>
              <a:t>, </a:t>
            </a:r>
            <a:r>
              <a:rPr lang="es-AR" dirty="0" err="1"/>
              <a:t>Eprops</a:t>
            </a:r>
            <a:r>
              <a:rPr lang="es-AR" dirty="0"/>
              <a:t>&gt;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730663" y="4602793"/>
            <a:ext cx="3956137" cy="5887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Multi</a:t>
            </a:r>
            <a:r>
              <a:rPr lang="es-AR" dirty="0"/>
              <a:t>&lt;</a:t>
            </a:r>
            <a:r>
              <a:rPr lang="es-AR" dirty="0" err="1"/>
              <a:t>Vprops</a:t>
            </a:r>
            <a:r>
              <a:rPr lang="es-AR" dirty="0"/>
              <a:t>, </a:t>
            </a:r>
            <a:r>
              <a:rPr lang="es-AR" dirty="0" err="1"/>
              <a:t>Eprops</a:t>
            </a:r>
            <a:r>
              <a:rPr lang="es-AR" dirty="0"/>
              <a:t>&gt;</a:t>
            </a:r>
          </a:p>
        </p:txBody>
      </p:sp>
      <p:sp>
        <p:nvSpPr>
          <p:cNvPr id="8" name="Flecha arriba 7"/>
          <p:cNvSpPr/>
          <p:nvPr/>
        </p:nvSpPr>
        <p:spPr>
          <a:xfrm>
            <a:off x="3219189" y="4008329"/>
            <a:ext cx="375781" cy="569411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rriba 8"/>
          <p:cNvSpPr/>
          <p:nvPr/>
        </p:nvSpPr>
        <p:spPr>
          <a:xfrm>
            <a:off x="5339219" y="4008329"/>
            <a:ext cx="375781" cy="569411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028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Sea </a:t>
            </a:r>
            <a:r>
              <a:rPr lang="es-AR" dirty="0" err="1"/>
              <a:t>SimpleOrDefault</a:t>
            </a:r>
            <a:r>
              <a:rPr lang="es-AR" dirty="0"/>
              <a:t>  o  </a:t>
            </a:r>
            <a:r>
              <a:rPr lang="es-AR" dirty="0" err="1"/>
              <a:t>Multi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Como cada vértice tiene una lista de adyacencia asociada, podemos armar un </a:t>
            </a:r>
            <a:r>
              <a:rPr lang="es-AR" dirty="0" err="1"/>
              <a:t>Map</a:t>
            </a:r>
            <a:r>
              <a:rPr lang="es-AR" dirty="0"/>
              <a:t> de vértice a su lista de adyacencia.</a:t>
            </a:r>
          </a:p>
          <a:p>
            <a:pPr marL="0" indent="0" algn="just">
              <a:buNone/>
            </a:pPr>
            <a:r>
              <a:rPr lang="es-AR" dirty="0"/>
              <a:t>Claro que esa “lista de adyacencia” será diferente si estamos con un </a:t>
            </a:r>
            <a:r>
              <a:rPr lang="es-AR" dirty="0" err="1"/>
              <a:t>SimpleOrDefault</a:t>
            </a:r>
            <a:r>
              <a:rPr lang="es-AR" dirty="0"/>
              <a:t> o </a:t>
            </a:r>
            <a:r>
              <a:rPr lang="es-AR" dirty="0" err="1"/>
              <a:t>Multi</a:t>
            </a:r>
            <a:r>
              <a:rPr lang="es-AR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2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AR" sz="1600" b="1" dirty="0" err="1"/>
              <a:t>abstract</a:t>
            </a:r>
            <a:r>
              <a:rPr lang="es-AR" sz="1600" b="1" dirty="0"/>
              <a:t> </a:t>
            </a:r>
            <a:r>
              <a:rPr lang="es-AR" sz="1600" b="1" dirty="0" err="1"/>
              <a:t>public</a:t>
            </a:r>
            <a:r>
              <a:rPr lang="es-AR" sz="1600" b="1" dirty="0"/>
              <a:t> </a:t>
            </a:r>
            <a:r>
              <a:rPr lang="es-AR" sz="1600" b="1" dirty="0" err="1"/>
              <a:t>class</a:t>
            </a:r>
            <a:r>
              <a:rPr lang="es-AR" sz="1600" b="1" dirty="0"/>
              <a:t> </a:t>
            </a:r>
            <a:r>
              <a:rPr lang="es-AR" sz="1600" b="1" dirty="0" err="1"/>
              <a:t>AdjacencyListGraph</a:t>
            </a:r>
            <a:r>
              <a:rPr lang="es-AR" sz="1600" b="1" dirty="0"/>
              <a:t>&lt;V, E&gt; </a:t>
            </a:r>
            <a:r>
              <a:rPr lang="es-AR" sz="1600" b="1" dirty="0" err="1"/>
              <a:t>implements</a:t>
            </a:r>
            <a:r>
              <a:rPr lang="es-AR" sz="1600" b="1" dirty="0"/>
              <a:t> </a:t>
            </a:r>
            <a:r>
              <a:rPr lang="es-AR" sz="1600" b="1" dirty="0" err="1"/>
              <a:t>GraphService</a:t>
            </a:r>
            <a:r>
              <a:rPr lang="es-AR" sz="1600" b="1" dirty="0"/>
              <a:t>&lt;V, E&gt; {</a:t>
            </a:r>
          </a:p>
          <a:p>
            <a:pPr marL="0" indent="0">
              <a:buNone/>
            </a:pPr>
            <a:r>
              <a:rPr lang="es-AR" sz="1600" b="1" dirty="0" err="1"/>
              <a:t>private</a:t>
            </a:r>
            <a:r>
              <a:rPr lang="es-AR" sz="1600" b="1" dirty="0"/>
              <a:t> </a:t>
            </a:r>
            <a:r>
              <a:rPr lang="es-AR" sz="1600" b="1" dirty="0" err="1"/>
              <a:t>boolean</a:t>
            </a:r>
            <a:r>
              <a:rPr lang="es-AR" sz="1600" b="1" dirty="0"/>
              <a:t> </a:t>
            </a:r>
            <a:r>
              <a:rPr lang="es-AR" sz="1600" b="1" dirty="0" err="1"/>
              <a:t>isSimple</a:t>
            </a:r>
            <a:r>
              <a:rPr lang="es-AR" sz="1600" b="1" dirty="0"/>
              <a:t>;</a:t>
            </a:r>
          </a:p>
          <a:p>
            <a:pPr marL="0" indent="0">
              <a:buNone/>
            </a:pPr>
            <a:r>
              <a:rPr lang="es-AR" sz="1600" b="1" dirty="0" err="1"/>
              <a:t>protected</a:t>
            </a:r>
            <a:r>
              <a:rPr lang="es-AR" sz="1600" b="1" dirty="0"/>
              <a:t> </a:t>
            </a:r>
            <a:r>
              <a:rPr lang="es-AR" sz="1600" b="1" dirty="0" err="1"/>
              <a:t>boolean</a:t>
            </a:r>
            <a:r>
              <a:rPr lang="es-AR" sz="1600" b="1" dirty="0"/>
              <a:t> </a:t>
            </a:r>
            <a:r>
              <a:rPr lang="es-AR" sz="1600" b="1" dirty="0" err="1"/>
              <a:t>isDirected</a:t>
            </a:r>
            <a:r>
              <a:rPr lang="es-AR" sz="1600" b="1" dirty="0"/>
              <a:t>;</a:t>
            </a:r>
          </a:p>
          <a:p>
            <a:pPr marL="0" indent="0">
              <a:buNone/>
            </a:pPr>
            <a:r>
              <a:rPr lang="es-AR" sz="1600" b="1" dirty="0" err="1"/>
              <a:t>private</a:t>
            </a:r>
            <a:r>
              <a:rPr lang="es-AR" sz="1600" b="1" dirty="0"/>
              <a:t> </a:t>
            </a:r>
            <a:r>
              <a:rPr lang="es-AR" sz="1600" b="1" dirty="0" err="1"/>
              <a:t>boolean</a:t>
            </a:r>
            <a:r>
              <a:rPr lang="es-AR" sz="1600" b="1" dirty="0"/>
              <a:t> </a:t>
            </a:r>
            <a:r>
              <a:rPr lang="es-AR" sz="1600" b="1" dirty="0" err="1"/>
              <a:t>acceptSelfLoop</a:t>
            </a:r>
            <a:r>
              <a:rPr lang="es-AR" sz="1600" b="1" dirty="0"/>
              <a:t>;</a:t>
            </a:r>
          </a:p>
          <a:p>
            <a:pPr marL="0" indent="0">
              <a:buNone/>
            </a:pPr>
            <a:r>
              <a:rPr lang="es-AR" sz="1600" b="1" dirty="0" err="1"/>
              <a:t>private</a:t>
            </a:r>
            <a:r>
              <a:rPr lang="es-AR" sz="1600" b="1" dirty="0"/>
              <a:t> </a:t>
            </a:r>
            <a:r>
              <a:rPr lang="es-AR" sz="1600" b="1" dirty="0" err="1"/>
              <a:t>boolean</a:t>
            </a:r>
            <a:r>
              <a:rPr lang="es-AR" sz="1600" b="1" dirty="0"/>
              <a:t> </a:t>
            </a:r>
            <a:r>
              <a:rPr lang="es-AR" sz="1600" b="1" dirty="0" err="1"/>
              <a:t>isWeighted</a:t>
            </a:r>
            <a:r>
              <a:rPr lang="es-AR" sz="1600" b="1" dirty="0"/>
              <a:t>;</a:t>
            </a:r>
          </a:p>
          <a:p>
            <a:pPr marL="0" indent="0">
              <a:buNone/>
            </a:pPr>
            <a:r>
              <a:rPr lang="es-AR" sz="1600" b="1" dirty="0" err="1"/>
              <a:t>protected</a:t>
            </a:r>
            <a:r>
              <a:rPr lang="es-AR" sz="1600" b="1" dirty="0"/>
              <a:t> </a:t>
            </a:r>
            <a:r>
              <a:rPr lang="es-AR" sz="1600" b="1" dirty="0" err="1"/>
              <a:t>String</a:t>
            </a:r>
            <a:r>
              <a:rPr lang="es-AR" sz="1600" b="1" dirty="0"/>
              <a:t> </a:t>
            </a:r>
            <a:r>
              <a:rPr lang="es-AR" sz="1600" b="1" dirty="0" err="1"/>
              <a:t>type</a:t>
            </a:r>
            <a:r>
              <a:rPr lang="es-AR" sz="1600" b="1" dirty="0"/>
              <a:t>;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s-MX" sz="1600" dirty="0"/>
              <a:t>// </a:t>
            </a:r>
            <a:r>
              <a:rPr lang="es-MX" sz="1600" dirty="0" err="1"/>
              <a:t>HashMap</a:t>
            </a:r>
            <a:r>
              <a:rPr lang="es-MX" sz="1600" dirty="0"/>
              <a:t> no </a:t>
            </a:r>
            <a:r>
              <a:rPr lang="es-MX" sz="1600" u="sng" dirty="0"/>
              <a:t>respeta el orden de </a:t>
            </a:r>
            <a:r>
              <a:rPr lang="es-MX" sz="1600" u="sng" dirty="0" err="1"/>
              <a:t>insercion</a:t>
            </a:r>
            <a:r>
              <a:rPr lang="es-MX" sz="1600" u="sng" dirty="0"/>
              <a:t>. En el </a:t>
            </a:r>
            <a:r>
              <a:rPr lang="es-MX" sz="1600" u="sng" dirty="0" err="1"/>
              <a:t>testing</a:t>
            </a:r>
            <a:r>
              <a:rPr lang="es-MX" sz="1600" u="sng" dirty="0"/>
              <a:t> considerar eso</a:t>
            </a:r>
          </a:p>
          <a:p>
            <a:pPr marL="0" indent="0">
              <a:buNone/>
            </a:pPr>
            <a:r>
              <a:rPr lang="en-US" sz="1600" b="1" dirty="0"/>
              <a:t>private Map&lt;</a:t>
            </a:r>
            <a:r>
              <a:rPr lang="en-US" sz="1600" b="1" dirty="0" err="1"/>
              <a:t>V,Collection</a:t>
            </a:r>
            <a:r>
              <a:rPr lang="en-US" sz="1600" b="1" dirty="0"/>
              <a:t>&lt;</a:t>
            </a:r>
            <a:r>
              <a:rPr lang="en-US" sz="1600" b="1" dirty="0" err="1"/>
              <a:t>InternalEdge</a:t>
            </a:r>
            <a:r>
              <a:rPr lang="en-US" sz="1600" b="1" dirty="0"/>
              <a:t>&gt;&gt; </a:t>
            </a:r>
            <a:r>
              <a:rPr lang="en-US" sz="1600" b="1" dirty="0" err="1"/>
              <a:t>adjacencyList</a:t>
            </a:r>
            <a:r>
              <a:rPr lang="en-US" sz="1600" b="1" dirty="0"/>
              <a:t>= </a:t>
            </a:r>
          </a:p>
          <a:p>
            <a:pPr marL="0" indent="0">
              <a:buNone/>
            </a:pPr>
            <a:r>
              <a:rPr lang="en-US" sz="1600" b="1" dirty="0"/>
              <a:t>                    new </a:t>
            </a:r>
            <a:r>
              <a:rPr lang="en-US" sz="1600" b="1" dirty="0" err="1"/>
              <a:t>HashMap</a:t>
            </a:r>
            <a:r>
              <a:rPr lang="en-US" sz="1600" b="1" dirty="0"/>
              <a:t>&lt;&gt;();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s-MX" sz="1600" dirty="0">
                <a:solidFill>
                  <a:srgbClr val="FF0000"/>
                </a:solidFill>
              </a:rPr>
              <a:t>// </a:t>
            </a:r>
            <a:r>
              <a:rPr lang="es-MX" sz="1600" u="sng" dirty="0">
                <a:solidFill>
                  <a:srgbClr val="FF0000"/>
                </a:solidFill>
              </a:rPr>
              <a:t>respeta el orden de llegada y facilita el </a:t>
            </a:r>
            <a:r>
              <a:rPr lang="es-MX" sz="1600" u="sng" dirty="0" err="1">
                <a:solidFill>
                  <a:srgbClr val="FF0000"/>
                </a:solidFill>
              </a:rPr>
              <a:t>testing</a:t>
            </a:r>
            <a:r>
              <a:rPr lang="es-MX" sz="1600" u="sng" dirty="0">
                <a:solidFill>
                  <a:srgbClr val="FF0000"/>
                </a:solidFill>
              </a:rPr>
              <a:t>. Asocia una lista por llegada.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//private Map&lt;</a:t>
            </a:r>
            <a:r>
              <a:rPr lang="en-US" sz="1600" dirty="0" err="1">
                <a:solidFill>
                  <a:srgbClr val="FF0000"/>
                </a:solidFill>
              </a:rPr>
              <a:t>V,Collection</a:t>
            </a:r>
            <a:r>
              <a:rPr lang="en-US" sz="1600" dirty="0">
                <a:solidFill>
                  <a:srgbClr val="FF0000"/>
                </a:solidFill>
              </a:rPr>
              <a:t>&lt;</a:t>
            </a:r>
            <a:r>
              <a:rPr lang="en-US" sz="1600" dirty="0" err="1">
                <a:solidFill>
                  <a:srgbClr val="FF0000"/>
                </a:solidFill>
              </a:rPr>
              <a:t>InternalEdge</a:t>
            </a:r>
            <a:r>
              <a:rPr lang="en-US" sz="1600" dirty="0">
                <a:solidFill>
                  <a:srgbClr val="FF0000"/>
                </a:solidFill>
              </a:rPr>
              <a:t>&gt;&gt; </a:t>
            </a:r>
            <a:r>
              <a:rPr lang="en-US" sz="1600" dirty="0" err="1">
                <a:solidFill>
                  <a:srgbClr val="FF0000"/>
                </a:solidFill>
              </a:rPr>
              <a:t>adjacencyList</a:t>
            </a:r>
            <a:r>
              <a:rPr lang="en-US" sz="1600" dirty="0">
                <a:solidFill>
                  <a:srgbClr val="FF0000"/>
                </a:solidFill>
              </a:rPr>
              <a:t>= new </a:t>
            </a:r>
            <a:r>
              <a:rPr lang="en-US" sz="1600" dirty="0" err="1">
                <a:solidFill>
                  <a:srgbClr val="FF0000"/>
                </a:solidFill>
              </a:rPr>
              <a:t>LinkedHashMap</a:t>
            </a:r>
            <a:r>
              <a:rPr lang="en-US" sz="1600" dirty="0">
                <a:solidFill>
                  <a:srgbClr val="FF0000"/>
                </a:solidFill>
              </a:rPr>
              <a:t>&lt;&gt;();</a:t>
            </a:r>
          </a:p>
          <a:p>
            <a:pPr marL="0" indent="0">
              <a:buNone/>
            </a:pPr>
            <a:endParaRPr lang="es-AR" sz="1600" dirty="0">
              <a:solidFill>
                <a:srgbClr val="FF0000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/>
          </a:p>
        </p:txBody>
      </p:sp>
      <p:grpSp>
        <p:nvGrpSpPr>
          <p:cNvPr id="9" name="Grupo 8"/>
          <p:cNvGrpSpPr/>
          <p:nvPr/>
        </p:nvGrpSpPr>
        <p:grpSpPr>
          <a:xfrm>
            <a:off x="457200" y="2829349"/>
            <a:ext cx="8398700" cy="2080854"/>
            <a:chOff x="457200" y="2829349"/>
            <a:chExt cx="8398700" cy="2080854"/>
          </a:xfrm>
        </p:grpSpPr>
        <p:sp>
          <p:nvSpPr>
            <p:cNvPr id="5" name="Rectángulo redondeado 4"/>
            <p:cNvSpPr/>
            <p:nvPr/>
          </p:nvSpPr>
          <p:spPr>
            <a:xfrm>
              <a:off x="457200" y="4356877"/>
              <a:ext cx="7947764" cy="553326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6" name="Conector recto de flecha 5"/>
            <p:cNvCxnSpPr/>
            <p:nvPr/>
          </p:nvCxnSpPr>
          <p:spPr>
            <a:xfrm flipV="1">
              <a:off x="4334005" y="3384795"/>
              <a:ext cx="920127" cy="972082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uadroTexto 6"/>
            <p:cNvSpPr txBox="1"/>
            <p:nvPr/>
          </p:nvSpPr>
          <p:spPr>
            <a:xfrm>
              <a:off x="5310947" y="2829349"/>
              <a:ext cx="3544953" cy="156966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sz="1600" dirty="0">
                  <a:solidFill>
                    <a:srgbClr val="00B050"/>
                  </a:solidFill>
                </a:rPr>
                <a:t>Opción 1 (la que usamos para la discusión): los vértices están en cualquier lado.</a:t>
              </a:r>
            </a:p>
            <a:p>
              <a:pPr algn="just"/>
              <a:r>
                <a:rPr lang="es-AR" sz="1600" dirty="0">
                  <a:solidFill>
                    <a:srgbClr val="00B050"/>
                  </a:solidFill>
                </a:rPr>
                <a:t>No requiere que los vértices implementen Comparable.</a:t>
              </a:r>
            </a:p>
            <a:p>
              <a:pPr algn="just"/>
              <a:endParaRPr lang="es-AR" sz="16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0" name="Conector recto de flecha 9"/>
          <p:cNvCxnSpPr/>
          <p:nvPr/>
        </p:nvCxnSpPr>
        <p:spPr>
          <a:xfrm flipH="1">
            <a:off x="4891414" y="5742025"/>
            <a:ext cx="1396651" cy="14026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407096" y="5756255"/>
            <a:ext cx="832980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AR" sz="1600" dirty="0">
                <a:solidFill>
                  <a:srgbClr val="FF0000"/>
                </a:solidFill>
              </a:rPr>
              <a:t>Opción 2: además del arreglo interno para el hash, cada slot indica quien llegó antes y quien después armando  una lista doblemente encadenada. No requiere que los vértices implementen Comparable. Ocupa mucho espacio.</a:t>
            </a:r>
          </a:p>
        </p:txBody>
      </p:sp>
    </p:spTree>
    <p:extLst>
      <p:ext uri="{BB962C8B-B14F-4D97-AF65-F5344CB8AC3E}">
        <p14:creationId xmlns:p14="http://schemas.microsoft.com/office/powerpoint/2010/main" val="38812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Con un </a:t>
            </a:r>
            <a:r>
              <a:rPr lang="es-MX" sz="2800" dirty="0" err="1"/>
              <a:t>HashMap</a:t>
            </a:r>
            <a:r>
              <a:rPr lang="es-MX" sz="2800" dirty="0"/>
              <a:t> yo quiero esto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44" name="Tabla 43"/>
          <p:cNvGraphicFramePr>
            <a:graphicFrameLocks noGrp="1"/>
          </p:cNvGraphicFramePr>
          <p:nvPr/>
        </p:nvGraphicFramePr>
        <p:xfrm>
          <a:off x="288190" y="2008041"/>
          <a:ext cx="385605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5605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6" name="Tabla 45"/>
          <p:cNvGraphicFramePr>
            <a:graphicFrameLocks noGrp="1"/>
          </p:cNvGraphicFramePr>
          <p:nvPr/>
        </p:nvGraphicFramePr>
        <p:xfrm>
          <a:off x="1090703" y="2008041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8" name="Conector recto de flecha 47"/>
          <p:cNvCxnSpPr/>
          <p:nvPr/>
        </p:nvCxnSpPr>
        <p:spPr>
          <a:xfrm>
            <a:off x="649228" y="2181635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a 49"/>
          <p:cNvGraphicFramePr>
            <a:graphicFrameLocks noGrp="1"/>
          </p:cNvGraphicFramePr>
          <p:nvPr/>
        </p:nvGraphicFramePr>
        <p:xfrm>
          <a:off x="2133987" y="199048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1" name="Conector recto de flecha 50"/>
          <p:cNvCxnSpPr/>
          <p:nvPr/>
        </p:nvCxnSpPr>
        <p:spPr>
          <a:xfrm>
            <a:off x="1889816" y="214288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a 51"/>
          <p:cNvGraphicFramePr>
            <a:graphicFrameLocks noGrp="1"/>
          </p:cNvGraphicFramePr>
          <p:nvPr/>
        </p:nvGraphicFramePr>
        <p:xfrm>
          <a:off x="1104104" y="23431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3" name="Conector recto de flecha 52"/>
          <p:cNvCxnSpPr/>
          <p:nvPr/>
        </p:nvCxnSpPr>
        <p:spPr>
          <a:xfrm>
            <a:off x="662629" y="2516756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a 53"/>
          <p:cNvGraphicFramePr>
            <a:graphicFrameLocks noGrp="1"/>
          </p:cNvGraphicFramePr>
          <p:nvPr/>
        </p:nvGraphicFramePr>
        <p:xfrm>
          <a:off x="2147388" y="2325606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5" name="Conector recto de flecha 54"/>
          <p:cNvCxnSpPr/>
          <p:nvPr/>
        </p:nvCxnSpPr>
        <p:spPr>
          <a:xfrm>
            <a:off x="1903217" y="2478006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a 55"/>
          <p:cNvGraphicFramePr>
            <a:graphicFrameLocks noGrp="1"/>
          </p:cNvGraphicFramePr>
          <p:nvPr/>
        </p:nvGraphicFramePr>
        <p:xfrm>
          <a:off x="3150469" y="229421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7" name="Conector recto de flecha 56"/>
          <p:cNvCxnSpPr/>
          <p:nvPr/>
        </p:nvCxnSpPr>
        <p:spPr>
          <a:xfrm>
            <a:off x="2919699" y="244768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a 57"/>
          <p:cNvGraphicFramePr>
            <a:graphicFrameLocks noGrp="1"/>
          </p:cNvGraphicFramePr>
          <p:nvPr/>
        </p:nvGraphicFramePr>
        <p:xfrm>
          <a:off x="1104104" y="271128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59" name="Tabla 58"/>
          <p:cNvGraphicFramePr>
            <a:graphicFrameLocks noGrp="1"/>
          </p:cNvGraphicFramePr>
          <p:nvPr/>
        </p:nvGraphicFramePr>
        <p:xfrm>
          <a:off x="2147388" y="269373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0" name="Conector recto de flecha 59"/>
          <p:cNvCxnSpPr/>
          <p:nvPr/>
        </p:nvCxnSpPr>
        <p:spPr>
          <a:xfrm>
            <a:off x="1903217" y="284613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>
            <a:off x="676898" y="2896185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a 63"/>
          <p:cNvGraphicFramePr>
            <a:graphicFrameLocks noGrp="1"/>
          </p:cNvGraphicFramePr>
          <p:nvPr/>
        </p:nvGraphicFramePr>
        <p:xfrm>
          <a:off x="1128203" y="30982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5" name="Conector recto de flecha 64"/>
          <p:cNvCxnSpPr/>
          <p:nvPr/>
        </p:nvCxnSpPr>
        <p:spPr>
          <a:xfrm>
            <a:off x="686728" y="3271856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a 65"/>
          <p:cNvGraphicFramePr>
            <a:graphicFrameLocks noGrp="1"/>
          </p:cNvGraphicFramePr>
          <p:nvPr/>
        </p:nvGraphicFramePr>
        <p:xfrm>
          <a:off x="2171487" y="3080706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7" name="Conector recto de flecha 66"/>
          <p:cNvCxnSpPr/>
          <p:nvPr/>
        </p:nvCxnSpPr>
        <p:spPr>
          <a:xfrm>
            <a:off x="1927316" y="3233106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a 67"/>
          <p:cNvGraphicFramePr>
            <a:graphicFrameLocks noGrp="1"/>
          </p:cNvGraphicFramePr>
          <p:nvPr/>
        </p:nvGraphicFramePr>
        <p:xfrm>
          <a:off x="3174568" y="304931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9" name="Conector recto de flecha 68"/>
          <p:cNvCxnSpPr/>
          <p:nvPr/>
        </p:nvCxnSpPr>
        <p:spPr>
          <a:xfrm>
            <a:off x="2943798" y="320278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a 69"/>
          <p:cNvGraphicFramePr>
            <a:graphicFrameLocks noGrp="1"/>
          </p:cNvGraphicFramePr>
          <p:nvPr/>
        </p:nvGraphicFramePr>
        <p:xfrm>
          <a:off x="4166951" y="299853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1" name="Conector recto de flecha 70"/>
          <p:cNvCxnSpPr/>
          <p:nvPr/>
        </p:nvCxnSpPr>
        <p:spPr>
          <a:xfrm>
            <a:off x="3936181" y="3152004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a 73"/>
          <p:cNvGraphicFramePr>
            <a:graphicFrameLocks noGrp="1"/>
          </p:cNvGraphicFramePr>
          <p:nvPr/>
        </p:nvGraphicFramePr>
        <p:xfrm>
          <a:off x="1118718" y="382331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5" name="Conector recto de flecha 74"/>
          <p:cNvCxnSpPr/>
          <p:nvPr/>
        </p:nvCxnSpPr>
        <p:spPr>
          <a:xfrm>
            <a:off x="677243" y="399691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a 75"/>
          <p:cNvGraphicFramePr>
            <a:graphicFrameLocks noGrp="1"/>
          </p:cNvGraphicFramePr>
          <p:nvPr/>
        </p:nvGraphicFramePr>
        <p:xfrm>
          <a:off x="2162002" y="38057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7" name="Conector recto de flecha 76"/>
          <p:cNvCxnSpPr/>
          <p:nvPr/>
        </p:nvCxnSpPr>
        <p:spPr>
          <a:xfrm>
            <a:off x="1917831" y="39581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77"/>
          <p:cNvGraphicFramePr>
            <a:graphicFrameLocks noGrp="1"/>
          </p:cNvGraphicFramePr>
          <p:nvPr/>
        </p:nvGraphicFramePr>
        <p:xfrm>
          <a:off x="3165083" y="377436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9" name="Conector recto de flecha 78"/>
          <p:cNvCxnSpPr/>
          <p:nvPr/>
        </p:nvCxnSpPr>
        <p:spPr>
          <a:xfrm>
            <a:off x="2934313" y="3927841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a 79"/>
          <p:cNvGraphicFramePr>
            <a:graphicFrameLocks noGrp="1"/>
          </p:cNvGraphicFramePr>
          <p:nvPr/>
        </p:nvGraphicFramePr>
        <p:xfrm>
          <a:off x="1090703" y="4237071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1" name="Conector recto de flecha 80"/>
          <p:cNvCxnSpPr/>
          <p:nvPr/>
        </p:nvCxnSpPr>
        <p:spPr>
          <a:xfrm>
            <a:off x="649228" y="4410665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a 81"/>
          <p:cNvGraphicFramePr>
            <a:graphicFrameLocks noGrp="1"/>
          </p:cNvGraphicFramePr>
          <p:nvPr/>
        </p:nvGraphicFramePr>
        <p:xfrm>
          <a:off x="2133987" y="421951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3" name="Conector recto de flecha 82"/>
          <p:cNvCxnSpPr/>
          <p:nvPr/>
        </p:nvCxnSpPr>
        <p:spPr>
          <a:xfrm>
            <a:off x="1889816" y="437191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a 83"/>
          <p:cNvGraphicFramePr>
            <a:graphicFrameLocks noGrp="1"/>
          </p:cNvGraphicFramePr>
          <p:nvPr/>
        </p:nvGraphicFramePr>
        <p:xfrm>
          <a:off x="1141604" y="467201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5" name="Conector recto de flecha 84"/>
          <p:cNvCxnSpPr/>
          <p:nvPr/>
        </p:nvCxnSpPr>
        <p:spPr>
          <a:xfrm>
            <a:off x="700129" y="484561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a 85"/>
          <p:cNvGraphicFramePr>
            <a:graphicFrameLocks noGrp="1"/>
          </p:cNvGraphicFramePr>
          <p:nvPr/>
        </p:nvGraphicFramePr>
        <p:xfrm>
          <a:off x="1128203" y="502558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7" name="Conector recto de flecha 86"/>
          <p:cNvCxnSpPr/>
          <p:nvPr/>
        </p:nvCxnSpPr>
        <p:spPr>
          <a:xfrm>
            <a:off x="686728" y="5199176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274969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Con un </a:t>
            </a:r>
            <a:r>
              <a:rPr lang="es-MX" sz="2800" dirty="0" err="1"/>
              <a:t>HashMap</a:t>
            </a:r>
            <a:r>
              <a:rPr lang="es-MX" sz="2800" dirty="0"/>
              <a:t> yo quiero esto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33716"/>
              </p:ext>
            </p:extLst>
          </p:nvPr>
        </p:nvGraphicFramePr>
        <p:xfrm>
          <a:off x="288190" y="2008041"/>
          <a:ext cx="385605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5605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23168"/>
              </p:ext>
            </p:extLst>
          </p:nvPr>
        </p:nvGraphicFramePr>
        <p:xfrm>
          <a:off x="1090703" y="2008041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8" name="Conector recto de flecha 47"/>
          <p:cNvCxnSpPr/>
          <p:nvPr/>
        </p:nvCxnSpPr>
        <p:spPr>
          <a:xfrm>
            <a:off x="649228" y="2181635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888319"/>
              </p:ext>
            </p:extLst>
          </p:nvPr>
        </p:nvGraphicFramePr>
        <p:xfrm>
          <a:off x="2133987" y="199048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1" name="Conector recto de flecha 50"/>
          <p:cNvCxnSpPr/>
          <p:nvPr/>
        </p:nvCxnSpPr>
        <p:spPr>
          <a:xfrm>
            <a:off x="1889816" y="214288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a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38884"/>
              </p:ext>
            </p:extLst>
          </p:nvPr>
        </p:nvGraphicFramePr>
        <p:xfrm>
          <a:off x="1104104" y="23431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3" name="Conector recto de flecha 52"/>
          <p:cNvCxnSpPr/>
          <p:nvPr/>
        </p:nvCxnSpPr>
        <p:spPr>
          <a:xfrm>
            <a:off x="662629" y="2516756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87236"/>
              </p:ext>
            </p:extLst>
          </p:nvPr>
        </p:nvGraphicFramePr>
        <p:xfrm>
          <a:off x="2147388" y="2325606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5" name="Conector recto de flecha 54"/>
          <p:cNvCxnSpPr/>
          <p:nvPr/>
        </p:nvCxnSpPr>
        <p:spPr>
          <a:xfrm>
            <a:off x="1903217" y="2478006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98873"/>
              </p:ext>
            </p:extLst>
          </p:nvPr>
        </p:nvGraphicFramePr>
        <p:xfrm>
          <a:off x="3150469" y="229421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7" name="Conector recto de flecha 56"/>
          <p:cNvCxnSpPr/>
          <p:nvPr/>
        </p:nvCxnSpPr>
        <p:spPr>
          <a:xfrm>
            <a:off x="2919699" y="244768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39092"/>
              </p:ext>
            </p:extLst>
          </p:nvPr>
        </p:nvGraphicFramePr>
        <p:xfrm>
          <a:off x="1104104" y="271128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375107"/>
              </p:ext>
            </p:extLst>
          </p:nvPr>
        </p:nvGraphicFramePr>
        <p:xfrm>
          <a:off x="2147388" y="269373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0" name="Conector recto de flecha 59"/>
          <p:cNvCxnSpPr/>
          <p:nvPr/>
        </p:nvCxnSpPr>
        <p:spPr>
          <a:xfrm>
            <a:off x="1903217" y="284613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>
            <a:off x="676898" y="2896185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a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36522"/>
              </p:ext>
            </p:extLst>
          </p:nvPr>
        </p:nvGraphicFramePr>
        <p:xfrm>
          <a:off x="1128203" y="30982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5" name="Conector recto de flecha 64"/>
          <p:cNvCxnSpPr/>
          <p:nvPr/>
        </p:nvCxnSpPr>
        <p:spPr>
          <a:xfrm>
            <a:off x="686728" y="3271856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a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859874"/>
              </p:ext>
            </p:extLst>
          </p:nvPr>
        </p:nvGraphicFramePr>
        <p:xfrm>
          <a:off x="2171487" y="3080706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7" name="Conector recto de flecha 66"/>
          <p:cNvCxnSpPr/>
          <p:nvPr/>
        </p:nvCxnSpPr>
        <p:spPr>
          <a:xfrm>
            <a:off x="1927316" y="3233106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a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242596"/>
              </p:ext>
            </p:extLst>
          </p:nvPr>
        </p:nvGraphicFramePr>
        <p:xfrm>
          <a:off x="3174568" y="304931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9" name="Conector recto de flecha 68"/>
          <p:cNvCxnSpPr/>
          <p:nvPr/>
        </p:nvCxnSpPr>
        <p:spPr>
          <a:xfrm>
            <a:off x="2943798" y="320278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a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06664"/>
              </p:ext>
            </p:extLst>
          </p:nvPr>
        </p:nvGraphicFramePr>
        <p:xfrm>
          <a:off x="4166951" y="299853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1" name="Conector recto de flecha 70"/>
          <p:cNvCxnSpPr/>
          <p:nvPr/>
        </p:nvCxnSpPr>
        <p:spPr>
          <a:xfrm>
            <a:off x="3936181" y="3152004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a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71606"/>
              </p:ext>
            </p:extLst>
          </p:nvPr>
        </p:nvGraphicFramePr>
        <p:xfrm>
          <a:off x="1118718" y="382331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5" name="Conector recto de flecha 74"/>
          <p:cNvCxnSpPr/>
          <p:nvPr/>
        </p:nvCxnSpPr>
        <p:spPr>
          <a:xfrm>
            <a:off x="677243" y="399691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a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521944"/>
              </p:ext>
            </p:extLst>
          </p:nvPr>
        </p:nvGraphicFramePr>
        <p:xfrm>
          <a:off x="2162002" y="38057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7" name="Conector recto de flecha 76"/>
          <p:cNvCxnSpPr/>
          <p:nvPr/>
        </p:nvCxnSpPr>
        <p:spPr>
          <a:xfrm>
            <a:off x="1917831" y="39581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501816"/>
              </p:ext>
            </p:extLst>
          </p:nvPr>
        </p:nvGraphicFramePr>
        <p:xfrm>
          <a:off x="3165083" y="377436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9" name="Conector recto de flecha 78"/>
          <p:cNvCxnSpPr/>
          <p:nvPr/>
        </p:nvCxnSpPr>
        <p:spPr>
          <a:xfrm>
            <a:off x="2934313" y="3927841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a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212656"/>
              </p:ext>
            </p:extLst>
          </p:nvPr>
        </p:nvGraphicFramePr>
        <p:xfrm>
          <a:off x="1090703" y="4237071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1" name="Conector recto de flecha 80"/>
          <p:cNvCxnSpPr/>
          <p:nvPr/>
        </p:nvCxnSpPr>
        <p:spPr>
          <a:xfrm>
            <a:off x="649228" y="4410665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a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63014"/>
              </p:ext>
            </p:extLst>
          </p:nvPr>
        </p:nvGraphicFramePr>
        <p:xfrm>
          <a:off x="2133987" y="421951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3" name="Conector recto de flecha 82"/>
          <p:cNvCxnSpPr/>
          <p:nvPr/>
        </p:nvCxnSpPr>
        <p:spPr>
          <a:xfrm>
            <a:off x="1889816" y="437191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a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99925"/>
              </p:ext>
            </p:extLst>
          </p:nvPr>
        </p:nvGraphicFramePr>
        <p:xfrm>
          <a:off x="1141604" y="467201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5" name="Conector recto de flecha 84"/>
          <p:cNvCxnSpPr/>
          <p:nvPr/>
        </p:nvCxnSpPr>
        <p:spPr>
          <a:xfrm>
            <a:off x="700129" y="484561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a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495314"/>
              </p:ext>
            </p:extLst>
          </p:nvPr>
        </p:nvGraphicFramePr>
        <p:xfrm>
          <a:off x="1128203" y="502558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7" name="Conector recto de flecha 86"/>
          <p:cNvCxnSpPr/>
          <p:nvPr/>
        </p:nvCxnSpPr>
        <p:spPr>
          <a:xfrm>
            <a:off x="686728" y="5199176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135160" y="5866197"/>
            <a:ext cx="3015309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Pero quizás internamente </a:t>
            </a:r>
          </a:p>
          <a:p>
            <a:r>
              <a:rPr lang="es-AR" dirty="0"/>
              <a:t>tenga esto!!!. Mostramos solo un fragmento…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13455"/>
              </p:ext>
            </p:extLst>
          </p:nvPr>
        </p:nvGraphicFramePr>
        <p:xfrm>
          <a:off x="3402521" y="4461980"/>
          <a:ext cx="61045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0454">
                  <a:extLst>
                    <a:ext uri="{9D8B030D-6E8A-4147-A177-3AD203B41FA5}">
                      <a16:colId xmlns:a16="http://schemas.microsoft.com/office/drawing/2014/main" val="329788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1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35279"/>
                  </a:ext>
                </a:extLst>
              </a:tr>
            </a:tbl>
          </a:graphicData>
        </a:graphic>
      </p:graphicFrame>
      <p:cxnSp>
        <p:nvCxnSpPr>
          <p:cNvPr id="102" name="Conector recto de flecha 101"/>
          <p:cNvCxnSpPr/>
          <p:nvPr/>
        </p:nvCxnSpPr>
        <p:spPr>
          <a:xfrm>
            <a:off x="4036462" y="4627721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Tabla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21487"/>
              </p:ext>
            </p:extLst>
          </p:nvPr>
        </p:nvGraphicFramePr>
        <p:xfrm>
          <a:off x="4438161" y="446198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0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104" name="Tabla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10547"/>
              </p:ext>
            </p:extLst>
          </p:nvPr>
        </p:nvGraphicFramePr>
        <p:xfrm>
          <a:off x="5794316" y="446198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0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05" name="Conector recto de flecha 104"/>
          <p:cNvCxnSpPr>
            <a:endCxn id="104" idx="1"/>
          </p:cNvCxnSpPr>
          <p:nvPr/>
        </p:nvCxnSpPr>
        <p:spPr>
          <a:xfrm>
            <a:off x="5111954" y="4601038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lamada de nube 7"/>
          <p:cNvSpPr/>
          <p:nvPr/>
        </p:nvSpPr>
        <p:spPr>
          <a:xfrm>
            <a:off x="4326469" y="3462946"/>
            <a:ext cx="2346456" cy="1036128"/>
          </a:xfrm>
          <a:prstGeom prst="cloudCallout">
            <a:avLst>
              <a:gd name="adj1" fmla="val -26754"/>
              <a:gd name="adj2" fmla="val 588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11" name="Tabla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93486"/>
              </p:ext>
            </p:extLst>
          </p:nvPr>
        </p:nvGraphicFramePr>
        <p:xfrm>
          <a:off x="4376961" y="3887327"/>
          <a:ext cx="8714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2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43572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112" name="Tabla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041690"/>
              </p:ext>
            </p:extLst>
          </p:nvPr>
        </p:nvGraphicFramePr>
        <p:xfrm>
          <a:off x="5420245" y="3869771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3" name="Conector recto de flecha 112"/>
          <p:cNvCxnSpPr/>
          <p:nvPr/>
        </p:nvCxnSpPr>
        <p:spPr>
          <a:xfrm>
            <a:off x="5176074" y="4022171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Llamada de nube 113"/>
          <p:cNvSpPr/>
          <p:nvPr/>
        </p:nvSpPr>
        <p:spPr>
          <a:xfrm>
            <a:off x="5470875" y="4853455"/>
            <a:ext cx="1470163" cy="571469"/>
          </a:xfrm>
          <a:prstGeom prst="cloudCallout">
            <a:avLst>
              <a:gd name="adj1" fmla="val -226"/>
              <a:gd name="adj2" fmla="val -8582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15" name="Tabla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255955"/>
              </p:ext>
            </p:extLst>
          </p:nvPr>
        </p:nvGraphicFramePr>
        <p:xfrm>
          <a:off x="5653881" y="5048421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6" name="Conector recto de flecha 115"/>
          <p:cNvCxnSpPr/>
          <p:nvPr/>
        </p:nvCxnSpPr>
        <p:spPr>
          <a:xfrm>
            <a:off x="4039287" y="5819281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Tabla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38629"/>
              </p:ext>
            </p:extLst>
          </p:nvPr>
        </p:nvGraphicFramePr>
        <p:xfrm>
          <a:off x="4440986" y="565354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0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118" name="Tabla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7275"/>
              </p:ext>
            </p:extLst>
          </p:nvPr>
        </p:nvGraphicFramePr>
        <p:xfrm>
          <a:off x="5797141" y="565354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0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9" name="Conector recto de flecha 118"/>
          <p:cNvCxnSpPr>
            <a:endCxn id="118" idx="1"/>
          </p:cNvCxnSpPr>
          <p:nvPr/>
        </p:nvCxnSpPr>
        <p:spPr>
          <a:xfrm>
            <a:off x="5114779" y="5792598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lamada de nube 121"/>
          <p:cNvSpPr/>
          <p:nvPr/>
        </p:nvSpPr>
        <p:spPr>
          <a:xfrm>
            <a:off x="4132883" y="5986221"/>
            <a:ext cx="1470163" cy="571469"/>
          </a:xfrm>
          <a:prstGeom prst="cloudCallout">
            <a:avLst>
              <a:gd name="adj1" fmla="val -226"/>
              <a:gd name="adj2" fmla="val -8582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23" name="Tabla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094012"/>
              </p:ext>
            </p:extLst>
          </p:nvPr>
        </p:nvGraphicFramePr>
        <p:xfrm>
          <a:off x="4438161" y="6126694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124" name="Tabla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050042"/>
              </p:ext>
            </p:extLst>
          </p:nvPr>
        </p:nvGraphicFramePr>
        <p:xfrm>
          <a:off x="7258147" y="5663999"/>
          <a:ext cx="81596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88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71988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71988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</a:tblGrid>
              <a:tr h="287480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25" name="Conector recto de flecha 124"/>
          <p:cNvCxnSpPr>
            <a:endCxn id="124" idx="1"/>
          </p:cNvCxnSpPr>
          <p:nvPr/>
        </p:nvCxnSpPr>
        <p:spPr>
          <a:xfrm>
            <a:off x="6575785" y="5803057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lamada de nube 125"/>
          <p:cNvSpPr/>
          <p:nvPr/>
        </p:nvSpPr>
        <p:spPr>
          <a:xfrm>
            <a:off x="5794316" y="6088283"/>
            <a:ext cx="2940390" cy="791376"/>
          </a:xfrm>
          <a:prstGeom prst="cloudCallout">
            <a:avLst>
              <a:gd name="adj1" fmla="val 11989"/>
              <a:gd name="adj2" fmla="val -756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27" name="Tabla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493603"/>
              </p:ext>
            </p:extLst>
          </p:nvPr>
        </p:nvGraphicFramePr>
        <p:xfrm>
          <a:off x="6038724" y="6352678"/>
          <a:ext cx="8714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2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43572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32801"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128" name="Tabla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95848"/>
              </p:ext>
            </p:extLst>
          </p:nvPr>
        </p:nvGraphicFramePr>
        <p:xfrm>
          <a:off x="7082008" y="633512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32801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29" name="Conector recto de flecha 128"/>
          <p:cNvCxnSpPr/>
          <p:nvPr/>
        </p:nvCxnSpPr>
        <p:spPr>
          <a:xfrm>
            <a:off x="6837837" y="6415524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2" name="Tabla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112753"/>
              </p:ext>
            </p:extLst>
          </p:nvPr>
        </p:nvGraphicFramePr>
        <p:xfrm>
          <a:off x="8124142" y="640529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32801"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33" name="Conector recto de flecha 132"/>
          <p:cNvCxnSpPr/>
          <p:nvPr/>
        </p:nvCxnSpPr>
        <p:spPr>
          <a:xfrm>
            <a:off x="7879971" y="648569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18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dirty="0"/>
              <a:t>Con un </a:t>
            </a:r>
            <a:r>
              <a:rPr lang="es-MX" sz="2800" dirty="0" err="1"/>
              <a:t>LinkedHashMap</a:t>
            </a:r>
            <a:r>
              <a:rPr lang="es-MX" sz="2800" dirty="0"/>
              <a:t> </a:t>
            </a:r>
            <a:br>
              <a:rPr lang="es-MX" sz="2800" dirty="0"/>
            </a:br>
            <a:r>
              <a:rPr lang="es-MX" sz="2800" dirty="0"/>
              <a:t>con el orden de llegada a la inserción de los vértices</a:t>
            </a:r>
          </a:p>
        </p:txBody>
      </p: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87212" y="1951944"/>
            <a:ext cx="5124240" cy="31393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Si se hizo esto:</a:t>
            </a:r>
          </a:p>
          <a:p>
            <a:r>
              <a:rPr lang="es-AR" b="1" dirty="0" err="1"/>
              <a:t>g.addVertex</a:t>
            </a:r>
            <a:r>
              <a:rPr lang="es-AR" b="1" dirty="0"/>
              <a:t>('D');</a:t>
            </a:r>
          </a:p>
          <a:p>
            <a:r>
              <a:rPr lang="en-US" dirty="0" err="1"/>
              <a:t>g.addEdge</a:t>
            </a:r>
            <a:r>
              <a:rPr lang="en-US" dirty="0"/>
              <a:t>('U', 'G', new </a:t>
            </a:r>
            <a:r>
              <a:rPr lang="en-US" dirty="0" err="1"/>
              <a:t>EmptyEdgeProp</a:t>
            </a:r>
            <a:r>
              <a:rPr lang="en-US" dirty="0"/>
              <a:t>()); </a:t>
            </a:r>
          </a:p>
          <a:p>
            <a:r>
              <a:rPr lang="es-AR" dirty="0"/>
              <a:t>…</a:t>
            </a:r>
          </a:p>
          <a:p>
            <a:endParaRPr lang="es-AR" dirty="0"/>
          </a:p>
          <a:p>
            <a:r>
              <a:rPr lang="es-AR" dirty="0"/>
              <a:t>Internamente </a:t>
            </a:r>
          </a:p>
          <a:p>
            <a:r>
              <a:rPr lang="es-AR" dirty="0"/>
              <a:t>tenga esto!!!. Mostramos solo un fragmento…</a:t>
            </a:r>
          </a:p>
          <a:p>
            <a:r>
              <a:rPr lang="es-AR" dirty="0" err="1"/>
              <a:t>First</a:t>
            </a:r>
            <a:r>
              <a:rPr lang="es-AR" dirty="0"/>
              <a:t>: </a:t>
            </a:r>
            <a:r>
              <a:rPr lang="es-AR" dirty="0" err="1"/>
              <a:t>ptr</a:t>
            </a:r>
            <a:r>
              <a:rPr lang="es-AR" dirty="0"/>
              <a:t> a D</a:t>
            </a:r>
          </a:p>
          <a:p>
            <a:endParaRPr lang="es-AR" dirty="0"/>
          </a:p>
          <a:p>
            <a:r>
              <a:rPr lang="es-AR" dirty="0"/>
              <a:t>Cada nodo tiene:</a:t>
            </a:r>
          </a:p>
          <a:p>
            <a:r>
              <a:rPr lang="es-AR" dirty="0"/>
              <a:t>Dato, </a:t>
            </a:r>
            <a:r>
              <a:rPr lang="es-AR" dirty="0" err="1"/>
              <a:t>Value</a:t>
            </a:r>
            <a:r>
              <a:rPr lang="es-AR" dirty="0"/>
              <a:t>, </a:t>
            </a:r>
            <a:r>
              <a:rPr lang="es-AR" dirty="0" err="1">
                <a:solidFill>
                  <a:srgbClr val="FF0000"/>
                </a:solidFill>
              </a:rPr>
              <a:t>Prev</a:t>
            </a:r>
            <a:r>
              <a:rPr lang="es-AR" dirty="0">
                <a:solidFill>
                  <a:srgbClr val="FF0000"/>
                </a:solidFill>
              </a:rPr>
              <a:t>, </a:t>
            </a:r>
            <a:r>
              <a:rPr lang="es-AR" dirty="0" err="1">
                <a:solidFill>
                  <a:srgbClr val="FF0000"/>
                </a:solidFill>
              </a:rPr>
              <a:t>Next</a:t>
            </a:r>
            <a:r>
              <a:rPr lang="es-AR" dirty="0"/>
              <a:t>, </a:t>
            </a:r>
            <a:r>
              <a:rPr lang="es-AR" dirty="0" err="1"/>
              <a:t>Ptr</a:t>
            </a:r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3402521" y="4461980"/>
          <a:ext cx="61045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0454">
                  <a:extLst>
                    <a:ext uri="{9D8B030D-6E8A-4147-A177-3AD203B41FA5}">
                      <a16:colId xmlns:a16="http://schemas.microsoft.com/office/drawing/2014/main" val="329788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1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35279"/>
                  </a:ext>
                </a:extLst>
              </a:tr>
            </a:tbl>
          </a:graphicData>
        </a:graphic>
      </p:graphicFrame>
      <p:graphicFrame>
        <p:nvGraphicFramePr>
          <p:cNvPr id="118" name="Tabla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284759"/>
              </p:ext>
            </p:extLst>
          </p:nvPr>
        </p:nvGraphicFramePr>
        <p:xfrm>
          <a:off x="4685163" y="5586687"/>
          <a:ext cx="140248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9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3078058455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548850012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9" name="Conector recto de flecha 118"/>
          <p:cNvCxnSpPr/>
          <p:nvPr/>
        </p:nvCxnSpPr>
        <p:spPr>
          <a:xfrm>
            <a:off x="4009441" y="5722021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2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dirty="0"/>
              <a:t>Con un </a:t>
            </a:r>
            <a:r>
              <a:rPr lang="es-MX" sz="2800" dirty="0" err="1"/>
              <a:t>LinkedHashMap</a:t>
            </a:r>
            <a:r>
              <a:rPr lang="es-MX" sz="2800" dirty="0"/>
              <a:t> </a:t>
            </a:r>
            <a:br>
              <a:rPr lang="es-MX" sz="2800" dirty="0"/>
            </a:br>
            <a:r>
              <a:rPr lang="es-MX" sz="2800" dirty="0"/>
              <a:t>con el orden de llegada a la inserción de los vértices</a:t>
            </a:r>
          </a:p>
        </p:txBody>
      </p: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87212" y="1951944"/>
            <a:ext cx="5424865" cy="31393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Si se hizo esto:</a:t>
            </a:r>
          </a:p>
          <a:p>
            <a:r>
              <a:rPr lang="es-AR" dirty="0" err="1"/>
              <a:t>g.addVertex</a:t>
            </a:r>
            <a:r>
              <a:rPr lang="es-AR" dirty="0"/>
              <a:t>('D');</a:t>
            </a:r>
          </a:p>
          <a:p>
            <a:r>
              <a:rPr lang="en-US" b="1" dirty="0" err="1"/>
              <a:t>g.addEdge</a:t>
            </a:r>
            <a:r>
              <a:rPr lang="en-US" b="1" dirty="0"/>
              <a:t>('U', 'G', new </a:t>
            </a:r>
            <a:r>
              <a:rPr lang="en-US" b="1" dirty="0" err="1"/>
              <a:t>EmptyEdgeProp</a:t>
            </a:r>
            <a:r>
              <a:rPr lang="en-US" b="1" dirty="0"/>
              <a:t>()); </a:t>
            </a:r>
          </a:p>
          <a:p>
            <a:r>
              <a:rPr lang="es-AR" dirty="0"/>
              <a:t>…</a:t>
            </a:r>
          </a:p>
          <a:p>
            <a:endParaRPr lang="es-AR" dirty="0"/>
          </a:p>
          <a:p>
            <a:r>
              <a:rPr lang="es-AR" dirty="0"/>
              <a:t>Internamente </a:t>
            </a:r>
          </a:p>
          <a:p>
            <a:r>
              <a:rPr lang="es-AR" dirty="0"/>
              <a:t>tenga esto!!!. Mostramos solo un fragmento…</a:t>
            </a:r>
          </a:p>
          <a:p>
            <a:r>
              <a:rPr lang="es-AR" dirty="0" err="1"/>
              <a:t>First</a:t>
            </a:r>
            <a:r>
              <a:rPr lang="es-AR" dirty="0"/>
              <a:t>: </a:t>
            </a:r>
            <a:r>
              <a:rPr lang="es-AR" dirty="0" err="1"/>
              <a:t>ptr</a:t>
            </a:r>
            <a:r>
              <a:rPr lang="es-AR" dirty="0"/>
              <a:t> a D</a:t>
            </a:r>
          </a:p>
          <a:p>
            <a:endParaRPr lang="es-AR" dirty="0"/>
          </a:p>
          <a:p>
            <a:r>
              <a:rPr lang="es-AR" dirty="0"/>
              <a:t>Cada nodo tiene:</a:t>
            </a:r>
          </a:p>
          <a:p>
            <a:r>
              <a:rPr lang="es-AR" dirty="0"/>
              <a:t>Dato, </a:t>
            </a:r>
            <a:r>
              <a:rPr lang="es-AR" dirty="0" err="1"/>
              <a:t>Value</a:t>
            </a:r>
            <a:r>
              <a:rPr lang="es-AR" dirty="0"/>
              <a:t>, </a:t>
            </a:r>
            <a:r>
              <a:rPr lang="es-AR" dirty="0" err="1">
                <a:solidFill>
                  <a:srgbClr val="FF0000"/>
                </a:solidFill>
              </a:rPr>
              <a:t>Prev</a:t>
            </a:r>
            <a:r>
              <a:rPr lang="es-AR" dirty="0">
                <a:solidFill>
                  <a:srgbClr val="FF0000"/>
                </a:solidFill>
              </a:rPr>
              <a:t>, </a:t>
            </a:r>
            <a:r>
              <a:rPr lang="es-AR" dirty="0" err="1">
                <a:solidFill>
                  <a:srgbClr val="FF0000"/>
                </a:solidFill>
              </a:rPr>
              <a:t>Next</a:t>
            </a:r>
            <a:r>
              <a:rPr lang="es-AR" dirty="0"/>
              <a:t>, </a:t>
            </a:r>
            <a:r>
              <a:rPr lang="es-AR" dirty="0" err="1"/>
              <a:t>Ptr</a:t>
            </a:r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3402521" y="4461980"/>
          <a:ext cx="61045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0454">
                  <a:extLst>
                    <a:ext uri="{9D8B030D-6E8A-4147-A177-3AD203B41FA5}">
                      <a16:colId xmlns:a16="http://schemas.microsoft.com/office/drawing/2014/main" val="329788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1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35279"/>
                  </a:ext>
                </a:extLst>
              </a:tr>
            </a:tbl>
          </a:graphicData>
        </a:graphic>
      </p:graphicFrame>
      <p:graphicFrame>
        <p:nvGraphicFramePr>
          <p:cNvPr id="118" name="Tabla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614809"/>
              </p:ext>
            </p:extLst>
          </p:nvPr>
        </p:nvGraphicFramePr>
        <p:xfrm>
          <a:off x="4685163" y="5586687"/>
          <a:ext cx="140248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9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3078058455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548850012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9" name="Conector recto de flecha 118"/>
          <p:cNvCxnSpPr/>
          <p:nvPr/>
        </p:nvCxnSpPr>
        <p:spPr>
          <a:xfrm>
            <a:off x="4009441" y="5722021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>
            <a:off x="4036462" y="4627721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322543"/>
              </p:ext>
            </p:extLst>
          </p:nvPr>
        </p:nvGraphicFramePr>
        <p:xfrm>
          <a:off x="4438160" y="4461980"/>
          <a:ext cx="139740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40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89940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0219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19575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17729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" name="Conector recto de flecha 4"/>
          <p:cNvCxnSpPr/>
          <p:nvPr/>
        </p:nvCxnSpPr>
        <p:spPr>
          <a:xfrm flipH="1" flipV="1">
            <a:off x="5381121" y="4766780"/>
            <a:ext cx="264395" cy="819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5106539" y="4766780"/>
            <a:ext cx="226527" cy="819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6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dirty="0"/>
              <a:t>Con un </a:t>
            </a:r>
            <a:r>
              <a:rPr lang="es-MX" sz="2800" dirty="0" err="1"/>
              <a:t>LinkedHashMap</a:t>
            </a:r>
            <a:r>
              <a:rPr lang="es-MX" sz="2800" dirty="0"/>
              <a:t> </a:t>
            </a:r>
            <a:br>
              <a:rPr lang="es-MX" sz="2800" dirty="0"/>
            </a:br>
            <a:r>
              <a:rPr lang="es-MX" sz="2800" dirty="0"/>
              <a:t>con el orden de llegada a la inserción de los vértices</a:t>
            </a:r>
          </a:p>
        </p:txBody>
      </p: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87212" y="1951944"/>
            <a:ext cx="5424865" cy="31393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Si se hizo esto:</a:t>
            </a:r>
          </a:p>
          <a:p>
            <a:r>
              <a:rPr lang="es-AR" dirty="0" err="1"/>
              <a:t>g.addVertex</a:t>
            </a:r>
            <a:r>
              <a:rPr lang="es-AR" dirty="0"/>
              <a:t>('D');</a:t>
            </a:r>
          </a:p>
          <a:p>
            <a:r>
              <a:rPr lang="en-US" b="1" dirty="0" err="1"/>
              <a:t>g.addEdge</a:t>
            </a:r>
            <a:r>
              <a:rPr lang="en-US" b="1" dirty="0"/>
              <a:t>('U', 'G', new </a:t>
            </a:r>
            <a:r>
              <a:rPr lang="en-US" b="1" dirty="0" err="1"/>
              <a:t>EmptyEdgeProp</a:t>
            </a:r>
            <a:r>
              <a:rPr lang="en-US" b="1" dirty="0"/>
              <a:t>()); </a:t>
            </a:r>
          </a:p>
          <a:p>
            <a:r>
              <a:rPr lang="es-AR" dirty="0"/>
              <a:t>…</a:t>
            </a:r>
          </a:p>
          <a:p>
            <a:endParaRPr lang="es-AR" dirty="0"/>
          </a:p>
          <a:p>
            <a:r>
              <a:rPr lang="es-AR" dirty="0"/>
              <a:t>Internamente </a:t>
            </a:r>
          </a:p>
          <a:p>
            <a:r>
              <a:rPr lang="es-AR" dirty="0"/>
              <a:t>tenga esto!!!. Mostramos solo un fragmento…</a:t>
            </a:r>
          </a:p>
          <a:p>
            <a:r>
              <a:rPr lang="es-AR" dirty="0" err="1"/>
              <a:t>First</a:t>
            </a:r>
            <a:r>
              <a:rPr lang="es-AR" dirty="0"/>
              <a:t>: </a:t>
            </a:r>
            <a:r>
              <a:rPr lang="es-AR" dirty="0" err="1"/>
              <a:t>ptr</a:t>
            </a:r>
            <a:r>
              <a:rPr lang="es-AR" dirty="0"/>
              <a:t> a D</a:t>
            </a:r>
          </a:p>
          <a:p>
            <a:endParaRPr lang="es-AR" dirty="0"/>
          </a:p>
          <a:p>
            <a:r>
              <a:rPr lang="es-AR" dirty="0"/>
              <a:t>Cada nodo tiene:</a:t>
            </a:r>
          </a:p>
          <a:p>
            <a:r>
              <a:rPr lang="es-AR" dirty="0"/>
              <a:t>Dato, </a:t>
            </a:r>
            <a:r>
              <a:rPr lang="es-AR" dirty="0" err="1"/>
              <a:t>Value</a:t>
            </a:r>
            <a:r>
              <a:rPr lang="es-AR" dirty="0"/>
              <a:t>, </a:t>
            </a:r>
            <a:r>
              <a:rPr lang="es-AR" dirty="0" err="1">
                <a:solidFill>
                  <a:srgbClr val="FF0000"/>
                </a:solidFill>
              </a:rPr>
              <a:t>Prev</a:t>
            </a:r>
            <a:r>
              <a:rPr lang="es-AR" dirty="0">
                <a:solidFill>
                  <a:srgbClr val="FF0000"/>
                </a:solidFill>
              </a:rPr>
              <a:t>, </a:t>
            </a:r>
            <a:r>
              <a:rPr lang="es-AR" dirty="0" err="1">
                <a:solidFill>
                  <a:srgbClr val="FF0000"/>
                </a:solidFill>
              </a:rPr>
              <a:t>Next</a:t>
            </a:r>
            <a:r>
              <a:rPr lang="es-AR" dirty="0"/>
              <a:t>, </a:t>
            </a:r>
            <a:r>
              <a:rPr lang="es-AR" dirty="0" err="1"/>
              <a:t>Ptr</a:t>
            </a:r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3402521" y="4461980"/>
          <a:ext cx="61045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0454">
                  <a:extLst>
                    <a:ext uri="{9D8B030D-6E8A-4147-A177-3AD203B41FA5}">
                      <a16:colId xmlns:a16="http://schemas.microsoft.com/office/drawing/2014/main" val="329788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1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35279"/>
                  </a:ext>
                </a:extLst>
              </a:tr>
            </a:tbl>
          </a:graphicData>
        </a:graphic>
      </p:graphicFrame>
      <p:graphicFrame>
        <p:nvGraphicFramePr>
          <p:cNvPr id="118" name="Tabla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79329"/>
              </p:ext>
            </p:extLst>
          </p:nvPr>
        </p:nvGraphicFramePr>
        <p:xfrm>
          <a:off x="4685163" y="5586687"/>
          <a:ext cx="140248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9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3078058455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548850012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9" name="Conector recto de flecha 118"/>
          <p:cNvCxnSpPr/>
          <p:nvPr/>
        </p:nvCxnSpPr>
        <p:spPr>
          <a:xfrm>
            <a:off x="4009441" y="5722021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4036462" y="4627721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29023"/>
              </p:ext>
            </p:extLst>
          </p:nvPr>
        </p:nvGraphicFramePr>
        <p:xfrm>
          <a:off x="4438160" y="4461980"/>
          <a:ext cx="13367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5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7735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65484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2" name="Conector recto de flecha 31"/>
          <p:cNvCxnSpPr/>
          <p:nvPr/>
        </p:nvCxnSpPr>
        <p:spPr>
          <a:xfrm>
            <a:off x="6087648" y="5725247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599629"/>
              </p:ext>
            </p:extLst>
          </p:nvPr>
        </p:nvGraphicFramePr>
        <p:xfrm>
          <a:off x="6489346" y="5559506"/>
          <a:ext cx="14348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1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771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7732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28143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23567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8" name="Conector recto de flecha 37"/>
          <p:cNvCxnSpPr/>
          <p:nvPr/>
        </p:nvCxnSpPr>
        <p:spPr>
          <a:xfrm flipH="1" flipV="1">
            <a:off x="5619676" y="4808325"/>
            <a:ext cx="1602207" cy="847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5106539" y="4766780"/>
            <a:ext cx="226527" cy="819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H="1" flipV="1">
            <a:off x="5460566" y="4766780"/>
            <a:ext cx="352360" cy="972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5399303" y="4560131"/>
            <a:ext cx="1998252" cy="985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45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dirty="0"/>
              <a:t>Con un </a:t>
            </a:r>
            <a:r>
              <a:rPr lang="es-MX" sz="2800" dirty="0" err="1"/>
              <a:t>LinkedHashMap</a:t>
            </a:r>
            <a:r>
              <a:rPr lang="es-MX" sz="2800" dirty="0"/>
              <a:t> </a:t>
            </a:r>
            <a:br>
              <a:rPr lang="es-MX" sz="2800" dirty="0"/>
            </a:br>
            <a:r>
              <a:rPr lang="es-MX" sz="2800" dirty="0"/>
              <a:t>con el orden de llegada a la inserción de los vértices</a:t>
            </a:r>
          </a:p>
        </p:txBody>
      </p: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87212" y="1951944"/>
            <a:ext cx="5424865" cy="31393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Si se hizo esto:</a:t>
            </a:r>
          </a:p>
          <a:p>
            <a:r>
              <a:rPr lang="es-AR" dirty="0" err="1"/>
              <a:t>g.addVertex</a:t>
            </a:r>
            <a:r>
              <a:rPr lang="es-AR" dirty="0"/>
              <a:t>('D');</a:t>
            </a:r>
          </a:p>
          <a:p>
            <a:r>
              <a:rPr lang="en-US" b="1" dirty="0" err="1"/>
              <a:t>g.addEdge</a:t>
            </a:r>
            <a:r>
              <a:rPr lang="en-US" b="1" dirty="0"/>
              <a:t>('U', 'G', new </a:t>
            </a:r>
            <a:r>
              <a:rPr lang="en-US" b="1" dirty="0" err="1"/>
              <a:t>EmptyEdgeProp</a:t>
            </a:r>
            <a:r>
              <a:rPr lang="en-US" b="1" dirty="0"/>
              <a:t>()); </a:t>
            </a:r>
          </a:p>
          <a:p>
            <a:r>
              <a:rPr lang="es-AR" dirty="0"/>
              <a:t>…</a:t>
            </a:r>
          </a:p>
          <a:p>
            <a:endParaRPr lang="es-AR" dirty="0"/>
          </a:p>
          <a:p>
            <a:r>
              <a:rPr lang="es-AR" dirty="0"/>
              <a:t>Internamente </a:t>
            </a:r>
          </a:p>
          <a:p>
            <a:r>
              <a:rPr lang="es-AR" dirty="0"/>
              <a:t>tenga esto!!!. Mostramos solo un fragmento…</a:t>
            </a:r>
          </a:p>
          <a:p>
            <a:r>
              <a:rPr lang="es-AR" dirty="0" err="1"/>
              <a:t>First</a:t>
            </a:r>
            <a:r>
              <a:rPr lang="es-AR" dirty="0"/>
              <a:t>: </a:t>
            </a:r>
            <a:r>
              <a:rPr lang="es-AR" dirty="0" err="1"/>
              <a:t>ptr</a:t>
            </a:r>
            <a:r>
              <a:rPr lang="es-AR" dirty="0"/>
              <a:t> a D</a:t>
            </a:r>
          </a:p>
          <a:p>
            <a:endParaRPr lang="es-AR" dirty="0"/>
          </a:p>
          <a:p>
            <a:r>
              <a:rPr lang="es-AR" dirty="0"/>
              <a:t>Cada nodo tiene:</a:t>
            </a:r>
          </a:p>
          <a:p>
            <a:r>
              <a:rPr lang="es-AR" dirty="0"/>
              <a:t>Dato, </a:t>
            </a:r>
            <a:r>
              <a:rPr lang="es-AR" dirty="0" err="1"/>
              <a:t>Value</a:t>
            </a:r>
            <a:r>
              <a:rPr lang="es-AR" dirty="0"/>
              <a:t>, </a:t>
            </a:r>
            <a:r>
              <a:rPr lang="es-AR" dirty="0" err="1">
                <a:solidFill>
                  <a:srgbClr val="FF0000"/>
                </a:solidFill>
              </a:rPr>
              <a:t>Prev</a:t>
            </a:r>
            <a:r>
              <a:rPr lang="es-AR" dirty="0">
                <a:solidFill>
                  <a:srgbClr val="FF0000"/>
                </a:solidFill>
              </a:rPr>
              <a:t>, </a:t>
            </a:r>
            <a:r>
              <a:rPr lang="es-AR" dirty="0" err="1">
                <a:solidFill>
                  <a:srgbClr val="FF0000"/>
                </a:solidFill>
              </a:rPr>
              <a:t>Next</a:t>
            </a:r>
            <a:r>
              <a:rPr lang="es-AR" dirty="0"/>
              <a:t>, </a:t>
            </a:r>
            <a:r>
              <a:rPr lang="es-AR" dirty="0" err="1"/>
              <a:t>Ptr</a:t>
            </a:r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3402521" y="4461980"/>
          <a:ext cx="61045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0454">
                  <a:extLst>
                    <a:ext uri="{9D8B030D-6E8A-4147-A177-3AD203B41FA5}">
                      <a16:colId xmlns:a16="http://schemas.microsoft.com/office/drawing/2014/main" val="329788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1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35279"/>
                  </a:ext>
                </a:extLst>
              </a:tr>
            </a:tbl>
          </a:graphicData>
        </a:graphic>
      </p:graphicFrame>
      <p:graphicFrame>
        <p:nvGraphicFramePr>
          <p:cNvPr id="118" name="Tabla 117"/>
          <p:cNvGraphicFramePr>
            <a:graphicFrameLocks noGrp="1"/>
          </p:cNvGraphicFramePr>
          <p:nvPr/>
        </p:nvGraphicFramePr>
        <p:xfrm>
          <a:off x="4685163" y="5586687"/>
          <a:ext cx="140248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9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3078058455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548850012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9" name="Conector recto de flecha 118"/>
          <p:cNvCxnSpPr/>
          <p:nvPr/>
        </p:nvCxnSpPr>
        <p:spPr>
          <a:xfrm>
            <a:off x="4009441" y="5722021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4036462" y="4627721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0"/>
          <p:cNvGraphicFramePr>
            <a:graphicFrameLocks noGrp="1"/>
          </p:cNvGraphicFramePr>
          <p:nvPr/>
        </p:nvGraphicFramePr>
        <p:xfrm>
          <a:off x="4438160" y="4461980"/>
          <a:ext cx="13367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5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7735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65484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2" name="Conector recto de flecha 31"/>
          <p:cNvCxnSpPr/>
          <p:nvPr/>
        </p:nvCxnSpPr>
        <p:spPr>
          <a:xfrm>
            <a:off x="6087648" y="5725247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a 32"/>
          <p:cNvGraphicFramePr>
            <a:graphicFrameLocks noGrp="1"/>
          </p:cNvGraphicFramePr>
          <p:nvPr/>
        </p:nvGraphicFramePr>
        <p:xfrm>
          <a:off x="6489346" y="5559506"/>
          <a:ext cx="14348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1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771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7732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28143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23567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8" name="Conector recto de flecha 37"/>
          <p:cNvCxnSpPr/>
          <p:nvPr/>
        </p:nvCxnSpPr>
        <p:spPr>
          <a:xfrm flipH="1" flipV="1">
            <a:off x="5619676" y="4808325"/>
            <a:ext cx="1602207" cy="847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5106539" y="4766780"/>
            <a:ext cx="226527" cy="819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H="1" flipV="1">
            <a:off x="5460566" y="4766780"/>
            <a:ext cx="352360" cy="972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5399303" y="4560131"/>
            <a:ext cx="1998252" cy="985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lamada de nube 35"/>
          <p:cNvSpPr/>
          <p:nvPr/>
        </p:nvSpPr>
        <p:spPr>
          <a:xfrm>
            <a:off x="4401933" y="3347125"/>
            <a:ext cx="2346456" cy="1036128"/>
          </a:xfrm>
          <a:prstGeom prst="cloudCallout">
            <a:avLst>
              <a:gd name="adj1" fmla="val -26754"/>
              <a:gd name="adj2" fmla="val 588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37" name="Tab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271476"/>
              </p:ext>
            </p:extLst>
          </p:nvPr>
        </p:nvGraphicFramePr>
        <p:xfrm>
          <a:off x="4452425" y="3771506"/>
          <a:ext cx="8714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2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43572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35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err="1"/>
              <a:t>Caso</a:t>
            </a:r>
            <a:r>
              <a:rPr lang="en-US" sz="2400" b="1" dirty="0"/>
              <a:t> de </a:t>
            </a:r>
            <a:r>
              <a:rPr lang="en-US" sz="2400" b="1" dirty="0" err="1"/>
              <a:t>Uso</a:t>
            </a:r>
            <a:r>
              <a:rPr lang="en-US" sz="2400" b="1" dirty="0"/>
              <a:t>: “</a:t>
            </a:r>
            <a:r>
              <a:rPr lang="en-US" sz="2400" b="1" dirty="0" err="1"/>
              <a:t>Flujo</a:t>
            </a:r>
            <a:r>
              <a:rPr lang="en-US" sz="2400" b="1" dirty="0"/>
              <a:t>/</a:t>
            </a:r>
            <a:r>
              <a:rPr lang="en-US" sz="2400" b="1" dirty="0" err="1"/>
              <a:t>Transporte</a:t>
            </a:r>
            <a:r>
              <a:rPr lang="en-US" sz="2400" b="1" dirty="0"/>
              <a:t>”.</a:t>
            </a:r>
          </a:p>
          <a:p>
            <a:pPr marL="0" indent="0">
              <a:buNone/>
            </a:pPr>
            <a:r>
              <a:rPr lang="es-AR" sz="2400" dirty="0"/>
              <a:t>Para representar rutas, conexiones y tráfico. </a:t>
            </a:r>
            <a:r>
              <a:rPr lang="es-AR" sz="2400" dirty="0" err="1"/>
              <a:t>Ej</a:t>
            </a:r>
            <a:r>
              <a:rPr lang="es-AR" sz="2400" dirty="0"/>
              <a:t>: rutas áreas, formas alternativas para ir de un lugar a otro, etc.</a:t>
            </a:r>
          </a:p>
          <a:p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Ej</a:t>
            </a:r>
            <a:r>
              <a:rPr lang="en-US" sz="2400" dirty="0"/>
              <a:t>: </a:t>
            </a:r>
            <a:r>
              <a:rPr lang="en-US" sz="2400" dirty="0" err="1"/>
              <a:t>Actualmente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 err="1"/>
              <a:t>OpenstreetMap</a:t>
            </a:r>
            <a:r>
              <a:rPr lang="en-US" sz="2400" dirty="0"/>
              <a:t> </a:t>
            </a:r>
            <a:r>
              <a:rPr lang="en-US" sz="2400" dirty="0" err="1"/>
              <a:t>sigue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 err="1"/>
              <a:t>usando</a:t>
            </a:r>
            <a:r>
              <a:rPr lang="en-US" sz="2400" dirty="0"/>
              <a:t> </a:t>
            </a:r>
            <a:r>
              <a:rPr lang="en-US" sz="2400" dirty="0" err="1"/>
              <a:t>grafos</a:t>
            </a:r>
            <a:r>
              <a:rPr lang="en-US" sz="2400" dirty="0"/>
              <a:t> </a:t>
            </a:r>
            <a:r>
              <a:rPr lang="en-US" sz="2400" dirty="0" err="1"/>
              <a:t>dirigidos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para </a:t>
            </a:r>
            <a:r>
              <a:rPr lang="en-US" sz="2400" dirty="0" err="1"/>
              <a:t>representar</a:t>
            </a:r>
            <a:r>
              <a:rPr lang="en-US" sz="2400" dirty="0"/>
              <a:t> </a:t>
            </a:r>
            <a:r>
              <a:rPr lang="en-US" sz="2400" dirty="0" err="1"/>
              <a:t>calles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 err="1"/>
              <a:t>avenidas</a:t>
            </a:r>
            <a:r>
              <a:rPr lang="en-US" sz="2400" dirty="0"/>
              <a:t>, </a:t>
            </a:r>
            <a:r>
              <a:rPr lang="en-US" sz="2400" dirty="0" err="1"/>
              <a:t>puentes</a:t>
            </a:r>
            <a:r>
              <a:rPr lang="en-US" sz="2400" dirty="0"/>
              <a:t>, </a:t>
            </a:r>
          </a:p>
          <a:p>
            <a:pPr marL="0" indent="0">
              <a:buNone/>
            </a:pPr>
            <a:r>
              <a:rPr lang="en-US" sz="2400" dirty="0"/>
              <a:t>POIs, </a:t>
            </a:r>
            <a:r>
              <a:rPr lang="en-US" sz="2400" dirty="0" err="1"/>
              <a:t>etc</a:t>
            </a:r>
            <a:endParaRPr lang="en-US" sz="2400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673" y="3362804"/>
            <a:ext cx="4259839" cy="284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2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dirty="0"/>
              <a:t>Con un </a:t>
            </a:r>
            <a:r>
              <a:rPr lang="es-MX" sz="2800" dirty="0" err="1"/>
              <a:t>LinkedHashMap</a:t>
            </a:r>
            <a:r>
              <a:rPr lang="es-MX" sz="2800" dirty="0"/>
              <a:t> </a:t>
            </a:r>
            <a:br>
              <a:rPr lang="es-MX" sz="2800" dirty="0"/>
            </a:br>
            <a:r>
              <a:rPr lang="es-MX" sz="2800" dirty="0"/>
              <a:t>con el orden de llegada a la inserción de los vértices</a:t>
            </a:r>
          </a:p>
        </p:txBody>
      </p: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87212" y="1951944"/>
            <a:ext cx="5424865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Si se hizo esto:</a:t>
            </a:r>
          </a:p>
          <a:p>
            <a:r>
              <a:rPr lang="es-AR" dirty="0" err="1"/>
              <a:t>g.addVertex</a:t>
            </a:r>
            <a:r>
              <a:rPr lang="es-AR" dirty="0"/>
              <a:t>('D');</a:t>
            </a:r>
          </a:p>
          <a:p>
            <a:r>
              <a:rPr lang="en-US" b="1" dirty="0" err="1"/>
              <a:t>g.addEdge</a:t>
            </a:r>
            <a:r>
              <a:rPr lang="en-US" b="1" dirty="0"/>
              <a:t>('U', 'G', new </a:t>
            </a:r>
            <a:r>
              <a:rPr lang="en-US" b="1" dirty="0" err="1"/>
              <a:t>EmptyEdgeProp</a:t>
            </a:r>
            <a:r>
              <a:rPr lang="en-US" b="1" dirty="0"/>
              <a:t>()); </a:t>
            </a:r>
          </a:p>
          <a:p>
            <a:r>
              <a:rPr lang="en-US" dirty="0"/>
              <a:t>  </a:t>
            </a:r>
          </a:p>
          <a:p>
            <a:r>
              <a:rPr lang="es-AR" dirty="0"/>
              <a:t>…</a:t>
            </a:r>
          </a:p>
          <a:p>
            <a:endParaRPr lang="es-AR" dirty="0"/>
          </a:p>
          <a:p>
            <a:r>
              <a:rPr lang="es-AR" dirty="0"/>
              <a:t>Internamente </a:t>
            </a:r>
          </a:p>
          <a:p>
            <a:r>
              <a:rPr lang="es-AR" dirty="0"/>
              <a:t>tenga esto!!!. Mostramos solo un fragmento…</a:t>
            </a:r>
          </a:p>
          <a:p>
            <a:r>
              <a:rPr lang="es-AR" dirty="0" err="1"/>
              <a:t>First</a:t>
            </a:r>
            <a:r>
              <a:rPr lang="es-AR" dirty="0"/>
              <a:t>: </a:t>
            </a:r>
            <a:r>
              <a:rPr lang="es-AR" dirty="0" err="1"/>
              <a:t>ptr</a:t>
            </a:r>
            <a:r>
              <a:rPr lang="es-AR" dirty="0"/>
              <a:t> a D</a:t>
            </a:r>
          </a:p>
          <a:p>
            <a:endParaRPr lang="es-AR" dirty="0"/>
          </a:p>
          <a:p>
            <a:r>
              <a:rPr lang="es-AR" dirty="0"/>
              <a:t>Cada nodo tiene:</a:t>
            </a:r>
          </a:p>
          <a:p>
            <a:r>
              <a:rPr lang="es-AR" dirty="0"/>
              <a:t>Dato, </a:t>
            </a:r>
            <a:r>
              <a:rPr lang="es-AR" dirty="0" err="1"/>
              <a:t>Value</a:t>
            </a:r>
            <a:r>
              <a:rPr lang="es-AR" dirty="0"/>
              <a:t>, </a:t>
            </a:r>
            <a:r>
              <a:rPr lang="es-AR" dirty="0" err="1">
                <a:solidFill>
                  <a:srgbClr val="FF0000"/>
                </a:solidFill>
              </a:rPr>
              <a:t>Prev</a:t>
            </a:r>
            <a:r>
              <a:rPr lang="es-AR" dirty="0">
                <a:solidFill>
                  <a:srgbClr val="FF0000"/>
                </a:solidFill>
              </a:rPr>
              <a:t>, </a:t>
            </a:r>
            <a:r>
              <a:rPr lang="es-AR" dirty="0" err="1">
                <a:solidFill>
                  <a:srgbClr val="FF0000"/>
                </a:solidFill>
              </a:rPr>
              <a:t>Next</a:t>
            </a:r>
            <a:r>
              <a:rPr lang="es-AR" dirty="0"/>
              <a:t>, </a:t>
            </a:r>
            <a:r>
              <a:rPr lang="es-AR" dirty="0" err="1"/>
              <a:t>Ptr</a:t>
            </a:r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3402521" y="4461980"/>
          <a:ext cx="61045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0454">
                  <a:extLst>
                    <a:ext uri="{9D8B030D-6E8A-4147-A177-3AD203B41FA5}">
                      <a16:colId xmlns:a16="http://schemas.microsoft.com/office/drawing/2014/main" val="329788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1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35279"/>
                  </a:ext>
                </a:extLst>
              </a:tr>
            </a:tbl>
          </a:graphicData>
        </a:graphic>
      </p:graphicFrame>
      <p:graphicFrame>
        <p:nvGraphicFramePr>
          <p:cNvPr id="118" name="Tabla 117"/>
          <p:cNvGraphicFramePr>
            <a:graphicFrameLocks noGrp="1"/>
          </p:cNvGraphicFramePr>
          <p:nvPr/>
        </p:nvGraphicFramePr>
        <p:xfrm>
          <a:off x="4685163" y="5586687"/>
          <a:ext cx="140248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9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3078058455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548850012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9" name="Conector recto de flecha 118"/>
          <p:cNvCxnSpPr/>
          <p:nvPr/>
        </p:nvCxnSpPr>
        <p:spPr>
          <a:xfrm>
            <a:off x="4009441" y="5722021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4036462" y="4627721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0"/>
          <p:cNvGraphicFramePr>
            <a:graphicFrameLocks noGrp="1"/>
          </p:cNvGraphicFramePr>
          <p:nvPr/>
        </p:nvGraphicFramePr>
        <p:xfrm>
          <a:off x="4438160" y="4461980"/>
          <a:ext cx="13367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5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7735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65484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2" name="Conector recto de flecha 31"/>
          <p:cNvCxnSpPr/>
          <p:nvPr/>
        </p:nvCxnSpPr>
        <p:spPr>
          <a:xfrm>
            <a:off x="6087648" y="5725247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a 32"/>
          <p:cNvGraphicFramePr>
            <a:graphicFrameLocks noGrp="1"/>
          </p:cNvGraphicFramePr>
          <p:nvPr/>
        </p:nvGraphicFramePr>
        <p:xfrm>
          <a:off x="6489346" y="5559506"/>
          <a:ext cx="14348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1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771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7732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28143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23567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8" name="Conector recto de flecha 37"/>
          <p:cNvCxnSpPr/>
          <p:nvPr/>
        </p:nvCxnSpPr>
        <p:spPr>
          <a:xfrm flipH="1" flipV="1">
            <a:off x="5619676" y="4808325"/>
            <a:ext cx="1602207" cy="847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5106539" y="4766780"/>
            <a:ext cx="226527" cy="819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H="1" flipV="1">
            <a:off x="5460566" y="4766780"/>
            <a:ext cx="352360" cy="972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5399303" y="4560131"/>
            <a:ext cx="1998252" cy="985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lamada de nube 35"/>
          <p:cNvSpPr/>
          <p:nvPr/>
        </p:nvSpPr>
        <p:spPr>
          <a:xfrm>
            <a:off x="4401933" y="3284495"/>
            <a:ext cx="2346456" cy="1036128"/>
          </a:xfrm>
          <a:prstGeom prst="cloudCallout">
            <a:avLst>
              <a:gd name="adj1" fmla="val -26754"/>
              <a:gd name="adj2" fmla="val 588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37" name="Tabla 36"/>
          <p:cNvGraphicFramePr>
            <a:graphicFrameLocks noGrp="1"/>
          </p:cNvGraphicFramePr>
          <p:nvPr/>
        </p:nvGraphicFramePr>
        <p:xfrm>
          <a:off x="4452425" y="3771506"/>
          <a:ext cx="8714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2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43572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sp>
        <p:nvSpPr>
          <p:cNvPr id="42" name="Llamada de nube 41"/>
          <p:cNvSpPr/>
          <p:nvPr/>
        </p:nvSpPr>
        <p:spPr>
          <a:xfrm>
            <a:off x="5937540" y="5856772"/>
            <a:ext cx="2346456" cy="1036128"/>
          </a:xfrm>
          <a:prstGeom prst="cloudCallout">
            <a:avLst>
              <a:gd name="adj1" fmla="val -5935"/>
              <a:gd name="adj2" fmla="val -4630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3" name="Tab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816807"/>
              </p:ext>
            </p:extLst>
          </p:nvPr>
        </p:nvGraphicFramePr>
        <p:xfrm>
          <a:off x="5988032" y="6281153"/>
          <a:ext cx="8714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2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43572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26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Nosotros usamos </a:t>
            </a:r>
            <a:r>
              <a:rPr lang="es-AR" dirty="0" err="1"/>
              <a:t>HashMap</a:t>
            </a:r>
            <a:r>
              <a:rPr lang="es-AR" dirty="0"/>
              <a:t> (no esperar ningún orden específico)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51</a:t>
            </a:fld>
            <a:endParaRPr lang="en-US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7200" y="3002280"/>
            <a:ext cx="8229600" cy="298516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s-AR" sz="1600" b="1" dirty="0" err="1"/>
              <a:t>abstract</a:t>
            </a:r>
            <a:r>
              <a:rPr lang="es-AR" sz="1600" b="1" dirty="0"/>
              <a:t> </a:t>
            </a:r>
            <a:r>
              <a:rPr lang="es-AR" sz="1600" b="1" dirty="0" err="1"/>
              <a:t>public</a:t>
            </a:r>
            <a:r>
              <a:rPr lang="es-AR" sz="1600" b="1" dirty="0"/>
              <a:t> </a:t>
            </a:r>
            <a:r>
              <a:rPr lang="es-AR" sz="1600" b="1" dirty="0" err="1"/>
              <a:t>class</a:t>
            </a:r>
            <a:r>
              <a:rPr lang="es-AR" sz="1600" b="1" dirty="0"/>
              <a:t> </a:t>
            </a:r>
            <a:r>
              <a:rPr lang="es-AR" sz="1600" b="1" dirty="0" err="1"/>
              <a:t>AdjacencyListGraph</a:t>
            </a:r>
            <a:r>
              <a:rPr lang="es-AR" sz="1600" b="1" dirty="0"/>
              <a:t>&lt;V, E&gt; </a:t>
            </a:r>
            <a:r>
              <a:rPr lang="es-AR" sz="1600" b="1" dirty="0" err="1"/>
              <a:t>implements</a:t>
            </a:r>
            <a:r>
              <a:rPr lang="es-AR" sz="1600" b="1" dirty="0"/>
              <a:t> </a:t>
            </a:r>
            <a:r>
              <a:rPr lang="es-AR" sz="1600" b="1" dirty="0" err="1"/>
              <a:t>GraphService</a:t>
            </a:r>
            <a:r>
              <a:rPr lang="es-AR" sz="1600" b="1" dirty="0"/>
              <a:t>&lt;V, E&gt; {</a:t>
            </a:r>
          </a:p>
          <a:p>
            <a:pPr marL="0" indent="0">
              <a:buFont typeface="Wingdings 2"/>
              <a:buNone/>
            </a:pPr>
            <a:r>
              <a:rPr lang="es-AR" sz="1600" b="1" dirty="0" err="1"/>
              <a:t>private</a:t>
            </a:r>
            <a:r>
              <a:rPr lang="es-AR" sz="1600" b="1" dirty="0"/>
              <a:t> </a:t>
            </a:r>
            <a:r>
              <a:rPr lang="es-AR" sz="1600" b="1" dirty="0" err="1"/>
              <a:t>boolean</a:t>
            </a:r>
            <a:r>
              <a:rPr lang="es-AR" sz="1600" b="1" dirty="0"/>
              <a:t> </a:t>
            </a:r>
            <a:r>
              <a:rPr lang="es-AR" sz="1600" b="1" dirty="0" err="1"/>
              <a:t>isSimple</a:t>
            </a:r>
            <a:r>
              <a:rPr lang="es-AR" sz="1600" b="1" dirty="0"/>
              <a:t>;</a:t>
            </a:r>
          </a:p>
          <a:p>
            <a:pPr marL="0" indent="0">
              <a:buFont typeface="Wingdings 2"/>
              <a:buNone/>
            </a:pPr>
            <a:r>
              <a:rPr lang="es-AR" sz="1600" b="1" dirty="0" err="1"/>
              <a:t>protected</a:t>
            </a:r>
            <a:r>
              <a:rPr lang="es-AR" sz="1600" b="1" dirty="0"/>
              <a:t> </a:t>
            </a:r>
            <a:r>
              <a:rPr lang="es-AR" sz="1600" b="1" dirty="0" err="1"/>
              <a:t>boolean</a:t>
            </a:r>
            <a:r>
              <a:rPr lang="es-AR" sz="1600" b="1" dirty="0"/>
              <a:t> </a:t>
            </a:r>
            <a:r>
              <a:rPr lang="es-AR" sz="1600" b="1" dirty="0" err="1"/>
              <a:t>isDirected</a:t>
            </a:r>
            <a:r>
              <a:rPr lang="es-AR" sz="1600" b="1" dirty="0"/>
              <a:t>;</a:t>
            </a:r>
          </a:p>
          <a:p>
            <a:pPr marL="0" indent="0">
              <a:buFont typeface="Wingdings 2"/>
              <a:buNone/>
            </a:pPr>
            <a:r>
              <a:rPr lang="es-AR" sz="1600" b="1" dirty="0" err="1"/>
              <a:t>private</a:t>
            </a:r>
            <a:r>
              <a:rPr lang="es-AR" sz="1600" b="1" dirty="0"/>
              <a:t> </a:t>
            </a:r>
            <a:r>
              <a:rPr lang="es-AR" sz="1600" b="1" dirty="0" err="1"/>
              <a:t>boolean</a:t>
            </a:r>
            <a:r>
              <a:rPr lang="es-AR" sz="1600" b="1" dirty="0"/>
              <a:t> </a:t>
            </a:r>
            <a:r>
              <a:rPr lang="es-AR" sz="1600" b="1" dirty="0" err="1"/>
              <a:t>acceptSelfLoop</a:t>
            </a:r>
            <a:r>
              <a:rPr lang="es-AR" sz="1600" b="1" dirty="0"/>
              <a:t>;</a:t>
            </a:r>
          </a:p>
          <a:p>
            <a:pPr marL="0" indent="0">
              <a:buFont typeface="Wingdings 2"/>
              <a:buNone/>
            </a:pPr>
            <a:r>
              <a:rPr lang="es-AR" sz="1600" b="1" dirty="0" err="1"/>
              <a:t>private</a:t>
            </a:r>
            <a:r>
              <a:rPr lang="es-AR" sz="1600" b="1" dirty="0"/>
              <a:t> </a:t>
            </a:r>
            <a:r>
              <a:rPr lang="es-AR" sz="1600" b="1" dirty="0" err="1"/>
              <a:t>boolean</a:t>
            </a:r>
            <a:r>
              <a:rPr lang="es-AR" sz="1600" b="1" dirty="0"/>
              <a:t> </a:t>
            </a:r>
            <a:r>
              <a:rPr lang="es-AR" sz="1600" b="1" dirty="0" err="1"/>
              <a:t>isWeighted</a:t>
            </a:r>
            <a:r>
              <a:rPr lang="es-AR" sz="1600" b="1" dirty="0"/>
              <a:t>;</a:t>
            </a:r>
          </a:p>
          <a:p>
            <a:pPr marL="0" indent="0">
              <a:buFont typeface="Wingdings 2"/>
              <a:buNone/>
            </a:pPr>
            <a:r>
              <a:rPr lang="es-AR" sz="1600" b="1" dirty="0" err="1"/>
              <a:t>protected</a:t>
            </a:r>
            <a:r>
              <a:rPr lang="es-AR" sz="1600" b="1" dirty="0"/>
              <a:t> </a:t>
            </a:r>
            <a:r>
              <a:rPr lang="es-AR" sz="1600" b="1" dirty="0" err="1"/>
              <a:t>String</a:t>
            </a:r>
            <a:r>
              <a:rPr lang="es-AR" sz="1600" b="1" dirty="0"/>
              <a:t> </a:t>
            </a:r>
            <a:r>
              <a:rPr lang="es-AR" sz="1600" b="1" dirty="0" err="1"/>
              <a:t>type</a:t>
            </a:r>
            <a:r>
              <a:rPr lang="es-AR" sz="1600" b="1" dirty="0"/>
              <a:t>;</a:t>
            </a:r>
          </a:p>
          <a:p>
            <a:pPr marL="0" indent="0">
              <a:buFont typeface="Wingdings 2"/>
              <a:buNone/>
            </a:pPr>
            <a:endParaRPr lang="es-AR" sz="1600" dirty="0"/>
          </a:p>
          <a:p>
            <a:pPr marL="0" indent="0">
              <a:buFont typeface="Wingdings 2"/>
              <a:buNone/>
            </a:pPr>
            <a:r>
              <a:rPr lang="es-MX" sz="1600" dirty="0"/>
              <a:t>// </a:t>
            </a:r>
            <a:r>
              <a:rPr lang="es-MX" sz="1600" dirty="0" err="1"/>
              <a:t>HashMap</a:t>
            </a:r>
            <a:r>
              <a:rPr lang="es-MX" sz="1600" dirty="0"/>
              <a:t> no </a:t>
            </a:r>
            <a:r>
              <a:rPr lang="es-MX" sz="1600" u="sng" dirty="0"/>
              <a:t>respeta el orden de </a:t>
            </a:r>
            <a:r>
              <a:rPr lang="es-MX" sz="1600" u="sng" dirty="0" err="1"/>
              <a:t>insercion</a:t>
            </a:r>
            <a:r>
              <a:rPr lang="es-MX" sz="1600" u="sng" dirty="0"/>
              <a:t>. En el </a:t>
            </a:r>
            <a:r>
              <a:rPr lang="es-MX" sz="1600" u="sng" dirty="0" err="1"/>
              <a:t>testing</a:t>
            </a:r>
            <a:r>
              <a:rPr lang="es-MX" sz="1600" u="sng" dirty="0"/>
              <a:t> considerar eso</a:t>
            </a:r>
          </a:p>
          <a:p>
            <a:pPr marL="0" indent="0">
              <a:buFont typeface="Wingdings 2"/>
              <a:buNone/>
            </a:pPr>
            <a:r>
              <a:rPr lang="en-US" sz="1600" b="1" dirty="0"/>
              <a:t>private Map&lt;V,   Collection&lt;</a:t>
            </a:r>
            <a:r>
              <a:rPr lang="en-US" sz="1600" b="1" dirty="0" err="1"/>
              <a:t>InternalEdge</a:t>
            </a:r>
            <a:r>
              <a:rPr lang="en-US" sz="1600" b="1" dirty="0"/>
              <a:t>&gt;&gt; </a:t>
            </a:r>
            <a:r>
              <a:rPr lang="en-US" sz="1600" b="1" dirty="0" err="1"/>
              <a:t>adjacencyList</a:t>
            </a:r>
            <a:r>
              <a:rPr lang="en-US" sz="1600" b="1" dirty="0"/>
              <a:t>= </a:t>
            </a:r>
          </a:p>
          <a:p>
            <a:pPr marL="0" indent="0">
              <a:buFont typeface="Wingdings 2"/>
              <a:buNone/>
            </a:pPr>
            <a:r>
              <a:rPr lang="en-US" sz="1600" b="1" dirty="0"/>
              <a:t>                    new </a:t>
            </a:r>
            <a:r>
              <a:rPr lang="en-US" sz="1600" b="1" dirty="0" err="1"/>
              <a:t>HashMap</a:t>
            </a:r>
            <a:r>
              <a:rPr lang="en-US" sz="1600" b="1" dirty="0"/>
              <a:t>&lt;&gt;();</a:t>
            </a:r>
          </a:p>
          <a:p>
            <a:pPr marL="0" indent="0">
              <a:buFont typeface="Wingdings 2"/>
              <a:buNone/>
            </a:pPr>
            <a:endParaRPr lang="es-AR" sz="16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5613095"/>
            <a:ext cx="1571625" cy="5429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406" y="5673116"/>
            <a:ext cx="29718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35416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dirty="0"/>
              <a:t>¿ Cómo implementamos </a:t>
            </a:r>
            <a:r>
              <a:rPr lang="es-AR" b="1" dirty="0" err="1"/>
              <a:t>addVertex</a:t>
            </a:r>
            <a:r>
              <a:rPr lang="es-AR" b="1" dirty="0"/>
              <a:t>(</a:t>
            </a:r>
            <a:r>
              <a:rPr lang="es-AR" dirty="0"/>
              <a:t>) en </a:t>
            </a:r>
            <a:r>
              <a:rPr lang="es-AR" sz="2800" b="1" dirty="0" err="1"/>
              <a:t>AdjacencyListGraph</a:t>
            </a:r>
            <a:r>
              <a:rPr lang="es-AR" sz="2800" b="1" dirty="0"/>
              <a:t>&lt;V, E&gt;</a:t>
            </a:r>
            <a:r>
              <a:rPr lang="es-AR" dirty="0"/>
              <a:t> 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@</a:t>
            </a:r>
            <a:r>
              <a:rPr lang="es-AR" dirty="0" err="1"/>
              <a:t>Override</a:t>
            </a:r>
            <a:endParaRPr lang="es-AR" dirty="0"/>
          </a:p>
          <a:p>
            <a:pPr marL="0" indent="0">
              <a:buNone/>
            </a:pPr>
            <a:r>
              <a:rPr lang="es-AR" b="1" dirty="0" err="1"/>
              <a:t>public</a:t>
            </a:r>
            <a:r>
              <a:rPr lang="es-AR" b="1" dirty="0"/>
              <a:t> </a:t>
            </a:r>
            <a:r>
              <a:rPr lang="es-AR" b="1" dirty="0" err="1"/>
              <a:t>void</a:t>
            </a:r>
            <a:r>
              <a:rPr lang="es-AR" b="1" dirty="0"/>
              <a:t> </a:t>
            </a:r>
            <a:r>
              <a:rPr lang="es-AR" b="1" dirty="0" err="1"/>
              <a:t>addVertex</a:t>
            </a:r>
            <a:r>
              <a:rPr lang="es-AR" b="1" dirty="0"/>
              <a:t>(V </a:t>
            </a:r>
            <a:r>
              <a:rPr lang="es-AR" b="1" dirty="0" err="1"/>
              <a:t>aVertex</a:t>
            </a:r>
            <a:r>
              <a:rPr lang="es-AR" b="1" dirty="0"/>
              <a:t>) {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/>
              <a:t>   </a:t>
            </a:r>
            <a:r>
              <a:rPr lang="es-AR" b="1" dirty="0" err="1"/>
              <a:t>if</a:t>
            </a:r>
            <a:r>
              <a:rPr lang="es-AR" b="1" dirty="0"/>
              <a:t> (</a:t>
            </a:r>
            <a:r>
              <a:rPr lang="es-AR" b="1" dirty="0" err="1"/>
              <a:t>aVertex</a:t>
            </a:r>
            <a:r>
              <a:rPr lang="es-AR" b="1" dirty="0"/>
              <a:t> == </a:t>
            </a:r>
            <a:r>
              <a:rPr lang="es-AR" b="1" dirty="0" err="1"/>
              <a:t>null</a:t>
            </a:r>
            <a:r>
              <a:rPr lang="es-AR" b="1" dirty="0"/>
              <a:t> )</a:t>
            </a:r>
          </a:p>
          <a:p>
            <a:pPr marL="0" indent="0">
              <a:buNone/>
            </a:pPr>
            <a:r>
              <a:rPr lang="es-AR" b="1" dirty="0"/>
              <a:t>      </a:t>
            </a:r>
            <a:r>
              <a:rPr lang="es-AR" b="1" dirty="0" err="1"/>
              <a:t>throw</a:t>
            </a:r>
            <a:r>
              <a:rPr lang="es-AR" b="1" dirty="0"/>
              <a:t> new </a:t>
            </a:r>
            <a:r>
              <a:rPr lang="es-AR" b="1" dirty="0" err="1"/>
              <a:t>IllegalArgumentException</a:t>
            </a:r>
            <a:r>
              <a:rPr lang="es-AR" b="1" dirty="0"/>
              <a:t>(…</a:t>
            </a:r>
            <a:r>
              <a:rPr lang="es-AR" b="1" i="1" dirty="0"/>
              <a:t>);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   // no </a:t>
            </a:r>
            <a:r>
              <a:rPr lang="es-AR" dirty="0" err="1"/>
              <a:t>edges</a:t>
            </a:r>
            <a:r>
              <a:rPr lang="es-AR" dirty="0"/>
              <a:t> </a:t>
            </a:r>
            <a:r>
              <a:rPr lang="es-AR" dirty="0" err="1"/>
              <a:t>yet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   </a:t>
            </a:r>
            <a:r>
              <a:rPr lang="es-AR" dirty="0" err="1"/>
              <a:t>getAdjacencyList</a:t>
            </a:r>
            <a:r>
              <a:rPr lang="es-AR" dirty="0"/>
              <a:t>().</a:t>
            </a:r>
            <a:r>
              <a:rPr lang="es-AR" dirty="0" err="1"/>
              <a:t>putIfAbsent</a:t>
            </a:r>
            <a:r>
              <a:rPr lang="es-AR" dirty="0"/>
              <a:t>(</a:t>
            </a:r>
            <a:r>
              <a:rPr lang="es-AR" dirty="0" err="1"/>
              <a:t>aVertex</a:t>
            </a:r>
            <a:r>
              <a:rPr lang="es-AR" dirty="0"/>
              <a:t>, </a:t>
            </a:r>
          </a:p>
          <a:p>
            <a:pPr marL="0" indent="0">
              <a:buNone/>
            </a:pPr>
            <a:r>
              <a:rPr lang="es-AR" b="1" dirty="0"/>
              <a:t>           new </a:t>
            </a:r>
            <a:r>
              <a:rPr lang="es-AR" b="1" dirty="0" err="1"/>
              <a:t>ArrayList</a:t>
            </a:r>
            <a:r>
              <a:rPr lang="es-AR" b="1" dirty="0"/>
              <a:t>&lt;</a:t>
            </a:r>
            <a:r>
              <a:rPr lang="es-AR" b="1" dirty="0" err="1"/>
              <a:t>InternalEdge</a:t>
            </a:r>
            <a:r>
              <a:rPr lang="es-AR" b="1" dirty="0"/>
              <a:t>&gt;());</a:t>
            </a:r>
          </a:p>
          <a:p>
            <a:pPr marL="0" indent="0">
              <a:buNone/>
            </a:pPr>
            <a:r>
              <a:rPr lang="es-AR" dirty="0"/>
              <a:t>}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52</a:t>
            </a:fld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457200" y="4584526"/>
            <a:ext cx="49477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s-AR" dirty="0" err="1"/>
          </a:p>
        </p:txBody>
      </p:sp>
    </p:spTree>
    <p:extLst>
      <p:ext uri="{BB962C8B-B14F-4D97-AF65-F5344CB8AC3E}">
        <p14:creationId xmlns:p14="http://schemas.microsoft.com/office/powerpoint/2010/main" val="314321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>
                <a:solidFill>
                  <a:schemeClr val="dk2"/>
                </a:solidFill>
              </a:rPr>
              <a:t>ITBA     2024-Q1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6 – Ejer 1.1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para todos los casos el metodo </a:t>
            </a:r>
            <a:endParaRPr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solidFill>
                  <a:schemeClr val="dk1"/>
                </a:solidFill>
              </a:rPr>
              <a:t>public int addEdge(V v1, V v2, E ege)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54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457200" y="1935416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/>
              <a:t>¿ Cómo implementamos </a:t>
            </a:r>
            <a:r>
              <a:rPr lang="en-US" b="1"/>
              <a:t>addEdge(</a:t>
            </a:r>
            <a:r>
              <a:rPr lang="en-US"/>
              <a:t>) en ?</a:t>
            </a:r>
            <a:endParaRPr/>
          </a:p>
          <a:p>
            <a:pPr marL="274320" lvl="0" indent="-274320" algn="l" rtl="0">
              <a:spcBef>
                <a:spcPts val="481"/>
              </a:spcBef>
              <a:spcAft>
                <a:spcPts val="0"/>
              </a:spcAft>
              <a:buSzPct val="95000"/>
              <a:buChar char="⚫"/>
            </a:pPr>
            <a:r>
              <a:rPr lang="en-US"/>
              <a:t>En SimpleOrDefault:</a:t>
            </a:r>
            <a:endParaRPr/>
          </a:p>
          <a:p>
            <a:pPr marL="640080" lvl="1" indent="-246888" algn="l" rtl="0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Invocar el método superclase que valida y crea vértices si es necesario 	</a:t>
            </a:r>
            <a:endParaRPr/>
          </a:p>
          <a:p>
            <a:pPr marL="640080" lvl="1" indent="-246888" algn="l" rtl="0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Lanzar exception si había eje entre ambos vértices.</a:t>
            </a:r>
            <a:endParaRPr/>
          </a:p>
          <a:p>
            <a:pPr marL="640080" lvl="1" indent="-246888" algn="l" rtl="0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Crear efectivamente el eje</a:t>
            </a:r>
            <a:endParaRPr/>
          </a:p>
          <a:p>
            <a:pPr marL="393192" lvl="1" indent="0" algn="l" rtl="0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endParaRPr/>
          </a:p>
          <a:p>
            <a:pPr marL="640080" lvl="1" indent="-127063" algn="l" rtl="0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endParaRPr/>
          </a:p>
          <a:p>
            <a:pPr marL="274320" lvl="0" indent="-274320" algn="l" rtl="0">
              <a:spcBef>
                <a:spcPts val="481"/>
              </a:spcBef>
              <a:spcAft>
                <a:spcPts val="0"/>
              </a:spcAft>
              <a:buSzPct val="95000"/>
              <a:buChar char="⚫"/>
            </a:pPr>
            <a:r>
              <a:rPr lang="en-US"/>
              <a:t>En Multi: 	</a:t>
            </a:r>
            <a:endParaRPr/>
          </a:p>
          <a:p>
            <a:pPr marL="640080" lvl="1" indent="-246888" algn="l" rtl="0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Invocar el método superclase que valida y crea vértices si es necesario</a:t>
            </a:r>
            <a:endParaRPr/>
          </a:p>
          <a:p>
            <a:pPr marL="640080" lvl="1" indent="-246888" algn="l" rtl="0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Crear efectivamente el eje.</a:t>
            </a:r>
            <a:endParaRPr/>
          </a:p>
          <a:p>
            <a:pPr marL="393192" lvl="1" indent="0" algn="l" rtl="0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endParaRPr/>
          </a:p>
          <a:p>
            <a:pPr marL="640080" lvl="1" indent="-127063" algn="l" rtl="0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endParaRPr/>
          </a:p>
          <a:p>
            <a:pPr marL="640080" lvl="1" indent="-127063" algn="l" rtl="0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457200" y="4584526"/>
            <a:ext cx="494778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6 – Ejer 1.2</a:t>
            </a: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para todos los casos el metodo </a:t>
            </a:r>
            <a:endParaRPr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solidFill>
                  <a:schemeClr val="dk1"/>
                </a:solidFill>
              </a:rPr>
              <a:t>public int numberOfEdges()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8" name="Google Shape;138;p4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56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4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A (no 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361551" y="2706282"/>
            <a:ext cx="4995278" cy="3970318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g.addEdge('E', 'B',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);</a:t>
            </a:r>
            <a:r>
              <a:rPr lang="en-US" sz="1800" b="1" i="1">
                <a:solidFill>
                  <a:srgbClr val="00B05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</a:t>
            </a:r>
            <a:endParaRPr sz="1800" b="1" i="1">
              <a:solidFill>
                <a:srgbClr val="00B05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g.addEdge('A', 'B',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'B',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g.addVertex('G');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g.addEdge('E',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'A',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g.addEdge('T', 'U',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g.addEdge('C',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System.out.println( g.numberOfEdges() );  // 9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148" name="Google Shape;148;p5"/>
          <p:cNvGrpSpPr/>
          <p:nvPr/>
        </p:nvGrpSpPr>
        <p:grpSpPr>
          <a:xfrm>
            <a:off x="6006142" y="1737984"/>
            <a:ext cx="2891305" cy="3250184"/>
            <a:chOff x="6032268" y="901962"/>
            <a:chExt cx="2891305" cy="3250184"/>
          </a:xfrm>
        </p:grpSpPr>
        <p:grpSp>
          <p:nvGrpSpPr>
            <p:cNvPr id="149" name="Google Shape;149;p5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150" name="Google Shape;150;p5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151" name="Google Shape;151;p5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C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52" name="Google Shape;152;p5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A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53" name="Google Shape;153;p5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B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54" name="Google Shape;154;p5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T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55" name="Google Shape;155;p5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56" name="Google Shape;156;p5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E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57" name="Google Shape;157;p5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58" name="Google Shape;158;p5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G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cxnSp>
              <p:nvCxnSpPr>
                <p:cNvPr id="159" name="Google Shape;159;p5"/>
                <p:cNvCxnSpPr>
                  <a:stCxn id="152" idx="7"/>
                  <a:endCxn id="153" idx="4"/>
                </p:cNvCxnSpPr>
                <p:nvPr/>
              </p:nvCxnSpPr>
              <p:spPr>
                <a:xfrm rot="10800000" flipH="1">
                  <a:off x="2202156" y="3488310"/>
                  <a:ext cx="687000" cy="8109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0" name="Google Shape;160;p5"/>
                <p:cNvCxnSpPr>
                  <a:endCxn id="153" idx="3"/>
                </p:cNvCxnSpPr>
                <p:nvPr/>
              </p:nvCxnSpPr>
              <p:spPr>
                <a:xfrm rot="10800000" flipH="1">
                  <a:off x="1139588" y="3425717"/>
                  <a:ext cx="1578600" cy="228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1" name="Google Shape;161;p5"/>
                <p:cNvCxnSpPr>
                  <a:stCxn id="157" idx="7"/>
                  <a:endCxn id="156" idx="3"/>
                </p:cNvCxnSpPr>
                <p:nvPr/>
              </p:nvCxnSpPr>
              <p:spPr>
                <a:xfrm rot="10800000" flipH="1">
                  <a:off x="1063510" y="2889801"/>
                  <a:ext cx="503100" cy="6609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2" name="Google Shape;162;p5"/>
                <p:cNvCxnSpPr>
                  <a:endCxn id="157" idx="5"/>
                </p:cNvCxnSpPr>
                <p:nvPr/>
              </p:nvCxnSpPr>
              <p:spPr>
                <a:xfrm rot="10800000">
                  <a:off x="1063510" y="3852438"/>
                  <a:ext cx="795300" cy="468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3" name="Google Shape;163;p5"/>
                <p:cNvCxnSpPr>
                  <a:stCxn id="153" idx="1"/>
                </p:cNvCxnSpPr>
                <p:nvPr/>
              </p:nvCxnSpPr>
              <p:spPr>
                <a:xfrm rot="10800000">
                  <a:off x="1978988" y="2775680"/>
                  <a:ext cx="739200" cy="3483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4" name="Google Shape;164;p5"/>
                <p:cNvCxnSpPr/>
                <p:nvPr/>
              </p:nvCxnSpPr>
              <p:spPr>
                <a:xfrm rot="10800000">
                  <a:off x="2711655" y="5393980"/>
                  <a:ext cx="795191" cy="467993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5" name="Google Shape;165;p5"/>
                <p:cNvCxnSpPr>
                  <a:stCxn id="158" idx="0"/>
                </p:cNvCxnSpPr>
                <p:nvPr/>
              </p:nvCxnSpPr>
              <p:spPr>
                <a:xfrm rot="10800000" flipH="1">
                  <a:off x="698863" y="3901205"/>
                  <a:ext cx="158700" cy="9045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66" name="Google Shape;166;p5"/>
              <p:cNvCxnSpPr>
                <a:stCxn id="151" idx="1"/>
              </p:cNvCxnSpPr>
              <p:nvPr/>
            </p:nvCxnSpPr>
            <p:spPr>
              <a:xfrm rot="10800000">
                <a:off x="5693836" y="3398601"/>
                <a:ext cx="1204200" cy="6276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7" name="Google Shape;167;p5"/>
              <p:cNvCxnSpPr>
                <a:stCxn id="155" idx="2"/>
                <a:endCxn id="158" idx="6"/>
              </p:cNvCxnSpPr>
              <p:nvPr/>
            </p:nvCxnSpPr>
            <p:spPr>
              <a:xfrm rot="10800000">
                <a:off x="5768127" y="3224627"/>
                <a:ext cx="1379700" cy="213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68" name="Google Shape;168;p5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B (no 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176" name="Google Shape;176;p6"/>
          <p:cNvSpPr txBox="1"/>
          <p:nvPr/>
        </p:nvSpPr>
        <p:spPr>
          <a:xfrm>
            <a:off x="361551" y="2706282"/>
            <a:ext cx="5110694" cy="424731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g.addEdge('E', 'B',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);</a:t>
            </a:r>
            <a:r>
              <a:rPr lang="en-US" sz="1800" b="1" i="1">
                <a:solidFill>
                  <a:srgbClr val="00B05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</a:t>
            </a:r>
            <a:endParaRPr sz="1800" b="1" i="1">
              <a:solidFill>
                <a:srgbClr val="00B05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g.addEdge('A', 'B',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'B',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g.addVertex('G');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g.addEdge('E',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'A',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g.addEdge('T', 'U',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g.addEdge('C',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System.out.println( g.numberOfEdges() );  // 10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177" name="Google Shape;177;p6"/>
          <p:cNvGrpSpPr/>
          <p:nvPr/>
        </p:nvGrpSpPr>
        <p:grpSpPr>
          <a:xfrm>
            <a:off x="6006142" y="1737984"/>
            <a:ext cx="2891305" cy="3250184"/>
            <a:chOff x="6032268" y="901962"/>
            <a:chExt cx="2891305" cy="3250184"/>
          </a:xfrm>
        </p:grpSpPr>
        <p:grpSp>
          <p:nvGrpSpPr>
            <p:cNvPr id="178" name="Google Shape;178;p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179" name="Google Shape;179;p6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180" name="Google Shape;180;p6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C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81" name="Google Shape;181;p6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A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82" name="Google Shape;182;p6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B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83" name="Google Shape;183;p6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T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84" name="Google Shape;184;p6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85" name="Google Shape;185;p6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E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86" name="Google Shape;186;p6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87" name="Google Shape;187;p6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G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cxnSp>
              <p:nvCxnSpPr>
                <p:cNvPr id="188" name="Google Shape;188;p6"/>
                <p:cNvCxnSpPr>
                  <a:stCxn id="181" idx="7"/>
                  <a:endCxn id="182" idx="4"/>
                </p:cNvCxnSpPr>
                <p:nvPr/>
              </p:nvCxnSpPr>
              <p:spPr>
                <a:xfrm rot="10800000" flipH="1">
                  <a:off x="2202156" y="3488310"/>
                  <a:ext cx="687000" cy="8109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89" name="Google Shape;189;p6"/>
                <p:cNvCxnSpPr>
                  <a:endCxn id="182" idx="3"/>
                </p:cNvCxnSpPr>
                <p:nvPr/>
              </p:nvCxnSpPr>
              <p:spPr>
                <a:xfrm rot="10800000" flipH="1">
                  <a:off x="1139588" y="3425717"/>
                  <a:ext cx="1578600" cy="228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0" name="Google Shape;190;p6"/>
                <p:cNvCxnSpPr>
                  <a:stCxn id="186" idx="7"/>
                  <a:endCxn id="185" idx="3"/>
                </p:cNvCxnSpPr>
                <p:nvPr/>
              </p:nvCxnSpPr>
              <p:spPr>
                <a:xfrm rot="10800000" flipH="1">
                  <a:off x="1063510" y="2889801"/>
                  <a:ext cx="503100" cy="6609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1" name="Google Shape;191;p6"/>
                <p:cNvCxnSpPr>
                  <a:endCxn id="186" idx="5"/>
                </p:cNvCxnSpPr>
                <p:nvPr/>
              </p:nvCxnSpPr>
              <p:spPr>
                <a:xfrm rot="10800000">
                  <a:off x="1063510" y="3852438"/>
                  <a:ext cx="795300" cy="468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2" name="Google Shape;192;p6"/>
                <p:cNvCxnSpPr>
                  <a:stCxn id="182" idx="1"/>
                </p:cNvCxnSpPr>
                <p:nvPr/>
              </p:nvCxnSpPr>
              <p:spPr>
                <a:xfrm rot="10800000">
                  <a:off x="1978988" y="2775680"/>
                  <a:ext cx="739200" cy="3483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3" name="Google Shape;193;p6"/>
                <p:cNvCxnSpPr/>
                <p:nvPr/>
              </p:nvCxnSpPr>
              <p:spPr>
                <a:xfrm rot="10800000">
                  <a:off x="2711655" y="5393980"/>
                  <a:ext cx="795191" cy="467993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4" name="Google Shape;194;p6"/>
                <p:cNvCxnSpPr>
                  <a:stCxn id="187" idx="0"/>
                </p:cNvCxnSpPr>
                <p:nvPr/>
              </p:nvCxnSpPr>
              <p:spPr>
                <a:xfrm rot="10800000" flipH="1">
                  <a:off x="698863" y="3901205"/>
                  <a:ext cx="158700" cy="9045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95" name="Google Shape;195;p6"/>
              <p:cNvCxnSpPr>
                <a:stCxn id="180" idx="1"/>
              </p:cNvCxnSpPr>
              <p:nvPr/>
            </p:nvCxnSpPr>
            <p:spPr>
              <a:xfrm rot="10800000">
                <a:off x="5693836" y="3398601"/>
                <a:ext cx="1204200" cy="6276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6" name="Google Shape;196;p6"/>
              <p:cNvCxnSpPr>
                <a:stCxn id="184" idx="2"/>
                <a:endCxn id="187" idx="6"/>
              </p:cNvCxnSpPr>
              <p:nvPr/>
            </p:nvCxnSpPr>
            <p:spPr>
              <a:xfrm rot="10800000">
                <a:off x="5768127" y="3224627"/>
                <a:ext cx="1379700" cy="213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97" name="Google Shape;197;p6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198" name="Google Shape;198;p6"/>
          <p:cNvSpPr/>
          <p:nvPr/>
        </p:nvSpPr>
        <p:spPr>
          <a:xfrm>
            <a:off x="5472245" y="2248072"/>
            <a:ext cx="696707" cy="674114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C (no 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206" name="Google Shape;206;p7"/>
          <p:cNvSpPr txBox="1"/>
          <p:nvPr/>
        </p:nvSpPr>
        <p:spPr>
          <a:xfrm>
            <a:off x="349641" y="2330084"/>
            <a:ext cx="5110694" cy="480131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g.addEdge('E', 'B',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WeightedEdge(3));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g.addEdge('A', 'B',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WeightedEdge(1));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'B',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g.addVertex('G');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g.addEdge('E',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WeightedEdge(-2));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'A',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WeightedEdge(8));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WeightedEdge(-10));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g.addEdge('T', 'U',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WeightedEdge(8));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g.addEdge('C',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WeightedEdge(1));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g.addEdge('G', 'U',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WeightedEdge(3));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System.out.println( g.numberOfEdges() );  // 12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207" name="Google Shape;207;p7"/>
          <p:cNvGrpSpPr/>
          <p:nvPr/>
        </p:nvGrpSpPr>
        <p:grpSpPr>
          <a:xfrm>
            <a:off x="6006142" y="1737984"/>
            <a:ext cx="2891305" cy="3250184"/>
            <a:chOff x="6032268" y="901962"/>
            <a:chExt cx="2891305" cy="3250184"/>
          </a:xfrm>
        </p:grpSpPr>
        <p:grpSp>
          <p:nvGrpSpPr>
            <p:cNvPr id="208" name="Google Shape;208;p7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09" name="Google Shape;209;p7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10" name="Google Shape;210;p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C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11" name="Google Shape;211;p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A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12" name="Google Shape;212;p7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B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13" name="Google Shape;213;p7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T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14" name="Google Shape;214;p7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15" name="Google Shape;215;p7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E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16" name="Google Shape;216;p7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17" name="Google Shape;217;p7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G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cxnSp>
              <p:nvCxnSpPr>
                <p:cNvPr id="218" name="Google Shape;218;p7"/>
                <p:cNvCxnSpPr>
                  <a:stCxn id="211" idx="7"/>
                  <a:endCxn id="212" idx="4"/>
                </p:cNvCxnSpPr>
                <p:nvPr/>
              </p:nvCxnSpPr>
              <p:spPr>
                <a:xfrm rot="10800000" flipH="1">
                  <a:off x="2202156" y="3488310"/>
                  <a:ext cx="687000" cy="8109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9" name="Google Shape;219;p7"/>
                <p:cNvCxnSpPr>
                  <a:endCxn id="212" idx="3"/>
                </p:cNvCxnSpPr>
                <p:nvPr/>
              </p:nvCxnSpPr>
              <p:spPr>
                <a:xfrm rot="10800000" flipH="1">
                  <a:off x="1139588" y="3425717"/>
                  <a:ext cx="1578600" cy="228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0" name="Google Shape;220;p7"/>
                <p:cNvCxnSpPr>
                  <a:stCxn id="216" idx="7"/>
                  <a:endCxn id="215" idx="3"/>
                </p:cNvCxnSpPr>
                <p:nvPr/>
              </p:nvCxnSpPr>
              <p:spPr>
                <a:xfrm rot="10800000" flipH="1">
                  <a:off x="1063510" y="2889801"/>
                  <a:ext cx="503100" cy="6609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1" name="Google Shape;221;p7"/>
                <p:cNvCxnSpPr>
                  <a:endCxn id="216" idx="5"/>
                </p:cNvCxnSpPr>
                <p:nvPr/>
              </p:nvCxnSpPr>
              <p:spPr>
                <a:xfrm rot="10800000">
                  <a:off x="1063510" y="3852438"/>
                  <a:ext cx="795300" cy="468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2" name="Google Shape;222;p7"/>
                <p:cNvCxnSpPr>
                  <a:stCxn id="212" idx="1"/>
                </p:cNvCxnSpPr>
                <p:nvPr/>
              </p:nvCxnSpPr>
              <p:spPr>
                <a:xfrm rot="10800000">
                  <a:off x="1978988" y="2775680"/>
                  <a:ext cx="739200" cy="3483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3" name="Google Shape;223;p7"/>
                <p:cNvCxnSpPr/>
                <p:nvPr/>
              </p:nvCxnSpPr>
              <p:spPr>
                <a:xfrm rot="10800000">
                  <a:off x="2711655" y="5393980"/>
                  <a:ext cx="795191" cy="467993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4" name="Google Shape;224;p7"/>
                <p:cNvCxnSpPr>
                  <a:stCxn id="217" idx="0"/>
                </p:cNvCxnSpPr>
                <p:nvPr/>
              </p:nvCxnSpPr>
              <p:spPr>
                <a:xfrm rot="10800000" flipH="1">
                  <a:off x="698863" y="3901205"/>
                  <a:ext cx="158700" cy="9045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25" name="Google Shape;225;p7"/>
              <p:cNvCxnSpPr>
                <a:stCxn id="210" idx="1"/>
              </p:cNvCxnSpPr>
              <p:nvPr/>
            </p:nvCxnSpPr>
            <p:spPr>
              <a:xfrm rot="10800000">
                <a:off x="5693836" y="3398601"/>
                <a:ext cx="1204200" cy="6276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7"/>
              <p:cNvCxnSpPr>
                <a:stCxn id="214" idx="2"/>
                <a:endCxn id="217" idx="6"/>
              </p:cNvCxnSpPr>
              <p:nvPr/>
            </p:nvCxnSpPr>
            <p:spPr>
              <a:xfrm rot="10800000">
                <a:off x="5768127" y="3224627"/>
                <a:ext cx="1379700" cy="213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227" name="Google Shape;227;p7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228" name="Google Shape;228;p7"/>
          <p:cNvSpPr/>
          <p:nvPr/>
        </p:nvSpPr>
        <p:spPr>
          <a:xfrm>
            <a:off x="5472245" y="2248072"/>
            <a:ext cx="696707" cy="674114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5575221" y="2350902"/>
            <a:ext cx="539772" cy="468453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30" name="Google Shape;230;p7"/>
          <p:cNvCxnSpPr/>
          <p:nvPr/>
        </p:nvCxnSpPr>
        <p:spPr>
          <a:xfrm rot="10800000">
            <a:off x="6436074" y="3764601"/>
            <a:ext cx="1159304" cy="1818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b="1" dirty="0"/>
              <a:t>Casos de Uso: “Redes sociales, y el análisis </a:t>
            </a:r>
          </a:p>
          <a:p>
            <a:pPr marL="0" indent="0">
              <a:buNone/>
            </a:pPr>
            <a:r>
              <a:rPr lang="es-AR" b="1" dirty="0"/>
              <a:t>de la comunidad digital”</a:t>
            </a:r>
          </a:p>
          <a:p>
            <a:pPr marL="0" indent="0">
              <a:buNone/>
            </a:pPr>
            <a:r>
              <a:rPr lang="es-AR" dirty="0" err="1"/>
              <a:t>Ej</a:t>
            </a:r>
            <a:r>
              <a:rPr lang="es-AR" dirty="0"/>
              <a:t>: 2500 usuarios de twitter </a:t>
            </a:r>
          </a:p>
          <a:p>
            <a:pPr marL="0" indent="0">
              <a:buNone/>
            </a:pPr>
            <a:r>
              <a:rPr lang="es-AR" dirty="0"/>
              <a:t>Y su interconexión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	Cuando se precisa representar los vínculos entre objetos. </a:t>
            </a:r>
            <a:r>
              <a:rPr lang="es-AR" dirty="0" err="1"/>
              <a:t>Ej</a:t>
            </a:r>
            <a:r>
              <a:rPr lang="es-AR" dirty="0"/>
              <a:t>: Twitter, Facebook, DBLP (autores y publicaciones científicas), </a:t>
            </a:r>
            <a:r>
              <a:rPr lang="es-AR" dirty="0" err="1"/>
              <a:t>Netflix</a:t>
            </a:r>
            <a:r>
              <a:rPr lang="es-AR" dirty="0"/>
              <a:t>, </a:t>
            </a:r>
            <a:r>
              <a:rPr lang="es-AR" dirty="0" err="1"/>
              <a:t>etc</a:t>
            </a:r>
            <a:r>
              <a:rPr lang="es-AR" dirty="0"/>
              <a:t>, </a:t>
            </a:r>
            <a:r>
              <a:rPr lang="es-AR" dirty="0" err="1"/>
              <a:t>etc</a:t>
            </a:r>
            <a:r>
              <a:rPr lang="es-AR" dirty="0"/>
              <a:t>, etc. </a:t>
            </a:r>
          </a:p>
          <a:p>
            <a:pPr marL="0" indent="0" algn="just">
              <a:buNone/>
            </a:pPr>
            <a:r>
              <a:rPr lang="es-AR" dirty="0"/>
              <a:t>	Dada la complejidad de las interrelaciones entre participantes, existe mucha información que puede extraerse al analizar este tipo de redes: el más influyente, las comunidades, recomendaciones, entre otros.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28" y="731881"/>
            <a:ext cx="2333336" cy="297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9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36" name="Google Shape;236;p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D (dirigido)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37" name="Google Shape;237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238" name="Google Shape;238;p8"/>
          <p:cNvSpPr txBox="1"/>
          <p:nvPr/>
        </p:nvSpPr>
        <p:spPr>
          <a:xfrm>
            <a:off x="349641" y="2330084"/>
            <a:ext cx="5110694" cy="286232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g.addVertex('G');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g.addEdge('G',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WeightedEdge(-10));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WeightedEdge(3));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System.out.println( g.numberOfEdges() );  // 5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239" name="Google Shape;239;p8"/>
          <p:cNvGrpSpPr/>
          <p:nvPr/>
        </p:nvGrpSpPr>
        <p:grpSpPr>
          <a:xfrm>
            <a:off x="6006142" y="2558498"/>
            <a:ext cx="1971524" cy="2429670"/>
            <a:chOff x="6032268" y="1722476"/>
            <a:chExt cx="1971524" cy="2429670"/>
          </a:xfrm>
        </p:grpSpPr>
        <p:grpSp>
          <p:nvGrpSpPr>
            <p:cNvPr id="240" name="Google Shape;240;p8"/>
            <p:cNvGrpSpPr/>
            <p:nvPr/>
          </p:nvGrpSpPr>
          <p:grpSpPr>
            <a:xfrm>
              <a:off x="6032268" y="1722476"/>
              <a:ext cx="1971524" cy="1668411"/>
              <a:chOff x="5284771" y="1693709"/>
              <a:chExt cx="2346382" cy="1957578"/>
            </a:xfrm>
          </p:grpSpPr>
          <p:grpSp>
            <p:nvGrpSpPr>
              <p:cNvPr id="241" name="Google Shape;241;p8"/>
              <p:cNvGrpSpPr/>
              <p:nvPr/>
            </p:nvGrpSpPr>
            <p:grpSpPr>
              <a:xfrm>
                <a:off x="5284771" y="1693709"/>
                <a:ext cx="2346382" cy="1957578"/>
                <a:chOff x="457200" y="3488209"/>
                <a:chExt cx="2346382" cy="1957578"/>
              </a:xfrm>
            </p:grpSpPr>
            <p:sp>
              <p:nvSpPr>
                <p:cNvPr id="242" name="Google Shape;242;p8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43" name="Google Shape;243;p8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44" name="Google Shape;244;p8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G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cxnSp>
              <p:nvCxnSpPr>
                <p:cNvPr id="245" name="Google Shape;245;p8"/>
                <p:cNvCxnSpPr>
                  <a:stCxn id="244" idx="0"/>
                </p:cNvCxnSpPr>
                <p:nvPr/>
              </p:nvCxnSpPr>
              <p:spPr>
                <a:xfrm rot="10800000" flipH="1">
                  <a:off x="698863" y="3901205"/>
                  <a:ext cx="158700" cy="9045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</p:grpSp>
          <p:cxnSp>
            <p:nvCxnSpPr>
              <p:cNvPr id="246" name="Google Shape;246;p8"/>
              <p:cNvCxnSpPr>
                <a:stCxn id="242" idx="2"/>
                <a:endCxn id="244" idx="6"/>
              </p:cNvCxnSpPr>
              <p:nvPr/>
            </p:nvCxnSpPr>
            <p:spPr>
              <a:xfrm rot="10800000">
                <a:off x="5768127" y="3224627"/>
                <a:ext cx="1379700" cy="213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</p:grpSp>
        <p:sp>
          <p:nvSpPr>
            <p:cNvPr id="247" name="Google Shape;247;p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248" name="Google Shape;248;p8"/>
          <p:cNvSpPr/>
          <p:nvPr/>
        </p:nvSpPr>
        <p:spPr>
          <a:xfrm>
            <a:off x="5472245" y="2248072"/>
            <a:ext cx="696707" cy="674114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9" name="Google Shape;249;p8"/>
          <p:cNvSpPr/>
          <p:nvPr/>
        </p:nvSpPr>
        <p:spPr>
          <a:xfrm>
            <a:off x="5575221" y="2350902"/>
            <a:ext cx="539772" cy="468453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50" name="Google Shape;250;p8"/>
          <p:cNvCxnSpPr/>
          <p:nvPr/>
        </p:nvCxnSpPr>
        <p:spPr>
          <a:xfrm rot="10800000">
            <a:off x="6436074" y="3764601"/>
            <a:ext cx="1159304" cy="1818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6 – Ejer 1.3</a:t>
            </a:r>
            <a:endParaRPr/>
          </a:p>
        </p:txBody>
      </p:sp>
      <p:sp>
        <p:nvSpPr>
          <p:cNvPr id="256" name="Google Shape;256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Atención: en un self-loop el degree cuenta doble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(ver especificaciòn)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public int degree(V)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public int inDegree(V)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public int outDegree(V)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258" name="Google Shape;258;p9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61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9" name="Google Shape;259;p9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65" name="Google Shape;265;p1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A (dirigido)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66" name="Google Shape;266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267" name="Google Shape;267;p10"/>
          <p:cNvSpPr txBox="1"/>
          <p:nvPr/>
        </p:nvSpPr>
        <p:spPr>
          <a:xfrm>
            <a:off x="349641" y="2330084"/>
            <a:ext cx="4896405" cy="341632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g.addVertex('G');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g.addEdge('G',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WeightedEdge(-10));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WeightedEdge(3));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System.out.println( g.degree(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'G'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//  excepcion:  degree aplica para no dirigido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268" name="Google Shape;268;p10"/>
          <p:cNvGrpSpPr/>
          <p:nvPr/>
        </p:nvGrpSpPr>
        <p:grpSpPr>
          <a:xfrm>
            <a:off x="6006142" y="2558498"/>
            <a:ext cx="1971524" cy="2429670"/>
            <a:chOff x="6032268" y="1722476"/>
            <a:chExt cx="1971524" cy="2429670"/>
          </a:xfrm>
        </p:grpSpPr>
        <p:grpSp>
          <p:nvGrpSpPr>
            <p:cNvPr id="269" name="Google Shape;269;p10"/>
            <p:cNvGrpSpPr/>
            <p:nvPr/>
          </p:nvGrpSpPr>
          <p:grpSpPr>
            <a:xfrm>
              <a:off x="6032268" y="1722476"/>
              <a:ext cx="1971524" cy="1668411"/>
              <a:chOff x="5284771" y="1693709"/>
              <a:chExt cx="2346382" cy="1957578"/>
            </a:xfrm>
          </p:grpSpPr>
          <p:grpSp>
            <p:nvGrpSpPr>
              <p:cNvPr id="270" name="Google Shape;270;p10"/>
              <p:cNvGrpSpPr/>
              <p:nvPr/>
            </p:nvGrpSpPr>
            <p:grpSpPr>
              <a:xfrm>
                <a:off x="5284771" y="1693709"/>
                <a:ext cx="2346382" cy="1957578"/>
                <a:chOff x="457200" y="3488209"/>
                <a:chExt cx="2346382" cy="1957578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73" name="Google Shape;273;p10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G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cxnSp>
              <p:nvCxnSpPr>
                <p:cNvPr id="274" name="Google Shape;274;p10"/>
                <p:cNvCxnSpPr>
                  <a:stCxn id="273" idx="0"/>
                </p:cNvCxnSpPr>
                <p:nvPr/>
              </p:nvCxnSpPr>
              <p:spPr>
                <a:xfrm rot="10800000" flipH="1">
                  <a:off x="698863" y="3901205"/>
                  <a:ext cx="158700" cy="9045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</p:grpSp>
          <p:cxnSp>
            <p:nvCxnSpPr>
              <p:cNvPr id="275" name="Google Shape;275;p10"/>
              <p:cNvCxnSpPr>
                <a:stCxn id="271" idx="2"/>
                <a:endCxn id="273" idx="6"/>
              </p:cNvCxnSpPr>
              <p:nvPr/>
            </p:nvCxnSpPr>
            <p:spPr>
              <a:xfrm rot="10800000">
                <a:off x="5768127" y="3224627"/>
                <a:ext cx="1379700" cy="213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</p:grpSp>
        <p:sp>
          <p:nvSpPr>
            <p:cNvPr id="276" name="Google Shape;276;p10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277" name="Google Shape;277;p10"/>
          <p:cNvSpPr/>
          <p:nvPr/>
        </p:nvSpPr>
        <p:spPr>
          <a:xfrm>
            <a:off x="5472245" y="2248072"/>
            <a:ext cx="696707" cy="674114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78" name="Google Shape;278;p10"/>
          <p:cNvSpPr/>
          <p:nvPr/>
        </p:nvSpPr>
        <p:spPr>
          <a:xfrm>
            <a:off x="5575221" y="2350902"/>
            <a:ext cx="539772" cy="468453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79" name="Google Shape;279;p10"/>
          <p:cNvCxnSpPr/>
          <p:nvPr/>
        </p:nvCxnSpPr>
        <p:spPr>
          <a:xfrm rot="10800000">
            <a:off x="6436074" y="3764601"/>
            <a:ext cx="1159304" cy="1818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85" name="Google Shape;285;p1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B  (dirigido)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86" name="Google Shape;286;p1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287" name="Google Shape;287;p11"/>
          <p:cNvSpPr txBox="1"/>
          <p:nvPr/>
        </p:nvSpPr>
        <p:spPr>
          <a:xfrm>
            <a:off x="349641" y="2330084"/>
            <a:ext cx="4896405" cy="480131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g.addVertex('G');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g.addEdge('G',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WeightedEdge(-10));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WeightedEdge(3));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System.out.println( g.inDegree(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'G'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);     //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System.out.println( g.outDegree(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'G'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);  //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System.out.println( g.inDegree(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'F'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);     // 3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System.out.println( g.outDegree(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'F'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);  //  2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288" name="Google Shape;288;p11"/>
          <p:cNvGrpSpPr/>
          <p:nvPr/>
        </p:nvGrpSpPr>
        <p:grpSpPr>
          <a:xfrm>
            <a:off x="6006142" y="2558498"/>
            <a:ext cx="1971524" cy="2429670"/>
            <a:chOff x="6032268" y="1722476"/>
            <a:chExt cx="1971524" cy="2429670"/>
          </a:xfrm>
        </p:grpSpPr>
        <p:grpSp>
          <p:nvGrpSpPr>
            <p:cNvPr id="289" name="Google Shape;289;p11"/>
            <p:cNvGrpSpPr/>
            <p:nvPr/>
          </p:nvGrpSpPr>
          <p:grpSpPr>
            <a:xfrm>
              <a:off x="6032268" y="1722476"/>
              <a:ext cx="1971524" cy="1668411"/>
              <a:chOff x="5284771" y="1693709"/>
              <a:chExt cx="2346382" cy="1957578"/>
            </a:xfrm>
          </p:grpSpPr>
          <p:grpSp>
            <p:nvGrpSpPr>
              <p:cNvPr id="290" name="Google Shape;290;p11"/>
              <p:cNvGrpSpPr/>
              <p:nvPr/>
            </p:nvGrpSpPr>
            <p:grpSpPr>
              <a:xfrm>
                <a:off x="5284771" y="1693709"/>
                <a:ext cx="2346382" cy="1957578"/>
                <a:chOff x="457200" y="3488209"/>
                <a:chExt cx="2346382" cy="1957578"/>
              </a:xfrm>
            </p:grpSpPr>
            <p:sp>
              <p:nvSpPr>
                <p:cNvPr id="291" name="Google Shape;291;p1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92" name="Google Shape;292;p11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93" name="Google Shape;293;p11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G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cxnSp>
              <p:nvCxnSpPr>
                <p:cNvPr id="294" name="Google Shape;294;p11"/>
                <p:cNvCxnSpPr>
                  <a:stCxn id="293" idx="0"/>
                </p:cNvCxnSpPr>
                <p:nvPr/>
              </p:nvCxnSpPr>
              <p:spPr>
                <a:xfrm rot="10800000" flipH="1">
                  <a:off x="698863" y="3901205"/>
                  <a:ext cx="158700" cy="9045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</p:grpSp>
          <p:cxnSp>
            <p:nvCxnSpPr>
              <p:cNvPr id="295" name="Google Shape;295;p11"/>
              <p:cNvCxnSpPr>
                <a:stCxn id="291" idx="2"/>
                <a:endCxn id="293" idx="6"/>
              </p:cNvCxnSpPr>
              <p:nvPr/>
            </p:nvCxnSpPr>
            <p:spPr>
              <a:xfrm rot="10800000">
                <a:off x="5768127" y="3224627"/>
                <a:ext cx="1379700" cy="213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</p:grpSp>
        <p:sp>
          <p:nvSpPr>
            <p:cNvPr id="296" name="Google Shape;296;p11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297" name="Google Shape;297;p11"/>
          <p:cNvSpPr/>
          <p:nvPr/>
        </p:nvSpPr>
        <p:spPr>
          <a:xfrm>
            <a:off x="5472245" y="2248072"/>
            <a:ext cx="696707" cy="674114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5575221" y="2350902"/>
            <a:ext cx="539772" cy="468453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99" name="Google Shape;299;p11"/>
          <p:cNvCxnSpPr/>
          <p:nvPr/>
        </p:nvCxnSpPr>
        <p:spPr>
          <a:xfrm rot="10800000">
            <a:off x="6436074" y="3764601"/>
            <a:ext cx="1159304" cy="1818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300" name="Google Shape;30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7393" y="3182090"/>
            <a:ext cx="329213" cy="49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306" name="Google Shape;306;p1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C (no 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307" name="Google Shape;307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sp>
        <p:nvSpPr>
          <p:cNvPr id="308" name="Google Shape;308;p12"/>
          <p:cNvSpPr txBox="1"/>
          <p:nvPr/>
        </p:nvSpPr>
        <p:spPr>
          <a:xfrm>
            <a:off x="349641" y="2330084"/>
            <a:ext cx="4896405" cy="480127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('E', 'B',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(3));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('A', 'B',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(1));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('F', 'B',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(2));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('D');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('G');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('E', 'F',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(-2));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('F', 'A',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(8));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('F', 'G',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(2));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('U', 'G',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(-10));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('T', 'U',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(8));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('C', 'G',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(1));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('G', 'U',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(0));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('F', 'F',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(3));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('F', 'F',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(2));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g.degree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'G'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);     // 4</a:t>
            </a:r>
            <a:endParaRPr sz="1800" b="1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g.degree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'F'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);  // 8</a:t>
            </a:r>
            <a:endParaRPr sz="1800" b="1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309" name="Google Shape;309;p12"/>
          <p:cNvGrpSpPr/>
          <p:nvPr/>
        </p:nvGrpSpPr>
        <p:grpSpPr>
          <a:xfrm>
            <a:off x="6006142" y="1737984"/>
            <a:ext cx="2891305" cy="3250184"/>
            <a:chOff x="6032268" y="901962"/>
            <a:chExt cx="2891305" cy="3250184"/>
          </a:xfrm>
        </p:grpSpPr>
        <p:grpSp>
          <p:nvGrpSpPr>
            <p:cNvPr id="310" name="Google Shape;310;p12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311" name="Google Shape;311;p12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312" name="Google Shape;312;p1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C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313" name="Google Shape;313;p12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A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314" name="Google Shape;314;p12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B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315" name="Google Shape;315;p12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T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316" name="Google Shape;316;p12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317" name="Google Shape;317;p1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E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318" name="Google Shape;318;p1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319" name="Google Shape;319;p12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G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cxnSp>
              <p:nvCxnSpPr>
                <p:cNvPr id="320" name="Google Shape;320;p12"/>
                <p:cNvCxnSpPr>
                  <a:stCxn id="313" idx="7"/>
                  <a:endCxn id="314" idx="4"/>
                </p:cNvCxnSpPr>
                <p:nvPr/>
              </p:nvCxnSpPr>
              <p:spPr>
                <a:xfrm rot="10800000" flipH="1">
                  <a:off x="2202156" y="3488310"/>
                  <a:ext cx="687000" cy="8109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1" name="Google Shape;321;p12"/>
                <p:cNvCxnSpPr>
                  <a:endCxn id="314" idx="3"/>
                </p:cNvCxnSpPr>
                <p:nvPr/>
              </p:nvCxnSpPr>
              <p:spPr>
                <a:xfrm rot="10800000" flipH="1">
                  <a:off x="1139588" y="3425717"/>
                  <a:ext cx="1578600" cy="228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2" name="Google Shape;322;p12"/>
                <p:cNvCxnSpPr>
                  <a:stCxn id="318" idx="7"/>
                  <a:endCxn id="317" idx="3"/>
                </p:cNvCxnSpPr>
                <p:nvPr/>
              </p:nvCxnSpPr>
              <p:spPr>
                <a:xfrm rot="10800000" flipH="1">
                  <a:off x="1063510" y="2889801"/>
                  <a:ext cx="503100" cy="6609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3" name="Google Shape;323;p12"/>
                <p:cNvCxnSpPr>
                  <a:endCxn id="318" idx="5"/>
                </p:cNvCxnSpPr>
                <p:nvPr/>
              </p:nvCxnSpPr>
              <p:spPr>
                <a:xfrm rot="10800000">
                  <a:off x="1063510" y="3852438"/>
                  <a:ext cx="795300" cy="468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4" name="Google Shape;324;p12"/>
                <p:cNvCxnSpPr>
                  <a:stCxn id="314" idx="1"/>
                </p:cNvCxnSpPr>
                <p:nvPr/>
              </p:nvCxnSpPr>
              <p:spPr>
                <a:xfrm rot="10800000">
                  <a:off x="1978988" y="2775680"/>
                  <a:ext cx="739200" cy="3483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5" name="Google Shape;325;p12"/>
                <p:cNvCxnSpPr/>
                <p:nvPr/>
              </p:nvCxnSpPr>
              <p:spPr>
                <a:xfrm rot="10800000">
                  <a:off x="2711655" y="5393980"/>
                  <a:ext cx="795191" cy="467993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6" name="Google Shape;326;p12"/>
                <p:cNvCxnSpPr>
                  <a:stCxn id="319" idx="0"/>
                </p:cNvCxnSpPr>
                <p:nvPr/>
              </p:nvCxnSpPr>
              <p:spPr>
                <a:xfrm rot="10800000" flipH="1">
                  <a:off x="698863" y="3901205"/>
                  <a:ext cx="158700" cy="9045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27" name="Google Shape;327;p12"/>
              <p:cNvCxnSpPr>
                <a:stCxn id="312" idx="1"/>
              </p:cNvCxnSpPr>
              <p:nvPr/>
            </p:nvCxnSpPr>
            <p:spPr>
              <a:xfrm rot="10800000">
                <a:off x="5693836" y="3398601"/>
                <a:ext cx="1204200" cy="6276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8" name="Google Shape;328;p12"/>
              <p:cNvCxnSpPr>
                <a:stCxn id="316" idx="2"/>
                <a:endCxn id="319" idx="6"/>
              </p:cNvCxnSpPr>
              <p:nvPr/>
            </p:nvCxnSpPr>
            <p:spPr>
              <a:xfrm rot="10800000">
                <a:off x="5768127" y="3224627"/>
                <a:ext cx="1379700" cy="213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329" name="Google Shape;329;p1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330" name="Google Shape;330;p12"/>
          <p:cNvSpPr/>
          <p:nvPr/>
        </p:nvSpPr>
        <p:spPr>
          <a:xfrm>
            <a:off x="5472245" y="2248072"/>
            <a:ext cx="696707" cy="674114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31" name="Google Shape;331;p12"/>
          <p:cNvSpPr/>
          <p:nvPr/>
        </p:nvSpPr>
        <p:spPr>
          <a:xfrm>
            <a:off x="5575221" y="2350902"/>
            <a:ext cx="539772" cy="468453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32" name="Google Shape;332;p12"/>
          <p:cNvCxnSpPr/>
          <p:nvPr/>
        </p:nvCxnSpPr>
        <p:spPr>
          <a:xfrm rot="10800000">
            <a:off x="6436074" y="3764601"/>
            <a:ext cx="1159304" cy="1818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6 – Ejer 1.4</a:t>
            </a:r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Aclaracion: recorrer lo menos posible!!!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1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(ver especificaciòn)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public boolean removeVertex(V)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340" name="Google Shape;340;p13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65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13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347" name="Google Shape;347;p1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A (dirigido)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348" name="Google Shape;348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sp>
        <p:nvSpPr>
          <p:cNvPr id="349" name="Google Shape;349;p14"/>
          <p:cNvSpPr txBox="1"/>
          <p:nvPr/>
        </p:nvSpPr>
        <p:spPr>
          <a:xfrm>
            <a:off x="349641" y="2330084"/>
            <a:ext cx="4896405" cy="3139321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g.addVertex('G');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g.addEdge('G',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WeightedEdge(-10));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WeightedEdge(3));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g.removeVertex(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'G' );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350" name="Google Shape;350;p14"/>
          <p:cNvGrpSpPr/>
          <p:nvPr/>
        </p:nvGrpSpPr>
        <p:grpSpPr>
          <a:xfrm>
            <a:off x="5713712" y="1159648"/>
            <a:ext cx="2505421" cy="2740096"/>
            <a:chOff x="5472245" y="2248072"/>
            <a:chExt cx="2505421" cy="2740096"/>
          </a:xfrm>
        </p:grpSpPr>
        <p:grpSp>
          <p:nvGrpSpPr>
            <p:cNvPr id="351" name="Google Shape;351;p14"/>
            <p:cNvGrpSpPr/>
            <p:nvPr/>
          </p:nvGrpSpPr>
          <p:grpSpPr>
            <a:xfrm>
              <a:off x="6006142" y="2558498"/>
              <a:ext cx="1971524" cy="2429670"/>
              <a:chOff x="6032268" y="1722476"/>
              <a:chExt cx="1971524" cy="2429670"/>
            </a:xfrm>
          </p:grpSpPr>
          <p:grpSp>
            <p:nvGrpSpPr>
              <p:cNvPr id="352" name="Google Shape;352;p14"/>
              <p:cNvGrpSpPr/>
              <p:nvPr/>
            </p:nvGrpSpPr>
            <p:grpSpPr>
              <a:xfrm>
                <a:off x="6032268" y="1722476"/>
                <a:ext cx="1971524" cy="1668411"/>
                <a:chOff x="5284771" y="1693709"/>
                <a:chExt cx="2346382" cy="1957578"/>
              </a:xfrm>
            </p:grpSpPr>
            <p:grpSp>
              <p:nvGrpSpPr>
                <p:cNvPr id="353" name="Google Shape;353;p14"/>
                <p:cNvGrpSpPr/>
                <p:nvPr/>
              </p:nvGrpSpPr>
              <p:grpSpPr>
                <a:xfrm>
                  <a:off x="5284771" y="1693709"/>
                  <a:ext cx="2346382" cy="1957578"/>
                  <a:chOff x="457200" y="3488209"/>
                  <a:chExt cx="2346382" cy="1957578"/>
                </a:xfrm>
              </p:grpSpPr>
              <p:sp>
                <p:nvSpPr>
                  <p:cNvPr id="354" name="Google Shape;354;p14"/>
                  <p:cNvSpPr/>
                  <p:nvPr/>
                </p:nvSpPr>
                <p:spPr>
                  <a:xfrm>
                    <a:off x="2320256" y="5019066"/>
                    <a:ext cx="483326" cy="42672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DCE5A3"/>
                      </a:gs>
                      <a:gs pos="50000">
                        <a:srgbClr val="D6E095"/>
                      </a:gs>
                      <a:gs pos="100000">
                        <a:srgbClr val="D4DF81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3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rPr>
                      <a:t>U</a:t>
                    </a:r>
                    <a:endParaRPr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endParaRPr>
                  </a:p>
                </p:txBody>
              </p:sp>
              <p:sp>
                <p:nvSpPr>
                  <p:cNvPr id="355" name="Google Shape;355;p14"/>
                  <p:cNvSpPr/>
                  <p:nvPr/>
                </p:nvSpPr>
                <p:spPr>
                  <a:xfrm>
                    <a:off x="650965" y="3488209"/>
                    <a:ext cx="483326" cy="42672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DCE5A3"/>
                      </a:gs>
                      <a:gs pos="50000">
                        <a:srgbClr val="D6E095"/>
                      </a:gs>
                      <a:gs pos="100000">
                        <a:srgbClr val="D4DF81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3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rPr>
                      <a:t>F</a:t>
                    </a:r>
                    <a:endParaRPr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endParaRPr>
                  </a:p>
                </p:txBody>
              </p:sp>
              <p:sp>
                <p:nvSpPr>
                  <p:cNvPr id="356" name="Google Shape;356;p14"/>
                  <p:cNvSpPr/>
                  <p:nvPr/>
                </p:nvSpPr>
                <p:spPr>
                  <a:xfrm>
                    <a:off x="457200" y="4805705"/>
                    <a:ext cx="483326" cy="42672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DCE5A3"/>
                      </a:gs>
                      <a:gs pos="50000">
                        <a:srgbClr val="D6E095"/>
                      </a:gs>
                      <a:gs pos="100000">
                        <a:srgbClr val="D4DF81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3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rPr>
                      <a:t>G</a:t>
                    </a:r>
                    <a:endParaRPr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endParaRPr>
                  </a:p>
                </p:txBody>
              </p:sp>
              <p:cxnSp>
                <p:nvCxnSpPr>
                  <p:cNvPr id="357" name="Google Shape;357;p14"/>
                  <p:cNvCxnSpPr>
                    <a:stCxn id="356" idx="0"/>
                  </p:cNvCxnSpPr>
                  <p:nvPr/>
                </p:nvCxnSpPr>
                <p:spPr>
                  <a:xfrm rot="10800000" flipH="1">
                    <a:off x="698863" y="3901205"/>
                    <a:ext cx="158700" cy="9045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accent1"/>
                    </a:solidFill>
                    <a:prstDash val="solid"/>
                    <a:miter lim="800000"/>
                    <a:headEnd type="none" w="sm" len="sm"/>
                    <a:tailEnd type="stealth" w="med" len="med"/>
                  </a:ln>
                </p:spPr>
              </p:cxnSp>
            </p:grpSp>
            <p:cxnSp>
              <p:nvCxnSpPr>
                <p:cNvPr id="358" name="Google Shape;358;p14"/>
                <p:cNvCxnSpPr>
                  <a:stCxn id="354" idx="2"/>
                  <a:endCxn id="356" idx="6"/>
                </p:cNvCxnSpPr>
                <p:nvPr/>
              </p:nvCxnSpPr>
              <p:spPr>
                <a:xfrm rot="10800000">
                  <a:off x="5768127" y="3224627"/>
                  <a:ext cx="1379700" cy="2133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</p:grpSp>
          <p:sp>
            <p:nvSpPr>
              <p:cNvPr id="359" name="Google Shape;359;p14"/>
              <p:cNvSpPr/>
              <p:nvPr/>
            </p:nvSpPr>
            <p:spPr>
              <a:xfrm>
                <a:off x="6032268" y="3788459"/>
                <a:ext cx="406110" cy="363687"/>
              </a:xfrm>
              <a:prstGeom prst="ellipse">
                <a:avLst/>
              </a:prstGeom>
              <a:gradFill>
                <a:gsLst>
                  <a:gs pos="0">
                    <a:srgbClr val="DCE5A3"/>
                  </a:gs>
                  <a:gs pos="50000">
                    <a:srgbClr val="D6E095"/>
                  </a:gs>
                  <a:gs pos="100000">
                    <a:srgbClr val="D4DF81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D</a:t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</p:grpSp>
        <p:sp>
          <p:nvSpPr>
            <p:cNvPr id="360" name="Google Shape;360;p14"/>
            <p:cNvSpPr/>
            <p:nvPr/>
          </p:nvSpPr>
          <p:spPr>
            <a:xfrm>
              <a:off x="5472245" y="2248072"/>
              <a:ext cx="696707" cy="674114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5575221" y="2350902"/>
              <a:ext cx="539772" cy="468453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362" name="Google Shape;362;p14"/>
            <p:cNvCxnSpPr/>
            <p:nvPr/>
          </p:nvCxnSpPr>
          <p:spPr>
            <a:xfrm rot="10800000">
              <a:off x="6436074" y="3764601"/>
              <a:ext cx="1159304" cy="181844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</p:grpSp>
      <p:grpSp>
        <p:nvGrpSpPr>
          <p:cNvPr id="363" name="Google Shape;363;p14"/>
          <p:cNvGrpSpPr/>
          <p:nvPr/>
        </p:nvGrpSpPr>
        <p:grpSpPr>
          <a:xfrm>
            <a:off x="6063444" y="4820219"/>
            <a:ext cx="2155689" cy="1715836"/>
            <a:chOff x="5821977" y="3272332"/>
            <a:chExt cx="2155689" cy="1715836"/>
          </a:xfrm>
        </p:grpSpPr>
        <p:grpSp>
          <p:nvGrpSpPr>
            <p:cNvPr id="364" name="Google Shape;364;p14"/>
            <p:cNvGrpSpPr/>
            <p:nvPr/>
          </p:nvGrpSpPr>
          <p:grpSpPr>
            <a:xfrm>
              <a:off x="6006142" y="3582761"/>
              <a:ext cx="1971524" cy="1405407"/>
              <a:chOff x="6032268" y="2746739"/>
              <a:chExt cx="1971524" cy="1405407"/>
            </a:xfrm>
          </p:grpSpPr>
          <p:grpSp>
            <p:nvGrpSpPr>
              <p:cNvPr id="365" name="Google Shape;365;p14"/>
              <p:cNvGrpSpPr/>
              <p:nvPr/>
            </p:nvGrpSpPr>
            <p:grpSpPr>
              <a:xfrm>
                <a:off x="6544809" y="2746739"/>
                <a:ext cx="1458983" cy="644151"/>
                <a:chOff x="1067194" y="4689993"/>
                <a:chExt cx="1736388" cy="755794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7194" y="4689993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  <p:sp>
            <p:nvSpPr>
              <p:cNvPr id="368" name="Google Shape;368;p14"/>
              <p:cNvSpPr/>
              <p:nvPr/>
            </p:nvSpPr>
            <p:spPr>
              <a:xfrm>
                <a:off x="6032268" y="3788459"/>
                <a:ext cx="406110" cy="363687"/>
              </a:xfrm>
              <a:prstGeom prst="ellipse">
                <a:avLst/>
              </a:prstGeom>
              <a:gradFill>
                <a:gsLst>
                  <a:gs pos="0">
                    <a:srgbClr val="DCE5A3"/>
                  </a:gs>
                  <a:gs pos="50000">
                    <a:srgbClr val="D6E095"/>
                  </a:gs>
                  <a:gs pos="100000">
                    <a:srgbClr val="D4DF81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D</a:t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</p:grpSp>
        <p:sp>
          <p:nvSpPr>
            <p:cNvPr id="369" name="Google Shape;369;p14"/>
            <p:cNvSpPr/>
            <p:nvPr/>
          </p:nvSpPr>
          <p:spPr>
            <a:xfrm>
              <a:off x="5821977" y="3272332"/>
              <a:ext cx="696707" cy="674114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5924953" y="3375162"/>
              <a:ext cx="539772" cy="468453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371" name="Google Shape;371;p14"/>
          <p:cNvSpPr/>
          <p:nvPr/>
        </p:nvSpPr>
        <p:spPr>
          <a:xfrm>
            <a:off x="6706192" y="4130040"/>
            <a:ext cx="922517" cy="507274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B (dirigido)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sp>
        <p:nvSpPr>
          <p:cNvPr id="379" name="Google Shape;379;p15"/>
          <p:cNvSpPr txBox="1"/>
          <p:nvPr/>
        </p:nvSpPr>
        <p:spPr>
          <a:xfrm>
            <a:off x="349641" y="2330084"/>
            <a:ext cx="4604658" cy="230832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g.addVertex('U');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WeightedEdge(3));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g.removeVertex(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'D' );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380" name="Google Shape;380;p15"/>
          <p:cNvGrpSpPr/>
          <p:nvPr/>
        </p:nvGrpSpPr>
        <p:grpSpPr>
          <a:xfrm>
            <a:off x="6089605" y="1935480"/>
            <a:ext cx="2155689" cy="1715836"/>
            <a:chOff x="5821977" y="3272332"/>
            <a:chExt cx="2155689" cy="1715836"/>
          </a:xfrm>
        </p:grpSpPr>
        <p:grpSp>
          <p:nvGrpSpPr>
            <p:cNvPr id="381" name="Google Shape;381;p15"/>
            <p:cNvGrpSpPr/>
            <p:nvPr/>
          </p:nvGrpSpPr>
          <p:grpSpPr>
            <a:xfrm>
              <a:off x="6006142" y="3582761"/>
              <a:ext cx="1971524" cy="1405407"/>
              <a:chOff x="6032268" y="2746739"/>
              <a:chExt cx="1971524" cy="1405407"/>
            </a:xfrm>
          </p:grpSpPr>
          <p:grpSp>
            <p:nvGrpSpPr>
              <p:cNvPr id="382" name="Google Shape;382;p15"/>
              <p:cNvGrpSpPr/>
              <p:nvPr/>
            </p:nvGrpSpPr>
            <p:grpSpPr>
              <a:xfrm>
                <a:off x="6544809" y="2746739"/>
                <a:ext cx="1458983" cy="644151"/>
                <a:chOff x="1067194" y="4689993"/>
                <a:chExt cx="1736388" cy="755794"/>
              </a:xfrm>
            </p:grpSpPr>
            <p:sp>
              <p:nvSpPr>
                <p:cNvPr id="383" name="Google Shape;383;p15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384" name="Google Shape;384;p15"/>
                <p:cNvSpPr/>
                <p:nvPr/>
              </p:nvSpPr>
              <p:spPr>
                <a:xfrm>
                  <a:off x="1067194" y="4689993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  <p:sp>
            <p:nvSpPr>
              <p:cNvPr id="385" name="Google Shape;385;p15"/>
              <p:cNvSpPr/>
              <p:nvPr/>
            </p:nvSpPr>
            <p:spPr>
              <a:xfrm>
                <a:off x="6032268" y="3788459"/>
                <a:ext cx="406110" cy="363687"/>
              </a:xfrm>
              <a:prstGeom prst="ellipse">
                <a:avLst/>
              </a:prstGeom>
              <a:gradFill>
                <a:gsLst>
                  <a:gs pos="0">
                    <a:srgbClr val="DCE5A3"/>
                  </a:gs>
                  <a:gs pos="50000">
                    <a:srgbClr val="D6E095"/>
                  </a:gs>
                  <a:gs pos="100000">
                    <a:srgbClr val="D4DF81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D</a:t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</p:grpSp>
        <p:sp>
          <p:nvSpPr>
            <p:cNvPr id="386" name="Google Shape;386;p15"/>
            <p:cNvSpPr/>
            <p:nvPr/>
          </p:nvSpPr>
          <p:spPr>
            <a:xfrm>
              <a:off x="5821977" y="3272332"/>
              <a:ext cx="696707" cy="674114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5924953" y="3375162"/>
              <a:ext cx="539772" cy="468453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388" name="Google Shape;388;p15"/>
          <p:cNvSpPr/>
          <p:nvPr/>
        </p:nvSpPr>
        <p:spPr>
          <a:xfrm>
            <a:off x="6706192" y="4130040"/>
            <a:ext cx="922517" cy="507274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389" name="Google Shape;389;p15"/>
          <p:cNvGrpSpPr/>
          <p:nvPr/>
        </p:nvGrpSpPr>
        <p:grpSpPr>
          <a:xfrm>
            <a:off x="6147759" y="4823078"/>
            <a:ext cx="2155689" cy="954580"/>
            <a:chOff x="5821977" y="3272332"/>
            <a:chExt cx="2155689" cy="954580"/>
          </a:xfrm>
        </p:grpSpPr>
        <p:grpSp>
          <p:nvGrpSpPr>
            <p:cNvPr id="390" name="Google Shape;390;p15"/>
            <p:cNvGrpSpPr/>
            <p:nvPr/>
          </p:nvGrpSpPr>
          <p:grpSpPr>
            <a:xfrm>
              <a:off x="6518683" y="3582761"/>
              <a:ext cx="1458983" cy="644151"/>
              <a:chOff x="1067194" y="4689993"/>
              <a:chExt cx="1736388" cy="755794"/>
            </a:xfrm>
          </p:grpSpPr>
          <p:sp>
            <p:nvSpPr>
              <p:cNvPr id="391" name="Google Shape;391;p15"/>
              <p:cNvSpPr/>
              <p:nvPr/>
            </p:nvSpPr>
            <p:spPr>
              <a:xfrm>
                <a:off x="2320256" y="5019066"/>
                <a:ext cx="483326" cy="426721"/>
              </a:xfrm>
              <a:prstGeom prst="ellipse">
                <a:avLst/>
              </a:prstGeom>
              <a:gradFill>
                <a:gsLst>
                  <a:gs pos="0">
                    <a:srgbClr val="DCE5A3"/>
                  </a:gs>
                  <a:gs pos="50000">
                    <a:srgbClr val="D6E095"/>
                  </a:gs>
                  <a:gs pos="100000">
                    <a:srgbClr val="D4DF81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U</a:t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1067194" y="4689993"/>
                <a:ext cx="483326" cy="426721"/>
              </a:xfrm>
              <a:prstGeom prst="ellipse">
                <a:avLst/>
              </a:prstGeom>
              <a:gradFill>
                <a:gsLst>
                  <a:gs pos="0">
                    <a:srgbClr val="DCE5A3"/>
                  </a:gs>
                  <a:gs pos="50000">
                    <a:srgbClr val="D6E095"/>
                  </a:gs>
                  <a:gs pos="100000">
                    <a:srgbClr val="D4DF81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F</a:t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</p:grpSp>
        <p:sp>
          <p:nvSpPr>
            <p:cNvPr id="393" name="Google Shape;393;p15"/>
            <p:cNvSpPr/>
            <p:nvPr/>
          </p:nvSpPr>
          <p:spPr>
            <a:xfrm>
              <a:off x="5821977" y="3272332"/>
              <a:ext cx="696707" cy="674114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5924953" y="3375162"/>
              <a:ext cx="539772" cy="468453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400" name="Google Shape;400;p1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C (no 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401" name="Google Shape;401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sp>
        <p:nvSpPr>
          <p:cNvPr id="402" name="Google Shape;402;p16"/>
          <p:cNvSpPr txBox="1"/>
          <p:nvPr/>
        </p:nvSpPr>
        <p:spPr>
          <a:xfrm>
            <a:off x="349641" y="2330084"/>
            <a:ext cx="4896405" cy="3139321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g.addVertex('G');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g.addEdge('G',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WeightedEdge(-10));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WeightedEdge(3));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g.removeVertex(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'G' );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403" name="Google Shape;403;p16"/>
          <p:cNvGrpSpPr/>
          <p:nvPr/>
        </p:nvGrpSpPr>
        <p:grpSpPr>
          <a:xfrm>
            <a:off x="5713712" y="1159648"/>
            <a:ext cx="2505421" cy="2740096"/>
            <a:chOff x="5472245" y="2248072"/>
            <a:chExt cx="2505421" cy="2740096"/>
          </a:xfrm>
        </p:grpSpPr>
        <p:grpSp>
          <p:nvGrpSpPr>
            <p:cNvPr id="404" name="Google Shape;404;p16"/>
            <p:cNvGrpSpPr/>
            <p:nvPr/>
          </p:nvGrpSpPr>
          <p:grpSpPr>
            <a:xfrm>
              <a:off x="6006142" y="2558498"/>
              <a:ext cx="1971524" cy="2429670"/>
              <a:chOff x="6032268" y="1722476"/>
              <a:chExt cx="1971524" cy="2429670"/>
            </a:xfrm>
          </p:grpSpPr>
          <p:grpSp>
            <p:nvGrpSpPr>
              <p:cNvPr id="405" name="Google Shape;405;p16"/>
              <p:cNvGrpSpPr/>
              <p:nvPr/>
            </p:nvGrpSpPr>
            <p:grpSpPr>
              <a:xfrm>
                <a:off x="6032268" y="1722476"/>
                <a:ext cx="1971524" cy="1668411"/>
                <a:chOff x="5284771" y="1693709"/>
                <a:chExt cx="2346382" cy="1957578"/>
              </a:xfrm>
            </p:grpSpPr>
            <p:grpSp>
              <p:nvGrpSpPr>
                <p:cNvPr id="406" name="Google Shape;406;p16"/>
                <p:cNvGrpSpPr/>
                <p:nvPr/>
              </p:nvGrpSpPr>
              <p:grpSpPr>
                <a:xfrm>
                  <a:off x="5284771" y="1693709"/>
                  <a:ext cx="2346382" cy="1957578"/>
                  <a:chOff x="457200" y="3488209"/>
                  <a:chExt cx="2346382" cy="1957578"/>
                </a:xfrm>
              </p:grpSpPr>
              <p:sp>
                <p:nvSpPr>
                  <p:cNvPr id="407" name="Google Shape;407;p16"/>
                  <p:cNvSpPr/>
                  <p:nvPr/>
                </p:nvSpPr>
                <p:spPr>
                  <a:xfrm>
                    <a:off x="2320256" y="5019066"/>
                    <a:ext cx="483326" cy="42672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DCE5A3"/>
                      </a:gs>
                      <a:gs pos="50000">
                        <a:srgbClr val="D6E095"/>
                      </a:gs>
                      <a:gs pos="100000">
                        <a:srgbClr val="D4DF81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3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rPr>
                      <a:t>U</a:t>
                    </a:r>
                    <a:endParaRPr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endParaRPr>
                  </a:p>
                </p:txBody>
              </p:sp>
              <p:sp>
                <p:nvSpPr>
                  <p:cNvPr id="408" name="Google Shape;408;p16"/>
                  <p:cNvSpPr/>
                  <p:nvPr/>
                </p:nvSpPr>
                <p:spPr>
                  <a:xfrm>
                    <a:off x="650965" y="3488209"/>
                    <a:ext cx="483326" cy="42672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DCE5A3"/>
                      </a:gs>
                      <a:gs pos="50000">
                        <a:srgbClr val="D6E095"/>
                      </a:gs>
                      <a:gs pos="100000">
                        <a:srgbClr val="D4DF81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3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rPr>
                      <a:t>F</a:t>
                    </a:r>
                    <a:endParaRPr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endParaRPr>
                  </a:p>
                </p:txBody>
              </p:sp>
              <p:sp>
                <p:nvSpPr>
                  <p:cNvPr id="409" name="Google Shape;409;p16"/>
                  <p:cNvSpPr/>
                  <p:nvPr/>
                </p:nvSpPr>
                <p:spPr>
                  <a:xfrm>
                    <a:off x="457200" y="4805705"/>
                    <a:ext cx="483326" cy="42672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DCE5A3"/>
                      </a:gs>
                      <a:gs pos="50000">
                        <a:srgbClr val="D6E095"/>
                      </a:gs>
                      <a:gs pos="100000">
                        <a:srgbClr val="D4DF81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3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rPr>
                      <a:t>G</a:t>
                    </a:r>
                    <a:endParaRPr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endParaRPr>
                  </a:p>
                </p:txBody>
              </p:sp>
              <p:cxnSp>
                <p:nvCxnSpPr>
                  <p:cNvPr id="410" name="Google Shape;410;p16"/>
                  <p:cNvCxnSpPr>
                    <a:stCxn id="409" idx="0"/>
                  </p:cNvCxnSpPr>
                  <p:nvPr/>
                </p:nvCxnSpPr>
                <p:spPr>
                  <a:xfrm rot="10800000" flipH="1">
                    <a:off x="698863" y="3901205"/>
                    <a:ext cx="158700" cy="9045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accen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411" name="Google Shape;411;p16"/>
                <p:cNvCxnSpPr>
                  <a:stCxn id="407" idx="2"/>
                  <a:endCxn id="409" idx="6"/>
                </p:cNvCxnSpPr>
                <p:nvPr/>
              </p:nvCxnSpPr>
              <p:spPr>
                <a:xfrm rot="10800000">
                  <a:off x="5768127" y="3224627"/>
                  <a:ext cx="1379700" cy="2133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412" name="Google Shape;412;p16"/>
              <p:cNvSpPr/>
              <p:nvPr/>
            </p:nvSpPr>
            <p:spPr>
              <a:xfrm>
                <a:off x="6032268" y="3788459"/>
                <a:ext cx="406110" cy="363687"/>
              </a:xfrm>
              <a:prstGeom prst="ellipse">
                <a:avLst/>
              </a:prstGeom>
              <a:gradFill>
                <a:gsLst>
                  <a:gs pos="0">
                    <a:srgbClr val="DCE5A3"/>
                  </a:gs>
                  <a:gs pos="50000">
                    <a:srgbClr val="D6E095"/>
                  </a:gs>
                  <a:gs pos="100000">
                    <a:srgbClr val="D4DF81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D</a:t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</p:grpSp>
        <p:sp>
          <p:nvSpPr>
            <p:cNvPr id="413" name="Google Shape;413;p16"/>
            <p:cNvSpPr/>
            <p:nvPr/>
          </p:nvSpPr>
          <p:spPr>
            <a:xfrm>
              <a:off x="5472245" y="2248072"/>
              <a:ext cx="696707" cy="674114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5575221" y="2350902"/>
              <a:ext cx="539772" cy="468453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415" name="Google Shape;415;p16"/>
            <p:cNvCxnSpPr/>
            <p:nvPr/>
          </p:nvCxnSpPr>
          <p:spPr>
            <a:xfrm rot="10800000">
              <a:off x="6436074" y="3764601"/>
              <a:ext cx="1159304" cy="181844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16" name="Google Shape;416;p16"/>
          <p:cNvGrpSpPr/>
          <p:nvPr/>
        </p:nvGrpSpPr>
        <p:grpSpPr>
          <a:xfrm>
            <a:off x="6063444" y="4820219"/>
            <a:ext cx="2155689" cy="1715836"/>
            <a:chOff x="5821977" y="3272332"/>
            <a:chExt cx="2155689" cy="1715836"/>
          </a:xfrm>
        </p:grpSpPr>
        <p:grpSp>
          <p:nvGrpSpPr>
            <p:cNvPr id="417" name="Google Shape;417;p16"/>
            <p:cNvGrpSpPr/>
            <p:nvPr/>
          </p:nvGrpSpPr>
          <p:grpSpPr>
            <a:xfrm>
              <a:off x="6006142" y="3582761"/>
              <a:ext cx="1971524" cy="1405407"/>
              <a:chOff x="6032268" y="2746739"/>
              <a:chExt cx="1971524" cy="1405407"/>
            </a:xfrm>
          </p:grpSpPr>
          <p:grpSp>
            <p:nvGrpSpPr>
              <p:cNvPr id="418" name="Google Shape;418;p16"/>
              <p:cNvGrpSpPr/>
              <p:nvPr/>
            </p:nvGrpSpPr>
            <p:grpSpPr>
              <a:xfrm>
                <a:off x="6544809" y="2746739"/>
                <a:ext cx="1458983" cy="644151"/>
                <a:chOff x="1067194" y="4689993"/>
                <a:chExt cx="1736388" cy="755794"/>
              </a:xfrm>
            </p:grpSpPr>
            <p:sp>
              <p:nvSpPr>
                <p:cNvPr id="419" name="Google Shape;419;p16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420" name="Google Shape;420;p16"/>
                <p:cNvSpPr/>
                <p:nvPr/>
              </p:nvSpPr>
              <p:spPr>
                <a:xfrm>
                  <a:off x="1067194" y="4689993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  <p:sp>
            <p:nvSpPr>
              <p:cNvPr id="421" name="Google Shape;421;p16"/>
              <p:cNvSpPr/>
              <p:nvPr/>
            </p:nvSpPr>
            <p:spPr>
              <a:xfrm>
                <a:off x="6032268" y="3788459"/>
                <a:ext cx="406110" cy="363687"/>
              </a:xfrm>
              <a:prstGeom prst="ellipse">
                <a:avLst/>
              </a:prstGeom>
              <a:gradFill>
                <a:gsLst>
                  <a:gs pos="0">
                    <a:srgbClr val="DCE5A3"/>
                  </a:gs>
                  <a:gs pos="50000">
                    <a:srgbClr val="D6E095"/>
                  </a:gs>
                  <a:gs pos="100000">
                    <a:srgbClr val="D4DF81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D</a:t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</p:grpSp>
        <p:sp>
          <p:nvSpPr>
            <p:cNvPr id="422" name="Google Shape;422;p16"/>
            <p:cNvSpPr/>
            <p:nvPr/>
          </p:nvSpPr>
          <p:spPr>
            <a:xfrm>
              <a:off x="5821977" y="3272332"/>
              <a:ext cx="696707" cy="674114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5924953" y="3375162"/>
              <a:ext cx="539772" cy="468453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424" name="Google Shape;424;p16"/>
          <p:cNvSpPr/>
          <p:nvPr/>
        </p:nvSpPr>
        <p:spPr>
          <a:xfrm>
            <a:off x="6706192" y="4130040"/>
            <a:ext cx="922517" cy="507274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7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6 – Ejer 1.5</a:t>
            </a:r>
            <a:endParaRPr/>
          </a:p>
        </p:txBody>
      </p:sp>
      <p:sp>
        <p:nvSpPr>
          <p:cNvPr id="430" name="Google Shape;430;p17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Google Shape;431;p17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(ver especificaciòn)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public boolean removeEdge(V aVertex, V otherVertex, E theEdge)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public boolean removeEdge(V aVertex, V otherVertex)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432" name="Google Shape;432;p17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69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3" name="Google Shape;433;p17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Casos de Uso: “Instaladores/Compiladores/Optimizadores”</a:t>
            </a:r>
          </a:p>
          <a:p>
            <a:pPr marL="0" indent="0" algn="just">
              <a:buNone/>
            </a:pPr>
            <a:r>
              <a:rPr lang="es-AR" dirty="0"/>
              <a:t>Precisan saber el orden conveniente en que hay que instalar/configurar/ejecutar paquetes. 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/>
              <a:t>Ej</a:t>
            </a:r>
            <a:r>
              <a:rPr lang="es-AR" dirty="0"/>
              <a:t>: manejador de proyectos de software como </a:t>
            </a:r>
            <a:r>
              <a:rPr lang="es-AR" dirty="0" err="1"/>
              <a:t>maven</a:t>
            </a:r>
            <a:r>
              <a:rPr lang="es-AR" dirty="0"/>
              <a:t>.  Con tantas dependencias, ¿En qué orden debe instalarse un paquete y todas sus dependencias? ¿Quién depende de quién?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6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Ej</a:t>
            </a:r>
            <a:r>
              <a:rPr lang="es-AR" dirty="0"/>
              <a:t>: un optimizador de SQL distribuido para ser ejecutado en un </a:t>
            </a:r>
            <a:r>
              <a:rPr lang="es-AR" dirty="0" err="1"/>
              <a:t>cluster</a:t>
            </a:r>
            <a:r>
              <a:rPr lang="es-AR" dirty="0"/>
              <a:t> de computadoras organiza las tareas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722" y="2978825"/>
            <a:ext cx="4291300" cy="319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2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err="1"/>
              <a:t>Ej</a:t>
            </a:r>
            <a:r>
              <a:rPr lang="es-AR" dirty="0"/>
              <a:t>: Al fabricar un elemento (</a:t>
            </a:r>
            <a:r>
              <a:rPr lang="es-AR" dirty="0" err="1"/>
              <a:t>ej</a:t>
            </a:r>
            <a:r>
              <a:rPr lang="es-AR" dirty="0"/>
              <a:t>: un auto). ¿Por donde se empieza?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/>
              <a:t>Ej</a:t>
            </a:r>
            <a:r>
              <a:rPr lang="es-AR" dirty="0"/>
              <a:t>: Al armar un cronograma para cierta actividad, como  ser ¿cuál es el plan para recibirse de Ing. en Informática en ITBA?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38626</TotalTime>
  <Words>5306</Words>
  <Application>Microsoft Office PowerPoint</Application>
  <PresentationFormat>On-screen Show (4:3)</PresentationFormat>
  <Paragraphs>1466</Paragraphs>
  <Slides>69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PowerPoint Presentation</vt:lpstr>
      <vt:lpstr>PowerPoint Presentation</vt:lpstr>
      <vt:lpstr>PowerPoint Presentation</vt:lpstr>
      <vt:lpstr>Graph</vt:lpstr>
      <vt:lpstr>PowerPoint Presentation</vt:lpstr>
      <vt:lpstr>PowerPoint Presentation</vt:lpstr>
      <vt:lpstr>PowerPoint Presentation</vt:lpstr>
      <vt:lpstr>PowerPoint Presentation</vt:lpstr>
      <vt:lpstr>Grafos y sus tipos</vt:lpstr>
      <vt:lpstr>Tipos de Grafos</vt:lpstr>
      <vt:lpstr>Tipos de Grafos</vt:lpstr>
      <vt:lpstr>PowerPoint Presentation</vt:lpstr>
      <vt:lpstr>Tipos de Grafos</vt:lpstr>
      <vt:lpstr>Tipos de Grafos</vt:lpstr>
      <vt:lpstr>Tipos de Grafos</vt:lpstr>
      <vt:lpstr>PowerPoint Presentation</vt:lpstr>
      <vt:lpstr>Tipos de Grafos</vt:lpstr>
      <vt:lpstr>Tipos de Grafos</vt:lpstr>
      <vt:lpstr>PowerPoint Presentation</vt:lpstr>
      <vt:lpstr>PowerPoint Presentation</vt:lpstr>
      <vt:lpstr>Caso de Uso</vt:lpstr>
      <vt:lpstr>PowerPoint Presentation</vt:lpstr>
      <vt:lpstr>Formalmente un grafo simple</vt:lpstr>
      <vt:lpstr>PowerPoint Presentation</vt:lpstr>
      <vt:lpstr>1) Para los vértices:</vt:lpstr>
      <vt:lpstr>2.1) Para los ejes: “matriz de adyacencia”</vt:lpstr>
      <vt:lpstr>2.1) Para los ejes: “matriz de adyacencia”</vt:lpstr>
      <vt:lpstr>2.2) Para los ejes: “lista de adyacencia” si es muy esparcida</vt:lpstr>
      <vt:lpstr>2.2) Para los ejes: “lista de adyacencia” si es muy esparcida</vt:lpstr>
      <vt:lpstr>2.3) Para los ejes: “matriz de incidencia”. Se colocan vértices y ejes en filas y columnas</vt:lpstr>
      <vt:lpstr>2.4) Para los ejes: “lista de incidencia”. Idem. Se representa una lista asociada que compacta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 un HashMap yo quiero esto</vt:lpstr>
      <vt:lpstr>Con un HashMap yo quiero esto</vt:lpstr>
      <vt:lpstr>Con un LinkedHashMap  con el orden de llegada a la inserción de los vértices</vt:lpstr>
      <vt:lpstr>Con un LinkedHashMap  con el orden de llegada a la inserción de los vértices</vt:lpstr>
      <vt:lpstr>Con un LinkedHashMap  con el orden de llegada a la inserción de los vértices</vt:lpstr>
      <vt:lpstr>Con un LinkedHashMap  con el orden de llegada a la inserción de los vértices</vt:lpstr>
      <vt:lpstr>Con un LinkedHashMap  con el orden de llegada a la inserción de los vértices</vt:lpstr>
      <vt:lpstr>PowerPoint Presentation</vt:lpstr>
      <vt:lpstr>PowerPoint Presentation</vt:lpstr>
      <vt:lpstr>Estructura de Datos y Algoritmos</vt:lpstr>
      <vt:lpstr>TP 6 – Ejer 1.1</vt:lpstr>
      <vt:lpstr>PowerPoint Presentation</vt:lpstr>
      <vt:lpstr>TP 6 – Ejer 1.2</vt:lpstr>
      <vt:lpstr>PowerPoint Presentation</vt:lpstr>
      <vt:lpstr>PowerPoint Presentation</vt:lpstr>
      <vt:lpstr>PowerPoint Presentation</vt:lpstr>
      <vt:lpstr>PowerPoint Presentation</vt:lpstr>
      <vt:lpstr>TP 6 – Ejer 1.3</vt:lpstr>
      <vt:lpstr>PowerPoint Presentation</vt:lpstr>
      <vt:lpstr>PowerPoint Presentation</vt:lpstr>
      <vt:lpstr>PowerPoint Presentation</vt:lpstr>
      <vt:lpstr>TP 6 – Ejer 1.4</vt:lpstr>
      <vt:lpstr>PowerPoint Presentation</vt:lpstr>
      <vt:lpstr>PowerPoint Presentation</vt:lpstr>
      <vt:lpstr>PowerPoint Presentation</vt:lpstr>
      <vt:lpstr>TP 6 – Ejer 1.5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Luciano Stupnik</cp:lastModifiedBy>
  <cp:revision>1200</cp:revision>
  <cp:lastPrinted>2019-05-10T18:21:21Z</cp:lastPrinted>
  <dcterms:created xsi:type="dcterms:W3CDTF">2019-02-21T18:33:09Z</dcterms:created>
  <dcterms:modified xsi:type="dcterms:W3CDTF">2024-06-14T13:47:18Z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