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8"/>
  </p:notesMasterIdLst>
  <p:sldIdLst>
    <p:sldId id="272" r:id="rId2"/>
    <p:sldId id="997" r:id="rId3"/>
    <p:sldId id="1020" r:id="rId4"/>
    <p:sldId id="998" r:id="rId5"/>
    <p:sldId id="999" r:id="rId6"/>
    <p:sldId id="1000" r:id="rId7"/>
    <p:sldId id="1001" r:id="rId8"/>
    <p:sldId id="1002" r:id="rId9"/>
    <p:sldId id="1003" r:id="rId10"/>
    <p:sldId id="1004" r:id="rId11"/>
    <p:sldId id="1005" r:id="rId12"/>
    <p:sldId id="1006" r:id="rId13"/>
    <p:sldId id="1007" r:id="rId14"/>
    <p:sldId id="1008" r:id="rId15"/>
    <p:sldId id="1009" r:id="rId16"/>
    <p:sldId id="1010" r:id="rId17"/>
    <p:sldId id="1011" r:id="rId18"/>
    <p:sldId id="1012" r:id="rId19"/>
    <p:sldId id="1013" r:id="rId20"/>
    <p:sldId id="1014" r:id="rId21"/>
    <p:sldId id="1015" r:id="rId22"/>
    <p:sldId id="1016" r:id="rId23"/>
    <p:sldId id="1017" r:id="rId24"/>
    <p:sldId id="1022" r:id="rId25"/>
    <p:sldId id="1023" r:id="rId26"/>
    <p:sldId id="1024" r:id="rId27"/>
    <p:sldId id="1025" r:id="rId28"/>
    <p:sldId id="1026" r:id="rId29"/>
    <p:sldId id="1027" r:id="rId30"/>
    <p:sldId id="1028" r:id="rId31"/>
    <p:sldId id="1029" r:id="rId32"/>
    <p:sldId id="1030" r:id="rId33"/>
    <p:sldId id="1031" r:id="rId34"/>
    <p:sldId id="1032" r:id="rId35"/>
    <p:sldId id="1033" r:id="rId36"/>
    <p:sldId id="1034" r:id="rId37"/>
    <p:sldId id="1035" r:id="rId38"/>
    <p:sldId id="1036" r:id="rId39"/>
    <p:sldId id="1037" r:id="rId40"/>
    <p:sldId id="1038" r:id="rId41"/>
    <p:sldId id="1039" r:id="rId42"/>
    <p:sldId id="1040" r:id="rId43"/>
    <p:sldId id="1041" r:id="rId44"/>
    <p:sldId id="1042" r:id="rId45"/>
    <p:sldId id="1043" r:id="rId46"/>
    <p:sldId id="1044" r:id="rId47"/>
    <p:sldId id="256" r:id="rId48"/>
    <p:sldId id="257" r:id="rId49"/>
    <p:sldId id="258" r:id="rId50"/>
    <p:sldId id="259" r:id="rId51"/>
    <p:sldId id="260" r:id="rId52"/>
    <p:sldId id="261" r:id="rId53"/>
    <p:sldId id="262" r:id="rId54"/>
    <p:sldId id="263" r:id="rId55"/>
    <p:sldId id="264" r:id="rId56"/>
    <p:sldId id="265" r:id="rId5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CE9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4141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6/14/2024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2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50" name="Explosión 1 49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514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47" name="Explosión 1 46"/>
          <p:cNvSpPr/>
          <p:nvPr/>
        </p:nvSpPr>
        <p:spPr>
          <a:xfrm>
            <a:off x="6227130" y="4457571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563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sp>
        <p:nvSpPr>
          <p:cNvPr id="48" name="Explosión 1 47"/>
          <p:cNvSpPr/>
          <p:nvPr/>
        </p:nvSpPr>
        <p:spPr>
          <a:xfrm>
            <a:off x="6227130" y="4457571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G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98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1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4" y="4194945"/>
          <a:ext cx="828882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441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14441">
                  <a:extLst>
                    <a:ext uri="{9D8B030D-6E8A-4147-A177-3AD203B41FA5}">
                      <a16:colId xmlns:a16="http://schemas.microsoft.com/office/drawing/2014/main" val="261437239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sp>
        <p:nvSpPr>
          <p:cNvPr id="48" name="Cerrar llave 47"/>
          <p:cNvSpPr/>
          <p:nvPr/>
        </p:nvSpPr>
        <p:spPr>
          <a:xfrm rot="5400000">
            <a:off x="7204675" y="4537699"/>
            <a:ext cx="321256" cy="801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Vecinos de G  no marcados  como visitados aun.</a:t>
            </a:r>
          </a:p>
        </p:txBody>
      </p:sp>
    </p:spTree>
    <p:extLst>
      <p:ext uri="{BB962C8B-B14F-4D97-AF65-F5344CB8AC3E}">
        <p14:creationId xmlns:p14="http://schemas.microsoft.com/office/powerpoint/2010/main" val="22961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4" y="4194945"/>
          <a:ext cx="414441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14441">
                  <a:extLst>
                    <a:ext uri="{9D8B030D-6E8A-4147-A177-3AD203B41FA5}">
                      <a16:colId xmlns:a16="http://schemas.microsoft.com/office/drawing/2014/main" val="261437239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sp>
        <p:nvSpPr>
          <p:cNvPr id="48" name="Cerrar llave 47"/>
          <p:cNvSpPr/>
          <p:nvPr/>
        </p:nvSpPr>
        <p:spPr>
          <a:xfrm rot="5400000">
            <a:off x="7385733" y="4697915"/>
            <a:ext cx="379630" cy="4228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50" name="CuadroTexto 49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Vecinos de U no marcados  como visitados aun.</a:t>
            </a:r>
          </a:p>
        </p:txBody>
      </p:sp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3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3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sp>
        <p:nvSpPr>
          <p:cNvPr id="48" name="Explosión 1 47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78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Recorridos en Grafos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3" name="CuadroTexto 2"/>
          <p:cNvSpPr txBox="1"/>
          <p:nvPr/>
        </p:nvSpPr>
        <p:spPr>
          <a:xfrm>
            <a:off x="457200" y="2612571"/>
            <a:ext cx="7467600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AR" dirty="0"/>
              <a:t>Recorridos (</a:t>
            </a:r>
            <a:r>
              <a:rPr lang="es-AR" dirty="0" err="1"/>
              <a:t>traversal</a:t>
            </a:r>
            <a:r>
              <a:rPr lang="es-AR" dirty="0"/>
              <a:t>) en grafos se usan para ver los nodos alcanzables a partir de un nodo y se muestra dicho camino.</a:t>
            </a:r>
          </a:p>
          <a:p>
            <a:endParaRPr lang="es-AR" dirty="0"/>
          </a:p>
          <a:p>
            <a:pPr algn="just"/>
            <a:r>
              <a:rPr lang="es-AR" dirty="0"/>
              <a:t>Aclaración: Si fuera un </a:t>
            </a:r>
            <a:r>
              <a:rPr lang="es-AR" dirty="0" err="1"/>
              <a:t>multigrafo</a:t>
            </a:r>
            <a:r>
              <a:rPr lang="es-AR" dirty="0"/>
              <a:t> (para que no haya ambigüedades) podría  indicar cual eje tome en cada caso para la navegación. Igual, los vértices los sigo visitando una sola vez.</a:t>
            </a:r>
          </a:p>
          <a:p>
            <a:endParaRPr lang="es-AR" dirty="0"/>
          </a:p>
          <a:p>
            <a:r>
              <a:rPr lang="es-AR" dirty="0"/>
              <a:t>Los métodos son:</a:t>
            </a:r>
          </a:p>
          <a:p>
            <a:endParaRPr lang="es-AR" dirty="0"/>
          </a:p>
          <a:p>
            <a:pPr marL="342900" indent="-342900">
              <a:buAutoNum type="arabicParenR"/>
            </a:pPr>
            <a:r>
              <a:rPr lang="es-AR" dirty="0" err="1"/>
              <a:t>Breadth-First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  (BFS)</a:t>
            </a:r>
          </a:p>
          <a:p>
            <a:pPr marL="342900" indent="-342900">
              <a:buAutoNum type="arabicParenR"/>
            </a:pPr>
            <a:r>
              <a:rPr lang="es-AR" dirty="0" err="1"/>
              <a:t>Depth-First</a:t>
            </a:r>
            <a:r>
              <a:rPr lang="es-AR" dirty="0"/>
              <a:t> </a:t>
            </a:r>
            <a:r>
              <a:rPr lang="es-AR" dirty="0" err="1"/>
              <a:t>Search</a:t>
            </a:r>
            <a:r>
              <a:rPr lang="es-AR" dirty="0"/>
              <a:t> (DFS)</a:t>
            </a:r>
          </a:p>
        </p:txBody>
      </p:sp>
    </p:spTree>
    <p:extLst>
      <p:ext uri="{BB962C8B-B14F-4D97-AF65-F5344CB8AC3E}">
        <p14:creationId xmlns:p14="http://schemas.microsoft.com/office/powerpoint/2010/main" val="11953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2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  <p:sp>
        <p:nvSpPr>
          <p:cNvPr id="50" name="Explosión 1 49"/>
          <p:cNvSpPr/>
          <p:nvPr/>
        </p:nvSpPr>
        <p:spPr>
          <a:xfrm>
            <a:off x="6561320" y="4768222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T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7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83" y="1937377"/>
            <a:ext cx="309420" cy="294432"/>
          </a:xfrm>
          <a:prstGeom prst="rect">
            <a:avLst/>
          </a:prstGeom>
        </p:spPr>
      </p:pic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50" y="2201620"/>
            <a:ext cx="309420" cy="309020"/>
          </a:xfrm>
          <a:prstGeom prst="rect">
            <a:avLst/>
          </a:prstGeom>
        </p:spPr>
      </p:pic>
      <p:pic>
        <p:nvPicPr>
          <p:cNvPr id="51" name="Imagen 50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89" y="2249283"/>
            <a:ext cx="309420" cy="309020"/>
          </a:xfrm>
          <a:prstGeom prst="rect">
            <a:avLst/>
          </a:prstGeom>
        </p:spPr>
      </p:pic>
      <p:pic>
        <p:nvPicPr>
          <p:cNvPr id="45" name="Imagen 44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93" y="3230341"/>
            <a:ext cx="309420" cy="309020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79" y="3164887"/>
            <a:ext cx="309420" cy="309020"/>
          </a:xfrm>
          <a:prstGeom prst="rect">
            <a:avLst/>
          </a:prstGeom>
        </p:spPr>
      </p:pic>
      <p:sp>
        <p:nvSpPr>
          <p:cNvPr id="52" name="Llamada de nube 51"/>
          <p:cNvSpPr/>
          <p:nvPr/>
        </p:nvSpPr>
        <p:spPr>
          <a:xfrm>
            <a:off x="4632778" y="1502947"/>
            <a:ext cx="4472877" cy="2136414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¿A qué algoritmo que vimos en arboles se parece?</a:t>
            </a:r>
          </a:p>
          <a:p>
            <a:pPr algn="ctr"/>
            <a:r>
              <a:rPr lang="es-AR"/>
              <a:t>¿Qué </a:t>
            </a:r>
            <a:r>
              <a:rPr lang="es-AR" dirty="0"/>
              <a:t>estructura auxiliar hay que usar?</a:t>
            </a:r>
          </a:p>
        </p:txBody>
      </p:sp>
    </p:spTree>
    <p:extLst>
      <p:ext uri="{BB962C8B-B14F-4D97-AF65-F5344CB8AC3E}">
        <p14:creationId xmlns:p14="http://schemas.microsoft.com/office/powerpoint/2010/main" val="220791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grpSp>
        <p:nvGrpSpPr>
          <p:cNvPr id="21" name="Grupo 20"/>
          <p:cNvGrpSpPr/>
          <p:nvPr/>
        </p:nvGrpSpPr>
        <p:grpSpPr>
          <a:xfrm>
            <a:off x="3251489" y="704088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7" name="Documento 6"/>
          <p:cNvSpPr/>
          <p:nvPr/>
        </p:nvSpPr>
        <p:spPr>
          <a:xfrm>
            <a:off x="457200" y="1937377"/>
            <a:ext cx="1212163" cy="239513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C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87" y="627689"/>
            <a:ext cx="1981200" cy="2619375"/>
          </a:xfrm>
          <a:prstGeom prst="rect">
            <a:avLst/>
          </a:prstGeom>
        </p:spPr>
      </p:pic>
      <p:sp>
        <p:nvSpPr>
          <p:cNvPr id="15" name="Flecha derecha 14"/>
          <p:cNvSpPr/>
          <p:nvPr/>
        </p:nvSpPr>
        <p:spPr>
          <a:xfrm>
            <a:off x="5517814" y="1539574"/>
            <a:ext cx="938576" cy="57421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/>
          <p:cNvSpPr txBox="1"/>
          <p:nvPr/>
        </p:nvSpPr>
        <p:spPr>
          <a:xfrm>
            <a:off x="478662" y="4442011"/>
            <a:ext cx="842038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Atención: Dependen de cómo se almacena todo, el orden obtenido puede variar. </a:t>
            </a:r>
          </a:p>
          <a:p>
            <a:r>
              <a:rPr lang="es-AR" dirty="0"/>
              <a:t>Enunciar TODOS los otros posibles recorridos BFS desde E válidos.</a:t>
            </a:r>
          </a:p>
          <a:p>
            <a:r>
              <a:rPr lang="es-AR" dirty="0" err="1"/>
              <a:t>Ej</a:t>
            </a:r>
            <a:r>
              <a:rPr lang="es-AR" dirty="0"/>
              <a:t>:</a:t>
            </a:r>
          </a:p>
          <a:p>
            <a:r>
              <a:rPr lang="es-AR" dirty="0"/>
              <a:t>E  B F  A  G  C  U T</a:t>
            </a:r>
          </a:p>
          <a:p>
            <a:r>
              <a:rPr lang="es-AR" dirty="0"/>
              <a:t>E  F B  A  G  U  C T</a:t>
            </a:r>
          </a:p>
          <a:p>
            <a:r>
              <a:rPr lang="es-AR" dirty="0"/>
              <a:t>E  F B  G  A  U  C T</a:t>
            </a:r>
          </a:p>
          <a:p>
            <a:r>
              <a:rPr lang="es-AR" dirty="0"/>
              <a:t>E  F B  G  A  C  U T</a:t>
            </a:r>
          </a:p>
          <a:p>
            <a:r>
              <a:rPr lang="es-AR" dirty="0"/>
              <a:t>E  F B  A  G  C  U T</a:t>
            </a:r>
          </a:p>
        </p:txBody>
      </p:sp>
    </p:spTree>
    <p:extLst>
      <p:ext uri="{BB962C8B-B14F-4D97-AF65-F5344CB8AC3E}">
        <p14:creationId xmlns:p14="http://schemas.microsoft.com/office/powerpoint/2010/main" val="41979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err="1">
                <a:solidFill>
                  <a:schemeClr val="accent1"/>
                </a:solidFill>
              </a:rPr>
              <a:t>printBFS</a:t>
            </a:r>
            <a:r>
              <a:rPr lang="es-AR" b="1" dirty="0"/>
              <a:t>(V) clásico. Tiene que estar OK para todo tipo de grafo.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Respecto a la implementación. ¿Qué estructura auxiliar usa????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: </a:t>
            </a:r>
            <a:r>
              <a:rPr lang="es-AR" dirty="0" err="1">
                <a:solidFill>
                  <a:schemeClr val="accent1"/>
                </a:solidFill>
              </a:rPr>
              <a:t>Queue</a:t>
            </a:r>
            <a:r>
              <a:rPr lang="es-AR" dirty="0"/>
              <a:t>. Es como navegar por niveles.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Y además (es un grafo!!!) precisa marcar los vértices por los que pasó:</a:t>
            </a:r>
          </a:p>
          <a:p>
            <a:pPr marL="0" indent="0">
              <a:buNone/>
            </a:pPr>
            <a:r>
              <a:rPr lang="es-AR" b="1" dirty="0"/>
              <a:t>Opción 1:  estructura paralela a los vértices booleana</a:t>
            </a:r>
          </a:p>
          <a:p>
            <a:pPr marL="0" indent="0">
              <a:buNone/>
            </a:pPr>
            <a:r>
              <a:rPr lang="es-AR" dirty="0"/>
              <a:t>Opción 2: representar el vértice con un </a:t>
            </a:r>
            <a:r>
              <a:rPr lang="es-AR" dirty="0" err="1"/>
              <a:t>tag</a:t>
            </a:r>
            <a:r>
              <a:rPr lang="es-AR" dirty="0"/>
              <a:t> booleano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Escribamos el código Java para lista de adyacencia.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Agregamos en la interface.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printBFS</a:t>
            </a:r>
            <a:r>
              <a:rPr lang="es-AR" b="1" dirty="0"/>
              <a:t>(V </a:t>
            </a:r>
            <a:r>
              <a:rPr lang="es-AR" b="1" dirty="0" err="1"/>
              <a:t>source</a:t>
            </a:r>
            <a:r>
              <a:rPr lang="es-AR" b="1" dirty="0"/>
              <a:t>);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Ahora el otro recorrido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</p:txBody>
      </p: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7733209" y="4967151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E  no marcados  como visitados aun.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23306"/>
              </p:ext>
            </p:extLst>
          </p:nvPr>
        </p:nvGraphicFramePr>
        <p:xfrm>
          <a:off x="6829173" y="5068017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3" name="Cerrar llave 2"/>
          <p:cNvSpPr/>
          <p:nvPr/>
        </p:nvSpPr>
        <p:spPr>
          <a:xfrm>
            <a:off x="7353509" y="5068016"/>
            <a:ext cx="306351" cy="76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5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50659"/>
              </p:ext>
            </p:extLst>
          </p:nvPr>
        </p:nvGraphicFramePr>
        <p:xfrm>
          <a:off x="6829173" y="5068017"/>
          <a:ext cx="424860" cy="76926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3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825228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73320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B  no marcados  como visitados aun.</a:t>
            </a:r>
          </a:p>
        </p:txBody>
      </p:sp>
      <p:sp>
        <p:nvSpPr>
          <p:cNvPr id="48" name="Cerrar llave 47"/>
          <p:cNvSpPr/>
          <p:nvPr/>
        </p:nvSpPr>
        <p:spPr>
          <a:xfrm>
            <a:off x="7426856" y="4702257"/>
            <a:ext cx="306351" cy="769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50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32582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2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18401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sp>
        <p:nvSpPr>
          <p:cNvPr id="45" name="CuadroTexto 44"/>
          <p:cNvSpPr txBox="1"/>
          <p:nvPr/>
        </p:nvSpPr>
        <p:spPr>
          <a:xfrm>
            <a:off x="775933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A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452986" y="4702257"/>
            <a:ext cx="306351" cy="418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8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24664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37714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759337" y="4518912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F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452986" y="4702257"/>
            <a:ext cx="306351" cy="4183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279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49647"/>
              </p:ext>
            </p:extLst>
          </p:nvPr>
        </p:nvGraphicFramePr>
        <p:xfrm>
          <a:off x="6818812" y="4702257"/>
          <a:ext cx="443109" cy="11350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0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81649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5914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606161" y="4055988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G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272282" y="4702629"/>
            <a:ext cx="180705" cy="339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53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77009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53296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63858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348475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sp>
        <p:nvSpPr>
          <p:cNvPr id="45" name="CuadroTexto 44"/>
          <p:cNvSpPr txBox="1"/>
          <p:nvPr/>
        </p:nvSpPr>
        <p:spPr>
          <a:xfrm>
            <a:off x="7606161" y="4055988"/>
            <a:ext cx="1384663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U  no marcados  como visitados aun.</a:t>
            </a:r>
          </a:p>
        </p:txBody>
      </p:sp>
      <p:sp>
        <p:nvSpPr>
          <p:cNvPr id="46" name="Cerrar llave 45"/>
          <p:cNvSpPr/>
          <p:nvPr/>
        </p:nvSpPr>
        <p:spPr>
          <a:xfrm>
            <a:off x="7272282" y="4702629"/>
            <a:ext cx="180705" cy="3396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04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55375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2707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5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45" name="Documento 44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459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AR" dirty="0"/>
              <a:t>T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59992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24868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sp>
        <p:nvSpPr>
          <p:cNvPr id="45" name="Explosión 1 44"/>
          <p:cNvSpPr/>
          <p:nvPr/>
        </p:nvSpPr>
        <p:spPr>
          <a:xfrm>
            <a:off x="6520725" y="3242767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T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9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MX" dirty="0"/>
              <a:t>T</a:t>
            </a:r>
            <a:endParaRPr lang="es-AR" dirty="0"/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172032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776049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2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MX" dirty="0"/>
              <a:t>T</a:t>
            </a:r>
            <a:endParaRPr lang="es-AR" dirty="0"/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7080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09872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  <p:sp>
        <p:nvSpPr>
          <p:cNvPr id="45" name="Explosión 1 44"/>
          <p:cNvSpPr/>
          <p:nvPr/>
        </p:nvSpPr>
        <p:spPr>
          <a:xfrm>
            <a:off x="6520725" y="3242767"/>
            <a:ext cx="2695414" cy="2089778"/>
          </a:xfrm>
          <a:prstGeom prst="irregularSeal1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 no tiene vecinos no visitados. No agrega nada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MX" dirty="0"/>
              <a:t>T</a:t>
            </a:r>
            <a:endParaRPr lang="es-AR" dirty="0"/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graphicFrame>
        <p:nvGraphicFramePr>
          <p:cNvPr id="51" name="Tabla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80471"/>
              </p:ext>
            </p:extLst>
          </p:nvPr>
        </p:nvGraphicFramePr>
        <p:xfrm>
          <a:off x="6829173" y="4298756"/>
          <a:ext cx="443109" cy="19420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3109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  <a:tr h="235452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417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5566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79989"/>
                  </a:ext>
                </a:extLst>
              </a:tr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5658"/>
                  </a:ext>
                </a:extLst>
              </a:tr>
            </a:tbl>
          </a:graphicData>
        </a:graphic>
      </p:graphicFrame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  <p:sp>
        <p:nvSpPr>
          <p:cNvPr id="54" name="Explosión 1 53"/>
          <p:cNvSpPr/>
          <p:nvPr/>
        </p:nvSpPr>
        <p:spPr>
          <a:xfrm>
            <a:off x="6461215" y="3368526"/>
            <a:ext cx="2945977" cy="2304779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F no se procesa (se ignora) porque ya fue visitado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19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g.printDFS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sp>
        <p:nvSpPr>
          <p:cNvPr id="43" name="Documento 42"/>
          <p:cNvSpPr/>
          <p:nvPr/>
        </p:nvSpPr>
        <p:spPr>
          <a:xfrm>
            <a:off x="5411244" y="4168499"/>
            <a:ext cx="1212163" cy="228761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A</a:t>
            </a:r>
          </a:p>
          <a:p>
            <a:pPr algn="ctr"/>
            <a:r>
              <a:rPr lang="es-AR" dirty="0"/>
              <a:t>F</a:t>
            </a:r>
          </a:p>
          <a:p>
            <a:pPr algn="ctr"/>
            <a:r>
              <a:rPr lang="es-AR" dirty="0"/>
              <a:t>G</a:t>
            </a:r>
          </a:p>
          <a:p>
            <a:pPr algn="ctr"/>
            <a:r>
              <a:rPr lang="es-AR" dirty="0"/>
              <a:t>U</a:t>
            </a:r>
          </a:p>
          <a:p>
            <a:pPr algn="ctr"/>
            <a:r>
              <a:rPr lang="es-MX" dirty="0"/>
              <a:t>T</a:t>
            </a:r>
            <a:endParaRPr lang="es-AR" dirty="0"/>
          </a:p>
          <a:p>
            <a:pPr algn="ctr"/>
            <a:r>
              <a:rPr lang="es-AR" dirty="0"/>
              <a:t>C</a:t>
            </a:r>
          </a:p>
        </p:txBody>
      </p:sp>
      <p:pic>
        <p:nvPicPr>
          <p:cNvPr id="47" name="Imagen 46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66" y="1242918"/>
            <a:ext cx="309420" cy="294432"/>
          </a:xfrm>
          <a:prstGeom prst="rect">
            <a:avLst/>
          </a:prstGeom>
        </p:spPr>
      </p:pic>
      <p:pic>
        <p:nvPicPr>
          <p:cNvPr id="49" name="Imagen 48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63" y="1944214"/>
            <a:ext cx="309420" cy="294432"/>
          </a:xfrm>
          <a:prstGeom prst="rect">
            <a:avLst/>
          </a:prstGeom>
        </p:spPr>
      </p:pic>
      <p:pic>
        <p:nvPicPr>
          <p:cNvPr id="48" name="Imagen 47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364377"/>
            <a:ext cx="309420" cy="294432"/>
          </a:xfrm>
          <a:prstGeom prst="rect">
            <a:avLst/>
          </a:prstGeom>
        </p:spPr>
      </p:pic>
      <p:pic>
        <p:nvPicPr>
          <p:cNvPr id="50" name="Imagen 49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2" y="2193908"/>
            <a:ext cx="309420" cy="294432"/>
          </a:xfrm>
          <a:prstGeom prst="rect">
            <a:avLst/>
          </a:prstGeom>
        </p:spPr>
      </p:pic>
      <p:pic>
        <p:nvPicPr>
          <p:cNvPr id="52" name="Imagen 51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7" y="2346697"/>
            <a:ext cx="309420" cy="294432"/>
          </a:xfrm>
          <a:prstGeom prst="rect">
            <a:avLst/>
          </a:prstGeom>
        </p:spPr>
      </p:pic>
      <p:pic>
        <p:nvPicPr>
          <p:cNvPr id="53" name="Imagen 5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4" y="302496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91" y="3209872"/>
            <a:ext cx="309420" cy="29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b="1" dirty="0" err="1">
                <a:solidFill>
                  <a:schemeClr val="accent1"/>
                </a:solidFill>
              </a:rPr>
              <a:t>printDFS</a:t>
            </a:r>
            <a:r>
              <a:rPr lang="es-AR" b="1" dirty="0"/>
              <a:t>(V) clásico. Tiene que estar OK para todo tipo de grafo.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Respecto a la implementación. ¿Qué estructura auxiliar usa????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: </a:t>
            </a:r>
            <a:r>
              <a:rPr lang="es-AR" dirty="0" err="1">
                <a:solidFill>
                  <a:schemeClr val="accent1"/>
                </a:solidFill>
              </a:rPr>
              <a:t>Stack</a:t>
            </a:r>
            <a:r>
              <a:rPr lang="es-AR" dirty="0"/>
              <a:t>. (quizás por recursión)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Y además (es un grafo!!!) precisa marcar los vértices por los que pasó:</a:t>
            </a:r>
          </a:p>
          <a:p>
            <a:pPr marL="0" indent="0">
              <a:buNone/>
            </a:pPr>
            <a:r>
              <a:rPr lang="es-AR" b="1" dirty="0"/>
              <a:t>Opción 1:  estructura paralela a los vértices booleana</a:t>
            </a:r>
          </a:p>
          <a:p>
            <a:pPr marL="0" indent="0">
              <a:buNone/>
            </a:pPr>
            <a:r>
              <a:rPr lang="es-AR" dirty="0"/>
              <a:t>Opción 2: representar el vértice con un </a:t>
            </a:r>
            <a:r>
              <a:rPr lang="es-AR" dirty="0" err="1"/>
              <a:t>tag</a:t>
            </a:r>
            <a:r>
              <a:rPr lang="es-AR" dirty="0"/>
              <a:t> booleano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Escribamos el código Java para lista de adyacencia.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Agregamos en la interface.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void</a:t>
            </a:r>
            <a:r>
              <a:rPr lang="es-AR" b="1" dirty="0"/>
              <a:t> </a:t>
            </a:r>
            <a:r>
              <a:rPr lang="es-AR" b="1" dirty="0" err="1"/>
              <a:t>printDFS</a:t>
            </a:r>
            <a:r>
              <a:rPr lang="es-AR" b="1" dirty="0"/>
              <a:t>(V </a:t>
            </a:r>
            <a:r>
              <a:rPr lang="es-AR" b="1" dirty="0" err="1"/>
              <a:t>source</a:t>
            </a:r>
            <a:r>
              <a:rPr lang="es-AR" b="1" dirty="0"/>
              <a:t>);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PrintBFS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48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Pasemos a versión Iterable para usar el </a:t>
            </a:r>
            <a:r>
              <a:rPr lang="en-US" b="1"/>
              <a:t>foreach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367" y="3672840"/>
            <a:ext cx="5257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</p:txBody>
      </p:sp>
      <p:sp>
        <p:nvSpPr>
          <p:cNvPr id="6" name="Cerrar llave 5"/>
          <p:cNvSpPr/>
          <p:nvPr/>
        </p:nvSpPr>
        <p:spPr>
          <a:xfrm rot="5400000">
            <a:off x="7255715" y="4412212"/>
            <a:ext cx="153047" cy="909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6922443" y="5168336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Vecinos de E  no marcados  como visitados aun.</a:t>
            </a:r>
          </a:p>
        </p:txBody>
      </p: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04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Pasemos a versión Iterable para usar el </a:t>
            </a:r>
            <a:r>
              <a:rPr lang="en-US" b="1"/>
              <a:t>foreach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Observación: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Iterable e Iterator están relacionadas!</a:t>
            </a:r>
            <a:endParaRPr b="1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429" y="3875178"/>
            <a:ext cx="581025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"/>
          <p:cNvCxnSpPr/>
          <p:nvPr/>
        </p:nvCxnSpPr>
        <p:spPr>
          <a:xfrm>
            <a:off x="2926080" y="5551714"/>
            <a:ext cx="1854926" cy="13063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457200" y="2664823"/>
            <a:ext cx="7823200" cy="75764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57200" y="3510861"/>
            <a:ext cx="7823200" cy="86519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863600" y="3683726"/>
            <a:ext cx="7823200" cy="267262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457200" y="2664823"/>
            <a:ext cx="7823200" cy="75764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858933" y="2116667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675" y="1007715"/>
            <a:ext cx="2914650" cy="1028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>
            <a:off x="457200" y="3510861"/>
            <a:ext cx="7823200" cy="86519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572000" y="2799661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0834" y="608621"/>
            <a:ext cx="4038600" cy="211455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863600" y="3683726"/>
            <a:ext cx="7823200" cy="267262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724400" y="2952061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3948" y="542236"/>
            <a:ext cx="5524500" cy="240982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2.4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PrintDFS (no recursiva)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(con esto correcto podremos hacer la version iteradora de DFS)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2.5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PrintDFS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(usar lo anterior)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0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graphicFrame>
        <p:nvGraphicFramePr>
          <p:cNvPr id="46" name="Tabla 45"/>
          <p:cNvGraphicFramePr>
            <a:graphicFrameLocks noGrp="1"/>
          </p:cNvGraphicFramePr>
          <p:nvPr/>
        </p:nvGraphicFramePr>
        <p:xfrm>
          <a:off x="6937258" y="4194945"/>
          <a:ext cx="42486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sp>
        <p:nvSpPr>
          <p:cNvPr id="46" name="Cerrar llave 45"/>
          <p:cNvSpPr/>
          <p:nvPr/>
        </p:nvSpPr>
        <p:spPr>
          <a:xfrm rot="5400000">
            <a:off x="7598163" y="4485485"/>
            <a:ext cx="379630" cy="8477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47" name="CuadroTexto 46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Vecinos de B  no marcados  como visitados aun.</a:t>
            </a:r>
          </a:p>
        </p:txBody>
      </p:sp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6937258" y="4194945"/>
          <a:ext cx="127458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0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graphicFrame>
        <p:nvGraphicFramePr>
          <p:cNvPr id="47" name="Tabla 46"/>
          <p:cNvGraphicFramePr>
            <a:graphicFrameLocks noGrp="1"/>
          </p:cNvGraphicFramePr>
          <p:nvPr/>
        </p:nvGraphicFramePr>
        <p:xfrm>
          <a:off x="6937258" y="4194945"/>
          <a:ext cx="84972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13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g.printBFS</a:t>
            </a:r>
            <a:r>
              <a:rPr lang="es-MX" sz="2800" dirty="0"/>
              <a:t>(‘E’)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7" name="Tabla 16"/>
          <p:cNvGraphicFramePr>
            <a:graphicFrameLocks noGrp="1"/>
          </p:cNvGraphicFramePr>
          <p:nvPr/>
        </p:nvGraphicFramePr>
        <p:xfrm>
          <a:off x="1139241" y="2100168"/>
          <a:ext cx="3882050" cy="373711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88205">
                  <a:extLst>
                    <a:ext uri="{9D8B030D-6E8A-4147-A177-3AD203B41FA5}">
                      <a16:colId xmlns:a16="http://schemas.microsoft.com/office/drawing/2014/main" val="327418431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5148213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80045562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714807343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18112981"/>
                    </a:ext>
                  </a:extLst>
                </a:gridCol>
                <a:gridCol w="401970">
                  <a:extLst>
                    <a:ext uri="{9D8B030D-6E8A-4147-A177-3AD203B41FA5}">
                      <a16:colId xmlns:a16="http://schemas.microsoft.com/office/drawing/2014/main" val="1507154563"/>
                    </a:ext>
                  </a:extLst>
                </a:gridCol>
                <a:gridCol w="374440">
                  <a:extLst>
                    <a:ext uri="{9D8B030D-6E8A-4147-A177-3AD203B41FA5}">
                      <a16:colId xmlns:a16="http://schemas.microsoft.com/office/drawing/2014/main" val="318570225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375224724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2929293289"/>
                    </a:ext>
                  </a:extLst>
                </a:gridCol>
                <a:gridCol w="388205">
                  <a:extLst>
                    <a:ext uri="{9D8B030D-6E8A-4147-A177-3AD203B41FA5}">
                      <a16:colId xmlns:a16="http://schemas.microsoft.com/office/drawing/2014/main" val="3918296220"/>
                    </a:ext>
                  </a:extLst>
                </a:gridCol>
              </a:tblGrid>
              <a:tr h="37371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4607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242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1162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5999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35547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78169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93183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52721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AR" dirty="0"/>
                        <a:t>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es-MX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51454"/>
                  </a:ext>
                </a:extLst>
              </a:tr>
              <a:tr h="373711"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13954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325677" y="2499719"/>
          <a:ext cx="379342" cy="3337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9342">
                  <a:extLst>
                    <a:ext uri="{9D8B030D-6E8A-4147-A177-3AD203B41FA5}">
                      <a16:colId xmlns:a16="http://schemas.microsoft.com/office/drawing/2014/main" val="107108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8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3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6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4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4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8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115897"/>
                  </a:ext>
                </a:extLst>
              </a:tr>
            </a:tbl>
          </a:graphicData>
        </a:graphic>
      </p:graphicFrame>
      <p:graphicFrame>
        <p:nvGraphicFramePr>
          <p:cNvPr id="20" name="Tabla 19"/>
          <p:cNvGraphicFramePr>
            <a:graphicFrameLocks noGrp="1"/>
          </p:cNvGraphicFramePr>
          <p:nvPr/>
        </p:nvGraphicFramePr>
        <p:xfrm>
          <a:off x="1572016" y="6090358"/>
          <a:ext cx="3449277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3253">
                  <a:extLst>
                    <a:ext uri="{9D8B030D-6E8A-4147-A177-3AD203B41FA5}">
                      <a16:colId xmlns:a16="http://schemas.microsoft.com/office/drawing/2014/main" val="299052262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53999295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3864608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597380372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298485154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728505706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1358288907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3965527715"/>
                    </a:ext>
                  </a:extLst>
                </a:gridCol>
                <a:gridCol w="383253">
                  <a:extLst>
                    <a:ext uri="{9D8B030D-6E8A-4147-A177-3AD203B41FA5}">
                      <a16:colId xmlns:a16="http://schemas.microsoft.com/office/drawing/2014/main" val="2515722923"/>
                    </a:ext>
                  </a:extLst>
                </a:gridCol>
              </a:tblGrid>
              <a:tr h="265994">
                <a:tc>
                  <a:txBody>
                    <a:bodyPr/>
                    <a:lstStyle/>
                    <a:p>
                      <a:r>
                        <a:rPr lang="es-AR" dirty="0"/>
                        <a:t>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43189"/>
                  </a:ext>
                </a:extLst>
              </a:tr>
            </a:tbl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5643961" y="918315"/>
            <a:ext cx="1809025" cy="2401082"/>
            <a:chOff x="6032268" y="901962"/>
            <a:chExt cx="2891305" cy="3250184"/>
          </a:xfrm>
        </p:grpSpPr>
        <p:grpSp>
          <p:nvGrpSpPr>
            <p:cNvPr id="22" name="Grupo 21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4" name="Grupo 23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8" name="Elipse 2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C</a:t>
                  </a:r>
                  <a:endParaRPr lang="es-MX" dirty="0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A</a:t>
                  </a:r>
                  <a:endParaRPr lang="es-MX" dirty="0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B</a:t>
                  </a:r>
                  <a:endParaRPr lang="es-MX" dirty="0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T</a:t>
                  </a:r>
                  <a:endParaRPr lang="es-MX" dirty="0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U</a:t>
                  </a:r>
                  <a:endParaRPr lang="es-MX" dirty="0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E</a:t>
                  </a:r>
                  <a:endParaRPr lang="es-MX" dirty="0"/>
                </a:p>
              </p:txBody>
            </p:sp>
            <p:sp>
              <p:nvSpPr>
                <p:cNvPr id="34" name="Elipse 33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F</a:t>
                  </a:r>
                  <a:endParaRPr lang="es-MX" dirty="0"/>
                </a:p>
              </p:txBody>
            </p:sp>
            <p:sp>
              <p:nvSpPr>
                <p:cNvPr id="35" name="Elipse 34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dirty="0"/>
                    <a:t>G</a:t>
                  </a:r>
                  <a:endParaRPr lang="es-MX" dirty="0"/>
                </a:p>
              </p:txBody>
            </p:sp>
            <p:cxnSp>
              <p:nvCxnSpPr>
                <p:cNvPr id="36" name="Conector recto 35"/>
                <p:cNvCxnSpPr>
                  <a:stCxn id="29" idx="7"/>
                  <a:endCxn id="30" idx="4"/>
                </p:cNvCxnSpPr>
                <p:nvPr/>
              </p:nvCxnSpPr>
              <p:spPr>
                <a:xfrm flipV="1">
                  <a:off x="2202157" y="3488209"/>
                  <a:ext cx="686912" cy="81100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>
                  <a:endCxn id="30" idx="3"/>
                </p:cNvCxnSpPr>
                <p:nvPr/>
              </p:nvCxnSpPr>
              <p:spPr>
                <a:xfrm flipV="1">
                  <a:off x="1139688" y="3425717"/>
                  <a:ext cx="1578499" cy="22808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>
                  <a:stCxn id="34" idx="7"/>
                  <a:endCxn id="33" idx="3"/>
                </p:cNvCxnSpPr>
                <p:nvPr/>
              </p:nvCxnSpPr>
              <p:spPr>
                <a:xfrm flipV="1">
                  <a:off x="1063510" y="2889713"/>
                  <a:ext cx="502968" cy="66098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>
                  <a:endCxn id="34" idx="5"/>
                </p:cNvCxnSpPr>
                <p:nvPr/>
              </p:nvCxnSpPr>
              <p:spPr>
                <a:xfrm flipH="1" flipV="1">
                  <a:off x="1063510" y="3852438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>
                  <a:stCxn id="30" idx="1"/>
                </p:cNvCxnSpPr>
                <p:nvPr/>
              </p:nvCxnSpPr>
              <p:spPr>
                <a:xfrm flipH="1" flipV="1">
                  <a:off x="1979024" y="2775611"/>
                  <a:ext cx="739163" cy="34836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 flipH="1" flipV="1">
                  <a:off x="2711655" y="5393980"/>
                  <a:ext cx="795191" cy="46799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>
                  <a:stCxn id="35" idx="0"/>
                </p:cNvCxnSpPr>
                <p:nvPr/>
              </p:nvCxnSpPr>
              <p:spPr>
                <a:xfrm flipV="1">
                  <a:off x="698863" y="3901315"/>
                  <a:ext cx="158665" cy="90439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ector recto 24"/>
              <p:cNvCxnSpPr>
                <a:stCxn id="28" idx="1"/>
              </p:cNvCxnSpPr>
              <p:nvPr/>
            </p:nvCxnSpPr>
            <p:spPr>
              <a:xfrm flipH="1" flipV="1">
                <a:off x="5693809" y="3398471"/>
                <a:ext cx="1204226" cy="6277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>
                <a:stCxn id="32" idx="2"/>
                <a:endCxn id="35" idx="6"/>
              </p:cNvCxnSpPr>
              <p:nvPr/>
            </p:nvCxnSpPr>
            <p:spPr>
              <a:xfrm flipH="1" flipV="1">
                <a:off x="5768097" y="3224566"/>
                <a:ext cx="1379730" cy="2133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D</a:t>
              </a:r>
              <a:endParaRPr lang="es-MX" dirty="0"/>
            </a:p>
          </p:txBody>
        </p:sp>
      </p:grpSp>
      <p:pic>
        <p:nvPicPr>
          <p:cNvPr id="44" name="Imagen 43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320" y="722852"/>
            <a:ext cx="309420" cy="294432"/>
          </a:xfrm>
          <a:prstGeom prst="rect">
            <a:avLst/>
          </a:prstGeom>
        </p:spPr>
      </p:pic>
      <p:graphicFrame>
        <p:nvGraphicFramePr>
          <p:cNvPr id="45" name="Tabla 44"/>
          <p:cNvGraphicFramePr>
            <a:graphicFrameLocks noGrp="1"/>
          </p:cNvGraphicFramePr>
          <p:nvPr/>
        </p:nvGraphicFramePr>
        <p:xfrm>
          <a:off x="6937258" y="4194945"/>
          <a:ext cx="1699440" cy="40350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4860">
                  <a:extLst>
                    <a:ext uri="{9D8B030D-6E8A-4147-A177-3AD203B41FA5}">
                      <a16:colId xmlns:a16="http://schemas.microsoft.com/office/drawing/2014/main" val="2741245729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1884300507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237421378"/>
                    </a:ext>
                  </a:extLst>
                </a:gridCol>
                <a:gridCol w="424860">
                  <a:extLst>
                    <a:ext uri="{9D8B030D-6E8A-4147-A177-3AD203B41FA5}">
                      <a16:colId xmlns:a16="http://schemas.microsoft.com/office/drawing/2014/main" val="3024675907"/>
                    </a:ext>
                  </a:extLst>
                </a:gridCol>
              </a:tblGrid>
              <a:tr h="403501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300374"/>
                  </a:ext>
                </a:extLst>
              </a:tr>
            </a:tbl>
          </a:graphicData>
        </a:graphic>
      </p:graphicFrame>
      <p:sp>
        <p:nvSpPr>
          <p:cNvPr id="7" name="Documento 6"/>
          <p:cNvSpPr/>
          <p:nvPr/>
        </p:nvSpPr>
        <p:spPr>
          <a:xfrm>
            <a:off x="5411244" y="4168499"/>
            <a:ext cx="1212163" cy="1921859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E</a:t>
            </a:r>
          </a:p>
          <a:p>
            <a:pPr algn="ctr"/>
            <a:r>
              <a:rPr lang="es-AR" dirty="0"/>
              <a:t>B</a:t>
            </a:r>
          </a:p>
          <a:p>
            <a:pPr algn="ctr"/>
            <a:r>
              <a:rPr lang="es-AR" dirty="0"/>
              <a:t>F</a:t>
            </a:r>
          </a:p>
        </p:txBody>
      </p:sp>
      <p:pic>
        <p:nvPicPr>
          <p:cNvPr id="43" name="Imagen 42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29" y="1208515"/>
            <a:ext cx="309420" cy="294432"/>
          </a:xfrm>
          <a:prstGeom prst="rect">
            <a:avLst/>
          </a:prstGeom>
        </p:spPr>
      </p:pic>
      <p:pic>
        <p:nvPicPr>
          <p:cNvPr id="46" name="Imagen 45" descr="Ticks Mark Green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02" y="1296268"/>
            <a:ext cx="309420" cy="294432"/>
          </a:xfrm>
          <a:prstGeom prst="rect">
            <a:avLst/>
          </a:prstGeom>
        </p:spPr>
      </p:pic>
      <p:sp>
        <p:nvSpPr>
          <p:cNvPr id="47" name="Cerrar llave 46"/>
          <p:cNvSpPr/>
          <p:nvPr/>
        </p:nvSpPr>
        <p:spPr>
          <a:xfrm rot="5400000">
            <a:off x="8162917" y="4456280"/>
            <a:ext cx="308730" cy="977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s-AR"/>
          </a:p>
        </p:txBody>
      </p:sp>
      <p:sp>
        <p:nvSpPr>
          <p:cNvPr id="48" name="CuadroTexto 47"/>
          <p:cNvSpPr txBox="1"/>
          <p:nvPr/>
        </p:nvSpPr>
        <p:spPr>
          <a:xfrm>
            <a:off x="7064672" y="5266090"/>
            <a:ext cx="1905174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Vecinos de F  no marcados  como visitados aun.</a:t>
            </a:r>
          </a:p>
        </p:txBody>
      </p:sp>
    </p:spTree>
    <p:extLst>
      <p:ext uri="{BB962C8B-B14F-4D97-AF65-F5344CB8AC3E}">
        <p14:creationId xmlns:p14="http://schemas.microsoft.com/office/powerpoint/2010/main" val="244629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38658</TotalTime>
  <Words>5972</Words>
  <Application>Microsoft Office PowerPoint</Application>
  <PresentationFormat>On-screen Show (4:3)</PresentationFormat>
  <Paragraphs>5233</Paragraphs>
  <Slides>56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Recorridos en Grafos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g.printBFS(‘E’)</vt:lpstr>
      <vt:lpstr>PowerPoint Presentation</vt:lpstr>
      <vt:lpstr>PowerPoint Presentation</vt:lpstr>
      <vt:lpstr>PowerPoint Presentation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g.printDFS(‘E’)</vt:lpstr>
      <vt:lpstr>PowerPoint Presentation</vt:lpstr>
      <vt:lpstr>PowerPoint Presentation</vt:lpstr>
      <vt:lpstr>Estructura de Datos y Algoritmos</vt:lpstr>
      <vt:lpstr>TP 6 – Ejer 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6 – Ejer 2.4</vt:lpstr>
      <vt:lpstr>TP 6 – Ejer 2.5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Luciano Stupnik</cp:lastModifiedBy>
  <cp:revision>1200</cp:revision>
  <cp:lastPrinted>2019-05-10T18:21:21Z</cp:lastPrinted>
  <dcterms:created xsi:type="dcterms:W3CDTF">2019-02-21T18:33:09Z</dcterms:created>
  <dcterms:modified xsi:type="dcterms:W3CDTF">2024-06-14T13:49:36Z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