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92"/>
  </p:notesMasterIdLst>
  <p:sldIdLst>
    <p:sldId id="363" r:id="rId3"/>
    <p:sldId id="257" r:id="rId4"/>
    <p:sldId id="260" r:id="rId5"/>
    <p:sldId id="262" r:id="rId6"/>
    <p:sldId id="263" r:id="rId7"/>
    <p:sldId id="261" r:id="rId8"/>
    <p:sldId id="264" r:id="rId9"/>
    <p:sldId id="265" r:id="rId10"/>
    <p:sldId id="258" r:id="rId11"/>
    <p:sldId id="266" r:id="rId12"/>
    <p:sldId id="286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65" r:id="rId29"/>
    <p:sldId id="315" r:id="rId30"/>
    <p:sldId id="364" r:id="rId31"/>
    <p:sldId id="316" r:id="rId32"/>
    <p:sldId id="317" r:id="rId33"/>
    <p:sldId id="318" r:id="rId34"/>
    <p:sldId id="319" r:id="rId35"/>
    <p:sldId id="320" r:id="rId36"/>
    <p:sldId id="322" r:id="rId37"/>
    <p:sldId id="323" r:id="rId38"/>
    <p:sldId id="324" r:id="rId39"/>
    <p:sldId id="325" r:id="rId40"/>
    <p:sldId id="326" r:id="rId41"/>
    <p:sldId id="327" r:id="rId42"/>
    <p:sldId id="328" r:id="rId43"/>
    <p:sldId id="329" r:id="rId44"/>
    <p:sldId id="330" r:id="rId45"/>
    <p:sldId id="331" r:id="rId46"/>
    <p:sldId id="332" r:id="rId47"/>
    <p:sldId id="333" r:id="rId48"/>
    <p:sldId id="334" r:id="rId49"/>
    <p:sldId id="335" r:id="rId50"/>
    <p:sldId id="336" r:id="rId51"/>
    <p:sldId id="337" r:id="rId52"/>
    <p:sldId id="338" r:id="rId53"/>
    <p:sldId id="339" r:id="rId54"/>
    <p:sldId id="340" r:id="rId55"/>
    <p:sldId id="341" r:id="rId56"/>
    <p:sldId id="342" r:id="rId57"/>
    <p:sldId id="367" r:id="rId58"/>
    <p:sldId id="343" r:id="rId59"/>
    <p:sldId id="344" r:id="rId60"/>
    <p:sldId id="345" r:id="rId61"/>
    <p:sldId id="346" r:id="rId62"/>
    <p:sldId id="359" r:id="rId63"/>
    <p:sldId id="360" r:id="rId64"/>
    <p:sldId id="347" r:id="rId65"/>
    <p:sldId id="348" r:id="rId66"/>
    <p:sldId id="349" r:id="rId67"/>
    <p:sldId id="350" r:id="rId68"/>
    <p:sldId id="351" r:id="rId69"/>
    <p:sldId id="352" r:id="rId70"/>
    <p:sldId id="353" r:id="rId71"/>
    <p:sldId id="354" r:id="rId72"/>
    <p:sldId id="356" r:id="rId73"/>
    <p:sldId id="361" r:id="rId74"/>
    <p:sldId id="366" r:id="rId75"/>
    <p:sldId id="368" r:id="rId76"/>
    <p:sldId id="272" r:id="rId77"/>
    <p:sldId id="880" r:id="rId78"/>
    <p:sldId id="867" r:id="rId79"/>
    <p:sldId id="868" r:id="rId80"/>
    <p:sldId id="870" r:id="rId81"/>
    <p:sldId id="871" r:id="rId82"/>
    <p:sldId id="872" r:id="rId83"/>
    <p:sldId id="873" r:id="rId84"/>
    <p:sldId id="874" r:id="rId85"/>
    <p:sldId id="875" r:id="rId86"/>
    <p:sldId id="876" r:id="rId87"/>
    <p:sldId id="877" r:id="rId88"/>
    <p:sldId id="878" r:id="rId89"/>
    <p:sldId id="879" r:id="rId90"/>
    <p:sldId id="881" r:id="rId91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09" autoAdjust="0"/>
    <p:restoredTop sz="94660"/>
  </p:normalViewPr>
  <p:slideViewPr>
    <p:cSldViewPr snapToGrid="0">
      <p:cViewPr varScale="1">
        <p:scale>
          <a:sx n="40" d="100"/>
          <a:sy n="40" d="100"/>
        </p:scale>
        <p:origin x="20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theme" Target="theme/theme1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5D4C0-7FBF-4D84-8CB3-56D0EF7A2BCD}" type="datetimeFigureOut">
              <a:rPr lang="es-AR" smtClean="0"/>
              <a:t>14/6/2024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DDC8D-52BA-4C30-A215-2C18A756221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56465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3B0CF2-7F87-4E02-A248-870047730F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2798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fd38ae81f6_1_228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fd38ae81f6_1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3148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fd38ae81f6_1_116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fd38ae81f6_1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44476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fd38ae81f6_1_244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gfd38ae81f6_1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30599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3209193a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3209193ac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04384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3209193a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3209193ac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8223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3209193a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3209193ac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734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9371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d38ae81f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fd38ae81f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8471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d38ae81f6_1_147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fd38ae81f6_1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6508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d38ae81f6_1_172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fd38ae81f6_1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0029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fd38ae81f6_1_193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fd38ae81f6_1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5020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fd38ae81f6_1_211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gfd38ae81f6_1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5581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2287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2287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42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34290" indent="0" algn="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50E0-0183-4A43-B30F-191EAF882E72}" type="datetime1">
              <a:rPr lang="en-US" smtClean="0"/>
              <a:t>6/14/2024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256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2434-7F20-4B60-B96A-E1D7DEF2E488}" type="datetime1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A639-1C2B-4790-8325-E24190B00FA2}" type="datetime1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7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E303-5894-4942-8A77-94DAC1BEAEB8}" type="datetimeFigureOut">
              <a:rPr lang="es-AR" smtClean="0"/>
              <a:t>14/6/2024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F25C-B67A-4635-BEA8-068BE583165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0622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E303-5894-4942-8A77-94DAC1BEAEB8}" type="datetimeFigureOut">
              <a:rPr lang="es-AR" smtClean="0"/>
              <a:t>14/6/2024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F25C-B67A-4635-BEA8-068BE583165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88580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E303-5894-4942-8A77-94DAC1BEAEB8}" type="datetimeFigureOut">
              <a:rPr lang="es-AR" smtClean="0"/>
              <a:t>14/6/2024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F25C-B67A-4635-BEA8-068BE583165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569261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E303-5894-4942-8A77-94DAC1BEAEB8}" type="datetimeFigureOut">
              <a:rPr lang="es-AR" smtClean="0"/>
              <a:t>14/6/2024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F25C-B67A-4635-BEA8-068BE583165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57289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E303-5894-4942-8A77-94DAC1BEAEB8}" type="datetimeFigureOut">
              <a:rPr lang="es-AR" smtClean="0"/>
              <a:t>14/6/2024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F25C-B67A-4635-BEA8-068BE583165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93185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E303-5894-4942-8A77-94DAC1BEAEB8}" type="datetimeFigureOut">
              <a:rPr lang="es-AR" smtClean="0"/>
              <a:t>14/6/2024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F25C-B67A-4635-BEA8-068BE583165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618207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E303-5894-4942-8A77-94DAC1BEAEB8}" type="datetimeFigureOut">
              <a:rPr lang="es-AR" smtClean="0"/>
              <a:t>14/6/2024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F25C-B67A-4635-BEA8-068BE583165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628941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E303-5894-4942-8A77-94DAC1BEAEB8}" type="datetimeFigureOut">
              <a:rPr lang="es-AR" smtClean="0"/>
              <a:t>14/6/2024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F25C-B67A-4635-BEA8-068BE583165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1112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7B2C-0F50-4628-A04C-A7E93ED5BBD2}" type="datetime1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5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E303-5894-4942-8A77-94DAC1BEAEB8}" type="datetimeFigureOut">
              <a:rPr lang="es-AR" smtClean="0"/>
              <a:t>14/6/2024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F25C-B67A-4635-BEA8-068BE583165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347636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E303-5894-4942-8A77-94DAC1BEAEB8}" type="datetimeFigureOut">
              <a:rPr lang="es-AR" smtClean="0"/>
              <a:t>14/6/2024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F25C-B67A-4635-BEA8-068BE583165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170526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E303-5894-4942-8A77-94DAC1BEAEB8}" type="datetimeFigureOut">
              <a:rPr lang="es-AR" smtClean="0"/>
              <a:t>14/6/2024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F25C-B67A-4635-BEA8-068BE583165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007682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latino Linotype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latino Linotype"/>
              <a:buNone/>
              <a:defRPr sz="2100"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latino Linotype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Palatino Linotype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3"/>
          <p:cNvSpPr txBox="1"/>
          <p:nvPr/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‹#›</a:t>
            </a:fld>
            <a:endParaRPr sz="11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337875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42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1650">
                <a:solidFill>
                  <a:schemeClr val="tx1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41C6-C9BB-406F-8C4D-1F0AACCFB235}" type="datetime1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8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195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195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D6A6-3579-421E-B989-831875D1C281}" type="datetime1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10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18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1859761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18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514600"/>
            <a:ext cx="4041775" cy="3845720"/>
          </a:xfrm>
        </p:spPr>
        <p:txBody>
          <a:bodyPr tIns="0"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AF0A-25B3-40BB-8894-04D54A01A46F}" type="datetime1">
              <a:rPr lang="en-US" smtClean="0"/>
              <a:t>6/14/2024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2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375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DF0A-A700-4CC9-9AF1-9170DFEDEE54}" type="datetime1">
              <a:rPr lang="en-US" smtClean="0"/>
              <a:t>6/14/2024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8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BB12-4EAE-483D-801F-00AB37965B56}" type="datetime1">
              <a:rPr lang="en-US" smtClean="0"/>
              <a:t>6/14/2024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1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195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100"/>
            </a:lvl1pPr>
            <a:lvl2pPr>
              <a:defRPr sz="1950"/>
            </a:lvl2pPr>
            <a:lvl3pPr>
              <a:defRPr sz="1800"/>
            </a:lvl3pPr>
            <a:lvl4pPr>
              <a:defRPr sz="1500"/>
            </a:lvl4pPr>
            <a:lvl5pPr>
              <a:defRPr sz="135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050"/>
            </a:lvl1pPr>
            <a:lvl2pPr indent="0" algn="l">
              <a:buNone/>
              <a:defRPr sz="900"/>
            </a:lvl2pPr>
            <a:lvl3pPr indent="0" algn="l">
              <a:buNone/>
              <a:defRPr sz="750"/>
            </a:lvl3pPr>
            <a:lvl4pPr indent="0" algn="l">
              <a:buNone/>
              <a:defRPr sz="675"/>
            </a:lvl4pPr>
            <a:lvl5pPr indent="0" algn="l">
              <a:buNone/>
              <a:defRPr sz="675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9995-96A4-4841-89CD-C4B4BDA6548A}" type="datetime1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7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9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15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24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188"/>
              </a:spcBef>
              <a:buFontTx/>
              <a:buNone/>
              <a:defRPr sz="975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0472-5641-42B3-84CB-F7EFC1149CC4}" type="datetime1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4"/>
            <a:ext cx="6096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pPr marL="0" algn="l" rtl="0" eaLnBrk="1" latinLnBrk="0" hangingPunct="1"/>
            <a:endParaRPr kumimoji="0" lang="en-US" sz="135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9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pPr marL="0" algn="l" rtl="0" eaLnBrk="1" latinLnBrk="0" hangingPunct="1"/>
            <a:endParaRPr kumimoji="0" lang="en-US" sz="135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084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1771" y="-7144"/>
            <a:ext cx="9180548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35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35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35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35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825">
                <a:solidFill>
                  <a:schemeClr val="tx1"/>
                </a:solidFill>
              </a:defRPr>
            </a:lvl1pPr>
          </a:lstStyle>
          <a:p>
            <a:fld id="{A38378BB-B8FB-411A-A427-1389FDA6DBD3}" type="datetime1">
              <a:rPr lang="en-US" smtClean="0"/>
              <a:t>6/14/2024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4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82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825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8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375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05740" indent="-20574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85166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5166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57734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57734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303020" indent="-157734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indent="-13716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645920" indent="-137160" algn="l" rtl="0" eaLnBrk="1" latinLnBrk="0" hangingPunct="1">
        <a:spcBef>
          <a:spcPct val="20000"/>
        </a:spcBef>
        <a:buClr>
          <a:schemeClr val="tx2"/>
        </a:buClr>
        <a:buChar char="•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0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9E303-5894-4942-8A77-94DAC1BEAEB8}" type="datetimeFigureOut">
              <a:rPr lang="es-AR" smtClean="0"/>
              <a:t>14/6/2024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CF25C-B67A-4635-BEA8-068BE583165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9349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Estructura de Datos y Algoritmos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2700">
                <a:solidFill>
                  <a:schemeClr val="tx2"/>
                </a:solidFill>
              </a:rPr>
              <a:t>ITBA     2024-Q1</a:t>
            </a:r>
            <a:endParaRPr lang="en-US" sz="27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>
                <a:solidFill>
                  <a:prstClr val="black"/>
                </a:solidFill>
                <a:latin typeface="Palatino Linotype" panose="02040502050505030304"/>
              </a:rPr>
              <a:pPr/>
              <a:t>1</a:t>
            </a:fld>
            <a:endParaRPr lang="en-US" dirty="0">
              <a:solidFill>
                <a:prstClr val="black"/>
              </a:solidFill>
              <a:latin typeface="Palatino Linotype" panose="02040502050505030304"/>
            </a:endParaRPr>
          </a:p>
        </p:txBody>
      </p:sp>
    </p:spTree>
    <p:extLst>
      <p:ext uri="{BB962C8B-B14F-4D97-AF65-F5344CB8AC3E}">
        <p14:creationId xmlns:p14="http://schemas.microsoft.com/office/powerpoint/2010/main" val="415618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600" dirty="0" err="1"/>
              <a:t>Dijkstra</a:t>
            </a:r>
            <a:r>
              <a:rPr lang="es-AR" sz="1600" dirty="0"/>
              <a:t> de C a los demás? 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5824707" y="3095210"/>
            <a:ext cx="2478920" cy="1526021"/>
            <a:chOff x="6429102" y="3008029"/>
            <a:chExt cx="4349932" cy="2984539"/>
          </a:xfrm>
        </p:grpSpPr>
        <p:sp>
          <p:nvSpPr>
            <p:cNvPr id="5" name="Elipse 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6" name="Elipse 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10" name="Conector recto 9"/>
            <p:cNvCxnSpPr>
              <a:stCxn id="8" idx="7"/>
              <a:endCxn id="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>
              <a:stCxn id="5" idx="5"/>
              <a:endCxn id="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>
              <a:stCxn id="6" idx="5"/>
              <a:endCxn id="7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>
              <a:stCxn id="5" idx="6"/>
              <a:endCxn id="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8154338" y="368847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8</a:t>
              </a: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9410081" y="4454922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3</a:t>
              </a: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9273274" y="331689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2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  <p:graphicFrame>
        <p:nvGraphicFramePr>
          <p:cNvPr id="30" name="Tabl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16200"/>
              </p:ext>
            </p:extLst>
          </p:nvPr>
        </p:nvGraphicFramePr>
        <p:xfrm>
          <a:off x="628650" y="2522745"/>
          <a:ext cx="5055270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s-AR" sz="1000" dirty="0"/>
                        <a:t>Costo?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sp>
        <p:nvSpPr>
          <p:cNvPr id="31" name="Rectángulo 30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/>
              <a:t>   </a:t>
            </a:r>
            <a:r>
              <a:rPr lang="es-AR" sz="1200" dirty="0" err="1">
                <a:solidFill>
                  <a:srgbClr val="FF0000"/>
                </a:solidFill>
              </a:rPr>
              <a:t>Foreach</a:t>
            </a:r>
            <a:r>
              <a:rPr lang="es-AR" sz="1200" dirty="0">
                <a:solidFill>
                  <a:srgbClr val="FF0000"/>
                </a:solidFill>
              </a:rPr>
              <a:t> (     e   in  ejes incidentes de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5830132" y="2285350"/>
            <a:ext cx="163198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C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}</a:t>
            </a:r>
          </a:p>
        </p:txBody>
      </p:sp>
    </p:spTree>
    <p:extLst>
      <p:ext uri="{BB962C8B-B14F-4D97-AF65-F5344CB8AC3E}">
        <p14:creationId xmlns:p14="http://schemas.microsoft.com/office/powerpoint/2010/main" val="2714786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600" dirty="0" err="1"/>
              <a:t>Dijkstra</a:t>
            </a:r>
            <a:r>
              <a:rPr lang="es-AR" sz="1600" dirty="0"/>
              <a:t> de C a los demás? 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5824707" y="3095210"/>
            <a:ext cx="2478920" cy="1526021"/>
            <a:chOff x="6429102" y="3008029"/>
            <a:chExt cx="4349932" cy="2984539"/>
          </a:xfrm>
        </p:grpSpPr>
        <p:sp>
          <p:nvSpPr>
            <p:cNvPr id="5" name="Elipse 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6" name="Elipse 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10" name="Conector recto 9"/>
            <p:cNvCxnSpPr>
              <a:stCxn id="8" idx="7"/>
              <a:endCxn id="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>
              <a:stCxn id="5" idx="5"/>
              <a:endCxn id="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>
              <a:stCxn id="6" idx="5"/>
              <a:endCxn id="7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>
              <a:stCxn id="5" idx="6"/>
              <a:endCxn id="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8154338" y="368847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8</a:t>
              </a: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9410081" y="4454922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3</a:t>
              </a: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9273274" y="331689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2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  <p:graphicFrame>
        <p:nvGraphicFramePr>
          <p:cNvPr id="28" name="Tab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227533"/>
              </p:ext>
            </p:extLst>
          </p:nvPr>
        </p:nvGraphicFramePr>
        <p:xfrm>
          <a:off x="615587" y="2522745"/>
          <a:ext cx="5055270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s-AR" sz="1000" dirty="0">
                          <a:solidFill>
                            <a:schemeClr val="tx1"/>
                          </a:solidFill>
                        </a:rPr>
                        <a:t>Costo?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sp>
        <p:nvSpPr>
          <p:cNvPr id="21" name="Rectángulo 20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/>
              <a:t>   </a:t>
            </a:r>
            <a:r>
              <a:rPr lang="es-AR" sz="1200" dirty="0" err="1">
                <a:solidFill>
                  <a:srgbClr val="FF0000"/>
                </a:solidFill>
              </a:rPr>
              <a:t>Foreach</a:t>
            </a:r>
            <a:r>
              <a:rPr lang="es-AR" sz="1200" dirty="0">
                <a:solidFill>
                  <a:srgbClr val="FF0000"/>
                </a:solidFill>
              </a:rPr>
              <a:t> (     e   in  ejes incidentes de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</a:t>
            </a:r>
            <a:r>
              <a:rPr lang="es-AR" sz="1200" dirty="0">
                <a:solidFill>
                  <a:srgbClr val="FF0000"/>
                </a:solidFill>
              </a:rPr>
              <a:t>actualizar el costo de </a:t>
            </a:r>
            <a:r>
              <a:rPr lang="es-AR" sz="1200" dirty="0" err="1">
                <a:solidFill>
                  <a:srgbClr val="FF0000"/>
                </a:solidFill>
              </a:rPr>
              <a:t>e.target</a:t>
            </a:r>
            <a:r>
              <a:rPr lang="es-AR" sz="1200" dirty="0">
                <a:solidFill>
                  <a:srgbClr val="FF0000"/>
                </a:solidFill>
              </a:rPr>
              <a:t>;</a:t>
            </a:r>
          </a:p>
          <a:p>
            <a:r>
              <a:rPr lang="es-AR" sz="1200" dirty="0">
                <a:solidFill>
                  <a:srgbClr val="FF0000"/>
                </a:solidFill>
              </a:rPr>
              <a:t>			</a:t>
            </a:r>
            <a:r>
              <a:rPr lang="es-AR" sz="1200" dirty="0" err="1">
                <a:solidFill>
                  <a:srgbClr val="FF0000"/>
                </a:solidFill>
              </a:rPr>
              <a:t>agregarloCostosConocidos</a:t>
            </a:r>
            <a:r>
              <a:rPr lang="es-AR" sz="1200" dirty="0">
                <a:solidFill>
                  <a:srgbClr val="FF0000"/>
                </a:solidFill>
              </a:rPr>
              <a:t>(</a:t>
            </a:r>
            <a:r>
              <a:rPr lang="es-AR" sz="1200" dirty="0" err="1">
                <a:solidFill>
                  <a:srgbClr val="FF0000"/>
                </a:solidFill>
              </a:rPr>
              <a:t>e.target</a:t>
            </a:r>
            <a:r>
              <a:rPr lang="es-AR" sz="1200" dirty="0">
                <a:solidFill>
                  <a:srgbClr val="FF0000"/>
                </a:solidFill>
              </a:rPr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5830132" y="2285350"/>
            <a:ext cx="2046842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C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>
                <a:solidFill>
                  <a:srgbClr val="FF0000"/>
                </a:solidFill>
              </a:rPr>
              <a:t>(A, 8) </a:t>
            </a:r>
            <a:r>
              <a:rPr lang="es-AR" sz="13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4269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/>
          <a:lstStyle/>
          <a:p>
            <a:pPr marL="0" indent="0">
              <a:buNone/>
            </a:pPr>
            <a:r>
              <a:rPr lang="es-AR" sz="1600" dirty="0" err="1"/>
              <a:t>Dijkstra</a:t>
            </a:r>
            <a:r>
              <a:rPr lang="es-AR" sz="1600" dirty="0"/>
              <a:t> de C a los demás?</a:t>
            </a:r>
            <a:r>
              <a:rPr lang="es-AR" dirty="0"/>
              <a:t> 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5824707" y="3095210"/>
            <a:ext cx="2478920" cy="1526021"/>
            <a:chOff x="6429102" y="3008029"/>
            <a:chExt cx="4349932" cy="2984539"/>
          </a:xfrm>
        </p:grpSpPr>
        <p:sp>
          <p:nvSpPr>
            <p:cNvPr id="5" name="Elipse 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6" name="Elipse 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10" name="Conector recto 9"/>
            <p:cNvCxnSpPr>
              <a:stCxn id="8" idx="7"/>
              <a:endCxn id="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>
              <a:stCxn id="5" idx="5"/>
              <a:endCxn id="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>
              <a:stCxn id="6" idx="5"/>
              <a:endCxn id="7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>
              <a:stCxn id="5" idx="6"/>
              <a:endCxn id="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8154338" y="368847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8</a:t>
              </a: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9410081" y="4454922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3</a:t>
              </a: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9273274" y="331689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2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  <p:graphicFrame>
        <p:nvGraphicFramePr>
          <p:cNvPr id="28" name="Tabla 27"/>
          <p:cNvGraphicFramePr>
            <a:graphicFrameLocks noGrp="1"/>
          </p:cNvGraphicFramePr>
          <p:nvPr/>
        </p:nvGraphicFramePr>
        <p:xfrm>
          <a:off x="628650" y="2522745"/>
          <a:ext cx="5055270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s-AR" sz="1000" dirty="0">
                          <a:solidFill>
                            <a:schemeClr val="tx1"/>
                          </a:solidFill>
                        </a:rPr>
                        <a:t>Costo?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sp>
        <p:nvSpPr>
          <p:cNvPr id="21" name="Rectángulo 20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/>
              <a:t>   </a:t>
            </a:r>
            <a:r>
              <a:rPr lang="es-AR" sz="1200" dirty="0" err="1">
                <a:solidFill>
                  <a:srgbClr val="FF0000"/>
                </a:solidFill>
              </a:rPr>
              <a:t>Foreach</a:t>
            </a:r>
            <a:r>
              <a:rPr lang="es-AR" sz="1200" dirty="0">
                <a:solidFill>
                  <a:srgbClr val="FF0000"/>
                </a:solidFill>
              </a:rPr>
              <a:t> (     e   in  ejes incidentes de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5830132" y="2285350"/>
            <a:ext cx="2046842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C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>
                <a:solidFill>
                  <a:srgbClr val="FF0000"/>
                </a:solidFill>
              </a:rPr>
              <a:t>(A, 8) </a:t>
            </a:r>
            <a:r>
              <a:rPr lang="es-AR" sz="13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4875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/>
          <a:lstStyle/>
          <a:p>
            <a:pPr marL="0" indent="0">
              <a:buNone/>
            </a:pPr>
            <a:r>
              <a:rPr lang="es-AR" sz="1600" dirty="0" err="1"/>
              <a:t>Dijkstra</a:t>
            </a:r>
            <a:r>
              <a:rPr lang="es-AR" sz="1600" dirty="0"/>
              <a:t> de C a los demás?</a:t>
            </a:r>
            <a:r>
              <a:rPr lang="es-AR" dirty="0"/>
              <a:t> 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5824707" y="3095210"/>
            <a:ext cx="2478920" cy="1526021"/>
            <a:chOff x="6429102" y="3008029"/>
            <a:chExt cx="4349932" cy="2984539"/>
          </a:xfrm>
        </p:grpSpPr>
        <p:sp>
          <p:nvSpPr>
            <p:cNvPr id="5" name="Elipse 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6" name="Elipse 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10" name="Conector recto 9"/>
            <p:cNvCxnSpPr>
              <a:stCxn id="8" idx="7"/>
              <a:endCxn id="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>
              <a:stCxn id="5" idx="5"/>
              <a:endCxn id="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>
              <a:stCxn id="6" idx="5"/>
              <a:endCxn id="7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>
              <a:stCxn id="5" idx="6"/>
              <a:endCxn id="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8154338" y="368847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8</a:t>
              </a: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9410081" y="4454922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3</a:t>
              </a: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9273274" y="331689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2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  <p:graphicFrame>
        <p:nvGraphicFramePr>
          <p:cNvPr id="28" name="Tab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239034"/>
              </p:ext>
            </p:extLst>
          </p:nvPr>
        </p:nvGraphicFramePr>
        <p:xfrm>
          <a:off x="628650" y="2522745"/>
          <a:ext cx="5055270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s-AR" sz="1000" dirty="0">
                          <a:solidFill>
                            <a:schemeClr val="tx1"/>
                          </a:solidFill>
                        </a:rPr>
                        <a:t>Costo?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sp>
        <p:nvSpPr>
          <p:cNvPr id="21" name="Rectángulo 20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/>
              <a:t>   </a:t>
            </a:r>
            <a:r>
              <a:rPr lang="es-AR" sz="1200" dirty="0" err="1">
                <a:solidFill>
                  <a:srgbClr val="FF0000"/>
                </a:solidFill>
              </a:rPr>
              <a:t>Foreach</a:t>
            </a:r>
            <a:r>
              <a:rPr lang="es-AR" sz="1200" dirty="0">
                <a:solidFill>
                  <a:srgbClr val="FF0000"/>
                </a:solidFill>
              </a:rPr>
              <a:t> (     e   in  ejes incidentes de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</a:t>
            </a:r>
            <a:r>
              <a:rPr lang="es-AR" sz="1200" dirty="0">
                <a:solidFill>
                  <a:srgbClr val="FF0000"/>
                </a:solidFill>
              </a:rPr>
              <a:t>actualizar el costo de </a:t>
            </a:r>
            <a:r>
              <a:rPr lang="es-AR" sz="1200" dirty="0" err="1">
                <a:solidFill>
                  <a:srgbClr val="FF0000"/>
                </a:solidFill>
              </a:rPr>
              <a:t>e.target</a:t>
            </a:r>
            <a:r>
              <a:rPr lang="es-AR" sz="1200" dirty="0">
                <a:solidFill>
                  <a:srgbClr val="FF0000"/>
                </a:solidFill>
              </a:rPr>
              <a:t>;</a:t>
            </a:r>
          </a:p>
          <a:p>
            <a:r>
              <a:rPr lang="es-AR" sz="1200" dirty="0">
                <a:solidFill>
                  <a:srgbClr val="FF0000"/>
                </a:solidFill>
              </a:rPr>
              <a:t>			</a:t>
            </a:r>
            <a:r>
              <a:rPr lang="es-AR" sz="1200" dirty="0" err="1">
                <a:solidFill>
                  <a:srgbClr val="FF0000"/>
                </a:solidFill>
              </a:rPr>
              <a:t>agregarloCostosConocidos</a:t>
            </a:r>
            <a:r>
              <a:rPr lang="es-AR" sz="1200" dirty="0">
                <a:solidFill>
                  <a:srgbClr val="FF0000"/>
                </a:solidFill>
              </a:rPr>
              <a:t>(</a:t>
            </a:r>
            <a:r>
              <a:rPr lang="es-AR" sz="1200" dirty="0" err="1">
                <a:solidFill>
                  <a:srgbClr val="FF0000"/>
                </a:solidFill>
              </a:rPr>
              <a:t>e.target</a:t>
            </a:r>
            <a:r>
              <a:rPr lang="es-AR" sz="1200" dirty="0">
                <a:solidFill>
                  <a:srgbClr val="FF0000"/>
                </a:solidFill>
              </a:rPr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5830132" y="2285350"/>
            <a:ext cx="2489271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C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>
                <a:solidFill>
                  <a:srgbClr val="FF0000"/>
                </a:solidFill>
              </a:rPr>
              <a:t>(E, 3), (A, 8) </a:t>
            </a:r>
            <a:r>
              <a:rPr lang="es-AR" sz="13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1310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600" dirty="0" err="1"/>
              <a:t>Dijkstra</a:t>
            </a:r>
            <a:r>
              <a:rPr lang="es-AR" sz="1600" dirty="0"/>
              <a:t> de C a los demás? 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5824707" y="3095210"/>
            <a:ext cx="2478920" cy="1526021"/>
            <a:chOff x="6429102" y="3008029"/>
            <a:chExt cx="4349932" cy="2984539"/>
          </a:xfrm>
        </p:grpSpPr>
        <p:sp>
          <p:nvSpPr>
            <p:cNvPr id="5" name="Elipse 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6" name="Elipse 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10" name="Conector recto 9"/>
            <p:cNvCxnSpPr>
              <a:stCxn id="8" idx="7"/>
              <a:endCxn id="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>
              <a:stCxn id="5" idx="5"/>
              <a:endCxn id="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>
              <a:stCxn id="6" idx="5"/>
              <a:endCxn id="7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>
              <a:stCxn id="5" idx="6"/>
              <a:endCxn id="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8154338" y="368847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8</a:t>
              </a: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9410081" y="4454922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3</a:t>
              </a: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9273274" y="331689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2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  <p:graphicFrame>
        <p:nvGraphicFramePr>
          <p:cNvPr id="28" name="Tab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8336"/>
              </p:ext>
            </p:extLst>
          </p:nvPr>
        </p:nvGraphicFramePr>
        <p:xfrm>
          <a:off x="628650" y="2522745"/>
          <a:ext cx="5055270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s-AR" sz="1000" dirty="0">
                          <a:solidFill>
                            <a:schemeClr val="tx1"/>
                          </a:solidFill>
                        </a:rPr>
                        <a:t>Costo?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sp>
        <p:nvSpPr>
          <p:cNvPr id="21" name="Rectángulo 20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= Sacar el de menor costo de  </a:t>
            </a:r>
            <a:r>
              <a:rPr lang="es-AR" sz="1200" dirty="0" err="1">
                <a:solidFill>
                  <a:srgbClr val="FF0000"/>
                </a:solidFill>
              </a:rPr>
              <a:t>costosConocidos</a:t>
            </a:r>
            <a:r>
              <a:rPr lang="es-AR" sz="1200" dirty="0">
                <a:solidFill>
                  <a:srgbClr val="FF0000"/>
                </a:solidFill>
              </a:rPr>
              <a:t>.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if</a:t>
            </a:r>
            <a:r>
              <a:rPr lang="es-AR" sz="1200" dirty="0">
                <a:solidFill>
                  <a:srgbClr val="FF0000"/>
                </a:solidFill>
              </a:rPr>
              <a:t> ( </a:t>
            </a:r>
            <a:r>
              <a:rPr lang="es-AR" sz="1200" dirty="0" err="1">
                <a:solidFill>
                  <a:srgbClr val="FF0000"/>
                </a:solidFill>
              </a:rPr>
              <a:t>Visited.contains</a:t>
            </a:r>
            <a:r>
              <a:rPr lang="es-AR" sz="1200" dirty="0">
                <a:solidFill>
                  <a:srgbClr val="FF0000"/>
                </a:solidFill>
              </a:rPr>
              <a:t>( </a:t>
            </a:r>
            <a:r>
              <a:rPr lang="es-AR" sz="1200" dirty="0" err="1">
                <a:solidFill>
                  <a:srgbClr val="FF0000"/>
                </a:solidFill>
              </a:rPr>
              <a:t>current.vertex</a:t>
            </a:r>
            <a:r>
              <a:rPr lang="es-AR" sz="1200" dirty="0">
                <a:solidFill>
                  <a:srgbClr val="FF0000"/>
                </a:solidFill>
              </a:rPr>
              <a:t>)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  </a:t>
            </a:r>
            <a:r>
              <a:rPr lang="es-AR" sz="1200" dirty="0" err="1">
                <a:solidFill>
                  <a:srgbClr val="FF0000"/>
                </a:solidFill>
              </a:rPr>
              <a:t>continue</a:t>
            </a:r>
            <a:r>
              <a:rPr lang="es-AR" sz="1200" dirty="0">
                <a:solidFill>
                  <a:srgbClr val="FF0000"/>
                </a:solidFill>
              </a:rPr>
              <a:t>;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Visisted.add</a:t>
            </a:r>
            <a:r>
              <a:rPr lang="es-AR" sz="1200" dirty="0">
                <a:solidFill>
                  <a:srgbClr val="FF0000"/>
                </a:solidFill>
              </a:rPr>
              <a:t>( </a:t>
            </a:r>
            <a:r>
              <a:rPr lang="es-AR" sz="1200" dirty="0" err="1">
                <a:solidFill>
                  <a:srgbClr val="FF0000"/>
                </a:solidFill>
              </a:rPr>
              <a:t>current.vertex</a:t>
            </a:r>
            <a:r>
              <a:rPr lang="es-AR" sz="1200" dirty="0">
                <a:solidFill>
                  <a:srgbClr val="FF0000"/>
                </a:solidFill>
              </a:rPr>
              <a:t>);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Foreach</a:t>
            </a:r>
            <a:r>
              <a:rPr lang="es-AR" sz="1200" dirty="0"/>
              <a:t> (     e   in  ejes incidentes de </a:t>
            </a:r>
            <a:r>
              <a:rPr lang="es-AR" sz="1200" dirty="0" err="1"/>
              <a:t>current</a:t>
            </a:r>
            <a:r>
              <a:rPr lang="es-AR" sz="1200" dirty="0"/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5830132" y="2285350"/>
            <a:ext cx="2489271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C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>
                <a:solidFill>
                  <a:srgbClr val="FF0000"/>
                </a:solidFill>
              </a:rPr>
              <a:t>(E, 3), (A, 8) </a:t>
            </a:r>
            <a:r>
              <a:rPr lang="es-AR" sz="13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9884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600" dirty="0" err="1"/>
              <a:t>Dijkstra</a:t>
            </a:r>
            <a:r>
              <a:rPr lang="es-AR" sz="1600" dirty="0"/>
              <a:t> de C a los demás? 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5824707" y="3095210"/>
            <a:ext cx="2478920" cy="1526021"/>
            <a:chOff x="6429102" y="3008029"/>
            <a:chExt cx="4349932" cy="2984539"/>
          </a:xfrm>
        </p:grpSpPr>
        <p:sp>
          <p:nvSpPr>
            <p:cNvPr id="5" name="Elipse 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6" name="Elipse 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10" name="Conector recto 9"/>
            <p:cNvCxnSpPr>
              <a:stCxn id="8" idx="7"/>
              <a:endCxn id="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>
              <a:stCxn id="5" idx="5"/>
              <a:endCxn id="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>
              <a:stCxn id="6" idx="5"/>
              <a:endCxn id="7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>
              <a:stCxn id="5" idx="6"/>
              <a:endCxn id="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8154338" y="368847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8</a:t>
              </a: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9410081" y="4454922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3</a:t>
              </a: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9273274" y="331689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2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  <p:graphicFrame>
        <p:nvGraphicFramePr>
          <p:cNvPr id="28" name="Tab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280999"/>
              </p:ext>
            </p:extLst>
          </p:nvPr>
        </p:nvGraphicFramePr>
        <p:xfrm>
          <a:off x="628650" y="2522745"/>
          <a:ext cx="5055270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s-AR" sz="1000" dirty="0">
                          <a:solidFill>
                            <a:schemeClr val="tx1"/>
                          </a:solidFill>
                        </a:rPr>
                        <a:t>Costo?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sp>
        <p:nvSpPr>
          <p:cNvPr id="21" name="Rectángulo 20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/>
              <a:t>   </a:t>
            </a:r>
            <a:r>
              <a:rPr lang="es-AR" sz="1200" dirty="0" err="1">
                <a:solidFill>
                  <a:srgbClr val="FF0000"/>
                </a:solidFill>
              </a:rPr>
              <a:t>Foreach</a:t>
            </a:r>
            <a:r>
              <a:rPr lang="es-AR" sz="1200" dirty="0">
                <a:solidFill>
                  <a:srgbClr val="FF0000"/>
                </a:solidFill>
              </a:rPr>
              <a:t> (     e   in  ejes incidentes de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5830132" y="2285350"/>
            <a:ext cx="2046842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C, E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>
                <a:solidFill>
                  <a:srgbClr val="FF0000"/>
                </a:solidFill>
              </a:rPr>
              <a:t>(A, 8) </a:t>
            </a:r>
            <a:r>
              <a:rPr lang="es-AR" sz="13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0403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600" dirty="0" err="1"/>
              <a:t>Dijkstra</a:t>
            </a:r>
            <a:r>
              <a:rPr lang="es-AR" sz="1600" dirty="0"/>
              <a:t> de C a los demás? 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5824707" y="3095210"/>
            <a:ext cx="2478920" cy="1526021"/>
            <a:chOff x="6429102" y="3008029"/>
            <a:chExt cx="4349932" cy="2984539"/>
          </a:xfrm>
        </p:grpSpPr>
        <p:sp>
          <p:nvSpPr>
            <p:cNvPr id="5" name="Elipse 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6" name="Elipse 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10" name="Conector recto 9"/>
            <p:cNvCxnSpPr>
              <a:stCxn id="8" idx="7"/>
              <a:endCxn id="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>
              <a:stCxn id="5" idx="5"/>
              <a:endCxn id="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>
              <a:stCxn id="6" idx="5"/>
              <a:endCxn id="7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>
              <a:stCxn id="5" idx="6"/>
              <a:endCxn id="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8154338" y="368847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8</a:t>
              </a: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9410081" y="4454922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3</a:t>
              </a: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9273274" y="331689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2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  <p:graphicFrame>
        <p:nvGraphicFramePr>
          <p:cNvPr id="28" name="Tab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958940"/>
              </p:ext>
            </p:extLst>
          </p:nvPr>
        </p:nvGraphicFramePr>
        <p:xfrm>
          <a:off x="628650" y="2522745"/>
          <a:ext cx="5055270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s-AR" sz="1000" dirty="0">
                          <a:solidFill>
                            <a:schemeClr val="tx1"/>
                          </a:solidFill>
                        </a:rPr>
                        <a:t>Costo?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sp>
        <p:nvSpPr>
          <p:cNvPr id="21" name="Rectángulo 20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/>
              <a:t>   </a:t>
            </a:r>
            <a:r>
              <a:rPr lang="es-AR" sz="1200" dirty="0" err="1">
                <a:solidFill>
                  <a:srgbClr val="FF0000"/>
                </a:solidFill>
              </a:rPr>
              <a:t>Foreach</a:t>
            </a:r>
            <a:r>
              <a:rPr lang="es-AR" sz="1200" dirty="0">
                <a:solidFill>
                  <a:srgbClr val="FF0000"/>
                </a:solidFill>
              </a:rPr>
              <a:t> (     e   in  ejes incidentes de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</a:t>
            </a:r>
            <a:r>
              <a:rPr lang="es-AR" sz="1200" dirty="0">
                <a:solidFill>
                  <a:srgbClr val="FF0000"/>
                </a:solidFill>
              </a:rPr>
              <a:t>actualizar el costo de </a:t>
            </a:r>
            <a:r>
              <a:rPr lang="es-AR" sz="1200" dirty="0" err="1">
                <a:solidFill>
                  <a:srgbClr val="FF0000"/>
                </a:solidFill>
              </a:rPr>
              <a:t>e.target</a:t>
            </a:r>
            <a:r>
              <a:rPr lang="es-AR" sz="1200" dirty="0">
                <a:solidFill>
                  <a:srgbClr val="FF0000"/>
                </a:solidFill>
              </a:rPr>
              <a:t>;</a:t>
            </a:r>
          </a:p>
          <a:p>
            <a:r>
              <a:rPr lang="es-AR" sz="1200" dirty="0">
                <a:solidFill>
                  <a:srgbClr val="FF0000"/>
                </a:solidFill>
              </a:rPr>
              <a:t>			</a:t>
            </a:r>
            <a:r>
              <a:rPr lang="es-AR" sz="1200" dirty="0" err="1">
                <a:solidFill>
                  <a:srgbClr val="FF0000"/>
                </a:solidFill>
              </a:rPr>
              <a:t>agregarloCostosConocidos</a:t>
            </a:r>
            <a:r>
              <a:rPr lang="es-AR" sz="1200" dirty="0">
                <a:solidFill>
                  <a:srgbClr val="FF0000"/>
                </a:solidFill>
              </a:rPr>
              <a:t>(</a:t>
            </a:r>
            <a:r>
              <a:rPr lang="es-AR" sz="1200" dirty="0" err="1">
                <a:solidFill>
                  <a:srgbClr val="FF0000"/>
                </a:solidFill>
              </a:rPr>
              <a:t>e.target</a:t>
            </a:r>
            <a:r>
              <a:rPr lang="es-AR" sz="1200" dirty="0">
                <a:solidFill>
                  <a:srgbClr val="FF0000"/>
                </a:solidFill>
              </a:rPr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5830132" y="2285350"/>
            <a:ext cx="2543453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C, E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>
                <a:solidFill>
                  <a:srgbClr val="FF0000"/>
                </a:solidFill>
              </a:rPr>
              <a:t>(A, 5),  (A, 8) </a:t>
            </a:r>
            <a:r>
              <a:rPr lang="es-AR" sz="13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3358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600" dirty="0" err="1"/>
              <a:t>Dijkstra</a:t>
            </a:r>
            <a:r>
              <a:rPr lang="es-AR" sz="1600" dirty="0"/>
              <a:t> de C a los demás? 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5824707" y="3095210"/>
            <a:ext cx="2478920" cy="1526021"/>
            <a:chOff x="6429102" y="3008029"/>
            <a:chExt cx="4349932" cy="2984539"/>
          </a:xfrm>
        </p:grpSpPr>
        <p:sp>
          <p:nvSpPr>
            <p:cNvPr id="5" name="Elipse 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6" name="Elipse 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10" name="Conector recto 9"/>
            <p:cNvCxnSpPr>
              <a:stCxn id="8" idx="7"/>
              <a:endCxn id="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>
              <a:stCxn id="5" idx="5"/>
              <a:endCxn id="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>
              <a:stCxn id="6" idx="5"/>
              <a:endCxn id="7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>
              <a:stCxn id="5" idx="6"/>
              <a:endCxn id="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8154338" y="368847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8</a:t>
              </a: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9410081" y="4454922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3</a:t>
              </a: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9273274" y="331689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2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  <p:graphicFrame>
        <p:nvGraphicFramePr>
          <p:cNvPr id="28" name="Tab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997672"/>
              </p:ext>
            </p:extLst>
          </p:nvPr>
        </p:nvGraphicFramePr>
        <p:xfrm>
          <a:off x="628650" y="2522745"/>
          <a:ext cx="5055270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s-AR" sz="1000" dirty="0">
                          <a:solidFill>
                            <a:schemeClr val="tx1"/>
                          </a:solidFill>
                        </a:rPr>
                        <a:t>Costo?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sp>
        <p:nvSpPr>
          <p:cNvPr id="21" name="Rectángulo 20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/>
              <a:t>   </a:t>
            </a:r>
            <a:r>
              <a:rPr lang="es-AR" sz="1200" dirty="0" err="1">
                <a:solidFill>
                  <a:srgbClr val="FF0000"/>
                </a:solidFill>
              </a:rPr>
              <a:t>Foreach</a:t>
            </a:r>
            <a:r>
              <a:rPr lang="es-AR" sz="1200" dirty="0">
                <a:solidFill>
                  <a:srgbClr val="FF0000"/>
                </a:solidFill>
              </a:rPr>
              <a:t> (     e   in  ejes incidentes de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5830132" y="2285350"/>
            <a:ext cx="2543453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C, E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>
                <a:solidFill>
                  <a:srgbClr val="FF0000"/>
                </a:solidFill>
              </a:rPr>
              <a:t>(A, 5),  (A, 8) </a:t>
            </a:r>
            <a:r>
              <a:rPr lang="es-AR" sz="13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092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600" dirty="0" err="1"/>
              <a:t>Dijkstra</a:t>
            </a:r>
            <a:r>
              <a:rPr lang="es-AR" sz="1600" dirty="0"/>
              <a:t> de C a los demás? 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5824707" y="3095210"/>
            <a:ext cx="2478920" cy="1526021"/>
            <a:chOff x="6429102" y="3008029"/>
            <a:chExt cx="4349932" cy="2984539"/>
          </a:xfrm>
        </p:grpSpPr>
        <p:sp>
          <p:nvSpPr>
            <p:cNvPr id="5" name="Elipse 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6" name="Elipse 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10" name="Conector recto 9"/>
            <p:cNvCxnSpPr>
              <a:stCxn id="8" idx="7"/>
              <a:endCxn id="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>
              <a:stCxn id="5" idx="5"/>
              <a:endCxn id="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>
              <a:stCxn id="6" idx="5"/>
              <a:endCxn id="7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>
              <a:stCxn id="5" idx="6"/>
              <a:endCxn id="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8154338" y="368847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8</a:t>
              </a: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9410081" y="4454922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3</a:t>
              </a: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9273274" y="331689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2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  <p:graphicFrame>
        <p:nvGraphicFramePr>
          <p:cNvPr id="28" name="Tab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284835"/>
              </p:ext>
            </p:extLst>
          </p:nvPr>
        </p:nvGraphicFramePr>
        <p:xfrm>
          <a:off x="628650" y="2522745"/>
          <a:ext cx="5055270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s-AR" sz="1000" dirty="0">
                          <a:solidFill>
                            <a:schemeClr val="tx1"/>
                          </a:solidFill>
                        </a:rPr>
                        <a:t>Costo?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sp>
        <p:nvSpPr>
          <p:cNvPr id="21" name="Rectángulo 20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/>
              <a:t>   </a:t>
            </a:r>
            <a:r>
              <a:rPr lang="es-AR" sz="1200" dirty="0" err="1">
                <a:solidFill>
                  <a:srgbClr val="FF0000"/>
                </a:solidFill>
              </a:rPr>
              <a:t>Foreach</a:t>
            </a:r>
            <a:r>
              <a:rPr lang="es-AR" sz="1200" dirty="0">
                <a:solidFill>
                  <a:srgbClr val="FF0000"/>
                </a:solidFill>
              </a:rPr>
              <a:t> (     e   in  ejes incidentes de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</a:t>
            </a:r>
            <a:r>
              <a:rPr lang="es-AR" sz="1200" dirty="0">
                <a:solidFill>
                  <a:srgbClr val="FF0000"/>
                </a:solidFill>
              </a:rPr>
              <a:t>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5830132" y="2285350"/>
            <a:ext cx="2543453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C, E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>
                <a:solidFill>
                  <a:srgbClr val="FF0000"/>
                </a:solidFill>
              </a:rPr>
              <a:t>(A, 5),  (A, 8) </a:t>
            </a:r>
            <a:r>
              <a:rPr lang="es-AR" sz="13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4318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600" dirty="0" err="1"/>
              <a:t>Dijkstra</a:t>
            </a:r>
            <a:r>
              <a:rPr lang="es-AR" sz="1600" dirty="0"/>
              <a:t> de C a los demás? 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5824707" y="3095210"/>
            <a:ext cx="2478920" cy="1526021"/>
            <a:chOff x="6429102" y="3008029"/>
            <a:chExt cx="4349932" cy="2984539"/>
          </a:xfrm>
        </p:grpSpPr>
        <p:sp>
          <p:nvSpPr>
            <p:cNvPr id="5" name="Elipse 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6" name="Elipse 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10" name="Conector recto 9"/>
            <p:cNvCxnSpPr>
              <a:stCxn id="8" idx="7"/>
              <a:endCxn id="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>
              <a:stCxn id="5" idx="5"/>
              <a:endCxn id="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>
              <a:stCxn id="6" idx="5"/>
              <a:endCxn id="7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>
              <a:stCxn id="5" idx="6"/>
              <a:endCxn id="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8154338" y="368847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8</a:t>
              </a: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9410081" y="4454922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3</a:t>
              </a: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9273274" y="331689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2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  <p:graphicFrame>
        <p:nvGraphicFramePr>
          <p:cNvPr id="28" name="Tab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85792"/>
              </p:ext>
            </p:extLst>
          </p:nvPr>
        </p:nvGraphicFramePr>
        <p:xfrm>
          <a:off x="628650" y="2522745"/>
          <a:ext cx="5055270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s-AR" sz="1000" dirty="0">
                          <a:solidFill>
                            <a:schemeClr val="tx1"/>
                          </a:solidFill>
                        </a:rPr>
                        <a:t>Costo?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sp>
        <p:nvSpPr>
          <p:cNvPr id="21" name="Rectángulo 20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= Sacar el de menor costo de  </a:t>
            </a:r>
            <a:r>
              <a:rPr lang="es-AR" sz="1200" dirty="0" err="1">
                <a:solidFill>
                  <a:srgbClr val="FF0000"/>
                </a:solidFill>
              </a:rPr>
              <a:t>costosConocidos</a:t>
            </a:r>
            <a:r>
              <a:rPr lang="es-AR" sz="1200" dirty="0">
                <a:solidFill>
                  <a:srgbClr val="FF0000"/>
                </a:solidFill>
              </a:rPr>
              <a:t>.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if</a:t>
            </a:r>
            <a:r>
              <a:rPr lang="es-AR" sz="1200" dirty="0">
                <a:solidFill>
                  <a:srgbClr val="FF0000"/>
                </a:solidFill>
              </a:rPr>
              <a:t> ( </a:t>
            </a:r>
            <a:r>
              <a:rPr lang="es-AR" sz="1200" dirty="0" err="1">
                <a:solidFill>
                  <a:srgbClr val="FF0000"/>
                </a:solidFill>
              </a:rPr>
              <a:t>Visited.contains</a:t>
            </a:r>
            <a:r>
              <a:rPr lang="es-AR" sz="1200" dirty="0">
                <a:solidFill>
                  <a:srgbClr val="FF0000"/>
                </a:solidFill>
              </a:rPr>
              <a:t>( </a:t>
            </a:r>
            <a:r>
              <a:rPr lang="es-AR" sz="1200" dirty="0" err="1">
                <a:solidFill>
                  <a:srgbClr val="FF0000"/>
                </a:solidFill>
              </a:rPr>
              <a:t>current.vertex</a:t>
            </a:r>
            <a:r>
              <a:rPr lang="es-AR" sz="1200" dirty="0">
                <a:solidFill>
                  <a:srgbClr val="FF0000"/>
                </a:solidFill>
              </a:rPr>
              <a:t>)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  </a:t>
            </a:r>
            <a:r>
              <a:rPr lang="es-AR" sz="1200" dirty="0" err="1">
                <a:solidFill>
                  <a:srgbClr val="FF0000"/>
                </a:solidFill>
              </a:rPr>
              <a:t>continue</a:t>
            </a:r>
            <a:r>
              <a:rPr lang="es-AR" sz="1200" dirty="0">
                <a:solidFill>
                  <a:srgbClr val="FF0000"/>
                </a:solidFill>
              </a:rPr>
              <a:t>;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Visisted.add</a:t>
            </a:r>
            <a:r>
              <a:rPr lang="es-AR" sz="1200" dirty="0">
                <a:solidFill>
                  <a:srgbClr val="FF0000"/>
                </a:solidFill>
              </a:rPr>
              <a:t>( </a:t>
            </a:r>
            <a:r>
              <a:rPr lang="es-AR" sz="1200" dirty="0" err="1">
                <a:solidFill>
                  <a:srgbClr val="FF0000"/>
                </a:solidFill>
              </a:rPr>
              <a:t>current.vertex</a:t>
            </a:r>
            <a:r>
              <a:rPr lang="es-AR" sz="1200" dirty="0">
                <a:solidFill>
                  <a:srgbClr val="FF0000"/>
                </a:solidFill>
              </a:rPr>
              <a:t>);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Foreach</a:t>
            </a:r>
            <a:r>
              <a:rPr lang="es-AR" sz="1200" dirty="0"/>
              <a:t> (     e   in  ejes incidentes de </a:t>
            </a:r>
            <a:r>
              <a:rPr lang="es-AR" sz="1200" dirty="0" err="1"/>
              <a:t>current</a:t>
            </a:r>
            <a:r>
              <a:rPr lang="es-AR" sz="1200" dirty="0"/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5830132" y="2285350"/>
            <a:ext cx="2543453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C, E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>
                <a:solidFill>
                  <a:srgbClr val="FF0000"/>
                </a:solidFill>
              </a:rPr>
              <a:t>(A, 5),  (A, 8) </a:t>
            </a:r>
            <a:r>
              <a:rPr lang="es-AR" sz="13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8055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AR" sz="1600" dirty="0" err="1"/>
              <a:t>GraphService</a:t>
            </a:r>
            <a:r>
              <a:rPr lang="es-AR" sz="1600" dirty="0"/>
              <a:t>&lt;</a:t>
            </a:r>
            <a:r>
              <a:rPr lang="es-AR" sz="1600" dirty="0" err="1"/>
              <a:t>Character,WeightedEdge</a:t>
            </a:r>
            <a:r>
              <a:rPr lang="es-AR" sz="1600" dirty="0"/>
              <a:t>&gt; g = </a:t>
            </a:r>
          </a:p>
          <a:p>
            <a:pPr marL="0" indent="0">
              <a:buNone/>
            </a:pPr>
            <a:r>
              <a:rPr lang="es-AR" sz="1600" dirty="0" err="1"/>
              <a:t>GraphFactory.</a:t>
            </a:r>
            <a:r>
              <a:rPr lang="es-AR" sz="1600" i="1" dirty="0" err="1"/>
              <a:t>create</a:t>
            </a:r>
            <a:r>
              <a:rPr lang="es-AR" sz="1600" i="1" dirty="0"/>
              <a:t>(</a:t>
            </a:r>
          </a:p>
          <a:p>
            <a:pPr marL="0" indent="0">
              <a:buNone/>
            </a:pPr>
            <a:r>
              <a:rPr lang="es-AR" sz="1600" i="1" dirty="0" err="1"/>
              <a:t>Multiplicity.</a:t>
            </a:r>
            <a:r>
              <a:rPr lang="es-AR" sz="1600" b="1" i="1" dirty="0" err="1"/>
              <a:t>SIMPLE</a:t>
            </a:r>
            <a:r>
              <a:rPr lang="es-AR" sz="1600" b="1" i="1" dirty="0"/>
              <a:t>, </a:t>
            </a:r>
          </a:p>
          <a:p>
            <a:pPr marL="0" indent="0">
              <a:buNone/>
            </a:pPr>
            <a:r>
              <a:rPr lang="es-AR" sz="1600" dirty="0"/>
              <a:t>    </a:t>
            </a:r>
            <a:r>
              <a:rPr lang="es-AR" sz="1600" dirty="0" err="1"/>
              <a:t>EdgeMode.</a:t>
            </a:r>
            <a:r>
              <a:rPr lang="es-AR" sz="1600" b="1" i="1" dirty="0" err="1"/>
              <a:t>UNDIRECTED</a:t>
            </a:r>
            <a:r>
              <a:rPr lang="es-AR" sz="1600" b="1" i="1" dirty="0"/>
              <a:t>,</a:t>
            </a:r>
          </a:p>
          <a:p>
            <a:pPr marL="0" indent="0">
              <a:buNone/>
            </a:pPr>
            <a:r>
              <a:rPr lang="es-AR" sz="1600" dirty="0"/>
              <a:t>    </a:t>
            </a:r>
            <a:r>
              <a:rPr lang="es-AR" sz="1600" dirty="0" err="1"/>
              <a:t>SelfLoop.</a:t>
            </a:r>
            <a:r>
              <a:rPr lang="es-AR" sz="1600" b="1" i="1" dirty="0" err="1"/>
              <a:t>NO</a:t>
            </a:r>
            <a:r>
              <a:rPr lang="es-AR" sz="1600" b="1" i="1" dirty="0"/>
              <a:t>,</a:t>
            </a:r>
          </a:p>
          <a:p>
            <a:pPr marL="0" indent="0">
              <a:buNone/>
            </a:pPr>
            <a:r>
              <a:rPr lang="es-AR" sz="1600" dirty="0"/>
              <a:t>    </a:t>
            </a:r>
            <a:r>
              <a:rPr lang="es-AR" sz="1600" dirty="0" err="1"/>
              <a:t>Weight.</a:t>
            </a:r>
            <a:r>
              <a:rPr lang="es-AR" sz="1600" b="1" i="1" dirty="0" err="1"/>
              <a:t>YES</a:t>
            </a:r>
            <a:r>
              <a:rPr lang="es-AR" sz="1600" b="1" i="1" dirty="0"/>
              <a:t>,</a:t>
            </a:r>
          </a:p>
          <a:p>
            <a:pPr marL="0" indent="0">
              <a:buNone/>
            </a:pPr>
            <a:r>
              <a:rPr lang="es-AR" sz="1600" dirty="0"/>
              <a:t>    </a:t>
            </a:r>
            <a:r>
              <a:rPr lang="es-AR" sz="1600" dirty="0" err="1">
                <a:solidFill>
                  <a:srgbClr val="00B050"/>
                </a:solidFill>
              </a:rPr>
              <a:t>Storage.</a:t>
            </a:r>
            <a:r>
              <a:rPr lang="es-AR" sz="1600" b="1" i="1" dirty="0" err="1">
                <a:solidFill>
                  <a:srgbClr val="00B050"/>
                </a:solidFill>
              </a:rPr>
              <a:t>SPARSE</a:t>
            </a:r>
            <a:r>
              <a:rPr lang="es-AR" sz="1600" b="1" i="1" dirty="0">
                <a:solidFill>
                  <a:srgbClr val="00B050"/>
                </a:solidFill>
              </a:rPr>
              <a:t>);</a:t>
            </a:r>
          </a:p>
          <a:p>
            <a:pPr marL="0" indent="0">
              <a:buNone/>
            </a:pPr>
            <a:endParaRPr lang="es-AR" sz="1600" dirty="0"/>
          </a:p>
          <a:p>
            <a:pPr marL="0" indent="0">
              <a:buNone/>
            </a:pPr>
            <a:r>
              <a:rPr lang="en-US" sz="1600" dirty="0" err="1"/>
              <a:t>g.addEdge</a:t>
            </a:r>
            <a:r>
              <a:rPr lang="en-US" sz="1600" dirty="0"/>
              <a:t>('A', 'E', </a:t>
            </a:r>
            <a:r>
              <a:rPr lang="en-US" sz="1600" b="1" dirty="0"/>
              <a:t>new </a:t>
            </a:r>
            <a:r>
              <a:rPr lang="en-US" sz="1600" b="1" dirty="0" err="1"/>
              <a:t>WeightedEdge</a:t>
            </a:r>
            <a:r>
              <a:rPr lang="en-US" sz="1600" b="1" dirty="0"/>
              <a:t>(2));  </a:t>
            </a:r>
          </a:p>
          <a:p>
            <a:pPr marL="0" indent="0">
              <a:buNone/>
            </a:pPr>
            <a:r>
              <a:rPr lang="en-US" sz="1600" dirty="0" err="1"/>
              <a:t>g.addEdge</a:t>
            </a:r>
            <a:r>
              <a:rPr lang="en-US" sz="1600" dirty="0"/>
              <a:t>('A', 'C', </a:t>
            </a:r>
            <a:r>
              <a:rPr lang="en-US" sz="1600" b="1" dirty="0"/>
              <a:t>new </a:t>
            </a:r>
            <a:r>
              <a:rPr lang="en-US" sz="1600" b="1" dirty="0" err="1"/>
              <a:t>WeightedEdge</a:t>
            </a:r>
            <a:r>
              <a:rPr lang="en-US" sz="1600" b="1" dirty="0"/>
              <a:t>(8));  </a:t>
            </a:r>
          </a:p>
          <a:p>
            <a:pPr marL="0" indent="0">
              <a:buNone/>
            </a:pPr>
            <a:r>
              <a:rPr lang="en-US" sz="1600" dirty="0" err="1"/>
              <a:t>g.addEdge</a:t>
            </a:r>
            <a:r>
              <a:rPr lang="en-US" sz="1600" dirty="0"/>
              <a:t>('A', 'B', </a:t>
            </a:r>
            <a:r>
              <a:rPr lang="en-US" sz="1600" b="1" dirty="0"/>
              <a:t>new </a:t>
            </a:r>
            <a:r>
              <a:rPr lang="en-US" sz="1600" b="1" dirty="0" err="1"/>
              <a:t>WeightedEdge</a:t>
            </a:r>
            <a:r>
              <a:rPr lang="en-US" sz="1600" b="1" dirty="0"/>
              <a:t>(9));  </a:t>
            </a:r>
          </a:p>
          <a:p>
            <a:pPr marL="0" indent="0">
              <a:buNone/>
            </a:pPr>
            <a:r>
              <a:rPr lang="en-US" sz="1600" dirty="0" err="1"/>
              <a:t>g.addEdge</a:t>
            </a:r>
            <a:r>
              <a:rPr lang="en-US" sz="1600" dirty="0"/>
              <a:t>('C', 'E', </a:t>
            </a:r>
            <a:r>
              <a:rPr lang="en-US" sz="1600" b="1" dirty="0"/>
              <a:t>new </a:t>
            </a:r>
            <a:r>
              <a:rPr lang="en-US" sz="1600" b="1" dirty="0" err="1"/>
              <a:t>WeightedEdge</a:t>
            </a:r>
            <a:r>
              <a:rPr lang="en-US" sz="1600" b="1" dirty="0"/>
              <a:t>(3));  </a:t>
            </a:r>
          </a:p>
          <a:p>
            <a:pPr marL="0" indent="0">
              <a:buNone/>
            </a:pPr>
            <a:r>
              <a:rPr lang="es-AR" sz="1600" dirty="0" err="1"/>
              <a:t>g.addVertex</a:t>
            </a:r>
            <a:r>
              <a:rPr lang="es-AR" sz="1600" dirty="0"/>
              <a:t>('D');</a:t>
            </a:r>
          </a:p>
          <a:p>
            <a:pPr marL="0" indent="0">
              <a:buNone/>
            </a:pPr>
            <a:endParaRPr lang="es-AR" sz="1600" dirty="0"/>
          </a:p>
        </p:txBody>
      </p:sp>
      <p:grpSp>
        <p:nvGrpSpPr>
          <p:cNvPr id="25" name="Grupo 24"/>
          <p:cNvGrpSpPr/>
          <p:nvPr/>
        </p:nvGrpSpPr>
        <p:grpSpPr>
          <a:xfrm>
            <a:off x="5878285" y="4100104"/>
            <a:ext cx="2478920" cy="1526021"/>
            <a:chOff x="6429102" y="3008029"/>
            <a:chExt cx="4349932" cy="2984539"/>
          </a:xfrm>
        </p:grpSpPr>
        <p:sp>
          <p:nvSpPr>
            <p:cNvPr id="26" name="Elipse 25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27" name="Elipse 26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30" name="Elipse 29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31" name="Conector recto 30"/>
            <p:cNvCxnSpPr>
              <a:stCxn id="29" idx="7"/>
              <a:endCxn id="26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>
              <a:stCxn id="26" idx="5"/>
              <a:endCxn id="27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>
              <a:stCxn id="27" idx="5"/>
              <a:endCxn id="28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cto 33"/>
            <p:cNvCxnSpPr>
              <a:stCxn id="26" idx="6"/>
              <a:endCxn id="28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CuadroTexto 34"/>
            <p:cNvSpPr txBox="1"/>
            <p:nvPr/>
          </p:nvSpPr>
          <p:spPr>
            <a:xfrm>
              <a:off x="8154338" y="368847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8</a:t>
              </a: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9410081" y="4454922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3</a:t>
              </a:r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9273274" y="331689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2</a:t>
              </a:r>
            </a:p>
          </p:txBody>
        </p:sp>
        <p:sp>
          <p:nvSpPr>
            <p:cNvPr id="38" name="CuadroTexto 37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4944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600" dirty="0" err="1"/>
              <a:t>Dijkstra</a:t>
            </a:r>
            <a:r>
              <a:rPr lang="es-AR" sz="1600" dirty="0"/>
              <a:t> de C a los demás? 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5824707" y="3095210"/>
            <a:ext cx="2478920" cy="1526021"/>
            <a:chOff x="6429102" y="3008029"/>
            <a:chExt cx="4349932" cy="2984539"/>
          </a:xfrm>
        </p:grpSpPr>
        <p:sp>
          <p:nvSpPr>
            <p:cNvPr id="5" name="Elipse 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6" name="Elipse 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10" name="Conector recto 9"/>
            <p:cNvCxnSpPr>
              <a:stCxn id="8" idx="7"/>
              <a:endCxn id="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>
              <a:stCxn id="5" idx="5"/>
              <a:endCxn id="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>
              <a:stCxn id="6" idx="5"/>
              <a:endCxn id="7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>
              <a:stCxn id="5" idx="6"/>
              <a:endCxn id="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8154338" y="368847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8</a:t>
              </a: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9410081" y="4454922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3</a:t>
              </a: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9273274" y="331689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2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  <p:graphicFrame>
        <p:nvGraphicFramePr>
          <p:cNvPr id="28" name="Tab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218638"/>
              </p:ext>
            </p:extLst>
          </p:nvPr>
        </p:nvGraphicFramePr>
        <p:xfrm>
          <a:off x="628650" y="2522745"/>
          <a:ext cx="5055270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s-AR" sz="1000" dirty="0">
                          <a:solidFill>
                            <a:schemeClr val="tx1"/>
                          </a:solidFill>
                        </a:rPr>
                        <a:t>Costo?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sp>
        <p:nvSpPr>
          <p:cNvPr id="21" name="Rectángulo 20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Foreach</a:t>
            </a:r>
            <a:r>
              <a:rPr lang="es-AR" sz="1200" dirty="0">
                <a:solidFill>
                  <a:srgbClr val="FF0000"/>
                </a:solidFill>
              </a:rPr>
              <a:t> (     e   in  ejes incidentes de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5830132" y="2285350"/>
            <a:ext cx="2046842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C, E, A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>
                <a:solidFill>
                  <a:srgbClr val="FF0000"/>
                </a:solidFill>
              </a:rPr>
              <a:t>(A, 8) </a:t>
            </a:r>
            <a:r>
              <a:rPr lang="es-AR" sz="13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6593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600" dirty="0" err="1"/>
              <a:t>Dijkstra</a:t>
            </a:r>
            <a:r>
              <a:rPr lang="es-AR" sz="1600" dirty="0"/>
              <a:t> de C a los demás? 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5824707" y="3095210"/>
            <a:ext cx="2478920" cy="1526021"/>
            <a:chOff x="6429102" y="3008029"/>
            <a:chExt cx="4349932" cy="2984539"/>
          </a:xfrm>
        </p:grpSpPr>
        <p:sp>
          <p:nvSpPr>
            <p:cNvPr id="5" name="Elipse 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6" name="Elipse 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10" name="Conector recto 9"/>
            <p:cNvCxnSpPr>
              <a:stCxn id="8" idx="7"/>
              <a:endCxn id="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>
              <a:stCxn id="5" idx="5"/>
              <a:endCxn id="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>
              <a:stCxn id="6" idx="5"/>
              <a:endCxn id="7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>
              <a:stCxn id="5" idx="6"/>
              <a:endCxn id="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8154338" y="368847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8</a:t>
              </a: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9410081" y="4454922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3</a:t>
              </a: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9273274" y="331689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2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  <p:graphicFrame>
        <p:nvGraphicFramePr>
          <p:cNvPr id="28" name="Tab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818381"/>
              </p:ext>
            </p:extLst>
          </p:nvPr>
        </p:nvGraphicFramePr>
        <p:xfrm>
          <a:off x="628650" y="2522745"/>
          <a:ext cx="5055270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s-AR" sz="1000" dirty="0">
                          <a:solidFill>
                            <a:schemeClr val="tx1"/>
                          </a:solidFill>
                        </a:rPr>
                        <a:t>Costo?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sp>
        <p:nvSpPr>
          <p:cNvPr id="21" name="Rectángulo 20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Foreach</a:t>
            </a:r>
            <a:r>
              <a:rPr lang="es-AR" sz="1200" dirty="0">
                <a:solidFill>
                  <a:srgbClr val="FF0000"/>
                </a:solidFill>
              </a:rPr>
              <a:t> (     e   in  ejes incidentes de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</a:t>
            </a:r>
            <a:r>
              <a:rPr lang="es-AR" sz="1200" dirty="0">
                <a:solidFill>
                  <a:srgbClr val="FF0000"/>
                </a:solidFill>
              </a:rPr>
              <a:t>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5830132" y="2285350"/>
            <a:ext cx="2046842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C, E, A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>
                <a:solidFill>
                  <a:srgbClr val="FF0000"/>
                </a:solidFill>
              </a:rPr>
              <a:t>(A, 8) </a:t>
            </a:r>
            <a:r>
              <a:rPr lang="es-AR" sz="13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3561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600" dirty="0" err="1"/>
              <a:t>Dijkstra</a:t>
            </a:r>
            <a:r>
              <a:rPr lang="es-AR" sz="1600" dirty="0"/>
              <a:t> de C a los demás? 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5824707" y="3095210"/>
            <a:ext cx="2478920" cy="1526021"/>
            <a:chOff x="6429102" y="3008029"/>
            <a:chExt cx="4349932" cy="2984539"/>
          </a:xfrm>
        </p:grpSpPr>
        <p:sp>
          <p:nvSpPr>
            <p:cNvPr id="5" name="Elipse 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6" name="Elipse 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10" name="Conector recto 9"/>
            <p:cNvCxnSpPr>
              <a:stCxn id="8" idx="7"/>
              <a:endCxn id="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>
              <a:stCxn id="5" idx="5"/>
              <a:endCxn id="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>
              <a:stCxn id="6" idx="5"/>
              <a:endCxn id="7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>
              <a:stCxn id="5" idx="6"/>
              <a:endCxn id="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8154338" y="368847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8</a:t>
              </a: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9410081" y="4454922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3</a:t>
              </a: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9273274" y="331689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2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  <p:graphicFrame>
        <p:nvGraphicFramePr>
          <p:cNvPr id="28" name="Tab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844399"/>
              </p:ext>
            </p:extLst>
          </p:nvPr>
        </p:nvGraphicFramePr>
        <p:xfrm>
          <a:off x="628650" y="2522745"/>
          <a:ext cx="5055270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s-AR" sz="1000" dirty="0">
                          <a:solidFill>
                            <a:schemeClr val="tx1"/>
                          </a:solidFill>
                        </a:rPr>
                        <a:t>Costo?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sp>
        <p:nvSpPr>
          <p:cNvPr id="21" name="Rectángulo 20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Foreach</a:t>
            </a:r>
            <a:r>
              <a:rPr lang="es-AR" sz="1200" dirty="0">
                <a:solidFill>
                  <a:srgbClr val="FF0000"/>
                </a:solidFill>
              </a:rPr>
              <a:t> (     e   in  ejes incidentes de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5830132" y="2285350"/>
            <a:ext cx="2046842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C, E, A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>
                <a:solidFill>
                  <a:srgbClr val="FF0000"/>
                </a:solidFill>
              </a:rPr>
              <a:t>(A, 8) </a:t>
            </a:r>
            <a:r>
              <a:rPr lang="es-AR" sz="13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031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600" dirty="0" err="1"/>
              <a:t>Dijkstra</a:t>
            </a:r>
            <a:r>
              <a:rPr lang="es-AR" sz="1600" dirty="0"/>
              <a:t> de C a los demás? 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5824707" y="3095210"/>
            <a:ext cx="2478920" cy="1526021"/>
            <a:chOff x="6429102" y="3008029"/>
            <a:chExt cx="4349932" cy="2984539"/>
          </a:xfrm>
        </p:grpSpPr>
        <p:sp>
          <p:nvSpPr>
            <p:cNvPr id="5" name="Elipse 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6" name="Elipse 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10" name="Conector recto 9"/>
            <p:cNvCxnSpPr>
              <a:stCxn id="8" idx="7"/>
              <a:endCxn id="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>
              <a:stCxn id="5" idx="5"/>
              <a:endCxn id="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>
              <a:stCxn id="6" idx="5"/>
              <a:endCxn id="7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>
              <a:stCxn id="5" idx="6"/>
              <a:endCxn id="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8154338" y="368847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8</a:t>
              </a: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9410081" y="4454922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3</a:t>
              </a: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9273274" y="331689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2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  <p:graphicFrame>
        <p:nvGraphicFramePr>
          <p:cNvPr id="28" name="Tab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456394"/>
              </p:ext>
            </p:extLst>
          </p:nvPr>
        </p:nvGraphicFramePr>
        <p:xfrm>
          <a:off x="628650" y="2522745"/>
          <a:ext cx="5055270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139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902951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s-AR" sz="1000" dirty="0">
                          <a:solidFill>
                            <a:schemeClr val="tx1"/>
                          </a:solidFill>
                        </a:rPr>
                        <a:t>Costo?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sp>
        <p:nvSpPr>
          <p:cNvPr id="21" name="Rectángulo 20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Foreach</a:t>
            </a:r>
            <a:r>
              <a:rPr lang="es-AR" sz="1200" dirty="0">
                <a:solidFill>
                  <a:srgbClr val="FF0000"/>
                </a:solidFill>
              </a:rPr>
              <a:t> (     e   in  ejes incidentes de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</a:t>
            </a:r>
            <a:r>
              <a:rPr lang="es-AR" sz="1200" dirty="0">
                <a:solidFill>
                  <a:srgbClr val="FF0000"/>
                </a:solidFill>
              </a:rPr>
              <a:t>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5830132" y="2285350"/>
            <a:ext cx="2046842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C, E, A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>
                <a:solidFill>
                  <a:srgbClr val="FF0000"/>
                </a:solidFill>
              </a:rPr>
              <a:t>(A, 8) </a:t>
            </a:r>
            <a:r>
              <a:rPr lang="es-AR" sz="13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0232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600" dirty="0" err="1"/>
              <a:t>Dijkstra</a:t>
            </a:r>
            <a:r>
              <a:rPr lang="es-AR" sz="1600" dirty="0"/>
              <a:t> de C a los demás? 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5824707" y="3095210"/>
            <a:ext cx="2478920" cy="1526021"/>
            <a:chOff x="6429102" y="3008029"/>
            <a:chExt cx="4349932" cy="2984539"/>
          </a:xfrm>
        </p:grpSpPr>
        <p:sp>
          <p:nvSpPr>
            <p:cNvPr id="5" name="Elipse 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6" name="Elipse 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10" name="Conector recto 9"/>
            <p:cNvCxnSpPr>
              <a:stCxn id="8" idx="7"/>
              <a:endCxn id="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>
              <a:stCxn id="5" idx="5"/>
              <a:endCxn id="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>
              <a:stCxn id="6" idx="5"/>
              <a:endCxn id="7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>
              <a:stCxn id="5" idx="6"/>
              <a:endCxn id="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8154338" y="368847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8</a:t>
              </a: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9410081" y="4454922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3</a:t>
              </a: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9273274" y="331689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2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  <p:graphicFrame>
        <p:nvGraphicFramePr>
          <p:cNvPr id="28" name="Tab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673249"/>
              </p:ext>
            </p:extLst>
          </p:nvPr>
        </p:nvGraphicFramePr>
        <p:xfrm>
          <a:off x="628650" y="2522745"/>
          <a:ext cx="5055270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s-AR" sz="1000" dirty="0">
                          <a:solidFill>
                            <a:schemeClr val="tx1"/>
                          </a:solidFill>
                        </a:rPr>
                        <a:t>Costo?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sp>
        <p:nvSpPr>
          <p:cNvPr id="21" name="Rectángulo 20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Foreach</a:t>
            </a:r>
            <a:r>
              <a:rPr lang="es-AR" sz="1200" dirty="0">
                <a:solidFill>
                  <a:srgbClr val="FF0000"/>
                </a:solidFill>
              </a:rPr>
              <a:t> (     e   in  ejes incidentes de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5830132" y="2285350"/>
            <a:ext cx="2046842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C, E, A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>
                <a:solidFill>
                  <a:srgbClr val="FF0000"/>
                </a:solidFill>
              </a:rPr>
              <a:t>(A, 8) </a:t>
            </a:r>
            <a:r>
              <a:rPr lang="es-AR" sz="13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82119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600" dirty="0" err="1"/>
              <a:t>Dijkstra</a:t>
            </a:r>
            <a:r>
              <a:rPr lang="es-AR" sz="1600" dirty="0"/>
              <a:t> de C a los demás? 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5824707" y="3095210"/>
            <a:ext cx="2478920" cy="1526021"/>
            <a:chOff x="6429102" y="3008029"/>
            <a:chExt cx="4349932" cy="2984539"/>
          </a:xfrm>
        </p:grpSpPr>
        <p:sp>
          <p:nvSpPr>
            <p:cNvPr id="5" name="Elipse 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6" name="Elipse 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10" name="Conector recto 9"/>
            <p:cNvCxnSpPr>
              <a:stCxn id="8" idx="7"/>
              <a:endCxn id="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>
              <a:stCxn id="5" idx="5"/>
              <a:endCxn id="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>
              <a:stCxn id="6" idx="5"/>
              <a:endCxn id="7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>
              <a:stCxn id="5" idx="6"/>
              <a:endCxn id="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8154338" y="368847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8</a:t>
              </a: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9410081" y="4454922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3</a:t>
              </a: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9273274" y="331689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2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  <p:graphicFrame>
        <p:nvGraphicFramePr>
          <p:cNvPr id="28" name="Tab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836973"/>
              </p:ext>
            </p:extLst>
          </p:nvPr>
        </p:nvGraphicFramePr>
        <p:xfrm>
          <a:off x="628650" y="2522745"/>
          <a:ext cx="5055270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s-AR" sz="1000" dirty="0">
                          <a:solidFill>
                            <a:schemeClr val="tx1"/>
                          </a:solidFill>
                        </a:rPr>
                        <a:t>Costo?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>
                          <a:solidFill>
                            <a:srgbClr val="FF0000"/>
                          </a:solidFill>
                        </a:rPr>
                        <a:t>14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sp>
        <p:nvSpPr>
          <p:cNvPr id="21" name="Rectángulo 20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Foreach</a:t>
            </a:r>
            <a:r>
              <a:rPr lang="es-AR" sz="1200" dirty="0">
                <a:solidFill>
                  <a:srgbClr val="FF0000"/>
                </a:solidFill>
              </a:rPr>
              <a:t> (     e   in  ejes incidentes de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</a:t>
            </a:r>
            <a:r>
              <a:rPr lang="es-AR" sz="1200" dirty="0">
                <a:solidFill>
                  <a:srgbClr val="FF0000"/>
                </a:solidFill>
              </a:rPr>
              <a:t>actualizar el costo de </a:t>
            </a:r>
            <a:r>
              <a:rPr lang="es-AR" sz="1200" dirty="0" err="1">
                <a:solidFill>
                  <a:srgbClr val="FF0000"/>
                </a:solidFill>
              </a:rPr>
              <a:t>e.target</a:t>
            </a:r>
            <a:r>
              <a:rPr lang="es-AR" sz="1200" dirty="0">
                <a:solidFill>
                  <a:srgbClr val="FF0000"/>
                </a:solidFill>
              </a:rPr>
              <a:t>;</a:t>
            </a:r>
          </a:p>
          <a:p>
            <a:r>
              <a:rPr lang="es-AR" sz="1200" dirty="0">
                <a:solidFill>
                  <a:srgbClr val="FF0000"/>
                </a:solidFill>
              </a:rPr>
              <a:t>			</a:t>
            </a:r>
            <a:r>
              <a:rPr lang="es-AR" sz="1200" dirty="0" err="1">
                <a:solidFill>
                  <a:srgbClr val="FF0000"/>
                </a:solidFill>
              </a:rPr>
              <a:t>agregarloCostosConocidos</a:t>
            </a:r>
            <a:r>
              <a:rPr lang="es-AR" sz="1200" dirty="0">
                <a:solidFill>
                  <a:srgbClr val="FF0000"/>
                </a:solidFill>
              </a:rPr>
              <a:t>(</a:t>
            </a:r>
            <a:r>
              <a:rPr lang="es-AR" sz="1200" dirty="0" err="1">
                <a:solidFill>
                  <a:srgbClr val="FF0000"/>
                </a:solidFill>
              </a:rPr>
              <a:t>e.target</a:t>
            </a:r>
            <a:r>
              <a:rPr lang="es-AR" sz="1200" dirty="0">
                <a:solidFill>
                  <a:srgbClr val="FF0000"/>
                </a:solidFill>
              </a:rPr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5830132" y="2285350"/>
            <a:ext cx="2584682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C, E, A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>
                <a:solidFill>
                  <a:srgbClr val="FF0000"/>
                </a:solidFill>
              </a:rPr>
              <a:t>(A, 8), (B, 14) </a:t>
            </a:r>
            <a:r>
              <a:rPr lang="es-AR" sz="13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3775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600" dirty="0" err="1"/>
              <a:t>Dijkstra</a:t>
            </a:r>
            <a:r>
              <a:rPr lang="es-AR" sz="1600" dirty="0"/>
              <a:t> de C a los demás? 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5824707" y="3095210"/>
            <a:ext cx="2478920" cy="1526021"/>
            <a:chOff x="6429102" y="3008029"/>
            <a:chExt cx="4349932" cy="2984539"/>
          </a:xfrm>
        </p:grpSpPr>
        <p:sp>
          <p:nvSpPr>
            <p:cNvPr id="5" name="Elipse 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6" name="Elipse 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10" name="Conector recto 9"/>
            <p:cNvCxnSpPr>
              <a:stCxn id="8" idx="7"/>
              <a:endCxn id="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>
              <a:stCxn id="5" idx="5"/>
              <a:endCxn id="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>
              <a:stCxn id="6" idx="5"/>
              <a:endCxn id="7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>
              <a:stCxn id="5" idx="6"/>
              <a:endCxn id="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8154338" y="368847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8</a:t>
              </a: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9410081" y="4454922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3</a:t>
              </a: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9273274" y="331689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2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  <p:graphicFrame>
        <p:nvGraphicFramePr>
          <p:cNvPr id="28" name="Tab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309361"/>
              </p:ext>
            </p:extLst>
          </p:nvPr>
        </p:nvGraphicFramePr>
        <p:xfrm>
          <a:off x="628650" y="2522745"/>
          <a:ext cx="5055270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s-AR" sz="1000" dirty="0">
                          <a:solidFill>
                            <a:schemeClr val="tx1"/>
                          </a:solidFill>
                        </a:rPr>
                        <a:t>Costo?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sp>
        <p:nvSpPr>
          <p:cNvPr id="21" name="Rectángulo 20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= Sacar el de menor costo de  </a:t>
            </a:r>
            <a:r>
              <a:rPr lang="es-AR" sz="1200" dirty="0" err="1">
                <a:solidFill>
                  <a:srgbClr val="FF0000"/>
                </a:solidFill>
              </a:rPr>
              <a:t>costosConocidos</a:t>
            </a:r>
            <a:r>
              <a:rPr lang="es-AR" sz="1200" dirty="0">
                <a:solidFill>
                  <a:srgbClr val="FF0000"/>
                </a:solidFill>
              </a:rPr>
              <a:t>.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if</a:t>
            </a:r>
            <a:r>
              <a:rPr lang="es-AR" sz="1200" dirty="0">
                <a:solidFill>
                  <a:srgbClr val="FF0000"/>
                </a:solidFill>
              </a:rPr>
              <a:t> ( </a:t>
            </a:r>
            <a:r>
              <a:rPr lang="es-AR" sz="1200" dirty="0" err="1">
                <a:solidFill>
                  <a:srgbClr val="FF0000"/>
                </a:solidFill>
              </a:rPr>
              <a:t>Visited.contains</a:t>
            </a:r>
            <a:r>
              <a:rPr lang="es-AR" sz="1200" dirty="0">
                <a:solidFill>
                  <a:srgbClr val="FF0000"/>
                </a:solidFill>
              </a:rPr>
              <a:t>( </a:t>
            </a:r>
            <a:r>
              <a:rPr lang="es-AR" sz="1200" dirty="0" err="1">
                <a:solidFill>
                  <a:srgbClr val="FF0000"/>
                </a:solidFill>
              </a:rPr>
              <a:t>current.vertex</a:t>
            </a:r>
            <a:r>
              <a:rPr lang="es-AR" sz="1200" dirty="0">
                <a:solidFill>
                  <a:srgbClr val="FF0000"/>
                </a:solidFill>
              </a:rPr>
              <a:t>)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  </a:t>
            </a:r>
            <a:r>
              <a:rPr lang="es-AR" sz="1200" dirty="0" err="1">
                <a:solidFill>
                  <a:srgbClr val="FF0000"/>
                </a:solidFill>
              </a:rPr>
              <a:t>continue</a:t>
            </a:r>
            <a:r>
              <a:rPr lang="es-AR" sz="1200" dirty="0">
                <a:solidFill>
                  <a:srgbClr val="FF0000"/>
                </a:solidFill>
              </a:rPr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Foreach</a:t>
            </a:r>
            <a:r>
              <a:rPr lang="es-AR" sz="1200" dirty="0"/>
              <a:t> (     e   in  ejes incidentes de </a:t>
            </a:r>
            <a:r>
              <a:rPr lang="es-AR" sz="1200" dirty="0" err="1"/>
              <a:t>current</a:t>
            </a:r>
            <a:r>
              <a:rPr lang="es-AR" sz="1200" dirty="0"/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5830132" y="2285350"/>
            <a:ext cx="2584682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C, E, A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>
                <a:solidFill>
                  <a:srgbClr val="FF0000"/>
                </a:solidFill>
              </a:rPr>
              <a:t>(A, 8), (B, 14) </a:t>
            </a:r>
            <a:r>
              <a:rPr lang="es-AR" sz="13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9039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600" dirty="0" err="1"/>
              <a:t>Dijkstra</a:t>
            </a:r>
            <a:r>
              <a:rPr lang="es-AR" sz="1600" dirty="0"/>
              <a:t> de C a los demás? 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5824707" y="3095210"/>
            <a:ext cx="2478920" cy="1526021"/>
            <a:chOff x="6429102" y="3008029"/>
            <a:chExt cx="4349932" cy="2984539"/>
          </a:xfrm>
        </p:grpSpPr>
        <p:sp>
          <p:nvSpPr>
            <p:cNvPr id="5" name="Elipse 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6" name="Elipse 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10" name="Conector recto 9"/>
            <p:cNvCxnSpPr>
              <a:stCxn id="8" idx="7"/>
              <a:endCxn id="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>
              <a:stCxn id="5" idx="5"/>
              <a:endCxn id="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>
              <a:stCxn id="6" idx="5"/>
              <a:endCxn id="7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>
              <a:stCxn id="5" idx="6"/>
              <a:endCxn id="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8154338" y="368847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8</a:t>
              </a: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9410081" y="4454922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3</a:t>
              </a: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9273274" y="331689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2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  <p:graphicFrame>
        <p:nvGraphicFramePr>
          <p:cNvPr id="28" name="Tabla 27"/>
          <p:cNvGraphicFramePr>
            <a:graphicFrameLocks noGrp="1"/>
          </p:cNvGraphicFramePr>
          <p:nvPr/>
        </p:nvGraphicFramePr>
        <p:xfrm>
          <a:off x="628650" y="2522745"/>
          <a:ext cx="5055270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s-AR" sz="1000" dirty="0">
                          <a:solidFill>
                            <a:schemeClr val="tx1"/>
                          </a:solidFill>
                        </a:rPr>
                        <a:t>Costo?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sp>
        <p:nvSpPr>
          <p:cNvPr id="21" name="Rectángulo 20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Foreach</a:t>
            </a:r>
            <a:r>
              <a:rPr lang="es-AR" sz="1200" dirty="0"/>
              <a:t> (     e   in  ejes incidentes de </a:t>
            </a:r>
            <a:r>
              <a:rPr lang="es-AR" sz="1200" dirty="0" err="1"/>
              <a:t>current</a:t>
            </a:r>
            <a:r>
              <a:rPr lang="es-AR" sz="1200" dirty="0"/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5830132" y="2285350"/>
            <a:ext cx="2126544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C, E, A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>
                <a:solidFill>
                  <a:srgbClr val="FF0000"/>
                </a:solidFill>
              </a:rPr>
              <a:t>(B, 14) </a:t>
            </a:r>
            <a:r>
              <a:rPr lang="es-AR" sz="13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74665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600" dirty="0" err="1"/>
              <a:t>Dijkstra</a:t>
            </a:r>
            <a:r>
              <a:rPr lang="es-AR" sz="1600" dirty="0"/>
              <a:t> de C a los demás? 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5824707" y="3095210"/>
            <a:ext cx="2478920" cy="1526021"/>
            <a:chOff x="6429102" y="3008029"/>
            <a:chExt cx="4349932" cy="2984539"/>
          </a:xfrm>
        </p:grpSpPr>
        <p:sp>
          <p:nvSpPr>
            <p:cNvPr id="5" name="Elipse 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6" name="Elipse 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10" name="Conector recto 9"/>
            <p:cNvCxnSpPr>
              <a:stCxn id="8" idx="7"/>
              <a:endCxn id="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>
              <a:stCxn id="5" idx="5"/>
              <a:endCxn id="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>
              <a:stCxn id="6" idx="5"/>
              <a:endCxn id="7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>
              <a:stCxn id="5" idx="6"/>
              <a:endCxn id="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8154338" y="368847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8</a:t>
              </a: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9410081" y="4454922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3</a:t>
              </a: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9273274" y="331689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2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  <p:graphicFrame>
        <p:nvGraphicFramePr>
          <p:cNvPr id="28" name="Tabla 27"/>
          <p:cNvGraphicFramePr>
            <a:graphicFrameLocks noGrp="1"/>
          </p:cNvGraphicFramePr>
          <p:nvPr/>
        </p:nvGraphicFramePr>
        <p:xfrm>
          <a:off x="628650" y="2522745"/>
          <a:ext cx="5055270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s-AR" sz="1000" dirty="0">
                          <a:solidFill>
                            <a:schemeClr val="tx1"/>
                          </a:solidFill>
                        </a:rPr>
                        <a:t>Costo?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>
                          <a:solidFill>
                            <a:srgbClr val="FF0000"/>
                          </a:solidFill>
                        </a:rPr>
                        <a:t>14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sp>
        <p:nvSpPr>
          <p:cNvPr id="21" name="Rectángulo 20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= Sacar el de menor costo de  </a:t>
            </a:r>
            <a:r>
              <a:rPr lang="es-AR" sz="1200" dirty="0" err="1">
                <a:solidFill>
                  <a:srgbClr val="FF0000"/>
                </a:solidFill>
              </a:rPr>
              <a:t>costosConocidos</a:t>
            </a:r>
            <a:r>
              <a:rPr lang="es-AR" sz="1200" dirty="0">
                <a:solidFill>
                  <a:srgbClr val="FF0000"/>
                </a:solidFill>
              </a:rPr>
              <a:t>.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if</a:t>
            </a:r>
            <a:r>
              <a:rPr lang="es-AR" sz="1200" dirty="0">
                <a:solidFill>
                  <a:srgbClr val="FF0000"/>
                </a:solidFill>
              </a:rPr>
              <a:t> ( </a:t>
            </a:r>
            <a:r>
              <a:rPr lang="es-AR" sz="1200" dirty="0" err="1">
                <a:solidFill>
                  <a:srgbClr val="FF0000"/>
                </a:solidFill>
              </a:rPr>
              <a:t>Visited.contains</a:t>
            </a:r>
            <a:r>
              <a:rPr lang="es-AR" sz="1200" dirty="0">
                <a:solidFill>
                  <a:srgbClr val="FF0000"/>
                </a:solidFill>
              </a:rPr>
              <a:t>( </a:t>
            </a:r>
            <a:r>
              <a:rPr lang="es-AR" sz="1200" dirty="0" err="1">
                <a:solidFill>
                  <a:srgbClr val="FF0000"/>
                </a:solidFill>
              </a:rPr>
              <a:t>current.vertex</a:t>
            </a:r>
            <a:r>
              <a:rPr lang="es-AR" sz="1200" dirty="0">
                <a:solidFill>
                  <a:srgbClr val="FF0000"/>
                </a:solidFill>
              </a:rPr>
              <a:t>)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  </a:t>
            </a:r>
            <a:r>
              <a:rPr lang="es-AR" sz="1200" dirty="0" err="1">
                <a:solidFill>
                  <a:srgbClr val="FF0000"/>
                </a:solidFill>
              </a:rPr>
              <a:t>continue</a:t>
            </a:r>
            <a:r>
              <a:rPr lang="es-AR" sz="1200" dirty="0">
                <a:solidFill>
                  <a:srgbClr val="FF0000"/>
                </a:solidFill>
              </a:rPr>
              <a:t>;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Visisted.add</a:t>
            </a:r>
            <a:r>
              <a:rPr lang="es-AR" sz="1200" dirty="0">
                <a:solidFill>
                  <a:srgbClr val="FF0000"/>
                </a:solidFill>
              </a:rPr>
              <a:t>( </a:t>
            </a:r>
            <a:r>
              <a:rPr lang="es-AR" sz="1200" dirty="0" err="1">
                <a:solidFill>
                  <a:srgbClr val="FF0000"/>
                </a:solidFill>
              </a:rPr>
              <a:t>current.vertex</a:t>
            </a:r>
            <a:r>
              <a:rPr lang="es-AR" sz="1200" dirty="0">
                <a:solidFill>
                  <a:srgbClr val="FF0000"/>
                </a:solidFill>
              </a:rPr>
              <a:t>);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Foreach</a:t>
            </a:r>
            <a:r>
              <a:rPr lang="es-AR" sz="1200" dirty="0"/>
              <a:t> (     e   in  ejes incidentes de </a:t>
            </a:r>
            <a:r>
              <a:rPr lang="es-AR" sz="1200" dirty="0" err="1"/>
              <a:t>current</a:t>
            </a:r>
            <a:r>
              <a:rPr lang="es-AR" sz="1200" dirty="0"/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5830132" y="2285350"/>
            <a:ext cx="2126544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C, E, A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>
                <a:solidFill>
                  <a:srgbClr val="FF0000"/>
                </a:solidFill>
              </a:rPr>
              <a:t>(B, 14) </a:t>
            </a:r>
            <a:r>
              <a:rPr lang="es-AR" sz="13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60611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= Sacar el de menor costo de  </a:t>
            </a:r>
            <a:r>
              <a:rPr lang="es-AR" sz="1200" dirty="0" err="1">
                <a:solidFill>
                  <a:srgbClr val="FF0000"/>
                </a:solidFill>
              </a:rPr>
              <a:t>costosConocidos</a:t>
            </a:r>
            <a:r>
              <a:rPr lang="es-AR" sz="1200" dirty="0">
                <a:solidFill>
                  <a:srgbClr val="FF0000"/>
                </a:solidFill>
              </a:rPr>
              <a:t>.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if</a:t>
            </a:r>
            <a:r>
              <a:rPr lang="es-AR" sz="1200" dirty="0">
                <a:solidFill>
                  <a:srgbClr val="FF0000"/>
                </a:solidFill>
              </a:rPr>
              <a:t> ( </a:t>
            </a:r>
            <a:r>
              <a:rPr lang="es-AR" sz="1200" dirty="0" err="1">
                <a:solidFill>
                  <a:srgbClr val="FF0000"/>
                </a:solidFill>
              </a:rPr>
              <a:t>Visited.contains</a:t>
            </a:r>
            <a:r>
              <a:rPr lang="es-AR" sz="1200" dirty="0">
                <a:solidFill>
                  <a:srgbClr val="FF0000"/>
                </a:solidFill>
              </a:rPr>
              <a:t>( </a:t>
            </a:r>
            <a:r>
              <a:rPr lang="es-AR" sz="1200" dirty="0" err="1">
                <a:solidFill>
                  <a:srgbClr val="FF0000"/>
                </a:solidFill>
              </a:rPr>
              <a:t>current.vertex</a:t>
            </a:r>
            <a:r>
              <a:rPr lang="es-AR" sz="1200" dirty="0">
                <a:solidFill>
                  <a:srgbClr val="FF0000"/>
                </a:solidFill>
              </a:rPr>
              <a:t>)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  </a:t>
            </a:r>
            <a:r>
              <a:rPr lang="es-AR" sz="1200" dirty="0" err="1">
                <a:solidFill>
                  <a:srgbClr val="FF0000"/>
                </a:solidFill>
              </a:rPr>
              <a:t>continue</a:t>
            </a:r>
            <a:r>
              <a:rPr lang="es-AR" sz="1200" dirty="0">
                <a:solidFill>
                  <a:srgbClr val="FF0000"/>
                </a:solidFill>
              </a:rPr>
              <a:t>;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Visisted.add</a:t>
            </a:r>
            <a:r>
              <a:rPr lang="es-AR" sz="1200" dirty="0">
                <a:solidFill>
                  <a:srgbClr val="FF0000"/>
                </a:solidFill>
              </a:rPr>
              <a:t>( </a:t>
            </a:r>
            <a:r>
              <a:rPr lang="es-AR" sz="1200" dirty="0" err="1">
                <a:solidFill>
                  <a:srgbClr val="FF0000"/>
                </a:solidFill>
              </a:rPr>
              <a:t>current.vertex</a:t>
            </a:r>
            <a:r>
              <a:rPr lang="es-AR" sz="1200" dirty="0">
                <a:solidFill>
                  <a:srgbClr val="FF0000"/>
                </a:solidFill>
              </a:rPr>
              <a:t>);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Foreach</a:t>
            </a:r>
            <a:r>
              <a:rPr lang="es-AR" sz="1200" dirty="0"/>
              <a:t> (     e   in  ejes incidentes de </a:t>
            </a:r>
            <a:r>
              <a:rPr lang="es-AR" sz="1200" dirty="0" err="1"/>
              <a:t>current</a:t>
            </a:r>
            <a:r>
              <a:rPr lang="es-AR" sz="1200" dirty="0"/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600" dirty="0" err="1"/>
              <a:t>Dijkstra</a:t>
            </a:r>
            <a:r>
              <a:rPr lang="es-AR" sz="1600" dirty="0"/>
              <a:t> de C a los demás?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grpSp>
        <p:nvGrpSpPr>
          <p:cNvPr id="4" name="Grupo 3"/>
          <p:cNvGrpSpPr/>
          <p:nvPr/>
        </p:nvGrpSpPr>
        <p:grpSpPr>
          <a:xfrm>
            <a:off x="5824707" y="3095210"/>
            <a:ext cx="2478920" cy="1526021"/>
            <a:chOff x="6429102" y="3008029"/>
            <a:chExt cx="4349932" cy="2984539"/>
          </a:xfrm>
        </p:grpSpPr>
        <p:sp>
          <p:nvSpPr>
            <p:cNvPr id="5" name="Elipse 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6" name="Elipse 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10" name="Conector recto 9"/>
            <p:cNvCxnSpPr>
              <a:stCxn id="8" idx="7"/>
              <a:endCxn id="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>
              <a:stCxn id="5" idx="5"/>
              <a:endCxn id="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>
              <a:stCxn id="6" idx="5"/>
              <a:endCxn id="7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>
              <a:stCxn id="5" idx="6"/>
              <a:endCxn id="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8154338" y="368847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8</a:t>
              </a: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9410081" y="4454922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3</a:t>
              </a: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9273274" y="331689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2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  <p:graphicFrame>
        <p:nvGraphicFramePr>
          <p:cNvPr id="28" name="Tabla 27"/>
          <p:cNvGraphicFramePr>
            <a:graphicFrameLocks noGrp="1"/>
          </p:cNvGraphicFramePr>
          <p:nvPr/>
        </p:nvGraphicFramePr>
        <p:xfrm>
          <a:off x="628650" y="2522745"/>
          <a:ext cx="5055270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s-AR" sz="1000" dirty="0">
                          <a:solidFill>
                            <a:schemeClr val="tx1"/>
                          </a:solidFill>
                        </a:rPr>
                        <a:t>Costo?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>
                          <a:solidFill>
                            <a:srgbClr val="FF0000"/>
                          </a:solidFill>
                        </a:rPr>
                        <a:t>14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sp>
        <p:nvSpPr>
          <p:cNvPr id="22" name="CuadroTexto 21"/>
          <p:cNvSpPr txBox="1"/>
          <p:nvPr/>
        </p:nvSpPr>
        <p:spPr>
          <a:xfrm>
            <a:off x="5830132" y="2285350"/>
            <a:ext cx="168488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C, E, A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}</a:t>
            </a:r>
          </a:p>
        </p:txBody>
      </p:sp>
    </p:spTree>
    <p:extLst>
      <p:ext uri="{BB962C8B-B14F-4D97-AF65-F5344CB8AC3E}">
        <p14:creationId xmlns:p14="http://schemas.microsoft.com/office/powerpoint/2010/main" val="2832746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AR" sz="1600" dirty="0" err="1"/>
              <a:t>GraphService</a:t>
            </a:r>
            <a:r>
              <a:rPr lang="es-AR" sz="1600" dirty="0"/>
              <a:t>&lt;</a:t>
            </a:r>
            <a:r>
              <a:rPr lang="es-AR" sz="1600" dirty="0" err="1"/>
              <a:t>Character,WeightedEdge</a:t>
            </a:r>
            <a:r>
              <a:rPr lang="es-AR" sz="1600" dirty="0"/>
              <a:t>&gt; g = </a:t>
            </a:r>
          </a:p>
          <a:p>
            <a:pPr marL="0" indent="0">
              <a:buNone/>
            </a:pPr>
            <a:r>
              <a:rPr lang="es-AR" sz="1600" dirty="0" err="1"/>
              <a:t>GraphFactory.</a:t>
            </a:r>
            <a:r>
              <a:rPr lang="es-AR" sz="1600" i="1" dirty="0" err="1"/>
              <a:t>create</a:t>
            </a:r>
            <a:r>
              <a:rPr lang="es-AR" sz="1600" i="1" dirty="0"/>
              <a:t>(</a:t>
            </a:r>
          </a:p>
          <a:p>
            <a:pPr marL="0" indent="0">
              <a:buNone/>
            </a:pPr>
            <a:r>
              <a:rPr lang="es-AR" sz="1600" i="1" dirty="0" err="1"/>
              <a:t>Multiplicity.</a:t>
            </a:r>
            <a:r>
              <a:rPr lang="es-AR" sz="1600" b="1" i="1" dirty="0" err="1"/>
              <a:t>SIMPLE</a:t>
            </a:r>
            <a:r>
              <a:rPr lang="es-AR" sz="1600" b="1" i="1" dirty="0"/>
              <a:t>, </a:t>
            </a:r>
          </a:p>
          <a:p>
            <a:pPr marL="0" indent="0">
              <a:buNone/>
            </a:pPr>
            <a:r>
              <a:rPr lang="es-AR" sz="1600" dirty="0"/>
              <a:t>    </a:t>
            </a:r>
            <a:r>
              <a:rPr lang="es-AR" sz="1600" dirty="0" err="1"/>
              <a:t>EdgeMode.</a:t>
            </a:r>
            <a:r>
              <a:rPr lang="es-AR" sz="1600" b="1" i="1" dirty="0" err="1"/>
              <a:t>UNDIRECTED</a:t>
            </a:r>
            <a:r>
              <a:rPr lang="es-AR" sz="1600" b="1" i="1" dirty="0"/>
              <a:t>,</a:t>
            </a:r>
          </a:p>
          <a:p>
            <a:pPr marL="0" indent="0">
              <a:buNone/>
            </a:pPr>
            <a:r>
              <a:rPr lang="es-AR" sz="1600" dirty="0"/>
              <a:t>    </a:t>
            </a:r>
            <a:r>
              <a:rPr lang="es-AR" sz="1600" dirty="0" err="1"/>
              <a:t>SelfLoop.</a:t>
            </a:r>
            <a:r>
              <a:rPr lang="es-AR" sz="1600" b="1" i="1" dirty="0" err="1"/>
              <a:t>NO</a:t>
            </a:r>
            <a:r>
              <a:rPr lang="es-AR" sz="1600" b="1" i="1" dirty="0"/>
              <a:t>,</a:t>
            </a:r>
          </a:p>
          <a:p>
            <a:pPr marL="0" indent="0">
              <a:buNone/>
            </a:pPr>
            <a:r>
              <a:rPr lang="es-AR" sz="1600" dirty="0"/>
              <a:t>    </a:t>
            </a:r>
            <a:r>
              <a:rPr lang="es-AR" sz="1600" dirty="0" err="1"/>
              <a:t>Weight.</a:t>
            </a:r>
            <a:r>
              <a:rPr lang="es-AR" sz="1600" b="1" i="1" dirty="0" err="1"/>
              <a:t>YES</a:t>
            </a:r>
            <a:r>
              <a:rPr lang="es-AR" sz="1600" b="1" i="1" dirty="0"/>
              <a:t>,</a:t>
            </a:r>
          </a:p>
          <a:p>
            <a:pPr marL="0" indent="0">
              <a:buNone/>
            </a:pPr>
            <a:r>
              <a:rPr lang="es-AR" sz="1600" dirty="0"/>
              <a:t>    </a:t>
            </a:r>
            <a:r>
              <a:rPr lang="es-AR" sz="1600" dirty="0" err="1"/>
              <a:t>Storage.</a:t>
            </a:r>
            <a:r>
              <a:rPr lang="es-AR" sz="1600" b="1" i="1" dirty="0" err="1"/>
              <a:t>SPARSE</a:t>
            </a:r>
            <a:r>
              <a:rPr lang="es-AR" sz="1600" b="1" i="1" dirty="0"/>
              <a:t>);</a:t>
            </a:r>
          </a:p>
          <a:p>
            <a:pPr marL="0" indent="0">
              <a:buNone/>
            </a:pPr>
            <a:endParaRPr lang="es-AR" sz="1600" dirty="0"/>
          </a:p>
          <a:p>
            <a:pPr marL="0" indent="0">
              <a:buNone/>
            </a:pPr>
            <a:r>
              <a:rPr lang="en-US" sz="1600" b="1" i="1" dirty="0" err="1">
                <a:solidFill>
                  <a:srgbClr val="00B050"/>
                </a:solidFill>
              </a:rPr>
              <a:t>g.addEdge</a:t>
            </a:r>
            <a:r>
              <a:rPr lang="en-US" sz="1600" b="1" i="1" dirty="0">
                <a:solidFill>
                  <a:srgbClr val="00B050"/>
                </a:solidFill>
              </a:rPr>
              <a:t>('A', 'E', new </a:t>
            </a:r>
            <a:r>
              <a:rPr lang="en-US" sz="1600" b="1" i="1" dirty="0" err="1">
                <a:solidFill>
                  <a:srgbClr val="00B050"/>
                </a:solidFill>
              </a:rPr>
              <a:t>WeightedEdge</a:t>
            </a:r>
            <a:r>
              <a:rPr lang="en-US" sz="1600" b="1" i="1" dirty="0">
                <a:solidFill>
                  <a:srgbClr val="00B050"/>
                </a:solidFill>
              </a:rPr>
              <a:t>(2));  </a:t>
            </a:r>
          </a:p>
          <a:p>
            <a:pPr marL="0" indent="0">
              <a:buNone/>
            </a:pPr>
            <a:r>
              <a:rPr lang="en-US" sz="1600" dirty="0" err="1"/>
              <a:t>g.addEdge</a:t>
            </a:r>
            <a:r>
              <a:rPr lang="en-US" sz="1600" dirty="0"/>
              <a:t>('A', 'C', </a:t>
            </a:r>
            <a:r>
              <a:rPr lang="en-US" sz="1600" b="1" dirty="0"/>
              <a:t>new </a:t>
            </a:r>
            <a:r>
              <a:rPr lang="en-US" sz="1600" b="1" dirty="0" err="1"/>
              <a:t>WeightedEdge</a:t>
            </a:r>
            <a:r>
              <a:rPr lang="en-US" sz="1600" b="1" dirty="0"/>
              <a:t>(8));  </a:t>
            </a:r>
          </a:p>
          <a:p>
            <a:pPr marL="0" indent="0">
              <a:buNone/>
            </a:pPr>
            <a:r>
              <a:rPr lang="en-US" sz="1600" dirty="0" err="1"/>
              <a:t>g.addEdge</a:t>
            </a:r>
            <a:r>
              <a:rPr lang="en-US" sz="1600" dirty="0"/>
              <a:t>('A', 'B', </a:t>
            </a:r>
            <a:r>
              <a:rPr lang="en-US" sz="1600" b="1" dirty="0"/>
              <a:t>new </a:t>
            </a:r>
            <a:r>
              <a:rPr lang="en-US" sz="1600" b="1" dirty="0" err="1"/>
              <a:t>WeightedEdge</a:t>
            </a:r>
            <a:r>
              <a:rPr lang="en-US" sz="1600" b="1" dirty="0"/>
              <a:t>(9));  </a:t>
            </a:r>
          </a:p>
          <a:p>
            <a:pPr marL="0" indent="0">
              <a:buNone/>
            </a:pPr>
            <a:r>
              <a:rPr lang="en-US" sz="1600" dirty="0" err="1"/>
              <a:t>g.addEdge</a:t>
            </a:r>
            <a:r>
              <a:rPr lang="en-US" sz="1600" dirty="0"/>
              <a:t>('C', 'E', </a:t>
            </a:r>
            <a:r>
              <a:rPr lang="en-US" sz="1600" b="1" dirty="0"/>
              <a:t>new </a:t>
            </a:r>
            <a:r>
              <a:rPr lang="en-US" sz="1600" b="1" dirty="0" err="1"/>
              <a:t>WeightedEdge</a:t>
            </a:r>
            <a:r>
              <a:rPr lang="en-US" sz="1600" b="1" dirty="0"/>
              <a:t>(3));  </a:t>
            </a:r>
          </a:p>
          <a:p>
            <a:pPr marL="0" indent="0">
              <a:buNone/>
            </a:pPr>
            <a:r>
              <a:rPr lang="es-AR" sz="1600" dirty="0" err="1"/>
              <a:t>g.addVertex</a:t>
            </a:r>
            <a:r>
              <a:rPr lang="es-AR" sz="1600" dirty="0"/>
              <a:t>('D');</a:t>
            </a:r>
          </a:p>
          <a:p>
            <a:pPr marL="0" indent="0">
              <a:buNone/>
            </a:pPr>
            <a:endParaRPr lang="es-AR" sz="1800" dirty="0"/>
          </a:p>
        </p:txBody>
      </p:sp>
      <p:grpSp>
        <p:nvGrpSpPr>
          <p:cNvPr id="24" name="Grupo 23"/>
          <p:cNvGrpSpPr/>
          <p:nvPr/>
        </p:nvGrpSpPr>
        <p:grpSpPr>
          <a:xfrm>
            <a:off x="5878285" y="4100104"/>
            <a:ext cx="2478920" cy="1526021"/>
            <a:chOff x="6429102" y="3008029"/>
            <a:chExt cx="4349932" cy="2984539"/>
          </a:xfrm>
        </p:grpSpPr>
        <p:sp>
          <p:nvSpPr>
            <p:cNvPr id="6" name="Elipse 5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10" name="Elipse 9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12" name="Conector recto 11"/>
            <p:cNvCxnSpPr>
              <a:stCxn id="9" idx="7"/>
              <a:endCxn id="6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>
              <a:stCxn id="6" idx="5"/>
              <a:endCxn id="7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>
              <a:stCxn id="7" idx="5"/>
              <a:endCxn id="8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>
              <a:stCxn id="6" idx="6"/>
              <a:endCxn id="8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CuadroTexto 19"/>
            <p:cNvSpPr txBox="1"/>
            <p:nvPr/>
          </p:nvSpPr>
          <p:spPr>
            <a:xfrm>
              <a:off x="8154338" y="368847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8</a:t>
              </a:r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9410081" y="4454922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3</a:t>
              </a:r>
            </a:p>
          </p:txBody>
        </p:sp>
        <p:sp>
          <p:nvSpPr>
            <p:cNvPr id="22" name="CuadroTexto 21"/>
            <p:cNvSpPr txBox="1"/>
            <p:nvPr/>
          </p:nvSpPr>
          <p:spPr>
            <a:xfrm>
              <a:off x="9273274" y="331689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2</a:t>
              </a:r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132946"/>
              </p:ext>
            </p:extLst>
          </p:nvPr>
        </p:nvGraphicFramePr>
        <p:xfrm>
          <a:off x="4199681" y="2265206"/>
          <a:ext cx="571527" cy="15930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27">
                  <a:extLst>
                    <a:ext uri="{9D8B030D-6E8A-4147-A177-3AD203B41FA5}">
                      <a16:colId xmlns:a16="http://schemas.microsoft.com/office/drawing/2014/main" val="290444343"/>
                    </a:ext>
                  </a:extLst>
                </a:gridCol>
              </a:tblGrid>
              <a:tr h="306233">
                <a:tc>
                  <a:txBody>
                    <a:bodyPr/>
                    <a:lstStyle/>
                    <a:p>
                      <a:r>
                        <a:rPr lang="es-AR" sz="10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89286606"/>
                  </a:ext>
                </a:extLst>
              </a:tr>
              <a:tr h="306233">
                <a:tc>
                  <a:txBody>
                    <a:bodyPr/>
                    <a:lstStyle/>
                    <a:p>
                      <a:r>
                        <a:rPr lang="es-AR" sz="1000" dirty="0"/>
                        <a:t>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93817814"/>
                  </a:ext>
                </a:extLst>
              </a:tr>
              <a:tr h="306233">
                <a:tc>
                  <a:txBody>
                    <a:bodyPr/>
                    <a:lstStyle/>
                    <a:p>
                      <a:r>
                        <a:rPr lang="es-AR" sz="1000" dirty="0"/>
                        <a:t>C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58836830"/>
                  </a:ext>
                </a:extLst>
              </a:tr>
              <a:tr h="368081">
                <a:tc>
                  <a:txBody>
                    <a:bodyPr/>
                    <a:lstStyle/>
                    <a:p>
                      <a:r>
                        <a:rPr lang="es-AR" sz="1000" dirty="0"/>
                        <a:t>D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43077858"/>
                  </a:ext>
                </a:extLst>
              </a:tr>
              <a:tr h="306233">
                <a:tc>
                  <a:txBody>
                    <a:bodyPr/>
                    <a:lstStyle/>
                    <a:p>
                      <a:r>
                        <a:rPr lang="es-AR" sz="1000" dirty="0"/>
                        <a:t>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01031706"/>
                  </a:ext>
                </a:extLst>
              </a:tr>
            </a:tbl>
          </a:graphicData>
        </a:graphic>
      </p:graphicFrame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292486"/>
              </p:ext>
            </p:extLst>
          </p:nvPr>
        </p:nvGraphicFramePr>
        <p:xfrm>
          <a:off x="5189771" y="2265206"/>
          <a:ext cx="883926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s-AR" sz="1000" dirty="0"/>
                        <a:t>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graphicFrame>
        <p:nvGraphicFramePr>
          <p:cNvPr id="27" name="Tab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759087"/>
              </p:ext>
            </p:extLst>
          </p:nvPr>
        </p:nvGraphicFramePr>
        <p:xfrm>
          <a:off x="5188628" y="3579566"/>
          <a:ext cx="883926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s-AR" sz="10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17" name="Conector recto de flecha 16"/>
          <p:cNvCxnSpPr>
            <a:endCxn id="11" idx="1"/>
          </p:cNvCxnSpPr>
          <p:nvPr/>
        </p:nvCxnSpPr>
        <p:spPr>
          <a:xfrm>
            <a:off x="4771208" y="2395402"/>
            <a:ext cx="418563" cy="88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>
            <a:off x="4758393" y="3709761"/>
            <a:ext cx="418563" cy="88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7594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/>
          <a:lstStyle/>
          <a:p>
            <a:pPr marL="0" indent="0">
              <a:buNone/>
            </a:pPr>
            <a:r>
              <a:rPr lang="es-AR" sz="1600" dirty="0" err="1"/>
              <a:t>Dijkstra</a:t>
            </a:r>
            <a:r>
              <a:rPr lang="es-AR" sz="1600" dirty="0"/>
              <a:t> de C a los demás? 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5824707" y="3095210"/>
            <a:ext cx="2478920" cy="1526021"/>
            <a:chOff x="6429102" y="3008029"/>
            <a:chExt cx="4349932" cy="2984539"/>
          </a:xfrm>
        </p:grpSpPr>
        <p:sp>
          <p:nvSpPr>
            <p:cNvPr id="5" name="Elipse 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6" name="Elipse 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10" name="Conector recto 9"/>
            <p:cNvCxnSpPr>
              <a:stCxn id="8" idx="7"/>
              <a:endCxn id="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>
              <a:stCxn id="5" idx="5"/>
              <a:endCxn id="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>
              <a:stCxn id="6" idx="5"/>
              <a:endCxn id="7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>
              <a:stCxn id="5" idx="6"/>
              <a:endCxn id="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8154338" y="368847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8</a:t>
              </a: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9410081" y="4454922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3</a:t>
              </a: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9273274" y="331689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2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  <p:graphicFrame>
        <p:nvGraphicFramePr>
          <p:cNvPr id="28" name="Tabla 27"/>
          <p:cNvGraphicFramePr>
            <a:graphicFrameLocks noGrp="1"/>
          </p:cNvGraphicFramePr>
          <p:nvPr/>
        </p:nvGraphicFramePr>
        <p:xfrm>
          <a:off x="628650" y="2522745"/>
          <a:ext cx="5055270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s-AR" sz="1000" dirty="0">
                          <a:solidFill>
                            <a:schemeClr val="tx1"/>
                          </a:solidFill>
                        </a:rPr>
                        <a:t>Costo?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>
                          <a:solidFill>
                            <a:srgbClr val="FF0000"/>
                          </a:solidFill>
                        </a:rPr>
                        <a:t>14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sp>
        <p:nvSpPr>
          <p:cNvPr id="21" name="Rectángulo 20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Foreach</a:t>
            </a:r>
            <a:r>
              <a:rPr lang="es-AR" sz="1200" dirty="0">
                <a:solidFill>
                  <a:srgbClr val="FF0000"/>
                </a:solidFill>
              </a:rPr>
              <a:t> (     e   in  ejes incidentes de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5830132" y="2285350"/>
            <a:ext cx="1681551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C, E, A, B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{}</a:t>
            </a:r>
          </a:p>
        </p:txBody>
      </p:sp>
    </p:spTree>
    <p:extLst>
      <p:ext uri="{BB962C8B-B14F-4D97-AF65-F5344CB8AC3E}">
        <p14:creationId xmlns:p14="http://schemas.microsoft.com/office/powerpoint/2010/main" val="41655450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600" dirty="0" err="1"/>
              <a:t>Dijkstra</a:t>
            </a:r>
            <a:r>
              <a:rPr lang="es-AR" sz="1600" dirty="0"/>
              <a:t> de C a los demás? 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5824707" y="3095210"/>
            <a:ext cx="2478920" cy="1526021"/>
            <a:chOff x="6429102" y="3008029"/>
            <a:chExt cx="4349932" cy="2984539"/>
          </a:xfrm>
        </p:grpSpPr>
        <p:sp>
          <p:nvSpPr>
            <p:cNvPr id="5" name="Elipse 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6" name="Elipse 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10" name="Conector recto 9"/>
            <p:cNvCxnSpPr>
              <a:stCxn id="8" idx="7"/>
              <a:endCxn id="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>
              <a:stCxn id="5" idx="5"/>
              <a:endCxn id="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>
              <a:stCxn id="6" idx="5"/>
              <a:endCxn id="7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>
              <a:stCxn id="5" idx="6"/>
              <a:endCxn id="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8154338" y="368847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8</a:t>
              </a: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9410081" y="4454922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3</a:t>
              </a: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9273274" y="331689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2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  <p:graphicFrame>
        <p:nvGraphicFramePr>
          <p:cNvPr id="28" name="Tabla 27"/>
          <p:cNvGraphicFramePr>
            <a:graphicFrameLocks noGrp="1"/>
          </p:cNvGraphicFramePr>
          <p:nvPr/>
        </p:nvGraphicFramePr>
        <p:xfrm>
          <a:off x="628650" y="2522745"/>
          <a:ext cx="5055270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s-AR" sz="1000" dirty="0">
                          <a:solidFill>
                            <a:schemeClr val="tx1"/>
                          </a:solidFill>
                        </a:rPr>
                        <a:t>Costo?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>
                          <a:solidFill>
                            <a:srgbClr val="FF0000"/>
                          </a:solidFill>
                        </a:rPr>
                        <a:t>14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sp>
        <p:nvSpPr>
          <p:cNvPr id="21" name="Rectángulo 20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Foreach</a:t>
            </a:r>
            <a:r>
              <a:rPr lang="es-AR" sz="1200" dirty="0">
                <a:solidFill>
                  <a:srgbClr val="FF0000"/>
                </a:solidFill>
              </a:rPr>
              <a:t> (     e   in  ejes incidentes de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</a:t>
            </a:r>
            <a:r>
              <a:rPr lang="es-AR" sz="1200" dirty="0">
                <a:solidFill>
                  <a:srgbClr val="FF0000"/>
                </a:solidFill>
              </a:rPr>
              <a:t>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5830132" y="2285350"/>
            <a:ext cx="1681551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C, E, A, B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{}</a:t>
            </a:r>
          </a:p>
        </p:txBody>
      </p:sp>
    </p:spTree>
    <p:extLst>
      <p:ext uri="{BB962C8B-B14F-4D97-AF65-F5344CB8AC3E}">
        <p14:creationId xmlns:p14="http://schemas.microsoft.com/office/powerpoint/2010/main" val="9426183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600" dirty="0" err="1"/>
              <a:t>Dijkstra</a:t>
            </a:r>
            <a:r>
              <a:rPr lang="es-AR" sz="1600" dirty="0"/>
              <a:t> de C a los demás? 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5824707" y="3095210"/>
            <a:ext cx="2478920" cy="1526021"/>
            <a:chOff x="6429102" y="3008029"/>
            <a:chExt cx="4349932" cy="2984539"/>
          </a:xfrm>
        </p:grpSpPr>
        <p:sp>
          <p:nvSpPr>
            <p:cNvPr id="5" name="Elipse 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6" name="Elipse 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10" name="Conector recto 9"/>
            <p:cNvCxnSpPr>
              <a:stCxn id="8" idx="7"/>
              <a:endCxn id="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>
              <a:stCxn id="5" idx="5"/>
              <a:endCxn id="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>
              <a:stCxn id="6" idx="5"/>
              <a:endCxn id="7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>
              <a:stCxn id="5" idx="6"/>
              <a:endCxn id="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8154338" y="368847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8</a:t>
              </a: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9410081" y="4454922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3</a:t>
              </a: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9273274" y="331689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2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  <p:graphicFrame>
        <p:nvGraphicFramePr>
          <p:cNvPr id="28" name="Tabla 27"/>
          <p:cNvGraphicFramePr>
            <a:graphicFrameLocks noGrp="1"/>
          </p:cNvGraphicFramePr>
          <p:nvPr/>
        </p:nvGraphicFramePr>
        <p:xfrm>
          <a:off x="628650" y="2522745"/>
          <a:ext cx="5055270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s-AR" sz="1000" dirty="0">
                          <a:solidFill>
                            <a:schemeClr val="tx1"/>
                          </a:solidFill>
                        </a:rPr>
                        <a:t>Costo?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>
                          <a:solidFill>
                            <a:srgbClr val="FF0000"/>
                          </a:solidFill>
                        </a:rPr>
                        <a:t>14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sp>
        <p:nvSpPr>
          <p:cNvPr id="21" name="Rectángulo 20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>
                <a:solidFill>
                  <a:srgbClr val="FF0000"/>
                </a:solidFill>
              </a:rPr>
              <a:t>While</a:t>
            </a:r>
            <a:r>
              <a:rPr lang="es-AR" sz="1200" dirty="0">
                <a:solidFill>
                  <a:srgbClr val="FF0000"/>
                </a:solidFill>
              </a:rPr>
              <a:t> (! </a:t>
            </a:r>
            <a:r>
              <a:rPr lang="es-AR" sz="1200" dirty="0" err="1">
                <a:solidFill>
                  <a:srgbClr val="FF0000"/>
                </a:solidFill>
              </a:rPr>
              <a:t>costosConocidos.isEmpty</a:t>
            </a:r>
            <a:r>
              <a:rPr lang="es-AR" sz="1200" dirty="0">
                <a:solidFill>
                  <a:srgbClr val="FF0000"/>
                </a:solidFill>
              </a:rPr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/>
              <a:t>Foreach</a:t>
            </a:r>
            <a:r>
              <a:rPr lang="es-AR" sz="1200" dirty="0"/>
              <a:t> (     e   in  ejes incidentes de </a:t>
            </a:r>
            <a:r>
              <a:rPr lang="es-AR" sz="1200" dirty="0" err="1"/>
              <a:t>current</a:t>
            </a:r>
            <a:r>
              <a:rPr lang="es-AR" sz="1200" dirty="0"/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5830132" y="2285350"/>
            <a:ext cx="1681551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C, E, A, B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{}</a:t>
            </a:r>
          </a:p>
        </p:txBody>
      </p:sp>
    </p:spTree>
    <p:extLst>
      <p:ext uri="{BB962C8B-B14F-4D97-AF65-F5344CB8AC3E}">
        <p14:creationId xmlns:p14="http://schemas.microsoft.com/office/powerpoint/2010/main" val="36807736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/>
              <a:t>Y si quiero el camino???</a:t>
            </a:r>
          </a:p>
          <a:p>
            <a:pPr marL="0" indent="0">
              <a:buNone/>
            </a:pPr>
            <a:r>
              <a:rPr lang="es-AR" dirty="0"/>
              <a:t>Cuando actualizo por un costo menor, podría indicar quien es su nuevo “previo”</a:t>
            </a:r>
          </a:p>
        </p:txBody>
      </p:sp>
      <p:sp>
        <p:nvSpPr>
          <p:cNvPr id="4" name="Rectángulo 3"/>
          <p:cNvSpPr/>
          <p:nvPr/>
        </p:nvSpPr>
        <p:spPr>
          <a:xfrm>
            <a:off x="632687" y="3052704"/>
            <a:ext cx="694083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/>
              <a:t>…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Foreach</a:t>
            </a:r>
            <a:r>
              <a:rPr lang="es-AR" sz="1200" dirty="0"/>
              <a:t> (     e   in  ejes incidentes de </a:t>
            </a:r>
            <a:r>
              <a:rPr lang="es-AR" sz="1200" dirty="0" err="1"/>
              <a:t>current</a:t>
            </a:r>
            <a:r>
              <a:rPr lang="es-AR" sz="1200" dirty="0"/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	</a:t>
            </a:r>
            <a:r>
              <a:rPr lang="es-AR" sz="1200" dirty="0" err="1">
                <a:solidFill>
                  <a:srgbClr val="FF0000"/>
                </a:solidFill>
              </a:rPr>
              <a:t>prev.put</a:t>
            </a:r>
            <a:r>
              <a:rPr lang="es-AR" sz="1200" dirty="0">
                <a:solidFill>
                  <a:srgbClr val="FF0000"/>
                </a:solidFill>
              </a:rPr>
              <a:t>(  </a:t>
            </a:r>
            <a:r>
              <a:rPr lang="es-AR" sz="1200" dirty="0" err="1">
                <a:solidFill>
                  <a:srgbClr val="FF0000"/>
                </a:solidFill>
              </a:rPr>
              <a:t>e.target</a:t>
            </a:r>
            <a:r>
              <a:rPr lang="es-AR" sz="1200" dirty="0">
                <a:solidFill>
                  <a:srgbClr val="FF0000"/>
                </a:solidFill>
              </a:rPr>
              <a:t>,   </a:t>
            </a:r>
            <a:r>
              <a:rPr lang="es-AR" sz="1200" dirty="0" err="1">
                <a:solidFill>
                  <a:srgbClr val="FF0000"/>
                </a:solidFill>
              </a:rPr>
              <a:t>current.vertex</a:t>
            </a:r>
            <a:r>
              <a:rPr lang="es-AR" sz="1200" dirty="0">
                <a:solidFill>
                  <a:srgbClr val="FF0000"/>
                </a:solidFill>
              </a:rPr>
              <a:t>);    // </a:t>
            </a:r>
            <a:r>
              <a:rPr lang="es-AR" sz="1200" dirty="0" err="1">
                <a:solidFill>
                  <a:srgbClr val="FF0000"/>
                </a:solidFill>
              </a:rPr>
              <a:t>hashing</a:t>
            </a:r>
            <a:endParaRPr lang="es-AR" sz="1200" dirty="0">
              <a:solidFill>
                <a:srgbClr val="FF0000"/>
              </a:solidFill>
            </a:endParaRP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156467"/>
              </p:ext>
            </p:extLst>
          </p:nvPr>
        </p:nvGraphicFramePr>
        <p:xfrm>
          <a:off x="1550194" y="5034915"/>
          <a:ext cx="5055270" cy="834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s-AR" sz="1000" dirty="0">
                          <a:solidFill>
                            <a:schemeClr val="tx1"/>
                          </a:solidFill>
                        </a:rPr>
                        <a:t>Costo?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/>
                        <a:t>Inf</a:t>
                      </a:r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s-AR" sz="1000" dirty="0">
                          <a:solidFill>
                            <a:schemeClr val="tx1"/>
                          </a:solidFill>
                        </a:rPr>
                        <a:t>Previo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>
                          <a:solidFill>
                            <a:srgbClr val="FF0000"/>
                          </a:solidFill>
                        </a:rPr>
                        <a:t>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s-A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 err="1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s-A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77648878"/>
                  </a:ext>
                </a:extLst>
              </a:tr>
            </a:tbl>
          </a:graphicData>
        </a:graphic>
      </p:graphicFrame>
      <p:grpSp>
        <p:nvGrpSpPr>
          <p:cNvPr id="6" name="Grupo 5"/>
          <p:cNvGrpSpPr/>
          <p:nvPr/>
        </p:nvGrpSpPr>
        <p:grpSpPr>
          <a:xfrm>
            <a:off x="5749697" y="3095210"/>
            <a:ext cx="2478920" cy="1526021"/>
            <a:chOff x="6429102" y="3008029"/>
            <a:chExt cx="4349932" cy="2984539"/>
          </a:xfrm>
        </p:grpSpPr>
        <p:sp>
          <p:nvSpPr>
            <p:cNvPr id="7" name="Elipse 6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10" name="Elipse 9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11" name="Elipse 10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12" name="Conector recto 11"/>
            <p:cNvCxnSpPr>
              <a:stCxn id="10" idx="7"/>
              <a:endCxn id="7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>
              <a:stCxn id="7" idx="5"/>
              <a:endCxn id="8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>
              <a:stCxn id="8" idx="5"/>
              <a:endCxn id="9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>
              <a:stCxn id="7" idx="6"/>
              <a:endCxn id="9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CuadroTexto 15"/>
            <p:cNvSpPr txBox="1"/>
            <p:nvPr/>
          </p:nvSpPr>
          <p:spPr>
            <a:xfrm>
              <a:off x="8154338" y="368847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8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9410081" y="4454922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3</a:t>
              </a:r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9273274" y="331689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2</a:t>
              </a:r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  <p:sp>
        <p:nvSpPr>
          <p:cNvPr id="20" name="Rectángulo 19"/>
          <p:cNvSpPr/>
          <p:nvPr/>
        </p:nvSpPr>
        <p:spPr>
          <a:xfrm>
            <a:off x="7117546" y="4780762"/>
            <a:ext cx="3012182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350" dirty="0">
                <a:solidFill>
                  <a:srgbClr val="000000"/>
                </a:solidFill>
                <a:latin typeface="Consolas" panose="020B0609020204030204" pitchFamily="49" charset="0"/>
              </a:rPr>
              <a:t>5: [C, E, A]</a:t>
            </a:r>
          </a:p>
          <a:p>
            <a:r>
              <a:rPr lang="es-AR" sz="1350" dirty="0">
                <a:solidFill>
                  <a:srgbClr val="000000"/>
                </a:solidFill>
                <a:latin typeface="Consolas" panose="020B0609020204030204" pitchFamily="49" charset="0"/>
              </a:rPr>
              <a:t>14: [C, E, A, B]</a:t>
            </a:r>
          </a:p>
          <a:p>
            <a:r>
              <a:rPr lang="es-AR" sz="1350" dirty="0">
                <a:solidFill>
                  <a:srgbClr val="000000"/>
                </a:solidFill>
                <a:latin typeface="Consolas" panose="020B0609020204030204" pitchFamily="49" charset="0"/>
              </a:rPr>
              <a:t>0: [C]</a:t>
            </a:r>
          </a:p>
          <a:p>
            <a:r>
              <a:rPr lang="es-AR" sz="1350" dirty="0">
                <a:solidFill>
                  <a:srgbClr val="000000"/>
                </a:solidFill>
                <a:latin typeface="Consolas" panose="020B0609020204030204" pitchFamily="49" charset="0"/>
              </a:rPr>
              <a:t>INF: []</a:t>
            </a:r>
          </a:p>
          <a:p>
            <a:r>
              <a:rPr lang="es-AR" sz="1350" dirty="0">
                <a:solidFill>
                  <a:srgbClr val="000000"/>
                </a:solidFill>
                <a:latin typeface="Consolas" panose="020B0609020204030204" pitchFamily="49" charset="0"/>
              </a:rPr>
              <a:t>3: [C, E]</a:t>
            </a:r>
            <a:endParaRPr lang="es-AR" sz="1350" dirty="0"/>
          </a:p>
        </p:txBody>
      </p:sp>
    </p:spTree>
    <p:extLst>
      <p:ext uri="{BB962C8B-B14F-4D97-AF65-F5344CB8AC3E}">
        <p14:creationId xmlns:p14="http://schemas.microsoft.com/office/powerpoint/2010/main" val="2477990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err="1">
                <a:solidFill>
                  <a:srgbClr val="FF0000"/>
                </a:solidFill>
              </a:rPr>
              <a:t>Dijkstra</a:t>
            </a:r>
            <a:r>
              <a:rPr lang="es-AR" dirty="0">
                <a:solidFill>
                  <a:srgbClr val="FF0000"/>
                </a:solidFill>
              </a:rPr>
              <a:t> tiene una precondición: los ejes no puede tener peso negativo</a:t>
            </a:r>
          </a:p>
          <a:p>
            <a:pPr marL="0" indent="0">
              <a:buNone/>
            </a:pPr>
            <a:r>
              <a:rPr lang="es-AR" dirty="0">
                <a:solidFill>
                  <a:srgbClr val="FF0000"/>
                </a:solidFill>
              </a:rPr>
              <a:t>¿Por qué?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471068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AR" sz="1600" dirty="0" err="1"/>
              <a:t>GraphService</a:t>
            </a:r>
            <a:r>
              <a:rPr lang="es-AR" sz="1600" dirty="0"/>
              <a:t>&lt;</a:t>
            </a:r>
            <a:r>
              <a:rPr lang="es-AR" sz="1600" dirty="0" err="1"/>
              <a:t>Character,WeightedEdge</a:t>
            </a:r>
            <a:r>
              <a:rPr lang="es-AR" sz="1600" dirty="0"/>
              <a:t>&gt; g = </a:t>
            </a:r>
          </a:p>
          <a:p>
            <a:pPr marL="0" indent="0">
              <a:buNone/>
            </a:pPr>
            <a:r>
              <a:rPr lang="es-AR" sz="1600" dirty="0" err="1"/>
              <a:t>GraphFactory.</a:t>
            </a:r>
            <a:r>
              <a:rPr lang="es-AR" sz="1600" i="1" dirty="0" err="1"/>
              <a:t>create</a:t>
            </a:r>
            <a:r>
              <a:rPr lang="es-AR" sz="1600" i="1" dirty="0"/>
              <a:t>(</a:t>
            </a:r>
          </a:p>
          <a:p>
            <a:pPr marL="0" indent="0">
              <a:buNone/>
            </a:pPr>
            <a:r>
              <a:rPr lang="es-AR" sz="1600" i="1" dirty="0" err="1"/>
              <a:t>Multiplicity.</a:t>
            </a:r>
            <a:r>
              <a:rPr lang="es-AR" sz="1600" b="1" i="1" dirty="0" err="1"/>
              <a:t>SIMPLE</a:t>
            </a:r>
            <a:r>
              <a:rPr lang="es-AR" sz="1600" b="1" i="1" dirty="0"/>
              <a:t>, </a:t>
            </a:r>
          </a:p>
          <a:p>
            <a:pPr marL="0" indent="0">
              <a:buNone/>
            </a:pPr>
            <a:r>
              <a:rPr lang="es-AR" sz="1600" dirty="0"/>
              <a:t>    </a:t>
            </a:r>
            <a:r>
              <a:rPr lang="es-AR" sz="1600" dirty="0" err="1"/>
              <a:t>EdgeMode.</a:t>
            </a:r>
            <a:r>
              <a:rPr lang="es-AR" sz="1600" b="1" i="1" dirty="0" err="1"/>
              <a:t>UNDIRECTED</a:t>
            </a:r>
            <a:r>
              <a:rPr lang="es-AR" sz="1600" b="1" i="1" dirty="0"/>
              <a:t>,</a:t>
            </a:r>
          </a:p>
          <a:p>
            <a:pPr marL="0" indent="0">
              <a:buNone/>
            </a:pPr>
            <a:r>
              <a:rPr lang="es-AR" sz="1600" dirty="0"/>
              <a:t>    </a:t>
            </a:r>
            <a:r>
              <a:rPr lang="es-AR" sz="1600" dirty="0" err="1"/>
              <a:t>SelfLoop.</a:t>
            </a:r>
            <a:r>
              <a:rPr lang="es-AR" sz="1600" b="1" i="1" dirty="0" err="1"/>
              <a:t>NO</a:t>
            </a:r>
            <a:r>
              <a:rPr lang="es-AR" sz="1600" b="1" i="1" dirty="0"/>
              <a:t>,</a:t>
            </a:r>
          </a:p>
          <a:p>
            <a:pPr marL="0" indent="0">
              <a:buNone/>
            </a:pPr>
            <a:r>
              <a:rPr lang="es-AR" sz="1600" dirty="0"/>
              <a:t>    </a:t>
            </a:r>
            <a:r>
              <a:rPr lang="es-AR" sz="1600" dirty="0" err="1"/>
              <a:t>Weight.</a:t>
            </a:r>
            <a:r>
              <a:rPr lang="es-AR" sz="1600" b="1" i="1" dirty="0" err="1"/>
              <a:t>YES</a:t>
            </a:r>
            <a:r>
              <a:rPr lang="es-AR" sz="1600" b="1" i="1" dirty="0"/>
              <a:t>,</a:t>
            </a:r>
          </a:p>
          <a:p>
            <a:pPr marL="0" indent="0">
              <a:buNone/>
            </a:pPr>
            <a:r>
              <a:rPr lang="es-AR" sz="1600" dirty="0"/>
              <a:t>    </a:t>
            </a:r>
            <a:r>
              <a:rPr lang="es-AR" sz="1600" dirty="0" err="1"/>
              <a:t>Storage.</a:t>
            </a:r>
            <a:r>
              <a:rPr lang="es-AR" sz="1600" b="1" i="1" dirty="0" err="1"/>
              <a:t>SPARSE</a:t>
            </a:r>
            <a:r>
              <a:rPr lang="es-AR" sz="1600" b="1" i="1" dirty="0"/>
              <a:t>);</a:t>
            </a:r>
          </a:p>
          <a:p>
            <a:pPr marL="0" indent="0">
              <a:buNone/>
            </a:pPr>
            <a:endParaRPr lang="es-AR" sz="1600" dirty="0"/>
          </a:p>
          <a:p>
            <a:pPr marL="0" indent="0">
              <a:buNone/>
            </a:pPr>
            <a:r>
              <a:rPr lang="en-US" sz="1600" dirty="0" err="1"/>
              <a:t>g.addEdge</a:t>
            </a:r>
            <a:r>
              <a:rPr lang="en-US" sz="1600" dirty="0"/>
              <a:t>('A', 'E', </a:t>
            </a:r>
            <a:r>
              <a:rPr lang="en-US" sz="1600" b="1" dirty="0"/>
              <a:t>new </a:t>
            </a:r>
            <a:r>
              <a:rPr lang="en-US" sz="1600" b="1" dirty="0" err="1"/>
              <a:t>WeightedEdge</a:t>
            </a:r>
            <a:r>
              <a:rPr lang="en-US" sz="1600" b="1" dirty="0"/>
              <a:t>(-2));  </a:t>
            </a:r>
          </a:p>
          <a:p>
            <a:pPr marL="0" indent="0">
              <a:buNone/>
            </a:pPr>
            <a:r>
              <a:rPr lang="en-US" sz="1600" dirty="0" err="1"/>
              <a:t>g.addEdge</a:t>
            </a:r>
            <a:r>
              <a:rPr lang="en-US" sz="1600" dirty="0"/>
              <a:t>('A', 'C', </a:t>
            </a:r>
            <a:r>
              <a:rPr lang="en-US" sz="1600" b="1" dirty="0"/>
              <a:t>new </a:t>
            </a:r>
            <a:r>
              <a:rPr lang="en-US" sz="1600" b="1" dirty="0" err="1"/>
              <a:t>WeightedEdge</a:t>
            </a:r>
            <a:r>
              <a:rPr lang="en-US" sz="1600" b="1" dirty="0"/>
              <a:t>(-2));  </a:t>
            </a:r>
          </a:p>
          <a:p>
            <a:pPr marL="0" indent="0">
              <a:buNone/>
            </a:pPr>
            <a:r>
              <a:rPr lang="en-US" sz="1600" dirty="0" err="1"/>
              <a:t>g.addEdge</a:t>
            </a:r>
            <a:r>
              <a:rPr lang="en-US" sz="1600" dirty="0"/>
              <a:t>('A', 'B', </a:t>
            </a:r>
            <a:r>
              <a:rPr lang="en-US" sz="1600" b="1" dirty="0"/>
              <a:t>new </a:t>
            </a:r>
            <a:r>
              <a:rPr lang="en-US" sz="1600" b="1" dirty="0" err="1"/>
              <a:t>WeightedEdge</a:t>
            </a:r>
            <a:r>
              <a:rPr lang="en-US" sz="1600" b="1" dirty="0"/>
              <a:t>(9));  </a:t>
            </a:r>
          </a:p>
          <a:p>
            <a:pPr marL="0" indent="0">
              <a:buNone/>
            </a:pPr>
            <a:r>
              <a:rPr lang="en-US" sz="1600" dirty="0" err="1"/>
              <a:t>g.addEdge</a:t>
            </a:r>
            <a:r>
              <a:rPr lang="en-US" sz="1600" dirty="0"/>
              <a:t>('C', 'E', </a:t>
            </a:r>
            <a:r>
              <a:rPr lang="en-US" sz="1600" b="1" dirty="0"/>
              <a:t>new </a:t>
            </a:r>
            <a:r>
              <a:rPr lang="en-US" sz="1600" b="1" dirty="0" err="1"/>
              <a:t>WeightedEdge</a:t>
            </a:r>
            <a:r>
              <a:rPr lang="en-US" sz="1600" b="1" dirty="0"/>
              <a:t>(-2));</a:t>
            </a:r>
            <a:r>
              <a:rPr lang="en-US" sz="1600" b="1" i="1" dirty="0">
                <a:solidFill>
                  <a:srgbClr val="00B050"/>
                </a:solidFill>
              </a:rPr>
              <a:t> </a:t>
            </a:r>
            <a:r>
              <a:rPr lang="en-US" sz="1600" b="1" dirty="0"/>
              <a:t> </a:t>
            </a:r>
          </a:p>
          <a:p>
            <a:pPr marL="0" indent="0">
              <a:buNone/>
            </a:pPr>
            <a:r>
              <a:rPr lang="es-AR" sz="1600" dirty="0" err="1"/>
              <a:t>g.addVertex</a:t>
            </a:r>
            <a:r>
              <a:rPr lang="es-AR" sz="1600" dirty="0"/>
              <a:t>('D');</a:t>
            </a:r>
          </a:p>
          <a:p>
            <a:pPr marL="0" indent="0">
              <a:buNone/>
            </a:pPr>
            <a:endParaRPr lang="es-AR" sz="1600" dirty="0"/>
          </a:p>
        </p:txBody>
      </p:sp>
      <p:grpSp>
        <p:nvGrpSpPr>
          <p:cNvPr id="24" name="Grupo 23"/>
          <p:cNvGrpSpPr/>
          <p:nvPr/>
        </p:nvGrpSpPr>
        <p:grpSpPr>
          <a:xfrm>
            <a:off x="5878285" y="4100104"/>
            <a:ext cx="2478920" cy="1526021"/>
            <a:chOff x="6429102" y="3008029"/>
            <a:chExt cx="4349932" cy="2984539"/>
          </a:xfrm>
        </p:grpSpPr>
        <p:sp>
          <p:nvSpPr>
            <p:cNvPr id="6" name="Elipse 5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10" name="Elipse 9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12" name="Conector recto 11"/>
            <p:cNvCxnSpPr>
              <a:stCxn id="9" idx="7"/>
              <a:endCxn id="6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>
              <a:stCxn id="6" idx="5"/>
              <a:endCxn id="7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>
              <a:stCxn id="7" idx="5"/>
              <a:endCxn id="8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>
              <a:stCxn id="6" idx="6"/>
              <a:endCxn id="8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CuadroTexto 19"/>
            <p:cNvSpPr txBox="1"/>
            <p:nvPr/>
          </p:nvSpPr>
          <p:spPr>
            <a:xfrm>
              <a:off x="8154338" y="368847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9410081" y="4454922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22" name="CuadroTexto 21"/>
            <p:cNvSpPr txBox="1"/>
            <p:nvPr/>
          </p:nvSpPr>
          <p:spPr>
            <a:xfrm>
              <a:off x="9273274" y="331689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  <p:graphicFrame>
        <p:nvGraphicFramePr>
          <p:cNvPr id="30" name="Tabl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802400"/>
              </p:ext>
            </p:extLst>
          </p:nvPr>
        </p:nvGraphicFramePr>
        <p:xfrm>
          <a:off x="6459079" y="2915857"/>
          <a:ext cx="883926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s-AR" sz="1000" dirty="0"/>
                        <a:t>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-2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graphicFrame>
        <p:nvGraphicFramePr>
          <p:cNvPr id="31" name="Tabla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248092"/>
              </p:ext>
            </p:extLst>
          </p:nvPr>
        </p:nvGraphicFramePr>
        <p:xfrm>
          <a:off x="6440196" y="3579565"/>
          <a:ext cx="883926" cy="284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4732">
                <a:tc>
                  <a:txBody>
                    <a:bodyPr/>
                    <a:lstStyle/>
                    <a:p>
                      <a:r>
                        <a:rPr lang="es-AR" sz="10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-2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graphicFrame>
        <p:nvGraphicFramePr>
          <p:cNvPr id="34" name="Tabla 33"/>
          <p:cNvGraphicFramePr>
            <a:graphicFrameLocks noGrp="1"/>
          </p:cNvGraphicFramePr>
          <p:nvPr/>
        </p:nvGraphicFramePr>
        <p:xfrm>
          <a:off x="4199681" y="2265206"/>
          <a:ext cx="571527" cy="15930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27">
                  <a:extLst>
                    <a:ext uri="{9D8B030D-6E8A-4147-A177-3AD203B41FA5}">
                      <a16:colId xmlns:a16="http://schemas.microsoft.com/office/drawing/2014/main" val="290444343"/>
                    </a:ext>
                  </a:extLst>
                </a:gridCol>
              </a:tblGrid>
              <a:tr h="306233">
                <a:tc>
                  <a:txBody>
                    <a:bodyPr/>
                    <a:lstStyle/>
                    <a:p>
                      <a:r>
                        <a:rPr lang="es-AR" sz="10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89286606"/>
                  </a:ext>
                </a:extLst>
              </a:tr>
              <a:tr h="306233">
                <a:tc>
                  <a:txBody>
                    <a:bodyPr/>
                    <a:lstStyle/>
                    <a:p>
                      <a:r>
                        <a:rPr lang="es-AR" sz="1000" dirty="0"/>
                        <a:t>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93817814"/>
                  </a:ext>
                </a:extLst>
              </a:tr>
              <a:tr h="306233">
                <a:tc>
                  <a:txBody>
                    <a:bodyPr/>
                    <a:lstStyle/>
                    <a:p>
                      <a:r>
                        <a:rPr lang="es-AR" sz="1000" dirty="0"/>
                        <a:t>C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58836830"/>
                  </a:ext>
                </a:extLst>
              </a:tr>
              <a:tr h="368081">
                <a:tc>
                  <a:txBody>
                    <a:bodyPr/>
                    <a:lstStyle/>
                    <a:p>
                      <a:r>
                        <a:rPr lang="es-AR" sz="1000" dirty="0"/>
                        <a:t>D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43077858"/>
                  </a:ext>
                </a:extLst>
              </a:tr>
              <a:tr h="306233">
                <a:tc>
                  <a:txBody>
                    <a:bodyPr/>
                    <a:lstStyle/>
                    <a:p>
                      <a:r>
                        <a:rPr lang="es-AR" sz="1000" dirty="0"/>
                        <a:t>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01031706"/>
                  </a:ext>
                </a:extLst>
              </a:tr>
            </a:tbl>
          </a:graphicData>
        </a:graphic>
      </p:graphicFrame>
      <p:graphicFrame>
        <p:nvGraphicFramePr>
          <p:cNvPr id="35" name="Tabla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224266"/>
              </p:ext>
            </p:extLst>
          </p:nvPr>
        </p:nvGraphicFramePr>
        <p:xfrm>
          <a:off x="5189771" y="2265206"/>
          <a:ext cx="883926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s-AR" sz="1000" dirty="0"/>
                        <a:t>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-2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graphicFrame>
        <p:nvGraphicFramePr>
          <p:cNvPr id="36" name="Tabla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3104"/>
              </p:ext>
            </p:extLst>
          </p:nvPr>
        </p:nvGraphicFramePr>
        <p:xfrm>
          <a:off x="5188628" y="3579566"/>
          <a:ext cx="883926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s-AR" sz="10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-2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37" name="Conector recto de flecha 36"/>
          <p:cNvCxnSpPr>
            <a:endCxn id="35" idx="1"/>
          </p:cNvCxnSpPr>
          <p:nvPr/>
        </p:nvCxnSpPr>
        <p:spPr>
          <a:xfrm>
            <a:off x="4771208" y="2395402"/>
            <a:ext cx="418563" cy="88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/>
          <p:nvPr/>
        </p:nvCxnSpPr>
        <p:spPr>
          <a:xfrm>
            <a:off x="4758393" y="3709761"/>
            <a:ext cx="418563" cy="88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a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855169"/>
              </p:ext>
            </p:extLst>
          </p:nvPr>
        </p:nvGraphicFramePr>
        <p:xfrm>
          <a:off x="6459079" y="2239029"/>
          <a:ext cx="883926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s-AR" sz="10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-2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graphicFrame>
        <p:nvGraphicFramePr>
          <p:cNvPr id="40" name="Tabla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458678"/>
              </p:ext>
            </p:extLst>
          </p:nvPr>
        </p:nvGraphicFramePr>
        <p:xfrm>
          <a:off x="5164140" y="2922647"/>
          <a:ext cx="883926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s-AR" sz="10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-2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41" name="Conector recto de flecha 40"/>
          <p:cNvCxnSpPr/>
          <p:nvPr/>
        </p:nvCxnSpPr>
        <p:spPr>
          <a:xfrm flipV="1">
            <a:off x="6075837" y="2378094"/>
            <a:ext cx="374441" cy="84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/>
          <p:nvPr/>
        </p:nvCxnSpPr>
        <p:spPr>
          <a:xfrm>
            <a:off x="4745577" y="3008407"/>
            <a:ext cx="418563" cy="88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a 42"/>
          <p:cNvGraphicFramePr>
            <a:graphicFrameLocks noGrp="1"/>
          </p:cNvGraphicFramePr>
          <p:nvPr/>
        </p:nvGraphicFramePr>
        <p:xfrm>
          <a:off x="7704986" y="2248152"/>
          <a:ext cx="883926" cy="252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52778">
                <a:tc>
                  <a:txBody>
                    <a:bodyPr/>
                    <a:lstStyle/>
                    <a:p>
                      <a:r>
                        <a:rPr lang="es-AR" sz="10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graphicFrame>
        <p:nvGraphicFramePr>
          <p:cNvPr id="44" name="Tabla 43"/>
          <p:cNvGraphicFramePr>
            <a:graphicFrameLocks noGrp="1"/>
          </p:cNvGraphicFramePr>
          <p:nvPr/>
        </p:nvGraphicFramePr>
        <p:xfrm>
          <a:off x="5188628" y="2592668"/>
          <a:ext cx="883926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s-AR" sz="10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45" name="Conector recto de flecha 44"/>
          <p:cNvCxnSpPr/>
          <p:nvPr/>
        </p:nvCxnSpPr>
        <p:spPr>
          <a:xfrm flipV="1">
            <a:off x="7317590" y="2395402"/>
            <a:ext cx="374441" cy="84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/>
          <p:nvPr/>
        </p:nvCxnSpPr>
        <p:spPr>
          <a:xfrm>
            <a:off x="4800053" y="2741386"/>
            <a:ext cx="418563" cy="88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/>
          <p:nvPr/>
        </p:nvCxnSpPr>
        <p:spPr>
          <a:xfrm flipV="1">
            <a:off x="6075837" y="3046112"/>
            <a:ext cx="374441" cy="84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/>
          <p:nvPr/>
        </p:nvCxnSpPr>
        <p:spPr>
          <a:xfrm flipV="1">
            <a:off x="6075837" y="3710192"/>
            <a:ext cx="374441" cy="84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6121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500" dirty="0" err="1"/>
              <a:t>Dijkstra</a:t>
            </a:r>
            <a:r>
              <a:rPr lang="es-AR" sz="1500" dirty="0"/>
              <a:t> de </a:t>
            </a:r>
            <a:r>
              <a:rPr lang="es-AR" sz="1500" dirty="0">
                <a:solidFill>
                  <a:srgbClr val="FF0000"/>
                </a:solidFill>
              </a:rPr>
              <a:t>E</a:t>
            </a:r>
            <a:r>
              <a:rPr lang="es-AR" sz="1500" dirty="0"/>
              <a:t> a los demás? 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830132" y="2285350"/>
            <a:ext cx="1995867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>
                <a:solidFill>
                  <a:srgbClr val="FF0000"/>
                </a:solidFill>
              </a:rPr>
              <a:t>(</a:t>
            </a:r>
            <a:r>
              <a:rPr lang="es-AR" sz="1350" b="1" dirty="0">
                <a:solidFill>
                  <a:srgbClr val="FF0000"/>
                </a:solidFill>
              </a:rPr>
              <a:t>E,0)</a:t>
            </a:r>
            <a:r>
              <a:rPr lang="es-AR" sz="1350" dirty="0">
                <a:solidFill>
                  <a:srgbClr val="FF0000"/>
                </a:solidFill>
              </a:rPr>
              <a:t> </a:t>
            </a:r>
            <a:r>
              <a:rPr lang="es-AR" sz="1350" dirty="0"/>
              <a:t>}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= Sacar el de menor costo de  </a:t>
            </a:r>
            <a:r>
              <a:rPr lang="es-AR" sz="1200" dirty="0" err="1">
                <a:solidFill>
                  <a:srgbClr val="FF0000"/>
                </a:solidFill>
              </a:rPr>
              <a:t>costosConocidos</a:t>
            </a:r>
            <a:r>
              <a:rPr lang="es-AR" sz="1200" dirty="0">
                <a:solidFill>
                  <a:srgbClr val="FF0000"/>
                </a:solidFill>
              </a:rPr>
              <a:t>.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if</a:t>
            </a:r>
            <a:r>
              <a:rPr lang="es-AR" sz="1200" dirty="0">
                <a:solidFill>
                  <a:srgbClr val="FF0000"/>
                </a:solidFill>
              </a:rPr>
              <a:t> ( </a:t>
            </a:r>
            <a:r>
              <a:rPr lang="es-AR" sz="1200" dirty="0" err="1">
                <a:solidFill>
                  <a:srgbClr val="FF0000"/>
                </a:solidFill>
              </a:rPr>
              <a:t>Visited.contains</a:t>
            </a:r>
            <a:r>
              <a:rPr lang="es-AR" sz="1200" dirty="0">
                <a:solidFill>
                  <a:srgbClr val="FF0000"/>
                </a:solidFill>
              </a:rPr>
              <a:t>( </a:t>
            </a:r>
            <a:r>
              <a:rPr lang="es-AR" sz="1200" dirty="0" err="1">
                <a:solidFill>
                  <a:srgbClr val="FF0000"/>
                </a:solidFill>
              </a:rPr>
              <a:t>current.vertex</a:t>
            </a:r>
            <a:r>
              <a:rPr lang="es-AR" sz="1200" dirty="0">
                <a:solidFill>
                  <a:srgbClr val="FF0000"/>
                </a:solidFill>
              </a:rPr>
              <a:t>)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  </a:t>
            </a:r>
            <a:r>
              <a:rPr lang="es-AR" sz="1200" dirty="0" err="1">
                <a:solidFill>
                  <a:srgbClr val="FF0000"/>
                </a:solidFill>
              </a:rPr>
              <a:t>continue</a:t>
            </a:r>
            <a:r>
              <a:rPr lang="es-AR" sz="1200" dirty="0">
                <a:solidFill>
                  <a:srgbClr val="FF0000"/>
                </a:solidFill>
              </a:rPr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Visisted.add</a:t>
            </a:r>
            <a:r>
              <a:rPr lang="es-AR" sz="1200" dirty="0">
                <a:solidFill>
                  <a:srgbClr val="FF0000"/>
                </a:solidFill>
              </a:rPr>
              <a:t>( </a:t>
            </a:r>
            <a:r>
              <a:rPr lang="es-AR" sz="1200" dirty="0" err="1">
                <a:solidFill>
                  <a:srgbClr val="FF0000"/>
                </a:solidFill>
              </a:rPr>
              <a:t>current.vertex</a:t>
            </a:r>
            <a:r>
              <a:rPr lang="es-AR" sz="1200" dirty="0">
                <a:solidFill>
                  <a:srgbClr val="FF0000"/>
                </a:solidFill>
              </a:rPr>
              <a:t>);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Foreach</a:t>
            </a:r>
            <a:r>
              <a:rPr lang="es-AR" sz="1200" dirty="0"/>
              <a:t> (     e   in  ejes incidentes de </a:t>
            </a:r>
            <a:r>
              <a:rPr lang="es-AR" sz="1200" dirty="0" err="1"/>
              <a:t>current</a:t>
            </a:r>
            <a:r>
              <a:rPr lang="es-AR" sz="1200" dirty="0"/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graphicFrame>
        <p:nvGraphicFramePr>
          <p:cNvPr id="23" name="Tab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094209"/>
              </p:ext>
            </p:extLst>
          </p:nvPr>
        </p:nvGraphicFramePr>
        <p:xfrm>
          <a:off x="662672" y="2469167"/>
          <a:ext cx="505527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s-AR" sz="1200" dirty="0"/>
                        <a:t>Costo?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grpSp>
        <p:nvGrpSpPr>
          <p:cNvPr id="24" name="Grupo 23"/>
          <p:cNvGrpSpPr/>
          <p:nvPr/>
        </p:nvGrpSpPr>
        <p:grpSpPr>
          <a:xfrm>
            <a:off x="5878285" y="4100104"/>
            <a:ext cx="2478920" cy="1526021"/>
            <a:chOff x="6429102" y="3008029"/>
            <a:chExt cx="4349932" cy="2984539"/>
          </a:xfrm>
        </p:grpSpPr>
        <p:sp>
          <p:nvSpPr>
            <p:cNvPr id="25" name="Elipse 2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26" name="Elipse 2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27" name="Elipse 2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30" name="Conector recto 29"/>
            <p:cNvCxnSpPr>
              <a:stCxn id="28" idx="7"/>
              <a:endCxn id="2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>
              <a:stCxn id="25" idx="5"/>
              <a:endCxn id="2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>
              <a:stCxn id="26" idx="5"/>
              <a:endCxn id="27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>
              <a:stCxn id="25" idx="6"/>
              <a:endCxn id="2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CuadroTexto 33"/>
            <p:cNvSpPr txBox="1"/>
            <p:nvPr/>
          </p:nvSpPr>
          <p:spPr>
            <a:xfrm>
              <a:off x="8154338" y="368847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9410081" y="4454922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9273274" y="331689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42421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500" dirty="0" err="1"/>
              <a:t>Dijkstra</a:t>
            </a:r>
            <a:r>
              <a:rPr lang="es-AR" sz="1500" dirty="0"/>
              <a:t> de </a:t>
            </a:r>
            <a:r>
              <a:rPr lang="es-AR" sz="1500" dirty="0">
                <a:solidFill>
                  <a:srgbClr val="FF0000"/>
                </a:solidFill>
              </a:rPr>
              <a:t>E</a:t>
            </a:r>
            <a:r>
              <a:rPr lang="es-AR" sz="1500" dirty="0"/>
              <a:t> a los demás? 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830132" y="2285350"/>
            <a:ext cx="1593513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E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{}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/>
              <a:t>   </a:t>
            </a:r>
            <a:r>
              <a:rPr lang="es-AR" sz="1200" dirty="0" err="1">
                <a:solidFill>
                  <a:srgbClr val="FF0000"/>
                </a:solidFill>
              </a:rPr>
              <a:t>Foreach</a:t>
            </a:r>
            <a:r>
              <a:rPr lang="es-AR" sz="1200" dirty="0">
                <a:solidFill>
                  <a:srgbClr val="FF0000"/>
                </a:solidFill>
              </a:rPr>
              <a:t> (     e   in  ejes incidentes de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graphicFrame>
        <p:nvGraphicFramePr>
          <p:cNvPr id="23" name="Tabla 22"/>
          <p:cNvGraphicFramePr>
            <a:graphicFrameLocks noGrp="1"/>
          </p:cNvGraphicFramePr>
          <p:nvPr/>
        </p:nvGraphicFramePr>
        <p:xfrm>
          <a:off x="662672" y="2469167"/>
          <a:ext cx="505527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s-AR" sz="1200" dirty="0"/>
                        <a:t>Costo?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grpSp>
        <p:nvGrpSpPr>
          <p:cNvPr id="24" name="Grupo 23"/>
          <p:cNvGrpSpPr/>
          <p:nvPr/>
        </p:nvGrpSpPr>
        <p:grpSpPr>
          <a:xfrm>
            <a:off x="5878285" y="4100104"/>
            <a:ext cx="2478920" cy="1526021"/>
            <a:chOff x="6429102" y="3008029"/>
            <a:chExt cx="4349932" cy="2984539"/>
          </a:xfrm>
        </p:grpSpPr>
        <p:sp>
          <p:nvSpPr>
            <p:cNvPr id="25" name="Elipse 2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26" name="Elipse 2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27" name="Elipse 2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30" name="Conector recto 29"/>
            <p:cNvCxnSpPr>
              <a:stCxn id="28" idx="7"/>
              <a:endCxn id="2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>
              <a:stCxn id="25" idx="5"/>
              <a:endCxn id="2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>
              <a:stCxn id="26" idx="5"/>
              <a:endCxn id="27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>
              <a:stCxn id="25" idx="6"/>
              <a:endCxn id="2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CuadroTexto 33"/>
            <p:cNvSpPr txBox="1"/>
            <p:nvPr/>
          </p:nvSpPr>
          <p:spPr>
            <a:xfrm>
              <a:off x="8154338" y="368847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9410081" y="4454922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9273274" y="331689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29805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500" dirty="0" err="1"/>
              <a:t>Dijkstra</a:t>
            </a:r>
            <a:r>
              <a:rPr lang="es-AR" sz="1500" dirty="0"/>
              <a:t> de </a:t>
            </a:r>
            <a:r>
              <a:rPr lang="es-AR" sz="1500" dirty="0">
                <a:solidFill>
                  <a:srgbClr val="FF0000"/>
                </a:solidFill>
              </a:rPr>
              <a:t>E</a:t>
            </a:r>
            <a:r>
              <a:rPr lang="es-AR" sz="1500" dirty="0"/>
              <a:t> a los demás? 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830132" y="2285350"/>
            <a:ext cx="2099742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E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>
                <a:solidFill>
                  <a:srgbClr val="FF0000"/>
                </a:solidFill>
              </a:rPr>
              <a:t>(A, -2)</a:t>
            </a:r>
            <a:r>
              <a:rPr lang="es-AR" sz="1350" dirty="0"/>
              <a:t> }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/>
              <a:t>   </a:t>
            </a:r>
            <a:r>
              <a:rPr lang="es-AR" sz="1200" dirty="0" err="1">
                <a:solidFill>
                  <a:srgbClr val="FF0000"/>
                </a:solidFill>
              </a:rPr>
              <a:t>Foreach</a:t>
            </a:r>
            <a:r>
              <a:rPr lang="es-AR" sz="1200" dirty="0">
                <a:solidFill>
                  <a:srgbClr val="FF0000"/>
                </a:solidFill>
              </a:rPr>
              <a:t> (     e   in  ejes incidentes de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</a:t>
            </a:r>
            <a:r>
              <a:rPr lang="es-AR" sz="1200" dirty="0">
                <a:solidFill>
                  <a:srgbClr val="FF0000"/>
                </a:solidFill>
              </a:rPr>
              <a:t>actualizar el costo de </a:t>
            </a:r>
            <a:r>
              <a:rPr lang="es-AR" sz="1200" dirty="0" err="1">
                <a:solidFill>
                  <a:srgbClr val="FF0000"/>
                </a:solidFill>
              </a:rPr>
              <a:t>e.target</a:t>
            </a:r>
            <a:r>
              <a:rPr lang="es-AR" sz="1200" dirty="0">
                <a:solidFill>
                  <a:srgbClr val="FF0000"/>
                </a:solidFill>
              </a:rPr>
              <a:t>;</a:t>
            </a:r>
          </a:p>
          <a:p>
            <a:r>
              <a:rPr lang="es-AR" sz="1200" dirty="0">
                <a:solidFill>
                  <a:srgbClr val="FF0000"/>
                </a:solidFill>
              </a:rPr>
              <a:t>			</a:t>
            </a:r>
            <a:r>
              <a:rPr lang="es-AR" sz="1200" dirty="0" err="1">
                <a:solidFill>
                  <a:srgbClr val="FF0000"/>
                </a:solidFill>
              </a:rPr>
              <a:t>agregarloCostosConocidos</a:t>
            </a:r>
            <a:r>
              <a:rPr lang="es-AR" sz="1200" dirty="0">
                <a:solidFill>
                  <a:srgbClr val="FF0000"/>
                </a:solidFill>
              </a:rPr>
              <a:t>(</a:t>
            </a:r>
            <a:r>
              <a:rPr lang="es-AR" sz="1200" dirty="0" err="1">
                <a:solidFill>
                  <a:srgbClr val="FF0000"/>
                </a:solidFill>
              </a:rPr>
              <a:t>e.target</a:t>
            </a:r>
            <a:r>
              <a:rPr lang="es-AR" sz="1200" dirty="0">
                <a:solidFill>
                  <a:srgbClr val="FF0000"/>
                </a:solidFill>
              </a:rPr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graphicFrame>
        <p:nvGraphicFramePr>
          <p:cNvPr id="23" name="Tab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01574"/>
              </p:ext>
            </p:extLst>
          </p:nvPr>
        </p:nvGraphicFramePr>
        <p:xfrm>
          <a:off x="662672" y="2469167"/>
          <a:ext cx="505527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s-AR" sz="1200" dirty="0"/>
                        <a:t>Costo?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>
                          <a:solidFill>
                            <a:srgbClr val="FF0000"/>
                          </a:solidFill>
                        </a:rPr>
                        <a:t>-2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grpSp>
        <p:nvGrpSpPr>
          <p:cNvPr id="24" name="Grupo 23"/>
          <p:cNvGrpSpPr/>
          <p:nvPr/>
        </p:nvGrpSpPr>
        <p:grpSpPr>
          <a:xfrm>
            <a:off x="5878285" y="4100104"/>
            <a:ext cx="2478920" cy="1526021"/>
            <a:chOff x="6429102" y="3008029"/>
            <a:chExt cx="4349932" cy="2984539"/>
          </a:xfrm>
        </p:grpSpPr>
        <p:sp>
          <p:nvSpPr>
            <p:cNvPr id="25" name="Elipse 2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26" name="Elipse 2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27" name="Elipse 2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30" name="Conector recto 29"/>
            <p:cNvCxnSpPr>
              <a:stCxn id="28" idx="7"/>
              <a:endCxn id="2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>
              <a:stCxn id="25" idx="5"/>
              <a:endCxn id="2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>
              <a:stCxn id="26" idx="5"/>
              <a:endCxn id="27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>
              <a:stCxn id="25" idx="6"/>
              <a:endCxn id="2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CuadroTexto 33"/>
            <p:cNvSpPr txBox="1"/>
            <p:nvPr/>
          </p:nvSpPr>
          <p:spPr>
            <a:xfrm>
              <a:off x="8154338" y="368847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9410081" y="4454922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9273274" y="331689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04820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500" dirty="0" err="1"/>
              <a:t>Dijkstra</a:t>
            </a:r>
            <a:r>
              <a:rPr lang="es-AR" sz="1500" dirty="0"/>
              <a:t> de </a:t>
            </a:r>
            <a:r>
              <a:rPr lang="es-AR" sz="1500" dirty="0">
                <a:solidFill>
                  <a:srgbClr val="FF0000"/>
                </a:solidFill>
              </a:rPr>
              <a:t>E</a:t>
            </a:r>
            <a:r>
              <a:rPr lang="es-AR" sz="1500" dirty="0"/>
              <a:t> a los demás? 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830132" y="2285350"/>
            <a:ext cx="2099742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E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>
                <a:solidFill>
                  <a:srgbClr val="FF0000"/>
                </a:solidFill>
              </a:rPr>
              <a:t>(A, -2)</a:t>
            </a:r>
            <a:r>
              <a:rPr lang="es-AR" sz="1350" dirty="0"/>
              <a:t> }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/>
              <a:t>   </a:t>
            </a:r>
            <a:r>
              <a:rPr lang="es-AR" sz="1200" dirty="0" err="1">
                <a:solidFill>
                  <a:srgbClr val="FF0000"/>
                </a:solidFill>
              </a:rPr>
              <a:t>Foreach</a:t>
            </a:r>
            <a:r>
              <a:rPr lang="es-AR" sz="1200" dirty="0">
                <a:solidFill>
                  <a:srgbClr val="FF0000"/>
                </a:solidFill>
              </a:rPr>
              <a:t> (     e   in  ejes incidentes de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graphicFrame>
        <p:nvGraphicFramePr>
          <p:cNvPr id="23" name="Tab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21272"/>
              </p:ext>
            </p:extLst>
          </p:nvPr>
        </p:nvGraphicFramePr>
        <p:xfrm>
          <a:off x="662672" y="2469167"/>
          <a:ext cx="505527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s-AR" sz="1200" dirty="0"/>
                        <a:t>Costo?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grpSp>
        <p:nvGrpSpPr>
          <p:cNvPr id="24" name="Grupo 23"/>
          <p:cNvGrpSpPr/>
          <p:nvPr/>
        </p:nvGrpSpPr>
        <p:grpSpPr>
          <a:xfrm>
            <a:off x="5878285" y="4100104"/>
            <a:ext cx="2478920" cy="1526021"/>
            <a:chOff x="6429102" y="3008029"/>
            <a:chExt cx="4349932" cy="2984539"/>
          </a:xfrm>
        </p:grpSpPr>
        <p:sp>
          <p:nvSpPr>
            <p:cNvPr id="25" name="Elipse 2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26" name="Elipse 2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27" name="Elipse 2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30" name="Conector recto 29"/>
            <p:cNvCxnSpPr>
              <a:stCxn id="28" idx="7"/>
              <a:endCxn id="2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>
              <a:stCxn id="25" idx="5"/>
              <a:endCxn id="2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>
              <a:stCxn id="26" idx="5"/>
              <a:endCxn id="27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>
              <a:stCxn id="25" idx="6"/>
              <a:endCxn id="2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CuadroTexto 33"/>
            <p:cNvSpPr txBox="1"/>
            <p:nvPr/>
          </p:nvSpPr>
          <p:spPr>
            <a:xfrm>
              <a:off x="8154338" y="368847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9410081" y="4454922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9273274" y="331689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6485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s-AR" sz="4900" dirty="0" err="1"/>
              <a:t>GraphService</a:t>
            </a:r>
            <a:r>
              <a:rPr lang="es-AR" sz="4900" dirty="0"/>
              <a:t>&lt;</a:t>
            </a:r>
            <a:r>
              <a:rPr lang="es-AR" sz="4900" dirty="0" err="1"/>
              <a:t>Character,WeightedEdge</a:t>
            </a:r>
            <a:r>
              <a:rPr lang="es-AR" sz="4900" dirty="0"/>
              <a:t>&gt; g = </a:t>
            </a:r>
          </a:p>
          <a:p>
            <a:pPr marL="0" indent="0">
              <a:buNone/>
            </a:pPr>
            <a:r>
              <a:rPr lang="es-AR" sz="4900" dirty="0" err="1"/>
              <a:t>GraphFactory.</a:t>
            </a:r>
            <a:r>
              <a:rPr lang="es-AR" sz="4900" i="1" dirty="0" err="1"/>
              <a:t>create</a:t>
            </a:r>
            <a:r>
              <a:rPr lang="es-AR" sz="4900" i="1" dirty="0"/>
              <a:t>(</a:t>
            </a:r>
          </a:p>
          <a:p>
            <a:pPr marL="0" indent="0">
              <a:buNone/>
            </a:pPr>
            <a:r>
              <a:rPr lang="es-AR" sz="4900" i="1" dirty="0" err="1"/>
              <a:t>Multiplicity.</a:t>
            </a:r>
            <a:r>
              <a:rPr lang="es-AR" sz="4900" b="1" i="1" dirty="0" err="1"/>
              <a:t>SIMPLE</a:t>
            </a:r>
            <a:r>
              <a:rPr lang="es-AR" sz="4900" b="1" i="1" dirty="0"/>
              <a:t>, </a:t>
            </a:r>
          </a:p>
          <a:p>
            <a:pPr marL="0" indent="0">
              <a:buNone/>
            </a:pPr>
            <a:r>
              <a:rPr lang="es-AR" sz="4900" dirty="0"/>
              <a:t>    </a:t>
            </a:r>
            <a:r>
              <a:rPr lang="es-AR" sz="4900" dirty="0" err="1"/>
              <a:t>EdgeMode.</a:t>
            </a:r>
            <a:r>
              <a:rPr lang="es-AR" sz="4900" b="1" i="1" dirty="0" err="1"/>
              <a:t>UNDIRECTED</a:t>
            </a:r>
            <a:r>
              <a:rPr lang="es-AR" sz="4900" b="1" i="1" dirty="0"/>
              <a:t>,</a:t>
            </a:r>
          </a:p>
          <a:p>
            <a:pPr marL="0" indent="0">
              <a:buNone/>
            </a:pPr>
            <a:r>
              <a:rPr lang="es-AR" sz="4900" dirty="0"/>
              <a:t>    </a:t>
            </a:r>
            <a:r>
              <a:rPr lang="es-AR" sz="4900" dirty="0" err="1"/>
              <a:t>SelfLoop.</a:t>
            </a:r>
            <a:r>
              <a:rPr lang="es-AR" sz="4900" b="1" i="1" dirty="0" err="1"/>
              <a:t>NO</a:t>
            </a:r>
            <a:r>
              <a:rPr lang="es-AR" sz="4900" b="1" i="1" dirty="0"/>
              <a:t>,</a:t>
            </a:r>
          </a:p>
          <a:p>
            <a:pPr marL="0" indent="0">
              <a:buNone/>
            </a:pPr>
            <a:r>
              <a:rPr lang="es-AR" sz="4900" dirty="0"/>
              <a:t>    </a:t>
            </a:r>
            <a:r>
              <a:rPr lang="es-AR" sz="4900" dirty="0" err="1"/>
              <a:t>Weight.</a:t>
            </a:r>
            <a:r>
              <a:rPr lang="es-AR" sz="4900" b="1" i="1" dirty="0" err="1"/>
              <a:t>YES</a:t>
            </a:r>
            <a:r>
              <a:rPr lang="es-AR" sz="4900" b="1" i="1" dirty="0"/>
              <a:t>,</a:t>
            </a:r>
          </a:p>
          <a:p>
            <a:pPr marL="0" indent="0">
              <a:buNone/>
            </a:pPr>
            <a:r>
              <a:rPr lang="es-AR" sz="4900" dirty="0"/>
              <a:t>    </a:t>
            </a:r>
            <a:r>
              <a:rPr lang="es-AR" sz="4900" dirty="0" err="1"/>
              <a:t>Storage.</a:t>
            </a:r>
            <a:r>
              <a:rPr lang="es-AR" sz="4900" b="1" i="1" dirty="0" err="1"/>
              <a:t>SPARSE</a:t>
            </a:r>
            <a:r>
              <a:rPr lang="es-AR" sz="4900" b="1" i="1" dirty="0"/>
              <a:t>);</a:t>
            </a:r>
          </a:p>
          <a:p>
            <a:pPr marL="0" indent="0">
              <a:buNone/>
            </a:pPr>
            <a:endParaRPr lang="es-AR" sz="4900" dirty="0"/>
          </a:p>
          <a:p>
            <a:pPr marL="0" indent="0">
              <a:buNone/>
            </a:pPr>
            <a:r>
              <a:rPr lang="en-US" sz="4900" dirty="0" err="1"/>
              <a:t>g.addEdge</a:t>
            </a:r>
            <a:r>
              <a:rPr lang="en-US" sz="4900" dirty="0"/>
              <a:t>('A', 'E', </a:t>
            </a:r>
            <a:r>
              <a:rPr lang="en-US" sz="4900" b="1" dirty="0"/>
              <a:t>new </a:t>
            </a:r>
            <a:r>
              <a:rPr lang="en-US" sz="4900" b="1" dirty="0" err="1"/>
              <a:t>WeightedEdge</a:t>
            </a:r>
            <a:r>
              <a:rPr lang="en-US" sz="4900" b="1" dirty="0"/>
              <a:t>(2)</a:t>
            </a:r>
            <a:r>
              <a:rPr lang="en-US" sz="4900" dirty="0"/>
              <a:t>);</a:t>
            </a:r>
            <a:r>
              <a:rPr lang="en-US" sz="4900" b="1" i="1" dirty="0">
                <a:solidFill>
                  <a:srgbClr val="00B050"/>
                </a:solidFill>
              </a:rPr>
              <a:t>  </a:t>
            </a:r>
          </a:p>
          <a:p>
            <a:pPr marL="0" indent="0">
              <a:buNone/>
            </a:pPr>
            <a:r>
              <a:rPr lang="en-US" sz="4900" b="1" i="1" dirty="0" err="1">
                <a:solidFill>
                  <a:srgbClr val="00B050"/>
                </a:solidFill>
              </a:rPr>
              <a:t>g.addEdge</a:t>
            </a:r>
            <a:r>
              <a:rPr lang="en-US" sz="4900" b="1" i="1" dirty="0">
                <a:solidFill>
                  <a:srgbClr val="00B050"/>
                </a:solidFill>
              </a:rPr>
              <a:t>('A', 'C', new </a:t>
            </a:r>
            <a:r>
              <a:rPr lang="en-US" sz="4900" b="1" i="1" dirty="0" err="1">
                <a:solidFill>
                  <a:srgbClr val="00B050"/>
                </a:solidFill>
              </a:rPr>
              <a:t>WeightedEdge</a:t>
            </a:r>
            <a:r>
              <a:rPr lang="en-US" sz="4900" b="1" i="1" dirty="0">
                <a:solidFill>
                  <a:srgbClr val="00B050"/>
                </a:solidFill>
              </a:rPr>
              <a:t>(8));  </a:t>
            </a:r>
          </a:p>
          <a:p>
            <a:pPr marL="0" indent="0">
              <a:buNone/>
            </a:pPr>
            <a:r>
              <a:rPr lang="en-US" sz="4900" dirty="0" err="1"/>
              <a:t>g.addEdge</a:t>
            </a:r>
            <a:r>
              <a:rPr lang="en-US" sz="4900" dirty="0"/>
              <a:t>('A', 'B', </a:t>
            </a:r>
            <a:r>
              <a:rPr lang="en-US" sz="4900" b="1" dirty="0"/>
              <a:t>new </a:t>
            </a:r>
            <a:r>
              <a:rPr lang="en-US" sz="4900" b="1" dirty="0" err="1"/>
              <a:t>WeightedEdge</a:t>
            </a:r>
            <a:r>
              <a:rPr lang="en-US" sz="4900" b="1" dirty="0"/>
              <a:t>(9));  </a:t>
            </a:r>
          </a:p>
          <a:p>
            <a:pPr marL="0" indent="0">
              <a:buNone/>
            </a:pPr>
            <a:r>
              <a:rPr lang="en-US" sz="4900" dirty="0" err="1"/>
              <a:t>g.addEdge</a:t>
            </a:r>
            <a:r>
              <a:rPr lang="en-US" sz="4900" dirty="0"/>
              <a:t>('C', 'E', </a:t>
            </a:r>
            <a:r>
              <a:rPr lang="en-US" sz="4900" b="1" dirty="0"/>
              <a:t>new </a:t>
            </a:r>
            <a:r>
              <a:rPr lang="en-US" sz="4900" b="1" dirty="0" err="1"/>
              <a:t>WeightedEdge</a:t>
            </a:r>
            <a:r>
              <a:rPr lang="en-US" sz="4900" b="1" dirty="0"/>
              <a:t>(3));  </a:t>
            </a:r>
          </a:p>
          <a:p>
            <a:pPr marL="0" indent="0">
              <a:buNone/>
            </a:pPr>
            <a:r>
              <a:rPr lang="es-AR" sz="4900" dirty="0" err="1"/>
              <a:t>g.addVertex</a:t>
            </a:r>
            <a:r>
              <a:rPr lang="es-AR" sz="4900" dirty="0"/>
              <a:t>('D');</a:t>
            </a:r>
          </a:p>
          <a:p>
            <a:pPr marL="0" indent="0">
              <a:buNone/>
            </a:pPr>
            <a:endParaRPr lang="es-AR" dirty="0"/>
          </a:p>
        </p:txBody>
      </p:sp>
      <p:grpSp>
        <p:nvGrpSpPr>
          <p:cNvPr id="24" name="Grupo 23"/>
          <p:cNvGrpSpPr/>
          <p:nvPr/>
        </p:nvGrpSpPr>
        <p:grpSpPr>
          <a:xfrm>
            <a:off x="5878285" y="4100104"/>
            <a:ext cx="2478920" cy="1526021"/>
            <a:chOff x="6429102" y="3008029"/>
            <a:chExt cx="4349932" cy="2984539"/>
          </a:xfrm>
        </p:grpSpPr>
        <p:sp>
          <p:nvSpPr>
            <p:cNvPr id="6" name="Elipse 5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10" name="Elipse 9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12" name="Conector recto 11"/>
            <p:cNvCxnSpPr>
              <a:stCxn id="9" idx="7"/>
              <a:endCxn id="6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>
              <a:stCxn id="6" idx="5"/>
              <a:endCxn id="7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>
              <a:stCxn id="7" idx="5"/>
              <a:endCxn id="8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>
              <a:stCxn id="6" idx="6"/>
              <a:endCxn id="8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CuadroTexto 19"/>
            <p:cNvSpPr txBox="1"/>
            <p:nvPr/>
          </p:nvSpPr>
          <p:spPr>
            <a:xfrm>
              <a:off x="8154338" y="368847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8</a:t>
              </a:r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9410081" y="4454922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3</a:t>
              </a:r>
            </a:p>
          </p:txBody>
        </p:sp>
        <p:sp>
          <p:nvSpPr>
            <p:cNvPr id="22" name="CuadroTexto 21"/>
            <p:cNvSpPr txBox="1"/>
            <p:nvPr/>
          </p:nvSpPr>
          <p:spPr>
            <a:xfrm>
              <a:off x="9273274" y="331689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2</a:t>
              </a:r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  <p:graphicFrame>
        <p:nvGraphicFramePr>
          <p:cNvPr id="4" name="Tabla 3"/>
          <p:cNvGraphicFramePr>
            <a:graphicFrameLocks noGrp="1"/>
          </p:cNvGraphicFramePr>
          <p:nvPr/>
        </p:nvGraphicFramePr>
        <p:xfrm>
          <a:off x="4199681" y="2265206"/>
          <a:ext cx="571527" cy="15930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27">
                  <a:extLst>
                    <a:ext uri="{9D8B030D-6E8A-4147-A177-3AD203B41FA5}">
                      <a16:colId xmlns:a16="http://schemas.microsoft.com/office/drawing/2014/main" val="290444343"/>
                    </a:ext>
                  </a:extLst>
                </a:gridCol>
              </a:tblGrid>
              <a:tr h="306233">
                <a:tc>
                  <a:txBody>
                    <a:bodyPr/>
                    <a:lstStyle/>
                    <a:p>
                      <a:r>
                        <a:rPr lang="es-AR" sz="10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89286606"/>
                  </a:ext>
                </a:extLst>
              </a:tr>
              <a:tr h="306233">
                <a:tc>
                  <a:txBody>
                    <a:bodyPr/>
                    <a:lstStyle/>
                    <a:p>
                      <a:r>
                        <a:rPr lang="es-AR" sz="1000" dirty="0"/>
                        <a:t>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93817814"/>
                  </a:ext>
                </a:extLst>
              </a:tr>
              <a:tr h="306233">
                <a:tc>
                  <a:txBody>
                    <a:bodyPr/>
                    <a:lstStyle/>
                    <a:p>
                      <a:r>
                        <a:rPr lang="es-AR" sz="1000" dirty="0"/>
                        <a:t>C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58836830"/>
                  </a:ext>
                </a:extLst>
              </a:tr>
              <a:tr h="368081">
                <a:tc>
                  <a:txBody>
                    <a:bodyPr/>
                    <a:lstStyle/>
                    <a:p>
                      <a:r>
                        <a:rPr lang="es-AR" sz="1000" dirty="0"/>
                        <a:t>D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43077858"/>
                  </a:ext>
                </a:extLst>
              </a:tr>
              <a:tr h="306233">
                <a:tc>
                  <a:txBody>
                    <a:bodyPr/>
                    <a:lstStyle/>
                    <a:p>
                      <a:r>
                        <a:rPr lang="es-AR" sz="1000" dirty="0"/>
                        <a:t>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01031706"/>
                  </a:ext>
                </a:extLst>
              </a:tr>
            </a:tbl>
          </a:graphicData>
        </a:graphic>
      </p:graphicFrame>
      <p:graphicFrame>
        <p:nvGraphicFramePr>
          <p:cNvPr id="11" name="Tabla 10"/>
          <p:cNvGraphicFramePr>
            <a:graphicFrameLocks noGrp="1"/>
          </p:cNvGraphicFramePr>
          <p:nvPr/>
        </p:nvGraphicFramePr>
        <p:xfrm>
          <a:off x="5189771" y="2265206"/>
          <a:ext cx="883926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s-AR" sz="1000" dirty="0"/>
                        <a:t>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graphicFrame>
        <p:nvGraphicFramePr>
          <p:cNvPr id="27" name="Tabla 26"/>
          <p:cNvGraphicFramePr>
            <a:graphicFrameLocks noGrp="1"/>
          </p:cNvGraphicFramePr>
          <p:nvPr/>
        </p:nvGraphicFramePr>
        <p:xfrm>
          <a:off x="5188628" y="3579566"/>
          <a:ext cx="883926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s-AR" sz="10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17" name="Conector recto de flecha 16"/>
          <p:cNvCxnSpPr>
            <a:endCxn id="11" idx="1"/>
          </p:cNvCxnSpPr>
          <p:nvPr/>
        </p:nvCxnSpPr>
        <p:spPr>
          <a:xfrm>
            <a:off x="4771208" y="2395402"/>
            <a:ext cx="418563" cy="88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>
            <a:off x="4758393" y="3709761"/>
            <a:ext cx="418563" cy="88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802153"/>
              </p:ext>
            </p:extLst>
          </p:nvPr>
        </p:nvGraphicFramePr>
        <p:xfrm>
          <a:off x="6459079" y="2239029"/>
          <a:ext cx="883926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s-AR" sz="10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graphicFrame>
        <p:nvGraphicFramePr>
          <p:cNvPr id="26" name="Tabla 25"/>
          <p:cNvGraphicFramePr>
            <a:graphicFrameLocks noGrp="1"/>
          </p:cNvGraphicFramePr>
          <p:nvPr/>
        </p:nvGraphicFramePr>
        <p:xfrm>
          <a:off x="5164140" y="2922647"/>
          <a:ext cx="883926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s-AR" sz="10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29" name="Conector recto de flecha 28"/>
          <p:cNvCxnSpPr/>
          <p:nvPr/>
        </p:nvCxnSpPr>
        <p:spPr>
          <a:xfrm>
            <a:off x="4745577" y="3008407"/>
            <a:ext cx="418563" cy="88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V="1">
            <a:off x="6084638" y="2378094"/>
            <a:ext cx="374441" cy="84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306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500" dirty="0" err="1"/>
              <a:t>Dijkstra</a:t>
            </a:r>
            <a:r>
              <a:rPr lang="es-AR" sz="1500" dirty="0"/>
              <a:t> de </a:t>
            </a:r>
            <a:r>
              <a:rPr lang="es-AR" sz="1500" dirty="0">
                <a:solidFill>
                  <a:srgbClr val="FF0000"/>
                </a:solidFill>
              </a:rPr>
              <a:t>E</a:t>
            </a:r>
            <a:r>
              <a:rPr lang="es-AR" sz="1500" dirty="0"/>
              <a:t> a los demás? 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830132" y="2285350"/>
            <a:ext cx="260231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E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>
                <a:solidFill>
                  <a:srgbClr val="FF0000"/>
                </a:solidFill>
              </a:rPr>
              <a:t>(A, -2), (C, -2)</a:t>
            </a:r>
            <a:r>
              <a:rPr lang="es-AR" sz="1350" dirty="0"/>
              <a:t> }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/>
              <a:t>   </a:t>
            </a:r>
            <a:r>
              <a:rPr lang="es-AR" sz="1200" dirty="0" err="1">
                <a:solidFill>
                  <a:srgbClr val="FF0000"/>
                </a:solidFill>
              </a:rPr>
              <a:t>Foreach</a:t>
            </a:r>
            <a:r>
              <a:rPr lang="es-AR" sz="1200" dirty="0">
                <a:solidFill>
                  <a:srgbClr val="FF0000"/>
                </a:solidFill>
              </a:rPr>
              <a:t> (     e   in  ejes incidentes de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</a:t>
            </a:r>
            <a:r>
              <a:rPr lang="es-AR" sz="1200" dirty="0">
                <a:solidFill>
                  <a:srgbClr val="FF0000"/>
                </a:solidFill>
              </a:rPr>
              <a:t>actualizar el costo de </a:t>
            </a:r>
            <a:r>
              <a:rPr lang="es-AR" sz="1200" dirty="0" err="1">
                <a:solidFill>
                  <a:srgbClr val="FF0000"/>
                </a:solidFill>
              </a:rPr>
              <a:t>e.target</a:t>
            </a:r>
            <a:r>
              <a:rPr lang="es-AR" sz="1200" dirty="0">
                <a:solidFill>
                  <a:srgbClr val="FF0000"/>
                </a:solidFill>
              </a:rPr>
              <a:t>;</a:t>
            </a:r>
          </a:p>
          <a:p>
            <a:r>
              <a:rPr lang="es-AR" sz="1200" dirty="0">
                <a:solidFill>
                  <a:srgbClr val="FF0000"/>
                </a:solidFill>
              </a:rPr>
              <a:t>			</a:t>
            </a:r>
            <a:r>
              <a:rPr lang="es-AR" sz="1200" dirty="0" err="1">
                <a:solidFill>
                  <a:srgbClr val="FF0000"/>
                </a:solidFill>
              </a:rPr>
              <a:t>agregarloCostosConocidos</a:t>
            </a:r>
            <a:r>
              <a:rPr lang="es-AR" sz="1200" dirty="0">
                <a:solidFill>
                  <a:srgbClr val="FF0000"/>
                </a:solidFill>
              </a:rPr>
              <a:t>(</a:t>
            </a:r>
            <a:r>
              <a:rPr lang="es-AR" sz="1200" dirty="0" err="1">
                <a:solidFill>
                  <a:srgbClr val="FF0000"/>
                </a:solidFill>
              </a:rPr>
              <a:t>e.target</a:t>
            </a:r>
            <a:r>
              <a:rPr lang="es-AR" sz="1200" dirty="0">
                <a:solidFill>
                  <a:srgbClr val="FF0000"/>
                </a:solidFill>
              </a:rPr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graphicFrame>
        <p:nvGraphicFramePr>
          <p:cNvPr id="23" name="Tab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111441"/>
              </p:ext>
            </p:extLst>
          </p:nvPr>
        </p:nvGraphicFramePr>
        <p:xfrm>
          <a:off x="662672" y="2469167"/>
          <a:ext cx="505527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s-AR" sz="1200" dirty="0"/>
                        <a:t>Costo?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>
                          <a:solidFill>
                            <a:srgbClr val="FF0000"/>
                          </a:solidFill>
                        </a:rPr>
                        <a:t>-2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grpSp>
        <p:nvGrpSpPr>
          <p:cNvPr id="24" name="Grupo 23"/>
          <p:cNvGrpSpPr/>
          <p:nvPr/>
        </p:nvGrpSpPr>
        <p:grpSpPr>
          <a:xfrm>
            <a:off x="5878285" y="4100104"/>
            <a:ext cx="2478920" cy="1526021"/>
            <a:chOff x="6429102" y="3008029"/>
            <a:chExt cx="4349932" cy="2984539"/>
          </a:xfrm>
        </p:grpSpPr>
        <p:sp>
          <p:nvSpPr>
            <p:cNvPr id="25" name="Elipse 2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26" name="Elipse 2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27" name="Elipse 2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30" name="Conector recto 29"/>
            <p:cNvCxnSpPr>
              <a:stCxn id="28" idx="7"/>
              <a:endCxn id="2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>
              <a:stCxn id="25" idx="5"/>
              <a:endCxn id="2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>
              <a:stCxn id="26" idx="5"/>
              <a:endCxn id="27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>
              <a:stCxn id="25" idx="6"/>
              <a:endCxn id="2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CuadroTexto 33"/>
            <p:cNvSpPr txBox="1"/>
            <p:nvPr/>
          </p:nvSpPr>
          <p:spPr>
            <a:xfrm>
              <a:off x="8154338" y="368847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9410081" y="4454922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9273274" y="331689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81668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500" dirty="0" err="1"/>
              <a:t>Dijkstra</a:t>
            </a:r>
            <a:r>
              <a:rPr lang="es-AR" sz="1500" dirty="0"/>
              <a:t> de </a:t>
            </a:r>
            <a:r>
              <a:rPr lang="es-AR" sz="1500" dirty="0">
                <a:solidFill>
                  <a:srgbClr val="FF0000"/>
                </a:solidFill>
              </a:rPr>
              <a:t>E</a:t>
            </a:r>
            <a:r>
              <a:rPr lang="es-AR" sz="1500" dirty="0"/>
              <a:t> a los demás? 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830132" y="2285350"/>
            <a:ext cx="260231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E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>
                <a:solidFill>
                  <a:srgbClr val="FF0000"/>
                </a:solidFill>
              </a:rPr>
              <a:t>(A, -2), (C, -2)</a:t>
            </a:r>
            <a:r>
              <a:rPr lang="es-AR" sz="1350" dirty="0"/>
              <a:t> }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= Sacar el de menor costo de  </a:t>
            </a:r>
            <a:r>
              <a:rPr lang="es-AR" sz="1200" dirty="0" err="1">
                <a:solidFill>
                  <a:srgbClr val="FF0000"/>
                </a:solidFill>
              </a:rPr>
              <a:t>costosConocidos</a:t>
            </a:r>
            <a:r>
              <a:rPr lang="es-AR" sz="1200" dirty="0">
                <a:solidFill>
                  <a:srgbClr val="FF0000"/>
                </a:solidFill>
              </a:rPr>
              <a:t>.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if</a:t>
            </a:r>
            <a:r>
              <a:rPr lang="es-AR" sz="1200" dirty="0">
                <a:solidFill>
                  <a:srgbClr val="FF0000"/>
                </a:solidFill>
              </a:rPr>
              <a:t> ( </a:t>
            </a:r>
            <a:r>
              <a:rPr lang="es-AR" sz="1200" dirty="0" err="1">
                <a:solidFill>
                  <a:srgbClr val="FF0000"/>
                </a:solidFill>
              </a:rPr>
              <a:t>Visited.contains</a:t>
            </a:r>
            <a:r>
              <a:rPr lang="es-AR" sz="1200" dirty="0">
                <a:solidFill>
                  <a:srgbClr val="FF0000"/>
                </a:solidFill>
              </a:rPr>
              <a:t>( </a:t>
            </a:r>
            <a:r>
              <a:rPr lang="es-AR" sz="1200" dirty="0" err="1">
                <a:solidFill>
                  <a:srgbClr val="FF0000"/>
                </a:solidFill>
              </a:rPr>
              <a:t>current.vertex</a:t>
            </a:r>
            <a:r>
              <a:rPr lang="es-AR" sz="1200" dirty="0">
                <a:solidFill>
                  <a:srgbClr val="FF0000"/>
                </a:solidFill>
              </a:rPr>
              <a:t>)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  </a:t>
            </a:r>
            <a:r>
              <a:rPr lang="es-AR" sz="1200" dirty="0" err="1">
                <a:solidFill>
                  <a:srgbClr val="FF0000"/>
                </a:solidFill>
              </a:rPr>
              <a:t>continue</a:t>
            </a:r>
            <a:r>
              <a:rPr lang="es-AR" sz="1200" dirty="0">
                <a:solidFill>
                  <a:srgbClr val="FF0000"/>
                </a:solidFill>
              </a:rPr>
              <a:t>;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Visisted.add</a:t>
            </a:r>
            <a:r>
              <a:rPr lang="es-AR" sz="1200" dirty="0">
                <a:solidFill>
                  <a:srgbClr val="FF0000"/>
                </a:solidFill>
              </a:rPr>
              <a:t>( </a:t>
            </a:r>
            <a:r>
              <a:rPr lang="es-AR" sz="1200" dirty="0" err="1">
                <a:solidFill>
                  <a:srgbClr val="FF0000"/>
                </a:solidFill>
              </a:rPr>
              <a:t>current.vertex</a:t>
            </a:r>
            <a:r>
              <a:rPr lang="es-AR" sz="1200" dirty="0">
                <a:solidFill>
                  <a:srgbClr val="FF0000"/>
                </a:solidFill>
              </a:rPr>
              <a:t>);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Foreach</a:t>
            </a:r>
            <a:r>
              <a:rPr lang="es-AR" sz="1200" dirty="0"/>
              <a:t> (     e   in  ejes incidentes de </a:t>
            </a:r>
            <a:r>
              <a:rPr lang="es-AR" sz="1200" dirty="0" err="1"/>
              <a:t>current</a:t>
            </a:r>
            <a:r>
              <a:rPr lang="es-AR" sz="1200" dirty="0"/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graphicFrame>
        <p:nvGraphicFramePr>
          <p:cNvPr id="23" name="Tab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101557"/>
              </p:ext>
            </p:extLst>
          </p:nvPr>
        </p:nvGraphicFramePr>
        <p:xfrm>
          <a:off x="662672" y="2469167"/>
          <a:ext cx="505527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s-AR" sz="1200" dirty="0"/>
                        <a:t>Costo?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grpSp>
        <p:nvGrpSpPr>
          <p:cNvPr id="24" name="Grupo 23"/>
          <p:cNvGrpSpPr/>
          <p:nvPr/>
        </p:nvGrpSpPr>
        <p:grpSpPr>
          <a:xfrm>
            <a:off x="5878285" y="4100104"/>
            <a:ext cx="2478920" cy="1526021"/>
            <a:chOff x="6429102" y="3008029"/>
            <a:chExt cx="4349932" cy="2984539"/>
          </a:xfrm>
        </p:grpSpPr>
        <p:sp>
          <p:nvSpPr>
            <p:cNvPr id="25" name="Elipse 2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26" name="Elipse 2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27" name="Elipse 2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30" name="Conector recto 29"/>
            <p:cNvCxnSpPr>
              <a:stCxn id="28" idx="7"/>
              <a:endCxn id="2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>
              <a:stCxn id="25" idx="5"/>
              <a:endCxn id="2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/>
          </p:nvCxnSpPr>
          <p:spPr>
            <a:xfrm>
              <a:off x="9075977" y="4370027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>
              <a:stCxn id="25" idx="6"/>
              <a:endCxn id="2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CuadroTexto 33"/>
            <p:cNvSpPr txBox="1"/>
            <p:nvPr/>
          </p:nvSpPr>
          <p:spPr>
            <a:xfrm>
              <a:off x="8154338" y="368847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9410081" y="4454922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9273274" y="331689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64244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500" dirty="0" err="1"/>
              <a:t>Dijkstra</a:t>
            </a:r>
            <a:r>
              <a:rPr lang="es-AR" sz="1500" dirty="0"/>
              <a:t> de </a:t>
            </a:r>
            <a:r>
              <a:rPr lang="es-AR" sz="1500" dirty="0">
                <a:solidFill>
                  <a:srgbClr val="FF0000"/>
                </a:solidFill>
              </a:rPr>
              <a:t>E</a:t>
            </a:r>
            <a:r>
              <a:rPr lang="es-AR" sz="1500" dirty="0"/>
              <a:t> a los demás? 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830132" y="2285350"/>
            <a:ext cx="2182649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E, A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>
                <a:solidFill>
                  <a:srgbClr val="FF0000"/>
                </a:solidFill>
              </a:rPr>
              <a:t> (C, -2)</a:t>
            </a:r>
            <a:r>
              <a:rPr lang="es-AR" sz="1350" dirty="0"/>
              <a:t> }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Foreach</a:t>
            </a:r>
            <a:r>
              <a:rPr lang="es-AR" sz="1200" dirty="0">
                <a:solidFill>
                  <a:srgbClr val="FF0000"/>
                </a:solidFill>
              </a:rPr>
              <a:t> (     e   in  ejes incidentes de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graphicFrame>
        <p:nvGraphicFramePr>
          <p:cNvPr id="23" name="Tabla 22"/>
          <p:cNvGraphicFramePr>
            <a:graphicFrameLocks noGrp="1"/>
          </p:cNvGraphicFramePr>
          <p:nvPr/>
        </p:nvGraphicFramePr>
        <p:xfrm>
          <a:off x="662672" y="2469167"/>
          <a:ext cx="505527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s-AR" sz="1200" dirty="0"/>
                        <a:t>Costo?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grpSp>
        <p:nvGrpSpPr>
          <p:cNvPr id="24" name="Grupo 23"/>
          <p:cNvGrpSpPr/>
          <p:nvPr/>
        </p:nvGrpSpPr>
        <p:grpSpPr>
          <a:xfrm>
            <a:off x="5878285" y="4100104"/>
            <a:ext cx="2478920" cy="1526021"/>
            <a:chOff x="6429102" y="3008029"/>
            <a:chExt cx="4349932" cy="2984539"/>
          </a:xfrm>
        </p:grpSpPr>
        <p:sp>
          <p:nvSpPr>
            <p:cNvPr id="25" name="Elipse 2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26" name="Elipse 2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27" name="Elipse 2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30" name="Conector recto 29"/>
            <p:cNvCxnSpPr>
              <a:stCxn id="28" idx="7"/>
              <a:endCxn id="2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>
              <a:stCxn id="25" idx="5"/>
              <a:endCxn id="2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/>
          </p:nvCxnSpPr>
          <p:spPr>
            <a:xfrm>
              <a:off x="9075977" y="4370027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>
              <a:stCxn id="25" idx="6"/>
              <a:endCxn id="2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CuadroTexto 33"/>
            <p:cNvSpPr txBox="1"/>
            <p:nvPr/>
          </p:nvSpPr>
          <p:spPr>
            <a:xfrm>
              <a:off x="8154338" y="368847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9410081" y="4454922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9273274" y="331689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29754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500" dirty="0" err="1"/>
              <a:t>Dijkstra</a:t>
            </a:r>
            <a:r>
              <a:rPr lang="es-AR" sz="1500" dirty="0"/>
              <a:t> de </a:t>
            </a:r>
            <a:r>
              <a:rPr lang="es-AR" sz="1500" dirty="0">
                <a:solidFill>
                  <a:srgbClr val="FF0000"/>
                </a:solidFill>
              </a:rPr>
              <a:t>E</a:t>
            </a:r>
            <a:r>
              <a:rPr lang="es-AR" sz="1500" dirty="0"/>
              <a:t> a los demás? 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830132" y="2285350"/>
            <a:ext cx="209127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E, A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>
                <a:solidFill>
                  <a:srgbClr val="FF0000"/>
                </a:solidFill>
              </a:rPr>
              <a:t>(C, -2)</a:t>
            </a:r>
            <a:r>
              <a:rPr lang="es-AR" sz="1350" dirty="0"/>
              <a:t> }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Foreach</a:t>
            </a:r>
            <a:r>
              <a:rPr lang="es-AR" sz="1200" dirty="0">
                <a:solidFill>
                  <a:srgbClr val="FF0000"/>
                </a:solidFill>
              </a:rPr>
              <a:t> (     e   in  ejes incidentes de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</a:t>
            </a:r>
            <a:r>
              <a:rPr lang="es-AR" sz="1200" dirty="0">
                <a:solidFill>
                  <a:srgbClr val="FF0000"/>
                </a:solidFill>
              </a:rPr>
              <a:t>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graphicFrame>
        <p:nvGraphicFramePr>
          <p:cNvPr id="23" name="Tabla 22"/>
          <p:cNvGraphicFramePr>
            <a:graphicFrameLocks noGrp="1"/>
          </p:cNvGraphicFramePr>
          <p:nvPr/>
        </p:nvGraphicFramePr>
        <p:xfrm>
          <a:off x="662672" y="2469167"/>
          <a:ext cx="505527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s-AR" sz="1200" dirty="0"/>
                        <a:t>Costo?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grpSp>
        <p:nvGrpSpPr>
          <p:cNvPr id="24" name="Grupo 23"/>
          <p:cNvGrpSpPr/>
          <p:nvPr/>
        </p:nvGrpSpPr>
        <p:grpSpPr>
          <a:xfrm>
            <a:off x="5878285" y="4100104"/>
            <a:ext cx="2478920" cy="1526021"/>
            <a:chOff x="6429102" y="3008029"/>
            <a:chExt cx="4349932" cy="2984539"/>
          </a:xfrm>
        </p:grpSpPr>
        <p:sp>
          <p:nvSpPr>
            <p:cNvPr id="25" name="Elipse 2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26" name="Elipse 2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27" name="Elipse 2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30" name="Conector recto 29"/>
            <p:cNvCxnSpPr>
              <a:stCxn id="28" idx="7"/>
              <a:endCxn id="2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>
              <a:stCxn id="25" idx="5"/>
              <a:endCxn id="2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/>
          </p:nvCxnSpPr>
          <p:spPr>
            <a:xfrm>
              <a:off x="9075977" y="4370027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>
              <a:stCxn id="25" idx="6"/>
              <a:endCxn id="2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CuadroTexto 33"/>
            <p:cNvSpPr txBox="1"/>
            <p:nvPr/>
          </p:nvSpPr>
          <p:spPr>
            <a:xfrm>
              <a:off x="8154338" y="368847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9410081" y="4454922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9273274" y="331689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64848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500" dirty="0" err="1"/>
              <a:t>Dijkstra</a:t>
            </a:r>
            <a:r>
              <a:rPr lang="es-AR" sz="1500" dirty="0"/>
              <a:t> de </a:t>
            </a:r>
            <a:r>
              <a:rPr lang="es-AR" sz="1500" dirty="0">
                <a:solidFill>
                  <a:srgbClr val="FF0000"/>
                </a:solidFill>
              </a:rPr>
              <a:t>E</a:t>
            </a:r>
            <a:r>
              <a:rPr lang="es-AR" sz="1500" dirty="0"/>
              <a:t> a los demás? 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830132" y="2285350"/>
            <a:ext cx="209127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E, A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>
                <a:solidFill>
                  <a:srgbClr val="FF0000"/>
                </a:solidFill>
              </a:rPr>
              <a:t>(C, -2)</a:t>
            </a:r>
            <a:r>
              <a:rPr lang="es-AR" sz="1350" dirty="0"/>
              <a:t> }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Foreach</a:t>
            </a:r>
            <a:r>
              <a:rPr lang="es-AR" sz="1200" dirty="0">
                <a:solidFill>
                  <a:srgbClr val="FF0000"/>
                </a:solidFill>
              </a:rPr>
              <a:t> (     e   in  ejes incidentes de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graphicFrame>
        <p:nvGraphicFramePr>
          <p:cNvPr id="23" name="Tabla 22"/>
          <p:cNvGraphicFramePr>
            <a:graphicFrameLocks noGrp="1"/>
          </p:cNvGraphicFramePr>
          <p:nvPr/>
        </p:nvGraphicFramePr>
        <p:xfrm>
          <a:off x="662672" y="2469167"/>
          <a:ext cx="505527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s-AR" sz="1200" dirty="0"/>
                        <a:t>Costo?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grpSp>
        <p:nvGrpSpPr>
          <p:cNvPr id="24" name="Grupo 23"/>
          <p:cNvGrpSpPr/>
          <p:nvPr/>
        </p:nvGrpSpPr>
        <p:grpSpPr>
          <a:xfrm>
            <a:off x="5878285" y="4100104"/>
            <a:ext cx="2478920" cy="1526021"/>
            <a:chOff x="6429102" y="3008029"/>
            <a:chExt cx="4349932" cy="2984539"/>
          </a:xfrm>
        </p:grpSpPr>
        <p:sp>
          <p:nvSpPr>
            <p:cNvPr id="25" name="Elipse 2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26" name="Elipse 2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27" name="Elipse 2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30" name="Conector recto 29"/>
            <p:cNvCxnSpPr>
              <a:stCxn id="28" idx="7"/>
              <a:endCxn id="2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>
              <a:stCxn id="25" idx="5"/>
              <a:endCxn id="2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/>
          </p:nvCxnSpPr>
          <p:spPr>
            <a:xfrm>
              <a:off x="9075977" y="4370027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>
              <a:stCxn id="25" idx="6"/>
              <a:endCxn id="2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CuadroTexto 33"/>
            <p:cNvSpPr txBox="1"/>
            <p:nvPr/>
          </p:nvSpPr>
          <p:spPr>
            <a:xfrm>
              <a:off x="8154338" y="368847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9410081" y="4454922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9273274" y="331689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17590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500" dirty="0" err="1"/>
              <a:t>Dijkstra</a:t>
            </a:r>
            <a:r>
              <a:rPr lang="es-AR" sz="1500" dirty="0"/>
              <a:t> de </a:t>
            </a:r>
            <a:r>
              <a:rPr lang="es-AR" sz="1500" dirty="0">
                <a:solidFill>
                  <a:srgbClr val="FF0000"/>
                </a:solidFill>
              </a:rPr>
              <a:t>E</a:t>
            </a:r>
            <a:r>
              <a:rPr lang="es-AR" sz="1500" dirty="0"/>
              <a:t> a los demás? 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830132" y="2285350"/>
            <a:ext cx="2593852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E, A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>
                <a:solidFill>
                  <a:srgbClr val="FF0000"/>
                </a:solidFill>
              </a:rPr>
              <a:t>(C,-4) , (C, -2)</a:t>
            </a:r>
            <a:r>
              <a:rPr lang="es-AR" sz="1350" dirty="0"/>
              <a:t> }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Foreach</a:t>
            </a:r>
            <a:r>
              <a:rPr lang="es-AR" sz="1200" dirty="0">
                <a:solidFill>
                  <a:srgbClr val="FF0000"/>
                </a:solidFill>
              </a:rPr>
              <a:t> (     e   in  ejes incidentes de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</a:t>
            </a:r>
            <a:r>
              <a:rPr lang="es-AR" sz="1200" dirty="0">
                <a:solidFill>
                  <a:srgbClr val="FF0000"/>
                </a:solidFill>
              </a:rPr>
              <a:t>actualizar el costo de </a:t>
            </a:r>
            <a:r>
              <a:rPr lang="es-AR" sz="1200" dirty="0" err="1">
                <a:solidFill>
                  <a:srgbClr val="FF0000"/>
                </a:solidFill>
              </a:rPr>
              <a:t>e.target</a:t>
            </a:r>
            <a:r>
              <a:rPr lang="es-AR" sz="1200" dirty="0">
                <a:solidFill>
                  <a:srgbClr val="FF0000"/>
                </a:solidFill>
              </a:rPr>
              <a:t>;</a:t>
            </a:r>
          </a:p>
          <a:p>
            <a:r>
              <a:rPr lang="es-AR" sz="1200" dirty="0">
                <a:solidFill>
                  <a:srgbClr val="FF0000"/>
                </a:solidFill>
              </a:rPr>
              <a:t>			</a:t>
            </a:r>
            <a:r>
              <a:rPr lang="es-AR" sz="1200" dirty="0" err="1">
                <a:solidFill>
                  <a:srgbClr val="FF0000"/>
                </a:solidFill>
              </a:rPr>
              <a:t>agregarloCostosConocidos</a:t>
            </a:r>
            <a:r>
              <a:rPr lang="es-AR" sz="1200" dirty="0">
                <a:solidFill>
                  <a:srgbClr val="FF0000"/>
                </a:solidFill>
              </a:rPr>
              <a:t>(</a:t>
            </a:r>
            <a:r>
              <a:rPr lang="es-AR" sz="1200" dirty="0" err="1">
                <a:solidFill>
                  <a:srgbClr val="FF0000"/>
                </a:solidFill>
              </a:rPr>
              <a:t>e.target</a:t>
            </a:r>
            <a:r>
              <a:rPr lang="es-AR" sz="1200" dirty="0">
                <a:solidFill>
                  <a:srgbClr val="FF0000"/>
                </a:solidFill>
              </a:rPr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graphicFrame>
        <p:nvGraphicFramePr>
          <p:cNvPr id="23" name="Tab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085768"/>
              </p:ext>
            </p:extLst>
          </p:nvPr>
        </p:nvGraphicFramePr>
        <p:xfrm>
          <a:off x="662672" y="2469167"/>
          <a:ext cx="505527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s-AR" sz="1200" dirty="0"/>
                        <a:t>Costo?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grpSp>
        <p:nvGrpSpPr>
          <p:cNvPr id="24" name="Grupo 23"/>
          <p:cNvGrpSpPr/>
          <p:nvPr/>
        </p:nvGrpSpPr>
        <p:grpSpPr>
          <a:xfrm>
            <a:off x="5878285" y="4100104"/>
            <a:ext cx="2478920" cy="1526021"/>
            <a:chOff x="6429102" y="3008029"/>
            <a:chExt cx="4349932" cy="2984539"/>
          </a:xfrm>
        </p:grpSpPr>
        <p:sp>
          <p:nvSpPr>
            <p:cNvPr id="25" name="Elipse 2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26" name="Elipse 2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27" name="Elipse 2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30" name="Conector recto 29"/>
            <p:cNvCxnSpPr>
              <a:stCxn id="28" idx="7"/>
              <a:endCxn id="2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>
              <a:stCxn id="25" idx="5"/>
              <a:endCxn id="2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/>
          </p:nvCxnSpPr>
          <p:spPr>
            <a:xfrm>
              <a:off x="9075977" y="4370027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>
              <a:stCxn id="25" idx="6"/>
              <a:endCxn id="2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CuadroTexto 33"/>
            <p:cNvSpPr txBox="1"/>
            <p:nvPr/>
          </p:nvSpPr>
          <p:spPr>
            <a:xfrm>
              <a:off x="8154338" y="368847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9410081" y="4454922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9273274" y="331689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21015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500" dirty="0" err="1"/>
              <a:t>Dijkstra</a:t>
            </a:r>
            <a:r>
              <a:rPr lang="es-AR" sz="1500" dirty="0"/>
              <a:t> de </a:t>
            </a:r>
            <a:r>
              <a:rPr lang="es-AR" sz="1500" dirty="0">
                <a:solidFill>
                  <a:srgbClr val="FF0000"/>
                </a:solidFill>
              </a:rPr>
              <a:t>E</a:t>
            </a:r>
            <a:r>
              <a:rPr lang="es-AR" sz="1500" dirty="0"/>
              <a:t> a los demás? 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830132" y="2285350"/>
            <a:ext cx="2593852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E, A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>
                <a:solidFill>
                  <a:srgbClr val="FF0000"/>
                </a:solidFill>
              </a:rPr>
              <a:t>(C, -4) ,(C, -2)</a:t>
            </a:r>
            <a:r>
              <a:rPr lang="es-AR" sz="1350" dirty="0"/>
              <a:t> }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Foreach</a:t>
            </a:r>
            <a:r>
              <a:rPr lang="es-AR" sz="1200" dirty="0">
                <a:solidFill>
                  <a:srgbClr val="FF0000"/>
                </a:solidFill>
              </a:rPr>
              <a:t> (     e   in  ejes incidentes de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graphicFrame>
        <p:nvGraphicFramePr>
          <p:cNvPr id="23" name="Tab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595616"/>
              </p:ext>
            </p:extLst>
          </p:nvPr>
        </p:nvGraphicFramePr>
        <p:xfrm>
          <a:off x="662672" y="2469167"/>
          <a:ext cx="505527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s-AR" sz="1200" dirty="0"/>
                        <a:t>Costo?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grpSp>
        <p:nvGrpSpPr>
          <p:cNvPr id="24" name="Grupo 23"/>
          <p:cNvGrpSpPr/>
          <p:nvPr/>
        </p:nvGrpSpPr>
        <p:grpSpPr>
          <a:xfrm>
            <a:off x="5878285" y="4100104"/>
            <a:ext cx="2478920" cy="1526021"/>
            <a:chOff x="6429102" y="3008029"/>
            <a:chExt cx="4349932" cy="2984539"/>
          </a:xfrm>
        </p:grpSpPr>
        <p:sp>
          <p:nvSpPr>
            <p:cNvPr id="25" name="Elipse 2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26" name="Elipse 2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27" name="Elipse 2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30" name="Conector recto 29"/>
            <p:cNvCxnSpPr>
              <a:stCxn id="28" idx="7"/>
              <a:endCxn id="2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>
              <a:stCxn id="25" idx="5"/>
              <a:endCxn id="2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/>
          </p:nvCxnSpPr>
          <p:spPr>
            <a:xfrm>
              <a:off x="9075977" y="4370027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>
              <a:stCxn id="25" idx="6"/>
              <a:endCxn id="2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CuadroTexto 33"/>
            <p:cNvSpPr txBox="1"/>
            <p:nvPr/>
          </p:nvSpPr>
          <p:spPr>
            <a:xfrm>
              <a:off x="8154338" y="368847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9410081" y="4454922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9273274" y="331689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26255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500" dirty="0" err="1"/>
              <a:t>Dijkstra</a:t>
            </a:r>
            <a:r>
              <a:rPr lang="es-AR" sz="1500" dirty="0"/>
              <a:t> de </a:t>
            </a:r>
            <a:r>
              <a:rPr lang="es-AR" sz="1500" dirty="0">
                <a:solidFill>
                  <a:srgbClr val="FF0000"/>
                </a:solidFill>
              </a:rPr>
              <a:t>E</a:t>
            </a:r>
            <a:r>
              <a:rPr lang="es-AR" sz="1500" dirty="0"/>
              <a:t> a los demás? 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830132" y="2285350"/>
            <a:ext cx="2961773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E, A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>
                <a:solidFill>
                  <a:srgbClr val="FF0000"/>
                </a:solidFill>
              </a:rPr>
              <a:t>(C, -4) ,(C, -2) (B,7)</a:t>
            </a:r>
            <a:r>
              <a:rPr lang="es-AR" sz="1350" dirty="0"/>
              <a:t> }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Foreach</a:t>
            </a:r>
            <a:r>
              <a:rPr lang="es-AR" sz="1200" dirty="0">
                <a:solidFill>
                  <a:srgbClr val="FF0000"/>
                </a:solidFill>
              </a:rPr>
              <a:t> (     e   in  ejes incidentes de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</a:t>
            </a:r>
            <a:r>
              <a:rPr lang="es-AR" sz="1200" dirty="0">
                <a:solidFill>
                  <a:srgbClr val="FF0000"/>
                </a:solidFill>
              </a:rPr>
              <a:t>actualizar el costo de </a:t>
            </a:r>
            <a:r>
              <a:rPr lang="es-AR" sz="1200" dirty="0" err="1">
                <a:solidFill>
                  <a:srgbClr val="FF0000"/>
                </a:solidFill>
              </a:rPr>
              <a:t>e.target</a:t>
            </a:r>
            <a:r>
              <a:rPr lang="es-AR" sz="1200" dirty="0">
                <a:solidFill>
                  <a:srgbClr val="FF0000"/>
                </a:solidFill>
              </a:rPr>
              <a:t>;</a:t>
            </a:r>
          </a:p>
          <a:p>
            <a:r>
              <a:rPr lang="es-AR" sz="1200" dirty="0">
                <a:solidFill>
                  <a:srgbClr val="FF0000"/>
                </a:solidFill>
              </a:rPr>
              <a:t>			</a:t>
            </a:r>
            <a:r>
              <a:rPr lang="es-AR" sz="1200" dirty="0" err="1">
                <a:solidFill>
                  <a:srgbClr val="FF0000"/>
                </a:solidFill>
              </a:rPr>
              <a:t>agregarloCostosConocidos</a:t>
            </a:r>
            <a:r>
              <a:rPr lang="es-AR" sz="1200" dirty="0">
                <a:solidFill>
                  <a:srgbClr val="FF0000"/>
                </a:solidFill>
              </a:rPr>
              <a:t>(</a:t>
            </a:r>
            <a:r>
              <a:rPr lang="es-AR" sz="1200" dirty="0" err="1">
                <a:solidFill>
                  <a:srgbClr val="FF0000"/>
                </a:solidFill>
              </a:rPr>
              <a:t>e.target</a:t>
            </a:r>
            <a:r>
              <a:rPr lang="es-AR" sz="1200" dirty="0">
                <a:solidFill>
                  <a:srgbClr val="FF0000"/>
                </a:solidFill>
              </a:rPr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graphicFrame>
        <p:nvGraphicFramePr>
          <p:cNvPr id="23" name="Tab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674470"/>
              </p:ext>
            </p:extLst>
          </p:nvPr>
        </p:nvGraphicFramePr>
        <p:xfrm>
          <a:off x="662672" y="2469167"/>
          <a:ext cx="505527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s-AR" sz="1200" dirty="0"/>
                        <a:t>Costo?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grpSp>
        <p:nvGrpSpPr>
          <p:cNvPr id="24" name="Grupo 23"/>
          <p:cNvGrpSpPr/>
          <p:nvPr/>
        </p:nvGrpSpPr>
        <p:grpSpPr>
          <a:xfrm>
            <a:off x="5878285" y="4100104"/>
            <a:ext cx="2478920" cy="1526021"/>
            <a:chOff x="6429102" y="3008029"/>
            <a:chExt cx="4349932" cy="2984539"/>
          </a:xfrm>
        </p:grpSpPr>
        <p:sp>
          <p:nvSpPr>
            <p:cNvPr id="25" name="Elipse 2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26" name="Elipse 2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27" name="Elipse 2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30" name="Conector recto 29"/>
            <p:cNvCxnSpPr>
              <a:stCxn id="28" idx="7"/>
              <a:endCxn id="2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>
              <a:stCxn id="25" idx="5"/>
              <a:endCxn id="2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/>
          </p:nvCxnSpPr>
          <p:spPr>
            <a:xfrm>
              <a:off x="9075977" y="4370027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>
              <a:stCxn id="25" idx="6"/>
              <a:endCxn id="2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CuadroTexto 33"/>
            <p:cNvSpPr txBox="1"/>
            <p:nvPr/>
          </p:nvSpPr>
          <p:spPr>
            <a:xfrm>
              <a:off x="8154338" y="368847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9410081" y="4454922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9273274" y="331689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98418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500" dirty="0" err="1"/>
              <a:t>Dijkstra</a:t>
            </a:r>
            <a:r>
              <a:rPr lang="es-AR" sz="1500" dirty="0"/>
              <a:t> de </a:t>
            </a:r>
            <a:r>
              <a:rPr lang="es-AR" sz="1500" dirty="0">
                <a:solidFill>
                  <a:srgbClr val="FF0000"/>
                </a:solidFill>
              </a:rPr>
              <a:t>E</a:t>
            </a:r>
            <a:r>
              <a:rPr lang="es-AR" sz="1500" dirty="0"/>
              <a:t> a los demás? 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830132" y="2285350"/>
            <a:ext cx="2961773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E, A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>
                <a:solidFill>
                  <a:srgbClr val="FF0000"/>
                </a:solidFill>
              </a:rPr>
              <a:t>(C, -4) ,(C, -2) (B,7)</a:t>
            </a:r>
            <a:r>
              <a:rPr lang="es-AR" sz="1350" dirty="0"/>
              <a:t> }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= Sacar el de menor costo de  </a:t>
            </a:r>
            <a:r>
              <a:rPr lang="es-AR" sz="1200" dirty="0" err="1">
                <a:solidFill>
                  <a:srgbClr val="FF0000"/>
                </a:solidFill>
              </a:rPr>
              <a:t>costosConocidos</a:t>
            </a:r>
            <a:r>
              <a:rPr lang="es-AR" sz="1200" dirty="0">
                <a:solidFill>
                  <a:srgbClr val="FF0000"/>
                </a:solidFill>
              </a:rPr>
              <a:t>.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if</a:t>
            </a:r>
            <a:r>
              <a:rPr lang="es-AR" sz="1200" dirty="0">
                <a:solidFill>
                  <a:srgbClr val="FF0000"/>
                </a:solidFill>
              </a:rPr>
              <a:t> ( </a:t>
            </a:r>
            <a:r>
              <a:rPr lang="es-AR" sz="1200" dirty="0" err="1">
                <a:solidFill>
                  <a:srgbClr val="FF0000"/>
                </a:solidFill>
              </a:rPr>
              <a:t>Visited.contains</a:t>
            </a:r>
            <a:r>
              <a:rPr lang="es-AR" sz="1200" dirty="0">
                <a:solidFill>
                  <a:srgbClr val="FF0000"/>
                </a:solidFill>
              </a:rPr>
              <a:t>( </a:t>
            </a:r>
            <a:r>
              <a:rPr lang="es-AR" sz="1200" dirty="0" err="1">
                <a:solidFill>
                  <a:srgbClr val="FF0000"/>
                </a:solidFill>
              </a:rPr>
              <a:t>current.vertex</a:t>
            </a:r>
            <a:r>
              <a:rPr lang="es-AR" sz="1200" dirty="0">
                <a:solidFill>
                  <a:srgbClr val="FF0000"/>
                </a:solidFill>
              </a:rPr>
              <a:t>)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  </a:t>
            </a:r>
            <a:r>
              <a:rPr lang="es-AR" sz="1200" dirty="0" err="1">
                <a:solidFill>
                  <a:srgbClr val="FF0000"/>
                </a:solidFill>
              </a:rPr>
              <a:t>continue</a:t>
            </a:r>
            <a:r>
              <a:rPr lang="es-AR" sz="1200" dirty="0">
                <a:solidFill>
                  <a:srgbClr val="FF0000"/>
                </a:solidFill>
              </a:rPr>
              <a:t>;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Visisted.add</a:t>
            </a:r>
            <a:r>
              <a:rPr lang="es-AR" sz="1200" dirty="0">
                <a:solidFill>
                  <a:srgbClr val="FF0000"/>
                </a:solidFill>
              </a:rPr>
              <a:t>( </a:t>
            </a:r>
            <a:r>
              <a:rPr lang="es-AR" sz="1200" dirty="0" err="1">
                <a:solidFill>
                  <a:srgbClr val="FF0000"/>
                </a:solidFill>
              </a:rPr>
              <a:t>current.vertex</a:t>
            </a:r>
            <a:r>
              <a:rPr lang="es-AR" sz="1200" dirty="0">
                <a:solidFill>
                  <a:srgbClr val="FF0000"/>
                </a:solidFill>
              </a:rPr>
              <a:t>);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Foreach</a:t>
            </a:r>
            <a:r>
              <a:rPr lang="es-AR" sz="1200" dirty="0"/>
              <a:t> (     e   in  ejes incidentes de </a:t>
            </a:r>
            <a:r>
              <a:rPr lang="es-AR" sz="1200" dirty="0" err="1"/>
              <a:t>current</a:t>
            </a:r>
            <a:r>
              <a:rPr lang="es-AR" sz="1200" dirty="0"/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graphicFrame>
        <p:nvGraphicFramePr>
          <p:cNvPr id="23" name="Tabla 22"/>
          <p:cNvGraphicFramePr>
            <a:graphicFrameLocks noGrp="1"/>
          </p:cNvGraphicFramePr>
          <p:nvPr/>
        </p:nvGraphicFramePr>
        <p:xfrm>
          <a:off x="662672" y="2469167"/>
          <a:ext cx="505527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s-AR" sz="1200" dirty="0"/>
                        <a:t>Costo?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grpSp>
        <p:nvGrpSpPr>
          <p:cNvPr id="24" name="Grupo 23"/>
          <p:cNvGrpSpPr/>
          <p:nvPr/>
        </p:nvGrpSpPr>
        <p:grpSpPr>
          <a:xfrm>
            <a:off x="5878285" y="4100104"/>
            <a:ext cx="2478920" cy="1526021"/>
            <a:chOff x="6429102" y="3008029"/>
            <a:chExt cx="4349932" cy="2984539"/>
          </a:xfrm>
        </p:grpSpPr>
        <p:sp>
          <p:nvSpPr>
            <p:cNvPr id="25" name="Elipse 2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26" name="Elipse 2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27" name="Elipse 2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30" name="Conector recto 29"/>
            <p:cNvCxnSpPr>
              <a:stCxn id="28" idx="7"/>
              <a:endCxn id="2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>
              <a:stCxn id="25" idx="5"/>
              <a:endCxn id="2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/>
          </p:nvCxnSpPr>
          <p:spPr>
            <a:xfrm>
              <a:off x="9075977" y="4370027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>
              <a:stCxn id="25" idx="6"/>
              <a:endCxn id="2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CuadroTexto 33"/>
            <p:cNvSpPr txBox="1"/>
            <p:nvPr/>
          </p:nvSpPr>
          <p:spPr>
            <a:xfrm>
              <a:off x="8154338" y="368847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9410081" y="4454922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9273274" y="331689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10498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500" dirty="0" err="1"/>
              <a:t>Dijkstra</a:t>
            </a:r>
            <a:r>
              <a:rPr lang="es-AR" sz="1500" dirty="0"/>
              <a:t> de </a:t>
            </a:r>
            <a:r>
              <a:rPr lang="es-AR" sz="1500" dirty="0">
                <a:solidFill>
                  <a:srgbClr val="FF0000"/>
                </a:solidFill>
              </a:rPr>
              <a:t>E</a:t>
            </a:r>
            <a:r>
              <a:rPr lang="es-AR" sz="1500" dirty="0"/>
              <a:t> a los demás? 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830132" y="2285350"/>
            <a:ext cx="2420727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E, A, C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</a:t>
            </a:r>
            <a:r>
              <a:rPr lang="es-AR" sz="1350" dirty="0">
                <a:solidFill>
                  <a:srgbClr val="FF0000"/>
                </a:solidFill>
              </a:rPr>
              <a:t>(C, -2) (B,7)</a:t>
            </a:r>
            <a:r>
              <a:rPr lang="es-AR" sz="1350" dirty="0"/>
              <a:t> }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/>
              <a:t>   </a:t>
            </a:r>
            <a:r>
              <a:rPr lang="es-AR" sz="1200" dirty="0" err="1">
                <a:solidFill>
                  <a:srgbClr val="FF0000"/>
                </a:solidFill>
              </a:rPr>
              <a:t>Foreach</a:t>
            </a:r>
            <a:r>
              <a:rPr lang="es-AR" sz="1200" dirty="0">
                <a:solidFill>
                  <a:srgbClr val="FF0000"/>
                </a:solidFill>
              </a:rPr>
              <a:t> (     e   in  ejes incidentes de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graphicFrame>
        <p:nvGraphicFramePr>
          <p:cNvPr id="23" name="Tabla 22"/>
          <p:cNvGraphicFramePr>
            <a:graphicFrameLocks noGrp="1"/>
          </p:cNvGraphicFramePr>
          <p:nvPr/>
        </p:nvGraphicFramePr>
        <p:xfrm>
          <a:off x="662672" y="2469167"/>
          <a:ext cx="505527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s-AR" sz="1200" dirty="0"/>
                        <a:t>Costo?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grpSp>
        <p:nvGrpSpPr>
          <p:cNvPr id="24" name="Grupo 23"/>
          <p:cNvGrpSpPr/>
          <p:nvPr/>
        </p:nvGrpSpPr>
        <p:grpSpPr>
          <a:xfrm>
            <a:off x="5878285" y="4100104"/>
            <a:ext cx="2478920" cy="1526021"/>
            <a:chOff x="6429102" y="3008029"/>
            <a:chExt cx="4349932" cy="2984539"/>
          </a:xfrm>
        </p:grpSpPr>
        <p:sp>
          <p:nvSpPr>
            <p:cNvPr id="25" name="Elipse 2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26" name="Elipse 2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27" name="Elipse 2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30" name="Conector recto 29"/>
            <p:cNvCxnSpPr>
              <a:stCxn id="28" idx="7"/>
              <a:endCxn id="2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>
              <a:stCxn id="25" idx="5"/>
              <a:endCxn id="2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/>
          </p:nvCxnSpPr>
          <p:spPr>
            <a:xfrm>
              <a:off x="9075977" y="4370027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>
              <a:stCxn id="25" idx="6"/>
              <a:endCxn id="2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CuadroTexto 33"/>
            <p:cNvSpPr txBox="1"/>
            <p:nvPr/>
          </p:nvSpPr>
          <p:spPr>
            <a:xfrm>
              <a:off x="8154338" y="368847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9410081" y="4454922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9273274" y="331689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4496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s-AR" sz="4900" dirty="0" err="1"/>
              <a:t>GraphService</a:t>
            </a:r>
            <a:r>
              <a:rPr lang="es-AR" sz="4900" dirty="0"/>
              <a:t>&lt;</a:t>
            </a:r>
            <a:r>
              <a:rPr lang="es-AR" sz="4900" dirty="0" err="1"/>
              <a:t>Character,WeightedEdge</a:t>
            </a:r>
            <a:r>
              <a:rPr lang="es-AR" sz="4900" dirty="0"/>
              <a:t>&gt; g = </a:t>
            </a:r>
          </a:p>
          <a:p>
            <a:pPr marL="0" indent="0">
              <a:buNone/>
            </a:pPr>
            <a:r>
              <a:rPr lang="es-AR" sz="4900" dirty="0" err="1"/>
              <a:t>GraphFactory.</a:t>
            </a:r>
            <a:r>
              <a:rPr lang="es-AR" sz="4900" i="1" dirty="0" err="1"/>
              <a:t>create</a:t>
            </a:r>
            <a:r>
              <a:rPr lang="es-AR" sz="4900" i="1" dirty="0"/>
              <a:t>(</a:t>
            </a:r>
          </a:p>
          <a:p>
            <a:pPr marL="0" indent="0">
              <a:buNone/>
            </a:pPr>
            <a:r>
              <a:rPr lang="es-AR" sz="4900" i="1" dirty="0" err="1"/>
              <a:t>Multiplicity.</a:t>
            </a:r>
            <a:r>
              <a:rPr lang="es-AR" sz="4900" b="1" i="1" dirty="0" err="1"/>
              <a:t>SIMPLE</a:t>
            </a:r>
            <a:r>
              <a:rPr lang="es-AR" sz="4900" b="1" i="1" dirty="0"/>
              <a:t>, </a:t>
            </a:r>
          </a:p>
          <a:p>
            <a:pPr marL="0" indent="0">
              <a:buNone/>
            </a:pPr>
            <a:r>
              <a:rPr lang="es-AR" sz="4900" dirty="0"/>
              <a:t>    </a:t>
            </a:r>
            <a:r>
              <a:rPr lang="es-AR" sz="4900" dirty="0" err="1"/>
              <a:t>EdgeMode.</a:t>
            </a:r>
            <a:r>
              <a:rPr lang="es-AR" sz="4900" b="1" i="1" dirty="0" err="1"/>
              <a:t>UNDIRECTED</a:t>
            </a:r>
            <a:r>
              <a:rPr lang="es-AR" sz="4900" b="1" i="1" dirty="0"/>
              <a:t>,</a:t>
            </a:r>
          </a:p>
          <a:p>
            <a:pPr marL="0" indent="0">
              <a:buNone/>
            </a:pPr>
            <a:r>
              <a:rPr lang="es-AR" sz="4900" dirty="0"/>
              <a:t>    </a:t>
            </a:r>
            <a:r>
              <a:rPr lang="es-AR" sz="4900" dirty="0" err="1"/>
              <a:t>SelfLoop.</a:t>
            </a:r>
            <a:r>
              <a:rPr lang="es-AR" sz="4900" b="1" i="1" dirty="0" err="1"/>
              <a:t>NO</a:t>
            </a:r>
            <a:r>
              <a:rPr lang="es-AR" sz="4900" b="1" i="1" dirty="0"/>
              <a:t>,</a:t>
            </a:r>
          </a:p>
          <a:p>
            <a:pPr marL="0" indent="0">
              <a:buNone/>
            </a:pPr>
            <a:r>
              <a:rPr lang="es-AR" sz="4900" dirty="0"/>
              <a:t>    </a:t>
            </a:r>
            <a:r>
              <a:rPr lang="es-AR" sz="4900" dirty="0" err="1"/>
              <a:t>Weight.</a:t>
            </a:r>
            <a:r>
              <a:rPr lang="es-AR" sz="4900" b="1" i="1" dirty="0" err="1"/>
              <a:t>YES</a:t>
            </a:r>
            <a:r>
              <a:rPr lang="es-AR" sz="4900" b="1" i="1" dirty="0"/>
              <a:t>,</a:t>
            </a:r>
          </a:p>
          <a:p>
            <a:pPr marL="0" indent="0">
              <a:buNone/>
            </a:pPr>
            <a:r>
              <a:rPr lang="es-AR" sz="4900" dirty="0"/>
              <a:t>    </a:t>
            </a:r>
            <a:r>
              <a:rPr lang="es-AR" sz="4900" dirty="0" err="1"/>
              <a:t>Storage.</a:t>
            </a:r>
            <a:r>
              <a:rPr lang="es-AR" sz="4900" b="1" i="1" dirty="0" err="1"/>
              <a:t>SPARSE</a:t>
            </a:r>
            <a:r>
              <a:rPr lang="es-AR" sz="4900" b="1" i="1" dirty="0"/>
              <a:t>);</a:t>
            </a:r>
          </a:p>
          <a:p>
            <a:pPr marL="0" indent="0">
              <a:buNone/>
            </a:pPr>
            <a:endParaRPr lang="es-AR" sz="4900" dirty="0"/>
          </a:p>
          <a:p>
            <a:pPr marL="0" indent="0">
              <a:buNone/>
            </a:pPr>
            <a:r>
              <a:rPr lang="en-US" sz="4900" dirty="0" err="1"/>
              <a:t>g.addEdge</a:t>
            </a:r>
            <a:r>
              <a:rPr lang="en-US" sz="4900" dirty="0"/>
              <a:t>('A', 'E', </a:t>
            </a:r>
            <a:r>
              <a:rPr lang="en-US" sz="4900" b="1" dirty="0"/>
              <a:t>new </a:t>
            </a:r>
            <a:r>
              <a:rPr lang="en-US" sz="4900" b="1" dirty="0" err="1"/>
              <a:t>WeightedEdge</a:t>
            </a:r>
            <a:r>
              <a:rPr lang="en-US" sz="4900" b="1" dirty="0"/>
              <a:t>(2)</a:t>
            </a:r>
            <a:r>
              <a:rPr lang="en-US" sz="4900" dirty="0"/>
              <a:t>);</a:t>
            </a:r>
            <a:r>
              <a:rPr lang="en-US" sz="4900" b="1" i="1" dirty="0">
                <a:solidFill>
                  <a:srgbClr val="00B050"/>
                </a:solidFill>
              </a:rPr>
              <a:t>  </a:t>
            </a:r>
          </a:p>
          <a:p>
            <a:pPr marL="0" indent="0">
              <a:buNone/>
            </a:pPr>
            <a:r>
              <a:rPr lang="en-US" sz="4900" dirty="0" err="1"/>
              <a:t>g.addEdge</a:t>
            </a:r>
            <a:r>
              <a:rPr lang="en-US" sz="4900" dirty="0"/>
              <a:t>('A', 'C', </a:t>
            </a:r>
            <a:r>
              <a:rPr lang="en-US" sz="4900" b="1" dirty="0"/>
              <a:t>new </a:t>
            </a:r>
            <a:r>
              <a:rPr lang="en-US" sz="4900" b="1" dirty="0" err="1"/>
              <a:t>WeightedEdge</a:t>
            </a:r>
            <a:r>
              <a:rPr lang="en-US" sz="4900" b="1" dirty="0"/>
              <a:t>(8));  </a:t>
            </a:r>
          </a:p>
          <a:p>
            <a:pPr marL="0" indent="0">
              <a:buNone/>
            </a:pPr>
            <a:r>
              <a:rPr lang="en-US" sz="4900" b="1" i="1" dirty="0" err="1">
                <a:solidFill>
                  <a:srgbClr val="00B050"/>
                </a:solidFill>
              </a:rPr>
              <a:t>g.addEdge</a:t>
            </a:r>
            <a:r>
              <a:rPr lang="en-US" sz="4900" b="1" i="1" dirty="0">
                <a:solidFill>
                  <a:srgbClr val="00B050"/>
                </a:solidFill>
              </a:rPr>
              <a:t>('A', 'B', new </a:t>
            </a:r>
            <a:r>
              <a:rPr lang="en-US" sz="4900" b="1" i="1" dirty="0" err="1">
                <a:solidFill>
                  <a:srgbClr val="00B050"/>
                </a:solidFill>
              </a:rPr>
              <a:t>WeightedEdge</a:t>
            </a:r>
            <a:r>
              <a:rPr lang="en-US" sz="4900" b="1" i="1" dirty="0">
                <a:solidFill>
                  <a:srgbClr val="00B050"/>
                </a:solidFill>
              </a:rPr>
              <a:t>(9));  </a:t>
            </a:r>
          </a:p>
          <a:p>
            <a:pPr marL="0" indent="0">
              <a:buNone/>
            </a:pPr>
            <a:r>
              <a:rPr lang="en-US" sz="4900" dirty="0" err="1"/>
              <a:t>g.addEdge</a:t>
            </a:r>
            <a:r>
              <a:rPr lang="en-US" sz="4900" dirty="0"/>
              <a:t>('C', 'E', </a:t>
            </a:r>
            <a:r>
              <a:rPr lang="en-US" sz="4900" b="1" dirty="0"/>
              <a:t>new </a:t>
            </a:r>
            <a:r>
              <a:rPr lang="en-US" sz="4900" b="1" dirty="0" err="1"/>
              <a:t>WeightedEdge</a:t>
            </a:r>
            <a:r>
              <a:rPr lang="en-US" sz="4900" b="1" dirty="0"/>
              <a:t>(3));  </a:t>
            </a:r>
          </a:p>
          <a:p>
            <a:pPr marL="0" indent="0">
              <a:buNone/>
            </a:pPr>
            <a:r>
              <a:rPr lang="es-AR" sz="4900" dirty="0" err="1"/>
              <a:t>g.addVertex</a:t>
            </a:r>
            <a:r>
              <a:rPr lang="es-AR" sz="4900" dirty="0"/>
              <a:t>('D');</a:t>
            </a:r>
          </a:p>
          <a:p>
            <a:pPr marL="0" indent="0">
              <a:buNone/>
            </a:pPr>
            <a:endParaRPr lang="es-AR" dirty="0"/>
          </a:p>
        </p:txBody>
      </p:sp>
      <p:grpSp>
        <p:nvGrpSpPr>
          <p:cNvPr id="24" name="Grupo 23"/>
          <p:cNvGrpSpPr/>
          <p:nvPr/>
        </p:nvGrpSpPr>
        <p:grpSpPr>
          <a:xfrm>
            <a:off x="5878285" y="4100104"/>
            <a:ext cx="2478920" cy="1526021"/>
            <a:chOff x="6429102" y="3008029"/>
            <a:chExt cx="4349932" cy="2984539"/>
          </a:xfrm>
        </p:grpSpPr>
        <p:sp>
          <p:nvSpPr>
            <p:cNvPr id="6" name="Elipse 5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10" name="Elipse 9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12" name="Conector recto 11"/>
            <p:cNvCxnSpPr>
              <a:stCxn id="9" idx="7"/>
              <a:endCxn id="6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>
              <a:stCxn id="6" idx="5"/>
              <a:endCxn id="7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>
              <a:stCxn id="7" idx="5"/>
              <a:endCxn id="8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>
              <a:stCxn id="6" idx="6"/>
              <a:endCxn id="8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CuadroTexto 19"/>
            <p:cNvSpPr txBox="1"/>
            <p:nvPr/>
          </p:nvSpPr>
          <p:spPr>
            <a:xfrm>
              <a:off x="8154338" y="368847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8</a:t>
              </a:r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9410081" y="4454922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3</a:t>
              </a:r>
            </a:p>
          </p:txBody>
        </p:sp>
        <p:sp>
          <p:nvSpPr>
            <p:cNvPr id="22" name="CuadroTexto 21"/>
            <p:cNvSpPr txBox="1"/>
            <p:nvPr/>
          </p:nvSpPr>
          <p:spPr>
            <a:xfrm>
              <a:off x="9273274" y="331689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2</a:t>
              </a:r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  <p:graphicFrame>
        <p:nvGraphicFramePr>
          <p:cNvPr id="4" name="Tabla 3"/>
          <p:cNvGraphicFramePr>
            <a:graphicFrameLocks noGrp="1"/>
          </p:cNvGraphicFramePr>
          <p:nvPr/>
        </p:nvGraphicFramePr>
        <p:xfrm>
          <a:off x="4199681" y="2265206"/>
          <a:ext cx="571527" cy="15930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27">
                  <a:extLst>
                    <a:ext uri="{9D8B030D-6E8A-4147-A177-3AD203B41FA5}">
                      <a16:colId xmlns:a16="http://schemas.microsoft.com/office/drawing/2014/main" val="290444343"/>
                    </a:ext>
                  </a:extLst>
                </a:gridCol>
              </a:tblGrid>
              <a:tr h="306233">
                <a:tc>
                  <a:txBody>
                    <a:bodyPr/>
                    <a:lstStyle/>
                    <a:p>
                      <a:r>
                        <a:rPr lang="es-AR" sz="10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89286606"/>
                  </a:ext>
                </a:extLst>
              </a:tr>
              <a:tr h="306233">
                <a:tc>
                  <a:txBody>
                    <a:bodyPr/>
                    <a:lstStyle/>
                    <a:p>
                      <a:r>
                        <a:rPr lang="es-AR" sz="1000" dirty="0"/>
                        <a:t>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93817814"/>
                  </a:ext>
                </a:extLst>
              </a:tr>
              <a:tr h="306233">
                <a:tc>
                  <a:txBody>
                    <a:bodyPr/>
                    <a:lstStyle/>
                    <a:p>
                      <a:r>
                        <a:rPr lang="es-AR" sz="1000" dirty="0"/>
                        <a:t>C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58836830"/>
                  </a:ext>
                </a:extLst>
              </a:tr>
              <a:tr h="368081">
                <a:tc>
                  <a:txBody>
                    <a:bodyPr/>
                    <a:lstStyle/>
                    <a:p>
                      <a:r>
                        <a:rPr lang="es-AR" sz="1000" dirty="0"/>
                        <a:t>D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43077858"/>
                  </a:ext>
                </a:extLst>
              </a:tr>
              <a:tr h="306233">
                <a:tc>
                  <a:txBody>
                    <a:bodyPr/>
                    <a:lstStyle/>
                    <a:p>
                      <a:r>
                        <a:rPr lang="es-AR" sz="1000" dirty="0"/>
                        <a:t>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01031706"/>
                  </a:ext>
                </a:extLst>
              </a:tr>
            </a:tbl>
          </a:graphicData>
        </a:graphic>
      </p:graphicFrame>
      <p:graphicFrame>
        <p:nvGraphicFramePr>
          <p:cNvPr id="11" name="Tabla 10"/>
          <p:cNvGraphicFramePr>
            <a:graphicFrameLocks noGrp="1"/>
          </p:cNvGraphicFramePr>
          <p:nvPr/>
        </p:nvGraphicFramePr>
        <p:xfrm>
          <a:off x="5189771" y="2265206"/>
          <a:ext cx="883926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s-AR" sz="1000" dirty="0"/>
                        <a:t>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graphicFrame>
        <p:nvGraphicFramePr>
          <p:cNvPr id="27" name="Tabla 26"/>
          <p:cNvGraphicFramePr>
            <a:graphicFrameLocks noGrp="1"/>
          </p:cNvGraphicFramePr>
          <p:nvPr/>
        </p:nvGraphicFramePr>
        <p:xfrm>
          <a:off x="5188628" y="3579566"/>
          <a:ext cx="883926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s-AR" sz="10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17" name="Conector recto de flecha 16"/>
          <p:cNvCxnSpPr>
            <a:endCxn id="11" idx="1"/>
          </p:cNvCxnSpPr>
          <p:nvPr/>
        </p:nvCxnSpPr>
        <p:spPr>
          <a:xfrm>
            <a:off x="4771208" y="2395402"/>
            <a:ext cx="418563" cy="88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>
            <a:off x="4758393" y="3709761"/>
            <a:ext cx="418563" cy="88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a 24"/>
          <p:cNvGraphicFramePr>
            <a:graphicFrameLocks noGrp="1"/>
          </p:cNvGraphicFramePr>
          <p:nvPr/>
        </p:nvGraphicFramePr>
        <p:xfrm>
          <a:off x="6459079" y="2239029"/>
          <a:ext cx="883926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s-AR" sz="10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graphicFrame>
        <p:nvGraphicFramePr>
          <p:cNvPr id="26" name="Tabla 25"/>
          <p:cNvGraphicFramePr>
            <a:graphicFrameLocks noGrp="1"/>
          </p:cNvGraphicFramePr>
          <p:nvPr/>
        </p:nvGraphicFramePr>
        <p:xfrm>
          <a:off x="5164140" y="2922647"/>
          <a:ext cx="883926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s-AR" sz="10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28" name="Conector recto de flecha 27"/>
          <p:cNvCxnSpPr>
            <a:endCxn id="25" idx="1"/>
          </p:cNvCxnSpPr>
          <p:nvPr/>
        </p:nvCxnSpPr>
        <p:spPr>
          <a:xfrm flipV="1">
            <a:off x="6084638" y="2378094"/>
            <a:ext cx="374441" cy="84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>
            <a:off x="4745577" y="3008407"/>
            <a:ext cx="418563" cy="88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331440"/>
              </p:ext>
            </p:extLst>
          </p:nvPr>
        </p:nvGraphicFramePr>
        <p:xfrm>
          <a:off x="7704986" y="2248152"/>
          <a:ext cx="883926" cy="252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52778">
                <a:tc>
                  <a:txBody>
                    <a:bodyPr/>
                    <a:lstStyle/>
                    <a:p>
                      <a:r>
                        <a:rPr lang="es-AR" sz="10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graphicFrame>
        <p:nvGraphicFramePr>
          <p:cNvPr id="31" name="Tabla 30"/>
          <p:cNvGraphicFramePr>
            <a:graphicFrameLocks noGrp="1"/>
          </p:cNvGraphicFramePr>
          <p:nvPr/>
        </p:nvGraphicFramePr>
        <p:xfrm>
          <a:off x="5188628" y="2592668"/>
          <a:ext cx="883926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s-AR" sz="10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34" name="Conector recto de flecha 33"/>
          <p:cNvCxnSpPr/>
          <p:nvPr/>
        </p:nvCxnSpPr>
        <p:spPr>
          <a:xfrm flipV="1">
            <a:off x="7317590" y="2395402"/>
            <a:ext cx="374441" cy="84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/>
          <p:nvPr/>
        </p:nvCxnSpPr>
        <p:spPr>
          <a:xfrm>
            <a:off x="4800053" y="2741386"/>
            <a:ext cx="418563" cy="88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9921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500" dirty="0" err="1"/>
              <a:t>Dijkstra</a:t>
            </a:r>
            <a:r>
              <a:rPr lang="es-AR" sz="1500" dirty="0"/>
              <a:t> de </a:t>
            </a:r>
            <a:r>
              <a:rPr lang="es-AR" sz="1500" dirty="0">
                <a:solidFill>
                  <a:srgbClr val="FF0000"/>
                </a:solidFill>
              </a:rPr>
              <a:t>E</a:t>
            </a:r>
            <a:r>
              <a:rPr lang="es-AR" sz="1500" dirty="0"/>
              <a:t> a los demás? 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830132" y="2285350"/>
            <a:ext cx="2459199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E, A, C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>
                <a:solidFill>
                  <a:srgbClr val="FF0000"/>
                </a:solidFill>
              </a:rPr>
              <a:t>(C, -2) (B,7)</a:t>
            </a:r>
            <a:r>
              <a:rPr lang="es-AR" sz="1350" dirty="0"/>
              <a:t> }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/>
              <a:t>   </a:t>
            </a:r>
            <a:r>
              <a:rPr lang="es-AR" sz="1200" dirty="0" err="1">
                <a:solidFill>
                  <a:srgbClr val="FF0000"/>
                </a:solidFill>
              </a:rPr>
              <a:t>Foreach</a:t>
            </a:r>
            <a:r>
              <a:rPr lang="es-AR" sz="1200" dirty="0">
                <a:solidFill>
                  <a:srgbClr val="FF0000"/>
                </a:solidFill>
              </a:rPr>
              <a:t> (     e   in  ejes incidentes de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</a:t>
            </a:r>
            <a:r>
              <a:rPr lang="es-AR" sz="1200" dirty="0">
                <a:solidFill>
                  <a:srgbClr val="FF0000"/>
                </a:solidFill>
              </a:rPr>
              <a:t>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graphicFrame>
        <p:nvGraphicFramePr>
          <p:cNvPr id="23" name="Tabla 22"/>
          <p:cNvGraphicFramePr>
            <a:graphicFrameLocks noGrp="1"/>
          </p:cNvGraphicFramePr>
          <p:nvPr/>
        </p:nvGraphicFramePr>
        <p:xfrm>
          <a:off x="662672" y="2469167"/>
          <a:ext cx="505527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s-AR" sz="1200" dirty="0"/>
                        <a:t>Costo?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grpSp>
        <p:nvGrpSpPr>
          <p:cNvPr id="24" name="Grupo 23"/>
          <p:cNvGrpSpPr/>
          <p:nvPr/>
        </p:nvGrpSpPr>
        <p:grpSpPr>
          <a:xfrm>
            <a:off x="5878285" y="4100104"/>
            <a:ext cx="2478920" cy="1526021"/>
            <a:chOff x="6429102" y="3008029"/>
            <a:chExt cx="4349932" cy="2984539"/>
          </a:xfrm>
        </p:grpSpPr>
        <p:sp>
          <p:nvSpPr>
            <p:cNvPr id="25" name="Elipse 2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26" name="Elipse 2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27" name="Elipse 2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30" name="Conector recto 29"/>
            <p:cNvCxnSpPr>
              <a:stCxn id="28" idx="7"/>
              <a:endCxn id="2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>
              <a:stCxn id="25" idx="5"/>
              <a:endCxn id="2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/>
          </p:nvCxnSpPr>
          <p:spPr>
            <a:xfrm>
              <a:off x="9075977" y="4370027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>
              <a:stCxn id="25" idx="6"/>
              <a:endCxn id="2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CuadroTexto 33"/>
            <p:cNvSpPr txBox="1"/>
            <p:nvPr/>
          </p:nvSpPr>
          <p:spPr>
            <a:xfrm>
              <a:off x="8154338" y="368847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9410081" y="4454922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9273274" y="331689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53234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500" dirty="0" err="1"/>
              <a:t>Dijkstra</a:t>
            </a:r>
            <a:r>
              <a:rPr lang="es-AR" sz="1500" dirty="0"/>
              <a:t> de </a:t>
            </a:r>
            <a:r>
              <a:rPr lang="es-AR" sz="1500" dirty="0">
                <a:solidFill>
                  <a:srgbClr val="FF0000"/>
                </a:solidFill>
              </a:rPr>
              <a:t>E</a:t>
            </a:r>
            <a:r>
              <a:rPr lang="es-AR" sz="1500" dirty="0"/>
              <a:t> a los demás? 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830132" y="2285350"/>
            <a:ext cx="2420727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E, A, C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</a:t>
            </a:r>
            <a:r>
              <a:rPr lang="es-AR" sz="1350" dirty="0">
                <a:solidFill>
                  <a:srgbClr val="FF0000"/>
                </a:solidFill>
              </a:rPr>
              <a:t>(C, -2) (B,7)</a:t>
            </a:r>
            <a:r>
              <a:rPr lang="es-AR" sz="1350" dirty="0"/>
              <a:t> }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/>
              <a:t>   </a:t>
            </a:r>
            <a:r>
              <a:rPr lang="es-AR" sz="1200" dirty="0" err="1">
                <a:solidFill>
                  <a:srgbClr val="FF0000"/>
                </a:solidFill>
              </a:rPr>
              <a:t>Foreach</a:t>
            </a:r>
            <a:r>
              <a:rPr lang="es-AR" sz="1200" dirty="0">
                <a:solidFill>
                  <a:srgbClr val="FF0000"/>
                </a:solidFill>
              </a:rPr>
              <a:t> (     e   in  ejes incidentes de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graphicFrame>
        <p:nvGraphicFramePr>
          <p:cNvPr id="23" name="Tabla 22"/>
          <p:cNvGraphicFramePr>
            <a:graphicFrameLocks noGrp="1"/>
          </p:cNvGraphicFramePr>
          <p:nvPr/>
        </p:nvGraphicFramePr>
        <p:xfrm>
          <a:off x="662672" y="2469167"/>
          <a:ext cx="505527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s-AR" sz="1200" dirty="0"/>
                        <a:t>Costo?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grpSp>
        <p:nvGrpSpPr>
          <p:cNvPr id="24" name="Grupo 23"/>
          <p:cNvGrpSpPr/>
          <p:nvPr/>
        </p:nvGrpSpPr>
        <p:grpSpPr>
          <a:xfrm>
            <a:off x="5878285" y="4100104"/>
            <a:ext cx="2478920" cy="1526021"/>
            <a:chOff x="6429102" y="3008029"/>
            <a:chExt cx="4349932" cy="2984539"/>
          </a:xfrm>
        </p:grpSpPr>
        <p:sp>
          <p:nvSpPr>
            <p:cNvPr id="25" name="Elipse 2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26" name="Elipse 2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27" name="Elipse 2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30" name="Conector recto 29"/>
            <p:cNvCxnSpPr>
              <a:stCxn id="28" idx="7"/>
              <a:endCxn id="2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>
              <a:stCxn id="25" idx="5"/>
              <a:endCxn id="2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/>
          </p:nvCxnSpPr>
          <p:spPr>
            <a:xfrm>
              <a:off x="9075977" y="4370027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>
              <a:stCxn id="25" idx="6"/>
              <a:endCxn id="2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CuadroTexto 33"/>
            <p:cNvSpPr txBox="1"/>
            <p:nvPr/>
          </p:nvSpPr>
          <p:spPr>
            <a:xfrm>
              <a:off x="8154338" y="368847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9410081" y="4454922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9273274" y="331689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18432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500" dirty="0" err="1"/>
              <a:t>Dijkstra</a:t>
            </a:r>
            <a:r>
              <a:rPr lang="es-AR" sz="1500" dirty="0"/>
              <a:t> de </a:t>
            </a:r>
            <a:r>
              <a:rPr lang="es-AR" sz="1500" dirty="0">
                <a:solidFill>
                  <a:srgbClr val="FF0000"/>
                </a:solidFill>
              </a:rPr>
              <a:t>E</a:t>
            </a:r>
            <a:r>
              <a:rPr lang="es-AR" sz="1500" dirty="0"/>
              <a:t> a los demás? 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830132" y="2285350"/>
            <a:ext cx="2550570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E, A, C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</a:t>
            </a:r>
            <a:r>
              <a:rPr lang="es-AR" sz="1350" dirty="0">
                <a:solidFill>
                  <a:srgbClr val="FF0000"/>
                </a:solidFill>
              </a:rPr>
              <a:t> (C, -2) (B,7)</a:t>
            </a:r>
            <a:r>
              <a:rPr lang="es-AR" sz="1350" dirty="0"/>
              <a:t> }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/>
              <a:t>   </a:t>
            </a:r>
            <a:r>
              <a:rPr lang="es-AR" sz="1200" dirty="0" err="1">
                <a:solidFill>
                  <a:srgbClr val="FF0000"/>
                </a:solidFill>
              </a:rPr>
              <a:t>Foreach</a:t>
            </a:r>
            <a:r>
              <a:rPr lang="es-AR" sz="1200" dirty="0">
                <a:solidFill>
                  <a:srgbClr val="FF0000"/>
                </a:solidFill>
              </a:rPr>
              <a:t> (     e   in  ejes incidentes de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</a:t>
            </a:r>
            <a:r>
              <a:rPr lang="es-AR" sz="1200" dirty="0">
                <a:solidFill>
                  <a:srgbClr val="FF0000"/>
                </a:solidFill>
              </a:rPr>
              <a:t>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graphicFrame>
        <p:nvGraphicFramePr>
          <p:cNvPr id="23" name="Tabla 22"/>
          <p:cNvGraphicFramePr>
            <a:graphicFrameLocks noGrp="1"/>
          </p:cNvGraphicFramePr>
          <p:nvPr/>
        </p:nvGraphicFramePr>
        <p:xfrm>
          <a:off x="662672" y="2469167"/>
          <a:ext cx="505527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s-AR" sz="1200" dirty="0"/>
                        <a:t>Costo?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grpSp>
        <p:nvGrpSpPr>
          <p:cNvPr id="24" name="Grupo 23"/>
          <p:cNvGrpSpPr/>
          <p:nvPr/>
        </p:nvGrpSpPr>
        <p:grpSpPr>
          <a:xfrm>
            <a:off x="5878285" y="4100104"/>
            <a:ext cx="2478920" cy="1526021"/>
            <a:chOff x="6429102" y="3008029"/>
            <a:chExt cx="4349932" cy="2984539"/>
          </a:xfrm>
        </p:grpSpPr>
        <p:sp>
          <p:nvSpPr>
            <p:cNvPr id="25" name="Elipse 2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26" name="Elipse 2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27" name="Elipse 2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30" name="Conector recto 29"/>
            <p:cNvCxnSpPr>
              <a:stCxn id="28" idx="7"/>
              <a:endCxn id="2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>
              <a:stCxn id="25" idx="5"/>
              <a:endCxn id="2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/>
          </p:nvCxnSpPr>
          <p:spPr>
            <a:xfrm>
              <a:off x="9075977" y="4370027"/>
              <a:ext cx="1109607" cy="18684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>
              <a:stCxn id="25" idx="6"/>
              <a:endCxn id="2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CuadroTexto 33"/>
            <p:cNvSpPr txBox="1"/>
            <p:nvPr/>
          </p:nvSpPr>
          <p:spPr>
            <a:xfrm>
              <a:off x="8154338" y="368847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9410081" y="4454922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9273274" y="331689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90929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500" dirty="0" err="1"/>
              <a:t>Dijkstra</a:t>
            </a:r>
            <a:r>
              <a:rPr lang="es-AR" sz="1500" dirty="0"/>
              <a:t> de </a:t>
            </a:r>
            <a:r>
              <a:rPr lang="es-AR" sz="1500" dirty="0">
                <a:solidFill>
                  <a:srgbClr val="FF0000"/>
                </a:solidFill>
              </a:rPr>
              <a:t>E</a:t>
            </a:r>
            <a:r>
              <a:rPr lang="es-AR" sz="1500" dirty="0"/>
              <a:t> a los demás? 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830132" y="2285350"/>
            <a:ext cx="2459199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E, A, C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>
                <a:solidFill>
                  <a:srgbClr val="FF0000"/>
                </a:solidFill>
              </a:rPr>
              <a:t>(C, -2) (B,7)</a:t>
            </a:r>
            <a:r>
              <a:rPr lang="es-AR" sz="1350" dirty="0"/>
              <a:t> }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= Sacar el de menor costo de  </a:t>
            </a:r>
            <a:r>
              <a:rPr lang="es-AR" sz="1200" dirty="0" err="1">
                <a:solidFill>
                  <a:srgbClr val="FF0000"/>
                </a:solidFill>
              </a:rPr>
              <a:t>costosConocidos</a:t>
            </a:r>
            <a:r>
              <a:rPr lang="es-AR" sz="1200" dirty="0">
                <a:solidFill>
                  <a:srgbClr val="FF0000"/>
                </a:solidFill>
              </a:rPr>
              <a:t>.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if</a:t>
            </a:r>
            <a:r>
              <a:rPr lang="es-AR" sz="1200" dirty="0">
                <a:solidFill>
                  <a:srgbClr val="FF0000"/>
                </a:solidFill>
              </a:rPr>
              <a:t> ( </a:t>
            </a:r>
            <a:r>
              <a:rPr lang="es-AR" sz="1200" dirty="0" err="1">
                <a:solidFill>
                  <a:srgbClr val="FF0000"/>
                </a:solidFill>
              </a:rPr>
              <a:t>Visited.contains</a:t>
            </a:r>
            <a:r>
              <a:rPr lang="es-AR" sz="1200" dirty="0">
                <a:solidFill>
                  <a:srgbClr val="FF0000"/>
                </a:solidFill>
              </a:rPr>
              <a:t>( </a:t>
            </a:r>
            <a:r>
              <a:rPr lang="es-AR" sz="1200" dirty="0" err="1">
                <a:solidFill>
                  <a:srgbClr val="FF0000"/>
                </a:solidFill>
              </a:rPr>
              <a:t>current.vertex</a:t>
            </a:r>
            <a:r>
              <a:rPr lang="es-AR" sz="1200" dirty="0">
                <a:solidFill>
                  <a:srgbClr val="FF0000"/>
                </a:solidFill>
              </a:rPr>
              <a:t>)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  </a:t>
            </a:r>
            <a:r>
              <a:rPr lang="es-AR" sz="1200" dirty="0" err="1">
                <a:solidFill>
                  <a:srgbClr val="FF0000"/>
                </a:solidFill>
              </a:rPr>
              <a:t>continue</a:t>
            </a:r>
            <a:r>
              <a:rPr lang="es-AR" sz="1200" dirty="0">
                <a:solidFill>
                  <a:srgbClr val="FF0000"/>
                </a:solidFill>
              </a:rPr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Foreach</a:t>
            </a:r>
            <a:r>
              <a:rPr lang="es-AR" sz="1200" dirty="0"/>
              <a:t> (     e   in  ejes incidentes de </a:t>
            </a:r>
            <a:r>
              <a:rPr lang="es-AR" sz="1200" dirty="0" err="1"/>
              <a:t>current</a:t>
            </a:r>
            <a:r>
              <a:rPr lang="es-AR" sz="1200" dirty="0"/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graphicFrame>
        <p:nvGraphicFramePr>
          <p:cNvPr id="23" name="Tabla 22"/>
          <p:cNvGraphicFramePr>
            <a:graphicFrameLocks noGrp="1"/>
          </p:cNvGraphicFramePr>
          <p:nvPr/>
        </p:nvGraphicFramePr>
        <p:xfrm>
          <a:off x="662672" y="2469167"/>
          <a:ext cx="505527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s-AR" sz="1200" dirty="0"/>
                        <a:t>Costo?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grpSp>
        <p:nvGrpSpPr>
          <p:cNvPr id="24" name="Grupo 23"/>
          <p:cNvGrpSpPr/>
          <p:nvPr/>
        </p:nvGrpSpPr>
        <p:grpSpPr>
          <a:xfrm>
            <a:off x="5878285" y="4100104"/>
            <a:ext cx="2478920" cy="1526021"/>
            <a:chOff x="6429102" y="3008029"/>
            <a:chExt cx="4349932" cy="2984539"/>
          </a:xfrm>
        </p:grpSpPr>
        <p:sp>
          <p:nvSpPr>
            <p:cNvPr id="25" name="Elipse 2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26" name="Elipse 2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27" name="Elipse 2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30" name="Conector recto 29"/>
            <p:cNvCxnSpPr>
              <a:stCxn id="28" idx="7"/>
              <a:endCxn id="2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>
              <a:stCxn id="25" idx="5"/>
              <a:endCxn id="2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/>
          </p:nvCxnSpPr>
          <p:spPr>
            <a:xfrm>
              <a:off x="9075977" y="4370027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>
              <a:stCxn id="25" idx="6"/>
              <a:endCxn id="2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CuadroTexto 33"/>
            <p:cNvSpPr txBox="1"/>
            <p:nvPr/>
          </p:nvSpPr>
          <p:spPr>
            <a:xfrm>
              <a:off x="8154338" y="368847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9410081" y="4454922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9273274" y="331689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44304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500" dirty="0" err="1"/>
              <a:t>Dijkstra</a:t>
            </a:r>
            <a:r>
              <a:rPr lang="es-AR" sz="1500" dirty="0"/>
              <a:t> de </a:t>
            </a:r>
            <a:r>
              <a:rPr lang="es-AR" sz="1500" dirty="0">
                <a:solidFill>
                  <a:srgbClr val="FF0000"/>
                </a:solidFill>
              </a:rPr>
              <a:t>E</a:t>
            </a:r>
            <a:r>
              <a:rPr lang="es-AR" sz="1500" dirty="0"/>
              <a:t> a los demás? 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830132" y="2285350"/>
            <a:ext cx="2459199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E, A, C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</a:t>
            </a:r>
            <a:r>
              <a:rPr lang="es-AR" sz="1350" dirty="0">
                <a:solidFill>
                  <a:srgbClr val="FF0000"/>
                </a:solidFill>
              </a:rPr>
              <a:t> (C, -2) (B,7)</a:t>
            </a:r>
            <a:r>
              <a:rPr lang="es-AR" sz="1350" dirty="0"/>
              <a:t> }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= Sacar el de menor costo de  </a:t>
            </a:r>
            <a:r>
              <a:rPr lang="es-AR" sz="1200" dirty="0" err="1">
                <a:solidFill>
                  <a:srgbClr val="FF0000"/>
                </a:solidFill>
              </a:rPr>
              <a:t>costosConocidos</a:t>
            </a:r>
            <a:r>
              <a:rPr lang="es-AR" sz="1200" dirty="0">
                <a:solidFill>
                  <a:srgbClr val="FF0000"/>
                </a:solidFill>
              </a:rPr>
              <a:t>.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if</a:t>
            </a:r>
            <a:r>
              <a:rPr lang="es-AR" sz="1200" dirty="0">
                <a:solidFill>
                  <a:srgbClr val="FF0000"/>
                </a:solidFill>
              </a:rPr>
              <a:t> ( </a:t>
            </a:r>
            <a:r>
              <a:rPr lang="es-AR" sz="1200" dirty="0" err="1">
                <a:solidFill>
                  <a:srgbClr val="FF0000"/>
                </a:solidFill>
              </a:rPr>
              <a:t>Visited.contains</a:t>
            </a:r>
            <a:r>
              <a:rPr lang="es-AR" sz="1200" dirty="0">
                <a:solidFill>
                  <a:srgbClr val="FF0000"/>
                </a:solidFill>
              </a:rPr>
              <a:t>( </a:t>
            </a:r>
            <a:r>
              <a:rPr lang="es-AR" sz="1200" dirty="0" err="1">
                <a:solidFill>
                  <a:srgbClr val="FF0000"/>
                </a:solidFill>
              </a:rPr>
              <a:t>current.vertex</a:t>
            </a:r>
            <a:r>
              <a:rPr lang="es-AR" sz="1200" dirty="0">
                <a:solidFill>
                  <a:srgbClr val="FF0000"/>
                </a:solidFill>
              </a:rPr>
              <a:t>)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  </a:t>
            </a:r>
            <a:r>
              <a:rPr lang="es-AR" sz="1200" dirty="0" err="1">
                <a:solidFill>
                  <a:srgbClr val="FF0000"/>
                </a:solidFill>
              </a:rPr>
              <a:t>continue</a:t>
            </a:r>
            <a:r>
              <a:rPr lang="es-AR" sz="1200" dirty="0">
                <a:solidFill>
                  <a:srgbClr val="FF0000"/>
                </a:solidFill>
              </a:rPr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Foreach</a:t>
            </a:r>
            <a:r>
              <a:rPr lang="es-AR" sz="1200" dirty="0"/>
              <a:t> (     e   in  ejes incidentes de </a:t>
            </a:r>
            <a:r>
              <a:rPr lang="es-AR" sz="1200" dirty="0" err="1"/>
              <a:t>current</a:t>
            </a:r>
            <a:r>
              <a:rPr lang="es-AR" sz="1200" dirty="0"/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graphicFrame>
        <p:nvGraphicFramePr>
          <p:cNvPr id="23" name="Tabla 22"/>
          <p:cNvGraphicFramePr>
            <a:graphicFrameLocks noGrp="1"/>
          </p:cNvGraphicFramePr>
          <p:nvPr/>
        </p:nvGraphicFramePr>
        <p:xfrm>
          <a:off x="662672" y="2469167"/>
          <a:ext cx="505527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s-AR" sz="1200" dirty="0"/>
                        <a:t>Costo?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grpSp>
        <p:nvGrpSpPr>
          <p:cNvPr id="24" name="Grupo 23"/>
          <p:cNvGrpSpPr/>
          <p:nvPr/>
        </p:nvGrpSpPr>
        <p:grpSpPr>
          <a:xfrm>
            <a:off x="5878285" y="4100104"/>
            <a:ext cx="2478920" cy="1526021"/>
            <a:chOff x="6429102" y="3008029"/>
            <a:chExt cx="4349932" cy="2984539"/>
          </a:xfrm>
        </p:grpSpPr>
        <p:sp>
          <p:nvSpPr>
            <p:cNvPr id="25" name="Elipse 2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26" name="Elipse 2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27" name="Elipse 2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30" name="Conector recto 29"/>
            <p:cNvCxnSpPr>
              <a:stCxn id="28" idx="7"/>
              <a:endCxn id="2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>
              <a:stCxn id="25" idx="5"/>
              <a:endCxn id="2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/>
          </p:nvCxnSpPr>
          <p:spPr>
            <a:xfrm>
              <a:off x="9075977" y="4370027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>
              <a:stCxn id="25" idx="6"/>
              <a:endCxn id="2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CuadroTexto 33"/>
            <p:cNvSpPr txBox="1"/>
            <p:nvPr/>
          </p:nvSpPr>
          <p:spPr>
            <a:xfrm>
              <a:off x="8154338" y="368847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9410081" y="4454922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9273274" y="331689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89250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500" dirty="0" err="1"/>
              <a:t>Dijkstra</a:t>
            </a:r>
            <a:r>
              <a:rPr lang="es-AR" sz="1500" dirty="0"/>
              <a:t> de </a:t>
            </a:r>
            <a:r>
              <a:rPr lang="es-AR" sz="1500" dirty="0">
                <a:solidFill>
                  <a:srgbClr val="FF0000"/>
                </a:solidFill>
              </a:rPr>
              <a:t>E</a:t>
            </a:r>
            <a:r>
              <a:rPr lang="es-AR" sz="1500" dirty="0"/>
              <a:t> a los demás? 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830132" y="2285350"/>
            <a:ext cx="1999906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E, A, C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>
                <a:solidFill>
                  <a:srgbClr val="FF0000"/>
                </a:solidFill>
              </a:rPr>
              <a:t>(B,7)</a:t>
            </a:r>
            <a:r>
              <a:rPr lang="es-AR" sz="1350" dirty="0"/>
              <a:t> }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= Sacar el de menor costo de  </a:t>
            </a:r>
            <a:r>
              <a:rPr lang="es-AR" sz="1200" dirty="0" err="1">
                <a:solidFill>
                  <a:srgbClr val="FF0000"/>
                </a:solidFill>
              </a:rPr>
              <a:t>costosConocidos</a:t>
            </a:r>
            <a:r>
              <a:rPr lang="es-AR" sz="1200" dirty="0">
                <a:solidFill>
                  <a:srgbClr val="FF0000"/>
                </a:solidFill>
              </a:rPr>
              <a:t>.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if</a:t>
            </a:r>
            <a:r>
              <a:rPr lang="es-AR" sz="1200" dirty="0">
                <a:solidFill>
                  <a:srgbClr val="FF0000"/>
                </a:solidFill>
              </a:rPr>
              <a:t> ( </a:t>
            </a:r>
            <a:r>
              <a:rPr lang="es-AR" sz="1200" dirty="0" err="1">
                <a:solidFill>
                  <a:srgbClr val="FF0000"/>
                </a:solidFill>
              </a:rPr>
              <a:t>Visited.contains</a:t>
            </a:r>
            <a:r>
              <a:rPr lang="es-AR" sz="1200" dirty="0">
                <a:solidFill>
                  <a:srgbClr val="FF0000"/>
                </a:solidFill>
              </a:rPr>
              <a:t>( </a:t>
            </a:r>
            <a:r>
              <a:rPr lang="es-AR" sz="1200" dirty="0" err="1">
                <a:solidFill>
                  <a:srgbClr val="FF0000"/>
                </a:solidFill>
              </a:rPr>
              <a:t>current.vertex</a:t>
            </a:r>
            <a:r>
              <a:rPr lang="es-AR" sz="1200" dirty="0">
                <a:solidFill>
                  <a:srgbClr val="FF0000"/>
                </a:solidFill>
              </a:rPr>
              <a:t>)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  </a:t>
            </a:r>
            <a:r>
              <a:rPr lang="es-AR" sz="1200" dirty="0" err="1">
                <a:solidFill>
                  <a:srgbClr val="FF0000"/>
                </a:solidFill>
              </a:rPr>
              <a:t>continue</a:t>
            </a:r>
            <a:r>
              <a:rPr lang="es-AR" sz="1200" dirty="0">
                <a:solidFill>
                  <a:srgbClr val="FF0000"/>
                </a:solidFill>
              </a:rPr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Foreach</a:t>
            </a:r>
            <a:r>
              <a:rPr lang="es-AR" sz="1200" dirty="0"/>
              <a:t> (     e   in  ejes incidentes de </a:t>
            </a:r>
            <a:r>
              <a:rPr lang="es-AR" sz="1200" dirty="0" err="1"/>
              <a:t>current</a:t>
            </a:r>
            <a:r>
              <a:rPr lang="es-AR" sz="1200" dirty="0"/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graphicFrame>
        <p:nvGraphicFramePr>
          <p:cNvPr id="23" name="Tabla 22"/>
          <p:cNvGraphicFramePr>
            <a:graphicFrameLocks noGrp="1"/>
          </p:cNvGraphicFramePr>
          <p:nvPr/>
        </p:nvGraphicFramePr>
        <p:xfrm>
          <a:off x="662672" y="2469167"/>
          <a:ext cx="505527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s-AR" sz="1200" dirty="0"/>
                        <a:t>Costo?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grpSp>
        <p:nvGrpSpPr>
          <p:cNvPr id="24" name="Grupo 23"/>
          <p:cNvGrpSpPr/>
          <p:nvPr/>
        </p:nvGrpSpPr>
        <p:grpSpPr>
          <a:xfrm>
            <a:off x="5878285" y="4100104"/>
            <a:ext cx="2478920" cy="1526021"/>
            <a:chOff x="6429102" y="3008029"/>
            <a:chExt cx="4349932" cy="2984539"/>
          </a:xfrm>
        </p:grpSpPr>
        <p:sp>
          <p:nvSpPr>
            <p:cNvPr id="25" name="Elipse 2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26" name="Elipse 2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27" name="Elipse 2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30" name="Conector recto 29"/>
            <p:cNvCxnSpPr>
              <a:stCxn id="28" idx="7"/>
              <a:endCxn id="2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>
              <a:stCxn id="25" idx="5"/>
              <a:endCxn id="2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/>
          </p:nvCxnSpPr>
          <p:spPr>
            <a:xfrm>
              <a:off x="9075977" y="4370027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>
              <a:stCxn id="25" idx="6"/>
              <a:endCxn id="2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CuadroTexto 33"/>
            <p:cNvSpPr txBox="1"/>
            <p:nvPr/>
          </p:nvSpPr>
          <p:spPr>
            <a:xfrm>
              <a:off x="8154338" y="368847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9410081" y="4454922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9273274" y="331689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13664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500" dirty="0" err="1"/>
              <a:t>Dijkstra</a:t>
            </a:r>
            <a:r>
              <a:rPr lang="es-AR" sz="1500" dirty="0"/>
              <a:t> de </a:t>
            </a:r>
            <a:r>
              <a:rPr lang="es-AR" sz="1500" dirty="0">
                <a:solidFill>
                  <a:srgbClr val="FF0000"/>
                </a:solidFill>
              </a:rPr>
              <a:t>E</a:t>
            </a:r>
            <a:r>
              <a:rPr lang="es-AR" sz="1500" dirty="0"/>
              <a:t> a los demás? 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830132" y="2285350"/>
            <a:ext cx="1999906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E, A, C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>
                <a:solidFill>
                  <a:srgbClr val="FF0000"/>
                </a:solidFill>
              </a:rPr>
              <a:t>(B,7)</a:t>
            </a:r>
            <a:r>
              <a:rPr lang="es-AR" sz="1350" dirty="0"/>
              <a:t> }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= Sacar el de menor costo de  </a:t>
            </a:r>
            <a:r>
              <a:rPr lang="es-AR" sz="1200" dirty="0" err="1">
                <a:solidFill>
                  <a:srgbClr val="FF0000"/>
                </a:solidFill>
              </a:rPr>
              <a:t>costosConocidos</a:t>
            </a:r>
            <a:r>
              <a:rPr lang="es-AR" sz="1200" dirty="0">
                <a:solidFill>
                  <a:srgbClr val="FF0000"/>
                </a:solidFill>
              </a:rPr>
              <a:t>.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if</a:t>
            </a:r>
            <a:r>
              <a:rPr lang="es-AR" sz="1200" dirty="0">
                <a:solidFill>
                  <a:srgbClr val="FF0000"/>
                </a:solidFill>
              </a:rPr>
              <a:t> ( </a:t>
            </a:r>
            <a:r>
              <a:rPr lang="es-AR" sz="1200" dirty="0" err="1">
                <a:solidFill>
                  <a:srgbClr val="FF0000"/>
                </a:solidFill>
              </a:rPr>
              <a:t>Visited.contains</a:t>
            </a:r>
            <a:r>
              <a:rPr lang="es-AR" sz="1200" dirty="0">
                <a:solidFill>
                  <a:srgbClr val="FF0000"/>
                </a:solidFill>
              </a:rPr>
              <a:t>( </a:t>
            </a:r>
            <a:r>
              <a:rPr lang="es-AR" sz="1200" dirty="0" err="1">
                <a:solidFill>
                  <a:srgbClr val="FF0000"/>
                </a:solidFill>
              </a:rPr>
              <a:t>current.vertex</a:t>
            </a:r>
            <a:r>
              <a:rPr lang="es-AR" sz="1200" dirty="0">
                <a:solidFill>
                  <a:srgbClr val="FF0000"/>
                </a:solidFill>
              </a:rPr>
              <a:t>)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  </a:t>
            </a:r>
            <a:r>
              <a:rPr lang="es-AR" sz="1200" dirty="0" err="1">
                <a:solidFill>
                  <a:srgbClr val="FF0000"/>
                </a:solidFill>
              </a:rPr>
              <a:t>continue</a:t>
            </a:r>
            <a:r>
              <a:rPr lang="es-AR" sz="1200" dirty="0">
                <a:solidFill>
                  <a:srgbClr val="FF0000"/>
                </a:solidFill>
              </a:rPr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Visisted.add</a:t>
            </a:r>
            <a:r>
              <a:rPr lang="es-AR" sz="1200" dirty="0">
                <a:solidFill>
                  <a:srgbClr val="FF0000"/>
                </a:solidFill>
              </a:rPr>
              <a:t>( </a:t>
            </a:r>
            <a:r>
              <a:rPr lang="es-AR" sz="1200" dirty="0" err="1">
                <a:solidFill>
                  <a:srgbClr val="FF0000"/>
                </a:solidFill>
              </a:rPr>
              <a:t>current.vertex</a:t>
            </a:r>
            <a:r>
              <a:rPr lang="es-AR" sz="1200" dirty="0">
                <a:solidFill>
                  <a:srgbClr val="FF0000"/>
                </a:solidFill>
              </a:rPr>
              <a:t>);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Foreach</a:t>
            </a:r>
            <a:r>
              <a:rPr lang="es-AR" sz="1200" dirty="0"/>
              <a:t> (     e   in  ejes incidentes de </a:t>
            </a:r>
            <a:r>
              <a:rPr lang="es-AR" sz="1200" dirty="0" err="1"/>
              <a:t>current</a:t>
            </a:r>
            <a:r>
              <a:rPr lang="es-AR" sz="1200" dirty="0"/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graphicFrame>
        <p:nvGraphicFramePr>
          <p:cNvPr id="23" name="Tabla 22"/>
          <p:cNvGraphicFramePr>
            <a:graphicFrameLocks noGrp="1"/>
          </p:cNvGraphicFramePr>
          <p:nvPr/>
        </p:nvGraphicFramePr>
        <p:xfrm>
          <a:off x="662672" y="2469167"/>
          <a:ext cx="505527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s-AR" sz="1200" dirty="0"/>
                        <a:t>Costo?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grpSp>
        <p:nvGrpSpPr>
          <p:cNvPr id="24" name="Grupo 23"/>
          <p:cNvGrpSpPr/>
          <p:nvPr/>
        </p:nvGrpSpPr>
        <p:grpSpPr>
          <a:xfrm>
            <a:off x="5878285" y="4100104"/>
            <a:ext cx="2478920" cy="1526021"/>
            <a:chOff x="6429102" y="3008029"/>
            <a:chExt cx="4349932" cy="2984539"/>
          </a:xfrm>
        </p:grpSpPr>
        <p:sp>
          <p:nvSpPr>
            <p:cNvPr id="25" name="Elipse 2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26" name="Elipse 2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27" name="Elipse 2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30" name="Conector recto 29"/>
            <p:cNvCxnSpPr>
              <a:stCxn id="28" idx="7"/>
              <a:endCxn id="2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>
              <a:stCxn id="25" idx="5"/>
              <a:endCxn id="2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/>
          </p:nvCxnSpPr>
          <p:spPr>
            <a:xfrm>
              <a:off x="9075977" y="4370027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>
              <a:stCxn id="25" idx="6"/>
              <a:endCxn id="2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CuadroTexto 33"/>
            <p:cNvSpPr txBox="1"/>
            <p:nvPr/>
          </p:nvSpPr>
          <p:spPr>
            <a:xfrm>
              <a:off x="8154338" y="368847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9410081" y="4454922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9273274" y="331689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17529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500" dirty="0" err="1"/>
              <a:t>Dijkstra</a:t>
            </a:r>
            <a:r>
              <a:rPr lang="es-AR" sz="1500" dirty="0"/>
              <a:t> de </a:t>
            </a:r>
            <a:r>
              <a:rPr lang="es-AR" sz="1500" dirty="0">
                <a:solidFill>
                  <a:srgbClr val="FF0000"/>
                </a:solidFill>
              </a:rPr>
              <a:t>E</a:t>
            </a:r>
            <a:r>
              <a:rPr lang="es-AR" sz="1500" dirty="0"/>
              <a:t> a los demás? 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830132" y="2285350"/>
            <a:ext cx="1681551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E, A, C, B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}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/>
              <a:t>   </a:t>
            </a:r>
            <a:r>
              <a:rPr lang="es-AR" sz="1200" dirty="0" err="1">
                <a:solidFill>
                  <a:srgbClr val="FF0000"/>
                </a:solidFill>
              </a:rPr>
              <a:t>Foreach</a:t>
            </a:r>
            <a:r>
              <a:rPr lang="es-AR" sz="1200" dirty="0">
                <a:solidFill>
                  <a:srgbClr val="FF0000"/>
                </a:solidFill>
              </a:rPr>
              <a:t> (     e   in  ejes incidentes de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graphicFrame>
        <p:nvGraphicFramePr>
          <p:cNvPr id="23" name="Tabla 22"/>
          <p:cNvGraphicFramePr>
            <a:graphicFrameLocks noGrp="1"/>
          </p:cNvGraphicFramePr>
          <p:nvPr/>
        </p:nvGraphicFramePr>
        <p:xfrm>
          <a:off x="662672" y="2469167"/>
          <a:ext cx="505527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s-AR" sz="1200" dirty="0"/>
                        <a:t>Costo?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grpSp>
        <p:nvGrpSpPr>
          <p:cNvPr id="24" name="Grupo 23"/>
          <p:cNvGrpSpPr/>
          <p:nvPr/>
        </p:nvGrpSpPr>
        <p:grpSpPr>
          <a:xfrm>
            <a:off x="5878285" y="4100104"/>
            <a:ext cx="2478920" cy="1526021"/>
            <a:chOff x="6429102" y="3008029"/>
            <a:chExt cx="4349932" cy="2984539"/>
          </a:xfrm>
        </p:grpSpPr>
        <p:sp>
          <p:nvSpPr>
            <p:cNvPr id="25" name="Elipse 2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26" name="Elipse 2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27" name="Elipse 2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30" name="Conector recto 29"/>
            <p:cNvCxnSpPr>
              <a:stCxn id="28" idx="7"/>
              <a:endCxn id="2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>
              <a:stCxn id="25" idx="5"/>
              <a:endCxn id="2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/>
          </p:nvCxnSpPr>
          <p:spPr>
            <a:xfrm>
              <a:off x="9075977" y="4370027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>
              <a:stCxn id="25" idx="6"/>
              <a:endCxn id="2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CuadroTexto 33"/>
            <p:cNvSpPr txBox="1"/>
            <p:nvPr/>
          </p:nvSpPr>
          <p:spPr>
            <a:xfrm>
              <a:off x="8154338" y="368847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9410081" y="4454922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9273274" y="331689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53508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500" dirty="0" err="1"/>
              <a:t>Dijkstra</a:t>
            </a:r>
            <a:r>
              <a:rPr lang="es-AR" sz="1500" dirty="0"/>
              <a:t> de </a:t>
            </a:r>
            <a:r>
              <a:rPr lang="es-AR" sz="1500" dirty="0">
                <a:solidFill>
                  <a:srgbClr val="FF0000"/>
                </a:solidFill>
              </a:rPr>
              <a:t>E</a:t>
            </a:r>
            <a:r>
              <a:rPr lang="es-AR" sz="1500" dirty="0"/>
              <a:t> a los demás? 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830132" y="2285350"/>
            <a:ext cx="1681551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E, A, C, B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}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/>
              <a:t>   </a:t>
            </a:r>
            <a:r>
              <a:rPr lang="es-AR" sz="1200" dirty="0" err="1">
                <a:solidFill>
                  <a:srgbClr val="FF0000"/>
                </a:solidFill>
              </a:rPr>
              <a:t>Foreach</a:t>
            </a:r>
            <a:r>
              <a:rPr lang="es-AR" sz="1200" dirty="0">
                <a:solidFill>
                  <a:srgbClr val="FF0000"/>
                </a:solidFill>
              </a:rPr>
              <a:t> (     e   in  ejes incidentes de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</a:t>
            </a:r>
            <a:r>
              <a:rPr lang="es-AR" sz="1200" dirty="0">
                <a:solidFill>
                  <a:srgbClr val="FF0000"/>
                </a:solidFill>
              </a:rPr>
              <a:t>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graphicFrame>
        <p:nvGraphicFramePr>
          <p:cNvPr id="23" name="Tabla 22"/>
          <p:cNvGraphicFramePr>
            <a:graphicFrameLocks noGrp="1"/>
          </p:cNvGraphicFramePr>
          <p:nvPr/>
        </p:nvGraphicFramePr>
        <p:xfrm>
          <a:off x="662672" y="2469167"/>
          <a:ext cx="505527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s-AR" sz="1200" dirty="0"/>
                        <a:t>Costo?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grpSp>
        <p:nvGrpSpPr>
          <p:cNvPr id="24" name="Grupo 23"/>
          <p:cNvGrpSpPr/>
          <p:nvPr/>
        </p:nvGrpSpPr>
        <p:grpSpPr>
          <a:xfrm>
            <a:off x="5878285" y="4100104"/>
            <a:ext cx="2478920" cy="1526021"/>
            <a:chOff x="6429102" y="3008029"/>
            <a:chExt cx="4349932" cy="2984539"/>
          </a:xfrm>
        </p:grpSpPr>
        <p:sp>
          <p:nvSpPr>
            <p:cNvPr id="25" name="Elipse 2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26" name="Elipse 2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27" name="Elipse 2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30" name="Conector recto 29"/>
            <p:cNvCxnSpPr>
              <a:stCxn id="28" idx="7"/>
              <a:endCxn id="2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>
              <a:stCxn id="25" idx="5"/>
              <a:endCxn id="2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/>
          </p:nvCxnSpPr>
          <p:spPr>
            <a:xfrm>
              <a:off x="9075977" y="4370027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>
              <a:stCxn id="25" idx="6"/>
              <a:endCxn id="2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CuadroTexto 33"/>
            <p:cNvSpPr txBox="1"/>
            <p:nvPr/>
          </p:nvSpPr>
          <p:spPr>
            <a:xfrm>
              <a:off x="8154338" y="368847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9410081" y="4454922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9273274" y="331689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69955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DISPARATE!!!!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500" dirty="0" err="1"/>
              <a:t>Dijkstra</a:t>
            </a:r>
            <a:r>
              <a:rPr lang="es-AR" sz="1500" dirty="0"/>
              <a:t> de </a:t>
            </a:r>
            <a:r>
              <a:rPr lang="es-AR" sz="1500" dirty="0">
                <a:solidFill>
                  <a:srgbClr val="FF0000"/>
                </a:solidFill>
              </a:rPr>
              <a:t>E</a:t>
            </a:r>
            <a:r>
              <a:rPr lang="es-AR" sz="1500" dirty="0"/>
              <a:t> a los demás? 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830132" y="2285350"/>
            <a:ext cx="1681551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</a:t>
            </a:r>
            <a:r>
              <a:rPr lang="es-AR" sz="1350" b="1" dirty="0">
                <a:solidFill>
                  <a:srgbClr val="FF0000"/>
                </a:solidFill>
              </a:rPr>
              <a:t>E, A, C, B</a:t>
            </a:r>
            <a:r>
              <a:rPr lang="es-AR" sz="1350" dirty="0"/>
              <a:t>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}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>
                <a:solidFill>
                  <a:srgbClr val="FF0000"/>
                </a:solidFill>
              </a:rPr>
              <a:t>While</a:t>
            </a:r>
            <a:r>
              <a:rPr lang="es-AR" sz="1200" dirty="0">
                <a:solidFill>
                  <a:srgbClr val="FF0000"/>
                </a:solidFill>
              </a:rPr>
              <a:t> (! </a:t>
            </a:r>
            <a:r>
              <a:rPr lang="es-AR" sz="1200" dirty="0" err="1">
                <a:solidFill>
                  <a:srgbClr val="FF0000"/>
                </a:solidFill>
              </a:rPr>
              <a:t>costosConocidos.isEmpty</a:t>
            </a:r>
            <a:r>
              <a:rPr lang="es-AR" sz="1200" dirty="0">
                <a:solidFill>
                  <a:srgbClr val="FF0000"/>
                </a:solidFill>
              </a:rPr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/>
              <a:t>current</a:t>
            </a:r>
            <a:r>
              <a:rPr lang="es-AR" sz="1200" dirty="0"/>
              <a:t>= Sacar el de menor costo de  </a:t>
            </a:r>
            <a:r>
              <a:rPr lang="es-AR" sz="1200" dirty="0" err="1"/>
              <a:t>costosConocidos</a:t>
            </a:r>
            <a:r>
              <a:rPr lang="es-AR" sz="1200" dirty="0"/>
              <a:t>.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Visited.contains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</a:t>
            </a:r>
          </a:p>
          <a:p>
            <a:r>
              <a:rPr lang="es-AR" sz="1200" dirty="0"/>
              <a:t>     </a:t>
            </a:r>
            <a:r>
              <a:rPr lang="es-AR" sz="1200" dirty="0" err="1"/>
              <a:t>continue</a:t>
            </a:r>
            <a:r>
              <a:rPr lang="es-AR" sz="1200" dirty="0"/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Visisted.add</a:t>
            </a:r>
            <a:r>
              <a:rPr lang="es-AR" sz="1200" dirty="0"/>
              <a:t>( </a:t>
            </a:r>
            <a:r>
              <a:rPr lang="es-AR" sz="1200" dirty="0" err="1"/>
              <a:t>current.vertex</a:t>
            </a:r>
            <a:r>
              <a:rPr lang="es-AR" sz="1200" dirty="0"/>
              <a:t>);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Foreach</a:t>
            </a:r>
            <a:r>
              <a:rPr lang="es-AR" sz="1200" dirty="0"/>
              <a:t> (     e   in  ejes incidentes de </a:t>
            </a:r>
            <a:r>
              <a:rPr lang="es-AR" sz="1200" dirty="0" err="1"/>
              <a:t>current</a:t>
            </a:r>
            <a:r>
              <a:rPr lang="es-AR" sz="1200" dirty="0"/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graphicFrame>
        <p:nvGraphicFramePr>
          <p:cNvPr id="23" name="Tab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392257"/>
              </p:ext>
            </p:extLst>
          </p:nvPr>
        </p:nvGraphicFramePr>
        <p:xfrm>
          <a:off x="662672" y="2469167"/>
          <a:ext cx="505527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s-AR" sz="1200" dirty="0"/>
                        <a:t>Costo?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  <p:grpSp>
        <p:nvGrpSpPr>
          <p:cNvPr id="24" name="Grupo 23"/>
          <p:cNvGrpSpPr/>
          <p:nvPr/>
        </p:nvGrpSpPr>
        <p:grpSpPr>
          <a:xfrm>
            <a:off x="5878285" y="4100104"/>
            <a:ext cx="2478920" cy="1526021"/>
            <a:chOff x="6429102" y="3008029"/>
            <a:chExt cx="4349932" cy="2984539"/>
          </a:xfrm>
        </p:grpSpPr>
        <p:sp>
          <p:nvSpPr>
            <p:cNvPr id="25" name="Elipse 2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26" name="Elipse 2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27" name="Elipse 2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30" name="Conector recto 29"/>
            <p:cNvCxnSpPr>
              <a:stCxn id="28" idx="7"/>
              <a:endCxn id="2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>
              <a:stCxn id="25" idx="5"/>
              <a:endCxn id="2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/>
          </p:nvCxnSpPr>
          <p:spPr>
            <a:xfrm>
              <a:off x="9075977" y="4370027"/>
              <a:ext cx="1109607" cy="186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>
              <a:stCxn id="25" idx="6"/>
              <a:endCxn id="2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CuadroTexto 33"/>
            <p:cNvSpPr txBox="1"/>
            <p:nvPr/>
          </p:nvSpPr>
          <p:spPr>
            <a:xfrm>
              <a:off x="8154338" y="368847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9410081" y="4454922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9273274" y="3316891"/>
              <a:ext cx="571581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-2</a:t>
              </a:r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  <p:sp>
        <p:nvSpPr>
          <p:cNvPr id="4" name="Elipse 3"/>
          <p:cNvSpPr/>
          <p:nvPr/>
        </p:nvSpPr>
        <p:spPr>
          <a:xfrm>
            <a:off x="1361049" y="2373289"/>
            <a:ext cx="833511" cy="870458"/>
          </a:xfrm>
          <a:prstGeom prst="ellipse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350"/>
          </a:p>
        </p:txBody>
      </p:sp>
      <p:sp>
        <p:nvSpPr>
          <p:cNvPr id="38" name="Elipse 37"/>
          <p:cNvSpPr/>
          <p:nvPr/>
        </p:nvSpPr>
        <p:spPr>
          <a:xfrm>
            <a:off x="2213296" y="2373289"/>
            <a:ext cx="833511" cy="870458"/>
          </a:xfrm>
          <a:prstGeom prst="ellipse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350"/>
          </a:p>
        </p:txBody>
      </p:sp>
    </p:spTree>
    <p:extLst>
      <p:ext uri="{BB962C8B-B14F-4D97-AF65-F5344CB8AC3E}">
        <p14:creationId xmlns:p14="http://schemas.microsoft.com/office/powerpoint/2010/main" val="4212598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AR" sz="1600" dirty="0" err="1"/>
              <a:t>GraphService</a:t>
            </a:r>
            <a:r>
              <a:rPr lang="es-AR" sz="1600" dirty="0"/>
              <a:t>&lt;</a:t>
            </a:r>
            <a:r>
              <a:rPr lang="es-AR" sz="1600" dirty="0" err="1"/>
              <a:t>Character,WeightedEdge</a:t>
            </a:r>
            <a:r>
              <a:rPr lang="es-AR" sz="1600" dirty="0"/>
              <a:t>&gt; g = </a:t>
            </a:r>
          </a:p>
          <a:p>
            <a:pPr marL="0" indent="0">
              <a:buNone/>
            </a:pPr>
            <a:r>
              <a:rPr lang="es-AR" sz="1600" dirty="0" err="1"/>
              <a:t>GraphFactory.</a:t>
            </a:r>
            <a:r>
              <a:rPr lang="es-AR" sz="1600" i="1" dirty="0" err="1"/>
              <a:t>create</a:t>
            </a:r>
            <a:r>
              <a:rPr lang="es-AR" sz="1600" i="1" dirty="0"/>
              <a:t>(</a:t>
            </a:r>
          </a:p>
          <a:p>
            <a:pPr marL="0" indent="0">
              <a:buNone/>
            </a:pPr>
            <a:r>
              <a:rPr lang="es-AR" sz="1600" i="1" dirty="0" err="1"/>
              <a:t>Multiplicity.</a:t>
            </a:r>
            <a:r>
              <a:rPr lang="es-AR" sz="1600" b="1" i="1" dirty="0" err="1"/>
              <a:t>SIMPLE</a:t>
            </a:r>
            <a:r>
              <a:rPr lang="es-AR" sz="1600" b="1" i="1" dirty="0"/>
              <a:t>, </a:t>
            </a:r>
          </a:p>
          <a:p>
            <a:pPr marL="0" indent="0">
              <a:buNone/>
            </a:pPr>
            <a:r>
              <a:rPr lang="es-AR" sz="1600" dirty="0"/>
              <a:t>    </a:t>
            </a:r>
            <a:r>
              <a:rPr lang="es-AR" sz="1600" dirty="0" err="1"/>
              <a:t>EdgeMode.</a:t>
            </a:r>
            <a:r>
              <a:rPr lang="es-AR" sz="1600" b="1" i="1" dirty="0" err="1"/>
              <a:t>UNDIRECTED</a:t>
            </a:r>
            <a:r>
              <a:rPr lang="es-AR" sz="1600" b="1" i="1" dirty="0"/>
              <a:t>,</a:t>
            </a:r>
          </a:p>
          <a:p>
            <a:pPr marL="0" indent="0">
              <a:buNone/>
            </a:pPr>
            <a:r>
              <a:rPr lang="es-AR" sz="1600" dirty="0"/>
              <a:t>    </a:t>
            </a:r>
            <a:r>
              <a:rPr lang="es-AR" sz="1600" dirty="0" err="1"/>
              <a:t>SelfLoop.</a:t>
            </a:r>
            <a:r>
              <a:rPr lang="es-AR" sz="1600" b="1" i="1" dirty="0" err="1"/>
              <a:t>NO</a:t>
            </a:r>
            <a:r>
              <a:rPr lang="es-AR" sz="1600" b="1" i="1" dirty="0"/>
              <a:t>,</a:t>
            </a:r>
          </a:p>
          <a:p>
            <a:pPr marL="0" indent="0">
              <a:buNone/>
            </a:pPr>
            <a:r>
              <a:rPr lang="es-AR" sz="1600" dirty="0"/>
              <a:t>    </a:t>
            </a:r>
            <a:r>
              <a:rPr lang="es-AR" sz="1600" dirty="0" err="1"/>
              <a:t>Weight.</a:t>
            </a:r>
            <a:r>
              <a:rPr lang="es-AR" sz="1600" b="1" i="1" dirty="0" err="1"/>
              <a:t>YES</a:t>
            </a:r>
            <a:r>
              <a:rPr lang="es-AR" sz="1600" b="1" i="1" dirty="0"/>
              <a:t>,</a:t>
            </a:r>
          </a:p>
          <a:p>
            <a:pPr marL="0" indent="0">
              <a:buNone/>
            </a:pPr>
            <a:r>
              <a:rPr lang="es-AR" sz="1600" dirty="0"/>
              <a:t>    </a:t>
            </a:r>
            <a:r>
              <a:rPr lang="es-AR" sz="1600" dirty="0" err="1"/>
              <a:t>Storage.</a:t>
            </a:r>
            <a:r>
              <a:rPr lang="es-AR" sz="1600" b="1" i="1" dirty="0" err="1"/>
              <a:t>SPARSE</a:t>
            </a:r>
            <a:r>
              <a:rPr lang="es-AR" sz="1600" b="1" i="1" dirty="0"/>
              <a:t>);</a:t>
            </a:r>
          </a:p>
          <a:p>
            <a:pPr marL="0" indent="0">
              <a:buNone/>
            </a:pPr>
            <a:endParaRPr lang="es-AR" sz="1600" dirty="0"/>
          </a:p>
          <a:p>
            <a:pPr marL="0" indent="0">
              <a:buNone/>
            </a:pPr>
            <a:r>
              <a:rPr lang="en-US" sz="1600" dirty="0" err="1"/>
              <a:t>g.addEdge</a:t>
            </a:r>
            <a:r>
              <a:rPr lang="en-US" sz="1600" dirty="0"/>
              <a:t>('A', 'E', </a:t>
            </a:r>
            <a:r>
              <a:rPr lang="en-US" sz="1600" b="1" dirty="0"/>
              <a:t>new </a:t>
            </a:r>
            <a:r>
              <a:rPr lang="en-US" sz="1600" b="1" dirty="0" err="1"/>
              <a:t>WeightedEdge</a:t>
            </a:r>
            <a:r>
              <a:rPr lang="en-US" sz="1600" b="1" dirty="0"/>
              <a:t>(2));  </a:t>
            </a:r>
          </a:p>
          <a:p>
            <a:pPr marL="0" indent="0">
              <a:buNone/>
            </a:pPr>
            <a:r>
              <a:rPr lang="en-US" sz="1600" dirty="0" err="1"/>
              <a:t>g.addEdge</a:t>
            </a:r>
            <a:r>
              <a:rPr lang="en-US" sz="1600" dirty="0"/>
              <a:t>('A', 'C', </a:t>
            </a:r>
            <a:r>
              <a:rPr lang="en-US" sz="1600" b="1" dirty="0"/>
              <a:t>new </a:t>
            </a:r>
            <a:r>
              <a:rPr lang="en-US" sz="1600" b="1" dirty="0" err="1"/>
              <a:t>WeightedEdge</a:t>
            </a:r>
            <a:r>
              <a:rPr lang="en-US" sz="1600" b="1" dirty="0"/>
              <a:t>(8));  </a:t>
            </a:r>
          </a:p>
          <a:p>
            <a:pPr marL="0" indent="0">
              <a:buNone/>
            </a:pPr>
            <a:r>
              <a:rPr lang="en-US" sz="1600" dirty="0" err="1"/>
              <a:t>g.addEdge</a:t>
            </a:r>
            <a:r>
              <a:rPr lang="en-US" sz="1600" dirty="0"/>
              <a:t>('A', 'B', </a:t>
            </a:r>
            <a:r>
              <a:rPr lang="en-US" sz="1600" b="1" dirty="0"/>
              <a:t>new </a:t>
            </a:r>
            <a:r>
              <a:rPr lang="en-US" sz="1600" b="1" dirty="0" err="1"/>
              <a:t>WeightedEdge</a:t>
            </a:r>
            <a:r>
              <a:rPr lang="en-US" sz="1600" b="1" dirty="0"/>
              <a:t>(9));  </a:t>
            </a:r>
          </a:p>
          <a:p>
            <a:pPr marL="0" indent="0">
              <a:buNone/>
            </a:pPr>
            <a:r>
              <a:rPr lang="en-US" sz="1600" b="1" i="1" dirty="0" err="1">
                <a:solidFill>
                  <a:srgbClr val="00B050"/>
                </a:solidFill>
              </a:rPr>
              <a:t>g.addEdge</a:t>
            </a:r>
            <a:r>
              <a:rPr lang="en-US" sz="1600" b="1" i="1" dirty="0">
                <a:solidFill>
                  <a:srgbClr val="00B050"/>
                </a:solidFill>
              </a:rPr>
              <a:t>('C', 'E', new </a:t>
            </a:r>
            <a:r>
              <a:rPr lang="en-US" sz="1600" b="1" i="1" dirty="0" err="1">
                <a:solidFill>
                  <a:srgbClr val="00B050"/>
                </a:solidFill>
              </a:rPr>
              <a:t>WeightedEdge</a:t>
            </a:r>
            <a:r>
              <a:rPr lang="en-US" sz="1600" b="1" i="1" dirty="0">
                <a:solidFill>
                  <a:srgbClr val="00B050"/>
                </a:solidFill>
              </a:rPr>
              <a:t>(3)); </a:t>
            </a:r>
            <a:r>
              <a:rPr lang="en-US" sz="1600" b="1" dirty="0"/>
              <a:t> </a:t>
            </a:r>
          </a:p>
          <a:p>
            <a:pPr marL="0" indent="0">
              <a:buNone/>
            </a:pPr>
            <a:r>
              <a:rPr lang="es-AR" sz="1600" dirty="0" err="1"/>
              <a:t>g.addVertex</a:t>
            </a:r>
            <a:r>
              <a:rPr lang="es-AR" sz="1600" dirty="0"/>
              <a:t>('D');</a:t>
            </a:r>
          </a:p>
          <a:p>
            <a:pPr marL="0" indent="0">
              <a:buNone/>
            </a:pPr>
            <a:endParaRPr lang="es-AR" sz="1600" dirty="0"/>
          </a:p>
        </p:txBody>
      </p:sp>
      <p:grpSp>
        <p:nvGrpSpPr>
          <p:cNvPr id="24" name="Grupo 23"/>
          <p:cNvGrpSpPr/>
          <p:nvPr/>
        </p:nvGrpSpPr>
        <p:grpSpPr>
          <a:xfrm>
            <a:off x="5878285" y="4100104"/>
            <a:ext cx="2478920" cy="1526021"/>
            <a:chOff x="6429102" y="3008029"/>
            <a:chExt cx="4349932" cy="2984539"/>
          </a:xfrm>
        </p:grpSpPr>
        <p:sp>
          <p:nvSpPr>
            <p:cNvPr id="6" name="Elipse 5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10" name="Elipse 9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12" name="Conector recto 11"/>
            <p:cNvCxnSpPr>
              <a:stCxn id="9" idx="7"/>
              <a:endCxn id="6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>
              <a:stCxn id="6" idx="5"/>
              <a:endCxn id="7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>
              <a:stCxn id="7" idx="5"/>
              <a:endCxn id="8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>
              <a:stCxn id="6" idx="6"/>
              <a:endCxn id="8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CuadroTexto 19"/>
            <p:cNvSpPr txBox="1"/>
            <p:nvPr/>
          </p:nvSpPr>
          <p:spPr>
            <a:xfrm>
              <a:off x="8154338" y="368847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8</a:t>
              </a:r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9410081" y="4454922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3</a:t>
              </a:r>
            </a:p>
          </p:txBody>
        </p:sp>
        <p:sp>
          <p:nvSpPr>
            <p:cNvPr id="22" name="CuadroTexto 21"/>
            <p:cNvSpPr txBox="1"/>
            <p:nvPr/>
          </p:nvSpPr>
          <p:spPr>
            <a:xfrm>
              <a:off x="9273274" y="331689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2</a:t>
              </a:r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  <p:graphicFrame>
        <p:nvGraphicFramePr>
          <p:cNvPr id="30" name="Tabl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422145"/>
              </p:ext>
            </p:extLst>
          </p:nvPr>
        </p:nvGraphicFramePr>
        <p:xfrm>
          <a:off x="6459079" y="2915857"/>
          <a:ext cx="883926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s-AR" sz="1000" dirty="0"/>
                        <a:t>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graphicFrame>
        <p:nvGraphicFramePr>
          <p:cNvPr id="31" name="Tabla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011081"/>
              </p:ext>
            </p:extLst>
          </p:nvPr>
        </p:nvGraphicFramePr>
        <p:xfrm>
          <a:off x="6440196" y="3579565"/>
          <a:ext cx="883926" cy="284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4732">
                <a:tc>
                  <a:txBody>
                    <a:bodyPr/>
                    <a:lstStyle/>
                    <a:p>
                      <a:r>
                        <a:rPr lang="es-AR" sz="10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graphicFrame>
        <p:nvGraphicFramePr>
          <p:cNvPr id="34" name="Tabla 33"/>
          <p:cNvGraphicFramePr>
            <a:graphicFrameLocks noGrp="1"/>
          </p:cNvGraphicFramePr>
          <p:nvPr/>
        </p:nvGraphicFramePr>
        <p:xfrm>
          <a:off x="4199681" y="2265206"/>
          <a:ext cx="571527" cy="15930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27">
                  <a:extLst>
                    <a:ext uri="{9D8B030D-6E8A-4147-A177-3AD203B41FA5}">
                      <a16:colId xmlns:a16="http://schemas.microsoft.com/office/drawing/2014/main" val="290444343"/>
                    </a:ext>
                  </a:extLst>
                </a:gridCol>
              </a:tblGrid>
              <a:tr h="306233">
                <a:tc>
                  <a:txBody>
                    <a:bodyPr/>
                    <a:lstStyle/>
                    <a:p>
                      <a:r>
                        <a:rPr lang="es-AR" sz="10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89286606"/>
                  </a:ext>
                </a:extLst>
              </a:tr>
              <a:tr h="306233">
                <a:tc>
                  <a:txBody>
                    <a:bodyPr/>
                    <a:lstStyle/>
                    <a:p>
                      <a:r>
                        <a:rPr lang="es-AR" sz="1000" dirty="0"/>
                        <a:t>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93817814"/>
                  </a:ext>
                </a:extLst>
              </a:tr>
              <a:tr h="306233">
                <a:tc>
                  <a:txBody>
                    <a:bodyPr/>
                    <a:lstStyle/>
                    <a:p>
                      <a:r>
                        <a:rPr lang="es-AR" sz="1000" dirty="0"/>
                        <a:t>C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58836830"/>
                  </a:ext>
                </a:extLst>
              </a:tr>
              <a:tr h="368081">
                <a:tc>
                  <a:txBody>
                    <a:bodyPr/>
                    <a:lstStyle/>
                    <a:p>
                      <a:r>
                        <a:rPr lang="es-AR" sz="1000" dirty="0"/>
                        <a:t>D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43077858"/>
                  </a:ext>
                </a:extLst>
              </a:tr>
              <a:tr h="306233">
                <a:tc>
                  <a:txBody>
                    <a:bodyPr/>
                    <a:lstStyle/>
                    <a:p>
                      <a:r>
                        <a:rPr lang="es-AR" sz="1000" dirty="0"/>
                        <a:t>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01031706"/>
                  </a:ext>
                </a:extLst>
              </a:tr>
            </a:tbl>
          </a:graphicData>
        </a:graphic>
      </p:graphicFrame>
      <p:graphicFrame>
        <p:nvGraphicFramePr>
          <p:cNvPr id="35" name="Tabla 34"/>
          <p:cNvGraphicFramePr>
            <a:graphicFrameLocks noGrp="1"/>
          </p:cNvGraphicFramePr>
          <p:nvPr/>
        </p:nvGraphicFramePr>
        <p:xfrm>
          <a:off x="5189771" y="2265206"/>
          <a:ext cx="883926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s-AR" sz="1000" dirty="0"/>
                        <a:t>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graphicFrame>
        <p:nvGraphicFramePr>
          <p:cNvPr id="36" name="Tabla 35"/>
          <p:cNvGraphicFramePr>
            <a:graphicFrameLocks noGrp="1"/>
          </p:cNvGraphicFramePr>
          <p:nvPr/>
        </p:nvGraphicFramePr>
        <p:xfrm>
          <a:off x="5188628" y="3579566"/>
          <a:ext cx="883926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s-AR" sz="10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37" name="Conector recto de flecha 36"/>
          <p:cNvCxnSpPr>
            <a:endCxn id="35" idx="1"/>
          </p:cNvCxnSpPr>
          <p:nvPr/>
        </p:nvCxnSpPr>
        <p:spPr>
          <a:xfrm>
            <a:off x="4771208" y="2395402"/>
            <a:ext cx="418563" cy="88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/>
          <p:nvPr/>
        </p:nvCxnSpPr>
        <p:spPr>
          <a:xfrm>
            <a:off x="4758393" y="3709761"/>
            <a:ext cx="418563" cy="88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a 38"/>
          <p:cNvGraphicFramePr>
            <a:graphicFrameLocks noGrp="1"/>
          </p:cNvGraphicFramePr>
          <p:nvPr/>
        </p:nvGraphicFramePr>
        <p:xfrm>
          <a:off x="6459079" y="2239029"/>
          <a:ext cx="883926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s-AR" sz="10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graphicFrame>
        <p:nvGraphicFramePr>
          <p:cNvPr id="40" name="Tabla 39"/>
          <p:cNvGraphicFramePr>
            <a:graphicFrameLocks noGrp="1"/>
          </p:cNvGraphicFramePr>
          <p:nvPr/>
        </p:nvGraphicFramePr>
        <p:xfrm>
          <a:off x="5164140" y="2922647"/>
          <a:ext cx="883926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s-AR" sz="10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41" name="Conector recto de flecha 40"/>
          <p:cNvCxnSpPr/>
          <p:nvPr/>
        </p:nvCxnSpPr>
        <p:spPr>
          <a:xfrm flipV="1">
            <a:off x="6075837" y="2378094"/>
            <a:ext cx="374441" cy="84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/>
          <p:nvPr/>
        </p:nvCxnSpPr>
        <p:spPr>
          <a:xfrm>
            <a:off x="4745577" y="3008407"/>
            <a:ext cx="418563" cy="88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140316"/>
              </p:ext>
            </p:extLst>
          </p:nvPr>
        </p:nvGraphicFramePr>
        <p:xfrm>
          <a:off x="7704986" y="2248152"/>
          <a:ext cx="883926" cy="252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52778">
                <a:tc>
                  <a:txBody>
                    <a:bodyPr/>
                    <a:lstStyle/>
                    <a:p>
                      <a:r>
                        <a:rPr lang="es-AR" sz="10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graphicFrame>
        <p:nvGraphicFramePr>
          <p:cNvPr id="44" name="Tabla 43"/>
          <p:cNvGraphicFramePr>
            <a:graphicFrameLocks noGrp="1"/>
          </p:cNvGraphicFramePr>
          <p:nvPr/>
        </p:nvGraphicFramePr>
        <p:xfrm>
          <a:off x="5188628" y="2592668"/>
          <a:ext cx="883926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s-AR" sz="10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45" name="Conector recto de flecha 44"/>
          <p:cNvCxnSpPr/>
          <p:nvPr/>
        </p:nvCxnSpPr>
        <p:spPr>
          <a:xfrm flipV="1">
            <a:off x="7317590" y="2395402"/>
            <a:ext cx="374441" cy="84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/>
          <p:nvPr/>
        </p:nvCxnSpPr>
        <p:spPr>
          <a:xfrm>
            <a:off x="4800053" y="2741386"/>
            <a:ext cx="418563" cy="88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/>
          <p:nvPr/>
        </p:nvCxnSpPr>
        <p:spPr>
          <a:xfrm flipV="1">
            <a:off x="6075837" y="3046112"/>
            <a:ext cx="374441" cy="84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/>
          <p:nvPr/>
        </p:nvCxnSpPr>
        <p:spPr>
          <a:xfrm flipV="1">
            <a:off x="6075837" y="3710192"/>
            <a:ext cx="374441" cy="84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5733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/>
              <a:t>Otra forma de implementarlo correctamente (hay varias) consiste en: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/>
              <a:t>En vez de agregar nodos posiblemente repetidos a la estructura: </a:t>
            </a:r>
          </a:p>
          <a:p>
            <a:pPr marL="0" indent="0" algn="just">
              <a:buNone/>
            </a:pPr>
            <a:r>
              <a:rPr lang="es-AR" dirty="0"/>
              <a:t>si el costo mejora </a:t>
            </a:r>
            <a:r>
              <a:rPr lang="es-AR" b="1" dirty="0" err="1"/>
              <a:t>agregoOActualizo</a:t>
            </a:r>
            <a:r>
              <a:rPr lang="es-AR" dirty="0"/>
              <a:t> (si el elemento no estaba en la estructura lo </a:t>
            </a:r>
            <a:r>
              <a:rPr lang="es-AR" b="1" dirty="0"/>
              <a:t>agrego</a:t>
            </a:r>
            <a:r>
              <a:rPr lang="es-AR" dirty="0"/>
              <a:t>, sino </a:t>
            </a:r>
            <a:r>
              <a:rPr lang="es-AR" b="1" dirty="0"/>
              <a:t>saco a ese y agrego</a:t>
            </a:r>
            <a:r>
              <a:rPr lang="es-AR" dirty="0"/>
              <a:t>). Así, la estructura nunca tiene mas de |V| elementos.</a:t>
            </a:r>
          </a:p>
          <a:p>
            <a:pPr marL="0" indent="0" algn="just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346498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s-AR" dirty="0"/>
                  <a:t>Si hiciéramos eso,  para calcular complejidad tenemos:</a:t>
                </a:r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:r>
                  <a:rPr lang="es-AR" dirty="0"/>
                  <a:t>Times</a:t>
                </a:r>
              </a:p>
              <a:p>
                <a:pPr marL="0" indent="0">
                  <a:buNone/>
                </a:pPr>
                <a:r>
                  <a:rPr lang="es-AR" dirty="0"/>
                  <a:t>=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s-AR" sz="1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AR" sz="15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s-AR" sz="1500" i="1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s-A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es-A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s-AR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 </m:t>
                          </m:r>
                          <m:r>
                            <a:rPr lang="es-AR" sz="1500" i="1">
                              <a:latin typeface="Cambria Math" panose="02040503050406030204" pitchFamily="18" charset="0"/>
                            </a:rPr>
                            <m:t>( </m:t>
                          </m:r>
                          <m:r>
                            <a:rPr lang="es-AR" sz="1500" i="1">
                              <a:latin typeface="Cambria Math" panose="02040503050406030204" pitchFamily="18" charset="0"/>
                            </a:rPr>
                            <m:t>𝑇𝑖𝑚𝑒𝑠</m:t>
                          </m:r>
                          <m:d>
                            <m:dPr>
                              <m:ctrlPr>
                                <a:rPr lang="es-AR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1500" i="1">
                                  <a:latin typeface="Cambria Math" panose="02040503050406030204" pitchFamily="18" charset="0"/>
                                </a:rPr>
                                <m:t>𝑠𝑎𝑐𝑎𝑟𝑀𝑖𝑛</m:t>
                              </m:r>
                            </m:e>
                          </m:d>
                          <m:r>
                            <a:rPr lang="es-AR" sz="1500" i="1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s-AR" sz="1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AR" sz="15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AR" sz="1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sz="1500" i="1">
                              <a:latin typeface="Cambria Math" panose="02040503050406030204" pitchFamily="18" charset="0"/>
                            </a:rPr>
                            <m:t>𝑣𝑒𝑐𝑖𝑛𝑜</m:t>
                          </m:r>
                          <m:r>
                            <a:rPr lang="es-AR" sz="1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sz="1500" i="1"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es-AR" sz="1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sz="15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/>
                        <m:e>
                          <m:r>
                            <a:rPr lang="es-AR" sz="1500" i="1">
                              <a:latin typeface="Cambria Math" panose="02040503050406030204" pitchFamily="18" charset="0"/>
                            </a:rPr>
                            <m:t>𝑇𝑖𝑚𝑒𝑠</m:t>
                          </m:r>
                          <m:d>
                            <m:dPr>
                              <m:ctrlPr>
                                <a:rPr lang="es-AR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1500" i="1">
                                  <a:latin typeface="Cambria Math" panose="02040503050406030204" pitchFamily="18" charset="0"/>
                                </a:rPr>
                                <m:t>𝑎𝑔𝑟𝑒𝑔𝑜𝑂𝑎𝑐𝑡𝑢𝑎𝑙𝑖𝑧𝑜</m:t>
                              </m:r>
                            </m:e>
                          </m:d>
                          <m:r>
                            <a:rPr lang="es-AR" sz="150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s-AR" sz="1500" dirty="0"/>
              </a:p>
              <a:p>
                <a:pPr marL="0" indent="0">
                  <a:buNone/>
                </a:pPr>
                <a:endParaRPr lang="es-AR" sz="1350" dirty="0"/>
              </a:p>
              <a:p>
                <a:pPr marL="0" indent="0">
                  <a:buNone/>
                </a:pPr>
                <a:r>
                  <a:rPr lang="es-AR" sz="1350" dirty="0"/>
                  <a:t>=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s-AR" sz="135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AR" sz="135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s-AR" sz="1350" i="1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s-AR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es-AR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s-AR" sz="135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sz="1350" i="1">
                              <a:latin typeface="Cambria Math" panose="02040503050406030204" pitchFamily="18" charset="0"/>
                            </a:rPr>
                            <m:t>𝑇𝑖𝑚𝑒𝑠</m:t>
                          </m:r>
                          <m:d>
                            <m:dPr>
                              <m:ctrlPr>
                                <a:rPr lang="es-AR" sz="13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1350" i="1">
                                  <a:latin typeface="Cambria Math" panose="02040503050406030204" pitchFamily="18" charset="0"/>
                                </a:rPr>
                                <m:t>𝑠𝑎𝑐𝑎𝑟𝑚𝑖𝑛</m:t>
                              </m:r>
                            </m:e>
                          </m:d>
                          <m:r>
                            <a:rPr lang="es-AR" sz="1350" i="1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r>
                        <a:rPr lang="es-AR" sz="1350" i="1">
                          <a:latin typeface="Cambria Math" panose="02040503050406030204" pitchFamily="18" charset="0"/>
                        </a:rPr>
                        <m:t>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AR" sz="135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AR" sz="135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s-AR" sz="1350" i="1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s-AR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es-AR" sz="1350" i="1">
                              <a:latin typeface="Cambria Math" panose="02040503050406030204" pitchFamily="18" charset="0"/>
                            </a:rPr>
                            <m:t>  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s-AR" sz="135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s-AR" sz="135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s-AR" sz="135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sz="1350" i="1">
                                  <a:latin typeface="Cambria Math" panose="02040503050406030204" pitchFamily="18" charset="0"/>
                                </a:rPr>
                                <m:t>𝑣𝑒𝑐𝑖𝑛𝑜</m:t>
                              </m:r>
                              <m:r>
                                <a:rPr lang="es-AR" sz="135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sz="1350" i="1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es-AR" sz="135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sz="135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/>
                            <m:e>
                              <m:r>
                                <a:rPr lang="es-AR" sz="1350" i="1">
                                  <a:latin typeface="Cambria Math" panose="02040503050406030204" pitchFamily="18" charset="0"/>
                                </a:rPr>
                                <m:t>𝑇𝑖𝑚𝑒𝑠</m:t>
                              </m:r>
                              <m:r>
                                <a:rPr lang="es-AR" sz="135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AR" sz="1350" i="1">
                                  <a:latin typeface="Cambria Math" panose="02040503050406030204" pitchFamily="18" charset="0"/>
                                </a:rPr>
                                <m:t>𝑎𝑔𝑟𝑒𝑔𝑜𝑂𝑎𝑐𝑡𝑢𝑎𝑙𝑖𝑧𝑜</m:t>
                              </m:r>
                              <m:r>
                                <a:rPr lang="es-AR" sz="135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s-AR" sz="1350" dirty="0"/>
              </a:p>
              <a:p>
                <a:pPr marL="0" indent="0">
                  <a:buNone/>
                </a:pPr>
                <a:endParaRPr lang="es-AR" sz="1350" dirty="0"/>
              </a:p>
              <a:p>
                <a:pPr marL="0" indent="0">
                  <a:buNone/>
                </a:pPr>
                <a:r>
                  <a:rPr lang="es-AR" sz="1350" dirty="0"/>
                  <a:t>= </a:t>
                </a:r>
                <a:r>
                  <a:rPr lang="es-AR" sz="1950" dirty="0">
                    <a:solidFill>
                      <a:srgbClr val="00B050"/>
                    </a:solidFill>
                  </a:rPr>
                  <a:t>|V| * Times( </a:t>
                </a:r>
                <a:r>
                  <a:rPr lang="es-AR" sz="1950" dirty="0" err="1">
                    <a:solidFill>
                      <a:srgbClr val="00B050"/>
                    </a:solidFill>
                  </a:rPr>
                  <a:t>sacarMin</a:t>
                </a:r>
                <a:r>
                  <a:rPr lang="es-AR" sz="1950" dirty="0">
                    <a:solidFill>
                      <a:srgbClr val="00B050"/>
                    </a:solidFill>
                  </a:rPr>
                  <a:t>)  +   |E|  *  Times(</a:t>
                </a:r>
                <a:r>
                  <a:rPr lang="es-AR" sz="1950" dirty="0" err="1">
                    <a:solidFill>
                      <a:srgbClr val="00B050"/>
                    </a:solidFill>
                  </a:rPr>
                  <a:t>agregoOActualizo</a:t>
                </a:r>
                <a:r>
                  <a:rPr lang="es-AR" sz="1950" dirty="0">
                    <a:solidFill>
                      <a:srgbClr val="00B05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s-AR" sz="1350" dirty="0"/>
              </a:p>
              <a:p>
                <a:pPr marL="0" indent="0">
                  <a:buNone/>
                </a:pPr>
                <a:endParaRPr lang="es-AR" sz="1350" dirty="0"/>
              </a:p>
              <a:p>
                <a:pPr marL="0" indent="0">
                  <a:buNone/>
                </a:pPr>
                <a:endParaRPr lang="es-AR" sz="1350" dirty="0"/>
              </a:p>
              <a:p>
                <a:pPr marL="0" indent="0">
                  <a:buNone/>
                </a:pPr>
                <a:endParaRPr lang="es-AR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10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67306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AR" dirty="0"/>
              <a:t>Como Times= </a:t>
            </a:r>
            <a:r>
              <a:rPr lang="es-AR" sz="1800" dirty="0">
                <a:solidFill>
                  <a:srgbClr val="00B050"/>
                </a:solidFill>
              </a:rPr>
              <a:t>|V| * Times( </a:t>
            </a:r>
            <a:r>
              <a:rPr lang="es-AR" sz="1800" dirty="0" err="1">
                <a:solidFill>
                  <a:srgbClr val="00B050"/>
                </a:solidFill>
              </a:rPr>
              <a:t>sacarMin</a:t>
            </a:r>
            <a:r>
              <a:rPr lang="es-AR" sz="1800" dirty="0">
                <a:solidFill>
                  <a:srgbClr val="00B050"/>
                </a:solidFill>
              </a:rPr>
              <a:t>)  +   |E|  *  Times(</a:t>
            </a:r>
            <a:r>
              <a:rPr lang="es-AR" sz="1800" dirty="0" err="1">
                <a:solidFill>
                  <a:srgbClr val="00B050"/>
                </a:solidFill>
              </a:rPr>
              <a:t>agregoOActualizo</a:t>
            </a:r>
            <a:r>
              <a:rPr lang="es-AR" sz="1800" dirty="0">
                <a:solidFill>
                  <a:srgbClr val="00B050"/>
                </a:solidFill>
              </a:rPr>
              <a:t>)</a:t>
            </a:r>
          </a:p>
          <a:p>
            <a:pPr marL="0" indent="0">
              <a:buNone/>
            </a:pPr>
            <a:endParaRPr lang="es-AR" dirty="0"/>
          </a:p>
          <a:p>
            <a:pPr marL="385763" indent="-385763">
              <a:buAutoNum type="alphaLcParenR"/>
            </a:pPr>
            <a:r>
              <a:rPr lang="es-AR" dirty="0"/>
              <a:t>Si como estructura elegimos un AVL o </a:t>
            </a:r>
            <a:r>
              <a:rPr lang="es-AR" dirty="0" err="1"/>
              <a:t>RedBlackTree</a:t>
            </a:r>
            <a:r>
              <a:rPr lang="es-AR" dirty="0"/>
              <a:t> cuanto es O?</a:t>
            </a:r>
          </a:p>
          <a:p>
            <a:pPr marL="0" indent="0">
              <a:buNone/>
            </a:pPr>
            <a:r>
              <a:rPr lang="es-AR" dirty="0" err="1"/>
              <a:t>Rta</a:t>
            </a:r>
            <a:r>
              <a:rPr lang="es-AR" dirty="0"/>
              <a:t>   O ( |V| * log2|V| + |E|* c * log2|V| )</a:t>
            </a:r>
          </a:p>
          <a:p>
            <a:pPr marL="0" indent="0">
              <a:buNone/>
            </a:pPr>
            <a:r>
              <a:rPr lang="es-AR" dirty="0"/>
              <a:t>     o sea   </a:t>
            </a:r>
            <a:r>
              <a:rPr lang="es-AR" dirty="0">
                <a:solidFill>
                  <a:srgbClr val="00B050"/>
                </a:solidFill>
              </a:rPr>
              <a:t>O ( (|V| + |E| ) * log2 |V|)</a:t>
            </a:r>
          </a:p>
          <a:p>
            <a:pPr marL="0" indent="0">
              <a:buNone/>
            </a:pPr>
            <a:endParaRPr lang="es-AR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s-AR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s-AR" dirty="0">
                <a:solidFill>
                  <a:srgbClr val="00B050"/>
                </a:solidFill>
              </a:rPr>
              <a:t>b) Hay otra estructura que se usa mucho y java tiene implementada: </a:t>
            </a:r>
            <a:r>
              <a:rPr lang="es-AR" dirty="0" err="1">
                <a:solidFill>
                  <a:srgbClr val="00B050"/>
                </a:solidFill>
              </a:rPr>
              <a:t>PriorityQueue</a:t>
            </a:r>
            <a:r>
              <a:rPr lang="es-AR" dirty="0">
                <a:solidFill>
                  <a:srgbClr val="00B050"/>
                </a:solidFill>
              </a:rPr>
              <a:t> que implementa un  </a:t>
            </a:r>
            <a:r>
              <a:rPr lang="es-AR" dirty="0" err="1">
                <a:solidFill>
                  <a:srgbClr val="00B050"/>
                </a:solidFill>
              </a:rPr>
              <a:t>Binary</a:t>
            </a:r>
            <a:r>
              <a:rPr lang="es-AR" dirty="0">
                <a:solidFill>
                  <a:srgbClr val="00B050"/>
                </a:solidFill>
              </a:rPr>
              <a:t> </a:t>
            </a:r>
            <a:r>
              <a:rPr lang="es-AR" dirty="0" err="1">
                <a:solidFill>
                  <a:srgbClr val="00B050"/>
                </a:solidFill>
              </a:rPr>
              <a:t>Heap</a:t>
            </a:r>
            <a:endParaRPr lang="es-A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6974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/>
              <a:t>Un </a:t>
            </a:r>
            <a:r>
              <a:rPr lang="es-AR" dirty="0" err="1">
                <a:solidFill>
                  <a:srgbClr val="00B050"/>
                </a:solidFill>
              </a:rPr>
              <a:t>Binary</a:t>
            </a:r>
            <a:r>
              <a:rPr lang="es-AR" dirty="0">
                <a:solidFill>
                  <a:srgbClr val="00B050"/>
                </a:solidFill>
              </a:rPr>
              <a:t> </a:t>
            </a:r>
            <a:r>
              <a:rPr lang="es-AR" dirty="0" err="1">
                <a:solidFill>
                  <a:srgbClr val="00B050"/>
                </a:solidFill>
              </a:rPr>
              <a:t>Heap</a:t>
            </a:r>
            <a:r>
              <a:rPr lang="es-AR" dirty="0">
                <a:solidFill>
                  <a:srgbClr val="00B050"/>
                </a:solidFill>
              </a:rPr>
              <a:t> </a:t>
            </a:r>
            <a:r>
              <a:rPr lang="es-AR" dirty="0"/>
              <a:t>es un BT completo (se acuerdan?) tal que cada nodo es menor o igual que todos los elementos de sus subárboles. 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/>
              <a:t>Claramente no es un BST. </a:t>
            </a:r>
          </a:p>
          <a:p>
            <a:pPr marL="0" indent="0">
              <a:buNone/>
            </a:pPr>
            <a:r>
              <a:rPr lang="es-AR" dirty="0" err="1"/>
              <a:t>Ej</a:t>
            </a:r>
            <a:r>
              <a:rPr lang="es-AR" dirty="0"/>
              <a:t>: </a:t>
            </a:r>
          </a:p>
        </p:txBody>
      </p:sp>
      <p:grpSp>
        <p:nvGrpSpPr>
          <p:cNvPr id="26" name="Grupo 25"/>
          <p:cNvGrpSpPr/>
          <p:nvPr/>
        </p:nvGrpSpPr>
        <p:grpSpPr>
          <a:xfrm>
            <a:off x="3202030" y="3353220"/>
            <a:ext cx="2554673" cy="1881604"/>
            <a:chOff x="4100561" y="3482704"/>
            <a:chExt cx="3406230" cy="2508805"/>
          </a:xfrm>
        </p:grpSpPr>
        <p:sp>
          <p:nvSpPr>
            <p:cNvPr id="4" name="Elipse 3"/>
            <p:cNvSpPr/>
            <p:nvPr/>
          </p:nvSpPr>
          <p:spPr>
            <a:xfrm>
              <a:off x="5816991" y="3482704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10</a:t>
              </a:r>
            </a:p>
          </p:txBody>
        </p:sp>
        <p:sp>
          <p:nvSpPr>
            <p:cNvPr id="5" name="Elipse 4"/>
            <p:cNvSpPr/>
            <p:nvPr/>
          </p:nvSpPr>
          <p:spPr>
            <a:xfrm>
              <a:off x="4843635" y="4341665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10</a:t>
              </a:r>
            </a:p>
          </p:txBody>
        </p:sp>
        <p:sp>
          <p:nvSpPr>
            <p:cNvPr id="6" name="Elipse 5"/>
            <p:cNvSpPr/>
            <p:nvPr/>
          </p:nvSpPr>
          <p:spPr>
            <a:xfrm>
              <a:off x="6761203" y="4390701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40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4100561" y="5252660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50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5264499" y="5300208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10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6267496" y="5330328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60</a:t>
              </a:r>
            </a:p>
          </p:txBody>
        </p:sp>
        <p:cxnSp>
          <p:nvCxnSpPr>
            <p:cNvPr id="11" name="Conector recto de flecha 10"/>
            <p:cNvCxnSpPr>
              <a:stCxn id="4" idx="3"/>
              <a:endCxn id="5" idx="7"/>
            </p:cNvCxnSpPr>
            <p:nvPr/>
          </p:nvCxnSpPr>
          <p:spPr>
            <a:xfrm flipH="1">
              <a:off x="5480034" y="4047057"/>
              <a:ext cx="446146" cy="391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de flecha 11"/>
            <p:cNvCxnSpPr/>
            <p:nvPr/>
          </p:nvCxnSpPr>
          <p:spPr>
            <a:xfrm>
              <a:off x="6471807" y="4001294"/>
              <a:ext cx="463566" cy="4517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de flecha 14"/>
            <p:cNvCxnSpPr/>
            <p:nvPr/>
          </p:nvCxnSpPr>
          <p:spPr>
            <a:xfrm flipH="1">
              <a:off x="4603567" y="4936165"/>
              <a:ext cx="459795" cy="3612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de flecha 15"/>
            <p:cNvCxnSpPr/>
            <p:nvPr/>
          </p:nvCxnSpPr>
          <p:spPr>
            <a:xfrm flipH="1">
              <a:off x="6713133" y="4984958"/>
              <a:ext cx="222240" cy="3571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de flecha 16"/>
            <p:cNvCxnSpPr>
              <a:endCxn id="8" idx="0"/>
            </p:cNvCxnSpPr>
            <p:nvPr/>
          </p:nvCxnSpPr>
          <p:spPr>
            <a:xfrm>
              <a:off x="5352757" y="5002846"/>
              <a:ext cx="284536" cy="297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570655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AR" dirty="0"/>
              <a:t>Se pueden representar muy eficientemente con arreglos (si me pongo a cubierto para no quedarme corto con el espacio). El arreglo surge del recorrido “por niveles” del </a:t>
            </a:r>
            <a:r>
              <a:rPr lang="es-AR" dirty="0" err="1"/>
              <a:t>Binary</a:t>
            </a:r>
            <a:r>
              <a:rPr lang="es-AR" dirty="0"/>
              <a:t> </a:t>
            </a:r>
            <a:r>
              <a:rPr lang="es-AR" dirty="0" err="1"/>
              <a:t>Heap</a:t>
            </a:r>
            <a:endParaRPr lang="es-AR" dirty="0"/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951742"/>
              </p:ext>
            </p:extLst>
          </p:nvPr>
        </p:nvGraphicFramePr>
        <p:xfrm>
          <a:off x="4324350" y="4114363"/>
          <a:ext cx="4191000" cy="584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875">
                  <a:extLst>
                    <a:ext uri="{9D8B030D-6E8A-4147-A177-3AD203B41FA5}">
                      <a16:colId xmlns:a16="http://schemas.microsoft.com/office/drawing/2014/main" val="220776422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1810327009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197882543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987614337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132507450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198595630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98898586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640393054"/>
                    </a:ext>
                  </a:extLst>
                </a:gridCol>
              </a:tblGrid>
              <a:tr h="305972">
                <a:tc>
                  <a:txBody>
                    <a:bodyPr/>
                    <a:lstStyle/>
                    <a:p>
                      <a:r>
                        <a:rPr lang="es-AR" sz="1000" dirty="0"/>
                        <a:t>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40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50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60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0775769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s-AR" sz="10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48864869"/>
                  </a:ext>
                </a:extLst>
              </a:tr>
            </a:tbl>
          </a:graphicData>
        </a:graphic>
      </p:graphicFrame>
      <p:grpSp>
        <p:nvGrpSpPr>
          <p:cNvPr id="12" name="Grupo 11"/>
          <p:cNvGrpSpPr/>
          <p:nvPr/>
        </p:nvGrpSpPr>
        <p:grpSpPr>
          <a:xfrm>
            <a:off x="1134079" y="3608369"/>
            <a:ext cx="2554673" cy="1881604"/>
            <a:chOff x="4100561" y="3482704"/>
            <a:chExt cx="3406230" cy="2508805"/>
          </a:xfrm>
        </p:grpSpPr>
        <p:sp>
          <p:nvSpPr>
            <p:cNvPr id="13" name="Elipse 12"/>
            <p:cNvSpPr/>
            <p:nvPr/>
          </p:nvSpPr>
          <p:spPr>
            <a:xfrm>
              <a:off x="5816991" y="3482704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10</a:t>
              </a:r>
            </a:p>
          </p:txBody>
        </p:sp>
        <p:sp>
          <p:nvSpPr>
            <p:cNvPr id="14" name="Elipse 13"/>
            <p:cNvSpPr/>
            <p:nvPr/>
          </p:nvSpPr>
          <p:spPr>
            <a:xfrm>
              <a:off x="4843635" y="4341665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10</a:t>
              </a:r>
            </a:p>
          </p:txBody>
        </p:sp>
        <p:sp>
          <p:nvSpPr>
            <p:cNvPr id="15" name="Elipse 14"/>
            <p:cNvSpPr/>
            <p:nvPr/>
          </p:nvSpPr>
          <p:spPr>
            <a:xfrm>
              <a:off x="6761203" y="4390701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40</a:t>
              </a:r>
            </a:p>
          </p:txBody>
        </p:sp>
        <p:sp>
          <p:nvSpPr>
            <p:cNvPr id="16" name="Elipse 15"/>
            <p:cNvSpPr/>
            <p:nvPr/>
          </p:nvSpPr>
          <p:spPr>
            <a:xfrm>
              <a:off x="4100561" y="5252660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50</a:t>
              </a:r>
            </a:p>
          </p:txBody>
        </p:sp>
        <p:sp>
          <p:nvSpPr>
            <p:cNvPr id="17" name="Elipse 16"/>
            <p:cNvSpPr/>
            <p:nvPr/>
          </p:nvSpPr>
          <p:spPr>
            <a:xfrm>
              <a:off x="5264499" y="5300208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10</a:t>
              </a:r>
            </a:p>
          </p:txBody>
        </p:sp>
        <p:sp>
          <p:nvSpPr>
            <p:cNvPr id="18" name="Elipse 17"/>
            <p:cNvSpPr/>
            <p:nvPr/>
          </p:nvSpPr>
          <p:spPr>
            <a:xfrm>
              <a:off x="6267496" y="5330328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60</a:t>
              </a:r>
            </a:p>
          </p:txBody>
        </p:sp>
        <p:cxnSp>
          <p:nvCxnSpPr>
            <p:cNvPr id="19" name="Conector recto de flecha 18"/>
            <p:cNvCxnSpPr>
              <a:stCxn id="13" idx="3"/>
              <a:endCxn id="14" idx="7"/>
            </p:cNvCxnSpPr>
            <p:nvPr/>
          </p:nvCxnSpPr>
          <p:spPr>
            <a:xfrm flipH="1">
              <a:off x="5480034" y="4047057"/>
              <a:ext cx="446146" cy="391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de flecha 19"/>
            <p:cNvCxnSpPr/>
            <p:nvPr/>
          </p:nvCxnSpPr>
          <p:spPr>
            <a:xfrm>
              <a:off x="6471807" y="4001294"/>
              <a:ext cx="463566" cy="4517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/>
            <p:cNvCxnSpPr/>
            <p:nvPr/>
          </p:nvCxnSpPr>
          <p:spPr>
            <a:xfrm flipH="1">
              <a:off x="4603567" y="4936165"/>
              <a:ext cx="459795" cy="3612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/>
            <p:nvPr/>
          </p:nvCxnSpPr>
          <p:spPr>
            <a:xfrm flipH="1">
              <a:off x="6713133" y="4984958"/>
              <a:ext cx="222240" cy="3571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>
              <a:endCxn id="17" idx="0"/>
            </p:cNvCxnSpPr>
            <p:nvPr/>
          </p:nvCxnSpPr>
          <p:spPr>
            <a:xfrm>
              <a:off x="5352757" y="5002846"/>
              <a:ext cx="284536" cy="297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476505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AR" dirty="0"/>
              <a:t>Cada elemento en el arreglo tiene la siguiente característica de indización:  para pos=i    su antecesor está en pos</a:t>
            </a:r>
            <a:r>
              <a:rPr lang="es-AR" dirty="0">
                <a:sym typeface="Symbol" panose="05050102010706020507" pitchFamily="18" charset="2"/>
              </a:rPr>
              <a:t>  (i-1) / 2  </a:t>
            </a:r>
            <a:r>
              <a:rPr lang="es-AR" dirty="0"/>
              <a:t>,  su hijo </a:t>
            </a:r>
            <a:r>
              <a:rPr lang="es-AR" dirty="0" err="1"/>
              <a:t>izq</a:t>
            </a:r>
            <a:r>
              <a:rPr lang="es-AR" dirty="0"/>
              <a:t> está en pos 2*i+1 y su hijo derecho está en pos 2*i+1+1  (o sea, fórmula matemática!)</a:t>
            </a:r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315245"/>
              </p:ext>
            </p:extLst>
          </p:nvPr>
        </p:nvGraphicFramePr>
        <p:xfrm>
          <a:off x="4324350" y="4114363"/>
          <a:ext cx="4191000" cy="584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875">
                  <a:extLst>
                    <a:ext uri="{9D8B030D-6E8A-4147-A177-3AD203B41FA5}">
                      <a16:colId xmlns:a16="http://schemas.microsoft.com/office/drawing/2014/main" val="220776422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1810327009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197882543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987614337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132507450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198595630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98898586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640393054"/>
                    </a:ext>
                  </a:extLst>
                </a:gridCol>
              </a:tblGrid>
              <a:tr h="305972">
                <a:tc>
                  <a:txBody>
                    <a:bodyPr/>
                    <a:lstStyle/>
                    <a:p>
                      <a:r>
                        <a:rPr lang="es-AR" sz="1000" dirty="0"/>
                        <a:t>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40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50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60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0775769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s-AR" sz="10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48864869"/>
                  </a:ext>
                </a:extLst>
              </a:tr>
            </a:tbl>
          </a:graphicData>
        </a:graphic>
      </p:graphicFrame>
      <p:grpSp>
        <p:nvGrpSpPr>
          <p:cNvPr id="26" name="Grupo 25"/>
          <p:cNvGrpSpPr/>
          <p:nvPr/>
        </p:nvGrpSpPr>
        <p:grpSpPr>
          <a:xfrm>
            <a:off x="1134079" y="3608369"/>
            <a:ext cx="2554673" cy="1881604"/>
            <a:chOff x="4100561" y="3482704"/>
            <a:chExt cx="3406230" cy="2508805"/>
          </a:xfrm>
        </p:grpSpPr>
        <p:sp>
          <p:nvSpPr>
            <p:cNvPr id="27" name="Elipse 26"/>
            <p:cNvSpPr/>
            <p:nvPr/>
          </p:nvSpPr>
          <p:spPr>
            <a:xfrm>
              <a:off x="5816991" y="3482704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10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4843635" y="4341665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10</a:t>
              </a:r>
            </a:p>
          </p:txBody>
        </p:sp>
        <p:sp>
          <p:nvSpPr>
            <p:cNvPr id="29" name="Elipse 28"/>
            <p:cNvSpPr/>
            <p:nvPr/>
          </p:nvSpPr>
          <p:spPr>
            <a:xfrm>
              <a:off x="6761203" y="4390701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40</a:t>
              </a:r>
            </a:p>
          </p:txBody>
        </p:sp>
        <p:sp>
          <p:nvSpPr>
            <p:cNvPr id="30" name="Elipse 29"/>
            <p:cNvSpPr/>
            <p:nvPr/>
          </p:nvSpPr>
          <p:spPr>
            <a:xfrm>
              <a:off x="4100561" y="5252660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50</a:t>
              </a:r>
            </a:p>
          </p:txBody>
        </p:sp>
        <p:sp>
          <p:nvSpPr>
            <p:cNvPr id="31" name="Elipse 30"/>
            <p:cNvSpPr/>
            <p:nvPr/>
          </p:nvSpPr>
          <p:spPr>
            <a:xfrm>
              <a:off x="5264499" y="5300208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10</a:t>
              </a:r>
            </a:p>
          </p:txBody>
        </p:sp>
        <p:sp>
          <p:nvSpPr>
            <p:cNvPr id="32" name="Elipse 31"/>
            <p:cNvSpPr/>
            <p:nvPr/>
          </p:nvSpPr>
          <p:spPr>
            <a:xfrm>
              <a:off x="6267496" y="5330328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60</a:t>
              </a:r>
            </a:p>
          </p:txBody>
        </p:sp>
        <p:cxnSp>
          <p:nvCxnSpPr>
            <p:cNvPr id="33" name="Conector recto de flecha 32"/>
            <p:cNvCxnSpPr>
              <a:stCxn id="27" idx="3"/>
              <a:endCxn id="28" idx="7"/>
            </p:cNvCxnSpPr>
            <p:nvPr/>
          </p:nvCxnSpPr>
          <p:spPr>
            <a:xfrm flipH="1">
              <a:off x="5480034" y="4047057"/>
              <a:ext cx="446146" cy="391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de flecha 33"/>
            <p:cNvCxnSpPr/>
            <p:nvPr/>
          </p:nvCxnSpPr>
          <p:spPr>
            <a:xfrm>
              <a:off x="6471807" y="4001294"/>
              <a:ext cx="463566" cy="4517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/>
            <p:nvPr/>
          </p:nvCxnSpPr>
          <p:spPr>
            <a:xfrm flipH="1">
              <a:off x="4603567" y="4936165"/>
              <a:ext cx="459795" cy="3612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de flecha 35"/>
            <p:cNvCxnSpPr/>
            <p:nvPr/>
          </p:nvCxnSpPr>
          <p:spPr>
            <a:xfrm flipH="1">
              <a:off x="6713133" y="4984958"/>
              <a:ext cx="222240" cy="3571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/>
            <p:cNvCxnSpPr>
              <a:endCxn id="31" idx="0"/>
            </p:cNvCxnSpPr>
            <p:nvPr/>
          </p:nvCxnSpPr>
          <p:spPr>
            <a:xfrm>
              <a:off x="5352757" y="5002846"/>
              <a:ext cx="284536" cy="297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06257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AR" dirty="0"/>
              <a:t>Pos=</a:t>
            </a:r>
            <a:r>
              <a:rPr lang="es-A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4699487" y="2980594"/>
            <a:ext cx="328744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500" dirty="0"/>
              <a:t>Antecesor </a:t>
            </a:r>
            <a:r>
              <a:rPr lang="es-AR" sz="1500" dirty="0">
                <a:sym typeface="Symbol" panose="05050102010706020507" pitchFamily="18" charset="2"/>
              </a:rPr>
              <a:t> (</a:t>
            </a:r>
            <a:r>
              <a:rPr lang="es-AR" sz="1500" dirty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s-AR" sz="1500" dirty="0">
                <a:sym typeface="Symbol" panose="05050102010706020507" pitchFamily="18" charset="2"/>
              </a:rPr>
              <a:t>-1) / 2   	=&gt; 0</a:t>
            </a:r>
            <a:endParaRPr lang="es-AR" sz="1500" dirty="0"/>
          </a:p>
          <a:p>
            <a:r>
              <a:rPr lang="es-AR" sz="1500" dirty="0"/>
              <a:t>Hijo </a:t>
            </a:r>
            <a:r>
              <a:rPr lang="es-AR" sz="1500" dirty="0" err="1"/>
              <a:t>izq</a:t>
            </a:r>
            <a:r>
              <a:rPr lang="es-AR" sz="1500" dirty="0"/>
              <a:t>   2*</a:t>
            </a:r>
            <a:r>
              <a:rPr lang="es-AR" sz="1500" dirty="0">
                <a:solidFill>
                  <a:srgbClr val="FF0000"/>
                </a:solidFill>
              </a:rPr>
              <a:t>1</a:t>
            </a:r>
            <a:r>
              <a:rPr lang="es-AR" sz="1500" dirty="0"/>
              <a:t> + 1 	=&gt; 3</a:t>
            </a:r>
          </a:p>
          <a:p>
            <a:r>
              <a:rPr lang="es-AR" sz="1500" dirty="0"/>
              <a:t>Hijo der  2*</a:t>
            </a:r>
            <a:r>
              <a:rPr lang="es-AR" sz="1500" dirty="0">
                <a:solidFill>
                  <a:srgbClr val="FF0000"/>
                </a:solidFill>
              </a:rPr>
              <a:t>1</a:t>
            </a:r>
            <a:r>
              <a:rPr lang="es-AR" sz="1500" dirty="0"/>
              <a:t> + 1 +1  	=&gt; 4</a:t>
            </a:r>
          </a:p>
        </p:txBody>
      </p:sp>
      <p:sp>
        <p:nvSpPr>
          <p:cNvPr id="12" name="Flecha curvada hacia la izquierda 11"/>
          <p:cNvSpPr/>
          <p:nvPr/>
        </p:nvSpPr>
        <p:spPr>
          <a:xfrm rot="5400000" flipV="1">
            <a:off x="5357558" y="4319482"/>
            <a:ext cx="548640" cy="121303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350" dirty="0">
              <a:solidFill>
                <a:schemeClr val="tx1"/>
              </a:solidFill>
            </a:endParaRPr>
          </a:p>
        </p:txBody>
      </p:sp>
      <p:sp>
        <p:nvSpPr>
          <p:cNvPr id="13" name="Flecha curvada hacia la izquierda 12"/>
          <p:cNvSpPr/>
          <p:nvPr/>
        </p:nvSpPr>
        <p:spPr>
          <a:xfrm rot="5400000" flipV="1">
            <a:off x="5642592" y="4121058"/>
            <a:ext cx="548640" cy="174056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350" dirty="0">
              <a:solidFill>
                <a:schemeClr val="tx1"/>
              </a:solidFill>
            </a:endParaRPr>
          </a:p>
        </p:txBody>
      </p:sp>
      <p:sp>
        <p:nvSpPr>
          <p:cNvPr id="14" name="Flecha curvada hacia la izquierda 13"/>
          <p:cNvSpPr/>
          <p:nvPr/>
        </p:nvSpPr>
        <p:spPr>
          <a:xfrm rot="5400000">
            <a:off x="4536894" y="4649508"/>
            <a:ext cx="548640" cy="70689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350" dirty="0">
              <a:solidFill>
                <a:schemeClr val="tx1"/>
              </a:solidFill>
            </a:endParaRPr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514285"/>
              </p:ext>
            </p:extLst>
          </p:nvPr>
        </p:nvGraphicFramePr>
        <p:xfrm>
          <a:off x="4324350" y="4114363"/>
          <a:ext cx="4191000" cy="584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875">
                  <a:extLst>
                    <a:ext uri="{9D8B030D-6E8A-4147-A177-3AD203B41FA5}">
                      <a16:colId xmlns:a16="http://schemas.microsoft.com/office/drawing/2014/main" val="220776422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1810327009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197882543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987614337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132507450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198595630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98898586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640393054"/>
                    </a:ext>
                  </a:extLst>
                </a:gridCol>
              </a:tblGrid>
              <a:tr h="305972">
                <a:tc>
                  <a:txBody>
                    <a:bodyPr/>
                    <a:lstStyle/>
                    <a:p>
                      <a:r>
                        <a:rPr lang="es-AR" sz="1000" dirty="0"/>
                        <a:t>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50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60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0775769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s-AR" sz="10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48864869"/>
                  </a:ext>
                </a:extLst>
              </a:tr>
            </a:tbl>
          </a:graphicData>
        </a:graphic>
      </p:graphicFrame>
      <p:grpSp>
        <p:nvGrpSpPr>
          <p:cNvPr id="17" name="Grupo 16"/>
          <p:cNvGrpSpPr/>
          <p:nvPr/>
        </p:nvGrpSpPr>
        <p:grpSpPr>
          <a:xfrm>
            <a:off x="1134079" y="3608369"/>
            <a:ext cx="2554673" cy="1881604"/>
            <a:chOff x="4100561" y="3482704"/>
            <a:chExt cx="3406230" cy="2508805"/>
          </a:xfrm>
        </p:grpSpPr>
        <p:sp>
          <p:nvSpPr>
            <p:cNvPr id="18" name="Elipse 17"/>
            <p:cNvSpPr/>
            <p:nvPr/>
          </p:nvSpPr>
          <p:spPr>
            <a:xfrm>
              <a:off x="5816991" y="3482704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10</a:t>
              </a:r>
            </a:p>
          </p:txBody>
        </p:sp>
        <p:sp>
          <p:nvSpPr>
            <p:cNvPr id="19" name="Elipse 18"/>
            <p:cNvSpPr/>
            <p:nvPr/>
          </p:nvSpPr>
          <p:spPr>
            <a:xfrm>
              <a:off x="4843635" y="4341665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20" name="Elipse 19"/>
            <p:cNvSpPr/>
            <p:nvPr/>
          </p:nvSpPr>
          <p:spPr>
            <a:xfrm>
              <a:off x="6761203" y="4390701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>
                  <a:solidFill>
                    <a:schemeClr val="tx1"/>
                  </a:solidFill>
                </a:rPr>
                <a:t>40</a:t>
              </a:r>
            </a:p>
          </p:txBody>
        </p:sp>
        <p:sp>
          <p:nvSpPr>
            <p:cNvPr id="21" name="Elipse 20"/>
            <p:cNvSpPr/>
            <p:nvPr/>
          </p:nvSpPr>
          <p:spPr>
            <a:xfrm>
              <a:off x="4100561" y="5252660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50</a:t>
              </a:r>
            </a:p>
          </p:txBody>
        </p:sp>
        <p:sp>
          <p:nvSpPr>
            <p:cNvPr id="22" name="Elipse 21"/>
            <p:cNvSpPr/>
            <p:nvPr/>
          </p:nvSpPr>
          <p:spPr>
            <a:xfrm>
              <a:off x="5264499" y="5300208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10</a:t>
              </a:r>
            </a:p>
          </p:txBody>
        </p:sp>
        <p:sp>
          <p:nvSpPr>
            <p:cNvPr id="23" name="Elipse 22"/>
            <p:cNvSpPr/>
            <p:nvPr/>
          </p:nvSpPr>
          <p:spPr>
            <a:xfrm>
              <a:off x="6267496" y="5330328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60</a:t>
              </a:r>
            </a:p>
          </p:txBody>
        </p:sp>
        <p:cxnSp>
          <p:nvCxnSpPr>
            <p:cNvPr id="24" name="Conector recto de flecha 23"/>
            <p:cNvCxnSpPr>
              <a:stCxn id="18" idx="3"/>
              <a:endCxn id="19" idx="7"/>
            </p:cNvCxnSpPr>
            <p:nvPr/>
          </p:nvCxnSpPr>
          <p:spPr>
            <a:xfrm flipH="1">
              <a:off x="5480034" y="4047057"/>
              <a:ext cx="446146" cy="391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/>
            <p:nvPr/>
          </p:nvCxnSpPr>
          <p:spPr>
            <a:xfrm>
              <a:off x="6471807" y="4001294"/>
              <a:ext cx="463566" cy="4517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de flecha 25"/>
            <p:cNvCxnSpPr/>
            <p:nvPr/>
          </p:nvCxnSpPr>
          <p:spPr>
            <a:xfrm flipH="1">
              <a:off x="4603567" y="4936165"/>
              <a:ext cx="459795" cy="3612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26"/>
            <p:cNvCxnSpPr/>
            <p:nvPr/>
          </p:nvCxnSpPr>
          <p:spPr>
            <a:xfrm flipH="1">
              <a:off x="6713133" y="4984958"/>
              <a:ext cx="222240" cy="3571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de flecha 27"/>
            <p:cNvCxnSpPr>
              <a:endCxn id="22" idx="0"/>
            </p:cNvCxnSpPr>
            <p:nvPr/>
          </p:nvCxnSpPr>
          <p:spPr>
            <a:xfrm>
              <a:off x="5352757" y="5002846"/>
              <a:ext cx="284536" cy="297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155519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AR" dirty="0"/>
              <a:t>Pos=</a:t>
            </a:r>
            <a:r>
              <a:rPr lang="es-AR" dirty="0">
                <a:solidFill>
                  <a:srgbClr val="FF0000"/>
                </a:solidFill>
              </a:rPr>
              <a:t>2</a:t>
            </a:r>
          </a:p>
          <a:p>
            <a:pPr marL="0" indent="0" algn="just">
              <a:buNone/>
            </a:pPr>
            <a:endParaRPr lang="es-AR" dirty="0"/>
          </a:p>
        </p:txBody>
      </p:sp>
      <p:sp>
        <p:nvSpPr>
          <p:cNvPr id="10" name="CuadroTexto 9"/>
          <p:cNvSpPr txBox="1"/>
          <p:nvPr/>
        </p:nvSpPr>
        <p:spPr>
          <a:xfrm>
            <a:off x="4699488" y="2980594"/>
            <a:ext cx="29709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500" dirty="0"/>
              <a:t>Antecesor  </a:t>
            </a:r>
            <a:r>
              <a:rPr lang="es-AR" sz="1500" dirty="0">
                <a:sym typeface="Symbol" panose="05050102010706020507" pitchFamily="18" charset="2"/>
              </a:rPr>
              <a:t> (</a:t>
            </a:r>
            <a:r>
              <a:rPr lang="es-AR" sz="15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s-AR" sz="1500" dirty="0">
                <a:sym typeface="Symbol" panose="05050102010706020507" pitchFamily="18" charset="2"/>
              </a:rPr>
              <a:t>-1) / 2   	=&gt;  0</a:t>
            </a:r>
            <a:endParaRPr lang="es-AR" sz="1500" dirty="0"/>
          </a:p>
          <a:p>
            <a:r>
              <a:rPr lang="es-AR" sz="1500" dirty="0"/>
              <a:t>Hijo </a:t>
            </a:r>
            <a:r>
              <a:rPr lang="es-AR" sz="1500" dirty="0" err="1"/>
              <a:t>izq</a:t>
            </a:r>
            <a:r>
              <a:rPr lang="es-AR" sz="1500" dirty="0"/>
              <a:t>   2*</a:t>
            </a:r>
            <a:r>
              <a:rPr lang="es-AR" sz="1500" dirty="0">
                <a:solidFill>
                  <a:srgbClr val="FF0000"/>
                </a:solidFill>
              </a:rPr>
              <a:t>2</a:t>
            </a:r>
            <a:r>
              <a:rPr lang="es-AR" sz="1500" dirty="0"/>
              <a:t> + 1 		=&gt;  5</a:t>
            </a:r>
          </a:p>
          <a:p>
            <a:r>
              <a:rPr lang="es-AR" sz="1500" dirty="0"/>
              <a:t>Hijo der  2*</a:t>
            </a:r>
            <a:r>
              <a:rPr lang="es-AR" sz="1500" dirty="0">
                <a:solidFill>
                  <a:srgbClr val="FF0000"/>
                </a:solidFill>
              </a:rPr>
              <a:t>2</a:t>
            </a:r>
            <a:r>
              <a:rPr lang="es-AR" sz="1500" dirty="0"/>
              <a:t> + 1 + 1  	=&gt;  6</a:t>
            </a:r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062586"/>
              </p:ext>
            </p:extLst>
          </p:nvPr>
        </p:nvGraphicFramePr>
        <p:xfrm>
          <a:off x="4324350" y="4114363"/>
          <a:ext cx="4191000" cy="584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875">
                  <a:extLst>
                    <a:ext uri="{9D8B030D-6E8A-4147-A177-3AD203B41FA5}">
                      <a16:colId xmlns:a16="http://schemas.microsoft.com/office/drawing/2014/main" val="220776422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1810327009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197882543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987614337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132507450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198595630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98898586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640393054"/>
                    </a:ext>
                  </a:extLst>
                </a:gridCol>
              </a:tblGrid>
              <a:tr h="305972">
                <a:tc>
                  <a:txBody>
                    <a:bodyPr/>
                    <a:lstStyle/>
                    <a:p>
                      <a:r>
                        <a:rPr lang="es-AR" sz="1000" dirty="0"/>
                        <a:t>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>
                          <a:solidFill>
                            <a:srgbClr val="FF0000"/>
                          </a:solidFill>
                        </a:rPr>
                        <a:t>40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50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60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0775769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s-AR" sz="10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48864869"/>
                  </a:ext>
                </a:extLst>
              </a:tr>
            </a:tbl>
          </a:graphicData>
        </a:graphic>
      </p:graphicFrame>
      <p:grpSp>
        <p:nvGrpSpPr>
          <p:cNvPr id="16" name="Grupo 15"/>
          <p:cNvGrpSpPr/>
          <p:nvPr/>
        </p:nvGrpSpPr>
        <p:grpSpPr>
          <a:xfrm>
            <a:off x="1134079" y="3608369"/>
            <a:ext cx="2554673" cy="1881604"/>
            <a:chOff x="4100561" y="3482704"/>
            <a:chExt cx="3406230" cy="2508805"/>
          </a:xfrm>
        </p:grpSpPr>
        <p:sp>
          <p:nvSpPr>
            <p:cNvPr id="17" name="Elipse 16"/>
            <p:cNvSpPr/>
            <p:nvPr/>
          </p:nvSpPr>
          <p:spPr>
            <a:xfrm>
              <a:off x="5816991" y="3482704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10</a:t>
              </a:r>
            </a:p>
          </p:txBody>
        </p:sp>
        <p:sp>
          <p:nvSpPr>
            <p:cNvPr id="18" name="Elipse 17"/>
            <p:cNvSpPr/>
            <p:nvPr/>
          </p:nvSpPr>
          <p:spPr>
            <a:xfrm>
              <a:off x="4843635" y="4341665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10</a:t>
              </a:r>
            </a:p>
          </p:txBody>
        </p:sp>
        <p:sp>
          <p:nvSpPr>
            <p:cNvPr id="19" name="Elipse 18"/>
            <p:cNvSpPr/>
            <p:nvPr/>
          </p:nvSpPr>
          <p:spPr>
            <a:xfrm>
              <a:off x="6761203" y="4390701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>
                  <a:solidFill>
                    <a:srgbClr val="FF0000"/>
                  </a:solidFill>
                </a:rPr>
                <a:t>40</a:t>
              </a:r>
            </a:p>
          </p:txBody>
        </p:sp>
        <p:sp>
          <p:nvSpPr>
            <p:cNvPr id="20" name="Elipse 19"/>
            <p:cNvSpPr/>
            <p:nvPr/>
          </p:nvSpPr>
          <p:spPr>
            <a:xfrm>
              <a:off x="4100561" y="5252660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50</a:t>
              </a:r>
            </a:p>
          </p:txBody>
        </p:sp>
        <p:sp>
          <p:nvSpPr>
            <p:cNvPr id="21" name="Elipse 20"/>
            <p:cNvSpPr/>
            <p:nvPr/>
          </p:nvSpPr>
          <p:spPr>
            <a:xfrm>
              <a:off x="5264499" y="5300208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10</a:t>
              </a:r>
            </a:p>
          </p:txBody>
        </p:sp>
        <p:sp>
          <p:nvSpPr>
            <p:cNvPr id="22" name="Elipse 21"/>
            <p:cNvSpPr/>
            <p:nvPr/>
          </p:nvSpPr>
          <p:spPr>
            <a:xfrm>
              <a:off x="6267496" y="5330328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60</a:t>
              </a:r>
            </a:p>
          </p:txBody>
        </p:sp>
        <p:cxnSp>
          <p:nvCxnSpPr>
            <p:cNvPr id="23" name="Conector recto de flecha 22"/>
            <p:cNvCxnSpPr>
              <a:stCxn id="17" idx="3"/>
              <a:endCxn id="18" idx="7"/>
            </p:cNvCxnSpPr>
            <p:nvPr/>
          </p:nvCxnSpPr>
          <p:spPr>
            <a:xfrm flipH="1">
              <a:off x="5480034" y="4047057"/>
              <a:ext cx="446146" cy="391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/>
            <p:nvPr/>
          </p:nvCxnSpPr>
          <p:spPr>
            <a:xfrm>
              <a:off x="6471807" y="4001294"/>
              <a:ext cx="463566" cy="4517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/>
            <p:nvPr/>
          </p:nvCxnSpPr>
          <p:spPr>
            <a:xfrm flipH="1">
              <a:off x="4603567" y="4936165"/>
              <a:ext cx="459795" cy="3612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de flecha 25"/>
            <p:cNvCxnSpPr/>
            <p:nvPr/>
          </p:nvCxnSpPr>
          <p:spPr>
            <a:xfrm flipH="1">
              <a:off x="6713133" y="4984958"/>
              <a:ext cx="222240" cy="3571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26"/>
            <p:cNvCxnSpPr>
              <a:endCxn id="21" idx="0"/>
            </p:cNvCxnSpPr>
            <p:nvPr/>
          </p:nvCxnSpPr>
          <p:spPr>
            <a:xfrm>
              <a:off x="5352757" y="5002846"/>
              <a:ext cx="284536" cy="297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Flecha curvada hacia la izquierda 27"/>
          <p:cNvSpPr/>
          <p:nvPr/>
        </p:nvSpPr>
        <p:spPr>
          <a:xfrm rot="5400000" flipV="1">
            <a:off x="6126320" y="4130544"/>
            <a:ext cx="548640" cy="171657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350" dirty="0">
              <a:solidFill>
                <a:schemeClr val="tx1"/>
              </a:solidFill>
            </a:endParaRPr>
          </a:p>
        </p:txBody>
      </p:sp>
      <p:sp>
        <p:nvSpPr>
          <p:cNvPr id="29" name="Flecha curvada hacia la izquierda 28"/>
          <p:cNvSpPr/>
          <p:nvPr/>
        </p:nvSpPr>
        <p:spPr>
          <a:xfrm rot="5400000" flipV="1">
            <a:off x="6400723" y="3942750"/>
            <a:ext cx="548640" cy="222285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350" dirty="0">
              <a:solidFill>
                <a:schemeClr val="tx1"/>
              </a:solidFill>
            </a:endParaRPr>
          </a:p>
        </p:txBody>
      </p:sp>
      <p:sp>
        <p:nvSpPr>
          <p:cNvPr id="30" name="Flecha curvada hacia la izquierda 29"/>
          <p:cNvSpPr/>
          <p:nvPr/>
        </p:nvSpPr>
        <p:spPr>
          <a:xfrm rot="5400000">
            <a:off x="4746839" y="4432960"/>
            <a:ext cx="548640" cy="117967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3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7631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AR" dirty="0"/>
              <a:t>Pos=</a:t>
            </a:r>
            <a:r>
              <a:rPr lang="es-AR" dirty="0">
                <a:solidFill>
                  <a:srgbClr val="FF0000"/>
                </a:solidFill>
              </a:rPr>
              <a:t>3</a:t>
            </a:r>
          </a:p>
          <a:p>
            <a:pPr marL="0" indent="0" algn="just">
              <a:buNone/>
            </a:pPr>
            <a:endParaRPr lang="es-AR" dirty="0"/>
          </a:p>
        </p:txBody>
      </p:sp>
      <p:sp>
        <p:nvSpPr>
          <p:cNvPr id="10" name="CuadroTexto 9"/>
          <p:cNvSpPr txBox="1"/>
          <p:nvPr/>
        </p:nvSpPr>
        <p:spPr>
          <a:xfrm>
            <a:off x="4699488" y="2980594"/>
            <a:ext cx="422646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500" dirty="0"/>
              <a:t>Antecesor   </a:t>
            </a:r>
            <a:r>
              <a:rPr lang="es-AR" sz="1500" dirty="0">
                <a:sym typeface="Symbol" panose="05050102010706020507" pitchFamily="18" charset="2"/>
              </a:rPr>
              <a:t> (</a:t>
            </a:r>
            <a:r>
              <a:rPr lang="es-AR" sz="1500" dirty="0">
                <a:solidFill>
                  <a:srgbClr val="FF0000"/>
                </a:solidFill>
                <a:sym typeface="Symbol" panose="05050102010706020507" pitchFamily="18" charset="2"/>
              </a:rPr>
              <a:t>3</a:t>
            </a:r>
            <a:r>
              <a:rPr lang="es-AR" sz="1500" dirty="0">
                <a:sym typeface="Symbol" panose="05050102010706020507" pitchFamily="18" charset="2"/>
              </a:rPr>
              <a:t>-1) / 2    =&gt;  1</a:t>
            </a:r>
            <a:endParaRPr lang="es-AR" sz="1500" dirty="0"/>
          </a:p>
          <a:p>
            <a:r>
              <a:rPr lang="es-AR" sz="1500" dirty="0"/>
              <a:t>Hijo </a:t>
            </a:r>
            <a:r>
              <a:rPr lang="es-AR" sz="1500" dirty="0" err="1"/>
              <a:t>izq</a:t>
            </a:r>
            <a:r>
              <a:rPr lang="es-AR" sz="1500" dirty="0"/>
              <a:t>   2*</a:t>
            </a:r>
            <a:r>
              <a:rPr lang="es-AR" sz="1500" dirty="0">
                <a:solidFill>
                  <a:srgbClr val="FF0000"/>
                </a:solidFill>
              </a:rPr>
              <a:t>3</a:t>
            </a:r>
            <a:r>
              <a:rPr lang="es-AR" sz="1500" dirty="0"/>
              <a:t> + 1 	 =&gt;  7   (cuando estén)</a:t>
            </a:r>
          </a:p>
          <a:p>
            <a:r>
              <a:rPr lang="es-AR" sz="1500" dirty="0"/>
              <a:t>Hijo der  2*</a:t>
            </a:r>
            <a:r>
              <a:rPr lang="es-AR" sz="1500" dirty="0">
                <a:solidFill>
                  <a:srgbClr val="FF0000"/>
                </a:solidFill>
              </a:rPr>
              <a:t>3</a:t>
            </a:r>
            <a:r>
              <a:rPr lang="es-AR" sz="1500" dirty="0"/>
              <a:t> + 1 + 1  	=&gt; 8   (cuando estén) </a:t>
            </a:r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749893"/>
              </p:ext>
            </p:extLst>
          </p:nvPr>
        </p:nvGraphicFramePr>
        <p:xfrm>
          <a:off x="4324350" y="4114363"/>
          <a:ext cx="4191000" cy="584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875">
                  <a:extLst>
                    <a:ext uri="{9D8B030D-6E8A-4147-A177-3AD203B41FA5}">
                      <a16:colId xmlns:a16="http://schemas.microsoft.com/office/drawing/2014/main" val="220776422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1810327009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197882543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987614337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132507450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198595630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98898586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640393054"/>
                    </a:ext>
                  </a:extLst>
                </a:gridCol>
              </a:tblGrid>
              <a:tr h="305972">
                <a:tc>
                  <a:txBody>
                    <a:bodyPr/>
                    <a:lstStyle/>
                    <a:p>
                      <a:r>
                        <a:rPr lang="es-AR" sz="1000" dirty="0"/>
                        <a:t>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40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>
                          <a:solidFill>
                            <a:srgbClr val="FF0000"/>
                          </a:solidFill>
                        </a:rPr>
                        <a:t>50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60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0775769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s-AR" sz="10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48864869"/>
                  </a:ext>
                </a:extLst>
              </a:tr>
            </a:tbl>
          </a:graphicData>
        </a:graphic>
      </p:graphicFrame>
      <p:grpSp>
        <p:nvGrpSpPr>
          <p:cNvPr id="16" name="Grupo 15"/>
          <p:cNvGrpSpPr/>
          <p:nvPr/>
        </p:nvGrpSpPr>
        <p:grpSpPr>
          <a:xfrm>
            <a:off x="1134079" y="3608369"/>
            <a:ext cx="2554673" cy="1881604"/>
            <a:chOff x="4100561" y="3482704"/>
            <a:chExt cx="3406230" cy="2508805"/>
          </a:xfrm>
        </p:grpSpPr>
        <p:sp>
          <p:nvSpPr>
            <p:cNvPr id="17" name="Elipse 16"/>
            <p:cNvSpPr/>
            <p:nvPr/>
          </p:nvSpPr>
          <p:spPr>
            <a:xfrm>
              <a:off x="5816991" y="3482704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10</a:t>
              </a:r>
            </a:p>
          </p:txBody>
        </p:sp>
        <p:sp>
          <p:nvSpPr>
            <p:cNvPr id="18" name="Elipse 17"/>
            <p:cNvSpPr/>
            <p:nvPr/>
          </p:nvSpPr>
          <p:spPr>
            <a:xfrm>
              <a:off x="4843635" y="4341665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10</a:t>
              </a:r>
            </a:p>
          </p:txBody>
        </p:sp>
        <p:sp>
          <p:nvSpPr>
            <p:cNvPr id="19" name="Elipse 18"/>
            <p:cNvSpPr/>
            <p:nvPr/>
          </p:nvSpPr>
          <p:spPr>
            <a:xfrm>
              <a:off x="6761203" y="4390701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40</a:t>
              </a:r>
            </a:p>
          </p:txBody>
        </p:sp>
        <p:sp>
          <p:nvSpPr>
            <p:cNvPr id="20" name="Elipse 19"/>
            <p:cNvSpPr/>
            <p:nvPr/>
          </p:nvSpPr>
          <p:spPr>
            <a:xfrm>
              <a:off x="4100561" y="5252660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>
                  <a:solidFill>
                    <a:srgbClr val="FF0000"/>
                  </a:solidFill>
                </a:rPr>
                <a:t>50</a:t>
              </a:r>
            </a:p>
          </p:txBody>
        </p:sp>
        <p:sp>
          <p:nvSpPr>
            <p:cNvPr id="21" name="Elipse 20"/>
            <p:cNvSpPr/>
            <p:nvPr/>
          </p:nvSpPr>
          <p:spPr>
            <a:xfrm>
              <a:off x="5264499" y="5300208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10</a:t>
              </a:r>
            </a:p>
          </p:txBody>
        </p:sp>
        <p:sp>
          <p:nvSpPr>
            <p:cNvPr id="22" name="Elipse 21"/>
            <p:cNvSpPr/>
            <p:nvPr/>
          </p:nvSpPr>
          <p:spPr>
            <a:xfrm>
              <a:off x="6267496" y="5330328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60</a:t>
              </a:r>
            </a:p>
          </p:txBody>
        </p:sp>
        <p:cxnSp>
          <p:nvCxnSpPr>
            <p:cNvPr id="23" name="Conector recto de flecha 22"/>
            <p:cNvCxnSpPr>
              <a:stCxn id="17" idx="3"/>
              <a:endCxn id="18" idx="7"/>
            </p:cNvCxnSpPr>
            <p:nvPr/>
          </p:nvCxnSpPr>
          <p:spPr>
            <a:xfrm flipH="1">
              <a:off x="5480034" y="4047057"/>
              <a:ext cx="446146" cy="391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/>
            <p:nvPr/>
          </p:nvCxnSpPr>
          <p:spPr>
            <a:xfrm>
              <a:off x="6471807" y="4001294"/>
              <a:ext cx="463566" cy="4517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/>
            <p:nvPr/>
          </p:nvCxnSpPr>
          <p:spPr>
            <a:xfrm flipH="1">
              <a:off x="4603567" y="4936165"/>
              <a:ext cx="459795" cy="3612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de flecha 25"/>
            <p:cNvCxnSpPr/>
            <p:nvPr/>
          </p:nvCxnSpPr>
          <p:spPr>
            <a:xfrm flipH="1">
              <a:off x="6713133" y="4984958"/>
              <a:ext cx="222240" cy="3571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26"/>
            <p:cNvCxnSpPr>
              <a:endCxn id="21" idx="0"/>
            </p:cNvCxnSpPr>
            <p:nvPr/>
          </p:nvCxnSpPr>
          <p:spPr>
            <a:xfrm>
              <a:off x="5352757" y="5002846"/>
              <a:ext cx="284536" cy="297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Flecha curvada hacia la izquierda 27"/>
          <p:cNvSpPr/>
          <p:nvPr/>
        </p:nvSpPr>
        <p:spPr>
          <a:xfrm rot="5400000" flipV="1">
            <a:off x="6929050" y="3901088"/>
            <a:ext cx="548640" cy="227334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350" dirty="0">
              <a:solidFill>
                <a:schemeClr val="tx1"/>
              </a:solidFill>
            </a:endParaRPr>
          </a:p>
        </p:txBody>
      </p:sp>
      <p:sp>
        <p:nvSpPr>
          <p:cNvPr id="29" name="Flecha curvada hacia la izquierda 28"/>
          <p:cNvSpPr/>
          <p:nvPr/>
        </p:nvSpPr>
        <p:spPr>
          <a:xfrm rot="5400000" flipV="1">
            <a:off x="7210322" y="3655342"/>
            <a:ext cx="548640" cy="273490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350" dirty="0">
              <a:solidFill>
                <a:schemeClr val="tx1"/>
              </a:solidFill>
            </a:endParaRPr>
          </a:p>
        </p:txBody>
      </p:sp>
      <p:sp>
        <p:nvSpPr>
          <p:cNvPr id="30" name="Flecha curvada hacia la izquierda 29"/>
          <p:cNvSpPr/>
          <p:nvPr/>
        </p:nvSpPr>
        <p:spPr>
          <a:xfrm rot="5400000">
            <a:off x="5326313" y="4355285"/>
            <a:ext cx="548640" cy="117967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3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60334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AR" dirty="0"/>
              <a:t>Que hay de las operaciones que precisamos?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/>
              <a:t>Consultar Min =&gt; O(1)</a:t>
            </a:r>
          </a:p>
          <a:p>
            <a:pPr marL="0" indent="0" algn="just">
              <a:buNone/>
            </a:pPr>
            <a:r>
              <a:rPr lang="es-AR" dirty="0" err="1"/>
              <a:t>Add</a:t>
            </a:r>
            <a:r>
              <a:rPr lang="es-AR" dirty="0"/>
              <a:t> =&gt; lo inserto al final (trivial) pero tengo que solo </a:t>
            </a:r>
            <a:r>
              <a:rPr lang="es-AR" dirty="0" err="1"/>
              <a:t>swappear</a:t>
            </a:r>
            <a:r>
              <a:rPr lang="es-AR" dirty="0"/>
              <a:t> para garantizar la propiedad.</a:t>
            </a:r>
          </a:p>
          <a:p>
            <a:pPr marL="0" indent="0" algn="just">
              <a:buNone/>
            </a:pPr>
            <a:r>
              <a:rPr lang="es-AR" dirty="0" err="1"/>
              <a:t>SacarMin</a:t>
            </a:r>
            <a:r>
              <a:rPr lang="es-AR" dirty="0"/>
              <a:t> =&gt; lo reemplazo por ultimo y luego </a:t>
            </a:r>
            <a:r>
              <a:rPr lang="es-AR" dirty="0" err="1"/>
              <a:t>swappeo</a:t>
            </a:r>
            <a:r>
              <a:rPr lang="es-AR" dirty="0"/>
              <a:t> para garantizar la propiedad</a:t>
            </a:r>
          </a:p>
        </p:txBody>
      </p:sp>
    </p:spTree>
    <p:extLst>
      <p:ext uri="{BB962C8B-B14F-4D97-AF65-F5344CB8AC3E}">
        <p14:creationId xmlns:p14="http://schemas.microsoft.com/office/powerpoint/2010/main" val="3143679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s-AR" sz="4900" dirty="0" err="1"/>
              <a:t>GraphService</a:t>
            </a:r>
            <a:r>
              <a:rPr lang="es-AR" sz="4900" dirty="0"/>
              <a:t>&lt;</a:t>
            </a:r>
            <a:r>
              <a:rPr lang="es-AR" sz="4900" dirty="0" err="1"/>
              <a:t>Character,WeightedEdge</a:t>
            </a:r>
            <a:r>
              <a:rPr lang="es-AR" sz="4900" dirty="0"/>
              <a:t>&gt; g = </a:t>
            </a:r>
          </a:p>
          <a:p>
            <a:pPr marL="0" indent="0">
              <a:buNone/>
            </a:pPr>
            <a:r>
              <a:rPr lang="es-AR" sz="4900" dirty="0" err="1"/>
              <a:t>GraphFactory.</a:t>
            </a:r>
            <a:r>
              <a:rPr lang="es-AR" sz="4900" i="1" dirty="0" err="1"/>
              <a:t>create</a:t>
            </a:r>
            <a:r>
              <a:rPr lang="es-AR" sz="4900" i="1" dirty="0"/>
              <a:t>(</a:t>
            </a:r>
          </a:p>
          <a:p>
            <a:pPr marL="0" indent="0">
              <a:buNone/>
            </a:pPr>
            <a:r>
              <a:rPr lang="es-AR" sz="4900" i="1" dirty="0" err="1"/>
              <a:t>Multiplicity.</a:t>
            </a:r>
            <a:r>
              <a:rPr lang="es-AR" sz="4900" b="1" i="1" dirty="0" err="1"/>
              <a:t>SIMPLE</a:t>
            </a:r>
            <a:r>
              <a:rPr lang="es-AR" sz="4900" b="1" i="1" dirty="0"/>
              <a:t>, </a:t>
            </a:r>
          </a:p>
          <a:p>
            <a:pPr marL="0" indent="0">
              <a:buNone/>
            </a:pPr>
            <a:r>
              <a:rPr lang="es-AR" sz="4900" dirty="0"/>
              <a:t>    </a:t>
            </a:r>
            <a:r>
              <a:rPr lang="es-AR" sz="4900" dirty="0" err="1"/>
              <a:t>EdgeMode.</a:t>
            </a:r>
            <a:r>
              <a:rPr lang="es-AR" sz="4900" b="1" i="1" dirty="0" err="1"/>
              <a:t>UNDIRECTED</a:t>
            </a:r>
            <a:r>
              <a:rPr lang="es-AR" sz="4900" b="1" i="1" dirty="0"/>
              <a:t>,</a:t>
            </a:r>
          </a:p>
          <a:p>
            <a:pPr marL="0" indent="0">
              <a:buNone/>
            </a:pPr>
            <a:r>
              <a:rPr lang="es-AR" sz="4900" dirty="0"/>
              <a:t>    </a:t>
            </a:r>
            <a:r>
              <a:rPr lang="es-AR" sz="4900" dirty="0" err="1"/>
              <a:t>SelfLoop.</a:t>
            </a:r>
            <a:r>
              <a:rPr lang="es-AR" sz="4900" b="1" i="1" dirty="0" err="1"/>
              <a:t>NO</a:t>
            </a:r>
            <a:r>
              <a:rPr lang="es-AR" sz="4900" b="1" i="1" dirty="0"/>
              <a:t>,</a:t>
            </a:r>
          </a:p>
          <a:p>
            <a:pPr marL="0" indent="0">
              <a:buNone/>
            </a:pPr>
            <a:r>
              <a:rPr lang="es-AR" sz="4900" dirty="0"/>
              <a:t>    </a:t>
            </a:r>
            <a:r>
              <a:rPr lang="es-AR" sz="4900" dirty="0" err="1"/>
              <a:t>Weight.</a:t>
            </a:r>
            <a:r>
              <a:rPr lang="es-AR" sz="4900" b="1" i="1" dirty="0" err="1"/>
              <a:t>YES</a:t>
            </a:r>
            <a:r>
              <a:rPr lang="es-AR" sz="4900" b="1" i="1" dirty="0"/>
              <a:t>,</a:t>
            </a:r>
          </a:p>
          <a:p>
            <a:pPr marL="0" indent="0">
              <a:buNone/>
            </a:pPr>
            <a:r>
              <a:rPr lang="es-AR" sz="4900" dirty="0"/>
              <a:t>    </a:t>
            </a:r>
            <a:r>
              <a:rPr lang="es-AR" sz="4900" dirty="0" err="1"/>
              <a:t>Storage.</a:t>
            </a:r>
            <a:r>
              <a:rPr lang="es-AR" sz="4900" b="1" i="1" dirty="0" err="1"/>
              <a:t>SPARSE</a:t>
            </a:r>
            <a:r>
              <a:rPr lang="es-AR" sz="4900" b="1" i="1" dirty="0"/>
              <a:t>);</a:t>
            </a:r>
          </a:p>
          <a:p>
            <a:pPr marL="0" indent="0">
              <a:buNone/>
            </a:pPr>
            <a:endParaRPr lang="es-AR" sz="4900" dirty="0"/>
          </a:p>
          <a:p>
            <a:pPr marL="0" indent="0">
              <a:buNone/>
            </a:pPr>
            <a:r>
              <a:rPr lang="en-US" sz="4900" dirty="0" err="1"/>
              <a:t>g.addEdge</a:t>
            </a:r>
            <a:r>
              <a:rPr lang="en-US" sz="4900" dirty="0"/>
              <a:t>('A', 'E', </a:t>
            </a:r>
            <a:r>
              <a:rPr lang="en-US" sz="4900" b="1" dirty="0"/>
              <a:t>new </a:t>
            </a:r>
            <a:r>
              <a:rPr lang="en-US" sz="4900" b="1" dirty="0" err="1"/>
              <a:t>WeightedEdge</a:t>
            </a:r>
            <a:r>
              <a:rPr lang="en-US" sz="4900" b="1" dirty="0"/>
              <a:t>(2));  </a:t>
            </a:r>
          </a:p>
          <a:p>
            <a:pPr marL="0" indent="0">
              <a:buNone/>
            </a:pPr>
            <a:r>
              <a:rPr lang="en-US" sz="4900" dirty="0" err="1"/>
              <a:t>g.addEdge</a:t>
            </a:r>
            <a:r>
              <a:rPr lang="en-US" sz="4900" dirty="0"/>
              <a:t>('A', 'C', </a:t>
            </a:r>
            <a:r>
              <a:rPr lang="en-US" sz="4900" b="1" dirty="0"/>
              <a:t>new </a:t>
            </a:r>
            <a:r>
              <a:rPr lang="en-US" sz="4900" b="1" dirty="0" err="1"/>
              <a:t>WeightedEdge</a:t>
            </a:r>
            <a:r>
              <a:rPr lang="en-US" sz="4900" b="1" dirty="0"/>
              <a:t>(8));  </a:t>
            </a:r>
          </a:p>
          <a:p>
            <a:pPr marL="0" indent="0">
              <a:buNone/>
            </a:pPr>
            <a:r>
              <a:rPr lang="en-US" sz="4900" dirty="0" err="1"/>
              <a:t>g.addEdge</a:t>
            </a:r>
            <a:r>
              <a:rPr lang="en-US" sz="4900" dirty="0"/>
              <a:t>('A', 'B', </a:t>
            </a:r>
            <a:r>
              <a:rPr lang="en-US" sz="4900" b="1" dirty="0"/>
              <a:t>new </a:t>
            </a:r>
            <a:r>
              <a:rPr lang="en-US" sz="4900" b="1" dirty="0" err="1"/>
              <a:t>WeightedEdge</a:t>
            </a:r>
            <a:r>
              <a:rPr lang="en-US" sz="4900" b="1" dirty="0"/>
              <a:t>(9));  </a:t>
            </a:r>
          </a:p>
          <a:p>
            <a:pPr marL="0" indent="0">
              <a:buNone/>
            </a:pPr>
            <a:r>
              <a:rPr lang="en-US" sz="4900" dirty="0" err="1"/>
              <a:t>g.addEdge</a:t>
            </a:r>
            <a:r>
              <a:rPr lang="en-US" sz="4900" dirty="0"/>
              <a:t>('C', 'E', </a:t>
            </a:r>
            <a:r>
              <a:rPr lang="en-US" sz="4900" b="1" dirty="0"/>
              <a:t>new </a:t>
            </a:r>
            <a:r>
              <a:rPr lang="en-US" sz="4900" b="1" dirty="0" err="1"/>
              <a:t>WeightedEdge</a:t>
            </a:r>
            <a:r>
              <a:rPr lang="en-US" sz="4900" b="1" dirty="0"/>
              <a:t>(3));</a:t>
            </a:r>
            <a:r>
              <a:rPr lang="en-US" sz="4900" b="1" i="1" dirty="0">
                <a:solidFill>
                  <a:srgbClr val="00B050"/>
                </a:solidFill>
              </a:rPr>
              <a:t> </a:t>
            </a:r>
            <a:r>
              <a:rPr lang="en-US" sz="4900" b="1" dirty="0"/>
              <a:t> </a:t>
            </a:r>
          </a:p>
          <a:p>
            <a:pPr marL="0" indent="0">
              <a:buNone/>
            </a:pPr>
            <a:r>
              <a:rPr lang="es-AR" sz="4900" dirty="0" err="1"/>
              <a:t>g.addVertex</a:t>
            </a:r>
            <a:r>
              <a:rPr lang="es-AR" sz="4900" dirty="0"/>
              <a:t>('D');</a:t>
            </a:r>
          </a:p>
          <a:p>
            <a:pPr marL="0" indent="0">
              <a:buNone/>
            </a:pPr>
            <a:endParaRPr lang="es-AR" dirty="0"/>
          </a:p>
        </p:txBody>
      </p:sp>
      <p:grpSp>
        <p:nvGrpSpPr>
          <p:cNvPr id="24" name="Grupo 23"/>
          <p:cNvGrpSpPr/>
          <p:nvPr/>
        </p:nvGrpSpPr>
        <p:grpSpPr>
          <a:xfrm>
            <a:off x="5878285" y="4100104"/>
            <a:ext cx="2478920" cy="1526021"/>
            <a:chOff x="6429102" y="3008029"/>
            <a:chExt cx="4349932" cy="2984539"/>
          </a:xfrm>
        </p:grpSpPr>
        <p:sp>
          <p:nvSpPr>
            <p:cNvPr id="6" name="Elipse 5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10" name="Elipse 9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12" name="Conector recto 11"/>
            <p:cNvCxnSpPr>
              <a:stCxn id="9" idx="7"/>
              <a:endCxn id="6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>
              <a:stCxn id="6" idx="5"/>
              <a:endCxn id="7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>
              <a:stCxn id="7" idx="5"/>
              <a:endCxn id="8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>
              <a:stCxn id="6" idx="6"/>
              <a:endCxn id="8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CuadroTexto 19"/>
            <p:cNvSpPr txBox="1"/>
            <p:nvPr/>
          </p:nvSpPr>
          <p:spPr>
            <a:xfrm>
              <a:off x="8154338" y="368847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8</a:t>
              </a:r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9410081" y="4454922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3</a:t>
              </a:r>
            </a:p>
          </p:txBody>
        </p:sp>
        <p:sp>
          <p:nvSpPr>
            <p:cNvPr id="22" name="CuadroTexto 21"/>
            <p:cNvSpPr txBox="1"/>
            <p:nvPr/>
          </p:nvSpPr>
          <p:spPr>
            <a:xfrm>
              <a:off x="9273274" y="331689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2</a:t>
              </a:r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  <p:graphicFrame>
        <p:nvGraphicFramePr>
          <p:cNvPr id="30" name="Tabla 29"/>
          <p:cNvGraphicFramePr>
            <a:graphicFrameLocks noGrp="1"/>
          </p:cNvGraphicFramePr>
          <p:nvPr/>
        </p:nvGraphicFramePr>
        <p:xfrm>
          <a:off x="6459079" y="2915857"/>
          <a:ext cx="883926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s-AR" sz="1000" dirty="0"/>
                        <a:t>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graphicFrame>
        <p:nvGraphicFramePr>
          <p:cNvPr id="31" name="Tabla 30"/>
          <p:cNvGraphicFramePr>
            <a:graphicFrameLocks noGrp="1"/>
          </p:cNvGraphicFramePr>
          <p:nvPr/>
        </p:nvGraphicFramePr>
        <p:xfrm>
          <a:off x="6440196" y="3579565"/>
          <a:ext cx="883926" cy="284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84732">
                <a:tc>
                  <a:txBody>
                    <a:bodyPr/>
                    <a:lstStyle/>
                    <a:p>
                      <a:r>
                        <a:rPr lang="es-AR" sz="10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graphicFrame>
        <p:nvGraphicFramePr>
          <p:cNvPr id="34" name="Tabla 33"/>
          <p:cNvGraphicFramePr>
            <a:graphicFrameLocks noGrp="1"/>
          </p:cNvGraphicFramePr>
          <p:nvPr/>
        </p:nvGraphicFramePr>
        <p:xfrm>
          <a:off x="4199681" y="2265206"/>
          <a:ext cx="571527" cy="15930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27">
                  <a:extLst>
                    <a:ext uri="{9D8B030D-6E8A-4147-A177-3AD203B41FA5}">
                      <a16:colId xmlns:a16="http://schemas.microsoft.com/office/drawing/2014/main" val="290444343"/>
                    </a:ext>
                  </a:extLst>
                </a:gridCol>
              </a:tblGrid>
              <a:tr h="306233">
                <a:tc>
                  <a:txBody>
                    <a:bodyPr/>
                    <a:lstStyle/>
                    <a:p>
                      <a:r>
                        <a:rPr lang="es-AR" sz="10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89286606"/>
                  </a:ext>
                </a:extLst>
              </a:tr>
              <a:tr h="306233">
                <a:tc>
                  <a:txBody>
                    <a:bodyPr/>
                    <a:lstStyle/>
                    <a:p>
                      <a:r>
                        <a:rPr lang="es-AR" sz="1000" dirty="0"/>
                        <a:t>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93817814"/>
                  </a:ext>
                </a:extLst>
              </a:tr>
              <a:tr h="306233">
                <a:tc>
                  <a:txBody>
                    <a:bodyPr/>
                    <a:lstStyle/>
                    <a:p>
                      <a:r>
                        <a:rPr lang="es-AR" sz="1000" dirty="0"/>
                        <a:t>C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58836830"/>
                  </a:ext>
                </a:extLst>
              </a:tr>
              <a:tr h="368081">
                <a:tc>
                  <a:txBody>
                    <a:bodyPr/>
                    <a:lstStyle/>
                    <a:p>
                      <a:r>
                        <a:rPr lang="es-AR" sz="1000" dirty="0"/>
                        <a:t>D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43077858"/>
                  </a:ext>
                </a:extLst>
              </a:tr>
              <a:tr h="306233">
                <a:tc>
                  <a:txBody>
                    <a:bodyPr/>
                    <a:lstStyle/>
                    <a:p>
                      <a:r>
                        <a:rPr lang="es-AR" sz="1000" dirty="0"/>
                        <a:t>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01031706"/>
                  </a:ext>
                </a:extLst>
              </a:tr>
            </a:tbl>
          </a:graphicData>
        </a:graphic>
      </p:graphicFrame>
      <p:graphicFrame>
        <p:nvGraphicFramePr>
          <p:cNvPr id="35" name="Tabla 34"/>
          <p:cNvGraphicFramePr>
            <a:graphicFrameLocks noGrp="1"/>
          </p:cNvGraphicFramePr>
          <p:nvPr/>
        </p:nvGraphicFramePr>
        <p:xfrm>
          <a:off x="5189771" y="2265206"/>
          <a:ext cx="883926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s-AR" sz="1000" dirty="0"/>
                        <a:t>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graphicFrame>
        <p:nvGraphicFramePr>
          <p:cNvPr id="36" name="Tabla 35"/>
          <p:cNvGraphicFramePr>
            <a:graphicFrameLocks noGrp="1"/>
          </p:cNvGraphicFramePr>
          <p:nvPr/>
        </p:nvGraphicFramePr>
        <p:xfrm>
          <a:off x="5188628" y="3579566"/>
          <a:ext cx="883926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s-AR" sz="10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37" name="Conector recto de flecha 36"/>
          <p:cNvCxnSpPr>
            <a:endCxn id="35" idx="1"/>
          </p:cNvCxnSpPr>
          <p:nvPr/>
        </p:nvCxnSpPr>
        <p:spPr>
          <a:xfrm>
            <a:off x="4771208" y="2395402"/>
            <a:ext cx="418563" cy="88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/>
          <p:nvPr/>
        </p:nvCxnSpPr>
        <p:spPr>
          <a:xfrm>
            <a:off x="4758393" y="3709761"/>
            <a:ext cx="418563" cy="88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a 38"/>
          <p:cNvGraphicFramePr>
            <a:graphicFrameLocks noGrp="1"/>
          </p:cNvGraphicFramePr>
          <p:nvPr/>
        </p:nvGraphicFramePr>
        <p:xfrm>
          <a:off x="6459079" y="2239029"/>
          <a:ext cx="883926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s-AR" sz="10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graphicFrame>
        <p:nvGraphicFramePr>
          <p:cNvPr id="40" name="Tabla 39"/>
          <p:cNvGraphicFramePr>
            <a:graphicFrameLocks noGrp="1"/>
          </p:cNvGraphicFramePr>
          <p:nvPr/>
        </p:nvGraphicFramePr>
        <p:xfrm>
          <a:off x="5164140" y="2922647"/>
          <a:ext cx="883926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s-AR" sz="10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41" name="Conector recto de flecha 40"/>
          <p:cNvCxnSpPr/>
          <p:nvPr/>
        </p:nvCxnSpPr>
        <p:spPr>
          <a:xfrm flipV="1">
            <a:off x="6075837" y="2378094"/>
            <a:ext cx="374441" cy="84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/>
          <p:nvPr/>
        </p:nvCxnSpPr>
        <p:spPr>
          <a:xfrm>
            <a:off x="4745577" y="3008407"/>
            <a:ext cx="418563" cy="88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a 42"/>
          <p:cNvGraphicFramePr>
            <a:graphicFrameLocks noGrp="1"/>
          </p:cNvGraphicFramePr>
          <p:nvPr/>
        </p:nvGraphicFramePr>
        <p:xfrm>
          <a:off x="7704986" y="2248152"/>
          <a:ext cx="883926" cy="252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52778">
                <a:tc>
                  <a:txBody>
                    <a:bodyPr/>
                    <a:lstStyle/>
                    <a:p>
                      <a:r>
                        <a:rPr lang="es-AR" sz="10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graphicFrame>
        <p:nvGraphicFramePr>
          <p:cNvPr id="44" name="Tabla 43"/>
          <p:cNvGraphicFramePr>
            <a:graphicFrameLocks noGrp="1"/>
          </p:cNvGraphicFramePr>
          <p:nvPr/>
        </p:nvGraphicFramePr>
        <p:xfrm>
          <a:off x="5188628" y="2592668"/>
          <a:ext cx="883926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2">
                  <a:extLst>
                    <a:ext uri="{9D8B030D-6E8A-4147-A177-3AD203B41FA5}">
                      <a16:colId xmlns:a16="http://schemas.microsoft.com/office/drawing/2014/main" val="195015511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53821599"/>
                    </a:ext>
                  </a:extLst>
                </a:gridCol>
                <a:gridCol w="294642">
                  <a:extLst>
                    <a:ext uri="{9D8B030D-6E8A-4147-A177-3AD203B41FA5}">
                      <a16:colId xmlns:a16="http://schemas.microsoft.com/office/drawing/2014/main" val="23977722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s-AR" sz="10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1957731"/>
                  </a:ext>
                </a:extLst>
              </a:tr>
            </a:tbl>
          </a:graphicData>
        </a:graphic>
      </p:graphicFrame>
      <p:cxnSp>
        <p:nvCxnSpPr>
          <p:cNvPr id="45" name="Conector recto de flecha 44"/>
          <p:cNvCxnSpPr/>
          <p:nvPr/>
        </p:nvCxnSpPr>
        <p:spPr>
          <a:xfrm flipV="1">
            <a:off x="7317590" y="2395402"/>
            <a:ext cx="374441" cy="84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/>
          <p:nvPr/>
        </p:nvCxnSpPr>
        <p:spPr>
          <a:xfrm>
            <a:off x="4800053" y="2741386"/>
            <a:ext cx="418563" cy="88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/>
          <p:nvPr/>
        </p:nvCxnSpPr>
        <p:spPr>
          <a:xfrm flipV="1">
            <a:off x="6075837" y="3046112"/>
            <a:ext cx="374441" cy="84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/>
          <p:nvPr/>
        </p:nvCxnSpPr>
        <p:spPr>
          <a:xfrm flipV="1">
            <a:off x="6075837" y="3710192"/>
            <a:ext cx="374441" cy="84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93563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AR" dirty="0" err="1"/>
              <a:t>Ej</a:t>
            </a:r>
            <a:r>
              <a:rPr lang="es-AR" dirty="0"/>
              <a:t>: inserto el  30. Como viola, empiezo a </a:t>
            </a:r>
            <a:r>
              <a:rPr lang="es-AR" dirty="0" err="1"/>
              <a:t>swappear</a:t>
            </a:r>
            <a:r>
              <a:rPr lang="es-AR" dirty="0"/>
              <a:t> (en el arreglo) con el antecesor (que se donde esta…) hasta que se verifique </a:t>
            </a:r>
            <a:r>
              <a:rPr lang="es-AR" dirty="0" err="1"/>
              <a:t>prop</a:t>
            </a:r>
            <a:r>
              <a:rPr lang="es-AR" dirty="0"/>
              <a:t>.</a:t>
            </a:r>
          </a:p>
        </p:txBody>
      </p:sp>
      <p:sp>
        <p:nvSpPr>
          <p:cNvPr id="16" name="Elipse 15"/>
          <p:cNvSpPr/>
          <p:nvPr/>
        </p:nvSpPr>
        <p:spPr>
          <a:xfrm>
            <a:off x="2813042" y="4550954"/>
            <a:ext cx="559191" cy="4958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350" dirty="0">
                <a:solidFill>
                  <a:schemeClr val="bg1"/>
                </a:solidFill>
              </a:rPr>
              <a:t>30</a:t>
            </a:r>
          </a:p>
        </p:txBody>
      </p:sp>
      <p:sp>
        <p:nvSpPr>
          <p:cNvPr id="18" name="Flecha izquierda y arriba 17"/>
          <p:cNvSpPr/>
          <p:nvPr/>
        </p:nvSpPr>
        <p:spPr>
          <a:xfrm rot="16886537">
            <a:off x="2887310" y="3898285"/>
            <a:ext cx="637794" cy="637794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350"/>
          </a:p>
        </p:txBody>
      </p:sp>
      <p:grpSp>
        <p:nvGrpSpPr>
          <p:cNvPr id="20" name="Grupo 19"/>
          <p:cNvGrpSpPr/>
          <p:nvPr/>
        </p:nvGrpSpPr>
        <p:grpSpPr>
          <a:xfrm>
            <a:off x="321670" y="3165237"/>
            <a:ext cx="2554673" cy="1881604"/>
            <a:chOff x="4100561" y="3482704"/>
            <a:chExt cx="3406230" cy="2508805"/>
          </a:xfrm>
        </p:grpSpPr>
        <p:sp>
          <p:nvSpPr>
            <p:cNvPr id="21" name="Elipse 20"/>
            <p:cNvSpPr/>
            <p:nvPr/>
          </p:nvSpPr>
          <p:spPr>
            <a:xfrm>
              <a:off x="5816991" y="3482704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10</a:t>
              </a:r>
            </a:p>
          </p:txBody>
        </p:sp>
        <p:sp>
          <p:nvSpPr>
            <p:cNvPr id="22" name="Elipse 21"/>
            <p:cNvSpPr/>
            <p:nvPr/>
          </p:nvSpPr>
          <p:spPr>
            <a:xfrm>
              <a:off x="4843635" y="4341665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10</a:t>
              </a:r>
            </a:p>
          </p:txBody>
        </p:sp>
        <p:sp>
          <p:nvSpPr>
            <p:cNvPr id="23" name="Elipse 22"/>
            <p:cNvSpPr/>
            <p:nvPr/>
          </p:nvSpPr>
          <p:spPr>
            <a:xfrm>
              <a:off x="6761203" y="4390701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40</a:t>
              </a:r>
            </a:p>
          </p:txBody>
        </p:sp>
        <p:sp>
          <p:nvSpPr>
            <p:cNvPr id="24" name="Elipse 23"/>
            <p:cNvSpPr/>
            <p:nvPr/>
          </p:nvSpPr>
          <p:spPr>
            <a:xfrm>
              <a:off x="4100561" y="5252660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>
                  <a:solidFill>
                    <a:schemeClr val="bg1"/>
                  </a:solidFill>
                </a:rPr>
                <a:t>50</a:t>
              </a:r>
            </a:p>
          </p:txBody>
        </p:sp>
        <p:sp>
          <p:nvSpPr>
            <p:cNvPr id="25" name="Elipse 24"/>
            <p:cNvSpPr/>
            <p:nvPr/>
          </p:nvSpPr>
          <p:spPr>
            <a:xfrm>
              <a:off x="5264499" y="5300208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10</a:t>
              </a:r>
            </a:p>
          </p:txBody>
        </p:sp>
        <p:sp>
          <p:nvSpPr>
            <p:cNvPr id="26" name="Elipse 25"/>
            <p:cNvSpPr/>
            <p:nvPr/>
          </p:nvSpPr>
          <p:spPr>
            <a:xfrm>
              <a:off x="6267496" y="5330328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60</a:t>
              </a:r>
            </a:p>
          </p:txBody>
        </p:sp>
        <p:cxnSp>
          <p:nvCxnSpPr>
            <p:cNvPr id="27" name="Conector recto de flecha 26"/>
            <p:cNvCxnSpPr>
              <a:stCxn id="21" idx="3"/>
              <a:endCxn id="22" idx="7"/>
            </p:cNvCxnSpPr>
            <p:nvPr/>
          </p:nvCxnSpPr>
          <p:spPr>
            <a:xfrm flipH="1">
              <a:off x="5480034" y="4047057"/>
              <a:ext cx="446146" cy="391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de flecha 27"/>
            <p:cNvCxnSpPr/>
            <p:nvPr/>
          </p:nvCxnSpPr>
          <p:spPr>
            <a:xfrm>
              <a:off x="6471807" y="4001294"/>
              <a:ext cx="463566" cy="4517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/>
            <p:cNvCxnSpPr/>
            <p:nvPr/>
          </p:nvCxnSpPr>
          <p:spPr>
            <a:xfrm flipH="1">
              <a:off x="4603567" y="4936165"/>
              <a:ext cx="459795" cy="3612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de flecha 29"/>
            <p:cNvCxnSpPr/>
            <p:nvPr/>
          </p:nvCxnSpPr>
          <p:spPr>
            <a:xfrm flipH="1">
              <a:off x="6713133" y="4984958"/>
              <a:ext cx="222240" cy="3571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de flecha 30"/>
            <p:cNvCxnSpPr>
              <a:endCxn id="25" idx="0"/>
            </p:cNvCxnSpPr>
            <p:nvPr/>
          </p:nvCxnSpPr>
          <p:spPr>
            <a:xfrm>
              <a:off x="5352757" y="5002846"/>
              <a:ext cx="284536" cy="297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Flecha derecha 31"/>
          <p:cNvSpPr/>
          <p:nvPr/>
        </p:nvSpPr>
        <p:spPr>
          <a:xfrm>
            <a:off x="4294164" y="3809457"/>
            <a:ext cx="917917" cy="5326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350"/>
          </a:p>
        </p:txBody>
      </p:sp>
      <p:sp>
        <p:nvSpPr>
          <p:cNvPr id="33" name="Elipse 32"/>
          <p:cNvSpPr/>
          <p:nvPr/>
        </p:nvSpPr>
        <p:spPr>
          <a:xfrm>
            <a:off x="7664638" y="4593004"/>
            <a:ext cx="559191" cy="49588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350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34" name="Flecha izquierda y arriba 33"/>
          <p:cNvSpPr/>
          <p:nvPr/>
        </p:nvSpPr>
        <p:spPr>
          <a:xfrm rot="16886537">
            <a:off x="7160162" y="3307640"/>
            <a:ext cx="637794" cy="637794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350"/>
          </a:p>
        </p:txBody>
      </p:sp>
      <p:grpSp>
        <p:nvGrpSpPr>
          <p:cNvPr id="35" name="Grupo 34"/>
          <p:cNvGrpSpPr/>
          <p:nvPr/>
        </p:nvGrpSpPr>
        <p:grpSpPr>
          <a:xfrm>
            <a:off x="5173266" y="3207287"/>
            <a:ext cx="2554673" cy="1881604"/>
            <a:chOff x="4100561" y="3482704"/>
            <a:chExt cx="3406230" cy="2508805"/>
          </a:xfrm>
        </p:grpSpPr>
        <p:sp>
          <p:nvSpPr>
            <p:cNvPr id="36" name="Elipse 35"/>
            <p:cNvSpPr/>
            <p:nvPr/>
          </p:nvSpPr>
          <p:spPr>
            <a:xfrm>
              <a:off x="5816991" y="3482704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10</a:t>
              </a:r>
            </a:p>
          </p:txBody>
        </p:sp>
        <p:sp>
          <p:nvSpPr>
            <p:cNvPr id="37" name="Elipse 36"/>
            <p:cNvSpPr/>
            <p:nvPr/>
          </p:nvSpPr>
          <p:spPr>
            <a:xfrm>
              <a:off x="4843635" y="4341665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10</a:t>
              </a:r>
            </a:p>
          </p:txBody>
        </p:sp>
        <p:sp>
          <p:nvSpPr>
            <p:cNvPr id="38" name="Elipse 37"/>
            <p:cNvSpPr/>
            <p:nvPr/>
          </p:nvSpPr>
          <p:spPr>
            <a:xfrm>
              <a:off x="6761203" y="4390701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30</a:t>
              </a:r>
            </a:p>
          </p:txBody>
        </p:sp>
        <p:sp>
          <p:nvSpPr>
            <p:cNvPr id="39" name="Elipse 38"/>
            <p:cNvSpPr/>
            <p:nvPr/>
          </p:nvSpPr>
          <p:spPr>
            <a:xfrm>
              <a:off x="4100561" y="5252660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>
                  <a:solidFill>
                    <a:schemeClr val="bg1"/>
                  </a:solidFill>
                </a:rPr>
                <a:t>50</a:t>
              </a:r>
            </a:p>
          </p:txBody>
        </p:sp>
        <p:sp>
          <p:nvSpPr>
            <p:cNvPr id="40" name="Elipse 39"/>
            <p:cNvSpPr/>
            <p:nvPr/>
          </p:nvSpPr>
          <p:spPr>
            <a:xfrm>
              <a:off x="5264499" y="5300208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10</a:t>
              </a:r>
            </a:p>
          </p:txBody>
        </p:sp>
        <p:sp>
          <p:nvSpPr>
            <p:cNvPr id="41" name="Elipse 40"/>
            <p:cNvSpPr/>
            <p:nvPr/>
          </p:nvSpPr>
          <p:spPr>
            <a:xfrm>
              <a:off x="6267496" y="5330328"/>
              <a:ext cx="745588" cy="66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60</a:t>
              </a:r>
            </a:p>
          </p:txBody>
        </p:sp>
        <p:cxnSp>
          <p:nvCxnSpPr>
            <p:cNvPr id="42" name="Conector recto de flecha 41"/>
            <p:cNvCxnSpPr>
              <a:stCxn id="36" idx="3"/>
              <a:endCxn id="37" idx="7"/>
            </p:cNvCxnSpPr>
            <p:nvPr/>
          </p:nvCxnSpPr>
          <p:spPr>
            <a:xfrm flipH="1">
              <a:off x="5480034" y="4047057"/>
              <a:ext cx="446146" cy="391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de flecha 42"/>
            <p:cNvCxnSpPr/>
            <p:nvPr/>
          </p:nvCxnSpPr>
          <p:spPr>
            <a:xfrm>
              <a:off x="6471807" y="4001294"/>
              <a:ext cx="463566" cy="4517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de flecha 43"/>
            <p:cNvCxnSpPr/>
            <p:nvPr/>
          </p:nvCxnSpPr>
          <p:spPr>
            <a:xfrm flipH="1">
              <a:off x="4603567" y="4936165"/>
              <a:ext cx="459795" cy="3612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de flecha 44"/>
            <p:cNvCxnSpPr/>
            <p:nvPr/>
          </p:nvCxnSpPr>
          <p:spPr>
            <a:xfrm flipH="1">
              <a:off x="6713133" y="4984958"/>
              <a:ext cx="222240" cy="3571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de flecha 45"/>
            <p:cNvCxnSpPr>
              <a:endCxn id="40" idx="0"/>
            </p:cNvCxnSpPr>
            <p:nvPr/>
          </p:nvCxnSpPr>
          <p:spPr>
            <a:xfrm>
              <a:off x="5352757" y="5002846"/>
              <a:ext cx="284536" cy="297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Conector recto de flecha 47"/>
          <p:cNvCxnSpPr/>
          <p:nvPr/>
        </p:nvCxnSpPr>
        <p:spPr>
          <a:xfrm>
            <a:off x="2782007" y="4269499"/>
            <a:ext cx="195815" cy="28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/>
          <p:nvPr/>
        </p:nvCxnSpPr>
        <p:spPr>
          <a:xfrm>
            <a:off x="7579977" y="4364463"/>
            <a:ext cx="195815" cy="28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Texto 49"/>
          <p:cNvSpPr txBox="1"/>
          <p:nvPr/>
        </p:nvSpPr>
        <p:spPr>
          <a:xfrm>
            <a:off x="7775792" y="3143491"/>
            <a:ext cx="123668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/>
              <a:t>Si no verificara</a:t>
            </a:r>
          </a:p>
          <a:p>
            <a:r>
              <a:rPr lang="es-AR" sz="1350" dirty="0"/>
              <a:t>Se </a:t>
            </a:r>
            <a:r>
              <a:rPr lang="es-AR" sz="1350" dirty="0" err="1"/>
              <a:t>swappearia</a:t>
            </a:r>
            <a:r>
              <a:rPr lang="es-AR" sz="1350" dirty="0"/>
              <a:t> </a:t>
            </a:r>
          </a:p>
          <a:p>
            <a:endParaRPr lang="es-AR" sz="1350" dirty="0"/>
          </a:p>
        </p:txBody>
      </p:sp>
    </p:spTree>
    <p:extLst>
      <p:ext uri="{BB962C8B-B14F-4D97-AF65-F5344CB8AC3E}">
        <p14:creationId xmlns:p14="http://schemas.microsoft.com/office/powerpoint/2010/main" val="231724184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/>
              <a:t>A lo sumo, cuantos </a:t>
            </a:r>
            <a:r>
              <a:rPr lang="es-AR" dirty="0" err="1"/>
              <a:t>swappeos</a:t>
            </a:r>
            <a:r>
              <a:rPr lang="es-AR" dirty="0"/>
              <a:t> hago?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 err="1"/>
              <a:t>Rta</a:t>
            </a:r>
            <a:r>
              <a:rPr lang="es-AR" dirty="0"/>
              <a:t>: la altura del árbol, o sea O(log n)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/>
              <a:t>EL borrado del min es análogo: se reemplaza la raíz por la ultima hoja y se </a:t>
            </a:r>
            <a:r>
              <a:rPr lang="es-AR" dirty="0" err="1"/>
              <a:t>swappea</a:t>
            </a:r>
            <a:r>
              <a:rPr lang="es-AR" dirty="0"/>
              <a:t> hasta garantizar propiedad. Es O(log n)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7916570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AR" dirty="0"/>
              <a:t>Como Times= </a:t>
            </a:r>
            <a:r>
              <a:rPr lang="es-AR" sz="1800" dirty="0">
                <a:solidFill>
                  <a:srgbClr val="00B050"/>
                </a:solidFill>
              </a:rPr>
              <a:t>|V| * Times( </a:t>
            </a:r>
            <a:r>
              <a:rPr lang="es-AR" sz="1800" dirty="0" err="1">
                <a:solidFill>
                  <a:srgbClr val="00B050"/>
                </a:solidFill>
              </a:rPr>
              <a:t>sacarMin</a:t>
            </a:r>
            <a:r>
              <a:rPr lang="es-AR" sz="1800" dirty="0">
                <a:solidFill>
                  <a:srgbClr val="00B050"/>
                </a:solidFill>
              </a:rPr>
              <a:t>)  +   |E|  *  Times(</a:t>
            </a:r>
            <a:r>
              <a:rPr lang="es-AR" sz="1800" dirty="0" err="1">
                <a:solidFill>
                  <a:srgbClr val="00B050"/>
                </a:solidFill>
              </a:rPr>
              <a:t>agregoOActualizo</a:t>
            </a:r>
            <a:r>
              <a:rPr lang="es-AR" sz="1800" dirty="0">
                <a:solidFill>
                  <a:srgbClr val="00B050"/>
                </a:solidFill>
              </a:rPr>
              <a:t>)</a:t>
            </a:r>
          </a:p>
          <a:p>
            <a:pPr marL="0" indent="0">
              <a:buNone/>
            </a:pPr>
            <a:endParaRPr lang="es-AR" dirty="0"/>
          </a:p>
          <a:p>
            <a:pPr marL="385763" indent="-385763">
              <a:buAutoNum type="alphaLcParenR"/>
            </a:pPr>
            <a:r>
              <a:rPr lang="es-AR" dirty="0"/>
              <a:t>Si como estructura elegimos un AVL o </a:t>
            </a:r>
            <a:r>
              <a:rPr lang="es-AR" dirty="0" err="1"/>
              <a:t>RedBlackTree</a:t>
            </a:r>
            <a:r>
              <a:rPr lang="es-AR" dirty="0"/>
              <a:t> cuanto es O?</a:t>
            </a:r>
          </a:p>
          <a:p>
            <a:pPr marL="0" indent="0">
              <a:buNone/>
            </a:pPr>
            <a:r>
              <a:rPr lang="es-AR" dirty="0" err="1"/>
              <a:t>Rta</a:t>
            </a:r>
            <a:r>
              <a:rPr lang="es-AR" dirty="0"/>
              <a:t>   O ( |V| * log2|V| + |E|* c * log2|V| )</a:t>
            </a:r>
          </a:p>
          <a:p>
            <a:pPr marL="0" indent="0">
              <a:buNone/>
            </a:pPr>
            <a:r>
              <a:rPr lang="es-AR" dirty="0"/>
              <a:t>     o sea   </a:t>
            </a:r>
            <a:r>
              <a:rPr lang="es-AR" dirty="0">
                <a:solidFill>
                  <a:srgbClr val="00B050"/>
                </a:solidFill>
              </a:rPr>
              <a:t>O ( (|V| + |E| ) * log2 |V|)</a:t>
            </a:r>
          </a:p>
          <a:p>
            <a:pPr marL="0" indent="0">
              <a:buNone/>
            </a:pPr>
            <a:endParaRPr lang="es-AR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s-AR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s-AR" dirty="0">
                <a:solidFill>
                  <a:srgbClr val="00B050"/>
                </a:solidFill>
              </a:rPr>
              <a:t>b) Para </a:t>
            </a:r>
            <a:r>
              <a:rPr lang="es-AR" dirty="0" err="1">
                <a:solidFill>
                  <a:srgbClr val="00B050"/>
                </a:solidFill>
              </a:rPr>
              <a:t>PriorityQueue</a:t>
            </a:r>
            <a:r>
              <a:rPr lang="es-AR" dirty="0">
                <a:solidFill>
                  <a:srgbClr val="00B050"/>
                </a:solidFill>
              </a:rPr>
              <a:t> la complejidad es:</a:t>
            </a:r>
          </a:p>
          <a:p>
            <a:pPr marL="0" indent="0">
              <a:buNone/>
            </a:pPr>
            <a:r>
              <a:rPr lang="es-AR" dirty="0" err="1"/>
              <a:t>Rta</a:t>
            </a:r>
            <a:r>
              <a:rPr lang="es-AR" dirty="0"/>
              <a:t>  O ( |V| * log2 | V| + |E| * c * log2|V| )</a:t>
            </a:r>
          </a:p>
          <a:p>
            <a:pPr marL="0" indent="0">
              <a:buNone/>
            </a:pPr>
            <a:r>
              <a:rPr lang="es-AR" dirty="0"/>
              <a:t>     o sea   </a:t>
            </a:r>
            <a:r>
              <a:rPr lang="es-AR" dirty="0">
                <a:solidFill>
                  <a:srgbClr val="00B050"/>
                </a:solidFill>
              </a:rPr>
              <a:t>O ( (|V| + |E| ) * log2 |V|)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7860646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Caso de Uso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AR" sz="1200" dirty="0" err="1"/>
              <a:t>GraphService</a:t>
            </a:r>
            <a:r>
              <a:rPr lang="es-AR" sz="1200" dirty="0"/>
              <a:t>&lt;</a:t>
            </a:r>
            <a:r>
              <a:rPr lang="es-AR" sz="1200" dirty="0" err="1"/>
              <a:t>Character,WeightedEdge</a:t>
            </a:r>
            <a:r>
              <a:rPr lang="es-AR" sz="1200" dirty="0"/>
              <a:t>&gt; g =  </a:t>
            </a:r>
            <a:r>
              <a:rPr lang="es-AR" sz="1200" dirty="0" err="1"/>
              <a:t>GraphFactory.</a:t>
            </a:r>
            <a:r>
              <a:rPr lang="es-AR" sz="1200" i="1" dirty="0" err="1"/>
              <a:t>create</a:t>
            </a:r>
            <a:r>
              <a:rPr lang="es-AR" sz="1200" i="1" dirty="0"/>
              <a:t>(</a:t>
            </a:r>
            <a:r>
              <a:rPr lang="es-AR" sz="1200" i="1" dirty="0" err="1"/>
              <a:t>Multiplicity.</a:t>
            </a:r>
            <a:r>
              <a:rPr lang="es-AR" sz="1200" b="1" i="1" dirty="0" err="1"/>
              <a:t>SIMPLE</a:t>
            </a:r>
            <a:r>
              <a:rPr lang="es-AR" sz="1200" b="1" i="1" dirty="0"/>
              <a:t>, </a:t>
            </a:r>
            <a:r>
              <a:rPr lang="es-AR" sz="1200" dirty="0" err="1"/>
              <a:t>EdgeMode.</a:t>
            </a:r>
            <a:r>
              <a:rPr lang="es-AR" sz="1200" b="1" i="1" dirty="0" err="1"/>
              <a:t>DIRECTED</a:t>
            </a:r>
            <a:r>
              <a:rPr lang="es-AR" sz="1200" b="1" i="1" dirty="0"/>
              <a:t>, </a:t>
            </a:r>
            <a:r>
              <a:rPr lang="es-AR" sz="1200" dirty="0"/>
              <a:t>    </a:t>
            </a:r>
            <a:r>
              <a:rPr lang="es-AR" sz="1200" dirty="0" err="1"/>
              <a:t>SelfLoop.</a:t>
            </a:r>
            <a:r>
              <a:rPr lang="es-AR" sz="1200" b="1" i="1" dirty="0" err="1"/>
              <a:t>NO</a:t>
            </a:r>
            <a:r>
              <a:rPr lang="es-AR" sz="1200" b="1" i="1" dirty="0"/>
              <a:t>, </a:t>
            </a:r>
            <a:r>
              <a:rPr lang="es-AR" sz="1200" dirty="0"/>
              <a:t>    </a:t>
            </a:r>
            <a:r>
              <a:rPr lang="es-AR" sz="1200" dirty="0" err="1"/>
              <a:t>Weight.</a:t>
            </a:r>
            <a:r>
              <a:rPr lang="es-AR" sz="1200" b="1" i="1" dirty="0" err="1"/>
              <a:t>YES</a:t>
            </a:r>
            <a:r>
              <a:rPr lang="es-AR" sz="1200" b="1" i="1" dirty="0"/>
              <a:t>, </a:t>
            </a:r>
            <a:r>
              <a:rPr lang="es-AR" sz="1200" dirty="0"/>
              <a:t>    </a:t>
            </a:r>
            <a:r>
              <a:rPr lang="es-AR" sz="1200" dirty="0" err="1"/>
              <a:t>Storage.</a:t>
            </a:r>
            <a:r>
              <a:rPr lang="es-AR" sz="1200" b="1" i="1" dirty="0" err="1"/>
              <a:t>SPARSE</a:t>
            </a:r>
            <a:r>
              <a:rPr lang="es-AR" sz="1200" b="1" i="1" dirty="0"/>
              <a:t>);</a:t>
            </a:r>
          </a:p>
          <a:p>
            <a:pPr marL="0" indent="0">
              <a:buNone/>
            </a:pPr>
            <a:r>
              <a:rPr lang="en-US" sz="1200" dirty="0" err="1"/>
              <a:t>g.addEdge</a:t>
            </a:r>
            <a:r>
              <a:rPr lang="en-US" sz="1200" dirty="0"/>
              <a:t>('A', 'B', </a:t>
            </a:r>
            <a:r>
              <a:rPr lang="en-US" sz="1200" b="1" dirty="0"/>
              <a:t>new </a:t>
            </a:r>
            <a:r>
              <a:rPr lang="en-US" sz="1200" b="1" dirty="0" err="1"/>
              <a:t>WeightedEdge</a:t>
            </a:r>
            <a:r>
              <a:rPr lang="en-US" sz="1200" b="1" dirty="0"/>
              <a:t>(10));  </a:t>
            </a:r>
          </a:p>
          <a:p>
            <a:pPr marL="0" indent="0">
              <a:buNone/>
            </a:pPr>
            <a:r>
              <a:rPr lang="en-US" sz="1200" dirty="0" err="1"/>
              <a:t>g.addEdge</a:t>
            </a:r>
            <a:r>
              <a:rPr lang="en-US" sz="1200" dirty="0"/>
              <a:t>('A', 'C', </a:t>
            </a:r>
            <a:r>
              <a:rPr lang="en-US" sz="1200" b="1" dirty="0"/>
              <a:t>new </a:t>
            </a:r>
            <a:r>
              <a:rPr lang="en-US" sz="1200" b="1" dirty="0" err="1"/>
              <a:t>WeightedEdge</a:t>
            </a:r>
            <a:r>
              <a:rPr lang="en-US" sz="1200" b="1" dirty="0"/>
              <a:t>(3));  </a:t>
            </a:r>
          </a:p>
          <a:p>
            <a:pPr marL="0" indent="0">
              <a:buNone/>
            </a:pPr>
            <a:r>
              <a:rPr lang="en-US" sz="1200" dirty="0" err="1"/>
              <a:t>g.addEdge</a:t>
            </a:r>
            <a:r>
              <a:rPr lang="en-US" sz="1200" dirty="0"/>
              <a:t>('B', 'C', </a:t>
            </a:r>
            <a:r>
              <a:rPr lang="en-US" sz="1200" b="1" dirty="0"/>
              <a:t>new </a:t>
            </a:r>
            <a:r>
              <a:rPr lang="en-US" sz="1200" b="1" dirty="0" err="1"/>
              <a:t>WeightedEdge</a:t>
            </a:r>
            <a:r>
              <a:rPr lang="en-US" sz="1200" b="1" dirty="0"/>
              <a:t>(1));  </a:t>
            </a:r>
          </a:p>
          <a:p>
            <a:pPr marL="0" indent="0">
              <a:buNone/>
            </a:pPr>
            <a:r>
              <a:rPr lang="en-US" sz="1200" dirty="0" err="1"/>
              <a:t>g.addEdge</a:t>
            </a:r>
            <a:r>
              <a:rPr lang="en-US" sz="1200" dirty="0"/>
              <a:t>('B', 'D', </a:t>
            </a:r>
            <a:r>
              <a:rPr lang="en-US" sz="1200" b="1" dirty="0"/>
              <a:t>new </a:t>
            </a:r>
            <a:r>
              <a:rPr lang="en-US" sz="1200" b="1" dirty="0" err="1"/>
              <a:t>WeightedEdge</a:t>
            </a:r>
            <a:r>
              <a:rPr lang="en-US" sz="1200" b="1" dirty="0"/>
              <a:t>(2));  </a:t>
            </a:r>
          </a:p>
          <a:p>
            <a:pPr marL="0" indent="0">
              <a:buNone/>
            </a:pPr>
            <a:r>
              <a:rPr lang="en-US" sz="1200" dirty="0" err="1"/>
              <a:t>g.addEdge</a:t>
            </a:r>
            <a:r>
              <a:rPr lang="en-US" sz="1200" dirty="0"/>
              <a:t>('C', 'A', </a:t>
            </a:r>
            <a:r>
              <a:rPr lang="en-US" sz="1200" b="1" dirty="0"/>
              <a:t>new </a:t>
            </a:r>
            <a:r>
              <a:rPr lang="en-US" sz="1200" b="1" dirty="0" err="1"/>
              <a:t>WeightedEdge</a:t>
            </a:r>
            <a:r>
              <a:rPr lang="en-US" sz="1200" b="1" dirty="0"/>
              <a:t>(1));  </a:t>
            </a:r>
          </a:p>
          <a:p>
            <a:pPr marL="0" indent="0">
              <a:buNone/>
            </a:pPr>
            <a:r>
              <a:rPr lang="en-US" sz="1200" dirty="0" err="1"/>
              <a:t>g.addEdge</a:t>
            </a:r>
            <a:r>
              <a:rPr lang="en-US" sz="1200" dirty="0"/>
              <a:t>('C', 'B', </a:t>
            </a:r>
            <a:r>
              <a:rPr lang="en-US" sz="1200" b="1" dirty="0"/>
              <a:t>new </a:t>
            </a:r>
            <a:r>
              <a:rPr lang="en-US" sz="1200" b="1" dirty="0" err="1"/>
              <a:t>WeightedEdge</a:t>
            </a:r>
            <a:r>
              <a:rPr lang="en-US" sz="1200" b="1" dirty="0"/>
              <a:t>(4));  </a:t>
            </a:r>
          </a:p>
          <a:p>
            <a:pPr marL="0" indent="0">
              <a:buNone/>
            </a:pPr>
            <a:r>
              <a:rPr lang="en-US" sz="1200" dirty="0" err="1"/>
              <a:t>g.addEdge</a:t>
            </a:r>
            <a:r>
              <a:rPr lang="en-US" sz="1200" dirty="0"/>
              <a:t>('C', 'D', </a:t>
            </a:r>
            <a:r>
              <a:rPr lang="en-US" sz="1200" b="1" dirty="0"/>
              <a:t>new </a:t>
            </a:r>
            <a:r>
              <a:rPr lang="en-US" sz="1200" b="1" dirty="0" err="1"/>
              <a:t>WeightedEdge</a:t>
            </a:r>
            <a:r>
              <a:rPr lang="en-US" sz="1200" b="1" dirty="0"/>
              <a:t>(8));  </a:t>
            </a:r>
          </a:p>
          <a:p>
            <a:pPr marL="0" indent="0">
              <a:buNone/>
            </a:pPr>
            <a:r>
              <a:rPr lang="en-US" sz="1200" dirty="0" err="1"/>
              <a:t>g.addEdge</a:t>
            </a:r>
            <a:r>
              <a:rPr lang="en-US" sz="1200" dirty="0"/>
              <a:t>('C', 'E', </a:t>
            </a:r>
            <a:r>
              <a:rPr lang="en-US" sz="1200" b="1" dirty="0"/>
              <a:t>new </a:t>
            </a:r>
            <a:r>
              <a:rPr lang="en-US" sz="1200" b="1" dirty="0" err="1"/>
              <a:t>WeightedEdge</a:t>
            </a:r>
            <a:r>
              <a:rPr lang="en-US" sz="1200" b="1" dirty="0"/>
              <a:t>(2));  </a:t>
            </a:r>
          </a:p>
          <a:p>
            <a:pPr marL="0" indent="0">
              <a:buNone/>
            </a:pPr>
            <a:r>
              <a:rPr lang="en-US" sz="1200" dirty="0" err="1"/>
              <a:t>g.addEdge</a:t>
            </a:r>
            <a:r>
              <a:rPr lang="en-US" sz="1200" dirty="0"/>
              <a:t>('D', 'E', </a:t>
            </a:r>
            <a:r>
              <a:rPr lang="en-US" sz="1200" b="1" dirty="0"/>
              <a:t>new </a:t>
            </a:r>
            <a:r>
              <a:rPr lang="en-US" sz="1200" b="1" dirty="0" err="1"/>
              <a:t>WeightedEdge</a:t>
            </a:r>
            <a:r>
              <a:rPr lang="en-US" sz="1200" b="1" dirty="0"/>
              <a:t>(7));  </a:t>
            </a:r>
          </a:p>
          <a:p>
            <a:pPr marL="0" indent="0">
              <a:buNone/>
            </a:pPr>
            <a:r>
              <a:rPr lang="en-US" sz="1200" dirty="0" err="1"/>
              <a:t>g.addEdge</a:t>
            </a:r>
            <a:r>
              <a:rPr lang="en-US" sz="1200" dirty="0"/>
              <a:t>('E', 'D', </a:t>
            </a:r>
            <a:r>
              <a:rPr lang="en-US" sz="1200" b="1" dirty="0"/>
              <a:t>new </a:t>
            </a:r>
            <a:r>
              <a:rPr lang="en-US" sz="1200" b="1" dirty="0" err="1"/>
              <a:t>WeightedEdge</a:t>
            </a:r>
            <a:r>
              <a:rPr lang="en-US" sz="1200" b="1" dirty="0"/>
              <a:t>(9));  </a:t>
            </a:r>
          </a:p>
          <a:p>
            <a:pPr marL="0" indent="0">
              <a:buNone/>
            </a:pPr>
            <a:r>
              <a:rPr lang="en-US" sz="1200" dirty="0" err="1"/>
              <a:t>g.addEdge</a:t>
            </a:r>
            <a:r>
              <a:rPr lang="en-US" sz="1200" dirty="0"/>
              <a:t>('Z', 'K', </a:t>
            </a:r>
            <a:r>
              <a:rPr lang="en-US" sz="1200" b="1" dirty="0"/>
              <a:t>new </a:t>
            </a:r>
            <a:r>
              <a:rPr lang="en-US" sz="1200" b="1" dirty="0" err="1"/>
              <a:t>WeightedEdge</a:t>
            </a:r>
            <a:r>
              <a:rPr lang="en-US" sz="1200" b="1" dirty="0"/>
              <a:t>(17));  </a:t>
            </a:r>
          </a:p>
          <a:p>
            <a:pPr marL="0" indent="0">
              <a:buNone/>
            </a:pPr>
            <a:r>
              <a:rPr lang="en-US" sz="1200" dirty="0" err="1"/>
              <a:t>g.addEdge</a:t>
            </a:r>
            <a:r>
              <a:rPr lang="en-US" sz="1200" dirty="0"/>
              <a:t>('K', 'A', </a:t>
            </a:r>
            <a:r>
              <a:rPr lang="en-US" sz="1200" b="1" dirty="0"/>
              <a:t>new </a:t>
            </a:r>
            <a:r>
              <a:rPr lang="en-US" sz="1200" b="1" dirty="0" err="1"/>
              <a:t>WeightedEdge</a:t>
            </a:r>
            <a:r>
              <a:rPr lang="en-US" sz="1200" b="1" dirty="0"/>
              <a:t>(19)); </a:t>
            </a:r>
            <a:endParaRPr lang="es-AR" sz="1200" dirty="0"/>
          </a:p>
          <a:p>
            <a:pPr marL="0" indent="0">
              <a:buNone/>
            </a:pPr>
            <a:r>
              <a:rPr lang="es-AR" sz="1200" dirty="0" err="1"/>
              <a:t>DijkstraPath</a:t>
            </a:r>
            <a:r>
              <a:rPr lang="es-AR" sz="1200" dirty="0"/>
              <a:t>&lt;</a:t>
            </a:r>
            <a:r>
              <a:rPr lang="es-AR" sz="1200" dirty="0" err="1"/>
              <a:t>Character</a:t>
            </a:r>
            <a:r>
              <a:rPr lang="es-AR" sz="1200" dirty="0"/>
              <a:t>, </a:t>
            </a:r>
            <a:r>
              <a:rPr lang="es-AR" sz="1200" dirty="0" err="1"/>
              <a:t>WeightedEdge</a:t>
            </a:r>
            <a:r>
              <a:rPr lang="es-AR" sz="1200" dirty="0"/>
              <a:t>&gt; </a:t>
            </a:r>
            <a:r>
              <a:rPr lang="es-AR" sz="1200" dirty="0" err="1"/>
              <a:t>pathRta</a:t>
            </a:r>
            <a:r>
              <a:rPr lang="es-AR" sz="1200" dirty="0"/>
              <a:t> = </a:t>
            </a:r>
            <a:r>
              <a:rPr lang="es-AR" sz="1200" dirty="0" err="1"/>
              <a:t>g.dijsktra</a:t>
            </a:r>
            <a:r>
              <a:rPr lang="es-AR" sz="1200" dirty="0"/>
              <a:t>('A');</a:t>
            </a:r>
          </a:p>
          <a:p>
            <a:pPr marL="0" indent="0">
              <a:buNone/>
            </a:pPr>
            <a:r>
              <a:rPr lang="es-AR" sz="1200" dirty="0" err="1"/>
              <a:t>System.</a:t>
            </a:r>
            <a:r>
              <a:rPr lang="es-AR" sz="1200" b="1" i="1" dirty="0" err="1"/>
              <a:t>out.println</a:t>
            </a:r>
            <a:r>
              <a:rPr lang="es-AR" sz="1200" b="1" i="1" dirty="0"/>
              <a:t>(</a:t>
            </a:r>
            <a:r>
              <a:rPr lang="es-AR" sz="1200" b="1" i="1" dirty="0" err="1"/>
              <a:t>pathRta</a:t>
            </a:r>
            <a:r>
              <a:rPr lang="es-AR" sz="1200" b="1" i="1" dirty="0"/>
              <a:t>);</a:t>
            </a:r>
          </a:p>
          <a:p>
            <a:pPr marL="0" indent="0">
              <a:buNone/>
            </a:pPr>
            <a:endParaRPr lang="es-AR" sz="1200" dirty="0"/>
          </a:p>
        </p:txBody>
      </p:sp>
      <p:sp>
        <p:nvSpPr>
          <p:cNvPr id="41" name="Rectángulo 40"/>
          <p:cNvSpPr/>
          <p:nvPr/>
        </p:nvSpPr>
        <p:spPr>
          <a:xfrm>
            <a:off x="5045286" y="5220312"/>
            <a:ext cx="4023360" cy="132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/>
              <a:t>0: [A]</a:t>
            </a:r>
          </a:p>
          <a:p>
            <a:r>
              <a:rPr lang="es-AR" dirty="0"/>
              <a:t>7: [A, C, B]</a:t>
            </a:r>
          </a:p>
          <a:p>
            <a:r>
              <a:rPr lang="es-AR" dirty="0"/>
              <a:t>3: [A, C]</a:t>
            </a:r>
          </a:p>
          <a:p>
            <a:r>
              <a:rPr lang="pt-BR" dirty="0"/>
              <a:t>9: [A, C, B, D]</a:t>
            </a:r>
          </a:p>
          <a:p>
            <a:r>
              <a:rPr lang="es-AR" dirty="0"/>
              <a:t>5: [A, C, E]</a:t>
            </a:r>
          </a:p>
        </p:txBody>
      </p:sp>
      <p:grpSp>
        <p:nvGrpSpPr>
          <p:cNvPr id="51" name="Grupo 50"/>
          <p:cNvGrpSpPr/>
          <p:nvPr/>
        </p:nvGrpSpPr>
        <p:grpSpPr>
          <a:xfrm>
            <a:off x="3993363" y="2158695"/>
            <a:ext cx="4340661" cy="3138794"/>
            <a:chOff x="3993363" y="2153256"/>
            <a:chExt cx="4340661" cy="3138794"/>
          </a:xfrm>
        </p:grpSpPr>
        <p:grpSp>
          <p:nvGrpSpPr>
            <p:cNvPr id="40" name="Grupo 39"/>
            <p:cNvGrpSpPr/>
            <p:nvPr/>
          </p:nvGrpSpPr>
          <p:grpSpPr>
            <a:xfrm>
              <a:off x="5326649" y="2403391"/>
              <a:ext cx="3007375" cy="2888659"/>
              <a:chOff x="5287537" y="2467111"/>
              <a:chExt cx="3007375" cy="2888659"/>
            </a:xfrm>
          </p:grpSpPr>
          <p:grpSp>
            <p:nvGrpSpPr>
              <p:cNvPr id="35" name="Grupo 34"/>
              <p:cNvGrpSpPr/>
              <p:nvPr/>
            </p:nvGrpSpPr>
            <p:grpSpPr>
              <a:xfrm>
                <a:off x="5287537" y="2467111"/>
                <a:ext cx="3007375" cy="2888659"/>
                <a:chOff x="5223563" y="2467112"/>
                <a:chExt cx="1928984" cy="2267360"/>
              </a:xfrm>
            </p:grpSpPr>
            <p:grpSp>
              <p:nvGrpSpPr>
                <p:cNvPr id="4" name="Grupo 3"/>
                <p:cNvGrpSpPr/>
                <p:nvPr/>
              </p:nvGrpSpPr>
              <p:grpSpPr>
                <a:xfrm>
                  <a:off x="5257997" y="2467112"/>
                  <a:ext cx="1894550" cy="1992404"/>
                  <a:chOff x="6429102" y="3008029"/>
                  <a:chExt cx="3324498" cy="3896675"/>
                </a:xfrm>
              </p:grpSpPr>
              <p:sp>
                <p:nvSpPr>
                  <p:cNvPr id="5" name="Elipse 4"/>
                  <p:cNvSpPr/>
                  <p:nvPr/>
                </p:nvSpPr>
                <p:spPr>
                  <a:xfrm>
                    <a:off x="7733211" y="3008029"/>
                    <a:ext cx="574766" cy="453628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AR" sz="1350" dirty="0"/>
                      <a:t>A</a:t>
                    </a:r>
                  </a:p>
                </p:txBody>
              </p:sp>
              <p:sp>
                <p:nvSpPr>
                  <p:cNvPr id="6" name="Elipse 5"/>
                  <p:cNvSpPr/>
                  <p:nvPr/>
                </p:nvSpPr>
                <p:spPr>
                  <a:xfrm>
                    <a:off x="8604068" y="4001294"/>
                    <a:ext cx="574766" cy="453628"/>
                  </a:xfrm>
                  <a:prstGeom prst="ellipse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AR" sz="1350" dirty="0"/>
                      <a:t>C</a:t>
                    </a:r>
                  </a:p>
                </p:txBody>
              </p:sp>
              <p:sp>
                <p:nvSpPr>
                  <p:cNvPr id="7" name="Elipse 6"/>
                  <p:cNvSpPr/>
                  <p:nvPr/>
                </p:nvSpPr>
                <p:spPr>
                  <a:xfrm>
                    <a:off x="9178834" y="6451076"/>
                    <a:ext cx="574766" cy="453628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AR" sz="1350" dirty="0"/>
                      <a:t>E</a:t>
                    </a:r>
                  </a:p>
                </p:txBody>
              </p:sp>
              <p:sp>
                <p:nvSpPr>
                  <p:cNvPr id="8" name="Elipse 7"/>
                  <p:cNvSpPr/>
                  <p:nvPr/>
                </p:nvSpPr>
                <p:spPr>
                  <a:xfrm>
                    <a:off x="6429102" y="4001294"/>
                    <a:ext cx="574766" cy="45362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AR" sz="1350" dirty="0"/>
                      <a:t>B</a:t>
                    </a:r>
                  </a:p>
                </p:txBody>
              </p:sp>
              <p:sp>
                <p:nvSpPr>
                  <p:cNvPr id="9" name="Elipse 8"/>
                  <p:cNvSpPr/>
                  <p:nvPr/>
                </p:nvSpPr>
                <p:spPr>
                  <a:xfrm>
                    <a:off x="6716484" y="6253612"/>
                    <a:ext cx="574766" cy="45362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AR" sz="1350" dirty="0"/>
                      <a:t>D</a:t>
                    </a:r>
                  </a:p>
                </p:txBody>
              </p:sp>
              <p:cxnSp>
                <p:nvCxnSpPr>
                  <p:cNvPr id="10" name="Conector recto 9"/>
                  <p:cNvCxnSpPr>
                    <a:stCxn id="8" idx="7"/>
                    <a:endCxn id="5" idx="3"/>
                  </p:cNvCxnSpPr>
                  <p:nvPr/>
                </p:nvCxnSpPr>
                <p:spPr>
                  <a:xfrm flipV="1">
                    <a:off x="6919695" y="3395225"/>
                    <a:ext cx="897689" cy="67250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headEnd type="stealth"/>
                    <a:tailEnd type="non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Conector recto 10"/>
                  <p:cNvCxnSpPr>
                    <a:stCxn id="5" idx="5"/>
                    <a:endCxn id="6" idx="1"/>
                  </p:cNvCxnSpPr>
                  <p:nvPr/>
                </p:nvCxnSpPr>
                <p:spPr>
                  <a:xfrm>
                    <a:off x="8223804" y="3395225"/>
                    <a:ext cx="464437" cy="67250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headEnd type="none"/>
                    <a:tailEnd type="stealt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" name="CuadroTexto 13"/>
                  <p:cNvSpPr txBox="1"/>
                  <p:nvPr/>
                </p:nvSpPr>
                <p:spPr>
                  <a:xfrm>
                    <a:off x="8069037" y="3462590"/>
                    <a:ext cx="478758" cy="58689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AR" sz="1350" dirty="0"/>
                      <a:t>3</a:t>
                    </a:r>
                  </a:p>
                </p:txBody>
              </p:sp>
              <p:sp>
                <p:nvSpPr>
                  <p:cNvPr id="17" name="CuadroTexto 16"/>
                  <p:cNvSpPr txBox="1"/>
                  <p:nvPr/>
                </p:nvSpPr>
                <p:spPr>
                  <a:xfrm>
                    <a:off x="6841245" y="3234843"/>
                    <a:ext cx="633465" cy="58689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AR" sz="1350" dirty="0"/>
                      <a:t>10</a:t>
                    </a:r>
                  </a:p>
                </p:txBody>
              </p:sp>
            </p:grpSp>
            <p:cxnSp>
              <p:nvCxnSpPr>
                <p:cNvPr id="18" name="Conector recto 17"/>
                <p:cNvCxnSpPr/>
                <p:nvPr/>
              </p:nvCxnSpPr>
              <p:spPr>
                <a:xfrm>
                  <a:off x="5645387" y="3137093"/>
                  <a:ext cx="766267" cy="3859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stealth"/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ector recto 19"/>
                <p:cNvCxnSpPr/>
                <p:nvPr/>
              </p:nvCxnSpPr>
              <p:spPr>
                <a:xfrm>
                  <a:off x="5592158" y="3252129"/>
                  <a:ext cx="928457" cy="4107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none"/>
                  <a:tailEnd type="stealt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CuadroTexto 21"/>
                <p:cNvSpPr txBox="1"/>
                <p:nvPr/>
              </p:nvSpPr>
              <p:spPr>
                <a:xfrm>
                  <a:off x="5833587" y="2946881"/>
                  <a:ext cx="272832" cy="3000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AR" sz="1350" dirty="0"/>
                    <a:t>4</a:t>
                  </a:r>
                </a:p>
              </p:txBody>
            </p:sp>
            <p:sp>
              <p:nvSpPr>
                <p:cNvPr id="23" name="CuadroTexto 22"/>
                <p:cNvSpPr txBox="1"/>
                <p:nvPr/>
              </p:nvSpPr>
              <p:spPr>
                <a:xfrm>
                  <a:off x="5908689" y="3308312"/>
                  <a:ext cx="272832" cy="3000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AR" sz="1350" dirty="0"/>
                    <a:t>1</a:t>
                  </a:r>
                </a:p>
              </p:txBody>
            </p:sp>
            <p:cxnSp>
              <p:nvCxnSpPr>
                <p:cNvPr id="26" name="Conector recto 25"/>
                <p:cNvCxnSpPr/>
                <p:nvPr/>
              </p:nvCxnSpPr>
              <p:spPr>
                <a:xfrm>
                  <a:off x="5947520" y="4232107"/>
                  <a:ext cx="766267" cy="3859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stealth"/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onector recto 26"/>
                <p:cNvCxnSpPr/>
                <p:nvPr/>
              </p:nvCxnSpPr>
              <p:spPr>
                <a:xfrm>
                  <a:off x="5922639" y="4407969"/>
                  <a:ext cx="928457" cy="4107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none"/>
                  <a:tailEnd type="stealt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8" name="CuadroTexto 27"/>
                <p:cNvSpPr txBox="1"/>
                <p:nvPr/>
              </p:nvSpPr>
              <p:spPr>
                <a:xfrm>
                  <a:off x="6399836" y="4036343"/>
                  <a:ext cx="272832" cy="3000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AR" sz="1350" dirty="0"/>
                    <a:t>9</a:t>
                  </a:r>
                </a:p>
              </p:txBody>
            </p:sp>
            <p:sp>
              <p:nvSpPr>
                <p:cNvPr id="29" name="CuadroTexto 28"/>
                <p:cNvSpPr txBox="1"/>
                <p:nvPr/>
              </p:nvSpPr>
              <p:spPr>
                <a:xfrm>
                  <a:off x="6191945" y="4434390"/>
                  <a:ext cx="272832" cy="3000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AR" sz="1350" dirty="0"/>
                    <a:t>7</a:t>
                  </a:r>
                </a:p>
              </p:txBody>
            </p:sp>
            <p:cxnSp>
              <p:nvCxnSpPr>
                <p:cNvPr id="30" name="Conector recto 29"/>
                <p:cNvCxnSpPr/>
                <p:nvPr/>
              </p:nvCxnSpPr>
              <p:spPr>
                <a:xfrm>
                  <a:off x="5397610" y="3274566"/>
                  <a:ext cx="139964" cy="77935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none"/>
                  <a:tailEnd type="stealt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2" name="CuadroTexto 31"/>
                <p:cNvSpPr txBox="1"/>
                <p:nvPr/>
              </p:nvSpPr>
              <p:spPr>
                <a:xfrm>
                  <a:off x="5223563" y="3522412"/>
                  <a:ext cx="158395" cy="2355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AR" sz="1350" dirty="0"/>
                    <a:t>2</a:t>
                  </a:r>
                </a:p>
              </p:txBody>
            </p:sp>
            <p:cxnSp>
              <p:nvCxnSpPr>
                <p:cNvPr id="33" name="Conector recto 32"/>
                <p:cNvCxnSpPr/>
                <p:nvPr/>
              </p:nvCxnSpPr>
              <p:spPr>
                <a:xfrm>
                  <a:off x="6800472" y="3359118"/>
                  <a:ext cx="139964" cy="77935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none"/>
                  <a:tailEnd type="stealt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4" name="CuadroTexto 33"/>
                <p:cNvSpPr txBox="1"/>
                <p:nvPr/>
              </p:nvSpPr>
              <p:spPr>
                <a:xfrm>
                  <a:off x="6860475" y="3524111"/>
                  <a:ext cx="272832" cy="3000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AR" sz="1350" dirty="0"/>
                    <a:t>2</a:t>
                  </a:r>
                </a:p>
              </p:txBody>
            </p:sp>
          </p:grpSp>
          <p:cxnSp>
            <p:nvCxnSpPr>
              <p:cNvPr id="36" name="Conector recto 35"/>
              <p:cNvCxnSpPr/>
              <p:nvPr/>
            </p:nvCxnSpPr>
            <p:spPr>
              <a:xfrm flipV="1">
                <a:off x="6054987" y="3516425"/>
                <a:ext cx="1390331" cy="1059738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stealth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CuadroTexto 38"/>
              <p:cNvSpPr txBox="1"/>
              <p:nvPr/>
            </p:nvSpPr>
            <p:spPr>
              <a:xfrm>
                <a:off x="6164751" y="4027909"/>
                <a:ext cx="272832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sz="1350" dirty="0"/>
                  <a:t>8</a:t>
                </a:r>
              </a:p>
            </p:txBody>
          </p:sp>
        </p:grpSp>
        <p:grpSp>
          <p:nvGrpSpPr>
            <p:cNvPr id="50" name="Grupo 49"/>
            <p:cNvGrpSpPr/>
            <p:nvPr/>
          </p:nvGrpSpPr>
          <p:grpSpPr>
            <a:xfrm>
              <a:off x="3993363" y="2153256"/>
              <a:ext cx="2545622" cy="1340416"/>
              <a:chOff x="3993363" y="2153256"/>
              <a:chExt cx="2545622" cy="1340416"/>
            </a:xfrm>
          </p:grpSpPr>
          <p:sp>
            <p:nvSpPr>
              <p:cNvPr id="42" name="Elipse 41"/>
              <p:cNvSpPr/>
              <p:nvPr/>
            </p:nvSpPr>
            <p:spPr>
              <a:xfrm>
                <a:off x="3993363" y="3198171"/>
                <a:ext cx="510658" cy="29550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1350" dirty="0"/>
                  <a:t>Z</a:t>
                </a:r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4775391" y="2174702"/>
                <a:ext cx="510658" cy="29550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1350" dirty="0"/>
                  <a:t>K</a:t>
                </a:r>
              </a:p>
            </p:txBody>
          </p:sp>
          <p:cxnSp>
            <p:nvCxnSpPr>
              <p:cNvPr id="44" name="Conector recto 43"/>
              <p:cNvCxnSpPr>
                <a:stCxn id="42" idx="0"/>
                <a:endCxn id="43" idx="3"/>
              </p:cNvCxnSpPr>
              <p:nvPr/>
            </p:nvCxnSpPr>
            <p:spPr>
              <a:xfrm flipV="1">
                <a:off x="4248692" y="2426928"/>
                <a:ext cx="601483" cy="771243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>
                <a:stCxn id="43" idx="5"/>
              </p:cNvCxnSpPr>
              <p:nvPr/>
            </p:nvCxnSpPr>
            <p:spPr>
              <a:xfrm>
                <a:off x="5211265" y="2426928"/>
                <a:ext cx="1327720" cy="65426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CuadroTexto 47"/>
              <p:cNvSpPr txBox="1"/>
              <p:nvPr/>
            </p:nvSpPr>
            <p:spPr>
              <a:xfrm>
                <a:off x="4140042" y="2662508"/>
                <a:ext cx="420913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1350" dirty="0"/>
                  <a:t>17</a:t>
                </a:r>
              </a:p>
            </p:txBody>
          </p:sp>
          <p:sp>
            <p:nvSpPr>
              <p:cNvPr id="49" name="CuadroTexto 48"/>
              <p:cNvSpPr txBox="1"/>
              <p:nvPr/>
            </p:nvSpPr>
            <p:spPr>
              <a:xfrm>
                <a:off x="5400883" y="2153256"/>
                <a:ext cx="458897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1350" dirty="0"/>
                  <a:t>19</a:t>
                </a:r>
              </a:p>
            </p:txBody>
          </p:sp>
        </p:grpSp>
      </p:grpSp>
      <p:cxnSp>
        <p:nvCxnSpPr>
          <p:cNvPr id="56" name="Conector recto 55"/>
          <p:cNvCxnSpPr/>
          <p:nvPr/>
        </p:nvCxnSpPr>
        <p:spPr>
          <a:xfrm flipH="1" flipV="1">
            <a:off x="7129769" y="2598157"/>
            <a:ext cx="381898" cy="380635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CuadroTexto 59"/>
          <p:cNvSpPr txBox="1"/>
          <p:nvPr/>
        </p:nvSpPr>
        <p:spPr>
          <a:xfrm>
            <a:off x="7298133" y="2636863"/>
            <a:ext cx="42091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35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2490359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7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s-AR" dirty="0"/>
              <a:t>TP 6 – </a:t>
            </a:r>
            <a:r>
              <a:rPr lang="es-AR" dirty="0" err="1"/>
              <a:t>Ejer</a:t>
            </a:r>
            <a:r>
              <a:rPr lang="es-AR" dirty="0"/>
              <a:t> 4</a:t>
            </a:r>
            <a:endParaRPr dirty="0"/>
          </a:p>
        </p:txBody>
      </p:sp>
      <p:sp>
        <p:nvSpPr>
          <p:cNvPr id="308" name="Google Shape;308;p27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9" name="Google Shape;309;p27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AR" sz="2000" dirty="0">
                <a:solidFill>
                  <a:schemeClr val="dk1"/>
                </a:solidFill>
              </a:rPr>
              <a:t>Implementar </a:t>
            </a:r>
            <a:endParaRPr dirty="0"/>
          </a:p>
          <a:p>
            <a:pPr marL="114300" lvl="0" indent="0">
              <a:buNone/>
            </a:pPr>
            <a:r>
              <a:rPr lang="es-AR" dirty="0" err="1">
                <a:solidFill>
                  <a:schemeClr val="tx1"/>
                </a:solidFill>
              </a:rPr>
              <a:t>public</a:t>
            </a:r>
            <a:r>
              <a:rPr lang="es-AR" dirty="0">
                <a:solidFill>
                  <a:schemeClr val="tx1"/>
                </a:solidFill>
              </a:rPr>
              <a:t> </a:t>
            </a:r>
            <a:r>
              <a:rPr lang="es-AR" dirty="0" err="1">
                <a:solidFill>
                  <a:schemeClr val="tx1"/>
                </a:solidFill>
              </a:rPr>
              <a:t>DijkstraPath</a:t>
            </a:r>
            <a:r>
              <a:rPr lang="es-AR" dirty="0">
                <a:solidFill>
                  <a:schemeClr val="tx1"/>
                </a:solidFill>
              </a:rPr>
              <a:t>&lt;V,E&gt; </a:t>
            </a:r>
            <a:r>
              <a:rPr lang="es-AR" dirty="0" err="1">
                <a:solidFill>
                  <a:schemeClr val="tx1"/>
                </a:solidFill>
              </a:rPr>
              <a:t>dijsktra</a:t>
            </a:r>
            <a:r>
              <a:rPr lang="es-AR" dirty="0">
                <a:solidFill>
                  <a:schemeClr val="tx1"/>
                </a:solidFill>
              </a:rPr>
              <a:t>(V </a:t>
            </a:r>
            <a:r>
              <a:rPr lang="es-AR" dirty="0" err="1">
                <a:solidFill>
                  <a:schemeClr val="tx1"/>
                </a:solidFill>
              </a:rPr>
              <a:t>source</a:t>
            </a:r>
            <a:r>
              <a:rPr lang="es-AR" dirty="0">
                <a:solidFill>
                  <a:schemeClr val="tx1"/>
                </a:solidFill>
              </a:rPr>
              <a:t>);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310" name="Google Shape;310;p27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AR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74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1" name="Google Shape;311;p27" descr="File:Notepad icon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9914" y="5393028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993528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Estructura de Datos y Algoritmos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3600">
                <a:solidFill>
                  <a:schemeClr val="tx2"/>
                </a:solidFill>
              </a:rPr>
              <a:t>ITBA     2024-Q1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 dirty="0"/>
              <a:t>TP 6 – </a:t>
            </a:r>
            <a:r>
              <a:rPr lang="en-US" dirty="0" err="1"/>
              <a:t>Ejer</a:t>
            </a:r>
            <a:r>
              <a:rPr lang="en-US" dirty="0"/>
              <a:t> 3</a:t>
            </a:r>
            <a:endParaRPr dirty="0"/>
          </a:p>
        </p:txBody>
      </p:sp>
      <p:sp>
        <p:nvSpPr>
          <p:cNvPr id="119" name="Google Shape;119;p2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" name="Google Shape;120;p2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s-AR" sz="2000" b="1" dirty="0">
                <a:solidFill>
                  <a:schemeClr val="tx1"/>
                </a:solidFill>
              </a:rPr>
              <a:t>Solo para grafo </a:t>
            </a:r>
            <a:r>
              <a:rPr lang="es-AR" sz="2000" b="1" dirty="0" err="1">
                <a:solidFill>
                  <a:schemeClr val="tx1"/>
                </a:solidFill>
              </a:rPr>
              <a:t>SimpleOrDefault</a:t>
            </a:r>
            <a:r>
              <a:rPr lang="es-AR" sz="2000" b="1" dirty="0">
                <a:solidFill>
                  <a:schemeClr val="tx1"/>
                </a:solidFill>
              </a:rPr>
              <a:t>, sin lazos</a:t>
            </a:r>
          </a:p>
          <a:p>
            <a:pPr marL="0" indent="0">
              <a:buNone/>
            </a:pPr>
            <a:endParaRPr lang="es-AR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AR" sz="2000" dirty="0">
                <a:solidFill>
                  <a:schemeClr val="tx1"/>
                </a:solidFill>
              </a:rPr>
              <a:t>Agregar el siguiente método a la interface</a:t>
            </a:r>
          </a:p>
          <a:p>
            <a:pPr marL="0" indent="0">
              <a:buNone/>
            </a:pPr>
            <a:endParaRPr lang="es-AR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MX" sz="2000" b="1" dirty="0" err="1">
                <a:solidFill>
                  <a:schemeClr val="tx1"/>
                </a:solidFill>
              </a:rPr>
              <a:t>void</a:t>
            </a:r>
            <a:r>
              <a:rPr lang="es-MX" sz="2000" b="1" dirty="0">
                <a:solidFill>
                  <a:schemeClr val="tx1"/>
                </a:solidFill>
              </a:rPr>
              <a:t> </a:t>
            </a:r>
            <a:r>
              <a:rPr lang="es-MX" sz="2000" b="1" dirty="0" err="1">
                <a:solidFill>
                  <a:schemeClr val="tx1"/>
                </a:solidFill>
              </a:rPr>
              <a:t>printAllPaths</a:t>
            </a:r>
            <a:r>
              <a:rPr lang="es-MX" sz="2000" b="1" dirty="0">
                <a:solidFill>
                  <a:schemeClr val="tx1"/>
                </a:solidFill>
              </a:rPr>
              <a:t>(V </a:t>
            </a:r>
            <a:r>
              <a:rPr lang="es-MX" sz="2000" b="1" dirty="0" err="1">
                <a:solidFill>
                  <a:schemeClr val="tx1"/>
                </a:solidFill>
              </a:rPr>
              <a:t>startNode</a:t>
            </a:r>
            <a:r>
              <a:rPr lang="es-MX" sz="2000" b="1" dirty="0">
                <a:solidFill>
                  <a:schemeClr val="tx1"/>
                </a:solidFill>
              </a:rPr>
              <a:t>, V </a:t>
            </a:r>
            <a:r>
              <a:rPr lang="es-MX" sz="2000" b="1" dirty="0" err="1">
                <a:solidFill>
                  <a:schemeClr val="tx1"/>
                </a:solidFill>
              </a:rPr>
              <a:t>endNode</a:t>
            </a:r>
            <a:r>
              <a:rPr lang="es-MX" sz="2000" b="1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21" name="Google Shape;121;p2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76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Google Shape;122;p2" descr="File:Notepad icon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9914" y="5393028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432874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dirty="0" err="1"/>
              <a:t>g.printAllPaths</a:t>
            </a:r>
            <a:r>
              <a:rPr lang="es-MX" b="1" dirty="0"/>
              <a:t>(‘A’, ‘F’);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77</a:t>
            </a:fld>
            <a:endParaRPr lang="en-US"/>
          </a:p>
        </p:txBody>
      </p:sp>
      <p:grpSp>
        <p:nvGrpSpPr>
          <p:cNvPr id="5" name="Grupo 4"/>
          <p:cNvGrpSpPr/>
          <p:nvPr/>
        </p:nvGrpSpPr>
        <p:grpSpPr>
          <a:xfrm>
            <a:off x="2864217" y="2530161"/>
            <a:ext cx="2919177" cy="3199757"/>
            <a:chOff x="5284771" y="730984"/>
            <a:chExt cx="3441045" cy="3754334"/>
          </a:xfrm>
        </p:grpSpPr>
        <p:grpSp>
          <p:nvGrpSpPr>
            <p:cNvPr id="6" name="Grupo 5"/>
            <p:cNvGrpSpPr/>
            <p:nvPr/>
          </p:nvGrpSpPr>
          <p:grpSpPr>
            <a:xfrm>
              <a:off x="5284771" y="730984"/>
              <a:ext cx="3441045" cy="3754334"/>
              <a:chOff x="457200" y="2525484"/>
              <a:chExt cx="3441045" cy="3754334"/>
            </a:xfrm>
          </p:grpSpPr>
          <p:sp>
            <p:nvSpPr>
              <p:cNvPr id="10" name="Elipse 9"/>
              <p:cNvSpPr/>
              <p:nvPr/>
            </p:nvSpPr>
            <p:spPr>
              <a:xfrm>
                <a:off x="1789612" y="4236718"/>
                <a:ext cx="483326" cy="42672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/>
                  <a:t>H</a:t>
                </a:r>
                <a:endParaRPr lang="es-MX" dirty="0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2647406" y="3061488"/>
                <a:ext cx="483326" cy="42672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/>
                  <a:t>F</a:t>
                </a:r>
                <a:endParaRPr lang="es-MX" dirty="0"/>
              </a:p>
            </p:txBody>
          </p:sp>
          <p:sp>
            <p:nvSpPr>
              <p:cNvPr id="12" name="Elipse 11"/>
              <p:cNvSpPr/>
              <p:nvPr/>
            </p:nvSpPr>
            <p:spPr>
              <a:xfrm>
                <a:off x="3414919" y="5853097"/>
                <a:ext cx="483326" cy="42672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/>
                  <a:t>X</a:t>
                </a:r>
                <a:endParaRPr lang="es-MX" dirty="0"/>
              </a:p>
            </p:txBody>
          </p:sp>
          <p:sp>
            <p:nvSpPr>
              <p:cNvPr id="13" name="Elipse 12"/>
              <p:cNvSpPr/>
              <p:nvPr/>
            </p:nvSpPr>
            <p:spPr>
              <a:xfrm>
                <a:off x="2320256" y="5019066"/>
                <a:ext cx="483326" cy="42672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/>
                  <a:t>B</a:t>
                </a:r>
                <a:endParaRPr lang="es-MX" dirty="0"/>
              </a:p>
            </p:txBody>
          </p:sp>
          <p:sp>
            <p:nvSpPr>
              <p:cNvPr id="14" name="Elipse 13"/>
              <p:cNvSpPr/>
              <p:nvPr/>
            </p:nvSpPr>
            <p:spPr>
              <a:xfrm>
                <a:off x="1495697" y="2525484"/>
                <a:ext cx="483326" cy="42672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/>
                  <a:t>E</a:t>
                </a:r>
                <a:endParaRPr lang="es-MX" dirty="0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650965" y="3488209"/>
                <a:ext cx="483326" cy="42672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/>
                  <a:t>C</a:t>
                </a:r>
                <a:endParaRPr lang="es-MX" dirty="0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457200" y="4805705"/>
                <a:ext cx="483326" cy="42672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/>
                  <a:t>A</a:t>
                </a:r>
                <a:endParaRPr lang="es-MX" dirty="0"/>
              </a:p>
            </p:txBody>
          </p:sp>
          <p:cxnSp>
            <p:nvCxnSpPr>
              <p:cNvPr id="17" name="Conector recto 16"/>
              <p:cNvCxnSpPr>
                <a:stCxn id="10" idx="7"/>
                <a:endCxn id="11" idx="4"/>
              </p:cNvCxnSpPr>
              <p:nvPr/>
            </p:nvCxnSpPr>
            <p:spPr>
              <a:xfrm flipV="1">
                <a:off x="2202157" y="3488209"/>
                <a:ext cx="686912" cy="81100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cto 17"/>
              <p:cNvCxnSpPr>
                <a:stCxn id="14" idx="4"/>
                <a:endCxn id="10" idx="0"/>
              </p:cNvCxnSpPr>
              <p:nvPr/>
            </p:nvCxnSpPr>
            <p:spPr>
              <a:xfrm>
                <a:off x="1737361" y="2952205"/>
                <a:ext cx="293915" cy="128451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cto 19"/>
              <p:cNvCxnSpPr>
                <a:endCxn id="15" idx="5"/>
              </p:cNvCxnSpPr>
              <p:nvPr/>
            </p:nvCxnSpPr>
            <p:spPr>
              <a:xfrm flipH="1" flipV="1">
                <a:off x="1063510" y="3852438"/>
                <a:ext cx="795191" cy="46799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cto 20"/>
              <p:cNvCxnSpPr>
                <a:stCxn id="11" idx="1"/>
              </p:cNvCxnSpPr>
              <p:nvPr/>
            </p:nvCxnSpPr>
            <p:spPr>
              <a:xfrm flipH="1" flipV="1">
                <a:off x="1979024" y="2775611"/>
                <a:ext cx="739163" cy="34836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cto 21"/>
              <p:cNvCxnSpPr/>
              <p:nvPr/>
            </p:nvCxnSpPr>
            <p:spPr>
              <a:xfrm flipH="1" flipV="1">
                <a:off x="2711655" y="5393980"/>
                <a:ext cx="795191" cy="46799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recto 22"/>
              <p:cNvCxnSpPr>
                <a:stCxn id="16" idx="0"/>
              </p:cNvCxnSpPr>
              <p:nvPr/>
            </p:nvCxnSpPr>
            <p:spPr>
              <a:xfrm flipV="1">
                <a:off x="698863" y="3901315"/>
                <a:ext cx="158665" cy="90439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Conector recto 7"/>
            <p:cNvCxnSpPr>
              <a:stCxn id="13" idx="2"/>
              <a:endCxn id="16" idx="6"/>
            </p:cNvCxnSpPr>
            <p:nvPr/>
          </p:nvCxnSpPr>
          <p:spPr>
            <a:xfrm flipH="1" flipV="1">
              <a:off x="5768097" y="3224566"/>
              <a:ext cx="1379730" cy="21336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Elipse 23"/>
          <p:cNvSpPr/>
          <p:nvPr/>
        </p:nvSpPr>
        <p:spPr>
          <a:xfrm>
            <a:off x="5389474" y="4027611"/>
            <a:ext cx="410025" cy="36368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G</a:t>
            </a:r>
            <a:endParaRPr lang="es-MX" dirty="0"/>
          </a:p>
        </p:txBody>
      </p:sp>
      <p:cxnSp>
        <p:nvCxnSpPr>
          <p:cNvPr id="25" name="Conector recto 24"/>
          <p:cNvCxnSpPr/>
          <p:nvPr/>
        </p:nvCxnSpPr>
        <p:spPr>
          <a:xfrm flipH="1">
            <a:off x="4426784" y="4223723"/>
            <a:ext cx="946585" cy="17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7651616" y="3130058"/>
            <a:ext cx="410025" cy="36368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C</a:t>
            </a:r>
            <a:endParaRPr lang="es-MX" dirty="0"/>
          </a:p>
        </p:txBody>
      </p:sp>
      <p:cxnSp>
        <p:nvCxnSpPr>
          <p:cNvPr id="29" name="Conector recto 28"/>
          <p:cNvCxnSpPr>
            <a:stCxn id="28" idx="1"/>
          </p:cNvCxnSpPr>
          <p:nvPr/>
        </p:nvCxnSpPr>
        <p:spPr>
          <a:xfrm flipH="1" flipV="1">
            <a:off x="6690069" y="2648315"/>
            <a:ext cx="1021593" cy="5350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ipse 30"/>
          <p:cNvSpPr/>
          <p:nvPr/>
        </p:nvSpPr>
        <p:spPr>
          <a:xfrm>
            <a:off x="6280044" y="2396218"/>
            <a:ext cx="410025" cy="36368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D</a:t>
            </a:r>
            <a:endParaRPr lang="es-MX" dirty="0"/>
          </a:p>
        </p:txBody>
      </p:sp>
      <p:sp>
        <p:nvSpPr>
          <p:cNvPr id="36" name="Marcador de contenido 35"/>
          <p:cNvSpPr>
            <a:spLocks noGrp="1"/>
          </p:cNvSpPr>
          <p:nvPr>
            <p:ph idx="1"/>
          </p:nvPr>
        </p:nvSpPr>
        <p:spPr>
          <a:xfrm>
            <a:off x="1927088" y="2986988"/>
            <a:ext cx="476175" cy="43325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normAutofit fontScale="62500" lnSpcReduction="20000"/>
          </a:bodyPr>
          <a:lstStyle/>
          <a:p>
            <a:pPr marL="0" indent="0" algn="ctr">
              <a:buNone/>
            </a:pPr>
            <a:r>
              <a:rPr lang="es-AR" dirty="0"/>
              <a:t>M</a:t>
            </a:r>
            <a:endParaRPr lang="es-MX" dirty="0"/>
          </a:p>
        </p:txBody>
      </p:sp>
      <p:sp>
        <p:nvSpPr>
          <p:cNvPr id="42" name="Forma libre 41"/>
          <p:cNvSpPr/>
          <p:nvPr/>
        </p:nvSpPr>
        <p:spPr>
          <a:xfrm>
            <a:off x="2586445" y="3010783"/>
            <a:ext cx="2142309" cy="1699500"/>
          </a:xfrm>
          <a:custGeom>
            <a:avLst/>
            <a:gdLst>
              <a:gd name="connsiteX0" fmla="*/ 0 w 2142309"/>
              <a:gd name="connsiteY0" fmla="*/ 1699500 h 1699500"/>
              <a:gd name="connsiteX1" fmla="*/ 418011 w 2142309"/>
              <a:gd name="connsiteY1" fmla="*/ 14391 h 1699500"/>
              <a:gd name="connsiteX2" fmla="*/ 1489166 w 2142309"/>
              <a:gd name="connsiteY2" fmla="*/ 863477 h 1699500"/>
              <a:gd name="connsiteX3" fmla="*/ 2142309 w 2142309"/>
              <a:gd name="connsiteY3" fmla="*/ 445465 h 169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2309" h="1699500">
                <a:moveTo>
                  <a:pt x="0" y="1699500"/>
                </a:moveTo>
                <a:cubicBezTo>
                  <a:pt x="84908" y="926614"/>
                  <a:pt x="169817" y="153728"/>
                  <a:pt x="418011" y="14391"/>
                </a:cubicBezTo>
                <a:cubicBezTo>
                  <a:pt x="666205" y="-124946"/>
                  <a:pt x="1201783" y="791631"/>
                  <a:pt x="1489166" y="863477"/>
                </a:cubicBezTo>
                <a:cubicBezTo>
                  <a:pt x="1776549" y="935323"/>
                  <a:pt x="1959429" y="690394"/>
                  <a:pt x="2142309" y="445465"/>
                </a:cubicBezTo>
              </a:path>
            </a:pathLst>
          </a:cu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Forma libre 42"/>
          <p:cNvSpPr/>
          <p:nvPr/>
        </p:nvSpPr>
        <p:spPr>
          <a:xfrm>
            <a:off x="2468880" y="2291682"/>
            <a:ext cx="2377440" cy="2410947"/>
          </a:xfrm>
          <a:custGeom>
            <a:avLst/>
            <a:gdLst>
              <a:gd name="connsiteX0" fmla="*/ 0 w 2377440"/>
              <a:gd name="connsiteY0" fmla="*/ 2410947 h 2410947"/>
              <a:gd name="connsiteX1" fmla="*/ 483326 w 2377440"/>
              <a:gd name="connsiteY1" fmla="*/ 333952 h 2410947"/>
              <a:gd name="connsiteX2" fmla="*/ 1502229 w 2377440"/>
              <a:gd name="connsiteY2" fmla="*/ 1405107 h 2410947"/>
              <a:gd name="connsiteX3" fmla="*/ 1214846 w 2377440"/>
              <a:gd name="connsiteY3" fmla="*/ 33507 h 2410947"/>
              <a:gd name="connsiteX4" fmla="*/ 2377440 w 2377440"/>
              <a:gd name="connsiteY4" fmla="*/ 556021 h 241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7440" h="2410947">
                <a:moveTo>
                  <a:pt x="0" y="2410947"/>
                </a:moveTo>
                <a:cubicBezTo>
                  <a:pt x="116477" y="1456269"/>
                  <a:pt x="232955" y="501592"/>
                  <a:pt x="483326" y="333952"/>
                </a:cubicBezTo>
                <a:cubicBezTo>
                  <a:pt x="733697" y="166312"/>
                  <a:pt x="1380309" y="1455181"/>
                  <a:pt x="1502229" y="1405107"/>
                </a:cubicBezTo>
                <a:cubicBezTo>
                  <a:pt x="1624149" y="1355033"/>
                  <a:pt x="1068978" y="175021"/>
                  <a:pt x="1214846" y="33507"/>
                </a:cubicBezTo>
                <a:cubicBezTo>
                  <a:pt x="1360715" y="-108007"/>
                  <a:pt x="1869077" y="224007"/>
                  <a:pt x="2377440" y="556021"/>
                </a:cubicBezTo>
              </a:path>
            </a:pathLst>
          </a:cu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CuadroTexto 43"/>
          <p:cNvSpPr txBox="1"/>
          <p:nvPr/>
        </p:nvSpPr>
        <p:spPr>
          <a:xfrm>
            <a:off x="1345474" y="5589960"/>
            <a:ext cx="100848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A C H F</a:t>
            </a:r>
            <a:endParaRPr lang="es-MX" dirty="0" err="1"/>
          </a:p>
        </p:txBody>
      </p:sp>
      <p:sp>
        <p:nvSpPr>
          <p:cNvPr id="45" name="CuadroTexto 44"/>
          <p:cNvSpPr txBox="1"/>
          <p:nvPr/>
        </p:nvSpPr>
        <p:spPr>
          <a:xfrm>
            <a:off x="1316866" y="5959292"/>
            <a:ext cx="1207254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A C H E F</a:t>
            </a:r>
            <a:endParaRPr lang="es-MX" dirty="0" err="1"/>
          </a:p>
        </p:txBody>
      </p:sp>
    </p:spTree>
    <p:extLst>
      <p:ext uri="{BB962C8B-B14F-4D97-AF65-F5344CB8AC3E}">
        <p14:creationId xmlns:p14="http://schemas.microsoft.com/office/powerpoint/2010/main" val="218362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78</a:t>
            </a:fld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082419"/>
            <a:ext cx="8125097" cy="233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36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79</a:t>
            </a:fld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53832"/>
            <a:ext cx="7210697" cy="4875599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600890" y="2391407"/>
            <a:ext cx="3788229" cy="659892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" name="Rectángulo redondeado 6"/>
          <p:cNvSpPr/>
          <p:nvPr/>
        </p:nvSpPr>
        <p:spPr>
          <a:xfrm>
            <a:off x="783771" y="5879022"/>
            <a:ext cx="3788229" cy="659892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4962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AR" sz="1600" dirty="0" err="1"/>
              <a:t>GraphService</a:t>
            </a:r>
            <a:r>
              <a:rPr lang="es-AR" sz="1600" dirty="0"/>
              <a:t>&lt;</a:t>
            </a:r>
            <a:r>
              <a:rPr lang="es-AR" sz="1600" dirty="0" err="1"/>
              <a:t>Character,WeightedEdge</a:t>
            </a:r>
            <a:r>
              <a:rPr lang="es-AR" sz="1600" dirty="0"/>
              <a:t>&gt; g = </a:t>
            </a:r>
          </a:p>
          <a:p>
            <a:pPr marL="0" indent="0">
              <a:buNone/>
            </a:pPr>
            <a:r>
              <a:rPr lang="es-AR" sz="1600" dirty="0" err="1"/>
              <a:t>GraphFactory.</a:t>
            </a:r>
            <a:r>
              <a:rPr lang="es-AR" sz="1600" i="1" dirty="0" err="1"/>
              <a:t>create</a:t>
            </a:r>
            <a:r>
              <a:rPr lang="es-AR" sz="1600" i="1" dirty="0"/>
              <a:t>(</a:t>
            </a:r>
          </a:p>
          <a:p>
            <a:pPr marL="0" indent="0">
              <a:buNone/>
            </a:pPr>
            <a:r>
              <a:rPr lang="es-AR" sz="1600" i="1" dirty="0" err="1"/>
              <a:t>Multiplicity.</a:t>
            </a:r>
            <a:r>
              <a:rPr lang="es-AR" sz="1600" b="1" i="1" dirty="0" err="1"/>
              <a:t>SIMPLE</a:t>
            </a:r>
            <a:r>
              <a:rPr lang="es-AR" sz="1600" b="1" i="1" dirty="0"/>
              <a:t>, </a:t>
            </a:r>
          </a:p>
          <a:p>
            <a:pPr marL="0" indent="0">
              <a:buNone/>
            </a:pPr>
            <a:r>
              <a:rPr lang="es-AR" sz="1600" dirty="0"/>
              <a:t>    </a:t>
            </a:r>
            <a:r>
              <a:rPr lang="es-AR" sz="1600" dirty="0" err="1"/>
              <a:t>EdgeMode.</a:t>
            </a:r>
            <a:r>
              <a:rPr lang="es-AR" sz="1600" b="1" i="1" dirty="0" err="1"/>
              <a:t>UNDIRECTED</a:t>
            </a:r>
            <a:r>
              <a:rPr lang="es-AR" sz="1600" b="1" i="1" dirty="0"/>
              <a:t>,</a:t>
            </a:r>
          </a:p>
          <a:p>
            <a:pPr marL="0" indent="0">
              <a:buNone/>
            </a:pPr>
            <a:r>
              <a:rPr lang="es-AR" sz="1600" dirty="0"/>
              <a:t>    </a:t>
            </a:r>
            <a:r>
              <a:rPr lang="es-AR" sz="1600" dirty="0" err="1"/>
              <a:t>SelfLoop.</a:t>
            </a:r>
            <a:r>
              <a:rPr lang="es-AR" sz="1600" b="1" i="1" dirty="0" err="1"/>
              <a:t>NO</a:t>
            </a:r>
            <a:r>
              <a:rPr lang="es-AR" sz="1600" b="1" i="1" dirty="0"/>
              <a:t>,</a:t>
            </a:r>
          </a:p>
          <a:p>
            <a:pPr marL="0" indent="0">
              <a:buNone/>
            </a:pPr>
            <a:r>
              <a:rPr lang="es-AR" sz="1600" dirty="0"/>
              <a:t>    </a:t>
            </a:r>
            <a:r>
              <a:rPr lang="es-AR" sz="1600" dirty="0" err="1"/>
              <a:t>Weight.</a:t>
            </a:r>
            <a:r>
              <a:rPr lang="es-AR" sz="1600" b="1" i="1" dirty="0" err="1"/>
              <a:t>YES</a:t>
            </a:r>
            <a:r>
              <a:rPr lang="es-AR" sz="1600" b="1" i="1" dirty="0"/>
              <a:t>,</a:t>
            </a:r>
          </a:p>
          <a:p>
            <a:pPr marL="0" indent="0">
              <a:buNone/>
            </a:pPr>
            <a:r>
              <a:rPr lang="es-AR" sz="1600" dirty="0">
                <a:solidFill>
                  <a:srgbClr val="00B050"/>
                </a:solidFill>
              </a:rPr>
              <a:t>    </a:t>
            </a:r>
            <a:r>
              <a:rPr lang="es-AR" sz="1600" dirty="0" err="1">
                <a:solidFill>
                  <a:srgbClr val="00B050"/>
                </a:solidFill>
              </a:rPr>
              <a:t>Storage.</a:t>
            </a:r>
            <a:r>
              <a:rPr lang="es-AR" sz="1600" b="1" i="1" dirty="0" err="1">
                <a:solidFill>
                  <a:srgbClr val="00B050"/>
                </a:solidFill>
              </a:rPr>
              <a:t>DENSE</a:t>
            </a:r>
            <a:r>
              <a:rPr lang="es-AR" sz="1600" b="1" i="1" dirty="0"/>
              <a:t>);</a:t>
            </a:r>
          </a:p>
          <a:p>
            <a:pPr marL="0" indent="0">
              <a:buNone/>
            </a:pPr>
            <a:endParaRPr lang="es-AR" sz="1600" dirty="0"/>
          </a:p>
          <a:p>
            <a:pPr marL="0" indent="0">
              <a:buNone/>
            </a:pPr>
            <a:r>
              <a:rPr lang="en-US" sz="1600" dirty="0" err="1"/>
              <a:t>g.addEdge</a:t>
            </a:r>
            <a:r>
              <a:rPr lang="en-US" sz="1600" dirty="0"/>
              <a:t>('A', 'E', </a:t>
            </a:r>
            <a:r>
              <a:rPr lang="en-US" sz="1600" b="1" dirty="0"/>
              <a:t>new </a:t>
            </a:r>
            <a:r>
              <a:rPr lang="en-US" sz="1600" b="1" dirty="0" err="1"/>
              <a:t>WeightedEdge</a:t>
            </a:r>
            <a:r>
              <a:rPr lang="en-US" sz="1600" b="1" dirty="0"/>
              <a:t>(2));  </a:t>
            </a:r>
          </a:p>
          <a:p>
            <a:pPr marL="0" indent="0">
              <a:buNone/>
            </a:pPr>
            <a:r>
              <a:rPr lang="en-US" sz="1600" dirty="0" err="1"/>
              <a:t>g.addEdge</a:t>
            </a:r>
            <a:r>
              <a:rPr lang="en-US" sz="1600" dirty="0"/>
              <a:t>('A', 'C', </a:t>
            </a:r>
            <a:r>
              <a:rPr lang="en-US" sz="1600" b="1" dirty="0"/>
              <a:t>new </a:t>
            </a:r>
            <a:r>
              <a:rPr lang="en-US" sz="1600" b="1" dirty="0" err="1"/>
              <a:t>WeightedEdge</a:t>
            </a:r>
            <a:r>
              <a:rPr lang="en-US" sz="1600" b="1" dirty="0"/>
              <a:t>(8));  </a:t>
            </a:r>
          </a:p>
          <a:p>
            <a:pPr marL="0" indent="0">
              <a:buNone/>
            </a:pPr>
            <a:r>
              <a:rPr lang="en-US" sz="1600" dirty="0" err="1"/>
              <a:t>g.addEdge</a:t>
            </a:r>
            <a:r>
              <a:rPr lang="en-US" sz="1600" dirty="0"/>
              <a:t>('A', 'B', </a:t>
            </a:r>
            <a:r>
              <a:rPr lang="en-US" sz="1600" b="1" dirty="0"/>
              <a:t>new </a:t>
            </a:r>
            <a:r>
              <a:rPr lang="en-US" sz="1600" b="1" dirty="0" err="1"/>
              <a:t>WeightedEdge</a:t>
            </a:r>
            <a:r>
              <a:rPr lang="en-US" sz="1600" b="1" dirty="0"/>
              <a:t>(9));  </a:t>
            </a:r>
          </a:p>
          <a:p>
            <a:pPr marL="0" indent="0">
              <a:buNone/>
            </a:pPr>
            <a:r>
              <a:rPr lang="en-US" sz="1600" dirty="0" err="1"/>
              <a:t>g.addEdge</a:t>
            </a:r>
            <a:r>
              <a:rPr lang="en-US" sz="1600" dirty="0"/>
              <a:t>('C', 'E', </a:t>
            </a:r>
            <a:r>
              <a:rPr lang="en-US" sz="1600" b="1" dirty="0"/>
              <a:t>new </a:t>
            </a:r>
            <a:r>
              <a:rPr lang="en-US" sz="1600" b="1" dirty="0" err="1"/>
              <a:t>WeightedEdge</a:t>
            </a:r>
            <a:r>
              <a:rPr lang="en-US" sz="1600" b="1" dirty="0"/>
              <a:t>(3));</a:t>
            </a:r>
            <a:r>
              <a:rPr lang="en-US" sz="1600" b="1" i="1" dirty="0">
                <a:solidFill>
                  <a:srgbClr val="00B050"/>
                </a:solidFill>
              </a:rPr>
              <a:t> </a:t>
            </a:r>
            <a:r>
              <a:rPr lang="en-US" sz="1600" b="1" dirty="0"/>
              <a:t> </a:t>
            </a:r>
          </a:p>
          <a:p>
            <a:pPr marL="0" indent="0">
              <a:buNone/>
            </a:pPr>
            <a:r>
              <a:rPr lang="es-AR" sz="1600" dirty="0" err="1"/>
              <a:t>g.addVertex</a:t>
            </a:r>
            <a:r>
              <a:rPr lang="es-AR" sz="1600" dirty="0"/>
              <a:t>('D');</a:t>
            </a:r>
          </a:p>
          <a:p>
            <a:pPr marL="0" indent="0">
              <a:buNone/>
            </a:pPr>
            <a:endParaRPr lang="es-AR" sz="1600" dirty="0"/>
          </a:p>
        </p:txBody>
      </p:sp>
      <p:grpSp>
        <p:nvGrpSpPr>
          <p:cNvPr id="24" name="Grupo 23"/>
          <p:cNvGrpSpPr/>
          <p:nvPr/>
        </p:nvGrpSpPr>
        <p:grpSpPr>
          <a:xfrm>
            <a:off x="5878285" y="4100104"/>
            <a:ext cx="2478920" cy="1526021"/>
            <a:chOff x="6429102" y="3008029"/>
            <a:chExt cx="4349932" cy="2984539"/>
          </a:xfrm>
        </p:grpSpPr>
        <p:sp>
          <p:nvSpPr>
            <p:cNvPr id="6" name="Elipse 5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10" name="Elipse 9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12" name="Conector recto 11"/>
            <p:cNvCxnSpPr>
              <a:stCxn id="9" idx="7"/>
              <a:endCxn id="6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>
              <a:stCxn id="6" idx="5"/>
              <a:endCxn id="7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>
              <a:stCxn id="7" idx="5"/>
              <a:endCxn id="8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>
              <a:stCxn id="6" idx="6"/>
              <a:endCxn id="8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CuadroTexto 19"/>
            <p:cNvSpPr txBox="1"/>
            <p:nvPr/>
          </p:nvSpPr>
          <p:spPr>
            <a:xfrm>
              <a:off x="8154338" y="368847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8</a:t>
              </a:r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9410081" y="4454922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3</a:t>
              </a:r>
            </a:p>
          </p:txBody>
        </p:sp>
        <p:sp>
          <p:nvSpPr>
            <p:cNvPr id="22" name="CuadroTexto 21"/>
            <p:cNvSpPr txBox="1"/>
            <p:nvPr/>
          </p:nvSpPr>
          <p:spPr>
            <a:xfrm>
              <a:off x="9273274" y="331689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2</a:t>
              </a:r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927347"/>
              </p:ext>
            </p:extLst>
          </p:nvPr>
        </p:nvGraphicFramePr>
        <p:xfrm>
          <a:off x="4342789" y="2238256"/>
          <a:ext cx="3054534" cy="13373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089">
                  <a:extLst>
                    <a:ext uri="{9D8B030D-6E8A-4147-A177-3AD203B41FA5}">
                      <a16:colId xmlns:a16="http://schemas.microsoft.com/office/drawing/2014/main" val="1744690710"/>
                    </a:ext>
                  </a:extLst>
                </a:gridCol>
                <a:gridCol w="509089">
                  <a:extLst>
                    <a:ext uri="{9D8B030D-6E8A-4147-A177-3AD203B41FA5}">
                      <a16:colId xmlns:a16="http://schemas.microsoft.com/office/drawing/2014/main" val="3010373102"/>
                    </a:ext>
                  </a:extLst>
                </a:gridCol>
                <a:gridCol w="509089">
                  <a:extLst>
                    <a:ext uri="{9D8B030D-6E8A-4147-A177-3AD203B41FA5}">
                      <a16:colId xmlns:a16="http://schemas.microsoft.com/office/drawing/2014/main" val="1330677741"/>
                    </a:ext>
                  </a:extLst>
                </a:gridCol>
                <a:gridCol w="509089">
                  <a:extLst>
                    <a:ext uri="{9D8B030D-6E8A-4147-A177-3AD203B41FA5}">
                      <a16:colId xmlns:a16="http://schemas.microsoft.com/office/drawing/2014/main" val="1793248683"/>
                    </a:ext>
                  </a:extLst>
                </a:gridCol>
                <a:gridCol w="509089">
                  <a:extLst>
                    <a:ext uri="{9D8B030D-6E8A-4147-A177-3AD203B41FA5}">
                      <a16:colId xmlns:a16="http://schemas.microsoft.com/office/drawing/2014/main" val="1042115879"/>
                    </a:ext>
                  </a:extLst>
                </a:gridCol>
                <a:gridCol w="509089">
                  <a:extLst>
                    <a:ext uri="{9D8B030D-6E8A-4147-A177-3AD203B41FA5}">
                      <a16:colId xmlns:a16="http://schemas.microsoft.com/office/drawing/2014/main" val="1839970583"/>
                    </a:ext>
                  </a:extLst>
                </a:gridCol>
              </a:tblGrid>
              <a:tr h="222885"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1713078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r>
                        <a:rPr lang="es-AR" sz="10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91474573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r>
                        <a:rPr lang="es-AR" sz="10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56688466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r>
                        <a:rPr lang="es-AR" sz="10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42979709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r>
                        <a:rPr lang="es-AR" sz="1000" dirty="0"/>
                        <a:t>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65115364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r>
                        <a:rPr lang="es-AR" sz="1000" dirty="0"/>
                        <a:t>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98241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242837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s-AR"/>
              <a:t>TP 6 – Ejer 5</a:t>
            </a:r>
            <a:endParaRPr/>
          </a:p>
        </p:txBody>
      </p:sp>
      <p:sp>
        <p:nvSpPr>
          <p:cNvPr id="174" name="Google Shape;174;p19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5" name="Google Shape;175;p1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AR" sz="2000">
                <a:solidFill>
                  <a:schemeClr val="dk1"/>
                </a:solidFill>
              </a:rPr>
              <a:t>Implementar </a:t>
            </a:r>
            <a:endParaRPr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AR" b="1">
                <a:solidFill>
                  <a:schemeClr val="dk1"/>
                </a:solidFill>
              </a:rPr>
              <a:t>public boolean isBipartite()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76" name="Google Shape;176;p19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AR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80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7" name="Google Shape;177;p19" descr="File:Notepad icon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9914" y="5393028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340080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s-AR" b="1"/>
              <a:t>Bipartito</a:t>
            </a:r>
            <a:endParaRPr/>
          </a:p>
        </p:txBody>
      </p:sp>
      <p:sp>
        <p:nvSpPr>
          <p:cNvPr id="183" name="Google Shape;183;p20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81</a:t>
            </a:fld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2322174" y="3881148"/>
            <a:ext cx="410100" cy="363600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185" name="Google Shape;185;p20"/>
          <p:cNvCxnSpPr>
            <a:stCxn id="186" idx="2"/>
            <a:endCxn id="184" idx="6"/>
          </p:cNvCxnSpPr>
          <p:nvPr/>
        </p:nvCxnSpPr>
        <p:spPr>
          <a:xfrm rot="10800000">
            <a:off x="2732302" y="4063053"/>
            <a:ext cx="1634700" cy="107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87" name="Google Shape;187;p20"/>
          <p:cNvGrpSpPr/>
          <p:nvPr/>
        </p:nvGrpSpPr>
        <p:grpSpPr>
          <a:xfrm>
            <a:off x="2289186" y="2678773"/>
            <a:ext cx="2565232" cy="2830241"/>
            <a:chOff x="-220412" y="2699836"/>
            <a:chExt cx="3023968" cy="3320709"/>
          </a:xfrm>
        </p:grpSpPr>
        <p:sp>
          <p:nvSpPr>
            <p:cNvPr id="186" name="Google Shape;186;p20"/>
            <p:cNvSpPr/>
            <p:nvPr/>
          </p:nvSpPr>
          <p:spPr>
            <a:xfrm>
              <a:off x="2228976" y="4236718"/>
              <a:ext cx="483300" cy="426600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12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H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2195502" y="3090380"/>
              <a:ext cx="483300" cy="426600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12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F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89" name="Google Shape;189;p20"/>
            <p:cNvSpPr/>
            <p:nvPr/>
          </p:nvSpPr>
          <p:spPr>
            <a:xfrm>
              <a:off x="-181450" y="5593945"/>
              <a:ext cx="483300" cy="426600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12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X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90" name="Google Shape;190;p20"/>
            <p:cNvSpPr/>
            <p:nvPr/>
          </p:nvSpPr>
          <p:spPr>
            <a:xfrm>
              <a:off x="2320256" y="5019066"/>
              <a:ext cx="483300" cy="426600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12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B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91" name="Google Shape;191;p20"/>
            <p:cNvSpPr/>
            <p:nvPr/>
          </p:nvSpPr>
          <p:spPr>
            <a:xfrm>
              <a:off x="-220412" y="2699836"/>
              <a:ext cx="483300" cy="426600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12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E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92" name="Google Shape;192;p20"/>
            <p:cNvSpPr/>
            <p:nvPr/>
          </p:nvSpPr>
          <p:spPr>
            <a:xfrm>
              <a:off x="-220410" y="3401048"/>
              <a:ext cx="483300" cy="426600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12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C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93" name="Google Shape;193;p20"/>
            <p:cNvSpPr/>
            <p:nvPr/>
          </p:nvSpPr>
          <p:spPr>
            <a:xfrm>
              <a:off x="-181460" y="4758275"/>
              <a:ext cx="483300" cy="426600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12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A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94" name="Google Shape;194;p20"/>
            <p:cNvCxnSpPr>
              <a:stCxn id="192" idx="6"/>
              <a:endCxn id="188" idx="3"/>
            </p:cNvCxnSpPr>
            <p:nvPr/>
          </p:nvCxnSpPr>
          <p:spPr>
            <a:xfrm rot="10800000" flipH="1">
              <a:off x="262890" y="3454448"/>
              <a:ext cx="2003400" cy="1599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5" name="Google Shape;195;p20"/>
            <p:cNvCxnSpPr>
              <a:stCxn id="186" idx="1"/>
              <a:endCxn id="192" idx="5"/>
            </p:cNvCxnSpPr>
            <p:nvPr/>
          </p:nvCxnSpPr>
          <p:spPr>
            <a:xfrm rot="10800000">
              <a:off x="192254" y="3765192"/>
              <a:ext cx="2107500" cy="5340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6" name="Google Shape;196;p20"/>
            <p:cNvCxnSpPr>
              <a:stCxn id="188" idx="1"/>
              <a:endCxn id="191" idx="6"/>
            </p:cNvCxnSpPr>
            <p:nvPr/>
          </p:nvCxnSpPr>
          <p:spPr>
            <a:xfrm rot="10800000">
              <a:off x="262880" y="2913155"/>
              <a:ext cx="2003400" cy="2397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7" name="Google Shape;197;p20"/>
            <p:cNvCxnSpPr>
              <a:stCxn id="189" idx="6"/>
              <a:endCxn id="190" idx="3"/>
            </p:cNvCxnSpPr>
            <p:nvPr/>
          </p:nvCxnSpPr>
          <p:spPr>
            <a:xfrm rot="10800000" flipH="1">
              <a:off x="301850" y="5383045"/>
              <a:ext cx="2089200" cy="4242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8" name="Google Shape;198;p20"/>
            <p:cNvCxnSpPr>
              <a:stCxn id="193" idx="7"/>
              <a:endCxn id="186" idx="3"/>
            </p:cNvCxnSpPr>
            <p:nvPr/>
          </p:nvCxnSpPr>
          <p:spPr>
            <a:xfrm rot="10800000" flipH="1">
              <a:off x="231063" y="4600849"/>
              <a:ext cx="2068800" cy="2199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199" name="Google Shape;199;p20"/>
          <p:cNvCxnSpPr>
            <a:stCxn id="190" idx="2"/>
            <a:endCxn id="193" idx="6"/>
          </p:cNvCxnSpPr>
          <p:nvPr/>
        </p:nvCxnSpPr>
        <p:spPr>
          <a:xfrm rot="10800000">
            <a:off x="2732335" y="4614949"/>
            <a:ext cx="1712100" cy="222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15923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s-AR" b="1"/>
              <a:t>Bipartito?</a:t>
            </a:r>
            <a:endParaRPr/>
          </a:p>
        </p:txBody>
      </p:sp>
      <p:sp>
        <p:nvSpPr>
          <p:cNvPr id="205" name="Google Shape;205;p2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82</a:t>
            </a:fld>
            <a:endParaRPr/>
          </a:p>
        </p:txBody>
      </p:sp>
      <p:sp>
        <p:nvSpPr>
          <p:cNvPr id="206" name="Google Shape;206;p21"/>
          <p:cNvSpPr/>
          <p:nvPr/>
        </p:nvSpPr>
        <p:spPr>
          <a:xfrm>
            <a:off x="3957027" y="4020608"/>
            <a:ext cx="410100" cy="363600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H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07" name="Google Shape;207;p21"/>
          <p:cNvSpPr/>
          <p:nvPr/>
        </p:nvSpPr>
        <p:spPr>
          <a:xfrm>
            <a:off x="2776731" y="2353484"/>
            <a:ext cx="410100" cy="363600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F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08" name="Google Shape;208;p21"/>
          <p:cNvSpPr/>
          <p:nvPr/>
        </p:nvSpPr>
        <p:spPr>
          <a:xfrm>
            <a:off x="1543735" y="4020603"/>
            <a:ext cx="410100" cy="363600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09" name="Google Shape;209;p21"/>
          <p:cNvSpPr/>
          <p:nvPr/>
        </p:nvSpPr>
        <p:spPr>
          <a:xfrm>
            <a:off x="1543736" y="2860573"/>
            <a:ext cx="410100" cy="363600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10" name="Google Shape;210;p21"/>
          <p:cNvSpPr/>
          <p:nvPr/>
        </p:nvSpPr>
        <p:spPr>
          <a:xfrm>
            <a:off x="3957013" y="3049229"/>
            <a:ext cx="410100" cy="363600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11" name="Google Shape;211;p21"/>
          <p:cNvSpPr/>
          <p:nvPr/>
        </p:nvSpPr>
        <p:spPr>
          <a:xfrm>
            <a:off x="2776779" y="4532581"/>
            <a:ext cx="410100" cy="363600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212" name="Google Shape;212;p21"/>
          <p:cNvCxnSpPr>
            <a:stCxn id="210" idx="1"/>
            <a:endCxn id="207" idx="5"/>
          </p:cNvCxnSpPr>
          <p:nvPr/>
        </p:nvCxnSpPr>
        <p:spPr>
          <a:xfrm rot="10800000">
            <a:off x="3126670" y="2663877"/>
            <a:ext cx="890400" cy="438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3" name="Google Shape;213;p21"/>
          <p:cNvCxnSpPr>
            <a:stCxn id="206" idx="0"/>
            <a:endCxn id="210" idx="4"/>
          </p:cNvCxnSpPr>
          <p:nvPr/>
        </p:nvCxnSpPr>
        <p:spPr>
          <a:xfrm rot="10800000">
            <a:off x="4162077" y="3412808"/>
            <a:ext cx="0" cy="6078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4" name="Google Shape;214;p21"/>
          <p:cNvCxnSpPr>
            <a:stCxn id="207" idx="3"/>
            <a:endCxn id="209" idx="6"/>
          </p:cNvCxnSpPr>
          <p:nvPr/>
        </p:nvCxnSpPr>
        <p:spPr>
          <a:xfrm flipH="1">
            <a:off x="1953889" y="2663836"/>
            <a:ext cx="882900" cy="378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5" name="Google Shape;215;p21"/>
          <p:cNvCxnSpPr>
            <a:stCxn id="209" idx="4"/>
            <a:endCxn id="208" idx="0"/>
          </p:cNvCxnSpPr>
          <p:nvPr/>
        </p:nvCxnSpPr>
        <p:spPr>
          <a:xfrm>
            <a:off x="1748786" y="3224173"/>
            <a:ext cx="0" cy="7965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6" name="Google Shape;216;p21"/>
          <p:cNvCxnSpPr>
            <a:stCxn id="211" idx="7"/>
            <a:endCxn id="206" idx="3"/>
          </p:cNvCxnSpPr>
          <p:nvPr/>
        </p:nvCxnSpPr>
        <p:spPr>
          <a:xfrm rot="10800000" flipH="1">
            <a:off x="3126822" y="4330829"/>
            <a:ext cx="890400" cy="2550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7" name="Google Shape;217;p21"/>
          <p:cNvCxnSpPr>
            <a:stCxn id="208" idx="5"/>
            <a:endCxn id="211" idx="1"/>
          </p:cNvCxnSpPr>
          <p:nvPr/>
        </p:nvCxnSpPr>
        <p:spPr>
          <a:xfrm>
            <a:off x="1893777" y="4330955"/>
            <a:ext cx="943200" cy="2550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13029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s-AR" b="1"/>
              <a:t>Bipartito?</a:t>
            </a:r>
            <a:endParaRPr/>
          </a:p>
        </p:txBody>
      </p:sp>
      <p:sp>
        <p:nvSpPr>
          <p:cNvPr id="223" name="Google Shape;223;p22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83</a:t>
            </a:fld>
            <a:endParaRPr/>
          </a:p>
        </p:txBody>
      </p:sp>
      <p:sp>
        <p:nvSpPr>
          <p:cNvPr id="224" name="Google Shape;224;p22"/>
          <p:cNvSpPr/>
          <p:nvPr/>
        </p:nvSpPr>
        <p:spPr>
          <a:xfrm>
            <a:off x="4256627" y="4053883"/>
            <a:ext cx="410100" cy="363600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H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25" name="Google Shape;225;p22"/>
          <p:cNvSpPr/>
          <p:nvPr/>
        </p:nvSpPr>
        <p:spPr>
          <a:xfrm>
            <a:off x="4196606" y="2552284"/>
            <a:ext cx="410100" cy="363600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F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26" name="Google Shape;226;p22"/>
          <p:cNvSpPr/>
          <p:nvPr/>
        </p:nvSpPr>
        <p:spPr>
          <a:xfrm>
            <a:off x="4196610" y="3303078"/>
            <a:ext cx="410100" cy="363600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27" name="Google Shape;227;p22"/>
          <p:cNvSpPr/>
          <p:nvPr/>
        </p:nvSpPr>
        <p:spPr>
          <a:xfrm>
            <a:off x="1483711" y="2577736"/>
            <a:ext cx="410100" cy="363600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28" name="Google Shape;228;p22"/>
          <p:cNvSpPr/>
          <p:nvPr/>
        </p:nvSpPr>
        <p:spPr>
          <a:xfrm>
            <a:off x="1543713" y="3342391"/>
            <a:ext cx="410100" cy="363600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29" name="Google Shape;229;p22"/>
          <p:cNvSpPr/>
          <p:nvPr/>
        </p:nvSpPr>
        <p:spPr>
          <a:xfrm>
            <a:off x="1626679" y="4107081"/>
            <a:ext cx="410100" cy="363600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230" name="Google Shape;230;p22"/>
          <p:cNvCxnSpPr>
            <a:stCxn id="228" idx="6"/>
            <a:endCxn id="225" idx="2"/>
          </p:cNvCxnSpPr>
          <p:nvPr/>
        </p:nvCxnSpPr>
        <p:spPr>
          <a:xfrm rot="10800000" flipH="1">
            <a:off x="1953813" y="2733991"/>
            <a:ext cx="2242800" cy="790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1" name="Google Shape;231;p22"/>
          <p:cNvCxnSpPr>
            <a:stCxn id="224" idx="2"/>
            <a:endCxn id="228" idx="6"/>
          </p:cNvCxnSpPr>
          <p:nvPr/>
        </p:nvCxnSpPr>
        <p:spPr>
          <a:xfrm rot="10800000">
            <a:off x="1953827" y="3524083"/>
            <a:ext cx="2302800" cy="711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2" name="Google Shape;232;p22"/>
          <p:cNvCxnSpPr>
            <a:stCxn id="225" idx="2"/>
            <a:endCxn id="227" idx="6"/>
          </p:cNvCxnSpPr>
          <p:nvPr/>
        </p:nvCxnSpPr>
        <p:spPr>
          <a:xfrm flipH="1">
            <a:off x="1893806" y="2734084"/>
            <a:ext cx="2302800" cy="255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3" name="Google Shape;233;p22"/>
          <p:cNvCxnSpPr>
            <a:stCxn id="227" idx="6"/>
            <a:endCxn id="226" idx="2"/>
          </p:cNvCxnSpPr>
          <p:nvPr/>
        </p:nvCxnSpPr>
        <p:spPr>
          <a:xfrm>
            <a:off x="1893811" y="2759536"/>
            <a:ext cx="2302800" cy="725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4" name="Google Shape;234;p22"/>
          <p:cNvCxnSpPr>
            <a:stCxn id="229" idx="6"/>
            <a:endCxn id="224" idx="2"/>
          </p:cNvCxnSpPr>
          <p:nvPr/>
        </p:nvCxnSpPr>
        <p:spPr>
          <a:xfrm rot="10800000" flipH="1">
            <a:off x="2036779" y="4235781"/>
            <a:ext cx="2219700" cy="53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5" name="Google Shape;235;p22"/>
          <p:cNvCxnSpPr>
            <a:stCxn id="226" idx="2"/>
            <a:endCxn id="229" idx="6"/>
          </p:cNvCxnSpPr>
          <p:nvPr/>
        </p:nvCxnSpPr>
        <p:spPr>
          <a:xfrm flipH="1">
            <a:off x="2036910" y="3484878"/>
            <a:ext cx="2159700" cy="8040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6" name="Google Shape;236;p22"/>
          <p:cNvSpPr txBox="1">
            <a:spLocks noGrp="1"/>
          </p:cNvSpPr>
          <p:nvPr>
            <p:ph type="title"/>
          </p:nvPr>
        </p:nvSpPr>
        <p:spPr>
          <a:xfrm>
            <a:off x="5722025" y="2557600"/>
            <a:ext cx="3109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s-AR" b="1">
                <a:solidFill>
                  <a:srgbClr val="CC0000"/>
                </a:solidFill>
              </a:rPr>
              <a:t>SI</a:t>
            </a:r>
            <a:endParaRPr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63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s-AR" b="1"/>
              <a:t>Bipartito?</a:t>
            </a:r>
            <a:endParaRPr/>
          </a:p>
        </p:txBody>
      </p:sp>
      <p:sp>
        <p:nvSpPr>
          <p:cNvPr id="242" name="Google Shape;242;p2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84</a:t>
            </a:fld>
            <a:endParaRPr/>
          </a:p>
        </p:txBody>
      </p:sp>
      <p:sp>
        <p:nvSpPr>
          <p:cNvPr id="243" name="Google Shape;243;p23"/>
          <p:cNvSpPr/>
          <p:nvPr/>
        </p:nvSpPr>
        <p:spPr>
          <a:xfrm>
            <a:off x="3957027" y="4020608"/>
            <a:ext cx="410100" cy="363600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H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44" name="Google Shape;244;p23"/>
          <p:cNvSpPr/>
          <p:nvPr/>
        </p:nvSpPr>
        <p:spPr>
          <a:xfrm>
            <a:off x="2776731" y="2353484"/>
            <a:ext cx="410100" cy="363600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F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45" name="Google Shape;245;p23"/>
          <p:cNvSpPr/>
          <p:nvPr/>
        </p:nvSpPr>
        <p:spPr>
          <a:xfrm>
            <a:off x="1543735" y="4020603"/>
            <a:ext cx="410100" cy="363600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46" name="Google Shape;246;p23"/>
          <p:cNvSpPr/>
          <p:nvPr/>
        </p:nvSpPr>
        <p:spPr>
          <a:xfrm>
            <a:off x="1543736" y="2860573"/>
            <a:ext cx="410100" cy="363600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47" name="Google Shape;247;p23"/>
          <p:cNvSpPr/>
          <p:nvPr/>
        </p:nvSpPr>
        <p:spPr>
          <a:xfrm>
            <a:off x="3957013" y="3049229"/>
            <a:ext cx="410100" cy="363600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248" name="Google Shape;248;p23"/>
          <p:cNvCxnSpPr>
            <a:stCxn id="247" idx="1"/>
            <a:endCxn id="244" idx="5"/>
          </p:cNvCxnSpPr>
          <p:nvPr/>
        </p:nvCxnSpPr>
        <p:spPr>
          <a:xfrm rot="10800000">
            <a:off x="3126670" y="2663877"/>
            <a:ext cx="890400" cy="438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9" name="Google Shape;249;p23"/>
          <p:cNvCxnSpPr>
            <a:stCxn id="243" idx="0"/>
            <a:endCxn id="247" idx="4"/>
          </p:cNvCxnSpPr>
          <p:nvPr/>
        </p:nvCxnSpPr>
        <p:spPr>
          <a:xfrm rot="10800000">
            <a:off x="4162077" y="3412808"/>
            <a:ext cx="0" cy="6078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0" name="Google Shape;250;p23"/>
          <p:cNvCxnSpPr>
            <a:stCxn id="244" idx="3"/>
            <a:endCxn id="246" idx="6"/>
          </p:cNvCxnSpPr>
          <p:nvPr/>
        </p:nvCxnSpPr>
        <p:spPr>
          <a:xfrm flipH="1">
            <a:off x="1953889" y="2663836"/>
            <a:ext cx="882900" cy="378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1" name="Google Shape;251;p23"/>
          <p:cNvCxnSpPr>
            <a:stCxn id="246" idx="4"/>
            <a:endCxn id="245" idx="0"/>
          </p:cNvCxnSpPr>
          <p:nvPr/>
        </p:nvCxnSpPr>
        <p:spPr>
          <a:xfrm>
            <a:off x="1748786" y="3224173"/>
            <a:ext cx="0" cy="7965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2" name="Google Shape;252;p23"/>
          <p:cNvCxnSpPr>
            <a:stCxn id="245" idx="6"/>
            <a:endCxn id="243" idx="2"/>
          </p:cNvCxnSpPr>
          <p:nvPr/>
        </p:nvCxnSpPr>
        <p:spPr>
          <a:xfrm>
            <a:off x="1953835" y="4202403"/>
            <a:ext cx="20031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28707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4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s-AR" b="1"/>
              <a:t>Bipartito?</a:t>
            </a:r>
            <a:endParaRPr/>
          </a:p>
        </p:txBody>
      </p:sp>
      <p:sp>
        <p:nvSpPr>
          <p:cNvPr id="258" name="Google Shape;258;p24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85</a:t>
            </a:fld>
            <a:endParaRPr/>
          </a:p>
        </p:txBody>
      </p:sp>
      <p:sp>
        <p:nvSpPr>
          <p:cNvPr id="259" name="Google Shape;259;p24"/>
          <p:cNvSpPr/>
          <p:nvPr/>
        </p:nvSpPr>
        <p:spPr>
          <a:xfrm>
            <a:off x="3921527" y="3777783"/>
            <a:ext cx="410100" cy="363600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60" name="Google Shape;260;p24"/>
          <p:cNvSpPr/>
          <p:nvPr/>
        </p:nvSpPr>
        <p:spPr>
          <a:xfrm>
            <a:off x="3921531" y="2381884"/>
            <a:ext cx="410100" cy="363600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F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61" name="Google Shape;261;p24"/>
          <p:cNvSpPr/>
          <p:nvPr/>
        </p:nvSpPr>
        <p:spPr>
          <a:xfrm>
            <a:off x="1543735" y="4070278"/>
            <a:ext cx="410100" cy="363600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62" name="Google Shape;262;p24"/>
          <p:cNvSpPr/>
          <p:nvPr/>
        </p:nvSpPr>
        <p:spPr>
          <a:xfrm>
            <a:off x="1543736" y="2456248"/>
            <a:ext cx="410100" cy="363600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63" name="Google Shape;263;p24"/>
          <p:cNvSpPr/>
          <p:nvPr/>
        </p:nvSpPr>
        <p:spPr>
          <a:xfrm>
            <a:off x="1053363" y="3247204"/>
            <a:ext cx="410100" cy="363600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264" name="Google Shape;264;p24"/>
          <p:cNvCxnSpPr>
            <a:stCxn id="263" idx="6"/>
            <a:endCxn id="260" idx="3"/>
          </p:cNvCxnSpPr>
          <p:nvPr/>
        </p:nvCxnSpPr>
        <p:spPr>
          <a:xfrm rot="10800000" flipH="1">
            <a:off x="1463463" y="2692204"/>
            <a:ext cx="2518200" cy="7368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5" name="Google Shape;265;p24"/>
          <p:cNvCxnSpPr>
            <a:stCxn id="259" idx="2"/>
            <a:endCxn id="263" idx="6"/>
          </p:cNvCxnSpPr>
          <p:nvPr/>
        </p:nvCxnSpPr>
        <p:spPr>
          <a:xfrm rot="10800000">
            <a:off x="1463327" y="3428883"/>
            <a:ext cx="2458200" cy="5307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6" name="Google Shape;266;p24"/>
          <p:cNvCxnSpPr>
            <a:stCxn id="260" idx="3"/>
            <a:endCxn id="262" idx="6"/>
          </p:cNvCxnSpPr>
          <p:nvPr/>
        </p:nvCxnSpPr>
        <p:spPr>
          <a:xfrm rot="10800000">
            <a:off x="1953889" y="2637936"/>
            <a:ext cx="2027700" cy="54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7" name="Google Shape;267;p24"/>
          <p:cNvCxnSpPr>
            <a:stCxn id="262" idx="4"/>
            <a:endCxn id="261" idx="0"/>
          </p:cNvCxnSpPr>
          <p:nvPr/>
        </p:nvCxnSpPr>
        <p:spPr>
          <a:xfrm>
            <a:off x="1748786" y="2819848"/>
            <a:ext cx="0" cy="1250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8" name="Google Shape;268;p24"/>
          <p:cNvCxnSpPr>
            <a:stCxn id="261" idx="6"/>
            <a:endCxn id="259" idx="2"/>
          </p:cNvCxnSpPr>
          <p:nvPr/>
        </p:nvCxnSpPr>
        <p:spPr>
          <a:xfrm rot="10800000" flipH="1">
            <a:off x="1953835" y="3959578"/>
            <a:ext cx="1967700" cy="2925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9" name="Google Shape;269;p24"/>
          <p:cNvSpPr txBox="1">
            <a:spLocks noGrp="1"/>
          </p:cNvSpPr>
          <p:nvPr>
            <p:ph type="title"/>
          </p:nvPr>
        </p:nvSpPr>
        <p:spPr>
          <a:xfrm>
            <a:off x="5722025" y="2557600"/>
            <a:ext cx="3109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s-AR" b="1">
                <a:solidFill>
                  <a:srgbClr val="CC0000"/>
                </a:solidFill>
              </a:rPr>
              <a:t>NO</a:t>
            </a:r>
            <a:endParaRPr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76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5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s-AR" b="1"/>
              <a:t>Bipartito No Conectado</a:t>
            </a:r>
            <a:endParaRPr/>
          </a:p>
        </p:txBody>
      </p:sp>
      <p:sp>
        <p:nvSpPr>
          <p:cNvPr id="275" name="Google Shape;275;p25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86</a:t>
            </a:fld>
            <a:endParaRPr/>
          </a:p>
        </p:txBody>
      </p:sp>
      <p:sp>
        <p:nvSpPr>
          <p:cNvPr id="276" name="Google Shape;276;p25"/>
          <p:cNvSpPr/>
          <p:nvPr/>
        </p:nvSpPr>
        <p:spPr>
          <a:xfrm>
            <a:off x="2322174" y="3881148"/>
            <a:ext cx="410100" cy="363600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277" name="Google Shape;277;p25"/>
          <p:cNvCxnSpPr>
            <a:stCxn id="278" idx="2"/>
            <a:endCxn id="276" idx="6"/>
          </p:cNvCxnSpPr>
          <p:nvPr/>
        </p:nvCxnSpPr>
        <p:spPr>
          <a:xfrm rot="10800000">
            <a:off x="2732302" y="4063053"/>
            <a:ext cx="1634700" cy="107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9" name="Google Shape;279;p25"/>
          <p:cNvSpPr/>
          <p:nvPr/>
        </p:nvSpPr>
        <p:spPr>
          <a:xfrm>
            <a:off x="7651616" y="3130058"/>
            <a:ext cx="410100" cy="363600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280" name="Google Shape;280;p25"/>
          <p:cNvCxnSpPr>
            <a:stCxn id="279" idx="1"/>
          </p:cNvCxnSpPr>
          <p:nvPr/>
        </p:nvCxnSpPr>
        <p:spPr>
          <a:xfrm rot="10800000">
            <a:off x="6690173" y="2648406"/>
            <a:ext cx="1021500" cy="5349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1" name="Google Shape;281;p25"/>
          <p:cNvSpPr/>
          <p:nvPr/>
        </p:nvSpPr>
        <p:spPr>
          <a:xfrm>
            <a:off x="6280044" y="2396218"/>
            <a:ext cx="410100" cy="363600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82" name="Google Shape;282;p25"/>
          <p:cNvSpPr>
            <a:spLocks noGrp="1"/>
          </p:cNvSpPr>
          <p:nvPr>
            <p:ph type="body" idx="1"/>
          </p:nvPr>
        </p:nvSpPr>
        <p:spPr>
          <a:xfrm>
            <a:off x="805388" y="2490063"/>
            <a:ext cx="476100" cy="433200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44"/>
              <a:buNone/>
            </a:pPr>
            <a:r>
              <a:rPr lang="es-AR" sz="1625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</a:t>
            </a:r>
            <a:endParaRPr sz="1625"/>
          </a:p>
        </p:txBody>
      </p:sp>
      <p:grpSp>
        <p:nvGrpSpPr>
          <p:cNvPr id="283" name="Google Shape;283;p25"/>
          <p:cNvGrpSpPr/>
          <p:nvPr/>
        </p:nvGrpSpPr>
        <p:grpSpPr>
          <a:xfrm>
            <a:off x="2289186" y="2678773"/>
            <a:ext cx="2565232" cy="2830241"/>
            <a:chOff x="-220412" y="2699836"/>
            <a:chExt cx="3023968" cy="3320709"/>
          </a:xfrm>
        </p:grpSpPr>
        <p:sp>
          <p:nvSpPr>
            <p:cNvPr id="278" name="Google Shape;278;p25"/>
            <p:cNvSpPr/>
            <p:nvPr/>
          </p:nvSpPr>
          <p:spPr>
            <a:xfrm>
              <a:off x="2228976" y="4236718"/>
              <a:ext cx="483300" cy="426600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12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H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2195502" y="3090380"/>
              <a:ext cx="483300" cy="426600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12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F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-181450" y="5593945"/>
              <a:ext cx="483300" cy="426600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12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X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2320256" y="5019066"/>
              <a:ext cx="483300" cy="426600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12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B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287" name="Google Shape;287;p25"/>
            <p:cNvSpPr/>
            <p:nvPr/>
          </p:nvSpPr>
          <p:spPr>
            <a:xfrm>
              <a:off x="-220412" y="2699836"/>
              <a:ext cx="483300" cy="426600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12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E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288" name="Google Shape;288;p25"/>
            <p:cNvSpPr/>
            <p:nvPr/>
          </p:nvSpPr>
          <p:spPr>
            <a:xfrm>
              <a:off x="-220410" y="3401048"/>
              <a:ext cx="483300" cy="426600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12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C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-181460" y="4758275"/>
              <a:ext cx="483300" cy="426600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12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A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290" name="Google Shape;290;p25"/>
            <p:cNvCxnSpPr>
              <a:stCxn id="288" idx="6"/>
              <a:endCxn id="284" idx="3"/>
            </p:cNvCxnSpPr>
            <p:nvPr/>
          </p:nvCxnSpPr>
          <p:spPr>
            <a:xfrm rot="10800000" flipH="1">
              <a:off x="262890" y="3454448"/>
              <a:ext cx="2003400" cy="1599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1" name="Google Shape;291;p25"/>
            <p:cNvCxnSpPr>
              <a:stCxn id="278" idx="1"/>
              <a:endCxn id="288" idx="5"/>
            </p:cNvCxnSpPr>
            <p:nvPr/>
          </p:nvCxnSpPr>
          <p:spPr>
            <a:xfrm rot="10800000">
              <a:off x="192254" y="3765192"/>
              <a:ext cx="2107500" cy="5340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2" name="Google Shape;292;p25"/>
            <p:cNvCxnSpPr>
              <a:stCxn id="284" idx="1"/>
              <a:endCxn id="287" idx="6"/>
            </p:cNvCxnSpPr>
            <p:nvPr/>
          </p:nvCxnSpPr>
          <p:spPr>
            <a:xfrm rot="10800000">
              <a:off x="262880" y="2913155"/>
              <a:ext cx="2003400" cy="2397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3" name="Google Shape;293;p25"/>
            <p:cNvCxnSpPr>
              <a:stCxn id="285" idx="6"/>
              <a:endCxn id="286" idx="3"/>
            </p:cNvCxnSpPr>
            <p:nvPr/>
          </p:nvCxnSpPr>
          <p:spPr>
            <a:xfrm rot="10800000" flipH="1">
              <a:off x="301850" y="5383045"/>
              <a:ext cx="2089200" cy="4242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4" name="Google Shape;294;p25"/>
            <p:cNvCxnSpPr>
              <a:stCxn id="289" idx="7"/>
              <a:endCxn id="278" idx="3"/>
            </p:cNvCxnSpPr>
            <p:nvPr/>
          </p:nvCxnSpPr>
          <p:spPr>
            <a:xfrm rot="10800000" flipH="1">
              <a:off x="231063" y="4600849"/>
              <a:ext cx="2068800" cy="2199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295" name="Google Shape;295;p25"/>
          <p:cNvCxnSpPr>
            <a:stCxn id="286" idx="2"/>
            <a:endCxn id="289" idx="6"/>
          </p:cNvCxnSpPr>
          <p:nvPr/>
        </p:nvCxnSpPr>
        <p:spPr>
          <a:xfrm rot="10800000">
            <a:off x="2732335" y="4614949"/>
            <a:ext cx="1712100" cy="222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08348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301" name="Google Shape;301;p26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AR" b="1"/>
              <a:t>El grafo debe ser posible dividirlo en dos conjuntos de nodos marcando cada nodo como A o B. </a:t>
            </a:r>
            <a:endParaRPr b="1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AR" b="1"/>
              <a:t>Se debe cumplir que todo nodo A tenga solo B como adyacentes y que todo nodo B tenga solo nodos A como adyacentes</a:t>
            </a:r>
            <a:endParaRPr b="1"/>
          </a:p>
        </p:txBody>
      </p:sp>
      <p:sp>
        <p:nvSpPr>
          <p:cNvPr id="302" name="Google Shape;302;p26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87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115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7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s-AR"/>
              <a:t>TP 6 – Ejer 6</a:t>
            </a:r>
            <a:endParaRPr/>
          </a:p>
        </p:txBody>
      </p:sp>
      <p:sp>
        <p:nvSpPr>
          <p:cNvPr id="308" name="Google Shape;308;p27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9" name="Google Shape;309;p27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AR" sz="2000">
                <a:solidFill>
                  <a:schemeClr val="dk1"/>
                </a:solidFill>
              </a:rPr>
              <a:t>Implementar </a:t>
            </a:r>
            <a:endParaRPr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AR" b="1">
                <a:solidFill>
                  <a:schemeClr val="dk1"/>
                </a:solidFill>
              </a:rPr>
              <a:t>public boolean hasCycle()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310" name="Google Shape;310;p27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AR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88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1" name="Google Shape;311;p27" descr="File:Notepad icon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9914" y="5393028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363277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7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s-AR" dirty="0"/>
              <a:t>TP 6 – </a:t>
            </a:r>
            <a:r>
              <a:rPr lang="es-AR" dirty="0" err="1"/>
              <a:t>Ejer</a:t>
            </a:r>
            <a:r>
              <a:rPr lang="es-AR" dirty="0"/>
              <a:t> 7</a:t>
            </a:r>
            <a:endParaRPr dirty="0"/>
          </a:p>
        </p:txBody>
      </p:sp>
      <p:sp>
        <p:nvSpPr>
          <p:cNvPr id="308" name="Google Shape;308;p27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9" name="Google Shape;309;p27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AR" sz="2000" dirty="0">
                <a:solidFill>
                  <a:schemeClr val="dk1"/>
                </a:solidFill>
              </a:rPr>
              <a:t>Implementar </a:t>
            </a:r>
            <a:endParaRPr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AR" b="1" dirty="0">
                <a:solidFill>
                  <a:schemeClr val="dk1"/>
                </a:solidFill>
              </a:rPr>
              <a:t>Aplicación a </a:t>
            </a:r>
            <a:r>
              <a:rPr lang="es-AR" b="1">
                <a:solidFill>
                  <a:schemeClr val="dk1"/>
                </a:solidFill>
              </a:rPr>
              <a:t>rutas aéreas</a:t>
            </a: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310" name="Google Shape;310;p27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AR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89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1" name="Google Shape;311;p27" descr="File:Notepad icon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9914" y="5393028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3577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03267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500" dirty="0" err="1"/>
              <a:t>Dijkstra</a:t>
            </a:r>
            <a:r>
              <a:rPr lang="es-AR" sz="1500" dirty="0"/>
              <a:t> de C a los demás? 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5824707" y="3095210"/>
            <a:ext cx="2478920" cy="1526021"/>
            <a:chOff x="6429102" y="3008029"/>
            <a:chExt cx="4349932" cy="2984539"/>
          </a:xfrm>
        </p:grpSpPr>
        <p:sp>
          <p:nvSpPr>
            <p:cNvPr id="5" name="Elipse 4"/>
            <p:cNvSpPr/>
            <p:nvPr/>
          </p:nvSpPr>
          <p:spPr>
            <a:xfrm>
              <a:off x="7733211" y="300802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A</a:t>
              </a:r>
            </a:p>
          </p:txBody>
        </p:sp>
        <p:sp>
          <p:nvSpPr>
            <p:cNvPr id="6" name="Elipse 5"/>
            <p:cNvSpPr/>
            <p:nvPr/>
          </p:nvSpPr>
          <p:spPr>
            <a:xfrm>
              <a:off x="8604068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C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0204268" y="4348519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E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6429102" y="4001294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B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7158445" y="5538940"/>
              <a:ext cx="574766" cy="453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350" dirty="0"/>
                <a:t>D</a:t>
              </a:r>
            </a:p>
          </p:txBody>
        </p:sp>
        <p:cxnSp>
          <p:nvCxnSpPr>
            <p:cNvPr id="10" name="Conector recto 9"/>
            <p:cNvCxnSpPr>
              <a:stCxn id="8" idx="7"/>
              <a:endCxn id="5" idx="3"/>
            </p:cNvCxnSpPr>
            <p:nvPr/>
          </p:nvCxnSpPr>
          <p:spPr>
            <a:xfrm flipV="1">
              <a:off x="6919695" y="3395225"/>
              <a:ext cx="897689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>
              <a:stCxn id="5" idx="5"/>
              <a:endCxn id="6" idx="1"/>
            </p:cNvCxnSpPr>
            <p:nvPr/>
          </p:nvCxnSpPr>
          <p:spPr>
            <a:xfrm>
              <a:off x="8223804" y="3395225"/>
              <a:ext cx="464437" cy="6725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>
              <a:stCxn id="6" idx="5"/>
              <a:endCxn id="7" idx="2"/>
            </p:cNvCxnSpPr>
            <p:nvPr/>
          </p:nvCxnSpPr>
          <p:spPr>
            <a:xfrm>
              <a:off x="9094661" y="4388490"/>
              <a:ext cx="1109607" cy="18684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>
              <a:stCxn id="5" idx="6"/>
              <a:endCxn id="7" idx="0"/>
            </p:cNvCxnSpPr>
            <p:nvPr/>
          </p:nvCxnSpPr>
          <p:spPr>
            <a:xfrm>
              <a:off x="8307977" y="3234843"/>
              <a:ext cx="2183674" cy="11136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8154338" y="368847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8</a:t>
              </a: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9410081" y="4454922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3</a:t>
              </a: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9273274" y="3316891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2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7041044" y="3395226"/>
              <a:ext cx="478757" cy="586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350" dirty="0"/>
                <a:t>9</a:t>
              </a:r>
            </a:p>
          </p:txBody>
        </p:sp>
      </p:grpSp>
      <p:sp>
        <p:nvSpPr>
          <p:cNvPr id="21" name="CuadroTexto 20"/>
          <p:cNvSpPr txBox="1"/>
          <p:nvPr/>
        </p:nvSpPr>
        <p:spPr>
          <a:xfrm>
            <a:off x="5830132" y="2285350"/>
            <a:ext cx="2001702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50" dirty="0" err="1"/>
              <a:t>Visited</a:t>
            </a:r>
            <a:r>
              <a:rPr lang="es-AR" sz="1350" dirty="0"/>
              <a:t> = { } </a:t>
            </a:r>
          </a:p>
          <a:p>
            <a:endParaRPr lang="es-AR" sz="1350" dirty="0"/>
          </a:p>
          <a:p>
            <a:r>
              <a:rPr lang="es-AR" sz="1350" dirty="0" err="1"/>
              <a:t>costosConocidos</a:t>
            </a:r>
            <a:r>
              <a:rPr lang="es-AR" sz="1350" dirty="0"/>
              <a:t>= { </a:t>
            </a:r>
            <a:r>
              <a:rPr lang="es-AR" sz="1350" dirty="0">
                <a:solidFill>
                  <a:srgbClr val="FF0000"/>
                </a:solidFill>
              </a:rPr>
              <a:t>(</a:t>
            </a:r>
            <a:r>
              <a:rPr lang="es-AR" sz="1350" b="1" dirty="0">
                <a:solidFill>
                  <a:srgbClr val="FF0000"/>
                </a:solidFill>
              </a:rPr>
              <a:t>C,0)</a:t>
            </a:r>
            <a:r>
              <a:rPr lang="es-AR" sz="1350" dirty="0">
                <a:solidFill>
                  <a:srgbClr val="FF0000"/>
                </a:solidFill>
              </a:rPr>
              <a:t> </a:t>
            </a:r>
            <a:r>
              <a:rPr lang="es-AR" sz="1350" dirty="0"/>
              <a:t>}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632688" y="3052704"/>
            <a:ext cx="588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dirty="0" err="1"/>
              <a:t>While</a:t>
            </a:r>
            <a:r>
              <a:rPr lang="es-AR" sz="1200" dirty="0"/>
              <a:t> (! </a:t>
            </a:r>
            <a:r>
              <a:rPr lang="es-AR" sz="1200" dirty="0" err="1"/>
              <a:t>costosConocidos.isEmpty</a:t>
            </a:r>
            <a:r>
              <a:rPr lang="es-AR" sz="1200" dirty="0"/>
              <a:t>() ) {</a:t>
            </a:r>
          </a:p>
          <a:p>
            <a:r>
              <a:rPr lang="es-AR" sz="1200" dirty="0"/>
              <a:t>    </a:t>
            </a:r>
            <a:r>
              <a:rPr lang="es-AR" sz="1200" dirty="0" err="1">
                <a:solidFill>
                  <a:srgbClr val="FF0000"/>
                </a:solidFill>
              </a:rPr>
              <a:t>current</a:t>
            </a:r>
            <a:r>
              <a:rPr lang="es-AR" sz="1200" dirty="0">
                <a:solidFill>
                  <a:srgbClr val="FF0000"/>
                </a:solidFill>
              </a:rPr>
              <a:t>= Sacar el de menor costo de  </a:t>
            </a:r>
            <a:r>
              <a:rPr lang="es-AR" sz="1200" dirty="0" err="1">
                <a:solidFill>
                  <a:srgbClr val="FF0000"/>
                </a:solidFill>
              </a:rPr>
              <a:t>costosConocidos</a:t>
            </a:r>
            <a:r>
              <a:rPr lang="es-AR" sz="1200" dirty="0">
                <a:solidFill>
                  <a:srgbClr val="FF0000"/>
                </a:solidFill>
              </a:rPr>
              <a:t>.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if</a:t>
            </a:r>
            <a:r>
              <a:rPr lang="es-AR" sz="1200" dirty="0">
                <a:solidFill>
                  <a:srgbClr val="FF0000"/>
                </a:solidFill>
              </a:rPr>
              <a:t> ( </a:t>
            </a:r>
            <a:r>
              <a:rPr lang="es-AR" sz="1200" dirty="0" err="1">
                <a:solidFill>
                  <a:srgbClr val="FF0000"/>
                </a:solidFill>
              </a:rPr>
              <a:t>Visited.contains</a:t>
            </a:r>
            <a:r>
              <a:rPr lang="es-AR" sz="1200" dirty="0">
                <a:solidFill>
                  <a:srgbClr val="FF0000"/>
                </a:solidFill>
              </a:rPr>
              <a:t>( </a:t>
            </a:r>
            <a:r>
              <a:rPr lang="es-AR" sz="1200" dirty="0" err="1">
                <a:solidFill>
                  <a:srgbClr val="FF0000"/>
                </a:solidFill>
              </a:rPr>
              <a:t>current.vertex</a:t>
            </a:r>
            <a:r>
              <a:rPr lang="es-AR" sz="1200" dirty="0">
                <a:solidFill>
                  <a:srgbClr val="FF0000"/>
                </a:solidFill>
              </a:rPr>
              <a:t>)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  </a:t>
            </a:r>
            <a:r>
              <a:rPr lang="es-AR" sz="1200" dirty="0" err="1">
                <a:solidFill>
                  <a:srgbClr val="FF0000"/>
                </a:solidFill>
              </a:rPr>
              <a:t>continue</a:t>
            </a:r>
            <a:r>
              <a:rPr lang="es-AR" sz="1200" dirty="0">
                <a:solidFill>
                  <a:srgbClr val="FF0000"/>
                </a:solidFill>
              </a:rPr>
              <a:t>;</a:t>
            </a:r>
          </a:p>
          <a:p>
            <a:r>
              <a:rPr lang="es-AR" sz="1200" dirty="0"/>
              <a:t>  </a:t>
            </a:r>
          </a:p>
          <a:p>
            <a:r>
              <a:rPr lang="es-AR" sz="1200" dirty="0">
                <a:solidFill>
                  <a:srgbClr val="FF0000"/>
                </a:solidFill>
              </a:rPr>
              <a:t>   </a:t>
            </a:r>
            <a:r>
              <a:rPr lang="es-AR" sz="1200" dirty="0" err="1">
                <a:solidFill>
                  <a:srgbClr val="FF0000"/>
                </a:solidFill>
              </a:rPr>
              <a:t>Visisted.add</a:t>
            </a:r>
            <a:r>
              <a:rPr lang="es-AR" sz="1200" dirty="0">
                <a:solidFill>
                  <a:srgbClr val="FF0000"/>
                </a:solidFill>
              </a:rPr>
              <a:t>( </a:t>
            </a:r>
            <a:r>
              <a:rPr lang="es-AR" sz="1200" dirty="0" err="1">
                <a:solidFill>
                  <a:srgbClr val="FF0000"/>
                </a:solidFill>
              </a:rPr>
              <a:t>current.vertex</a:t>
            </a:r>
            <a:r>
              <a:rPr lang="es-AR" sz="1200" dirty="0">
                <a:solidFill>
                  <a:srgbClr val="FF0000"/>
                </a:solidFill>
              </a:rPr>
              <a:t>);</a:t>
            </a:r>
          </a:p>
          <a:p>
            <a:r>
              <a:rPr lang="es-AR" sz="1200" dirty="0"/>
              <a:t>   </a:t>
            </a:r>
            <a:r>
              <a:rPr lang="es-AR" sz="1200" dirty="0" err="1"/>
              <a:t>Foreach</a:t>
            </a:r>
            <a:r>
              <a:rPr lang="es-AR" sz="1200" dirty="0"/>
              <a:t> (     e   in  ejes incidentes de </a:t>
            </a:r>
            <a:r>
              <a:rPr lang="es-AR" sz="1200" dirty="0" err="1"/>
              <a:t>current</a:t>
            </a:r>
            <a:r>
              <a:rPr lang="es-AR" sz="1200" dirty="0"/>
              <a:t> )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if</a:t>
            </a:r>
            <a:r>
              <a:rPr lang="es-AR" sz="1200" dirty="0"/>
              <a:t> ( </a:t>
            </a:r>
            <a:r>
              <a:rPr lang="es-AR" sz="1200" dirty="0" err="1"/>
              <a:t>e.target</a:t>
            </a:r>
            <a:r>
              <a:rPr lang="es-AR" sz="1200" dirty="0"/>
              <a:t> ya estaba en visitado)</a:t>
            </a:r>
          </a:p>
          <a:p>
            <a:r>
              <a:rPr lang="es-AR" sz="1200" dirty="0"/>
              <a:t>		saltear;</a:t>
            </a:r>
          </a:p>
          <a:p>
            <a:r>
              <a:rPr lang="es-AR" sz="1200" dirty="0"/>
              <a:t>	</a:t>
            </a:r>
            <a:r>
              <a:rPr lang="es-AR" sz="1200" dirty="0" err="1"/>
              <a:t>else</a:t>
            </a:r>
            <a:endParaRPr lang="es-AR" sz="1200" dirty="0"/>
          </a:p>
          <a:p>
            <a:r>
              <a:rPr lang="es-AR" sz="1200" dirty="0"/>
              <a:t>		si (suma costo de </a:t>
            </a:r>
            <a:r>
              <a:rPr lang="es-AR" sz="1200" dirty="0" err="1"/>
              <a:t>current</a:t>
            </a:r>
            <a:r>
              <a:rPr lang="es-AR" sz="1200" dirty="0"/>
              <a:t> + </a:t>
            </a:r>
            <a:r>
              <a:rPr lang="es-AR" sz="1200" dirty="0" err="1"/>
              <a:t>e.weight</a:t>
            </a:r>
            <a:r>
              <a:rPr lang="es-AR" sz="1200" dirty="0"/>
              <a:t>  &lt;  costo </a:t>
            </a:r>
            <a:r>
              <a:rPr lang="es-AR" sz="1200" dirty="0" err="1"/>
              <a:t>e.target</a:t>
            </a:r>
            <a:r>
              <a:rPr lang="es-AR" sz="1200" dirty="0"/>
              <a:t>) {</a:t>
            </a:r>
          </a:p>
          <a:p>
            <a:r>
              <a:rPr lang="es-AR" sz="1200" dirty="0"/>
              <a:t>			actualizar el costo de </a:t>
            </a:r>
            <a:r>
              <a:rPr lang="es-AR" sz="1200" dirty="0" err="1"/>
              <a:t>e.target</a:t>
            </a:r>
            <a:r>
              <a:rPr lang="es-AR" sz="1200" dirty="0"/>
              <a:t>;</a:t>
            </a:r>
          </a:p>
          <a:p>
            <a:r>
              <a:rPr lang="es-AR" sz="1200" dirty="0"/>
              <a:t>			</a:t>
            </a:r>
            <a:r>
              <a:rPr lang="es-AR" sz="1200" dirty="0" err="1"/>
              <a:t>agregarloCostosConocidos</a:t>
            </a:r>
            <a:r>
              <a:rPr lang="es-AR" sz="1200" dirty="0"/>
              <a:t>(</a:t>
            </a:r>
            <a:r>
              <a:rPr lang="es-AR" sz="1200" dirty="0" err="1"/>
              <a:t>e.target</a:t>
            </a:r>
            <a:r>
              <a:rPr lang="es-AR" sz="1200" dirty="0"/>
              <a:t>, new Costo)</a:t>
            </a:r>
          </a:p>
          <a:p>
            <a:r>
              <a:rPr lang="es-AR" sz="1200" dirty="0"/>
              <a:t>		}</a:t>
            </a:r>
          </a:p>
          <a:p>
            <a:r>
              <a:rPr lang="es-AR" sz="1200" dirty="0"/>
              <a:t>}</a:t>
            </a:r>
          </a:p>
        </p:txBody>
      </p:sp>
      <p:graphicFrame>
        <p:nvGraphicFramePr>
          <p:cNvPr id="23" name="Tab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134773"/>
              </p:ext>
            </p:extLst>
          </p:nvPr>
        </p:nvGraphicFramePr>
        <p:xfrm>
          <a:off x="662672" y="2469167"/>
          <a:ext cx="505527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545">
                  <a:extLst>
                    <a:ext uri="{9D8B030D-6E8A-4147-A177-3AD203B41FA5}">
                      <a16:colId xmlns:a16="http://schemas.microsoft.com/office/drawing/2014/main" val="332818747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626631019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4106038380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390471192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1132089401"/>
                    </a:ext>
                  </a:extLst>
                </a:gridCol>
                <a:gridCol w="842545">
                  <a:extLst>
                    <a:ext uri="{9D8B030D-6E8A-4147-A177-3AD203B41FA5}">
                      <a16:colId xmlns:a16="http://schemas.microsoft.com/office/drawing/2014/main" val="2826353411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246271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s-AR" sz="1200" dirty="0"/>
                        <a:t>Costo?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AR" sz="1200" dirty="0" err="1"/>
                        <a:t>inf</a:t>
                      </a:r>
                      <a:endParaRPr lang="es-AR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4848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06060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2443</TotalTime>
  <Words>10357</Words>
  <Application>Microsoft Office PowerPoint</Application>
  <PresentationFormat>On-screen Show (4:3)</PresentationFormat>
  <Paragraphs>2548</Paragraphs>
  <Slides>89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89</vt:i4>
      </vt:variant>
    </vt:vector>
  </HeadingPairs>
  <TitlesOfParts>
    <vt:vector size="101" baseType="lpstr">
      <vt:lpstr>Arial</vt:lpstr>
      <vt:lpstr>Calibri</vt:lpstr>
      <vt:lpstr>Calibri Light</vt:lpstr>
      <vt:lpstr>Cambria Math</vt:lpstr>
      <vt:lpstr>Century Gothic</vt:lpstr>
      <vt:lpstr>Consolas</vt:lpstr>
      <vt:lpstr>Palatino Linotype</vt:lpstr>
      <vt:lpstr>Roboto</vt:lpstr>
      <vt:lpstr>Symbol</vt:lpstr>
      <vt:lpstr>Wingdings 2</vt:lpstr>
      <vt:lpstr>Presentation on brainstorming</vt:lpstr>
      <vt:lpstr>Tema de Office</vt:lpstr>
      <vt:lpstr>Estructura de Datos y Algoritmos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DISPARATE!!!!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Caso de Uso</vt:lpstr>
      <vt:lpstr>TP 6 – Ejer 4</vt:lpstr>
      <vt:lpstr>Estructura de Datos y Algoritmos</vt:lpstr>
      <vt:lpstr>TP 6 – Ejer 3</vt:lpstr>
      <vt:lpstr>g.printAllPaths(‘A’, ‘F’);</vt:lpstr>
      <vt:lpstr>PowerPoint Presentation</vt:lpstr>
      <vt:lpstr>PowerPoint Presentation</vt:lpstr>
      <vt:lpstr>TP 6 – Ejer 5</vt:lpstr>
      <vt:lpstr>Bipartito</vt:lpstr>
      <vt:lpstr>Bipartito?</vt:lpstr>
      <vt:lpstr>Bipartito?</vt:lpstr>
      <vt:lpstr>Bipartito?</vt:lpstr>
      <vt:lpstr>Bipartito?</vt:lpstr>
      <vt:lpstr>Bipartito No Conectado</vt:lpstr>
      <vt:lpstr>PowerPoint Presentation</vt:lpstr>
      <vt:lpstr>TP 6 – Ejer 6</vt:lpstr>
      <vt:lpstr>TP 6 – Ejer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Leticia Irene Gómez</dc:creator>
  <cp:lastModifiedBy>Luciano Stupnik</cp:lastModifiedBy>
  <cp:revision>82</cp:revision>
  <dcterms:created xsi:type="dcterms:W3CDTF">2021-10-17T17:58:36Z</dcterms:created>
  <dcterms:modified xsi:type="dcterms:W3CDTF">2024-06-14T13:51:54Z</dcterms:modified>
</cp:coreProperties>
</file>