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3" r:id="rId6"/>
    <p:sldId id="258" r:id="rId7"/>
    <p:sldId id="261" r:id="rId8"/>
    <p:sldId id="264" r:id="rId9"/>
    <p:sldId id="259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64D-CF72-C511-DC9B-37D90039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F49C-A676-B1FD-8710-7BC5C80E4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9F45-07DD-4797-3947-759493BD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D153-1CE4-35CC-5F0B-7594968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12B4-A228-B47C-144A-87358651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0EE5-F5C4-98B6-1588-2099F01A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73070-54AB-2007-E658-E43F6EA9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C5D0-55D2-F7A4-05AD-0D8158E4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80D1-82D5-C686-6A0F-64329EC3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FEAB-9CD3-B956-63F5-DA0A9EA2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22043-3882-0AE8-D29C-A3EED5BE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593C1-E9D9-83B6-DCCD-F82CE56D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9A50-7988-C4E7-ED64-30F489B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775A-4F26-9449-876F-D2D43958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F34B-AA22-7EA4-CE95-DC80261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2BC-B7A2-DF79-CA98-BB158ADD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07E9-7DCF-FD18-C785-F688B073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979E-9F6A-0DC6-F7A0-B6802022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AA86-DCD5-6061-5366-38321C7A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4FE8-7310-1576-1643-A37BD99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3A8A-7710-B952-C68F-BFFBA341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878F-8D68-EFBD-5F3B-FFB29C73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730B-51CF-342C-EEE9-2ABCD1E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9A85-71B5-6B11-743B-C290837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E176-3B09-EE60-0B13-3B4D89C7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72C-8ECF-2615-A066-95DD9E2C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3924-E010-89F2-E0E9-E2A6CE2D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0283-42D8-6E3A-4F87-F3A658DD8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C404-DDCE-7C29-1978-2880C32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9F52-C545-20FD-E306-02A6E3B1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30E18-8AA8-68A5-59A2-C8C7BCE1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F4F2-410C-835B-BB53-6B3CD77A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8D64-D727-1008-B9CE-F2A3964B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8593-15EF-43F1-B340-2A444F32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69A30-5FDB-74BE-34BB-0FA9D6D41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D617F-101A-FB9A-3F74-BA8E30FBC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6D54-D8BC-08E5-F532-15ADC137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16BF5-7016-56DB-EE5E-364B8BDA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DD9C0-F3FE-FBBD-C5BB-AF55756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9A98-13A3-1210-D1AE-9A39DE31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2CB3B-8D26-C943-01AF-431204D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A52E-5EDD-86C0-18AA-FB1A9A07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4224-0FDC-9CE0-E96A-7101D270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4CF1D-BA85-D7A9-D823-B7C45C94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2C68F-8BDA-6EE6-8369-36F7E5BF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870D-19F5-89AC-7B6D-765A1066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AC55-2BCA-409C-7D71-28108D6F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DB8C-99F9-3465-0341-835F3B0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4D072-8135-188A-9EA3-6208BB86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B95F-C350-B773-0A28-A34E3759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D68A-3131-93C0-AFBE-49051CA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498B-61A0-4871-0B21-9DE10C3B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5E26-49BE-216C-06A0-C53F8C1E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40BB0-9E5D-5B65-0625-2E548DF0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7BA5E-AC46-0E27-7000-1B536BFF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DED-F87D-2FC3-0D77-54CCC7D2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58C7-04A9-42C8-E3B3-BFDE1845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8621E-905D-12C3-CB7B-0668FA4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E7864-407A-2205-7F4B-AF761441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92A2-7768-1751-DAEA-EB6ABE22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FD16-C461-C330-5290-64A874B22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447C-9B81-C49A-3E89-71A3D18A0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64A3-4781-0A12-865F-6FE8ABAD7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8C7C-3F83-BAC5-448F-063DD7F24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E313C-2FB1-9396-8AB5-CD35B7C45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hematic illustration of the LightGBM model.">
            <a:extLst>
              <a:ext uri="{FF2B5EF4-FFF2-40B4-BE49-F238E27FC236}">
                <a16:creationId xmlns:a16="http://schemas.microsoft.com/office/drawing/2014/main" id="{D21911F8-FCA0-3F9A-992F-11E44C0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79" y="951522"/>
            <a:ext cx="6563995" cy="504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DF633-8B77-6CF9-B9AC-704C80A2F197}"/>
              </a:ext>
            </a:extLst>
          </p:cNvPr>
          <p:cNvSpPr txBox="1"/>
          <p:nvPr/>
        </p:nvSpPr>
        <p:spPr>
          <a:xfrm>
            <a:off x="2235200" y="6211669"/>
            <a:ext cx="798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source - https://www.researchgate.net/figure/Schematic-illustration-of-the-LightGBM-model_fig1_362100649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032D1-3B1A-4C4E-C5C1-EFC598D4ACA5}"/>
              </a:ext>
            </a:extLst>
          </p:cNvPr>
          <p:cNvSpPr txBox="1"/>
          <p:nvPr/>
        </p:nvSpPr>
        <p:spPr>
          <a:xfrm>
            <a:off x="660400" y="2920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lightGBM</a:t>
            </a:r>
            <a:r>
              <a:rPr lang="en-US" sz="1800" dirty="0"/>
              <a:t> 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9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FA1C-A6A5-9B66-A16A-3588325C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vs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vs AdaBoost</a:t>
            </a:r>
            <a:b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</a:b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7DDE1D-F66B-2AAC-01EA-20DEF796B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11912"/>
            <a:ext cx="7387600" cy="297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Speed: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&gt;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&gt; AdaBoost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Accuracy: Comparable performance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Use Case: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for large datasets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for small to medium datasets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AdaBoost for simpler models, sensitive to noisy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7348-8D94-7FC3-E795-235F1B48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boosting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DF0E-0B36-3241-A68C-9E5ED946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Boosting is an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Ensemble technique that combines multiple weak learners to create a strong learner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Applications: Used in classification, regression, ranking, and more.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Gradient boosting decision tree(GBDT) is one of the top choices for </a:t>
            </a:r>
            <a:r>
              <a:rPr lang="en-US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kagglers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and machine learning practitioners.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Most of the best kernels and winning solutions on </a:t>
            </a:r>
            <a:r>
              <a:rPr lang="en-US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kaggle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end up using one of the gradient boosting algorithm. </a:t>
            </a:r>
          </a:p>
          <a:p>
            <a:pPr marL="0" indent="0">
              <a:buNone/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It can be </a:t>
            </a:r>
            <a:r>
              <a:rPr lang="en-US" i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AdaBoost, XGBoost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LightGBM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or maybe some other optimized gradient boosting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7108-E826-5554-B9B1-50DCA486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0245-D555-F486-04DA-19157288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Boosting is sequential training of models whereas bagging involves parallel training of models. Boosting algorithm is designed in such a way that the its improves the errors of the previous learners in sequence.</a:t>
            </a:r>
          </a:p>
          <a:p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ptive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ing. This algorithm is the very first algorithm in boosting techniques 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AdaBoost is best used to boost the performance of decision trees on binary classification problems.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AdaBoost can be used to boost the performance of any machine learning algorithm.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is best used with weak learners. These are models that achieve accuracy just above random chance on a classification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9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0094-313E-1107-669B-B399BFBA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44386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Ada-boost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retrains the algorithm iteratively by choosing the training set based on accuracy of previous training.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weight-age of each trained classifier at any iteration depends on the accuracy achieved.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C38E7F-D754-50C8-CF36-F3002A1A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1388201"/>
            <a:ext cx="5201376" cy="324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EBDCC-E965-9126-267E-7DC0066DD641}"/>
              </a:ext>
            </a:extLst>
          </p:cNvPr>
          <p:cNvSpPr txBox="1"/>
          <p:nvPr/>
        </p:nvSpPr>
        <p:spPr>
          <a:xfrm>
            <a:off x="2905760" y="47517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source - https://www.analyticsvidhya.com/blog/2022/01/introduction-to-adaboost-for-absolute-beginners/</a:t>
            </a:r>
          </a:p>
        </p:txBody>
      </p:sp>
    </p:spTree>
    <p:extLst>
      <p:ext uri="{BB962C8B-B14F-4D97-AF65-F5344CB8AC3E}">
        <p14:creationId xmlns:p14="http://schemas.microsoft.com/office/powerpoint/2010/main" val="48013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F07A-379C-4A14-F7BA-5D5C1589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EBC7-D808-5DBF-6B94-B5D0E838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short for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eXtreme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Gradient Boosting, is an optimized and highly efficient implementation of gradient boosting.</a:t>
            </a:r>
          </a:p>
          <a:p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is focused on computational speed and model performance</a:t>
            </a:r>
          </a:p>
          <a:p>
            <a:r>
              <a:rPr lang="en-US" b="1" dirty="0"/>
              <a:t>Key Features</a:t>
            </a:r>
            <a:r>
              <a:rPr lang="en-US" dirty="0"/>
              <a:t>: Tree pruning, parallel processing,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4652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69354A7-A896-B538-F9DA-18EDB936B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09" y="668654"/>
            <a:ext cx="7368095" cy="41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54B98-59F2-EEF1-0FE2-FD8303ED4986}"/>
              </a:ext>
            </a:extLst>
          </p:cNvPr>
          <p:cNvSpPr txBox="1"/>
          <p:nvPr/>
        </p:nvSpPr>
        <p:spPr>
          <a:xfrm>
            <a:off x="2834640" y="50602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Looking at</a:t>
            </a: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CART and Gradient Boosting</a:t>
            </a: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to understand the mechanics of boosting algorithm</a:t>
            </a:r>
          </a:p>
          <a:p>
            <a:endParaRPr lang="en-US" i="1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Source - https://medium.com/sfu-cspmp/xgboost-a-deep-dive-into-boosting-f06c9c41349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489-9A53-6642-BA51-1B633ED0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0"/>
            <a:ext cx="10652760" cy="648117"/>
          </a:xfrm>
        </p:spPr>
        <p:txBody>
          <a:bodyPr>
            <a:normAutofit/>
          </a:bodyPr>
          <a:lstStyle/>
          <a:p>
            <a:r>
              <a:rPr lang="en-US" sz="2000" dirty="0"/>
              <a:t>XG boost illustration</a:t>
            </a:r>
          </a:p>
        </p:txBody>
      </p:sp>
      <p:pic>
        <p:nvPicPr>
          <p:cNvPr id="4098" name="Picture 2" descr="Schematic illustration of the XGboost model.">
            <a:extLst>
              <a:ext uri="{FF2B5EF4-FFF2-40B4-BE49-F238E27FC236}">
                <a16:creationId xmlns:a16="http://schemas.microsoft.com/office/drawing/2014/main" id="{23570BB1-5849-6E9E-E8C8-E27F4E58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6" y="1044357"/>
            <a:ext cx="4390707" cy="49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CD21E-1495-7C8D-1970-86775C221720}"/>
              </a:ext>
            </a:extLst>
          </p:cNvPr>
          <p:cNvSpPr txBox="1"/>
          <p:nvPr/>
        </p:nvSpPr>
        <p:spPr>
          <a:xfrm>
            <a:off x="574039" y="6378857"/>
            <a:ext cx="1035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https://www.researchgate.net/figure/Schematic-illustration-of-the-XGboost-model_fig2_362100649</a:t>
            </a:r>
          </a:p>
        </p:txBody>
      </p:sp>
    </p:spTree>
    <p:extLst>
      <p:ext uri="{BB962C8B-B14F-4D97-AF65-F5344CB8AC3E}">
        <p14:creationId xmlns:p14="http://schemas.microsoft.com/office/powerpoint/2010/main" val="25525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0C25-CE8E-B6AE-69EE-E08811E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65D07CA-F7CA-DA63-C1B2-2FCF10F60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760" y="1589110"/>
            <a:ext cx="10864769" cy="151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 Gradient Boosting Machine (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)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Advantages: Faster training speed, lower memory usage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Key Features: Leaf-wise growth, histogram-based decision tree learning </a:t>
            </a:r>
          </a:p>
        </p:txBody>
      </p:sp>
    </p:spTree>
    <p:extLst>
      <p:ext uri="{BB962C8B-B14F-4D97-AF65-F5344CB8AC3E}">
        <p14:creationId xmlns:p14="http://schemas.microsoft.com/office/powerpoint/2010/main" val="370876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sohne</vt:lpstr>
      <vt:lpstr>source-serif-pro</vt:lpstr>
      <vt:lpstr>Office Theme</vt:lpstr>
      <vt:lpstr>BOOSTING ALGORITHMS</vt:lpstr>
      <vt:lpstr>Overview of boosting algorithms</vt:lpstr>
      <vt:lpstr>ADA BOOST</vt:lpstr>
      <vt:lpstr>PowerPoint Presentation</vt:lpstr>
      <vt:lpstr>PowerPoint Presentation</vt:lpstr>
      <vt:lpstr>XG BOOST</vt:lpstr>
      <vt:lpstr>PowerPoint Presentation</vt:lpstr>
      <vt:lpstr>XG boost illustration</vt:lpstr>
      <vt:lpstr>LG BOOST</vt:lpstr>
      <vt:lpstr>PowerPoint Presentation</vt:lpstr>
      <vt:lpstr>Comparison of LightGBM vs XGBoost vs AdaBoost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 Priya</dc:creator>
  <cp:lastModifiedBy>Devi Priya</cp:lastModifiedBy>
  <cp:revision>7</cp:revision>
  <dcterms:created xsi:type="dcterms:W3CDTF">2024-08-04T18:34:47Z</dcterms:created>
  <dcterms:modified xsi:type="dcterms:W3CDTF">2024-08-06T04:21:13Z</dcterms:modified>
</cp:coreProperties>
</file>