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411" r:id="rId4"/>
    <p:sldId id="412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3" r:id="rId16"/>
    <p:sldId id="458" r:id="rId17"/>
    <p:sldId id="459" r:id="rId18"/>
    <p:sldId id="460" r:id="rId19"/>
    <p:sldId id="416" r:id="rId20"/>
    <p:sldId id="417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31" r:id="rId35"/>
    <p:sldId id="432" r:id="rId36"/>
    <p:sldId id="433" r:id="rId37"/>
    <p:sldId id="434" r:id="rId38"/>
    <p:sldId id="435" r:id="rId39"/>
    <p:sldId id="436" r:id="rId40"/>
    <p:sldId id="437" r:id="rId41"/>
    <p:sldId id="438" r:id="rId42"/>
    <p:sldId id="439" r:id="rId43"/>
    <p:sldId id="440" r:id="rId44"/>
    <p:sldId id="441" r:id="rId45"/>
    <p:sldId id="442" r:id="rId46"/>
    <p:sldId id="414" r:id="rId47"/>
    <p:sldId id="415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93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zh-CN" altLang="en-US" sz="1200" dirty="0">
                <a:latin typeface="Century Schoolbook" panose="02040604050505020304"/>
                <a:ea typeface="宋体" panose="02010600030101010101" pitchFamily="2" charset="-122"/>
              </a:rPr>
            </a:fld>
            <a:endParaRPr lang="zh-CN" altLang="en-US" sz="1200" dirty="0">
              <a:latin typeface="Century Schoolbook" panose="020406040505050203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524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063751" y="6457950"/>
            <a:ext cx="5952067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行业领先的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LED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控制解决方案提供商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072033" y="6453188"/>
            <a:ext cx="5952067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www.lednets.com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125" name="图片 9" descr="LOGO卡莱特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3060700" cy="917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64A68A-477D-4807-9DEB-C80420633B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64A68A-477D-4807-9DEB-C80420633B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64A68A-477D-4807-9DEB-C80420633B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7197824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汉仪综艺体简" pitchFamily="49" charset="-122"/>
                <a:ea typeface="汉仪综艺体简" pitchFamily="49" charset="-122"/>
              </a:defRPr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7008779" cy="112697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1D60E2-09A7-4C05-922C-B664D2D34A1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6" descr="卡莱特ppt模板1 内页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063751" y="6457950"/>
            <a:ext cx="5952067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行业领先的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LED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控制解决方案提供商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72033" y="6453188"/>
            <a:ext cx="5952067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www.lednets.com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33797" name="图片 9" descr="LOGO卡莱特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45133" y="188913"/>
            <a:ext cx="2400300" cy="719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403" y="111770"/>
            <a:ext cx="9313035" cy="868958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latin typeface="汉仪综艺体简" pitchFamily="49" charset="-122"/>
                <a:ea typeface="汉仪综艺体简" pitchFamily="49" charset="-122"/>
              </a:defRPr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6769100" y="479742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47200" y="45085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altLang="zh-CN" sz="180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www.lednets.com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81BD5-28AF-4E3C-96A9-E36610815A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C2704D-74F4-4B34-B720-F4CA0E56390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81BD5-28AF-4E3C-96A9-E36610815A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81BD5-28AF-4E3C-96A9-E36610815A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81BD5-28AF-4E3C-96A9-E36610815A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81BD5-28AF-4E3C-96A9-E36610815A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81BD5-28AF-4E3C-96A9-E36610815A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7197824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汉仪综艺体简" pitchFamily="49" charset="-122"/>
                <a:ea typeface="汉仪综艺体简" pitchFamily="49" charset="-122"/>
              </a:defRPr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7008779" cy="112697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4A1CA5-1E79-4F21-B640-60B53783165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81BD5-28AF-4E3C-96A9-E36610815A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81BD5-28AF-4E3C-96A9-E36610815A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81BD5-28AF-4E3C-96A9-E36610815A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524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063751" y="6457950"/>
            <a:ext cx="5952067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行业领先的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LED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控制解决方案提供商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072033" y="6453188"/>
            <a:ext cx="5952067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www.lednets.com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35845" name="图片 9" descr="LOGO卡莱特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3060700" cy="917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81BD5-28AF-4E3C-96A9-E36610815A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524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063751" y="6457950"/>
            <a:ext cx="5952067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行业领先的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LED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控制解决方案提供商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072033" y="6453188"/>
            <a:ext cx="5952067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www.lednets.com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36869" name="图片 9" descr="LOGO卡莱特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3060700" cy="917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81BD5-28AF-4E3C-96A9-E36610815A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524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063751" y="6457950"/>
            <a:ext cx="5952067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行业领先的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LED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控制解决方案提供商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072033" y="6453188"/>
            <a:ext cx="5952067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www.lednets.com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37893" name="图片 9" descr="LOGO卡莱特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3060700" cy="917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81BD5-28AF-4E3C-96A9-E36610815A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524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063751" y="6457950"/>
            <a:ext cx="5952067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行业领先的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LED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控制解决方案提供商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072033" y="6453188"/>
            <a:ext cx="5952067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www.lednets.com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38917" name="图片 9" descr="LOGO卡莱特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3060700" cy="917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81BD5-28AF-4E3C-96A9-E36610815A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524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063751" y="6457950"/>
            <a:ext cx="5952067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行业领先的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LED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控制解决方案提供商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072033" y="6453188"/>
            <a:ext cx="5952067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www.lednets.com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39941" name="图片 9" descr="LOGO卡莱特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3060700" cy="917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81BD5-28AF-4E3C-96A9-E36610815A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524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063751" y="6457950"/>
            <a:ext cx="5952067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行业领先的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LED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控制解决方案提供商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072033" y="6453188"/>
            <a:ext cx="5952067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www.lednets.com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0965" name="图片 9" descr="LOGO卡莱特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3060700" cy="917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81BD5-28AF-4E3C-96A9-E36610815A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524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063751" y="6457950"/>
            <a:ext cx="5952067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行业领先的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LED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控制解决方案提供商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072033" y="6453188"/>
            <a:ext cx="5952067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www.lednets.com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1989" name="图片 9" descr="LOGO卡莱特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3060700" cy="917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81BD5-28AF-4E3C-96A9-E36610815A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78751B5-332B-4B29-94A8-EAB9BF61D68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charset="0"/>
            </a:endParaRPr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524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063751" y="6457950"/>
            <a:ext cx="5952067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行业领先的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LED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控制解决方案提供商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072033" y="6453188"/>
            <a:ext cx="5952067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www.lednets.com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3013" name="图片 9" descr="LOGO卡莱特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3060700" cy="917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81BD5-28AF-4E3C-96A9-E36610815A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524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063751" y="6457950"/>
            <a:ext cx="5952067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行业领先的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LED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控制解决方案提供商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072033" y="6453188"/>
            <a:ext cx="5952067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www.lednets.com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4037" name="图片 9" descr="LOGO卡莱特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3060700" cy="917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81BD5-28AF-4E3C-96A9-E36610815A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524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063751" y="6457950"/>
            <a:ext cx="5952067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行业领先的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LED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控制解决方案提供商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072033" y="6453188"/>
            <a:ext cx="5952067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www.lednets.com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5061" name="图片 9" descr="LOGO卡莱特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3060700" cy="917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81BD5-28AF-4E3C-96A9-E36610815A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81BD5-28AF-4E3C-96A9-E36610815A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图片 6" descr="卡莱特ppt模板1 内页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063751" y="6457950"/>
            <a:ext cx="5952067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行业领先的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LED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控制解决方案提供商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72033" y="6453188"/>
            <a:ext cx="5952067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www.lednets.com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6085" name="图片 9" descr="LOGO卡莱特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45133" y="188913"/>
            <a:ext cx="2400300" cy="719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81BD5-28AF-4E3C-96A9-E36610815A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图片 6" descr="卡莱特ppt模板1 内页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063751" y="6457950"/>
            <a:ext cx="5952067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行业领先的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LED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控制解决方案提供商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72033" y="6453188"/>
            <a:ext cx="5952067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www.lednets.com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7109" name="图片 9" descr="LOGO卡莱特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45133" y="188913"/>
            <a:ext cx="2400300" cy="719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81BD5-28AF-4E3C-96A9-E36610815A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图片 6" descr="卡莱特ppt模板1 内页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063751" y="6457950"/>
            <a:ext cx="5952067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行业领先的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LED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控制解决方案提供商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72033" y="6453188"/>
            <a:ext cx="5952067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www.lednets.com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8133" name="图片 9" descr="LOGO卡莱特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45133" y="188913"/>
            <a:ext cx="2400300" cy="719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81BD5-28AF-4E3C-96A9-E36610815A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图片 6" descr="卡莱特ppt模板1 内页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063751" y="6457950"/>
            <a:ext cx="5952067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行业领先的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LED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控制解决方案提供商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72033" y="6453188"/>
            <a:ext cx="5952067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www.lednets.com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9157" name="图片 9" descr="LOGO卡莱特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45133" y="188913"/>
            <a:ext cx="2400300" cy="719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81BD5-28AF-4E3C-96A9-E36610815A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图片 6" descr="卡莱特ppt模板1 内页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063751" y="6457950"/>
            <a:ext cx="5952067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行业领先的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LED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控制解决方案提供商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72033" y="6453188"/>
            <a:ext cx="5952067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www.lednets.com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0181" name="图片 9" descr="LOGO卡莱特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45133" y="188913"/>
            <a:ext cx="2400300" cy="719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81BD5-28AF-4E3C-96A9-E36610815A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图片 6" descr="卡莱特ppt模板1 内页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063751" y="6457950"/>
            <a:ext cx="5952067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行业领先的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LED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控制解决方案提供商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72033" y="6453188"/>
            <a:ext cx="5952067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www.lednets.com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1205" name="图片 9" descr="LOGO卡莱特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45133" y="188913"/>
            <a:ext cx="2400300" cy="719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81BD5-28AF-4E3C-96A9-E36610815A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64A68A-477D-4807-9DEB-C80420633B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图片 6" descr="卡莱特ppt模板1 内页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063751" y="6457950"/>
            <a:ext cx="5952067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行业领先的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LED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控制解决方案提供商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72033" y="6453188"/>
            <a:ext cx="5952067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www.lednets.com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2229" name="图片 9" descr="LOGO卡莱特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45133" y="188913"/>
            <a:ext cx="2400300" cy="719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81BD5-28AF-4E3C-96A9-E36610815A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图片 6" descr="卡莱特ppt模板1 内页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063751" y="6457950"/>
            <a:ext cx="5952067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行业领先的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LED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控制解决方案提供商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72033" y="6453188"/>
            <a:ext cx="5952067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www.lednets.com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3253" name="图片 9" descr="LOGO卡莱特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45133" y="188913"/>
            <a:ext cx="2400300" cy="719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81BD5-28AF-4E3C-96A9-E36610815A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图片 6" descr="卡莱特ppt模板1 内页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063751" y="6457950"/>
            <a:ext cx="5952067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行业领先的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LED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控制解决方案提供商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72033" y="6453188"/>
            <a:ext cx="5952067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www.lednets.com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4277" name="图片 9" descr="LOGO卡莱特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45133" y="188913"/>
            <a:ext cx="2400300" cy="719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81BD5-28AF-4E3C-96A9-E36610815A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图片 6" descr="卡莱特ppt模板1 内页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063751" y="6457950"/>
            <a:ext cx="5952067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行业领先的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LED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控制解决方案提供商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72033" y="6453188"/>
            <a:ext cx="5952067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www.lednets.com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5301" name="图片 9" descr="LOGO卡莱特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45133" y="188913"/>
            <a:ext cx="2400300" cy="719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81BD5-28AF-4E3C-96A9-E36610815A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6" descr="卡莱特ppt模板1 内页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063751" y="6457950"/>
            <a:ext cx="5952067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行业领先的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LED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控制解决方案提供商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72033" y="6453188"/>
            <a:ext cx="5952067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www.lednets.com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6325" name="图片 9" descr="LOGO卡莱特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45133" y="188913"/>
            <a:ext cx="2400300" cy="719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81BD5-28AF-4E3C-96A9-E36610815A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64A68A-477D-4807-9DEB-C80420633B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64A68A-477D-4807-9DEB-C80420633B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64A68A-477D-4807-9DEB-C80420633B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64A68A-477D-4807-9DEB-C80420633B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64A68A-477D-4807-9DEB-C80420633B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4" Type="http://schemas.openxmlformats.org/officeDocument/2006/relationships/theme" Target="../theme/theme2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4.xml"/><Relationship Id="rId29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64A68A-477D-4807-9DEB-C80420633B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098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81BD5-28AF-4E3C-96A9-E36610815AA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1"/>
          <p:cNvSpPr>
            <a:spLocks noGrp="1"/>
          </p:cNvSpPr>
          <p:nvPr>
            <p:ph type="ctrTitle"/>
          </p:nvPr>
        </p:nvSpPr>
        <p:spPr>
          <a:xfrm>
            <a:off x="1524000" y="1928813"/>
            <a:ext cx="7053263" cy="1470025"/>
          </a:xfrm>
        </p:spPr>
        <p:txBody>
          <a:bodyPr vert="horz" wrap="square" lIns="91440" tIns="45720" rIns="91440" bIns="45720" anchor="ctr"/>
          <a:p>
            <a:pPr eaLnBrk="1" hangingPunct="1">
              <a:buClrTx/>
              <a:buSzTx/>
              <a:buFontTx/>
            </a:pPr>
            <a:r>
              <a:rPr lang="en-US" altLang="zh-CN" sz="3600" kern="1200" dirty="0">
                <a:latin typeface="汉仪综艺体简"/>
                <a:ea typeface="汉仪综艺体简"/>
                <a:cs typeface="+mj-cs"/>
              </a:rPr>
              <a:t>H264</a:t>
            </a:r>
            <a:r>
              <a:rPr lang="zh-CN" altLang="en-US" sz="3600" kern="1200" dirty="0">
                <a:latin typeface="汉仪综艺体简"/>
                <a:ea typeface="+mj-ea"/>
                <a:cs typeface="+mj-cs"/>
              </a:rPr>
              <a:t>解码</a:t>
            </a:r>
            <a:r>
              <a:rPr lang="en-US" altLang="zh-CN" sz="3600" kern="1200" dirty="0">
                <a:latin typeface="汉仪综艺体简"/>
                <a:ea typeface="+mj-ea"/>
                <a:cs typeface="+mj-cs"/>
              </a:rPr>
              <a:t>mpp</a:t>
            </a:r>
            <a:r>
              <a:rPr lang="zh-CN" altLang="en-US" sz="3600" kern="1200" dirty="0">
                <a:latin typeface="汉仪综艺体简"/>
                <a:ea typeface="+mj-ea"/>
                <a:cs typeface="+mj-cs"/>
              </a:rPr>
              <a:t>处理流程概要</a:t>
            </a:r>
            <a:endParaRPr lang="zh-CN" altLang="en-US" sz="3600" kern="1200" dirty="0">
              <a:latin typeface="汉仪综艺体简"/>
              <a:ea typeface="+mj-ea"/>
              <a:cs typeface="+mj-cs"/>
            </a:endParaRPr>
          </a:p>
        </p:txBody>
      </p:sp>
      <p:sp>
        <p:nvSpPr>
          <p:cNvPr id="58370" name="TextBox 2"/>
          <p:cNvSpPr txBox="1"/>
          <p:nvPr/>
        </p:nvSpPr>
        <p:spPr>
          <a:xfrm>
            <a:off x="4738688" y="3857625"/>
            <a:ext cx="13938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朱璐琳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580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  <p:pic>
        <p:nvPicPr>
          <p:cNvPr id="68610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910" y="2240915"/>
            <a:ext cx="4809490" cy="19862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8611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33" y="1885315"/>
            <a:ext cx="1295400" cy="209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8612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635" y="1586865"/>
            <a:ext cx="5393055" cy="36366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  <p:pic>
        <p:nvPicPr>
          <p:cNvPr id="69634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0013" y="1154113"/>
            <a:ext cx="4695825" cy="923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635" name="文本框 2"/>
          <p:cNvSpPr txBox="1"/>
          <p:nvPr/>
        </p:nvSpPr>
        <p:spPr>
          <a:xfrm>
            <a:off x="2981325" y="2078038"/>
            <a:ext cx="5988050" cy="3692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VCL的NAL数据类型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1）、 头信息块，包括宏块类型，量化参数，运动矢量。这些信息是最重要的，因为离开他们，数据块种的码元都无法使用。该数据分块称为A类数据分块。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2）、 帧内编码信息数据块，称为B类数据分块。它包含帧内编码宏块类型，帧内编码系数。对应的slice来说，B类数据分块的可用性依赖于A类数据分块。和帧间编码信息数据块不同的是，帧内编码信息能防止进一步的偏差，因此比帧间编码信息更重要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3）、 帧间编码信息数据块，称为C类数据分块。它包含帧间编码宏块类型，帧间编码系数。它通常是slice种最大的一部分。C类数据分块的可用性也依赖于A类数据分块，但于B类数据分块无关。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  <p:pic>
        <p:nvPicPr>
          <p:cNvPr id="7065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9838" y="1266825"/>
            <a:ext cx="7172325" cy="4324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  <p:pic>
        <p:nvPicPr>
          <p:cNvPr id="7577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2300" y="255588"/>
            <a:ext cx="7877175" cy="571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844675" y="111125"/>
          <a:ext cx="6355080" cy="111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5080"/>
              </a:tblGrid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视频缓存池：提供大块的物理内存管理</a:t>
                      </a:r>
                      <a:endParaRPr lang="zh-CN" altLang="en-US"/>
                    </a:p>
                  </a:txBody>
                  <a:tcPr/>
                </a:tc>
              </a:tr>
              <a:tr h="3663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视频缓存池是一组大小相同，物理地址连续，的缓存块组成的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对mmp模块视频输入通道内存分配和输出通道的回收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681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2513" y="1222375"/>
            <a:ext cx="6467475" cy="5168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  <p:pic>
        <p:nvPicPr>
          <p:cNvPr id="7782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750" y="207963"/>
            <a:ext cx="6162675" cy="923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782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0" y="981075"/>
            <a:ext cx="6305550" cy="3905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7828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3759200"/>
            <a:ext cx="6953250" cy="26717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7829" name="图片 5"/>
          <p:cNvPicPr>
            <a:picLocks noChangeAspect="1"/>
          </p:cNvPicPr>
          <p:nvPr/>
        </p:nvPicPr>
        <p:blipFill>
          <a:blip r:embed="rId4"/>
          <a:srcRect l="-1660" t="2351" r="1660" b="66940"/>
          <a:stretch>
            <a:fillRect/>
          </a:stretch>
        </p:blipFill>
        <p:spPr>
          <a:xfrm>
            <a:off x="1644650" y="5080000"/>
            <a:ext cx="7000875" cy="1350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r>
              <a:rPr lang="zh-CN" altLang="en-US" kern="1200">
                <a:solidFill>
                  <a:srgbClr val="0070C0"/>
                </a:solidFill>
                <a:latin typeface="汉仪综艺体简" pitchFamily="49" charset="-122"/>
                <a:ea typeface="汉仪综艺体简" pitchFamily="49" charset="-122"/>
                <a:cs typeface="+mj-cs"/>
              </a:rPr>
              <a:t>未解决疑惑</a:t>
            </a:r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3865" y="1485900"/>
            <a:ext cx="515683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帧存分配方式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解码通道和</a:t>
            </a:r>
            <a:r>
              <a:rPr lang="en-US" altLang="zh-CN"/>
              <a:t>vo</a:t>
            </a:r>
            <a:r>
              <a:rPr lang="zh-CN" altLang="en-US"/>
              <a:t>通道优先级，具体是在哪里体现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缓冲块数量如何配置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解码和</a:t>
            </a:r>
            <a:r>
              <a:rPr lang="en-US" altLang="zh-CN"/>
              <a:t>vo</a:t>
            </a:r>
            <a:r>
              <a:rPr lang="zh-CN" altLang="en-US"/>
              <a:t>模块是通道配的</a:t>
            </a:r>
            <a:r>
              <a:rPr lang="en-US" altLang="zh-CN"/>
              <a:t>420</a:t>
            </a:r>
            <a:r>
              <a:rPr lang="zh-CN" altLang="en-US"/>
              <a:t>，缓存池配的</a:t>
            </a:r>
            <a:r>
              <a:rPr lang="en-US" altLang="zh-CN"/>
              <a:t>422</a:t>
            </a:r>
            <a:endParaRPr lang="en-US" altLang="zh-CN"/>
          </a:p>
          <a:p>
            <a:r>
              <a:rPr lang="en-US" altLang="zh-CN"/>
              <a:t>5.</a:t>
            </a:r>
            <a:r>
              <a:rPr lang="zh-CN" altLang="en-US"/>
              <a:t>编码通道，缓冲池</a:t>
            </a:r>
            <a:r>
              <a:rPr lang="zh-CN" altLang="en-US"/>
              <a:t>如何配置可以实现十六路解码</a:t>
            </a:r>
            <a:endParaRPr lang="zh-CN" altLang="en-US"/>
          </a:p>
          <a:p>
            <a:r>
              <a:rPr lang="en-US" altLang="zh-CN"/>
              <a:t>6.</a:t>
            </a:r>
            <a:r>
              <a:rPr lang="zh-CN" altLang="en-US"/>
              <a:t>给的例子判断帧不知道用的是什么算法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7.</a:t>
            </a:r>
            <a:r>
              <a:rPr lang="zh-CN" altLang="en-US"/>
              <a:t>程序那里按帧发送没有看明白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  <p:pic>
        <p:nvPicPr>
          <p:cNvPr id="6041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1288" y="461963"/>
            <a:ext cx="6829425" cy="5934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  <p:pic>
        <p:nvPicPr>
          <p:cNvPr id="6144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8925" y="398463"/>
            <a:ext cx="6534150" cy="5848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  <p:sp>
        <p:nvSpPr>
          <p:cNvPr id="62466" name="文本框 3"/>
          <p:cNvSpPr txBox="1"/>
          <p:nvPr/>
        </p:nvSpPr>
        <p:spPr>
          <a:xfrm>
            <a:off x="2436813" y="1131888"/>
            <a:ext cx="6611937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GOP结构一段时间内变化不大的图像集，一般有两个数字，如M=3，N=12。M指定I帧和P帧之间的距离，N指定两个I帧之间的距离。上面的M=3，N=12，GOP结构为：IBBPBBPBBPBBI。在一个GOP内I frame解码不依赖任何的其它帧，p frame解码则依赖前面的I frame或P frame，B frame解码依赖前最近的一个I frame或P frame 及其后最近的一个P frame。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文本框 4"/>
          <p:cNvSpPr txBox="1"/>
          <p:nvPr/>
        </p:nvSpPr>
        <p:spPr>
          <a:xfrm>
            <a:off x="2436813" y="3036888"/>
            <a:ext cx="6488112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IDR帧(关键帧)IDR帧的作用是立刻刷新,使错误不致传播在编码。解码中为了方便，将GOP中首个I帧要和其他I帧区别开，把第一个I帧叫IDR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8" name="文本框 5"/>
          <p:cNvSpPr txBox="1"/>
          <p:nvPr/>
        </p:nvSpPr>
        <p:spPr>
          <a:xfrm>
            <a:off x="2436813" y="3959225"/>
            <a:ext cx="6376987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I帧不用参考任何帧，但是之后的P帧和B帧是有可能参考这个I帧之前的帧的。IDR就不允许这样，例如：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IDR1 P4 B2 B3P7B5 B6I10B8B9 P13 B11 B12 P16 B14 B15   这里的B8可以跨过I10去参考P7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------------------------------------------------------------------------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IDR1 P4 B2 B3 P7 B5 B6IDR8P11B9B10 P14 B11 B12             这里的B9就只能参照IDR8和P11，不可以参考IDR8前面的帧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  <p:sp>
        <p:nvSpPr>
          <p:cNvPr id="63490" name="文本框 2"/>
          <p:cNvSpPr txBox="1"/>
          <p:nvPr/>
        </p:nvSpPr>
        <p:spPr>
          <a:xfrm>
            <a:off x="2063750" y="1325563"/>
            <a:ext cx="5897563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H264压缩方式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H264采用的核心算法是帧内压缩和帧间压缩，帧内压缩是生成I帧的算法，帧间压缩是生成B帧和P帧的算法。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1" name="文本框 3"/>
          <p:cNvSpPr txBox="1"/>
          <p:nvPr/>
        </p:nvSpPr>
        <p:spPr>
          <a:xfrm>
            <a:off x="2063750" y="2501900"/>
            <a:ext cx="619442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  帧内（Intraframe）压缩也称为空间压缩（把不敏感的东西删掉了）帧内一般采用有损压缩算法，由于帧内压缩是编码一个完整的图像，所以可以独立的解码、显示。帧内压缩一般达不到很高的压缩，跟编码jpeg差不多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2" name="文本框 5"/>
          <p:cNvSpPr txBox="1"/>
          <p:nvPr/>
        </p:nvSpPr>
        <p:spPr>
          <a:xfrm>
            <a:off x="2063750" y="4273550"/>
            <a:ext cx="676592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帧间压缩一般是无损的。帧差值（Framedifferencing）算法是一种典型的时间压缩法，它通过比较本帧与相邻帧之间的差异，仅记录本帧与其相邻帧的差值，这样可以大大减少数据量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  <p:sp>
        <p:nvSpPr>
          <p:cNvPr id="64514" name="文本框 3"/>
          <p:cNvSpPr txBox="1"/>
          <p:nvPr/>
        </p:nvSpPr>
        <p:spPr>
          <a:xfrm>
            <a:off x="3146425" y="2457450"/>
            <a:ext cx="481965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1帧（一幅图像） = 1~N个片（slice）  //也可以说1到多个片为一个片组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1个片 = 1~N个宏块（Marcroblock）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1个宏块 = 16X16的YUV数据（原始视频采集数据）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  <p:sp>
        <p:nvSpPr>
          <p:cNvPr id="65538" name="文本框 2"/>
          <p:cNvSpPr txBox="1"/>
          <p:nvPr/>
        </p:nvSpPr>
        <p:spPr>
          <a:xfrm>
            <a:off x="1973263" y="981075"/>
            <a:ext cx="7377112" cy="59080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H264分层结构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H264的主要目标是为了有高的视频压缩比和良好的网络亲和性，为了达成这两个目标，H264的解决方案是将系统框架分为两个层面，分别是视频编码层面（VCL）和网络抽象层面（NAL）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VLC层是对核心算法引擎、块、宏块及片的语法级别的定义，负责有效表示视频数据的内容，最终输出编码完的数据SODB；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        NAL层定义了片级以上的语法级别（如序列参数集参数集和图像参数集，针对网络传输，后面会描述到），负责以网络所要求的恰当方式去格式化数据并提供头信息，以保证数据适合各种信道和存储介质上的传输。NAL层将SODB打包成RBSP然后加上NAL头组成一个NALU单元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       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553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9688" y="2152650"/>
            <a:ext cx="4040187" cy="2552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  <p:sp>
        <p:nvSpPr>
          <p:cNvPr id="66562" name="文本框 2"/>
          <p:cNvSpPr txBox="1"/>
          <p:nvPr/>
        </p:nvSpPr>
        <p:spPr>
          <a:xfrm>
            <a:off x="2306638" y="1444625"/>
            <a:ext cx="740410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H264码流结构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        我认为在具体讲述NAL单元前，十分有必要先了解一下H264的码流结构；在经过编码后的H264的码流如图4所示，从图中我们需要得到一个概念，H264码流是由一个个的NAL单元组成，其中SPS、PPS、IDR和SLICE是NAL单元某一类型的数据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656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0" y="3197225"/>
            <a:ext cx="4219575" cy="2438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6564" name="文本框 5"/>
          <p:cNvSpPr txBox="1"/>
          <p:nvPr/>
        </p:nvSpPr>
        <p:spPr>
          <a:xfrm>
            <a:off x="2197100" y="2828925"/>
            <a:ext cx="47675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将构成一帧图像所有 nalu 的集合称为一个 AU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"/>
          <p:cNvSpPr>
            <a:spLocks noGrp="1"/>
          </p:cNvSpPr>
          <p:nvPr>
            <p:ph type="title"/>
          </p:nvPr>
        </p:nvSpPr>
        <p:spPr>
          <a:xfrm>
            <a:off x="2063750" y="111125"/>
            <a:ext cx="6985000" cy="869950"/>
          </a:xfrm>
        </p:spPr>
        <p:txBody>
          <a:bodyPr anchor="ctr"/>
          <a:p>
            <a:endParaRPr lang="zh-CN" altLang="en-US" kern="1200">
              <a:solidFill>
                <a:srgbClr val="0070C0"/>
              </a:solidFill>
              <a:latin typeface="汉仪综艺体简" pitchFamily="49" charset="-122"/>
              <a:ea typeface="汉仪综艺体简" pitchFamily="49" charset="-122"/>
              <a:cs typeface="+mj-cs"/>
            </a:endParaRPr>
          </a:p>
        </p:txBody>
      </p:sp>
      <p:sp>
        <p:nvSpPr>
          <p:cNvPr id="67586" name="文本框 2"/>
          <p:cNvSpPr txBox="1"/>
          <p:nvPr/>
        </p:nvSpPr>
        <p:spPr>
          <a:xfrm>
            <a:off x="2147888" y="981075"/>
            <a:ext cx="7418387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在具体介绍NAL数据类型前，有必要知道NAL分为VCL和非VCL的NAL单元。在图8中有介绍（图表中DIR应该为IDR），其中SPS、SEI、PPS等非VCL的NAL参数对解码和显示视频都是很有用的。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758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950" y="2052638"/>
            <a:ext cx="5562600" cy="2752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588" name="文本框 4"/>
          <p:cNvSpPr txBox="1"/>
          <p:nvPr/>
        </p:nvSpPr>
        <p:spPr>
          <a:xfrm>
            <a:off x="2479675" y="4805363"/>
            <a:ext cx="676592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1）、SPS（序列参数集）：SPS对如标识符、帧数以及参考帧数目、解码图像尺寸和帧场模式等解码参数进行标识记录。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2）、PPS（图像参数集）：PPS对如熵编码类型、有效参考图像的数目和初始化等解码参数进行标志记录。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3）、SEI(补充增强信息)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2091</Words>
  <Application>WPS 演示</Application>
  <PresentationFormat>宽屏</PresentationFormat>
  <Paragraphs>74</Paragraphs>
  <Slides>44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Arial</vt:lpstr>
      <vt:lpstr>宋体</vt:lpstr>
      <vt:lpstr>Wingdings</vt:lpstr>
      <vt:lpstr>Calibri</vt:lpstr>
      <vt:lpstr>黑体</vt:lpstr>
      <vt:lpstr>汉仪综艺体简</vt:lpstr>
      <vt:lpstr>微软雅黑</vt:lpstr>
      <vt:lpstr>汉仪综艺体简</vt:lpstr>
      <vt:lpstr>Segoe Print</vt:lpstr>
      <vt:lpstr>Century Schoolbook</vt:lpstr>
      <vt:lpstr>Arial Unicode MS</vt:lpstr>
      <vt:lpstr>1_Office 主题</vt:lpstr>
      <vt:lpstr>2_Office 主题</vt:lpstr>
      <vt:lpstr>H264解码mpp处理流程概要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未解决疑惑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Administrator</dc:creator>
  <cp:lastModifiedBy>zll</cp:lastModifiedBy>
  <cp:revision>161</cp:revision>
  <dcterms:created xsi:type="dcterms:W3CDTF">2019-06-19T02:08:00Z</dcterms:created>
  <dcterms:modified xsi:type="dcterms:W3CDTF">2020-08-05T06:54:49Z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