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411" r:id="rId4"/>
    <p:sldId id="417" r:id="rId6"/>
    <p:sldId id="490" r:id="rId7"/>
    <p:sldId id="418" r:id="rId8"/>
    <p:sldId id="420" r:id="rId9"/>
    <p:sldId id="492" r:id="rId10"/>
    <p:sldId id="491" r:id="rId11"/>
    <p:sldId id="426" r:id="rId12"/>
    <p:sldId id="520" r:id="rId13"/>
    <p:sldId id="419" r:id="rId14"/>
    <p:sldId id="521" r:id="rId15"/>
    <p:sldId id="522" r:id="rId16"/>
    <p:sldId id="422" r:id="rId17"/>
    <p:sldId id="421" r:id="rId18"/>
    <p:sldId id="423" r:id="rId19"/>
    <p:sldId id="424" r:id="rId20"/>
    <p:sldId id="425"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14" r:id="rId38"/>
    <p:sldId id="41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noTextEdit="1"/>
          </p:cNvSpPr>
          <p:nvPr>
            <p:ph type="sldImg"/>
          </p:nvPr>
        </p:nvSpPr>
        <p:spPr/>
      </p:sp>
      <p:sp>
        <p:nvSpPr>
          <p:cNvPr id="59394" name="备注占位符 2"/>
          <p:cNvSpPr>
            <a:spLocks noGrp="1"/>
          </p:cNvSpPr>
          <p:nvPr>
            <p:ph type="body"/>
          </p:nvPr>
        </p:nvSpPr>
        <p:spPr/>
        <p:txBody>
          <a:bodyPr wrap="square" lIns="91440" tIns="45720" rIns="91440" bIns="45720" anchor="t"/>
          <a:p>
            <a:pPr lvl="0"/>
            <a:endParaRPr lang="zh-CN" altLang="en-US" dirty="0"/>
          </a:p>
        </p:txBody>
      </p:sp>
      <p:sp>
        <p:nvSpPr>
          <p:cNvPr id="5939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entury Schoolbook" panose="02040604050505020304"/>
                <a:ea typeface="宋体" panose="02010600030101010101" pitchFamily="2" charset="-122"/>
              </a:rPr>
            </a:fld>
            <a:endParaRPr lang="zh-CN" altLang="en-US" sz="1200" dirty="0">
              <a:latin typeface="Century Schoolbook" panose="020406040505050203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  分别对应Live555的四个库：</a:t>
            </a:r>
            <a:endParaRPr lang="zh-CN" altLang="en-US"/>
          </a:p>
          <a:p>
            <a:endParaRPr lang="zh-CN" altLang="en-US"/>
          </a:p>
          <a:p>
            <a:r>
              <a:rPr lang="zh-CN" altLang="en-US">
                <a:sym typeface="+mn-ea"/>
              </a:rPr>
              <a:t>　　　　UsageEnvironment目录，生成的静态库为libUsageEnvironment.lib，这个库主要包含一些基本数据结构以及工具类的定义</a:t>
            </a:r>
            <a:endParaRPr lang="zh-CN" altLang="en-US"/>
          </a:p>
          <a:p>
            <a:endParaRPr lang="zh-CN" altLang="en-US"/>
          </a:p>
          <a:p>
            <a:r>
              <a:rPr lang="zh-CN" altLang="en-US">
                <a:sym typeface="+mn-ea"/>
              </a:rPr>
              <a:t>　　　　groupsock目录，生成的静态库为libgroupsock.lib，这个库主要包含网络相关类的定义和实现</a:t>
            </a:r>
            <a:endParaRPr lang="zh-CN" altLang="en-US"/>
          </a:p>
          <a:p>
            <a:endParaRPr lang="zh-CN" altLang="en-US"/>
          </a:p>
          <a:p>
            <a:r>
              <a:rPr lang="zh-CN" altLang="en-US">
                <a:sym typeface="+mn-ea"/>
              </a:rPr>
              <a:t>　　　　liveMedia目录，生成的静态库为libliveMedia.lib，这个库包含了Live555核心功能的实现</a:t>
            </a:r>
            <a:endParaRPr lang="zh-CN" altLang="en-US">
              <a:sym typeface="+mn-ea"/>
            </a:endParaRPr>
          </a:p>
          <a:p>
            <a:endParaRPr lang="zh-CN" altLang="en-US"/>
          </a:p>
          <a:p>
            <a:endParaRPr lang="zh-CN" altLang="en-US"/>
          </a:p>
          <a:p>
            <a:r>
              <a:rPr lang="zh-CN" altLang="en-US">
                <a:sym typeface="+mn-ea"/>
              </a:rPr>
              <a:t>　　　　BasicUsageEnvironment目录，生成的静态库为libBasicUsageEnvironment.lib，这个库主要包含对UsageEnvironment库中一些类的实现，BasicUsageEnvironment继承于UsageEnvironment, 并实现UsageEnvironment中的纯虚类UsageEnvironment &amp; TaskScheduler &amp; HashTable等</a:t>
            </a:r>
            <a:endParaRPr lang="zh-CN" altLang="en-US">
              <a:sym typeface="+mn-ea"/>
            </a:endParaRPr>
          </a:p>
          <a:p>
            <a:r>
              <a:rPr lang="en-US" altLang="zh-CN">
                <a:sym typeface="+mn-ea"/>
              </a:rPr>
              <a:t>usageenvironment:</a:t>
            </a:r>
            <a:endParaRPr lang="en-US" altLang="zh-CN">
              <a:sym typeface="+mn-ea"/>
            </a:endParaRPr>
          </a:p>
          <a:p>
            <a:r>
              <a:rPr lang="en-US" altLang="zh-CN">
                <a:sym typeface="+mn-ea"/>
              </a:rPr>
              <a:t>	usageenvironment</a:t>
            </a:r>
            <a:endParaRPr lang="en-US" altLang="zh-CN">
              <a:sym typeface="+mn-ea"/>
            </a:endParaRPr>
          </a:p>
          <a:p>
            <a:r>
              <a:rPr lang="en-US" altLang="zh-CN">
                <a:sym typeface="+mn-ea"/>
              </a:rPr>
              <a:t>	taskscheduler</a:t>
            </a:r>
            <a:endParaRPr lang="en-US" altLang="zh-CN">
              <a:sym typeface="+mn-ea"/>
            </a:endParaRPr>
          </a:p>
          <a:p>
            <a:r>
              <a:rPr lang="en-US" altLang="zh-CN">
                <a:sym typeface="+mn-ea"/>
              </a:rPr>
              <a:t>	hashtable</a:t>
            </a:r>
            <a:endParaRPr lang="en-US" altLang="zh-CN">
              <a:sym typeface="+mn-ea"/>
            </a:endParaRPr>
          </a:p>
          <a:p>
            <a:endParaRPr lang="zh-CN" altLang="en-US">
              <a:sym typeface="+mn-ea"/>
            </a:endParaRPr>
          </a:p>
          <a:p>
            <a:r>
              <a:rPr lang="zh-CN" altLang="en-US">
                <a:sym typeface="+mn-ea"/>
              </a:rPr>
              <a:t>livemedia：</a:t>
            </a:r>
            <a:endParaRPr lang="zh-CN" altLang="en-US">
              <a:sym typeface="+mn-ea"/>
            </a:endParaRPr>
          </a:p>
          <a:p>
            <a:r>
              <a:rPr lang="zh-CN" altLang="en-US">
                <a:sym typeface="+mn-ea"/>
              </a:rPr>
              <a:t>	Rtspclient</a:t>
            </a:r>
            <a:endParaRPr lang="zh-CN" altLang="en-US">
              <a:sym typeface="+mn-ea"/>
            </a:endParaRPr>
          </a:p>
          <a:p>
            <a:r>
              <a:rPr lang="zh-CN" altLang="en-US">
                <a:sym typeface="+mn-ea"/>
              </a:rPr>
              <a:t>	Mediasession</a:t>
            </a:r>
            <a:endParaRPr lang="zh-CN" altLang="en-US">
              <a:sym typeface="+mn-ea"/>
            </a:endParaRPr>
          </a:p>
          <a:p>
            <a:r>
              <a:rPr lang="zh-CN" altLang="en-US">
                <a:sym typeface="+mn-ea"/>
              </a:rPr>
              <a:t>		mediasubsession</a:t>
            </a:r>
            <a:endParaRPr lang="zh-CN" altLang="en-US">
              <a:sym typeface="+mn-ea"/>
            </a:endParaRPr>
          </a:p>
          <a:p>
            <a:r>
              <a:rPr lang="en-US" altLang="zh-CN">
                <a:sym typeface="+mn-ea"/>
              </a:rPr>
              <a:t>	</a:t>
            </a:r>
            <a:r>
              <a:rPr lang="zh-CN" altLang="en-US">
                <a:sym typeface="+mn-ea"/>
              </a:rPr>
              <a:t>Source and sink</a:t>
            </a:r>
            <a:endParaRPr lang="zh-CN" altLang="en-US">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BasicUsageEnvironment</a:t>
            </a:r>
            <a:endParaRPr lang="zh-CN" altLang="en-US"/>
          </a:p>
          <a:p>
            <a:r>
              <a:rPr lang="zh-CN" altLang="en-US"/>
              <a:t>车间主任, 负责任务调度和向上级(这里当时是指用户)报告</a:t>
            </a:r>
            <a:endParaRPr lang="zh-CN" altLang="en-US"/>
          </a:p>
          <a:p>
            <a:endParaRPr lang="zh-CN" altLang="en-US"/>
          </a:p>
          <a:p>
            <a:endParaRPr lang="zh-CN" altLang="en-US"/>
          </a:p>
          <a:p>
            <a:r>
              <a:rPr lang="zh-CN" altLang="en-US"/>
              <a:t>liveMedia</a:t>
            </a:r>
            <a:endParaRPr lang="zh-CN" altLang="en-US"/>
          </a:p>
          <a:p>
            <a:r>
              <a:rPr lang="zh-CN" altLang="en-US"/>
              <a:t>车间工人. 核心人员.</a:t>
            </a:r>
            <a:endParaRPr lang="zh-CN" altLang="en-US"/>
          </a:p>
          <a:p>
            <a:r>
              <a:rPr lang="zh-CN" altLang="en-US"/>
              <a:t>利用原料(Source, 来自文件/网络流/内存等),</a:t>
            </a:r>
            <a:endParaRPr lang="zh-CN" altLang="en-US"/>
          </a:p>
          <a:p>
            <a:r>
              <a:rPr lang="zh-CN" altLang="en-US"/>
              <a:t>因材制宜(如不同文件类型调用不同的处理类),</a:t>
            </a:r>
            <a:endParaRPr lang="zh-CN" altLang="en-US"/>
          </a:p>
          <a:p>
            <a:r>
              <a:rPr lang="zh-CN" altLang="en-US"/>
              <a:t>生成产品(如H264VideoFileSink/H264VideoRTPSink等).</a:t>
            </a:r>
            <a:endParaRPr lang="zh-CN" altLang="en-US"/>
          </a:p>
          <a:p>
            <a:endParaRPr lang="zh-CN" altLang="en-US"/>
          </a:p>
          <a:p>
            <a:r>
              <a:rPr lang="zh-CN" altLang="en-US"/>
              <a:t>groupSock</a:t>
            </a:r>
            <a:endParaRPr lang="zh-CN" altLang="en-US"/>
          </a:p>
          <a:p>
            <a:r>
              <a:rPr lang="zh-CN" altLang="en-US"/>
              <a:t>搬运工人. 将产品运到用户处.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52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TextBox 7"/>
          <p:cNvSpPr txBox="1">
            <a:spLocks noChangeArrowheads="1"/>
          </p:cNvSpPr>
          <p:nvPr/>
        </p:nvSpPr>
        <p:spPr bwMode="auto">
          <a:xfrm>
            <a:off x="2063751" y="6457950"/>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a:spLocks noChangeArrowheads="1"/>
          </p:cNvSpPr>
          <p:nvPr/>
        </p:nvSpPr>
        <p:spPr bwMode="auto">
          <a:xfrm>
            <a:off x="9072033" y="6453188"/>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5125" name="图片 9" descr="LOGO卡莱特1.png"/>
          <p:cNvPicPr>
            <a:picLocks noChangeAspect="1"/>
          </p:cNvPicPr>
          <p:nvPr userDrawn="1"/>
        </p:nvPicPr>
        <p:blipFill>
          <a:blip r:embed="rId3"/>
          <a:stretch>
            <a:fillRect/>
          </a:stretch>
        </p:blipFill>
        <p:spPr>
          <a:xfrm>
            <a:off x="0" y="0"/>
            <a:ext cx="3060700" cy="917575"/>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fld id="{BA64A68A-477D-4807-9DEB-C80420633B68}"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A64A68A-477D-4807-9DEB-C80420633B68}"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264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A64A68A-477D-4807-9DEB-C80420633B68}"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7197824" cy="1470025"/>
          </a:xfrm>
        </p:spPr>
        <p:txBody>
          <a:bodyPr>
            <a:normAutofit/>
          </a:bodyPr>
          <a:lstStyle>
            <a:lvl1pPr>
              <a:defRPr sz="4000">
                <a:solidFill>
                  <a:schemeClr val="bg1"/>
                </a:solidFill>
                <a:latin typeface="汉仪综艺体简" pitchFamily="49" charset="-122"/>
                <a:ea typeface="汉仪综艺体简" pitchFamily="49" charset="-122"/>
              </a:defRPr>
            </a:lvl1pPr>
          </a:lstStyle>
          <a:p>
            <a:pPr fontAlgn="base"/>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007435" y="3886200"/>
            <a:ext cx="7008779" cy="1126976"/>
          </a:xfrm>
        </p:spPr>
        <p:txBody>
          <a:bodyPr>
            <a:normAutofit/>
          </a:bodyPr>
          <a:lstStyle>
            <a:lvl1pPr marL="0" indent="0" algn="ctr">
              <a:buNone/>
              <a:defRPr sz="2800">
                <a:solidFill>
                  <a:schemeClr val="bg1"/>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dirty="0" smtClean="0"/>
              <a:t>单击此处编辑母版副标题样式</a:t>
            </a:r>
            <a:endParaRPr lang="zh-CN" altLang="en-US" strike="noStrike" noProof="1" dirty="0"/>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51D60E2-09A7-4C05-922C-B664D2D34A1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p>
            <a:pPr algn="r" fontAlgn="base">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3794"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33797"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标题 1"/>
          <p:cNvSpPr>
            <a:spLocks noGrp="1"/>
          </p:cNvSpPr>
          <p:nvPr>
            <p:ph type="title"/>
          </p:nvPr>
        </p:nvSpPr>
        <p:spPr>
          <a:xfrm>
            <a:off x="719403" y="111770"/>
            <a:ext cx="9313035" cy="868958"/>
          </a:xfrm>
        </p:spPr>
        <p:txBody>
          <a:bodyPr>
            <a:normAutofit/>
          </a:bodyPr>
          <a:lstStyle>
            <a:lvl1pPr algn="l">
              <a:defRPr sz="3600">
                <a:solidFill>
                  <a:srgbClr val="0070C0"/>
                </a:solidFill>
                <a:latin typeface="汉仪综艺体简" pitchFamily="49" charset="-122"/>
                <a:ea typeface="汉仪综艺体简" pitchFamily="49" charset="-122"/>
              </a:defRPr>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11" name="页脚占位符 4"/>
          <p:cNvSpPr>
            <a:spLocks noGrp="1"/>
          </p:cNvSpPr>
          <p:nvPr>
            <p:ph type="ftr" sz="quarter" idx="3"/>
          </p:nvPr>
        </p:nvSpPr>
        <p:spPr>
          <a:xfrm>
            <a:off x="6769100" y="4797425"/>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9347200" y="4508500"/>
            <a:ext cx="2844800" cy="365125"/>
          </a:xfrm>
          <a:prstGeom prst="rect">
            <a:avLst/>
          </a:prstGeom>
        </p:spPr>
        <p:txBody>
          <a:bodyPr vert="horz" lIns="91440" tIns="45720" rIns="91440" bIns="45720" rtlCol="0" anchor="ctr"/>
          <a:lstStyle>
            <a:lvl1pPr>
              <a:defRPr lang="en-US" altLang="zh-CN" sz="1800" kern="1200">
                <a:solidFill>
                  <a:schemeClr val="bg1"/>
                </a:solidFill>
                <a:latin typeface="黑体" panose="02010609060101010101" pitchFamily="49" charset="-122"/>
                <a:ea typeface="黑体" panose="02010609060101010101"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en-US" altLang="zh-CN" sz="1800" b="0"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4" name="日期占位符 3"/>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DC2704D-74F4-4B34-B720-F4CA0E56390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2"/>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3"/>
          <p:cNvSpPr>
            <a:spLocks noGrp="1"/>
          </p:cNvSpPr>
          <p:nvPr>
            <p:ph type="sldNum" sz="quarter" idx="4"/>
          </p:nvPr>
        </p:nvSpPr>
        <p:spPr>
          <a:xfrm>
            <a:off x="8737600" y="6356350"/>
            <a:ext cx="2844800" cy="365125"/>
          </a:xfrm>
          <a:prstGeom prst="rect">
            <a:avLst/>
          </a:prstGeom>
        </p:spPr>
        <p:txBody>
          <a:bodyPr vert="horz" lIns="91440" tIns="45720" rIns="91440" bIns="45720" rtlCol="0" anchor="ctr"/>
          <a:p>
            <a:pPr algn="r" fontAlgn="base">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7197824" cy="1470025"/>
          </a:xfrm>
        </p:spPr>
        <p:txBody>
          <a:bodyPr>
            <a:normAutofit/>
          </a:bodyPr>
          <a:lstStyle>
            <a:lvl1pPr>
              <a:defRPr sz="4000">
                <a:solidFill>
                  <a:schemeClr val="bg1"/>
                </a:solidFill>
                <a:latin typeface="汉仪综艺体简" pitchFamily="49" charset="-122"/>
                <a:ea typeface="汉仪综艺体简" pitchFamily="49" charset="-122"/>
              </a:defRPr>
            </a:lvl1pPr>
          </a:lstStyle>
          <a:p>
            <a:pPr fontAlgn="base"/>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007435" y="3886200"/>
            <a:ext cx="7008779" cy="1126976"/>
          </a:xfrm>
        </p:spPr>
        <p:txBody>
          <a:bodyPr>
            <a:normAutofit/>
          </a:bodyPr>
          <a:lstStyle>
            <a:lvl1pPr marL="0" indent="0" algn="ctr">
              <a:buNone/>
              <a:defRPr sz="2800">
                <a:solidFill>
                  <a:schemeClr val="bg1"/>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dirty="0" smtClean="0"/>
              <a:t>单击此处编辑母版副标题样式</a:t>
            </a:r>
            <a:endParaRPr lang="zh-CN" altLang="en-US" strike="noStrike" noProof="1" dirty="0"/>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F4A1CA5-1E79-4F21-B640-60B53783165D}"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p>
            <a:pPr algn="r" fontAlgn="base">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264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52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TextBox 7"/>
          <p:cNvSpPr txBox="1">
            <a:spLocks noChangeArrowheads="1"/>
          </p:cNvSpPr>
          <p:nvPr/>
        </p:nvSpPr>
        <p:spPr bwMode="auto">
          <a:xfrm>
            <a:off x="2063751" y="6457950"/>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a:spLocks noChangeArrowheads="1"/>
          </p:cNvSpPr>
          <p:nvPr/>
        </p:nvSpPr>
        <p:spPr bwMode="auto">
          <a:xfrm>
            <a:off x="9072033" y="6453188"/>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35845" name="图片 9" descr="LOGO卡莱特1.png"/>
          <p:cNvPicPr>
            <a:picLocks noChangeAspect="1"/>
          </p:cNvPicPr>
          <p:nvPr userDrawn="1"/>
        </p:nvPicPr>
        <p:blipFill>
          <a:blip r:embed="rId3"/>
          <a:stretch>
            <a:fillRect/>
          </a:stretch>
        </p:blipFill>
        <p:spPr>
          <a:xfrm>
            <a:off x="0" y="0"/>
            <a:ext cx="3060700" cy="917575"/>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52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TextBox 7"/>
          <p:cNvSpPr txBox="1">
            <a:spLocks noChangeArrowheads="1"/>
          </p:cNvSpPr>
          <p:nvPr/>
        </p:nvSpPr>
        <p:spPr bwMode="auto">
          <a:xfrm>
            <a:off x="2063751" y="6457950"/>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a:spLocks noChangeArrowheads="1"/>
          </p:cNvSpPr>
          <p:nvPr/>
        </p:nvSpPr>
        <p:spPr bwMode="auto">
          <a:xfrm>
            <a:off x="9072033" y="6453188"/>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36869" name="图片 9" descr="LOGO卡莱特1.png"/>
          <p:cNvPicPr>
            <a:picLocks noChangeAspect="1"/>
          </p:cNvPicPr>
          <p:nvPr userDrawn="1"/>
        </p:nvPicPr>
        <p:blipFill>
          <a:blip r:embed="rId3"/>
          <a:stretch>
            <a:fillRect/>
          </a:stretch>
        </p:blipFill>
        <p:spPr>
          <a:xfrm>
            <a:off x="0" y="0"/>
            <a:ext cx="3060700" cy="917575"/>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7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52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TextBox 7"/>
          <p:cNvSpPr txBox="1">
            <a:spLocks noChangeArrowheads="1"/>
          </p:cNvSpPr>
          <p:nvPr/>
        </p:nvSpPr>
        <p:spPr bwMode="auto">
          <a:xfrm>
            <a:off x="2063751" y="6457950"/>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a:spLocks noChangeArrowheads="1"/>
          </p:cNvSpPr>
          <p:nvPr/>
        </p:nvSpPr>
        <p:spPr bwMode="auto">
          <a:xfrm>
            <a:off x="9072033" y="6453188"/>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37893" name="图片 9" descr="LOGO卡莱特1.png"/>
          <p:cNvPicPr>
            <a:picLocks noChangeAspect="1"/>
          </p:cNvPicPr>
          <p:nvPr userDrawn="1"/>
        </p:nvPicPr>
        <p:blipFill>
          <a:blip r:embed="rId3"/>
          <a:stretch>
            <a:fillRect/>
          </a:stretch>
        </p:blipFill>
        <p:spPr>
          <a:xfrm>
            <a:off x="0" y="0"/>
            <a:ext cx="3060700" cy="917575"/>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52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TextBox 7"/>
          <p:cNvSpPr txBox="1">
            <a:spLocks noChangeArrowheads="1"/>
          </p:cNvSpPr>
          <p:nvPr/>
        </p:nvSpPr>
        <p:spPr bwMode="auto">
          <a:xfrm>
            <a:off x="2063751" y="6457950"/>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a:spLocks noChangeArrowheads="1"/>
          </p:cNvSpPr>
          <p:nvPr/>
        </p:nvSpPr>
        <p:spPr bwMode="auto">
          <a:xfrm>
            <a:off x="9072033" y="6453188"/>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38917" name="图片 9" descr="LOGO卡莱特1.png"/>
          <p:cNvPicPr>
            <a:picLocks noChangeAspect="1"/>
          </p:cNvPicPr>
          <p:nvPr userDrawn="1"/>
        </p:nvPicPr>
        <p:blipFill>
          <a:blip r:embed="rId3"/>
          <a:stretch>
            <a:fillRect/>
          </a:stretch>
        </p:blipFill>
        <p:spPr>
          <a:xfrm>
            <a:off x="0" y="0"/>
            <a:ext cx="3060700" cy="917575"/>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9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52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TextBox 7"/>
          <p:cNvSpPr txBox="1">
            <a:spLocks noChangeArrowheads="1"/>
          </p:cNvSpPr>
          <p:nvPr/>
        </p:nvSpPr>
        <p:spPr bwMode="auto">
          <a:xfrm>
            <a:off x="2063751" y="6457950"/>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a:spLocks noChangeArrowheads="1"/>
          </p:cNvSpPr>
          <p:nvPr/>
        </p:nvSpPr>
        <p:spPr bwMode="auto">
          <a:xfrm>
            <a:off x="9072033" y="6453188"/>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39941" name="图片 9" descr="LOGO卡莱特1.png"/>
          <p:cNvPicPr>
            <a:picLocks noChangeAspect="1"/>
          </p:cNvPicPr>
          <p:nvPr userDrawn="1"/>
        </p:nvPicPr>
        <p:blipFill>
          <a:blip r:embed="rId3"/>
          <a:stretch>
            <a:fillRect/>
          </a:stretch>
        </p:blipFill>
        <p:spPr>
          <a:xfrm>
            <a:off x="0" y="0"/>
            <a:ext cx="3060700" cy="917575"/>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52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TextBox 7"/>
          <p:cNvSpPr txBox="1">
            <a:spLocks noChangeArrowheads="1"/>
          </p:cNvSpPr>
          <p:nvPr/>
        </p:nvSpPr>
        <p:spPr bwMode="auto">
          <a:xfrm>
            <a:off x="2063751" y="6457950"/>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a:spLocks noChangeArrowheads="1"/>
          </p:cNvSpPr>
          <p:nvPr/>
        </p:nvSpPr>
        <p:spPr bwMode="auto">
          <a:xfrm>
            <a:off x="9072033" y="6453188"/>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40965" name="图片 9" descr="LOGO卡莱特1.png"/>
          <p:cNvPicPr>
            <a:picLocks noChangeAspect="1"/>
          </p:cNvPicPr>
          <p:nvPr userDrawn="1"/>
        </p:nvPicPr>
        <p:blipFill>
          <a:blip r:embed="rId3"/>
          <a:stretch>
            <a:fillRect/>
          </a:stretch>
        </p:blipFill>
        <p:spPr>
          <a:xfrm>
            <a:off x="0" y="0"/>
            <a:ext cx="3060700" cy="917575"/>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52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TextBox 7"/>
          <p:cNvSpPr txBox="1">
            <a:spLocks noChangeArrowheads="1"/>
          </p:cNvSpPr>
          <p:nvPr/>
        </p:nvSpPr>
        <p:spPr bwMode="auto">
          <a:xfrm>
            <a:off x="2063751" y="6457950"/>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a:spLocks noChangeArrowheads="1"/>
          </p:cNvSpPr>
          <p:nvPr/>
        </p:nvSpPr>
        <p:spPr bwMode="auto">
          <a:xfrm>
            <a:off x="9072033" y="6453188"/>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41989" name="图片 9" descr="LOGO卡莱特1.png"/>
          <p:cNvPicPr>
            <a:picLocks noChangeAspect="1"/>
          </p:cNvPicPr>
          <p:nvPr userDrawn="1"/>
        </p:nvPicPr>
        <p:blipFill>
          <a:blip r:embed="rId3"/>
          <a:stretch>
            <a:fillRect/>
          </a:stretch>
        </p:blipFill>
        <p:spPr>
          <a:xfrm>
            <a:off x="0" y="0"/>
            <a:ext cx="3060700" cy="917575"/>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78751B5-332B-4B29-94A8-EAB9BF61D686}"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2"/>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3"/>
          <p:cNvSpPr>
            <a:spLocks noGrp="1"/>
          </p:cNvSpPr>
          <p:nvPr>
            <p:ph type="sldNum" sz="quarter" idx="4"/>
          </p:nvPr>
        </p:nvSpPr>
        <p:spPr>
          <a:xfrm>
            <a:off x="8737600" y="6356350"/>
            <a:ext cx="2844800" cy="365125"/>
          </a:xfrm>
          <a:prstGeom prst="rect">
            <a:avLst/>
          </a:prstGeom>
        </p:spPr>
        <p:txBody>
          <a:bodyPr vert="horz" lIns="91440" tIns="45720" rIns="91440" bIns="45720" rtlCol="0" anchor="ctr"/>
          <a:p>
            <a:pPr algn="r" fontAlgn="base">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Calibri" panose="020F0502020204030204" charset="0"/>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2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52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TextBox 7"/>
          <p:cNvSpPr txBox="1">
            <a:spLocks noChangeArrowheads="1"/>
          </p:cNvSpPr>
          <p:nvPr/>
        </p:nvSpPr>
        <p:spPr bwMode="auto">
          <a:xfrm>
            <a:off x="2063751" y="6457950"/>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a:spLocks noChangeArrowheads="1"/>
          </p:cNvSpPr>
          <p:nvPr/>
        </p:nvSpPr>
        <p:spPr bwMode="auto">
          <a:xfrm>
            <a:off x="9072033" y="6453188"/>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43013" name="图片 9" descr="LOGO卡莱特1.png"/>
          <p:cNvPicPr>
            <a:picLocks noChangeAspect="1"/>
          </p:cNvPicPr>
          <p:nvPr userDrawn="1"/>
        </p:nvPicPr>
        <p:blipFill>
          <a:blip r:embed="rId3"/>
          <a:stretch>
            <a:fillRect/>
          </a:stretch>
        </p:blipFill>
        <p:spPr>
          <a:xfrm>
            <a:off x="0" y="0"/>
            <a:ext cx="3060700" cy="917575"/>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3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52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TextBox 7"/>
          <p:cNvSpPr txBox="1">
            <a:spLocks noChangeArrowheads="1"/>
          </p:cNvSpPr>
          <p:nvPr/>
        </p:nvSpPr>
        <p:spPr bwMode="auto">
          <a:xfrm>
            <a:off x="2063751" y="6457950"/>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a:spLocks noChangeArrowheads="1"/>
          </p:cNvSpPr>
          <p:nvPr/>
        </p:nvSpPr>
        <p:spPr bwMode="auto">
          <a:xfrm>
            <a:off x="9072033" y="6453188"/>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44037" name="图片 9" descr="LOGO卡莱特1.png"/>
          <p:cNvPicPr>
            <a:picLocks noChangeAspect="1"/>
          </p:cNvPicPr>
          <p:nvPr userDrawn="1"/>
        </p:nvPicPr>
        <p:blipFill>
          <a:blip r:embed="rId3"/>
          <a:stretch>
            <a:fillRect/>
          </a:stretch>
        </p:blipFill>
        <p:spPr>
          <a:xfrm>
            <a:off x="0" y="0"/>
            <a:ext cx="3060700" cy="917575"/>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52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TextBox 7"/>
          <p:cNvSpPr txBox="1">
            <a:spLocks noChangeArrowheads="1"/>
          </p:cNvSpPr>
          <p:nvPr/>
        </p:nvSpPr>
        <p:spPr bwMode="auto">
          <a:xfrm>
            <a:off x="2063751" y="6457950"/>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a:spLocks noChangeArrowheads="1"/>
          </p:cNvSpPr>
          <p:nvPr/>
        </p:nvSpPr>
        <p:spPr bwMode="auto">
          <a:xfrm>
            <a:off x="9072033" y="6453188"/>
            <a:ext cx="5952067" cy="39878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45061" name="图片 9" descr="LOGO卡莱特1.png"/>
          <p:cNvPicPr>
            <a:picLocks noChangeAspect="1"/>
          </p:cNvPicPr>
          <p:nvPr userDrawn="1"/>
        </p:nvPicPr>
        <p:blipFill>
          <a:blip r:embed="rId3"/>
          <a:stretch>
            <a:fillRect/>
          </a:stretch>
        </p:blipFill>
        <p:spPr>
          <a:xfrm>
            <a:off x="0" y="0"/>
            <a:ext cx="3060700" cy="917575"/>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pic>
        <p:nvPicPr>
          <p:cNvPr id="46082"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46085"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pic>
        <p:nvPicPr>
          <p:cNvPr id="47106"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47109"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pic>
        <p:nvPicPr>
          <p:cNvPr id="48130"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48133"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pic>
        <p:nvPicPr>
          <p:cNvPr id="49154"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49157"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5_标题和内容">
    <p:bg>
      <p:bgPr>
        <a:solidFill>
          <a:schemeClr val="bg1"/>
        </a:solidFill>
        <a:effectLst/>
      </p:bgPr>
    </p:bg>
    <p:spTree>
      <p:nvGrpSpPr>
        <p:cNvPr id="1" name=""/>
        <p:cNvGrpSpPr/>
        <p:nvPr/>
      </p:nvGrpSpPr>
      <p:grpSpPr>
        <a:xfrm>
          <a:off x="0" y="0"/>
          <a:ext cx="0" cy="0"/>
          <a:chOff x="0" y="0"/>
          <a:chExt cx="0" cy="0"/>
        </a:xfrm>
      </p:grpSpPr>
      <p:pic>
        <p:nvPicPr>
          <p:cNvPr id="50178"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50181"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6_标题和内容">
    <p:bg>
      <p:bgPr>
        <a:solidFill>
          <a:schemeClr val="bg1"/>
        </a:solidFill>
        <a:effectLst/>
      </p:bgPr>
    </p:bg>
    <p:spTree>
      <p:nvGrpSpPr>
        <p:cNvPr id="1" name=""/>
        <p:cNvGrpSpPr/>
        <p:nvPr/>
      </p:nvGrpSpPr>
      <p:grpSpPr>
        <a:xfrm>
          <a:off x="0" y="0"/>
          <a:ext cx="0" cy="0"/>
          <a:chOff x="0" y="0"/>
          <a:chExt cx="0" cy="0"/>
        </a:xfrm>
      </p:grpSpPr>
      <p:pic>
        <p:nvPicPr>
          <p:cNvPr id="51202"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51205"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A64A68A-477D-4807-9DEB-C80420633B68}"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7_标题和内容">
    <p:bg>
      <p:bgPr>
        <a:solidFill>
          <a:schemeClr val="bg1"/>
        </a:solidFill>
        <a:effectLst/>
      </p:bgPr>
    </p:bg>
    <p:spTree>
      <p:nvGrpSpPr>
        <p:cNvPr id="1" name=""/>
        <p:cNvGrpSpPr/>
        <p:nvPr/>
      </p:nvGrpSpPr>
      <p:grpSpPr>
        <a:xfrm>
          <a:off x="0" y="0"/>
          <a:ext cx="0" cy="0"/>
          <a:chOff x="0" y="0"/>
          <a:chExt cx="0" cy="0"/>
        </a:xfrm>
      </p:grpSpPr>
      <p:pic>
        <p:nvPicPr>
          <p:cNvPr id="52226"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52229"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8_标题和内容">
    <p:bg>
      <p:bgPr>
        <a:solidFill>
          <a:schemeClr val="bg1"/>
        </a:solidFill>
        <a:effectLst/>
      </p:bgPr>
    </p:bg>
    <p:spTree>
      <p:nvGrpSpPr>
        <p:cNvPr id="1" name=""/>
        <p:cNvGrpSpPr/>
        <p:nvPr/>
      </p:nvGrpSpPr>
      <p:grpSpPr>
        <a:xfrm>
          <a:off x="0" y="0"/>
          <a:ext cx="0" cy="0"/>
          <a:chOff x="0" y="0"/>
          <a:chExt cx="0" cy="0"/>
        </a:xfrm>
      </p:grpSpPr>
      <p:pic>
        <p:nvPicPr>
          <p:cNvPr id="53250"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53253"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pic>
        <p:nvPicPr>
          <p:cNvPr id="54274"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54277"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标题和内容">
    <p:bg>
      <p:bgPr>
        <a:solidFill>
          <a:schemeClr val="bg1"/>
        </a:solidFill>
        <a:effectLst/>
      </p:bgPr>
    </p:bg>
    <p:spTree>
      <p:nvGrpSpPr>
        <p:cNvPr id="1" name=""/>
        <p:cNvGrpSpPr/>
        <p:nvPr/>
      </p:nvGrpSpPr>
      <p:grpSpPr>
        <a:xfrm>
          <a:off x="0" y="0"/>
          <a:ext cx="0" cy="0"/>
          <a:chOff x="0" y="0"/>
          <a:chExt cx="0" cy="0"/>
        </a:xfrm>
      </p:grpSpPr>
      <p:pic>
        <p:nvPicPr>
          <p:cNvPr id="55298"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55301"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标题和内容">
    <p:bg>
      <p:bgPr>
        <a:solidFill>
          <a:schemeClr val="bg1"/>
        </a:solidFill>
        <a:effectLst/>
      </p:bgPr>
    </p:bg>
    <p:spTree>
      <p:nvGrpSpPr>
        <p:cNvPr id="1" name=""/>
        <p:cNvGrpSpPr/>
        <p:nvPr/>
      </p:nvGrpSpPr>
      <p:grpSpPr>
        <a:xfrm>
          <a:off x="0" y="0"/>
          <a:ext cx="0" cy="0"/>
          <a:chOff x="0" y="0"/>
          <a:chExt cx="0" cy="0"/>
        </a:xfrm>
      </p:grpSpPr>
      <p:pic>
        <p:nvPicPr>
          <p:cNvPr id="56322" name="图片 6" descr="卡莱特ppt模板1 内页3.jpg"/>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TextBox 7"/>
          <p:cNvSpPr txBox="1"/>
          <p:nvPr/>
        </p:nvSpPr>
        <p:spPr>
          <a:xfrm>
            <a:off x="2063751" y="6457950"/>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行业领先的</a:t>
            </a: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LED</a:t>
            </a:r>
            <a:r>
              <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控制解决方案提供商</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
        <p:nvSpPr>
          <p:cNvPr id="9" name="TextBox 8"/>
          <p:cNvSpPr txBox="1"/>
          <p:nvPr/>
        </p:nvSpPr>
        <p:spPr>
          <a:xfrm>
            <a:off x="9072033" y="6453188"/>
            <a:ext cx="5952067" cy="39878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www.lednets.com</a:t>
            </a:r>
            <a:endParaRPr kumimoji="0" lang="zh-CN" altLang="en-US" sz="20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56325" name="图片 9" descr="LOGO卡莱特1.png"/>
          <p:cNvPicPr>
            <a:picLocks noChangeAspect="1"/>
          </p:cNvPicPr>
          <p:nvPr userDrawn="1"/>
        </p:nvPicPr>
        <p:blipFill>
          <a:blip r:embed="rId3"/>
          <a:stretch>
            <a:fillRect/>
          </a:stretch>
        </p:blipFill>
        <p:spPr>
          <a:xfrm>
            <a:off x="9745133" y="188913"/>
            <a:ext cx="2400300" cy="719137"/>
          </a:xfrm>
          <a:prstGeom prst="rect">
            <a:avLst/>
          </a:prstGeom>
          <a:noFill/>
          <a:ln w="9525">
            <a:noFill/>
          </a:ln>
        </p:spPr>
      </p:pic>
      <p:sp>
        <p:nvSpPr>
          <p:cNvPr id="2" name="日期占位符 1"/>
          <p:cNvSpPr>
            <a:spLocks noGrp="1"/>
          </p:cNvSpPr>
          <p:nvPr>
            <p:ph type="dt" sz="half" idx="10"/>
          </p:nvPr>
        </p:nvSpPr>
        <p:spPr>
          <a:xfrm>
            <a:off x="609600" y="6356350"/>
            <a:ext cx="28448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165600" y="6356350"/>
            <a:ext cx="3860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lIns="91440" tIns="45720" rIns="91440" bIns="45720" rtlCol="0" anchor="ct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A64A68A-477D-4807-9DEB-C80420633B68}"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A64A68A-477D-4807-9DEB-C80420633B68}"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A64A68A-477D-4807-9DEB-C80420633B68}"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A64A68A-477D-4807-9DEB-C80420633B68}"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A64A68A-477D-4807-9DEB-C80420633B68}"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4" Type="http://schemas.openxmlformats.org/officeDocument/2006/relationships/theme" Target="../theme/theme2.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 Type="http://schemas.openxmlformats.org/officeDocument/2006/relationships/slideLayout" Target="../slideLayouts/slideLayout14.xml"/><Relationship Id="rId29" Type="http://schemas.openxmlformats.org/officeDocument/2006/relationships/slideLayout" Target="../slideLayouts/slideLayout40.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050" name="标题占位符 1"/>
          <p:cNvSpPr>
            <a:spLocks noGrp="1"/>
          </p:cNvSpPr>
          <p:nvPr>
            <p:ph type="title"/>
          </p:nvPr>
        </p:nvSpPr>
        <p:spPr>
          <a:xfrm>
            <a:off x="609600" y="274638"/>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609600" y="1600200"/>
            <a:ext cx="109728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A64A68A-477D-4807-9DEB-C80420633B68}"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rgbClr val="898989"/>
                </a:solidFill>
                <a:latin typeface="Calibri" panose="020F0502020204030204" charset="0"/>
              </a:defRPr>
            </a:lvl1pPr>
          </a:lstStyle>
          <a:p>
            <a:pPr lvl="0" eaLnBrk="1" fontAlgn="base" hangingPunct="1">
              <a:buNone/>
            </a:pPr>
            <a:fld id="{9A0DB2DC-4C9A-4742-B13C-FB6460FD3503}" type="slidenum">
              <a:rPr lang="zh-CN" altLang="en-US" strike="noStrike" noProof="1" dirty="0">
                <a:latin typeface="Calibri" panose="020F050202020403020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4098" name="标题占位符 1"/>
          <p:cNvSpPr>
            <a:spLocks noGrp="1"/>
          </p:cNvSpPr>
          <p:nvPr>
            <p:ph type="title"/>
          </p:nvPr>
        </p:nvSpPr>
        <p:spPr>
          <a:xfrm>
            <a:off x="609600" y="274638"/>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4099" name="文本占位符 2"/>
          <p:cNvSpPr>
            <a:spLocks noGrp="1"/>
          </p:cNvSpPr>
          <p:nvPr>
            <p:ph type="body"/>
          </p:nvPr>
        </p:nvSpPr>
        <p:spPr>
          <a:xfrm>
            <a:off x="609600" y="1600200"/>
            <a:ext cx="109728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C581BD5-28AF-4E3C-96A9-E36610815AA6}"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ctrTitle"/>
          </p:nvPr>
        </p:nvSpPr>
        <p:spPr>
          <a:xfrm>
            <a:off x="1524000" y="1928813"/>
            <a:ext cx="7053263" cy="1470025"/>
          </a:xfrm>
        </p:spPr>
        <p:txBody>
          <a:bodyPr vert="horz" wrap="square" lIns="91440" tIns="45720" rIns="91440" bIns="45720" anchor="ctr"/>
          <a:p>
            <a:pPr eaLnBrk="1" hangingPunct="1">
              <a:buClrTx/>
              <a:buSzTx/>
              <a:buFontTx/>
            </a:pPr>
            <a:r>
              <a:rPr lang="en-US" altLang="zh-CN" sz="3600" kern="1200" dirty="0">
                <a:latin typeface="汉仪综艺体简"/>
                <a:ea typeface="+mj-ea"/>
                <a:cs typeface="+mj-cs"/>
              </a:rPr>
              <a:t>live555</a:t>
            </a:r>
            <a:r>
              <a:rPr lang="zh-CN" altLang="en-US" sz="3600" kern="1200" dirty="0">
                <a:latin typeface="汉仪综艺体简"/>
                <a:ea typeface="+mj-ea"/>
                <a:cs typeface="+mj-cs"/>
              </a:rPr>
              <a:t>程序概要</a:t>
            </a:r>
            <a:endParaRPr lang="zh-CN" altLang="en-US" sz="3600" kern="1200" dirty="0">
              <a:latin typeface="汉仪综艺体简"/>
              <a:ea typeface="+mj-ea"/>
              <a:cs typeface="+mj-cs"/>
            </a:endParaRPr>
          </a:p>
        </p:txBody>
      </p:sp>
      <p:sp>
        <p:nvSpPr>
          <p:cNvPr id="58370" name="TextBox 2"/>
          <p:cNvSpPr txBox="1"/>
          <p:nvPr/>
        </p:nvSpPr>
        <p:spPr>
          <a:xfrm>
            <a:off x="4738688" y="3857625"/>
            <a:ext cx="1393825" cy="460375"/>
          </a:xfrm>
          <a:prstGeom prst="rect">
            <a:avLst/>
          </a:prstGeom>
          <a:noFill/>
          <a:ln w="9525">
            <a:noFill/>
          </a:ln>
        </p:spPr>
        <p:txBody>
          <a:bodyPr anchor="t">
            <a:spAutoFit/>
          </a:bodyPr>
          <a:p>
            <a:r>
              <a:rPr lang="zh-CN" altLang="en-US" sz="2400" dirty="0">
                <a:solidFill>
                  <a:schemeClr val="bg1"/>
                </a:solidFill>
                <a:latin typeface="微软雅黑" panose="020B0503020204020204" pitchFamily="34" charset="-122"/>
                <a:ea typeface="微软雅黑" panose="020B0503020204020204" pitchFamily="34" charset="-122"/>
              </a:rPr>
              <a:t>朱璐琳</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580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323975" y="914400"/>
            <a:ext cx="10320020" cy="54381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26590" y="1582420"/>
            <a:ext cx="6522085" cy="2306955"/>
          </a:xfrm>
          <a:prstGeom prst="rect">
            <a:avLst/>
          </a:prstGeom>
          <a:noFill/>
        </p:spPr>
        <p:txBody>
          <a:bodyPr wrap="square" rtlCol="0" anchor="t">
            <a:spAutoFit/>
          </a:bodyPr>
          <a:p>
            <a:r>
              <a:rPr lang="zh-CN" altLang="en-US"/>
              <a:t>客户端实现例子：</a:t>
            </a:r>
            <a:endParaRPr lang="zh-CN" altLang="en-US"/>
          </a:p>
          <a:p>
            <a:r>
              <a:rPr lang="zh-CN" altLang="en-US"/>
              <a:t>创建：taskscheduler</a:t>
            </a:r>
            <a:endParaRPr lang="zh-CN" altLang="en-US"/>
          </a:p>
          <a:p>
            <a:r>
              <a:rPr lang="zh-CN" altLang="en-US"/>
              <a:t>	Usageenvironment</a:t>
            </a:r>
            <a:endParaRPr lang="zh-CN" altLang="en-US"/>
          </a:p>
          <a:p>
            <a:r>
              <a:rPr lang="zh-CN" altLang="en-US"/>
              <a:t>	Rtspclient(需要得到url参数)</a:t>
            </a:r>
            <a:endParaRPr lang="zh-CN" altLang="en-US"/>
          </a:p>
          <a:p>
            <a:r>
              <a:rPr lang="zh-CN" altLang="en-US"/>
              <a:t>发送rtspclient-&gt;describe命令</a:t>
            </a:r>
            <a:endParaRPr lang="zh-CN" altLang="en-US"/>
          </a:p>
          <a:p>
            <a:r>
              <a:rPr lang="zh-CN" altLang="en-US"/>
              <a:t>发送rtspclient-&gt;setup命令</a:t>
            </a:r>
            <a:endParaRPr lang="zh-CN" altLang="en-US"/>
          </a:p>
          <a:p>
            <a:r>
              <a:rPr lang="zh-CN" altLang="en-US"/>
              <a:t>发送rtspclient-&gt;play命令</a:t>
            </a:r>
            <a:endParaRPr lang="zh-CN" altLang="en-US"/>
          </a:p>
          <a:p>
            <a:r>
              <a:rPr lang="zh-CN" altLang="en-US"/>
              <a:t>发送rtspclient-&gt;teardown命令</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873375" y="269240"/>
            <a:ext cx="8026400" cy="65474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342900"/>
            <a:ext cx="12500610" cy="6038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pic>
        <p:nvPicPr>
          <p:cNvPr id="2" name="图片 1"/>
          <p:cNvPicPr>
            <a:picLocks noChangeAspect="1"/>
          </p:cNvPicPr>
          <p:nvPr/>
        </p:nvPicPr>
        <p:blipFill>
          <a:blip r:embed="rId1"/>
          <a:stretch>
            <a:fillRect/>
          </a:stretch>
        </p:blipFill>
        <p:spPr>
          <a:xfrm>
            <a:off x="-142875" y="1657350"/>
            <a:ext cx="11072495" cy="3543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pic>
        <p:nvPicPr>
          <p:cNvPr id="2" name="图片 1"/>
          <p:cNvPicPr>
            <a:picLocks noChangeAspect="1"/>
          </p:cNvPicPr>
          <p:nvPr/>
        </p:nvPicPr>
        <p:blipFill>
          <a:blip r:embed="rId1"/>
          <a:stretch>
            <a:fillRect/>
          </a:stretch>
        </p:blipFill>
        <p:spPr>
          <a:xfrm>
            <a:off x="-159385" y="0"/>
            <a:ext cx="12510770" cy="6295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pic>
        <p:nvPicPr>
          <p:cNvPr id="2" name="图片 1"/>
          <p:cNvPicPr>
            <a:picLocks noChangeAspect="1"/>
          </p:cNvPicPr>
          <p:nvPr/>
        </p:nvPicPr>
        <p:blipFill>
          <a:blip r:embed="rId1"/>
          <a:stretch>
            <a:fillRect/>
          </a:stretch>
        </p:blipFill>
        <p:spPr>
          <a:xfrm>
            <a:off x="434975" y="352425"/>
            <a:ext cx="11562080" cy="59232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pic>
        <p:nvPicPr>
          <p:cNvPr id="2" name="图片 1"/>
          <p:cNvPicPr>
            <a:picLocks noChangeAspect="1"/>
          </p:cNvPicPr>
          <p:nvPr/>
        </p:nvPicPr>
        <p:blipFill>
          <a:blip r:embed="rId1"/>
          <a:stretch>
            <a:fillRect/>
          </a:stretch>
        </p:blipFill>
        <p:spPr>
          <a:xfrm>
            <a:off x="266700" y="111125"/>
            <a:ext cx="10648315" cy="58102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
        <p:nvSpPr>
          <p:cNvPr id="2" name="流程图: 决策 1"/>
          <p:cNvSpPr/>
          <p:nvPr/>
        </p:nvSpPr>
        <p:spPr>
          <a:xfrm>
            <a:off x="3970020" y="1696085"/>
            <a:ext cx="1247140" cy="7258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p:cNvCxnSpPr>
          <p:nvPr/>
        </p:nvCxnSpPr>
        <p:spPr>
          <a:xfrm>
            <a:off x="4593590" y="2421890"/>
            <a:ext cx="0" cy="44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56005" y="502920"/>
            <a:ext cx="7105650" cy="5354320"/>
          </a:xfrm>
          <a:prstGeom prst="rect">
            <a:avLst/>
          </a:prstGeom>
          <a:noFill/>
        </p:spPr>
        <p:txBody>
          <a:bodyPr wrap="square" rtlCol="0" anchor="t">
            <a:spAutoFit/>
          </a:bodyPr>
          <a:p>
            <a:r>
              <a:rPr lang="zh-CN" altLang="en-US"/>
              <a:t>Live555可以将若干种格式的视频文件或者音频文件转换成视频流或者音频流在网络中通过RTSP协议分发传播</a:t>
            </a:r>
            <a:endParaRPr lang="zh-CN" altLang="en-US"/>
          </a:p>
          <a:p>
            <a:r>
              <a:rPr lang="zh-CN" altLang="en-US"/>
              <a:t>Live555支持以下几种文件格式的流化：　　</a:t>
            </a:r>
            <a:endParaRPr lang="zh-CN" altLang="en-US"/>
          </a:p>
          <a:p>
            <a:endParaRPr lang="zh-CN" altLang="en-US"/>
          </a:p>
          <a:p>
            <a:r>
              <a:rPr lang="zh-CN" altLang="en-US"/>
              <a:t>A MPEG Transport Stream file (with file name suffix ".ts")</a:t>
            </a:r>
            <a:endParaRPr lang="zh-CN" altLang="en-US"/>
          </a:p>
          <a:p>
            <a:r>
              <a:rPr lang="zh-CN" altLang="en-US"/>
              <a:t>A Matroska or WebM file (with filename suffix ".mkv" or ".webm")</a:t>
            </a:r>
            <a:endParaRPr lang="zh-CN" altLang="en-US"/>
          </a:p>
          <a:p>
            <a:r>
              <a:rPr lang="zh-CN" altLang="en-US"/>
              <a:t>An Ogg file (with filename suffix ".ogg", "ogv", or ".opus")</a:t>
            </a:r>
            <a:endParaRPr lang="zh-CN" altLang="en-US"/>
          </a:p>
          <a:p>
            <a:r>
              <a:rPr lang="zh-CN" altLang="en-US"/>
              <a:t>A MPEG-1 or 2 Program Stream file (with file name suffix ".mpg")</a:t>
            </a:r>
            <a:endParaRPr lang="zh-CN" altLang="en-US"/>
          </a:p>
          <a:p>
            <a:r>
              <a:rPr lang="zh-CN" altLang="en-US"/>
              <a:t>A MPEG-4 Video Elementary Stream file (with file name suffix ".m4e")</a:t>
            </a:r>
            <a:endParaRPr lang="zh-CN" altLang="en-US"/>
          </a:p>
          <a:p>
            <a:r>
              <a:rPr lang="zh-CN" altLang="en-US"/>
              <a:t>A H.264 Video Elementary Stream file (with file name suffix ".264")</a:t>
            </a:r>
            <a:endParaRPr lang="zh-CN" altLang="en-US"/>
          </a:p>
          <a:p>
            <a:r>
              <a:rPr lang="zh-CN" altLang="en-US"/>
              <a:t>A H.265 Video Elementary Stream file (with file name suffix ".265")</a:t>
            </a:r>
            <a:endParaRPr lang="zh-CN" altLang="en-US"/>
          </a:p>
          <a:p>
            <a:r>
              <a:rPr lang="zh-CN" altLang="en-US"/>
              <a:t>A VOB video+audio file (with file name suffix ".vob")</a:t>
            </a:r>
            <a:endParaRPr lang="zh-CN" altLang="en-US"/>
          </a:p>
          <a:p>
            <a:r>
              <a:rPr lang="zh-CN" altLang="en-US"/>
              <a:t>A DV video file (with file name suffix ".dv")</a:t>
            </a:r>
            <a:endParaRPr lang="zh-CN" altLang="en-US"/>
          </a:p>
          <a:p>
            <a:r>
              <a:rPr lang="zh-CN" altLang="en-US"/>
              <a:t>A MPEG-1 or 2 (including layer III - i.e., 'MP3') audio file (with file name suffix ".mp3")</a:t>
            </a:r>
            <a:endParaRPr lang="zh-CN" altLang="en-US"/>
          </a:p>
          <a:p>
            <a:r>
              <a:rPr lang="zh-CN" altLang="en-US"/>
              <a:t>A WAV (PCM) audio file (with file name suffix ".wav")</a:t>
            </a:r>
            <a:endParaRPr lang="zh-CN" altLang="en-US"/>
          </a:p>
          <a:p>
            <a:r>
              <a:rPr lang="zh-CN" altLang="en-US"/>
              <a:t>An AMR audio file (with file name suffix ".amr")</a:t>
            </a:r>
            <a:endParaRPr lang="zh-CN" altLang="en-US"/>
          </a:p>
          <a:p>
            <a:r>
              <a:rPr lang="zh-CN" altLang="en-US"/>
              <a:t>An AC-3 audio file (with file name suffix ".ac3")</a:t>
            </a:r>
            <a:endParaRPr lang="zh-CN" altLang="en-US"/>
          </a:p>
          <a:p>
            <a:r>
              <a:rPr lang="zh-CN" altLang="en-US"/>
              <a:t>An AAC (ADTS format) audio file (with file name suffix ".aac")</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710" y="615950"/>
            <a:ext cx="7814945" cy="368300"/>
          </a:xfrm>
          <a:prstGeom prst="rect">
            <a:avLst/>
          </a:prstGeom>
          <a:noFill/>
        </p:spPr>
        <p:txBody>
          <a:bodyPr wrap="none" rtlCol="0" anchor="t">
            <a:spAutoFit/>
          </a:bodyPr>
          <a:p>
            <a:r>
              <a:rPr lang="zh-CN" altLang="en-US">
                <a:sym typeface="+mn-ea"/>
              </a:rPr>
              <a:t>下载源码后解压得到live目录，目录结构如下，lib目录是编译后产生的目录：</a:t>
            </a:r>
            <a:endParaRPr lang="zh-CN" altLang="en-US"/>
          </a:p>
        </p:txBody>
      </p:sp>
      <p:pic>
        <p:nvPicPr>
          <p:cNvPr id="3" name="图片 2"/>
          <p:cNvPicPr>
            <a:picLocks noChangeAspect="1"/>
          </p:cNvPicPr>
          <p:nvPr/>
        </p:nvPicPr>
        <p:blipFill>
          <a:blip r:embed="rId1"/>
          <a:stretch>
            <a:fillRect/>
          </a:stretch>
        </p:blipFill>
        <p:spPr>
          <a:xfrm>
            <a:off x="473710" y="1162050"/>
            <a:ext cx="11087735" cy="38290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44145" y="1005205"/>
            <a:ext cx="12047855" cy="4466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p>
            <a:endParaRPr lang="zh-CN" altLang="en-US" kern="1200">
              <a:solidFill>
                <a:srgbClr val="0070C0"/>
              </a:solidFill>
              <a:latin typeface="汉仪综艺体简" pitchFamily="49" charset="-122"/>
              <a:ea typeface="汉仪综艺体简" pitchFamily="49" charset="-122"/>
              <a:cs typeface="+mj-cs"/>
            </a:endParaRPr>
          </a:p>
        </p:txBody>
      </p:sp>
      <p:pic>
        <p:nvPicPr>
          <p:cNvPr id="2" name="图片 1"/>
          <p:cNvPicPr>
            <a:picLocks noChangeAspect="1"/>
          </p:cNvPicPr>
          <p:nvPr/>
        </p:nvPicPr>
        <p:blipFill>
          <a:blip r:embed="rId1"/>
          <a:stretch>
            <a:fillRect/>
          </a:stretch>
        </p:blipFill>
        <p:spPr>
          <a:xfrm>
            <a:off x="-1333500" y="1741170"/>
            <a:ext cx="13387070" cy="33756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76960" y="588645"/>
            <a:ext cx="7574280" cy="56807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7585" y="1341120"/>
            <a:ext cx="8902065" cy="2306955"/>
          </a:xfrm>
          <a:prstGeom prst="rect">
            <a:avLst/>
          </a:prstGeom>
          <a:noFill/>
        </p:spPr>
        <p:txBody>
          <a:bodyPr wrap="square" rtlCol="0" anchor="t">
            <a:spAutoFit/>
          </a:bodyPr>
          <a:p>
            <a:r>
              <a:rPr lang="zh-CN" altLang="en-US">
                <a:sym typeface="+mn-ea"/>
              </a:rPr>
              <a:t>mediaServer目录中包含Live555流媒体服务器的标准示例程序</a:t>
            </a:r>
            <a:endParaRPr lang="zh-CN" altLang="en-US"/>
          </a:p>
          <a:p>
            <a:endParaRPr lang="zh-CN" altLang="en-US"/>
          </a:p>
          <a:p>
            <a:r>
              <a:rPr lang="zh-CN" altLang="en-US">
                <a:sym typeface="+mn-ea"/>
              </a:rPr>
              <a:t>proxyServer目录中是live555实现的代理服务器的例子程序，这个程序可以从其他的流媒体服务器（如支持RTSP的摄像机）取实时的视频流然后转发给多个RTSP客户端，这个程序很有用，可以转发摄像机的实时视频流。</a:t>
            </a:r>
            <a:endParaRPr lang="zh-CN" altLang="en-US"/>
          </a:p>
          <a:p>
            <a:endParaRPr lang="zh-CN" altLang="en-US"/>
          </a:p>
          <a:p>
            <a:r>
              <a:rPr lang="zh-CN" altLang="en-US">
                <a:sym typeface="+mn-ea"/>
              </a:rPr>
              <a:t>testProgs目录中包含很多的测试例子程序，我经常用的是testOnDemandRTSPServer.cpp，我是从这个例子程序开始学习Live555的。</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2063750" y="111125"/>
            <a:ext cx="6985000" cy="869950"/>
          </a:xfrm>
        </p:spPr>
        <p:txBody>
          <a:bodyPr anchor="ctr">
            <a:normAutofit/>
          </a:bodyPr>
          <a:p>
            <a:endParaRPr lang="zh-CN" altLang="en-US" kern="1200">
              <a:solidFill>
                <a:srgbClr val="0070C0"/>
              </a:solidFill>
              <a:latin typeface="汉仪综艺体简" pitchFamily="49" charset="-122"/>
              <a:ea typeface="汉仪综艺体简" pitchFamily="49" charset="-122"/>
              <a:cs typeface="+mj-cs"/>
            </a:endParaRPr>
          </a:p>
        </p:txBody>
      </p:sp>
      <p:sp>
        <p:nvSpPr>
          <p:cNvPr id="2" name="文本框 1"/>
          <p:cNvSpPr txBox="1"/>
          <p:nvPr/>
        </p:nvSpPr>
        <p:spPr>
          <a:xfrm>
            <a:off x="4747260" y="3106420"/>
            <a:ext cx="2697480" cy="645160"/>
          </a:xfrm>
          <a:prstGeom prst="rect">
            <a:avLst/>
          </a:prstGeom>
          <a:noFill/>
        </p:spPr>
        <p:txBody>
          <a:bodyPr wrap="none" rtlCol="0" anchor="t">
            <a:spAutoFit/>
          </a:bodyPr>
          <a:p>
            <a:r>
              <a:rPr lang="zh-CN" altLang="en-US">
                <a:solidFill>
                  <a:srgbClr val="0070C0"/>
                </a:solidFill>
                <a:latin typeface="汉仪综艺体简" pitchFamily="49" charset="-122"/>
                <a:ea typeface="汉仪综艺体简" pitchFamily="49" charset="-122"/>
                <a:cs typeface="+mj-cs"/>
                <a:sym typeface="+mn-ea"/>
              </a:rPr>
              <a:t>服务器：编码流化</a:t>
            </a:r>
            <a:br>
              <a:rPr lang="zh-CN" altLang="en-US">
                <a:solidFill>
                  <a:srgbClr val="0070C0"/>
                </a:solidFill>
                <a:latin typeface="汉仪综艺体简" pitchFamily="49" charset="-122"/>
                <a:ea typeface="汉仪综艺体简" pitchFamily="49" charset="-122"/>
                <a:cs typeface="+mj-cs"/>
                <a:sym typeface="+mn-ea"/>
              </a:rPr>
            </a:br>
            <a:r>
              <a:rPr lang="zh-CN" altLang="en-US">
                <a:solidFill>
                  <a:srgbClr val="0070C0"/>
                </a:solidFill>
                <a:latin typeface="汉仪综艺体简" pitchFamily="49" charset="-122"/>
                <a:ea typeface="汉仪综艺体简" pitchFamily="49" charset="-122"/>
                <a:cs typeface="+mj-cs"/>
                <a:sym typeface="+mn-ea"/>
              </a:rPr>
              <a:t>客户端：命令交互，解析</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63750" y="1443990"/>
            <a:ext cx="5093335" cy="3969385"/>
          </a:xfrm>
          <a:prstGeom prst="rect">
            <a:avLst/>
          </a:prstGeom>
          <a:noFill/>
        </p:spPr>
        <p:txBody>
          <a:bodyPr wrap="square" rtlCol="0" anchor="t">
            <a:spAutoFit/>
          </a:bodyPr>
          <a:p>
            <a:r>
              <a:rPr lang="zh-CN" altLang="en-US"/>
              <a:t>rtspserve例子（功能：发送数据流出去）：(所有的对象都和一个usageenvironment对象相关联)</a:t>
            </a:r>
            <a:endParaRPr lang="zh-CN" altLang="en-US"/>
          </a:p>
          <a:p>
            <a:r>
              <a:rPr lang="zh-CN" altLang="en-US"/>
              <a:t>	创建：</a:t>
            </a:r>
            <a:endParaRPr lang="zh-CN" altLang="en-US"/>
          </a:p>
          <a:p>
            <a:r>
              <a:rPr lang="zh-CN" altLang="en-US"/>
              <a:t>		taskscheduler</a:t>
            </a:r>
            <a:endParaRPr lang="zh-CN" altLang="en-US"/>
          </a:p>
          <a:p>
            <a:r>
              <a:rPr lang="zh-CN" altLang="en-US"/>
              <a:t>		Usageenvironment</a:t>
            </a:r>
            <a:endParaRPr lang="zh-CN" altLang="en-US"/>
          </a:p>
          <a:p>
            <a:r>
              <a:rPr lang="zh-CN" altLang="en-US"/>
              <a:t>		rtspserver</a:t>
            </a:r>
            <a:endParaRPr lang="zh-CN" altLang="en-US"/>
          </a:p>
          <a:p>
            <a:r>
              <a:rPr lang="zh-CN" altLang="en-US"/>
              <a:t>		Severmediasession(总的流)</a:t>
            </a:r>
            <a:endParaRPr lang="zh-CN" altLang="en-US"/>
          </a:p>
          <a:p>
            <a:r>
              <a:rPr lang="zh-CN" altLang="en-US"/>
              <a:t>			添加视频子会话 （子流如视频流或者音频流）</a:t>
            </a:r>
            <a:endParaRPr lang="zh-CN" altLang="en-US"/>
          </a:p>
          <a:p>
            <a:r>
              <a:rPr lang="zh-CN" altLang="en-US"/>
              <a:t>				severmediasession-&gt;addsubsession</a:t>
            </a:r>
            <a:endParaRPr lang="zh-CN" altLang="en-US"/>
          </a:p>
          <a:p>
            <a:r>
              <a:rPr lang="zh-CN" altLang="en-US"/>
              <a:t>	为rtspserver添加servermediasession</a:t>
            </a:r>
            <a:endParaRPr lang="zh-CN" altLang="en-US"/>
          </a:p>
          <a:p>
            <a:endParaRPr lang="zh-CN" altLang="en-US"/>
          </a:p>
          <a:p>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7920,&quot;width&quot;:1503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1594</Words>
  <Application>WPS 演示</Application>
  <PresentationFormat>宽屏</PresentationFormat>
  <Paragraphs>53</Paragraphs>
  <Slides>35</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35</vt:i4>
      </vt:variant>
    </vt:vector>
  </HeadingPairs>
  <TitlesOfParts>
    <vt:vector size="48" baseType="lpstr">
      <vt:lpstr>Arial</vt:lpstr>
      <vt:lpstr>宋体</vt:lpstr>
      <vt:lpstr>Wingdings</vt:lpstr>
      <vt:lpstr>Calibri</vt:lpstr>
      <vt:lpstr>黑体</vt:lpstr>
      <vt:lpstr>汉仪综艺体简</vt:lpstr>
      <vt:lpstr>微软雅黑</vt:lpstr>
      <vt:lpstr>汉仪综艺体简</vt:lpstr>
      <vt:lpstr>Segoe Print</vt:lpstr>
      <vt:lpstr>Century Schoolbook</vt:lpstr>
      <vt:lpstr>Arial Unicode MS</vt:lpstr>
      <vt:lpstr>1_Office 主题</vt:lpstr>
      <vt:lpstr>2_Office 主题</vt:lpstr>
      <vt:lpstr>live555程序概要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Administrator</cp:lastModifiedBy>
  <cp:revision>178</cp:revision>
  <dcterms:created xsi:type="dcterms:W3CDTF">2019-06-19T02:08:00Z</dcterms:created>
  <dcterms:modified xsi:type="dcterms:W3CDTF">2020-09-12T08:09:01Z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