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3"/>
  </p:normalViewPr>
  <p:slideViewPr>
    <p:cSldViewPr snapToGrid="0" snapToObjects="1">
      <p:cViewPr varScale="1">
        <p:scale>
          <a:sx n="47" d="100"/>
          <a:sy n="47" d="100"/>
        </p:scale>
        <p:origin x="4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CDCB-1881-3448-A232-D6F232678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C17D7-CFC3-3B47-B619-DF6B1991C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EB49-A4F2-7943-99A7-3E525D86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E8D8-D746-9744-ACD8-2241ACAD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1651-04EC-DC4D-9CD6-B2A632EF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C8CC-BD97-BB44-BAA2-8F138600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FAB3D-BC54-5C4E-8FEF-3A76E1A3B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22DE-13C2-D841-8D29-067D7156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24DF-B2DE-2D4B-8929-1C784EC0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07C3-949C-7D46-BED4-3DC99091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2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57F2A-3393-744A-957E-50868779D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C2B24-6EA4-3645-A9F2-E8DBDE4E0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F354-285A-D844-8A59-A2039F09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D223-73A5-5440-B5F7-5A2415EF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F181-36CD-0441-9F2A-6E1EEC8D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F119-A262-F149-A3E6-4F4ADCF2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1EEF-CCBB-1948-996B-C9D8427C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AA78-B452-A941-AFBC-D3A9699E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BD91-2886-0D4E-8113-949C4A21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0C5C-FA74-B343-9DD5-69382393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4A86-7785-F541-8205-960B97BD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BE881-C286-904F-BC9A-49F0E99F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9A7A-0CC6-6E46-8986-4D4FFFBC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3C5E-41DA-BE44-B22A-ACA29EEE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194D-4087-3A47-8002-33233480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5E0A-E9BE-4345-8C96-8DFDF5BD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AAE6-6DA9-6649-9862-23F05FB98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3A039-84A1-A243-AD7A-76C61FDB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B2ECC-2DBD-6F4A-BFB8-B9220742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89C22-3F3A-3640-B020-5D581C4D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F7E8D-1BB9-FA47-8F22-908A4BB6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7B21-F97B-8A4B-BA52-9A56CDBC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B8326-0182-2546-99C9-ABCB4AF2B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84FD7-13CC-1642-8464-906D73851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E709E-C1DB-1F46-9399-0DE831CDB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7B183-0CB3-FC4D-9869-F92FE3893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06800-BC36-C44F-B996-12F85F84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CDE82-F254-AD4E-AB5E-27162358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BEB2D-036E-904D-97D1-8FA2C833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F1AE-F822-4E4B-B65F-F5743472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81734-1935-8047-B115-C536737B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529FF-A20D-CD49-962D-32065159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04970-80C5-8949-85F0-BE26618F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E743C-4931-4149-B2A8-0C8BCE56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88307-2283-354C-A177-5B03A045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8F2A8-7F3A-9F41-9E9E-D4250466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3659-ADC7-0C44-8E7C-D19EC63B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6626-B517-BC48-93F2-ADAC88A3E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15508-D6E8-984A-ACD6-F5CFB991E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D7B37-F4B6-6A42-B6CA-255BCAF6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8671F-CBF8-7B4D-AD79-E5105F85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E4BC-340F-3747-925C-603A12EE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9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44D9-90D6-204E-B76C-DDD00737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2A4C1-9E28-AD4D-BF3C-E693F9BA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1200E-502F-174C-BB76-AB3CFA36A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8E815-0A50-9D4F-9BA1-61AA6195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92EFA-5ED7-AA4C-92FF-6EEE217E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61B57-FB69-B641-AABB-3CC5ECD8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24126-788A-2F41-9EEB-79588F0B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11C8-C6AA-A54A-A507-E8D05094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7F13-64E4-9A42-9094-60F0458D2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74EC-1B4B-6849-9D8F-41BC5970E94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D8BB-2168-C044-92A1-BEE2C369B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6990-8252-E44F-A389-AD303E2E3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E26E-01DC-5A4D-BA54-F1794012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138101" y="1160230"/>
            <a:ext cx="9328338" cy="5415315"/>
            <a:chOff x="2176271" y="1220407"/>
            <a:chExt cx="9328338" cy="5415315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 rotWithShape="1">
            <a:blip r:embed="rId2"/>
            <a:srcRect r="86528"/>
            <a:stretch/>
          </p:blipFill>
          <p:spPr>
            <a:xfrm>
              <a:off x="2176271" y="1220407"/>
              <a:ext cx="1276375" cy="4234244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2592922" y="5589282"/>
              <a:ext cx="8911687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Arial" charset="0"/>
                <a:buChar char="•"/>
              </a:pPr>
              <a:r>
                <a:rPr lang="en-CA" b="1" dirty="0">
                  <a:ea typeface="DengXian" charset="-122"/>
                  <a:cs typeface="Times New Roman" charset="0"/>
                </a:rPr>
                <a:t>Greek Mythology-</a:t>
              </a:r>
              <a:r>
                <a:rPr lang="en-CA" b="1" dirty="0" err="1">
                  <a:ea typeface="DengXian" charset="-122"/>
                  <a:cs typeface="Times New Roman" charset="0"/>
                </a:rPr>
                <a:t>Talos</a:t>
              </a:r>
              <a:endParaRPr lang="en-CA" b="1" dirty="0">
                <a:ea typeface="DengXian" charset="-122"/>
                <a:cs typeface="Times New Roman" charset="0"/>
              </a:endParaRPr>
            </a:p>
            <a:p>
              <a:pPr marL="285750" indent="-285750">
                <a:spcAft>
                  <a:spcPts val="0"/>
                </a:spcAft>
                <a:buFont typeface="Arial" charset="0"/>
                <a:buChar char="•"/>
              </a:pPr>
              <a:endParaRPr lang="en-US" sz="800" b="1" dirty="0">
                <a:ea typeface="DengXian" charset="-122"/>
                <a:cs typeface="Times New Roman" charset="0"/>
              </a:endParaRPr>
            </a:p>
            <a:p>
              <a:pPr>
                <a:spcAft>
                  <a:spcPts val="0"/>
                </a:spcAft>
              </a:pPr>
              <a:r>
                <a:rPr lang="en-CA" b="1" dirty="0" err="1">
                  <a:ea typeface="DengXian" charset="-122"/>
                  <a:cs typeface="Times New Roman" charset="0"/>
                </a:rPr>
                <a:t>Talos</a:t>
              </a:r>
              <a:r>
                <a:rPr lang="en-CA" b="1" dirty="0">
                  <a:ea typeface="DengXian" charset="-122"/>
                  <a:cs typeface="Times New Roman" charset="0"/>
                </a:rPr>
                <a:t> was a giant animated bronze warrior programmed to guard the island of Crete created by Hephaestus.</a:t>
              </a:r>
              <a:endParaRPr lang="en-US" sz="1400" b="1" dirty="0">
                <a:effectLst/>
                <a:ea typeface="DengXian" charset="-122"/>
                <a:cs typeface="Times New Roman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545"/>
          <a:stretch/>
        </p:blipFill>
        <p:spPr>
          <a:xfrm>
            <a:off x="2123865" y="1138149"/>
            <a:ext cx="2222307" cy="42342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4750" y="5465419"/>
            <a:ext cx="8911687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b="1" dirty="0"/>
              <a:t>1950 Alan Turing</a:t>
            </a:r>
          </a:p>
          <a:p>
            <a:pPr marL="285750" indent="-285750">
              <a:buFont typeface="Arial" charset="0"/>
              <a:buChar char="•"/>
            </a:pPr>
            <a:endParaRPr lang="en-US" sz="800" b="1" dirty="0"/>
          </a:p>
          <a:p>
            <a:r>
              <a:rPr lang="en-CA" b="1" dirty="0"/>
              <a:t>Alan Turing published a landmark paper in which he speculated about the possibility of creating machines that think.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095504" y="1096544"/>
            <a:ext cx="9328338" cy="5415315"/>
            <a:chOff x="2176272" y="1220407"/>
            <a:chExt cx="9328338" cy="5415315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2"/>
            <a:srcRect r="67725"/>
            <a:stretch/>
          </p:blipFill>
          <p:spPr>
            <a:xfrm>
              <a:off x="2176272" y="1220407"/>
              <a:ext cx="3057880" cy="423424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592923" y="5589282"/>
              <a:ext cx="8911687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b="1" dirty="0"/>
                <a:t>1951 Game AI</a:t>
              </a:r>
            </a:p>
            <a:p>
              <a:pPr marL="285750" indent="-285750">
                <a:buFont typeface="Arial" charset="0"/>
                <a:buChar char="•"/>
              </a:pPr>
              <a:endParaRPr lang="en-US" sz="800" b="1" dirty="0"/>
            </a:p>
            <a:p>
              <a:r>
                <a:rPr lang="en-CA" b="1" dirty="0"/>
                <a:t>Christopher Strachey wrote a checker’s program and Dietrich </a:t>
              </a:r>
              <a:r>
                <a:rPr lang="en-CA" b="1" dirty="0" err="1"/>
                <a:t>Prinz</a:t>
              </a:r>
              <a:r>
                <a:rPr lang="en-CA" b="1" dirty="0"/>
                <a:t> wrote one for chess.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0872" y="1123227"/>
            <a:ext cx="9328338" cy="5692314"/>
            <a:chOff x="2176272" y="1220407"/>
            <a:chExt cx="9328338" cy="5692314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 rotWithShape="1">
            <a:blip r:embed="rId2"/>
            <a:srcRect r="58074"/>
            <a:stretch/>
          </p:blipFill>
          <p:spPr>
            <a:xfrm>
              <a:off x="2176272" y="1220407"/>
              <a:ext cx="3972280" cy="423424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592923" y="5589282"/>
              <a:ext cx="8911687" cy="132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b="1" dirty="0"/>
                <a:t>1956 The birth of AI</a:t>
              </a:r>
              <a:endParaRPr lang="en-US" b="1" dirty="0"/>
            </a:p>
            <a:p>
              <a:pPr marL="285750" indent="-285750">
                <a:buFont typeface="Arial" charset="0"/>
                <a:buChar char="•"/>
              </a:pPr>
              <a:endParaRPr lang="en-US" sz="800" b="1" dirty="0"/>
            </a:p>
            <a:p>
              <a:r>
                <a:rPr lang="en-CA" b="1" dirty="0"/>
                <a:t>John McCarthy first coined the term “Artificial Intelligence” in 1956 at the Dartmouth Conference.</a:t>
              </a:r>
            </a:p>
            <a:p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1065" y="1152274"/>
            <a:ext cx="9328338" cy="5415315"/>
            <a:chOff x="2176273" y="1220407"/>
            <a:chExt cx="9328338" cy="5415315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 rotWithShape="1">
            <a:blip r:embed="rId2"/>
            <a:srcRect r="49089"/>
            <a:stretch/>
          </p:blipFill>
          <p:spPr>
            <a:xfrm>
              <a:off x="2176273" y="1220407"/>
              <a:ext cx="4823618" cy="423424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592924" y="5589282"/>
              <a:ext cx="8911687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b="1" dirty="0"/>
                <a:t>1959 First AI Laboratory</a:t>
              </a:r>
              <a:endParaRPr lang="en-US" b="1" dirty="0"/>
            </a:p>
            <a:p>
              <a:pPr marL="285750" indent="-285750">
                <a:buFont typeface="Arial" charset="0"/>
                <a:buChar char="•"/>
              </a:pPr>
              <a:endParaRPr lang="en-US" sz="800" b="1" dirty="0"/>
            </a:p>
            <a:p>
              <a:r>
                <a:rPr lang="en-CA" b="1" dirty="0"/>
                <a:t>MIT AI Lab was first set up in 1959. The research on AL began.</a:t>
              </a:r>
            </a:p>
            <a:p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70270" y="1113248"/>
            <a:ext cx="9328339" cy="5138316"/>
            <a:chOff x="2176272" y="1220407"/>
            <a:chExt cx="9328339" cy="5138316"/>
          </a:xfrm>
        </p:grpSpPr>
        <p:pic>
          <p:nvPicPr>
            <p:cNvPr id="16" name="Content Placeholder 3"/>
            <p:cNvPicPr>
              <a:picLocks noChangeAspect="1"/>
            </p:cNvPicPr>
            <p:nvPr/>
          </p:nvPicPr>
          <p:blipFill rotWithShape="1">
            <a:blip r:embed="rId2"/>
            <a:srcRect r="39771"/>
            <a:stretch/>
          </p:blipFill>
          <p:spPr>
            <a:xfrm>
              <a:off x="2176272" y="1220407"/>
              <a:ext cx="5706487" cy="423424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92924" y="5589282"/>
              <a:ext cx="8911687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b="1" dirty="0"/>
                <a:t>1960 General Motors Robot</a:t>
              </a:r>
              <a:endParaRPr lang="en-US" b="1" dirty="0"/>
            </a:p>
            <a:p>
              <a:pPr marL="285750" indent="-285750">
                <a:buFont typeface="Arial" charset="0"/>
                <a:buChar char="•"/>
              </a:pPr>
              <a:endParaRPr lang="en-US" sz="800" b="1" dirty="0"/>
            </a:p>
            <a:p>
              <a:r>
                <a:rPr lang="en-CA" b="1" dirty="0"/>
                <a:t>First robot was introduced to General Motors assembly line.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41665" y="1093947"/>
            <a:ext cx="9328338" cy="5138316"/>
            <a:chOff x="2176273" y="1220407"/>
            <a:chExt cx="9328338" cy="5138316"/>
          </a:xfrm>
        </p:grpSpPr>
        <p:pic>
          <p:nvPicPr>
            <p:cNvPr id="19" name="Content Placeholder 3"/>
            <p:cNvPicPr>
              <a:picLocks noChangeAspect="1"/>
            </p:cNvPicPr>
            <p:nvPr/>
          </p:nvPicPr>
          <p:blipFill rotWithShape="1">
            <a:blip r:embed="rId2"/>
            <a:srcRect r="30453"/>
            <a:stretch/>
          </p:blipFill>
          <p:spPr>
            <a:xfrm>
              <a:off x="2176273" y="1220407"/>
              <a:ext cx="6589356" cy="423424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592924" y="5589282"/>
              <a:ext cx="8911687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b="1" dirty="0"/>
                <a:t>1961 First </a:t>
              </a:r>
              <a:r>
                <a:rPr lang="en-CA" b="1" dirty="0" err="1"/>
                <a:t>Chatbot</a:t>
              </a:r>
              <a:endParaRPr lang="en-US" b="1" dirty="0"/>
            </a:p>
            <a:p>
              <a:pPr marL="285750" indent="-285750">
                <a:buFont typeface="Arial" charset="0"/>
                <a:buChar char="•"/>
              </a:pPr>
              <a:endParaRPr lang="en-US" sz="800" b="1" dirty="0"/>
            </a:p>
            <a:p>
              <a:r>
                <a:rPr lang="en-CA" b="1" dirty="0"/>
                <a:t>The first AI </a:t>
              </a:r>
              <a:r>
                <a:rPr lang="en-CA" b="1" dirty="0" err="1"/>
                <a:t>chatbot</a:t>
              </a:r>
              <a:r>
                <a:rPr lang="en-CA" b="1" dirty="0"/>
                <a:t> called ELIZA was introduced in 1961.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63661" y="1096544"/>
            <a:ext cx="9328338" cy="5040301"/>
            <a:chOff x="2176273" y="1220407"/>
            <a:chExt cx="9328338" cy="5040301"/>
          </a:xfrm>
        </p:grpSpPr>
        <p:pic>
          <p:nvPicPr>
            <p:cNvPr id="25" name="Content Placeholder 3"/>
            <p:cNvPicPr>
              <a:picLocks noChangeAspect="1"/>
            </p:cNvPicPr>
            <p:nvPr/>
          </p:nvPicPr>
          <p:blipFill rotWithShape="1">
            <a:blip r:embed="rId2"/>
            <a:srcRect r="20802"/>
            <a:stretch/>
          </p:blipFill>
          <p:spPr>
            <a:xfrm>
              <a:off x="2176273" y="1220407"/>
              <a:ext cx="7503756" cy="423424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592924" y="5491267"/>
              <a:ext cx="8911687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b="1" dirty="0"/>
                <a:t>1997 IBM Deep Blue</a:t>
              </a:r>
              <a:endParaRPr lang="en-US" b="1" dirty="0"/>
            </a:p>
            <a:p>
              <a:pPr marL="285750" indent="-285750">
                <a:buFont typeface="Arial" charset="0"/>
                <a:buChar char="•"/>
              </a:pPr>
              <a:endParaRPr lang="en-US" sz="800" b="1" dirty="0"/>
            </a:p>
            <a:p>
              <a:r>
                <a:rPr lang="en-CA" b="1" dirty="0"/>
                <a:t>IBM’s Deep Blue beats world champion Garry Kasparov in the game of chess.</a:t>
              </a:r>
              <a:endParaRPr lang="en-US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63660" y="1096100"/>
            <a:ext cx="9328339" cy="5415315"/>
            <a:chOff x="2138101" y="1152907"/>
            <a:chExt cx="9328339" cy="5415315"/>
          </a:xfrm>
        </p:grpSpPr>
        <p:pic>
          <p:nvPicPr>
            <p:cNvPr id="36" name="Content Placeholder 3"/>
            <p:cNvPicPr>
              <a:picLocks noChangeAspect="1"/>
            </p:cNvPicPr>
            <p:nvPr/>
          </p:nvPicPr>
          <p:blipFill rotWithShape="1">
            <a:blip r:embed="rId2"/>
            <a:srcRect r="12067"/>
            <a:stretch/>
          </p:blipFill>
          <p:spPr>
            <a:xfrm>
              <a:off x="2138101" y="1152907"/>
              <a:ext cx="8331307" cy="4234244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554753" y="5521782"/>
              <a:ext cx="8911687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b="1" dirty="0"/>
                <a:t>2005 DARPA Grand Challenge</a:t>
              </a:r>
              <a:endParaRPr lang="en-US" b="1" dirty="0"/>
            </a:p>
            <a:p>
              <a:pPr marL="285750" indent="-285750">
                <a:buFont typeface="Arial" charset="0"/>
                <a:buChar char="•"/>
              </a:pPr>
              <a:endParaRPr lang="en-US" sz="800" b="1" dirty="0"/>
            </a:p>
            <a:p>
              <a:r>
                <a:rPr lang="en-CA" b="1" dirty="0"/>
                <a:t>Stanford Racing Team’s autonomous robotic car. Stanley wins the 2005 DARPA Grand Challenge.</a:t>
              </a:r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23865" y="1093947"/>
            <a:ext cx="9474643" cy="5415315"/>
            <a:chOff x="2176272" y="1153893"/>
            <a:chExt cx="9474643" cy="5415315"/>
          </a:xfrm>
        </p:grpSpPr>
        <p:pic>
          <p:nvPicPr>
            <p:cNvPr id="39" name="Content Placeholder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272" y="1153893"/>
              <a:ext cx="9474643" cy="423424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2592924" y="5522768"/>
              <a:ext cx="9057991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b="1" dirty="0"/>
                <a:t>2011 IBM Watson</a:t>
              </a:r>
              <a:endParaRPr lang="en-US" b="1" dirty="0"/>
            </a:p>
            <a:p>
              <a:pPr marL="285750" indent="-285750">
                <a:buFont typeface="Arial" charset="0"/>
                <a:buChar char="•"/>
              </a:pPr>
              <a:endParaRPr lang="en-US" sz="800" b="1" dirty="0"/>
            </a:p>
            <a:p>
              <a:r>
                <a:rPr lang="en-CA" b="1" dirty="0"/>
                <a:t>IBM’s question answering system. Watson, defeated the two greatest Jeopardy! champions, Brad Rutter and Ken Jennings.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751" y="383466"/>
            <a:ext cx="8911687" cy="1280890"/>
          </a:xfrm>
        </p:spPr>
        <p:txBody>
          <a:bodyPr/>
          <a:lstStyle/>
          <a:p>
            <a:r>
              <a:rPr lang="en-US" dirty="0"/>
              <a:t>History of AI</a:t>
            </a:r>
          </a:p>
        </p:txBody>
      </p:sp>
    </p:spTree>
    <p:extLst>
      <p:ext uri="{BB962C8B-B14F-4D97-AF65-F5344CB8AC3E}">
        <p14:creationId xmlns:p14="http://schemas.microsoft.com/office/powerpoint/2010/main" val="7094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History of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AI</dc:title>
  <dc:creator>Xinda Li</dc:creator>
  <cp:lastModifiedBy>yanlu.lu.ca@gmail.com</cp:lastModifiedBy>
  <cp:revision>1</cp:revision>
  <dcterms:created xsi:type="dcterms:W3CDTF">2020-05-10T20:07:51Z</dcterms:created>
  <dcterms:modified xsi:type="dcterms:W3CDTF">2020-05-12T18:39:38Z</dcterms:modified>
</cp:coreProperties>
</file>