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3" r:id="rId1"/>
  </p:sldMasterIdLst>
  <p:notesMasterIdLst>
    <p:notesMasterId r:id="rId6"/>
  </p:notesMasterIdLst>
  <p:sldIdLst>
    <p:sldId id="1265" r:id="rId2"/>
    <p:sldId id="2016" r:id="rId3"/>
    <p:sldId id="2017" r:id="rId4"/>
    <p:sldId id="293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852" userDrawn="1">
          <p15:clr>
            <a:srgbClr val="A4A3A4"/>
          </p15:clr>
        </p15:guide>
        <p15:guide id="6" pos="5568" userDrawn="1">
          <p15:clr>
            <a:srgbClr val="A4A3A4"/>
          </p15:clr>
        </p15:guide>
        <p15:guide id="8" pos="144" userDrawn="1">
          <p15:clr>
            <a:srgbClr val="A4A3A4"/>
          </p15:clr>
        </p15:guide>
        <p15:guide id="11" orient="horz" pos="468" userDrawn="1">
          <p15:clr>
            <a:srgbClr val="A4A3A4"/>
          </p15:clr>
        </p15:guide>
        <p15:guide id="12" orient="horz" pos="2916" userDrawn="1">
          <p15:clr>
            <a:srgbClr val="A4A3A4"/>
          </p15:clr>
        </p15:guide>
        <p15:guide id="13" orient="horz" pos="2628" userDrawn="1">
          <p15:clr>
            <a:srgbClr val="A4A3A4"/>
          </p15:clr>
        </p15:guide>
        <p15:guide id="14" orient="horz" pos="10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J" initials="Mj" lastIdx="1" clrIdx="0"/>
  <p:cmAuthor id="1" name="Hotz, Cara Carpenter" initials="HCC" lastIdx="1" clrIdx="1">
    <p:extLst>
      <p:ext uri="{19B8F6BF-5375-455C-9EA6-DF929625EA0E}">
        <p15:presenceInfo xmlns:p15="http://schemas.microsoft.com/office/powerpoint/2012/main" userId="S::chotz@anl.gov::33414e8c-15b9-45dc-a1d3-d646a0d47c41" providerId="AD"/>
      </p:ext>
    </p:extLst>
  </p:cmAuthor>
  <p:cmAuthor id="2" name="Zhou, Yan (Joann)" initials="ZY(" lastIdx="1" clrIdx="2">
    <p:extLst>
      <p:ext uri="{19B8F6BF-5375-455C-9EA6-DF929625EA0E}">
        <p15:presenceInfo xmlns:p15="http://schemas.microsoft.com/office/powerpoint/2012/main" userId="S-1-5-21-2035299757-743199251-48716514-6193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0082CA"/>
    <a:srgbClr val="D76C34"/>
    <a:srgbClr val="66CCCF"/>
    <a:srgbClr val="3E637F"/>
    <a:srgbClr val="344753"/>
    <a:srgbClr val="DDA746"/>
    <a:srgbClr val="7A84B8"/>
    <a:srgbClr val="7A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2" autoAdjust="0"/>
    <p:restoredTop sz="91837" autoAdjust="0"/>
  </p:normalViewPr>
  <p:slideViewPr>
    <p:cSldViewPr snapToGrid="0">
      <p:cViewPr>
        <p:scale>
          <a:sx n="150" d="100"/>
          <a:sy n="150" d="100"/>
        </p:scale>
        <p:origin x="570" y="-246"/>
      </p:cViewPr>
      <p:guideLst>
        <p:guide orient="horz" pos="852"/>
        <p:guide pos="5568"/>
        <p:guide pos="144"/>
        <p:guide orient="horz" pos="468"/>
        <p:guide orient="horz" pos="2916"/>
        <p:guide orient="horz" pos="2628"/>
        <p:guide orient="horz" pos="10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20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she\Dropbox\Argonne_Project\VTO_Exelon_2297\FakePF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she\Dropbox\Argonne_Project\VTO_Exelon_2297\FakePF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45603674540683"/>
          <c:y val="0.10165653004548457"/>
          <c:w val="0.81865507436570428"/>
          <c:h val="0.6579930777184542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Vbefore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1.01</c:v>
                </c:pt>
                <c:pt idx="1">
                  <c:v>1</c:v>
                </c:pt>
                <c:pt idx="2">
                  <c:v>0.99</c:v>
                </c:pt>
                <c:pt idx="3">
                  <c:v>0.98</c:v>
                </c:pt>
                <c:pt idx="4">
                  <c:v>0.97</c:v>
                </c:pt>
                <c:pt idx="5">
                  <c:v>0.95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CA-4B4C-9D95-DEFE87E5CF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Vafter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0">
                  <c:v>1.01</c:v>
                </c:pt>
                <c:pt idx="1">
                  <c:v>0.99</c:v>
                </c:pt>
                <c:pt idx="2">
                  <c:v>0.98</c:v>
                </c:pt>
                <c:pt idx="3">
                  <c:v>0.96</c:v>
                </c:pt>
                <c:pt idx="4">
                  <c:v>0.93</c:v>
                </c:pt>
                <c:pt idx="5">
                  <c:v>0.9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5CA-4B4C-9D95-DEFE87E5CF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1178223"/>
        <c:axId val="931164495"/>
      </c:scatterChart>
      <c:valAx>
        <c:axId val="9311782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Node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1164495"/>
        <c:crosses val="autoZero"/>
        <c:crossBetween val="midCat"/>
      </c:valAx>
      <c:valAx>
        <c:axId val="931164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Voltage [p.u.]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117822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6364253201490433"/>
          <c:y val="0.12858012323303764"/>
          <c:w val="0.39768702760892455"/>
          <c:h val="0.124151799860622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45603674540683"/>
          <c:y val="0.10165653004548457"/>
          <c:w val="0.81865507436570428"/>
          <c:h val="0.6579930777184542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Vbefore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1.01</c:v>
                </c:pt>
                <c:pt idx="1">
                  <c:v>1</c:v>
                </c:pt>
                <c:pt idx="2">
                  <c:v>0.99</c:v>
                </c:pt>
                <c:pt idx="3">
                  <c:v>0.98</c:v>
                </c:pt>
                <c:pt idx="4">
                  <c:v>0.97</c:v>
                </c:pt>
                <c:pt idx="5">
                  <c:v>0.95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CA-4B4C-9D95-DEFE87E5CF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Vafter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0">
                  <c:v>1.01</c:v>
                </c:pt>
                <c:pt idx="1">
                  <c:v>0.99</c:v>
                </c:pt>
                <c:pt idx="2">
                  <c:v>0.98</c:v>
                </c:pt>
                <c:pt idx="3">
                  <c:v>0.96</c:v>
                </c:pt>
                <c:pt idx="4">
                  <c:v>0.93</c:v>
                </c:pt>
                <c:pt idx="5">
                  <c:v>0.9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5CA-4B4C-9D95-DEFE87E5CF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1178223"/>
        <c:axId val="931164495"/>
      </c:scatterChart>
      <c:valAx>
        <c:axId val="9311782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Node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1164495"/>
        <c:crosses val="autoZero"/>
        <c:crossBetween val="midCat"/>
      </c:valAx>
      <c:valAx>
        <c:axId val="931164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Voltage [p.u.]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117822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6364253201490433"/>
          <c:y val="0.12858012323303764"/>
          <c:w val="0.39768702760892455"/>
          <c:h val="0.124151799860622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8080A489-9093-C54A-B1C3-374F661A0010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3EAA7A1A-8011-3A42-91B8-EE1BD44E44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9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A7A1A-8011-3A42-91B8-EE1BD44E445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32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*Section Break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7902345-CDF3-E24C-86E4-4C9E2CC4D6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40"/>
          <a:stretch/>
        </p:blipFill>
        <p:spPr>
          <a:xfrm>
            <a:off x="0" y="-10684"/>
            <a:ext cx="9144000" cy="4488688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"/>
            <a:ext cx="9143999" cy="4488688"/>
          </a:xfrm>
          <a:noFill/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Type in SECTION BREAK TITLE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708A69E-2CF4-4340-88CE-6B53DA182C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35918" y="4535386"/>
            <a:ext cx="2242075" cy="5821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B9E7DE-71EE-4BE4-B209-C4B4798606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3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WO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03575" y="1417872"/>
            <a:ext cx="4319750" cy="154083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80" y="1417871"/>
            <a:ext cx="3729481" cy="156588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insert an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95680" y="3203316"/>
            <a:ext cx="3729481" cy="156588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TWO IMAGES – VERTICAL</a:t>
            </a:r>
            <a:br>
              <a:rPr lang="en-US"/>
            </a:br>
            <a:r>
              <a:rPr lang="en-US"/>
              <a:t>Headline in </a:t>
            </a:r>
            <a:r>
              <a:rPr lang="en-US" err="1"/>
              <a:t>arial</a:t>
            </a:r>
            <a:r>
              <a:rPr lang="en-US"/>
              <a:t> and all caps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/>
              <a:t>Slide subtitle optional -  delete as needed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503575" y="3193094"/>
            <a:ext cx="4319750" cy="154083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3A0AD6-33FE-814B-87A9-4E608B8F74A5}"/>
              </a:ext>
            </a:extLst>
          </p:cNvPr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40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HREE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45309" y="1451045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89394" y="1442711"/>
            <a:ext cx="2023746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insert an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87015" y="2620206"/>
            <a:ext cx="2028507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THREE IMAGES – VERTICAL</a:t>
            </a:r>
            <a:br>
              <a:rPr lang="en-US"/>
            </a:br>
            <a:r>
              <a:rPr lang="en-US"/>
              <a:t>Headline in </a:t>
            </a:r>
            <a:r>
              <a:rPr lang="en-US" err="1"/>
              <a:t>arial</a:t>
            </a:r>
            <a:r>
              <a:rPr lang="en-US"/>
              <a:t> and all caps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/>
              <a:t>Slide subtitle optional -  delete as needed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045309" y="2630976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487014" y="3807136"/>
            <a:ext cx="2028507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insert an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045309" y="3794491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4308E4-C478-8B4F-9CF3-FE905CC5EAE2}"/>
              </a:ext>
            </a:extLst>
          </p:cNvPr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04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WO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3141637"/>
            <a:ext cx="4114800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6" y="3141637"/>
            <a:ext cx="4097585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417871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insert an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417871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TWO IMAGES – top HORIZONTAL</a:t>
            </a:r>
            <a:br>
              <a:rPr lang="en-US"/>
            </a:br>
            <a:r>
              <a:rPr lang="en-US"/>
              <a:t>Headline in </a:t>
            </a:r>
            <a:r>
              <a:rPr lang="en-US" err="1"/>
              <a:t>arial</a:t>
            </a:r>
            <a:r>
              <a:rPr lang="en-US"/>
              <a:t> and all caps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AC047F-7504-6040-9A50-9037B6706A19}"/>
              </a:ext>
            </a:extLst>
          </p:cNvPr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69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WO IMAGES - Bottom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6890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408347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5" y="1408347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4146" y="271133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insert an image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30864" y="271133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TWO IMAGES – bottom HORIZONTAL</a:t>
            </a:r>
            <a:br>
              <a:rPr lang="en-US"/>
            </a:br>
            <a:r>
              <a:rPr lang="en-US"/>
              <a:t>WITH CAPTIONS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76266" y="4434669"/>
            <a:ext cx="3995723" cy="35907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750290" y="4444194"/>
            <a:ext cx="3995723" cy="35907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428104-5CD7-CF40-A1CE-EA92AC64A19C}"/>
              </a:ext>
            </a:extLst>
          </p:cNvPr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50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WO LRG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4106864"/>
            <a:ext cx="4114800" cy="686876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6" y="4106864"/>
            <a:ext cx="4097585" cy="686876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420813"/>
            <a:ext cx="4023360" cy="268605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insert an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420813"/>
            <a:ext cx="4023360" cy="268605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TWO Large IMAGES w/bullets </a:t>
            </a:r>
            <a:br>
              <a:rPr lang="en-US"/>
            </a:br>
            <a:r>
              <a:rPr lang="en-US"/>
              <a:t>Headline in </a:t>
            </a:r>
            <a:r>
              <a:rPr lang="en-US" err="1"/>
              <a:t>arial</a:t>
            </a:r>
            <a:r>
              <a:rPr lang="en-US"/>
              <a:t> and all caps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/>
              <a:t>Slide subtitle optional -  delete as needed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72CC85-1438-5F42-9179-3C81994D43C3}"/>
              </a:ext>
            </a:extLst>
          </p:cNvPr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44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PICS/caption -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76630" y="1417046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insert an image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76630" y="4256434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/>
              <a:t>Image Caption</a:t>
            </a:r>
          </a:p>
          <a:p>
            <a:r>
              <a:rPr lang="en-US"/>
              <a:t>Image Caption </a:t>
            </a:r>
          </a:p>
          <a:p>
            <a:r>
              <a:rPr lang="en-US"/>
              <a:t>Image Caption </a:t>
            </a:r>
          </a:p>
          <a:p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TWO IMAGES with captions</a:t>
            </a:r>
            <a:br>
              <a:rPr lang="en-US"/>
            </a:br>
            <a:r>
              <a:rPr lang="en-US"/>
              <a:t>Headline in </a:t>
            </a:r>
            <a:r>
              <a:rPr lang="en-US" err="1"/>
              <a:t>arial</a:t>
            </a:r>
            <a:r>
              <a:rPr lang="en-US"/>
              <a:t> and all caps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/>
              <a:t>Slide subtitle optional -  delete as needed</a:t>
            </a:r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4765130" y="1416462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insert an image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765130" y="4255850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/>
              <a:t>Image Caption</a:t>
            </a:r>
          </a:p>
          <a:p>
            <a:r>
              <a:rPr lang="en-US"/>
              <a:t>Image Caption </a:t>
            </a:r>
          </a:p>
          <a:p>
            <a:r>
              <a:rPr lang="en-US"/>
              <a:t>Image Caption </a:t>
            </a:r>
          </a:p>
          <a:p>
            <a:r>
              <a:rPr lang="en-US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948071-63C1-4747-86E2-6482665F5BC9}"/>
              </a:ext>
            </a:extLst>
          </p:cNvPr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48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64070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5879" y="2854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381086" y="2854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03079" y="1415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insert an image</a:t>
            </a:r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88286" y="1415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insert an image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261696" y="2856834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268896" y="1417569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THREE IMAGES – HORIZONTAL</a:t>
            </a:r>
            <a:br>
              <a:rPr lang="en-US"/>
            </a:br>
            <a:r>
              <a:rPr lang="en-US"/>
              <a:t>Headline in </a:t>
            </a:r>
            <a:r>
              <a:rPr lang="en-US" err="1"/>
              <a:t>arial</a:t>
            </a:r>
            <a:r>
              <a:rPr lang="en-US"/>
              <a:t> and all caps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49CC6B-2983-0D4D-82B9-F1A10E59F7C8}"/>
              </a:ext>
            </a:extLst>
          </p:cNvPr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54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PICS/captions/bullets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418980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insert an image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418980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insert an image</a:t>
            </a:r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418980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insert an image</a:t>
            </a:r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418980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insert an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672521"/>
            <a:ext cx="8434552" cy="1086330"/>
          </a:xfrm>
          <a:noFill/>
        </p:spPr>
        <p:txBody>
          <a:bodyPr lIns="0" tIns="91440"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2000">
                <a:solidFill>
                  <a:srgbClr val="000000"/>
                </a:solidFill>
              </a:defRPr>
            </a:lvl4pPr>
            <a:lvl5pPr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4572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2800" b="1" i="0" kern="1200" cap="all" baseline="0" dirty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four images, captions and bullets</a:t>
            </a:r>
            <a:br>
              <a:rPr lang="en-US"/>
            </a:br>
            <a:r>
              <a:rPr lang="en-US"/>
              <a:t>Headline is </a:t>
            </a:r>
            <a:r>
              <a:rPr lang="en-US" err="1"/>
              <a:t>arial</a:t>
            </a:r>
            <a:r>
              <a:rPr lang="en-US"/>
              <a:t> in all caps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Image caption Image caption Image caption Image caption Image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5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Image caption Image caption Image caption Image caption Image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4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Image caption Image caption Image caption Image caption Image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2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Image caption Image caption Image caption Image caption Image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  <a:ln>
            <a:noFill/>
          </a:ln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/>
              <a:t>Slide subtitle optional -  delete as needed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6864AA-5B21-8540-84EC-C73D123264E9}"/>
              </a:ext>
            </a:extLst>
          </p:cNvPr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25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PICS/caption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four IMAGES with captions</a:t>
            </a:r>
            <a:br>
              <a:rPr lang="en-US"/>
            </a:br>
            <a:r>
              <a:rPr lang="en-US"/>
              <a:t>Headline in </a:t>
            </a:r>
            <a:r>
              <a:rPr lang="en-US" err="1"/>
              <a:t>arial</a:t>
            </a:r>
            <a:r>
              <a:rPr lang="en-US"/>
              <a:t> and all caps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207749"/>
          </a:xfrm>
          <a:ln>
            <a:noFill/>
          </a:ln>
        </p:spPr>
        <p:txBody>
          <a:bodyPr b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/>
              <a:t>Slide subtitle optional -  delete as needed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7437" y="1420813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insert an image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87437" y="2822383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/>
              <a:t>Image Caption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4912432" y="1420813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insert an image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912432" y="2822383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/>
              <a:t>Image Caption</a:t>
            </a:r>
          </a:p>
        </p:txBody>
      </p:sp>
      <p:sp>
        <p:nvSpPr>
          <p:cNvPr id="20" name="Picture Placeholder 4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87437" y="3097650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insert an image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487437" y="4502674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/>
              <a:t>Image Caption</a:t>
            </a:r>
          </a:p>
        </p:txBody>
      </p:sp>
      <p:sp>
        <p:nvSpPr>
          <p:cNvPr id="24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912432" y="3097650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insert an image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912432" y="4505517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/>
              <a:t>Image Caption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949AAE-F040-DC4F-B49E-873371F2F039}"/>
              </a:ext>
            </a:extLst>
          </p:cNvPr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17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Charts, Graphs,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graph, chart or table slide. </a:t>
            </a:r>
            <a:br>
              <a:rPr lang="en-US"/>
            </a:br>
            <a:r>
              <a:rPr lang="en-US"/>
              <a:t>Headline in all caps, Arial Font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417579"/>
            <a:ext cx="8372901" cy="302239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an icon below to add a chart, graph, or table.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/>
              <a:t>Slide subtitle optional -  delete as needed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43573" y="4457863"/>
            <a:ext cx="3711039" cy="240746"/>
          </a:xfrm>
        </p:spPr>
        <p:txBody>
          <a:bodyPr bIns="0" anchor="t" anchorCtr="0"/>
          <a:lstStyle>
            <a:lvl1pPr marL="0" indent="0">
              <a:buNone/>
              <a:defRPr sz="1050" baseline="0"/>
            </a:lvl1pPr>
          </a:lstStyle>
          <a:p>
            <a:pPr lvl="0"/>
            <a:r>
              <a:rPr lang="en-US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73825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*Section Break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7902345-CDF3-E24C-86E4-4C9E2CC4D6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9"/>
          <a:stretch/>
        </p:blipFill>
        <p:spPr>
          <a:xfrm>
            <a:off x="0" y="-10684"/>
            <a:ext cx="9144000" cy="4488688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-10684"/>
            <a:ext cx="9143999" cy="4499371"/>
          </a:xfrm>
          <a:noFill/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Type in SECTION BREAK TITLE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CD5F267A-9097-4F8F-853F-FE36CAA9E4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35918" y="4535386"/>
            <a:ext cx="2242075" cy="5821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F12E17-8A0F-4FC9-AF30-C87C767690D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*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5043"/>
            <a:ext cx="9144000" cy="5148543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86954"/>
            <a:ext cx="8372901" cy="60451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TITLE AND CONTENT SLIDE. </a:t>
            </a:r>
            <a:br>
              <a:rPr lang="en-US"/>
            </a:br>
            <a:r>
              <a:rPr lang="en-US"/>
              <a:t>Headline in all caps, Arial Font.</a:t>
            </a:r>
          </a:p>
        </p:txBody>
      </p:sp>
    </p:spTree>
    <p:extLst>
      <p:ext uri="{BB962C8B-B14F-4D97-AF65-F5344CB8AC3E}">
        <p14:creationId xmlns:p14="http://schemas.microsoft.com/office/powerpoint/2010/main" val="27449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55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*Cover Option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68796" y="574696"/>
            <a:ext cx="5685350" cy="304654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/>
              <a:t>Optional one line subhead, </a:t>
            </a:r>
            <a:r>
              <a:rPr lang="en-US" err="1"/>
              <a:t>url</a:t>
            </a:r>
            <a:r>
              <a:rPr lang="en-US"/>
              <a:t> or date</a:t>
            </a:r>
          </a:p>
        </p:txBody>
      </p:sp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-Cover option A</a:t>
            </a:r>
            <a:br>
              <a:rPr lang="en-US"/>
            </a:br>
            <a:r>
              <a:rPr lang="en-US"/>
              <a:t>can be up to four </a:t>
            </a:r>
            <a:br>
              <a:rPr lang="en-US"/>
            </a:br>
            <a:r>
              <a:rPr lang="en-US"/>
              <a:t>or five lines of text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tx2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/>
              <a:t>Add Presenter Title</a:t>
            </a:r>
            <a:br>
              <a:rPr lang="en-US"/>
            </a:br>
            <a:r>
              <a:rPr lang="en-US"/>
              <a:t>Optional Line 2</a:t>
            </a:r>
            <a:br>
              <a:rPr lang="en-US"/>
            </a:br>
            <a:r>
              <a:rPr lang="en-US"/>
              <a:t>Optional Line 3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r>
              <a:rPr lang="en-US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/>
              <a:t>Remove second presenter </a:t>
            </a:r>
            <a:br>
              <a:rPr lang="en-US"/>
            </a:br>
            <a:r>
              <a:rPr lang="en-US"/>
              <a:t>info if not needed</a:t>
            </a:r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r>
              <a:rPr lang="en-US"/>
              <a:t>PRESENTER NAME</a:t>
            </a:r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/>
              <a:t>Remove third presenter </a:t>
            </a:r>
            <a:br>
              <a:rPr lang="en-US"/>
            </a:br>
            <a:r>
              <a:rPr lang="en-US"/>
              <a:t>info if not needed</a:t>
            </a:r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6360197" y="4570711"/>
            <a:ext cx="269287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/>
              <a:t>Presentation Date</a:t>
            </a:r>
            <a:br>
              <a:rPr lang="en-US"/>
            </a:br>
            <a:r>
              <a:rPr lang="en-US"/>
              <a:t>City, State (presentation location)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406BE7-FD80-4BD8-9011-B2C6EED833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28" y="4669109"/>
            <a:ext cx="2919984" cy="4191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01BBEC-BBDE-4571-872E-A2B0E4B18D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03136" y="0"/>
            <a:ext cx="2308352" cy="69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8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F362DF68-E9A6-3A4D-8807-FED708872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-Cover option B </a:t>
            </a:r>
            <a:br>
              <a:rPr lang="en-US"/>
            </a:br>
            <a:r>
              <a:rPr lang="en-US"/>
              <a:t>can be up to four </a:t>
            </a:r>
            <a:br>
              <a:rPr lang="en-US"/>
            </a:br>
            <a:r>
              <a:rPr lang="en-US"/>
              <a:t>or five lines of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1" y="153714"/>
            <a:ext cx="5851526" cy="969169"/>
          </a:xfrm>
        </p:spPr>
        <p:txBody>
          <a:bodyPr lIns="457200" rIns="274320" anchor="ctr"/>
          <a:lstStyle>
            <a:lvl1pPr marL="0" indent="0">
              <a:buNone/>
              <a:defRPr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Month Day, 2021</a:t>
            </a:r>
          </a:p>
        </p:txBody>
      </p:sp>
      <p:sp>
        <p:nvSpPr>
          <p:cNvPr id="85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86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/>
              <a:t>Add Presenter Title</a:t>
            </a:r>
            <a:br>
              <a:rPr lang="en-US"/>
            </a:br>
            <a:r>
              <a:rPr lang="en-US"/>
              <a:t>Optional Line 2</a:t>
            </a:r>
            <a:br>
              <a:rPr lang="en-US"/>
            </a:br>
            <a:r>
              <a:rPr lang="en-US"/>
              <a:t>Optional Line 3</a:t>
            </a:r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/>
              <a:t>Remove second presenter info </a:t>
            </a:r>
            <a:br>
              <a:rPr lang="en-US"/>
            </a:br>
            <a:r>
              <a:rPr lang="en-US"/>
              <a:t>if not needed</a:t>
            </a:r>
          </a:p>
        </p:txBody>
      </p:sp>
      <p:sp>
        <p:nvSpPr>
          <p:cNvPr id="8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90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/>
              <a:t>Remove third presenter info </a:t>
            </a:r>
            <a:br>
              <a:rPr lang="en-US"/>
            </a:br>
            <a:r>
              <a:rPr lang="en-US"/>
              <a:t>if not needed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tx2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/>
              <a:t>  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E42203-03B0-9B44-A4A6-421ACB9CC571}"/>
              </a:ext>
            </a:extLst>
          </p:cNvPr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23" name="Picture 22" descr="A close up of a sign&#10;&#10;Description automatically generated">
            <a:extLst>
              <a:ext uri="{FF2B5EF4-FFF2-40B4-BE49-F238E27FC236}">
                <a16:creationId xmlns:a16="http://schemas.microsoft.com/office/drawing/2014/main" id="{3ED98465-142B-874D-9BEF-93A1086E76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35918" y="4535386"/>
            <a:ext cx="2242075" cy="58217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1761542-C518-9E4E-BE7F-FE23A2605BA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2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*Cover Option 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/>
              <a:t>Add Presenter Title</a:t>
            </a:r>
            <a:br>
              <a:rPr lang="en-US"/>
            </a:br>
            <a:r>
              <a:rPr lang="en-US"/>
              <a:t>Optional Line 2</a:t>
            </a:r>
            <a:br>
              <a:rPr lang="en-US"/>
            </a:br>
            <a:endParaRPr lang="en-US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/>
              <a:t>Remove second presenter info </a:t>
            </a:r>
            <a:br>
              <a:rPr lang="en-US"/>
            </a:br>
            <a:r>
              <a:rPr lang="en-US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674681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2794775"/>
            <a:ext cx="8452904" cy="647160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presentation title – cover option c </a:t>
            </a:r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7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7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/>
              <a:t>Remove third presenter info </a:t>
            </a:r>
            <a:br>
              <a:rPr lang="en-US"/>
            </a:br>
            <a:r>
              <a:rPr lang="en-US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3441935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674680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/>
              <a:t>  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503238" y="300961"/>
            <a:ext cx="5984648" cy="331077"/>
          </a:xfrm>
        </p:spPr>
        <p:txBody>
          <a:bodyPr/>
          <a:lstStyle>
            <a:lvl1pPr marL="0" indent="0">
              <a:buNone/>
              <a:defRPr sz="1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z="1000" b="0" cap="all">
                <a:solidFill>
                  <a:srgbClr val="000000"/>
                </a:solidFill>
              </a:rPr>
              <a:t>Type in Name of </a:t>
            </a:r>
            <a:r>
              <a:rPr lang="en-US" sz="1000" b="0" cap="all" err="1">
                <a:solidFill>
                  <a:srgbClr val="000000"/>
                </a:solidFill>
              </a:rPr>
              <a:t>fACILITY</a:t>
            </a:r>
            <a:r>
              <a:rPr lang="en-US" sz="1000" b="0" cap="all">
                <a:solidFill>
                  <a:srgbClr val="000000"/>
                </a:solidFill>
              </a:rPr>
              <a:t>, division, group, program or </a:t>
            </a:r>
            <a:r>
              <a:rPr lang="en-US" sz="1000">
                <a:solidFill>
                  <a:srgbClr val="000000"/>
                </a:solidFill>
              </a:rPr>
              <a:t>www.anl.gov</a:t>
            </a:r>
          </a:p>
        </p:txBody>
      </p:sp>
      <p:sp>
        <p:nvSpPr>
          <p:cNvPr id="17" name="Text Placeholder 45"/>
          <p:cNvSpPr>
            <a:spLocks noGrp="1"/>
          </p:cNvSpPr>
          <p:nvPr>
            <p:ph type="body" sz="quarter" idx="27" hasCustomPrompt="1"/>
          </p:nvPr>
        </p:nvSpPr>
        <p:spPr>
          <a:xfrm>
            <a:off x="6360197" y="4570711"/>
            <a:ext cx="269287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/>
              <a:t>Presentation Date</a:t>
            </a:r>
            <a:br>
              <a:rPr lang="en-US"/>
            </a:br>
            <a:r>
              <a:rPr lang="en-US"/>
              <a:t>City, State (presentation location)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5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*Cover Option 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19301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/>
              <a:t>Add Presenter Title</a:t>
            </a:r>
            <a:br>
              <a:rPr lang="en-US"/>
            </a:br>
            <a:r>
              <a:rPr lang="en-US"/>
              <a:t>Optional Line 2</a:t>
            </a:r>
            <a:br>
              <a:rPr lang="en-US"/>
            </a:br>
            <a:r>
              <a:rPr lang="en-US"/>
              <a:t>Optional Line 3</a:t>
            </a:r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1930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/>
              <a:t>Remove second presenter info </a:t>
            </a:r>
            <a:br>
              <a:rPr lang="en-US"/>
            </a:br>
            <a:r>
              <a:rPr lang="en-US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1261205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82770"/>
            <a:ext cx="6776128" cy="839426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presentation title –</a:t>
            </a:r>
            <a:br>
              <a:rPr lang="en-US"/>
            </a:br>
            <a:r>
              <a:rPr lang="en-US"/>
              <a:t>Cover option D</a:t>
            </a:r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7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7" y="371930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/>
              <a:t>Remove third presenter info </a:t>
            </a:r>
            <a:br>
              <a:rPr lang="en-US"/>
            </a:br>
            <a:r>
              <a:rPr lang="en-US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922195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1261204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/>
              <a:t>  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6360197" y="4570711"/>
            <a:ext cx="269287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/>
              <a:t>Presentation Date</a:t>
            </a:r>
            <a:br>
              <a:rPr lang="en-US"/>
            </a:br>
            <a:r>
              <a:rPr lang="en-US"/>
              <a:t>City, State (presentation location)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0B74B2-E6E3-1F42-960D-D93F5F6DFFD7}"/>
              </a:ext>
            </a:extLst>
          </p:cNvPr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5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*Pic - Full Fr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6978"/>
            <a:ext cx="8925873" cy="5143500"/>
          </a:xfrm>
          <a:solidFill>
            <a:schemeClr val="bg1"/>
          </a:solidFill>
        </p:spPr>
        <p:txBody>
          <a:bodyPr lIns="0" tIns="16459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insert an image then right click image and “SEND IMAGE TO BACK”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581400"/>
            <a:ext cx="9144000" cy="1562100"/>
          </a:xfrm>
          <a:solidFill>
            <a:schemeClr val="tx2">
              <a:alpha val="91000"/>
            </a:schemeClr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/>
              <a:t> </a:t>
            </a:r>
            <a:r>
              <a:rPr lang="en-US" err="1"/>
              <a:t>x1</a:t>
            </a:r>
            <a:endParaRPr lang="en-US"/>
          </a:p>
          <a:p>
            <a:pPr lvl="0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3782231"/>
            <a:ext cx="8321040" cy="1030194"/>
          </a:xfrm>
        </p:spPr>
        <p:txBody>
          <a:bodyPr lIns="0" anchor="t"/>
          <a:lstStyle>
            <a:lvl1pPr>
              <a:defRPr sz="2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Full-frame image layout  –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/>
              <a:t>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B37AC7-5779-EA49-A0D7-9D1B49DA1F37}"/>
              </a:ext>
            </a:extLst>
          </p:cNvPr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03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*Pic - ON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/>
              <a:t> </a:t>
            </a:r>
            <a:r>
              <a:rPr lang="en-US" err="1"/>
              <a:t>x1</a:t>
            </a:r>
            <a:endParaRPr lang="en-US"/>
          </a:p>
          <a:p>
            <a:pPr lvl="0"/>
            <a:endParaRPr lang="en-US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93639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-1"/>
            <a:ext cx="8925873" cy="2742010"/>
          </a:xfrm>
          <a:solidFill>
            <a:schemeClr val="bg1"/>
          </a:solidFill>
        </p:spPr>
        <p:txBody>
          <a:bodyPr lIns="0"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65038"/>
            <a:ext cx="8674100" cy="590324"/>
          </a:xfrm>
        </p:spPr>
        <p:txBody>
          <a:bodyPr lIns="0"/>
          <a:lstStyle>
            <a:lvl1pPr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Science/R&amp;D hero – one image</a:t>
            </a:r>
            <a:br>
              <a:rPr lang="en-US"/>
            </a:br>
            <a:r>
              <a:rPr lang="en-US"/>
              <a:t>Headline is </a:t>
            </a:r>
            <a:r>
              <a:rPr lang="en-US" err="1"/>
              <a:t>arial</a:t>
            </a:r>
            <a:r>
              <a:rPr lang="en-US"/>
              <a:t> in all caps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/>
              <a:t>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E64664-6AC5-4D43-A5BA-3C65A0CD272B}"/>
              </a:ext>
            </a:extLst>
          </p:cNvPr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20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*Pic - TWO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/>
              <a:t> </a:t>
            </a:r>
            <a:r>
              <a:rPr lang="en-US" err="1"/>
              <a:t>x1</a:t>
            </a:r>
            <a:endParaRPr lang="en-US"/>
          </a:p>
          <a:p>
            <a:pPr lvl="0"/>
            <a:endParaRPr lang="en-US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0"/>
            <a:ext cx="4480560" cy="2747963"/>
          </a:xfrm>
          <a:solidFill>
            <a:schemeClr val="bg1">
              <a:lumMod val="7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insert an image</a:t>
            </a:r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4682525" y="0"/>
            <a:ext cx="4480560" cy="2747963"/>
          </a:xfrm>
          <a:solidFill>
            <a:schemeClr val="bg1">
              <a:lumMod val="8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55513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Science/R&amp;D hero – TWO images</a:t>
            </a:r>
            <a:br>
              <a:rPr lang="en-US"/>
            </a:br>
            <a:r>
              <a:rPr lang="en-US"/>
              <a:t>Headline is </a:t>
            </a:r>
            <a:r>
              <a:rPr lang="en-US" err="1"/>
              <a:t>arial</a:t>
            </a:r>
            <a:r>
              <a:rPr lang="en-US"/>
              <a:t> in all caps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84114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/>
              <a:t>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BD6018-DDBA-E84D-A7DB-865142558636}"/>
              </a:ext>
            </a:extLst>
          </p:cNvPr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1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*Pic - THREE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/>
              <a:t> </a:t>
            </a:r>
            <a:r>
              <a:rPr lang="en-US" err="1"/>
              <a:t>x1</a:t>
            </a:r>
            <a:endParaRPr lang="en-US"/>
          </a:p>
          <a:p>
            <a:pPr lvl="0"/>
            <a:endParaRPr lang="en-US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0"/>
            <a:ext cx="29900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insert an image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194237" y="0"/>
            <a:ext cx="2990088" cy="275523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insert an image</a:t>
            </a:r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186112" y="0"/>
            <a:ext cx="29578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insert an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93639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65038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Science/R&amp;D hero – Three images</a:t>
            </a:r>
            <a:br>
              <a:rPr lang="en-US"/>
            </a:br>
            <a:r>
              <a:rPr lang="en-US"/>
              <a:t>Headline is </a:t>
            </a:r>
            <a:r>
              <a:rPr lang="en-US" err="1"/>
              <a:t>arial</a:t>
            </a:r>
            <a:r>
              <a:rPr lang="en-US"/>
              <a:t> in all caps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/>
              <a:t>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97FFC8-1032-3A40-A0C9-227A67AABE6E}"/>
              </a:ext>
            </a:extLst>
          </p:cNvPr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5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*Section Break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7902345-CDF3-E24C-86E4-4C9E2CC4D6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9"/>
          <a:stretch/>
        </p:blipFill>
        <p:spPr>
          <a:xfrm>
            <a:off x="0" y="-10684"/>
            <a:ext cx="9144000" cy="4488688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-10684"/>
            <a:ext cx="9143999" cy="4499371"/>
          </a:xfrm>
          <a:noFill/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Type in SECTION BREAK TITLE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F645817F-79BD-4D4A-BE0B-702E9C722D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35918" y="4535386"/>
            <a:ext cx="2242075" cy="5821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BA7700-984E-4096-9B1C-155C03E607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3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*Pic - FOU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9144000" cy="5143500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/>
              <a:t> </a:t>
            </a:r>
            <a:r>
              <a:rPr lang="en-US" err="1"/>
              <a:t>x1</a:t>
            </a:r>
            <a:endParaRPr lang="en-US"/>
          </a:p>
          <a:p>
            <a:pPr lvl="0"/>
            <a:endParaRPr lang="en-US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240631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insert an image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240631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insert an image</a:t>
            </a:r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240631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insert an image</a:t>
            </a:r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240631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insert an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484064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Science/R&amp;D hero – four images</a:t>
            </a:r>
            <a:br>
              <a:rPr lang="en-US"/>
            </a:br>
            <a:r>
              <a:rPr lang="en-US"/>
              <a:t>Headline is </a:t>
            </a:r>
            <a:r>
              <a:rPr lang="en-US" err="1"/>
              <a:t>arial</a:t>
            </a:r>
            <a:r>
              <a:rPr lang="en-US"/>
              <a:t> in all caps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Image caption Image caption Image caption Image caption Image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5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Image caption Image caption Image caption Image caption Image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4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Image caption Image caption Image caption Image caption Image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2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Image caption Image caption Image caption Image caption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3"/>
          </p:nvPr>
        </p:nvSpPr>
        <p:spPr>
          <a:xfrm>
            <a:off x="0" y="-1"/>
            <a:ext cx="228600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/>
              <a:t> 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615DA8-4650-8A4E-B3B2-622DC8056A60}"/>
              </a:ext>
            </a:extLst>
          </p:cNvPr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38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tline/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610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F4CFF5-2A2E-8945-9027-39964E4B3E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 amt="8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"/>
          <a:stretch/>
        </p:blipFill>
        <p:spPr>
          <a:xfrm>
            <a:off x="0" y="-10684"/>
            <a:ext cx="9144000" cy="449937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"/>
            <a:ext cx="9143999" cy="4478002"/>
          </a:xfrm>
          <a:noFill/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Type in SECTION BREAK TITLE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60C156D1-18B2-4967-9BCC-C594DF18F8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35918" y="4535386"/>
            <a:ext cx="2242075" cy="5821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1656C3-2440-4EA8-B119-1AD6EDF85C3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4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60244"/>
            <a:ext cx="8372901" cy="621711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BASIC CONTENT SLIDE</a:t>
            </a:r>
            <a:br>
              <a:rPr lang="en-US"/>
            </a:br>
            <a:r>
              <a:rPr lang="en-US"/>
              <a:t>one or two lines for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395284"/>
            <a:ext cx="8372901" cy="331708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add 1st-level bullet. Click an icon below to add table, graph or other imagery.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618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Slide subtitle optional -  delete as needed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3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58573"/>
            <a:ext cx="8372901" cy="621711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TITLE AND CONTENT </a:t>
            </a:r>
            <a:br>
              <a:rPr lang="en-US"/>
            </a:br>
            <a:r>
              <a:rPr lang="en-US"/>
              <a:t>Headline in </a:t>
            </a:r>
            <a:r>
              <a:rPr lang="en-US" err="1"/>
              <a:t>arial</a:t>
            </a:r>
            <a:r>
              <a:rPr lang="en-US"/>
              <a:t> and all caps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/>
              <a:t>Slide subtitle optional -  delete as needed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8350" y="1084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3" name="Group 22" hidden="1">
            <a:extLst>
              <a:ext uri="{FF2B5EF4-FFF2-40B4-BE49-F238E27FC236}">
                <a16:creationId xmlns:a16="http://schemas.microsoft.com/office/drawing/2014/main" id="{9CDC428E-DBB5-1649-8291-2FA82A5C9E82}"/>
              </a:ext>
            </a:extLst>
          </p:cNvPr>
          <p:cNvGrpSpPr/>
          <p:nvPr/>
        </p:nvGrpSpPr>
        <p:grpSpPr>
          <a:xfrm>
            <a:off x="419099" y="1390650"/>
            <a:ext cx="8269876" cy="3314700"/>
            <a:chOff x="419099" y="1390650"/>
            <a:chExt cx="8269876" cy="33147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F1F8818-1FE6-2341-BE7A-993CECC5541D}"/>
                </a:ext>
              </a:extLst>
            </p:cNvPr>
            <p:cNvSpPr/>
            <p:nvPr userDrawn="1"/>
          </p:nvSpPr>
          <p:spPr>
            <a:xfrm>
              <a:off x="419100" y="1390650"/>
              <a:ext cx="4045324" cy="222907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/>
                <a:t>SPONSOR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BB991B3-C8CA-5842-83B0-825B25C421FB}"/>
                </a:ext>
              </a:extLst>
            </p:cNvPr>
            <p:cNvSpPr/>
            <p:nvPr userDrawn="1"/>
          </p:nvSpPr>
          <p:spPr>
            <a:xfrm>
              <a:off x="4643651" y="1390650"/>
              <a:ext cx="4045324" cy="222907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/>
                <a:t>FUNDING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CCDC5DB-87A9-9449-8FD5-702421FEB657}"/>
                </a:ext>
              </a:extLst>
            </p:cNvPr>
            <p:cNvSpPr/>
            <p:nvPr userDrawn="1"/>
          </p:nvSpPr>
          <p:spPr>
            <a:xfrm>
              <a:off x="419099" y="1765436"/>
              <a:ext cx="3493227" cy="2179547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dirty="0"/>
                <a:t>DESCRIPTION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Current projects exploring:</a:t>
              </a:r>
            </a:p>
            <a:p>
              <a:pPr marL="120650" indent="-1206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Identification and fingerprinting of electronic control units using ML/DL/AI</a:t>
              </a:r>
            </a:p>
            <a:p>
              <a:pPr marL="120650" indent="-1206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Creation of a vehicle simulation testbed </a:t>
              </a:r>
            </a:p>
            <a:p>
              <a:pPr marL="120650" indent="-1206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Creation of a automotive mobility testbed to safely test resilience measures such as sensor fusion</a:t>
              </a:r>
            </a:p>
            <a:p>
              <a:pPr marL="120650" indent="-1206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Threat modeling, </a:t>
              </a:r>
              <a:r>
                <a:rPr lang="en-US" sz="1200" dirty="0" err="1">
                  <a:solidFill>
                    <a:schemeClr val="tx1"/>
                  </a:solidFill>
                </a:rPr>
                <a:t>pentesting</a:t>
              </a:r>
              <a:r>
                <a:rPr lang="en-US" sz="1200" dirty="0">
                  <a:solidFill>
                    <a:schemeClr val="tx1"/>
                  </a:solidFill>
                </a:rPr>
                <a:t>, and risk analysis of vehicle to grid infrastructure (EVSE/xFC)</a:t>
              </a:r>
            </a:p>
            <a:p>
              <a:endParaRPr lang="en-US" sz="1200" b="1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B433469-4EFE-E542-978B-1448E472CC26}"/>
                </a:ext>
              </a:extLst>
            </p:cNvPr>
            <p:cNvSpPr/>
            <p:nvPr userDrawn="1"/>
          </p:nvSpPr>
          <p:spPr>
            <a:xfrm>
              <a:off x="4054358" y="1765436"/>
              <a:ext cx="2185332" cy="2179547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/>
                <a:t>RESULTS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chemeClr val="tx1"/>
                  </a:solidFill>
                </a:rPr>
                <a:t>Deliverables include simulation testbed software, physical testbed, industry papers, DOE white papers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chemeClr val="tx1"/>
                  </a:solidFill>
                </a:rPr>
                <a:t>Results will impact current charging infrastructure deployment and shape secure architectures and policy</a:t>
              </a:r>
            </a:p>
            <a:p>
              <a:endParaRPr lang="en-US" sz="1200" b="1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7654D32-AD25-E741-99D1-1FFB7CFA218F}"/>
                </a:ext>
              </a:extLst>
            </p:cNvPr>
            <p:cNvSpPr/>
            <p:nvPr userDrawn="1"/>
          </p:nvSpPr>
          <p:spPr>
            <a:xfrm>
              <a:off x="6392591" y="1765436"/>
              <a:ext cx="2296383" cy="2179547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/>
                <a:t>CONTRIBUTION</a:t>
              </a:r>
            </a:p>
            <a:p>
              <a:r>
                <a:rPr lang="en-US" sz="1200">
                  <a:solidFill>
                    <a:schemeClr val="tx1"/>
                  </a:solidFill>
                </a:rPr>
                <a:t>Techniques and tools developed apply to heavy vehicles which impact critical infrastructure, military operations, and commerce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4C35AC7-582F-7D4E-ADFB-FDB003388826}"/>
                </a:ext>
              </a:extLst>
            </p:cNvPr>
            <p:cNvSpPr/>
            <p:nvPr userDrawn="1"/>
          </p:nvSpPr>
          <p:spPr>
            <a:xfrm>
              <a:off x="419100" y="4098842"/>
              <a:ext cx="4045324" cy="606508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/>
                <a:t>ARGONNE CAPABILITIES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2101D9A-0D44-9848-B7BE-578BE7238C03}"/>
                </a:ext>
              </a:extLst>
            </p:cNvPr>
            <p:cNvSpPr/>
            <p:nvPr userDrawn="1"/>
          </p:nvSpPr>
          <p:spPr>
            <a:xfrm>
              <a:off x="4643651" y="4098842"/>
              <a:ext cx="4045324" cy="606508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/>
                <a:t>FUTURE OUTLOOK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614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*Titl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58573"/>
            <a:ext cx="8372901" cy="621711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TITLE AND CONTENT </a:t>
            </a:r>
            <a:br>
              <a:rPr lang="en-US"/>
            </a:br>
            <a:r>
              <a:rPr lang="en-US"/>
              <a:t>Headline in </a:t>
            </a:r>
            <a:r>
              <a:rPr lang="en-US" err="1"/>
              <a:t>arial</a:t>
            </a:r>
            <a:r>
              <a:rPr lang="en-US"/>
              <a:t> and all caps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/>
              <a:t>Slide subtitle optional -  delete as needed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8350" y="1084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56A010B-81D1-D941-BDE7-50CB6BFE5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859176"/>
              </p:ext>
            </p:extLst>
          </p:nvPr>
        </p:nvGraphicFramePr>
        <p:xfrm>
          <a:off x="457200" y="1518245"/>
          <a:ext cx="8372900" cy="3204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225">
                  <a:extLst>
                    <a:ext uri="{9D8B030D-6E8A-4147-A177-3AD203B41FA5}">
                      <a16:colId xmlns:a16="http://schemas.microsoft.com/office/drawing/2014/main" val="953177877"/>
                    </a:ext>
                  </a:extLst>
                </a:gridCol>
                <a:gridCol w="2093225">
                  <a:extLst>
                    <a:ext uri="{9D8B030D-6E8A-4147-A177-3AD203B41FA5}">
                      <a16:colId xmlns:a16="http://schemas.microsoft.com/office/drawing/2014/main" val="3184500041"/>
                    </a:ext>
                  </a:extLst>
                </a:gridCol>
                <a:gridCol w="2093225">
                  <a:extLst>
                    <a:ext uri="{9D8B030D-6E8A-4147-A177-3AD203B41FA5}">
                      <a16:colId xmlns:a16="http://schemas.microsoft.com/office/drawing/2014/main" val="3933062838"/>
                    </a:ext>
                  </a:extLst>
                </a:gridCol>
                <a:gridCol w="2093225">
                  <a:extLst>
                    <a:ext uri="{9D8B030D-6E8A-4147-A177-3AD203B41FA5}">
                      <a16:colId xmlns:a16="http://schemas.microsoft.com/office/drawing/2014/main" val="434370605"/>
                    </a:ext>
                  </a:extLst>
                </a:gridCol>
              </a:tblGrid>
              <a:tr h="1068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385294"/>
                  </a:ext>
                </a:extLst>
              </a:tr>
              <a:tr h="1068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61716"/>
                  </a:ext>
                </a:extLst>
              </a:tr>
              <a:tr h="1068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438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93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20763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397181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00588" y="1397181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Two-column CONTENT slide</a:t>
            </a:r>
            <a:br>
              <a:rPr lang="en-US"/>
            </a:br>
            <a:r>
              <a:rPr lang="en-US"/>
              <a:t>one or two lines for headline</a:t>
            </a:r>
          </a:p>
        </p:txBody>
      </p:sp>
    </p:spTree>
    <p:extLst>
      <p:ext uri="{BB962C8B-B14F-4D97-AF65-F5344CB8AC3E}">
        <p14:creationId xmlns:p14="http://schemas.microsoft.com/office/powerpoint/2010/main" val="262716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Columns-TWO w/boxed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0895" y="1840702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1840702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714875" y="1406047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/>
              <a:t>Click to Add Headline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  <a:noFill/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/>
              <a:t>Slide subtitle optional -  delete as needed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60895" y="1406047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/>
              <a:t>Click to Add Headline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Two-column CONTENT slide</a:t>
            </a:r>
            <a:br>
              <a:rPr lang="en-US"/>
            </a:br>
            <a:r>
              <a:rPr lang="en-US"/>
              <a:t>with box treatment</a:t>
            </a:r>
          </a:p>
        </p:txBody>
      </p:sp>
    </p:spTree>
    <p:extLst>
      <p:ext uri="{BB962C8B-B14F-4D97-AF65-F5344CB8AC3E}">
        <p14:creationId xmlns:p14="http://schemas.microsoft.com/office/powerpoint/2010/main" val="20332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358378"/>
            <a:ext cx="8372901" cy="6217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Headline in all caps </a:t>
            </a:r>
            <a:r>
              <a:rPr lang="en-US" err="1"/>
              <a:t>28pt</a:t>
            </a:r>
            <a:r>
              <a:rPr lang="en-US"/>
              <a:t> </a:t>
            </a:r>
            <a:br>
              <a:rPr lang="en-US"/>
            </a:br>
            <a:r>
              <a:rPr lang="en-US"/>
              <a:t>preferred as one or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93826"/>
            <a:ext cx="8372901" cy="3317081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/>
              <a:t>Click to add 1st-level bullet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0" y="-2"/>
            <a:ext cx="228600" cy="51435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sz="100">
              <a:solidFill>
                <a:schemeClr val="accent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57C831-965F-4998-BB69-1179AFD8F637}"/>
              </a:ext>
            </a:extLst>
          </p:cNvPr>
          <p:cNvPicPr>
            <a:picLocks noChangeAspect="1"/>
          </p:cNvPicPr>
          <p:nvPr userDrawn="1"/>
        </p:nvPicPr>
        <p:blipFill>
          <a:blip r:embed="rId3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33642"/>
            <a:ext cx="1418753" cy="180440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64DD626F-99E0-4E76-9CBF-6D422A8EB432}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0665" y="4794647"/>
            <a:ext cx="1044942" cy="29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9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26" r:id="rId2"/>
    <p:sldLayoutId id="2147483827" r:id="rId3"/>
    <p:sldLayoutId id="2147483828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  <p:sldLayoutId id="2147483808" r:id="rId18"/>
    <p:sldLayoutId id="2147483809" r:id="rId19"/>
    <p:sldLayoutId id="2147483811" r:id="rId20"/>
    <p:sldLayoutId id="2147483812" r:id="rId21"/>
    <p:sldLayoutId id="2147483813" r:id="rId22"/>
    <p:sldLayoutId id="2147483814" r:id="rId23"/>
    <p:sldLayoutId id="2147483815" r:id="rId24"/>
    <p:sldLayoutId id="2147483816" r:id="rId25"/>
    <p:sldLayoutId id="2147483817" r:id="rId26"/>
    <p:sldLayoutId id="2147483818" r:id="rId27"/>
    <p:sldLayoutId id="2147483819" r:id="rId28"/>
    <p:sldLayoutId id="2147483820" r:id="rId29"/>
    <p:sldLayoutId id="2147483821" r:id="rId30"/>
    <p:sldLayoutId id="2147483829" r:id="rId3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457200" rtl="0" eaLnBrk="1" latinLnBrk="0" hangingPunct="1">
        <a:lnSpc>
          <a:spcPct val="95000"/>
        </a:lnSpc>
        <a:spcBef>
          <a:spcPct val="0"/>
        </a:spcBef>
        <a:buNone/>
        <a:defRPr sz="2800" b="1" i="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3038" indent="-173038" algn="l" defTabSz="457200" rtl="0" eaLnBrk="1" latinLnBrk="0" hangingPunct="1">
        <a:spcBef>
          <a:spcPts val="600"/>
        </a:spcBef>
        <a:spcAft>
          <a:spcPts val="0"/>
        </a:spcAft>
        <a:buFont typeface="Wingdings" pitchFamily="2" charset="2"/>
        <a:buChar char="§"/>
        <a:defRPr sz="1800" kern="1200" baseline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20700" indent="-236538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803275" indent="-187325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087438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»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564">
          <p15:clr>
            <a:srgbClr val="F26B43"/>
          </p15:clr>
        </p15:guide>
        <p15:guide id="4" pos="5568">
          <p15:clr>
            <a:srgbClr val="F26B43"/>
          </p15:clr>
        </p15:guide>
        <p15:guide id="5" orient="horz" pos="2964">
          <p15:clr>
            <a:srgbClr val="F26B43"/>
          </p15:clr>
        </p15:guide>
        <p15:guide id="6" orient="horz" pos="1720">
          <p15:clr>
            <a:srgbClr val="F26B43"/>
          </p15:clr>
        </p15:guide>
        <p15:guide id="7" orient="horz" pos="876">
          <p15:clr>
            <a:srgbClr val="F26B43"/>
          </p15:clr>
        </p15:guide>
        <p15:guide id="8" orient="horz" pos="3180" userDrawn="1">
          <p15:clr>
            <a:srgbClr val="F26B43"/>
          </p15:clr>
        </p15:guide>
        <p15:guide id="9" pos="2880" userDrawn="1">
          <p15:clr>
            <a:srgbClr val="F26B43"/>
          </p15:clr>
        </p15:guide>
        <p15:guide id="10" orient="horz" pos="3156" userDrawn="1">
          <p15:clr>
            <a:srgbClr val="F26B43"/>
          </p15:clr>
        </p15:guide>
        <p15:guide id="11" pos="2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tdcosim/TDcoSim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2702E-9796-CC4D-BA4E-E0C572E43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1266798"/>
            <a:ext cx="4863724" cy="2029968"/>
          </a:xfrm>
        </p:spPr>
        <p:txBody>
          <a:bodyPr>
            <a:normAutofit/>
          </a:bodyPr>
          <a:lstStyle/>
          <a:p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Demonstration of Utility Managed Smart Charging for Multiple Benefit Streams </a:t>
            </a:r>
            <a:endParaRPr lang="en-US" sz="4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C86D6-875F-5F43-8E6C-A29B5D4363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E42157-6BA4-4C48-96A8-2F5CDEC6877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14712" y="4371739"/>
            <a:ext cx="2692872" cy="386558"/>
          </a:xfrm>
        </p:spPr>
        <p:txBody>
          <a:bodyPr/>
          <a:lstStyle/>
          <a:p>
            <a:r>
              <a:rPr lang="en-US" dirty="0"/>
              <a:t>February 3rd, 2022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98D1804-A3E9-460D-BA29-1303096927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20" name="Picture Placeholder 4"/>
          <p:cNvPicPr>
            <a:picLocks noChangeAspect="1"/>
          </p:cNvPicPr>
          <p:nvPr/>
        </p:nvPicPr>
        <p:blipFill>
          <a:blip r:embed="rId3"/>
          <a:srcRect l="5" r="5"/>
          <a:stretch>
            <a:fillRect/>
          </a:stretch>
        </p:blipFill>
        <p:spPr>
          <a:xfrm>
            <a:off x="4863726" y="1288899"/>
            <a:ext cx="4280275" cy="200789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  <p:sp>
        <p:nvSpPr>
          <p:cNvPr id="3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239713" y="576971"/>
            <a:ext cx="5685350" cy="304654"/>
          </a:xfrm>
        </p:spPr>
        <p:txBody>
          <a:bodyPr/>
          <a:lstStyle/>
          <a:p>
            <a:r>
              <a:rPr lang="en-US" dirty="0"/>
              <a:t>For Argonne-Exelon Biweekly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293186" y="3611499"/>
            <a:ext cx="9141079" cy="22274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293186" y="3926314"/>
            <a:ext cx="3590495" cy="353349"/>
          </a:xfrm>
        </p:spPr>
        <p:txBody>
          <a:bodyPr/>
          <a:lstStyle/>
          <a:p>
            <a:r>
              <a:rPr lang="en-US" dirty="0"/>
              <a:t>Argonne National Laboratory</a:t>
            </a:r>
          </a:p>
        </p:txBody>
      </p:sp>
    </p:spTree>
    <p:extLst>
      <p:ext uri="{BB962C8B-B14F-4D97-AF65-F5344CB8AC3E}">
        <p14:creationId xmlns:p14="http://schemas.microsoft.com/office/powerpoint/2010/main" val="57582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80BB-D424-43D0-B4AE-D00AE92D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power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7FBD2-F7A9-4039-8D4F-33F3CBCE6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data (Exelon): topology (coordinate); line impedance; loads; transformers</a:t>
            </a:r>
          </a:p>
          <a:p>
            <a:r>
              <a:rPr lang="en-US" dirty="0"/>
              <a:t>Example inputs from ATEAM: EVSE type; Coordinate; Capacity; Charging Profile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E72B02F-E2D9-4A17-ADFE-9075683945F3}"/>
              </a:ext>
            </a:extLst>
          </p:cNvPr>
          <p:cNvGrpSpPr/>
          <p:nvPr/>
        </p:nvGrpSpPr>
        <p:grpSpPr>
          <a:xfrm>
            <a:off x="527000" y="2211634"/>
            <a:ext cx="3090505" cy="2500732"/>
            <a:chOff x="527000" y="2211634"/>
            <a:chExt cx="3090505" cy="25007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B7AB57E-17B2-4FA8-93C1-3F2ECB9B7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3448" y="2211634"/>
              <a:ext cx="3004057" cy="2500732"/>
            </a:xfrm>
            <a:prstGeom prst="rect">
              <a:avLst/>
            </a:prstGeom>
            <a:ln w="38100">
              <a:solidFill>
                <a:srgbClr val="0000FF"/>
              </a:solidFill>
            </a:ln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5A481C7-AA0A-4709-AB80-1BEE69ADBE4B}"/>
                </a:ext>
              </a:extLst>
            </p:cNvPr>
            <p:cNvSpPr/>
            <p:nvPr/>
          </p:nvSpPr>
          <p:spPr>
            <a:xfrm>
              <a:off x="685800" y="3990976"/>
              <a:ext cx="628650" cy="423862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41537CA-2D13-4ED5-914C-73A802A61F8D}"/>
                </a:ext>
              </a:extLst>
            </p:cNvPr>
            <p:cNvSpPr/>
            <p:nvPr/>
          </p:nvSpPr>
          <p:spPr>
            <a:xfrm>
              <a:off x="1662113" y="3581400"/>
              <a:ext cx="80962" cy="762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C5C2F35-1AC9-4FC3-9871-AB4E16FF6E30}"/>
                </a:ext>
              </a:extLst>
            </p:cNvPr>
            <p:cNvSpPr/>
            <p:nvPr/>
          </p:nvSpPr>
          <p:spPr>
            <a:xfrm>
              <a:off x="2457450" y="3162300"/>
              <a:ext cx="80962" cy="762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9F2E4C3-57FE-452B-89F1-85D33DF043D0}"/>
                </a:ext>
              </a:extLst>
            </p:cNvPr>
            <p:cNvSpPr/>
            <p:nvPr/>
          </p:nvSpPr>
          <p:spPr>
            <a:xfrm>
              <a:off x="3143250" y="3162300"/>
              <a:ext cx="80962" cy="762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DA1E6C6-DB9F-4C8D-B319-EA556E64198A}"/>
                </a:ext>
              </a:extLst>
            </p:cNvPr>
            <p:cNvSpPr/>
            <p:nvPr/>
          </p:nvSpPr>
          <p:spPr>
            <a:xfrm>
              <a:off x="3143250" y="3810000"/>
              <a:ext cx="80962" cy="762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7C53782-A30A-4F38-BEA1-E599F2CB6A9E}"/>
                </a:ext>
              </a:extLst>
            </p:cNvPr>
            <p:cNvSpPr/>
            <p:nvPr/>
          </p:nvSpPr>
          <p:spPr>
            <a:xfrm>
              <a:off x="3143250" y="2495550"/>
              <a:ext cx="80962" cy="762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9343F1D-2D98-4500-809A-5A3E945F7BC2}"/>
                </a:ext>
              </a:extLst>
            </p:cNvPr>
            <p:cNvCxnSpPr>
              <a:endCxn id="13" idx="1"/>
            </p:cNvCxnSpPr>
            <p:nvPr/>
          </p:nvCxnSpPr>
          <p:spPr>
            <a:xfrm flipV="1">
              <a:off x="1314450" y="3646441"/>
              <a:ext cx="359520" cy="344535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11E166-7D1D-41AD-AB7B-7131997DECAD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V="1">
              <a:off x="1695401" y="3227341"/>
              <a:ext cx="773906" cy="392159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FB8B538-479A-4670-BF3D-29B29732C918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>
              <a:off x="2538412" y="3200400"/>
              <a:ext cx="604838" cy="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02630F5-5F59-41BD-AEF8-1FC19A27C1DE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V="1">
              <a:off x="3183731" y="3237683"/>
              <a:ext cx="0" cy="572317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FE1A7A-3543-4A9D-8901-4A5A9E9E89A1}"/>
                </a:ext>
              </a:extLst>
            </p:cNvPr>
            <p:cNvCxnSpPr>
              <a:cxnSpLocks/>
              <a:stCxn id="15" idx="0"/>
              <a:endCxn id="17" idx="4"/>
            </p:cNvCxnSpPr>
            <p:nvPr/>
          </p:nvCxnSpPr>
          <p:spPr>
            <a:xfrm flipV="1">
              <a:off x="3183731" y="2571750"/>
              <a:ext cx="0" cy="59055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405D7A0-D66D-4E33-9FB2-EC6E906C9D69}"/>
                </a:ext>
              </a:extLst>
            </p:cNvPr>
            <p:cNvSpPr txBox="1"/>
            <p:nvPr/>
          </p:nvSpPr>
          <p:spPr>
            <a:xfrm>
              <a:off x="2614612" y="2399810"/>
              <a:ext cx="6096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 dirty="0"/>
                <a:t>Node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AB6754-56A0-49E4-A51B-6E8B6CA6F2B3}"/>
                </a:ext>
              </a:extLst>
            </p:cNvPr>
            <p:cNvSpPr txBox="1"/>
            <p:nvPr/>
          </p:nvSpPr>
          <p:spPr>
            <a:xfrm rot="19897508">
              <a:off x="1711276" y="3162300"/>
              <a:ext cx="6096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 dirty="0"/>
                <a:t>Line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D383311-F93E-4B9C-922B-01A6CB131A39}"/>
                </a:ext>
              </a:extLst>
            </p:cNvPr>
            <p:cNvSpPr txBox="1"/>
            <p:nvPr/>
          </p:nvSpPr>
          <p:spPr>
            <a:xfrm>
              <a:off x="527000" y="3755395"/>
              <a:ext cx="96721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 dirty="0"/>
                <a:t>Substation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F115049-09B8-4214-BF5E-7B85EB604B18}"/>
                </a:ext>
              </a:extLst>
            </p:cNvPr>
            <p:cNvSpPr txBox="1"/>
            <p:nvPr/>
          </p:nvSpPr>
          <p:spPr>
            <a:xfrm>
              <a:off x="2260719" y="2733452"/>
              <a:ext cx="7430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FF0000"/>
                  </a:solidFill>
                </a:rPr>
                <a:t>EVCS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858803D-5EE5-447D-88A5-0793208D0FE6}"/>
                </a:ext>
              </a:extLst>
            </p:cNvPr>
            <p:cNvCxnSpPr/>
            <p:nvPr/>
          </p:nvCxnSpPr>
          <p:spPr>
            <a:xfrm>
              <a:off x="2840831" y="2864472"/>
              <a:ext cx="18828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41DF314-C53B-424E-83D3-653F999BC260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3090167" y="2896682"/>
              <a:ext cx="64940" cy="276777"/>
            </a:xfrm>
            <a:prstGeom prst="line">
              <a:avLst/>
            </a:prstGeom>
            <a:ln w="12700"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492861F-3EBB-4CE8-89BB-5F3731D7C07E}"/>
                </a:ext>
              </a:extLst>
            </p:cNvPr>
            <p:cNvCxnSpPr>
              <a:cxnSpLocks/>
              <a:stCxn id="14" idx="7"/>
            </p:cNvCxnSpPr>
            <p:nvPr/>
          </p:nvCxnSpPr>
          <p:spPr>
            <a:xfrm flipV="1">
              <a:off x="2526555" y="2917914"/>
              <a:ext cx="563658" cy="255545"/>
            </a:xfrm>
            <a:prstGeom prst="line">
              <a:avLst/>
            </a:prstGeom>
            <a:ln w="12700"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41DAA85-81C0-4672-A9F8-E1F5A008D3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0167" y="2543417"/>
              <a:ext cx="93564" cy="374497"/>
            </a:xfrm>
            <a:prstGeom prst="line">
              <a:avLst/>
            </a:prstGeom>
            <a:ln w="12700"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C4461E9-0BB7-4296-AD78-5A878E97D707}"/>
                </a:ext>
              </a:extLst>
            </p:cNvPr>
            <p:cNvSpPr/>
            <p:nvPr/>
          </p:nvSpPr>
          <p:spPr>
            <a:xfrm rot="16200000">
              <a:off x="3040089" y="3468799"/>
              <a:ext cx="292100" cy="9838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A72E051-7FD9-46B8-A0ED-9CC57BF5453F}"/>
                </a:ext>
              </a:extLst>
            </p:cNvPr>
            <p:cNvCxnSpPr/>
            <p:nvPr/>
          </p:nvCxnSpPr>
          <p:spPr>
            <a:xfrm flipV="1">
              <a:off x="2777329" y="3646441"/>
              <a:ext cx="345308" cy="315142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1656EB7-9A1E-4E26-A53F-6412D7F8199D}"/>
                </a:ext>
              </a:extLst>
            </p:cNvPr>
            <p:cNvSpPr txBox="1"/>
            <p:nvPr/>
          </p:nvSpPr>
          <p:spPr>
            <a:xfrm>
              <a:off x="1879600" y="3868283"/>
              <a:ext cx="105425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0000FF"/>
                  </a:solidFill>
                </a:rPr>
                <a:t>Impedance</a:t>
              </a:r>
            </a:p>
          </p:txBody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0957E8E1-8A8F-4C40-A11F-A3276DF9E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320" y="2133600"/>
            <a:ext cx="3371850" cy="1028700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DCA347E-3D02-46CB-80D9-1E3410E8E09C}"/>
              </a:ext>
            </a:extLst>
          </p:cNvPr>
          <p:cNvCxnSpPr>
            <a:cxnSpLocks/>
          </p:cNvCxnSpPr>
          <p:nvPr/>
        </p:nvCxnSpPr>
        <p:spPr>
          <a:xfrm>
            <a:off x="3773752" y="2661420"/>
            <a:ext cx="1153848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535C44D-A60D-4B68-AEA9-2094746640B1}"/>
              </a:ext>
            </a:extLst>
          </p:cNvPr>
          <p:cNvSpPr txBox="1"/>
          <p:nvPr/>
        </p:nvSpPr>
        <p:spPr>
          <a:xfrm>
            <a:off x="3937000" y="2393773"/>
            <a:ext cx="79171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Circuit</a:t>
            </a:r>
          </a:p>
        </p:txBody>
      </p: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0DB0E38F-4920-4FE8-B0F3-939727D1FC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3505459"/>
              </p:ext>
            </p:extLst>
          </p:nvPr>
        </p:nvGraphicFramePr>
        <p:xfrm>
          <a:off x="4629203" y="3371938"/>
          <a:ext cx="3967449" cy="163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74249393-E233-4F2E-9A30-1FC67306441C}"/>
              </a:ext>
            </a:extLst>
          </p:cNvPr>
          <p:cNvSpPr txBox="1"/>
          <p:nvPr/>
        </p:nvSpPr>
        <p:spPr>
          <a:xfrm>
            <a:off x="6729464" y="3088554"/>
            <a:ext cx="791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Power Flow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AFF7B0D-CC61-4B88-B7D0-B291D5551974}"/>
              </a:ext>
            </a:extLst>
          </p:cNvPr>
          <p:cNvCxnSpPr>
            <a:cxnSpLocks/>
          </p:cNvCxnSpPr>
          <p:nvPr/>
        </p:nvCxnSpPr>
        <p:spPr>
          <a:xfrm>
            <a:off x="6726502" y="3197277"/>
            <a:ext cx="0" cy="22614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462FF7FC-D5AA-4EFD-9813-598168AD1E3E}"/>
              </a:ext>
            </a:extLst>
          </p:cNvPr>
          <p:cNvSpPr/>
          <p:nvPr/>
        </p:nvSpPr>
        <p:spPr>
          <a:xfrm>
            <a:off x="7245350" y="4129893"/>
            <a:ext cx="791718" cy="34450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F03A5CE-ED8E-44DD-B769-E048394D811F}"/>
              </a:ext>
            </a:extLst>
          </p:cNvPr>
          <p:cNvSpPr txBox="1"/>
          <p:nvPr/>
        </p:nvSpPr>
        <p:spPr>
          <a:xfrm>
            <a:off x="5556557" y="4086700"/>
            <a:ext cx="16977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Undervoltage that cannot be measured</a:t>
            </a:r>
          </a:p>
        </p:txBody>
      </p:sp>
    </p:spTree>
    <p:extLst>
      <p:ext uri="{BB962C8B-B14F-4D97-AF65-F5344CB8AC3E}">
        <p14:creationId xmlns:p14="http://schemas.microsoft.com/office/powerpoint/2010/main" val="22994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80BB-D424-43D0-B4AE-D00AE92D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power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7FBD2-F7A9-4039-8D4F-33F3CBCE6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2" y="1395284"/>
            <a:ext cx="3829048" cy="3317082"/>
          </a:xfrm>
        </p:spPr>
        <p:txBody>
          <a:bodyPr/>
          <a:lstStyle/>
          <a:p>
            <a:r>
              <a:rPr lang="en-US" sz="1400" dirty="0"/>
              <a:t>Voltage Profile</a:t>
            </a:r>
          </a:p>
          <a:p>
            <a:pPr lvl="1"/>
            <a:r>
              <a:rPr lang="en-US" sz="1400" dirty="0"/>
              <a:t>Voltage constraint violation</a:t>
            </a:r>
          </a:p>
          <a:p>
            <a:pPr lvl="2"/>
            <a:r>
              <a:rPr lang="en-US" sz="1400" dirty="0"/>
              <a:t>Penalty</a:t>
            </a:r>
          </a:p>
          <a:p>
            <a:pPr lvl="2"/>
            <a:r>
              <a:rPr lang="en-US" sz="1400" dirty="0"/>
              <a:t>High losses</a:t>
            </a:r>
          </a:p>
          <a:p>
            <a:pPr lvl="2"/>
            <a:r>
              <a:rPr lang="en-US" sz="1400" dirty="0"/>
              <a:t>Low power quality</a:t>
            </a:r>
          </a:p>
          <a:p>
            <a:pPr lvl="2"/>
            <a:r>
              <a:rPr lang="en-US" sz="1400" dirty="0"/>
              <a:t>Potential voltage instability</a:t>
            </a:r>
          </a:p>
          <a:p>
            <a:r>
              <a:rPr lang="en-US" sz="1400" dirty="0"/>
              <a:t>Branch Current Profile</a:t>
            </a:r>
          </a:p>
          <a:p>
            <a:pPr lvl="1"/>
            <a:r>
              <a:rPr lang="en-US" sz="1400" dirty="0"/>
              <a:t>Line overloading</a:t>
            </a:r>
          </a:p>
          <a:p>
            <a:pPr lvl="1"/>
            <a:r>
              <a:rPr lang="en-US" sz="1400" dirty="0"/>
              <a:t>Transformer overloading</a:t>
            </a:r>
          </a:p>
          <a:p>
            <a:r>
              <a:rPr lang="en-US" sz="1400" dirty="0"/>
              <a:t>Time Series Power Flow Study</a:t>
            </a:r>
          </a:p>
          <a:p>
            <a:r>
              <a:rPr lang="en-US" sz="1400" dirty="0"/>
              <a:t>Different EV Penetration Level</a:t>
            </a:r>
          </a:p>
          <a:p>
            <a:r>
              <a:rPr lang="en-US" sz="1400" dirty="0"/>
              <a:t>*Contingency analysis and reconfiguration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57E8E1-8A8F-4C40-A11F-A3276DF9E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320" y="2133600"/>
            <a:ext cx="3371850" cy="1028700"/>
          </a:xfrm>
          <a:prstGeom prst="rect">
            <a:avLst/>
          </a:prstGeom>
        </p:spPr>
      </p:pic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0DB0E38F-4920-4FE8-B0F3-939727D1FCE2}"/>
              </a:ext>
            </a:extLst>
          </p:cNvPr>
          <p:cNvGraphicFramePr>
            <a:graphicFrameLocks/>
          </p:cNvGraphicFramePr>
          <p:nvPr/>
        </p:nvGraphicFramePr>
        <p:xfrm>
          <a:off x="4629203" y="3371938"/>
          <a:ext cx="3967449" cy="163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74249393-E233-4F2E-9A30-1FC67306441C}"/>
              </a:ext>
            </a:extLst>
          </p:cNvPr>
          <p:cNvSpPr txBox="1"/>
          <p:nvPr/>
        </p:nvSpPr>
        <p:spPr>
          <a:xfrm>
            <a:off x="6729464" y="3088554"/>
            <a:ext cx="791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Power Flow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AFF7B0D-CC61-4B88-B7D0-B291D5551974}"/>
              </a:ext>
            </a:extLst>
          </p:cNvPr>
          <p:cNvCxnSpPr>
            <a:cxnSpLocks/>
          </p:cNvCxnSpPr>
          <p:nvPr/>
        </p:nvCxnSpPr>
        <p:spPr>
          <a:xfrm>
            <a:off x="6726502" y="3197277"/>
            <a:ext cx="0" cy="22614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Arrow: Right 3">
            <a:extLst>
              <a:ext uri="{FF2B5EF4-FFF2-40B4-BE49-F238E27FC236}">
                <a16:creationId xmlns:a16="http://schemas.microsoft.com/office/drawing/2014/main" id="{BAEA424C-5140-438E-A21A-3CFF8765BA45}"/>
              </a:ext>
            </a:extLst>
          </p:cNvPr>
          <p:cNvSpPr/>
          <p:nvPr/>
        </p:nvSpPr>
        <p:spPr>
          <a:xfrm rot="10800000">
            <a:off x="4406901" y="2810596"/>
            <a:ext cx="222302" cy="351704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0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57A1-0B4A-48E6-B8F8-0CD6E4BFF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5594"/>
            <a:ext cx="8372901" cy="621711"/>
          </a:xfrm>
        </p:spPr>
        <p:txBody>
          <a:bodyPr/>
          <a:lstStyle/>
          <a:p>
            <a:r>
              <a:rPr lang="en-US" dirty="0"/>
              <a:t>T&amp;D Co-Sim (ATD)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1B148-7B11-4708-9784-08D0282C5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086280"/>
            <a:ext cx="8372901" cy="3626086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err="1"/>
              <a:t>TDcoSim</a:t>
            </a:r>
            <a:r>
              <a:rPr lang="en-US" dirty="0"/>
              <a:t>: Transmission and distribution co-simulation platform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 lvl="1">
              <a:spcAft>
                <a:spcPts val="600"/>
              </a:spcAft>
            </a:pPr>
            <a:endParaRPr lang="en-US" dirty="0"/>
          </a:p>
          <a:p>
            <a:pPr lvl="1">
              <a:spcAft>
                <a:spcPts val="600"/>
              </a:spcAft>
            </a:pPr>
            <a:r>
              <a:rPr lang="en-US" sz="1600" dirty="0"/>
              <a:t>Source code repository: </a:t>
            </a:r>
            <a:r>
              <a:rPr lang="en-US" sz="1600" b="0" i="0" u="none" strike="noStrike" dirty="0">
                <a:effectLst/>
                <a:latin typeface="-apple-system"/>
                <a:hlinkClick r:id="rId2"/>
              </a:rPr>
              <a:t>https://github.com/tdcosim/TDcoSim</a:t>
            </a:r>
            <a:endParaRPr lang="en-US" sz="1600" b="0" i="0" u="none" strike="noStrike" dirty="0">
              <a:effectLst/>
              <a:latin typeface="-apple-system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A22F3C-9454-4797-9236-B2843B0341D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E89276-C70D-42AB-A2E9-DFFF6AE27141}"/>
              </a:ext>
            </a:extLst>
          </p:cNvPr>
          <p:cNvSpPr txBox="1"/>
          <p:nvPr/>
        </p:nvSpPr>
        <p:spPr>
          <a:xfrm>
            <a:off x="6129020" y="3903331"/>
            <a:ext cx="19421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Distribution system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DBB8294-1396-498D-82B3-19A3768DC17D}"/>
              </a:ext>
            </a:extLst>
          </p:cNvPr>
          <p:cNvSpPr/>
          <p:nvPr/>
        </p:nvSpPr>
        <p:spPr>
          <a:xfrm>
            <a:off x="4897456" y="2066514"/>
            <a:ext cx="741344" cy="663986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IEEE 14-Bus System - Illinois Center for a Smarter Electric Grid (ICSEG)">
            <a:extLst>
              <a:ext uri="{FF2B5EF4-FFF2-40B4-BE49-F238E27FC236}">
                <a16:creationId xmlns:a16="http://schemas.microsoft.com/office/drawing/2014/main" id="{AFA5A882-1346-46C4-8B50-3936B84595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5" t="1850" r="5172" b="2937"/>
          <a:stretch/>
        </p:blipFill>
        <p:spPr bwMode="auto">
          <a:xfrm>
            <a:off x="802552" y="1426254"/>
            <a:ext cx="3318103" cy="264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5106461-4D15-4914-A2AD-A9F80C24C982}"/>
              </a:ext>
            </a:extLst>
          </p:cNvPr>
          <p:cNvSpPr txBox="1"/>
          <p:nvPr/>
        </p:nvSpPr>
        <p:spPr>
          <a:xfrm>
            <a:off x="1490510" y="4000050"/>
            <a:ext cx="19421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Transmission system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F52563-0C6D-47EB-8909-E41AC230A5B6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2877284" y="1580143"/>
            <a:ext cx="145902" cy="14361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A9193B-53D6-4EBB-B95A-52BAB8F89A40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4419599" y="2398507"/>
            <a:ext cx="477857" cy="0"/>
          </a:xfrm>
          <a:prstGeom prst="line">
            <a:avLst/>
          </a:prstGeom>
          <a:ln w="28575">
            <a:solidFill>
              <a:srgbClr val="00B05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ED582D18-6F55-4D8B-97F7-AF6704F0A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3538" y="1897355"/>
            <a:ext cx="3371850" cy="102870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2838AD5-9F44-49B8-B574-242B8238E85D}"/>
              </a:ext>
            </a:extLst>
          </p:cNvPr>
          <p:cNvSpPr/>
          <p:nvPr/>
        </p:nvSpPr>
        <p:spPr>
          <a:xfrm>
            <a:off x="533400" y="1426254"/>
            <a:ext cx="3810000" cy="25620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601FAA-2A63-4AB4-95FC-180C1206DD13}"/>
              </a:ext>
            </a:extLst>
          </p:cNvPr>
          <p:cNvSpPr txBox="1"/>
          <p:nvPr/>
        </p:nvSpPr>
        <p:spPr>
          <a:xfrm>
            <a:off x="3023186" y="1426254"/>
            <a:ext cx="1396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Connected</a:t>
            </a:r>
            <a:r>
              <a:rPr lang="zh-CN" altLang="en-US" sz="1400" dirty="0">
                <a:solidFill>
                  <a:srgbClr val="0000FF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to</a:t>
            </a:r>
            <a:endParaRPr 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94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theme/theme1.xml><?xml version="1.0" encoding="utf-8"?>
<a:theme xmlns:a="http://schemas.openxmlformats.org/drawingml/2006/main" name="1_presentation_16x9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16977731-C412-3943-B741-04857B423370}" vid="{1CB93506-B23E-0946-9F6E-16BB195DC3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Argonne presentation_16x9_DOE only</Template>
  <TotalTime>85682</TotalTime>
  <Words>154</Words>
  <Application>Microsoft Office PowerPoint</Application>
  <PresentationFormat>On-screen Show (16:9)</PresentationFormat>
  <Paragraphs>48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-apple-system</vt:lpstr>
      <vt:lpstr>Arial Regular</vt:lpstr>
      <vt:lpstr>Arial</vt:lpstr>
      <vt:lpstr>Calibri</vt:lpstr>
      <vt:lpstr>Wingdings</vt:lpstr>
      <vt:lpstr>1_presentation_16x9</vt:lpstr>
      <vt:lpstr>Demonstration of Utility Managed Smart Charging for Multiple Benefit Streams </vt:lpstr>
      <vt:lpstr>Basic power flow</vt:lpstr>
      <vt:lpstr>Basic power flow</vt:lpstr>
      <vt:lpstr>T&amp;D Co-Sim (ATD)</vt:lpstr>
    </vt:vector>
  </TitlesOfParts>
  <Company>Argonne National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Argonne Tasks in Utility Managed Smart Charging</dc:title>
  <dc:creator>Joann Zhou</dc:creator>
  <cp:lastModifiedBy>Tianqi Hong</cp:lastModifiedBy>
  <cp:revision>479</cp:revision>
  <cp:lastPrinted>2020-10-21T19:23:01Z</cp:lastPrinted>
  <dcterms:created xsi:type="dcterms:W3CDTF">2018-05-02T14:57:07Z</dcterms:created>
  <dcterms:modified xsi:type="dcterms:W3CDTF">2022-02-28T22:23:30Z</dcterms:modified>
</cp:coreProperties>
</file>