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11"/>
  </p:notesMasterIdLst>
  <p:handoutMasterIdLst>
    <p:handoutMasterId r:id="rId12"/>
  </p:handoutMasterIdLst>
  <p:sldIdLst>
    <p:sldId id="258" r:id="rId2"/>
    <p:sldId id="281" r:id="rId3"/>
    <p:sldId id="284" r:id="rId4"/>
    <p:sldId id="286" r:id="rId5"/>
    <p:sldId id="290" r:id="rId6"/>
    <p:sldId id="287" r:id="rId7"/>
    <p:sldId id="291" r:id="rId8"/>
    <p:sldId id="288" r:id="rId9"/>
    <p:sldId id="28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p15:clr>
            <a:srgbClr val="A4A3A4"/>
          </p15:clr>
        </p15:guide>
        <p15:guide id="2" orient="horz" pos="4175">
          <p15:clr>
            <a:srgbClr val="A4A3A4"/>
          </p15:clr>
        </p15:guide>
        <p15:guide id="3" orient="horz" pos="311">
          <p15:clr>
            <a:srgbClr val="A4A3A4"/>
          </p15:clr>
        </p15:guide>
        <p15:guide id="4" pos="5503">
          <p15:clr>
            <a:srgbClr val="A4A3A4"/>
          </p15:clr>
        </p15:guide>
        <p15:guide id="5" pos="317">
          <p15:clr>
            <a:srgbClr val="A4A3A4"/>
          </p15:clr>
        </p15:guide>
        <p15:guide id="6" pos="151">
          <p15:clr>
            <a:srgbClr val="A4A3A4"/>
          </p15:clr>
        </p15:guide>
        <p15:guide id="7" pos="55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B1F8F"/>
    <a:srgbClr val="A12B2F"/>
    <a:srgbClr val="007836"/>
    <a:srgbClr val="ECAA00"/>
    <a:srgbClr val="76777B"/>
    <a:srgbClr val="00609C"/>
    <a:srgbClr val="ECAC00"/>
    <a:srgbClr val="00A19C"/>
    <a:srgbClr val="0082C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11" autoAdjust="0"/>
    <p:restoredTop sz="93544" autoAdjust="0"/>
  </p:normalViewPr>
  <p:slideViewPr>
    <p:cSldViewPr snapToGrid="0" showGuides="1">
      <p:cViewPr varScale="1">
        <p:scale>
          <a:sx n="153" d="100"/>
          <a:sy n="153" d="100"/>
        </p:scale>
        <p:origin x="2184" y="168"/>
      </p:cViewPr>
      <p:guideLst>
        <p:guide orient="horz" pos="671"/>
        <p:guide orient="horz" pos="4175"/>
        <p:guide orient="horz" pos="311"/>
        <p:guide pos="5503"/>
        <p:guide pos="317"/>
        <p:guide pos="151"/>
        <p:guide pos="5581"/>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7020C5-7D24-614D-A035-08DD14C29A39}" type="datetimeFigureOut">
              <a:rPr lang="en-US" smtClean="0"/>
              <a:t>1/18/2022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0E3C83-7C43-C847-935B-4BBF0CC6BB67}" type="slidenum">
              <a:rPr lang="en-US" smtClean="0"/>
              <a:t>‹#›</a:t>
            </a:fld>
            <a:endParaRPr lang="en-US"/>
          </a:p>
        </p:txBody>
      </p:sp>
    </p:spTree>
    <p:extLst>
      <p:ext uri="{BB962C8B-B14F-4D97-AF65-F5344CB8AC3E}">
        <p14:creationId xmlns:p14="http://schemas.microsoft.com/office/powerpoint/2010/main" val="1856986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1</a:t>
            </a:fld>
            <a:endParaRPr lang="en-US"/>
          </a:p>
        </p:txBody>
      </p:sp>
    </p:spTree>
    <p:extLst>
      <p:ext uri="{BB962C8B-B14F-4D97-AF65-F5344CB8AC3E}">
        <p14:creationId xmlns:p14="http://schemas.microsoft.com/office/powerpoint/2010/main" val="4287317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5984917"/>
          </a:xfrm>
          <a:prstGeom prst="rect">
            <a:avLst/>
          </a:prstGeom>
        </p:spPr>
      </p:pic>
      <p:sp>
        <p:nvSpPr>
          <p:cNvPr id="3" name="Text Placeholder 2"/>
          <p:cNvSpPr>
            <a:spLocks noGrp="1"/>
          </p:cNvSpPr>
          <p:nvPr>
            <p:ph type="body" sz="quarter" idx="10" hasCustomPrompt="1"/>
          </p:nvPr>
        </p:nvSpPr>
        <p:spPr>
          <a:xfrm>
            <a:off x="1" y="-14246"/>
            <a:ext cx="9143999" cy="5999163"/>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S/caption - TWO images">
    <p:spTree>
      <p:nvGrpSpPr>
        <p:cNvPr id="1" name=""/>
        <p:cNvGrpSpPr/>
        <p:nvPr/>
      </p:nvGrpSpPr>
      <p:grpSpPr>
        <a:xfrm>
          <a:off x="0" y="0"/>
          <a:ext cx="0" cy="0"/>
          <a:chOff x="0" y="0"/>
          <a:chExt cx="0" cy="0"/>
        </a:xfrm>
      </p:grpSpPr>
      <p:sp>
        <p:nvSpPr>
          <p:cNvPr id="9" name="Picture Placeholder 4"/>
          <p:cNvSpPr>
            <a:spLocks noGrp="1" noChangeAspect="1"/>
          </p:cNvSpPr>
          <p:nvPr>
            <p:ph type="pic" sz="quarter" idx="15" hasCustomPrompt="1"/>
          </p:nvPr>
        </p:nvSpPr>
        <p:spPr>
          <a:xfrm>
            <a:off x="676630" y="1711594"/>
            <a:ext cx="3790374" cy="374415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0" name="Text Placeholder 5"/>
          <p:cNvSpPr>
            <a:spLocks noGrp="1"/>
          </p:cNvSpPr>
          <p:nvPr>
            <p:ph type="body" sz="quarter" idx="17" hasCustomPrompt="1"/>
          </p:nvPr>
        </p:nvSpPr>
        <p:spPr>
          <a:xfrm>
            <a:off x="676630" y="5497444"/>
            <a:ext cx="3840480" cy="585031"/>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2" name="Title 1"/>
          <p:cNvSpPr>
            <a:spLocks noGrp="1"/>
          </p:cNvSpPr>
          <p:nvPr>
            <p:ph type="title" hasCustomPrompt="1"/>
          </p:nvPr>
        </p:nvSpPr>
        <p:spPr/>
        <p:txBody>
          <a:bodyPr/>
          <a:lstStyle>
            <a:lvl1pPr>
              <a:defRPr/>
            </a:lvl1pPr>
          </a:lstStyle>
          <a:p>
            <a:r>
              <a:rPr lang="en-US" dirty="0"/>
              <a:t>TWO IMAGES with captions</a:t>
            </a:r>
            <a:br>
              <a:rPr lang="en-US" dirty="0"/>
            </a:br>
            <a:r>
              <a:rPr lang="en-US" dirty="0"/>
              <a:t>Headline in </a:t>
            </a:r>
            <a:r>
              <a:rPr lang="en-US" dirty="0" err="1"/>
              <a:t>arial</a:t>
            </a:r>
            <a:r>
              <a:rPr lang="en-US" dirty="0"/>
              <a:t> and all caps</a:t>
            </a:r>
          </a:p>
        </p:txBody>
      </p:sp>
      <p:sp>
        <p:nvSpPr>
          <p:cNvPr id="4" name="Slide Number Placeholder 3"/>
          <p:cNvSpPr>
            <a:spLocks noGrp="1"/>
          </p:cNvSpPr>
          <p:nvPr>
            <p:ph type="sldNum" sz="quarter" idx="19"/>
          </p:nvPr>
        </p:nvSpPr>
        <p:spPr/>
        <p:txBody>
          <a:bodyPr/>
          <a:lstStyle/>
          <a:p>
            <a:fld id="{AEFAAC5A-9C4F-4278-920D-DF2BAB595749}" type="slidenum">
              <a:rPr lang="en-US" smtClean="0"/>
              <a:pPr/>
              <a:t>‹#›</a:t>
            </a:fld>
            <a:endParaRPr lang="en-US" dirty="0"/>
          </a:p>
        </p:txBody>
      </p:sp>
      <p:sp>
        <p:nvSpPr>
          <p:cNvPr id="14"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6" name="Picture Placeholder 4"/>
          <p:cNvSpPr>
            <a:spLocks noGrp="1" noChangeAspect="1"/>
          </p:cNvSpPr>
          <p:nvPr>
            <p:ph type="pic" sz="quarter" idx="21" hasCustomPrompt="1"/>
          </p:nvPr>
        </p:nvSpPr>
        <p:spPr>
          <a:xfrm>
            <a:off x="4765130" y="1710816"/>
            <a:ext cx="3790374" cy="374415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5"/>
          <p:cNvSpPr>
            <a:spLocks noGrp="1"/>
          </p:cNvSpPr>
          <p:nvPr>
            <p:ph type="body" sz="quarter" idx="22" hasCustomPrompt="1"/>
          </p:nvPr>
        </p:nvSpPr>
        <p:spPr>
          <a:xfrm>
            <a:off x="4765130" y="5496666"/>
            <a:ext cx="3840480" cy="585031"/>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8171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85427"/>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95879" y="3616113"/>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15" name="Text Placeholder 3"/>
          <p:cNvSpPr>
            <a:spLocks noGrp="1"/>
          </p:cNvSpPr>
          <p:nvPr>
            <p:ph type="body" sz="quarter" idx="14"/>
          </p:nvPr>
        </p:nvSpPr>
        <p:spPr>
          <a:xfrm>
            <a:off x="3381086" y="3616113"/>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9" name="Picture Placeholder 4"/>
          <p:cNvSpPr>
            <a:spLocks noGrp="1" noChangeAspect="1"/>
          </p:cNvSpPr>
          <p:nvPr>
            <p:ph type="pic" sz="quarter" idx="15" hasCustomPrompt="1"/>
          </p:nvPr>
        </p:nvSpPr>
        <p:spPr>
          <a:xfrm>
            <a:off x="503079" y="1697093"/>
            <a:ext cx="2361244" cy="182057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6" hasCustomPrompt="1"/>
          </p:nvPr>
        </p:nvSpPr>
        <p:spPr>
          <a:xfrm>
            <a:off x="3388286" y="1697093"/>
            <a:ext cx="2361244" cy="182057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3"/>
          <p:cNvSpPr>
            <a:spLocks noGrp="1"/>
          </p:cNvSpPr>
          <p:nvPr>
            <p:ph type="body" sz="quarter" idx="19"/>
          </p:nvPr>
        </p:nvSpPr>
        <p:spPr>
          <a:xfrm>
            <a:off x="6261696" y="3618612"/>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18" name="Picture Placeholder 4"/>
          <p:cNvSpPr>
            <a:spLocks noGrp="1" noChangeAspect="1"/>
          </p:cNvSpPr>
          <p:nvPr>
            <p:ph type="pic" sz="quarter" idx="20" hasCustomPrompt="1"/>
          </p:nvPr>
        </p:nvSpPr>
        <p:spPr>
          <a:xfrm>
            <a:off x="6268896" y="1699592"/>
            <a:ext cx="2361244" cy="182057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a:lvl1pPr>
          </a:lstStyle>
          <a:p>
            <a:r>
              <a:rPr lang="en-US" dirty="0"/>
              <a:t>THREE IMAGES – HORIZONTAL</a:t>
            </a:r>
            <a:br>
              <a:rPr lang="en-US" dirty="0"/>
            </a:br>
            <a:r>
              <a:rPr lang="en-US" dirty="0"/>
              <a:t>Headline in </a:t>
            </a:r>
            <a:r>
              <a:rPr lang="en-US" dirty="0" err="1"/>
              <a:t>arial</a:t>
            </a:r>
            <a:r>
              <a:rPr lang="en-US" dirty="0"/>
              <a:t> and all caps</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S/captions/bullets - FOUR Images">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1701473"/>
            <a:ext cx="2240280" cy="223828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701473"/>
            <a:ext cx="2240280" cy="223828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701473"/>
            <a:ext cx="2240280" cy="223828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701473"/>
            <a:ext cx="2240280" cy="223828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4706193"/>
            <a:ext cx="8434552" cy="1752260"/>
          </a:xfrm>
          <a:noFill/>
        </p:spPr>
        <p:txBody>
          <a:bodyPr lIns="0" tIns="91440"/>
          <a:lstStyle>
            <a:lvl1pPr>
              <a:defRPr sz="20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p:txBody>
          <a:bodyPr/>
          <a:lstStyle>
            <a:lvl1pPr algn="l" defTabSz="457200" rtl="0" eaLnBrk="1" latinLnBrk="0" hangingPunct="1">
              <a:lnSpc>
                <a:spcPct val="95000"/>
              </a:lnSpc>
              <a:spcBef>
                <a:spcPct val="0"/>
              </a:spcBef>
              <a:buNone/>
              <a:defRPr lang="en-US" sz="2800" b="1" i="0" kern="1200" cap="all" baseline="0" dirty="0">
                <a:solidFill>
                  <a:schemeClr val="tx1">
                    <a:lumMod val="50000"/>
                  </a:schemeClr>
                </a:solidFill>
                <a:latin typeface="+mj-lt"/>
                <a:ea typeface="+mj-ea"/>
                <a:cs typeface="+mj-cs"/>
              </a:defRPr>
            </a:lvl1pPr>
          </a:lstStyle>
          <a:p>
            <a:r>
              <a:rPr lang="en-US" dirty="0"/>
              <a:t>four images, captions and bullets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3979061"/>
            <a:ext cx="2238469" cy="477837"/>
          </a:xfrm>
          <a:noFill/>
        </p:spPr>
        <p:txBody>
          <a:bodyPr lIns="91440" rIns="91440"/>
          <a:lstStyle>
            <a:lvl1pPr marL="0" indent="0">
              <a:lnSpc>
                <a:spcPct val="95000"/>
              </a:lnSpc>
              <a:buNone/>
              <a:defRPr sz="1200" b="0" baseline="0">
                <a:solidFill>
                  <a:srgbClr val="000000"/>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4"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3"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1"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7" name="Slide Number Placeholder 6"/>
          <p:cNvSpPr>
            <a:spLocks noGrp="1"/>
          </p:cNvSpPr>
          <p:nvPr>
            <p:ph type="sldNum" sz="quarter" idx="24"/>
          </p:nvPr>
        </p:nvSpPr>
        <p:spPr/>
        <p:txBody>
          <a:bodyPr/>
          <a:lstStyle/>
          <a:p>
            <a:fld id="{AEFAAC5A-9C4F-4278-920D-DF2BAB595749}" type="slidenum">
              <a:rPr lang="en-US" smtClean="0"/>
              <a:pPr/>
              <a:t>‹#›</a:t>
            </a:fld>
            <a:endParaRPr lang="en-US" dirty="0"/>
          </a:p>
        </p:txBody>
      </p:sp>
      <p:sp>
        <p:nvSpPr>
          <p:cNvPr id="19" name="Text Placeholder 5"/>
          <p:cNvSpPr>
            <a:spLocks noGrp="1"/>
          </p:cNvSpPr>
          <p:nvPr>
            <p:ph type="body" sz="quarter" idx="12" hasCustomPrompt="1"/>
          </p:nvPr>
        </p:nvSpPr>
        <p:spPr>
          <a:xfrm>
            <a:off x="457200" y="1168748"/>
            <a:ext cx="8372901" cy="499715"/>
          </a:xfrm>
          <a:ln>
            <a:noFill/>
          </a:ln>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Tree>
    <p:extLst>
      <p:ext uri="{BB962C8B-B14F-4D97-AF65-F5344CB8AC3E}">
        <p14:creationId xmlns:p14="http://schemas.microsoft.com/office/powerpoint/2010/main" val="2014219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caption - FOU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four IMAGES with captions</a:t>
            </a:r>
            <a:br>
              <a:rPr lang="en-US" dirty="0"/>
            </a:br>
            <a:r>
              <a:rPr lang="en-US" dirty="0"/>
              <a:t>Headline in </a:t>
            </a:r>
            <a:r>
              <a:rPr lang="en-US" dirty="0" err="1"/>
              <a:t>arial</a:t>
            </a:r>
            <a:r>
              <a:rPr lang="en-US" dirty="0"/>
              <a:t> and all caps</a:t>
            </a:r>
          </a:p>
        </p:txBody>
      </p:sp>
      <p:sp>
        <p:nvSpPr>
          <p:cNvPr id="3" name="Slide Number Placeholder 2"/>
          <p:cNvSpPr>
            <a:spLocks noGrp="1"/>
          </p:cNvSpPr>
          <p:nvPr>
            <p:ph type="sldNum" sz="quarter" idx="23"/>
          </p:nvPr>
        </p:nvSpPr>
        <p:spPr/>
        <p:txBody>
          <a:bodyPr/>
          <a:lstStyle/>
          <a:p>
            <a:fld id="{AEFAAC5A-9C4F-4278-920D-DF2BAB595749}" type="slidenum">
              <a:rPr lang="en-US" smtClean="0"/>
              <a:pPr/>
              <a:t>‹#›</a:t>
            </a:fld>
            <a:endParaRPr lang="en-US" dirty="0"/>
          </a:p>
        </p:txBody>
      </p:sp>
      <p:sp>
        <p:nvSpPr>
          <p:cNvPr id="17" name="Text Placeholder 5"/>
          <p:cNvSpPr>
            <a:spLocks noGrp="1"/>
          </p:cNvSpPr>
          <p:nvPr>
            <p:ph type="body" sz="quarter" idx="12" hasCustomPrompt="1"/>
          </p:nvPr>
        </p:nvSpPr>
        <p:spPr>
          <a:xfrm>
            <a:off x="457200" y="1168748"/>
            <a:ext cx="8372901" cy="276999"/>
          </a:xfrm>
          <a:ln>
            <a:noFill/>
          </a:ln>
        </p:spPr>
        <p:txBody>
          <a:bodyPr bIns="0">
            <a:norm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5" name="Picture Placeholder 4"/>
          <p:cNvSpPr>
            <a:spLocks noGrp="1" noChangeAspect="1"/>
          </p:cNvSpPr>
          <p:nvPr>
            <p:ph type="pic" sz="quarter" idx="15" hasCustomPrompt="1"/>
          </p:nvPr>
        </p:nvSpPr>
        <p:spPr>
          <a:xfrm>
            <a:off x="487437" y="1574666"/>
            <a:ext cx="3790374" cy="184456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6" name="Text Placeholder 5"/>
          <p:cNvSpPr>
            <a:spLocks noGrp="1"/>
          </p:cNvSpPr>
          <p:nvPr>
            <p:ph type="body" sz="quarter" idx="17" hasCustomPrompt="1"/>
          </p:nvPr>
        </p:nvSpPr>
        <p:spPr>
          <a:xfrm>
            <a:off x="487437" y="344342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a:t>
            </a:r>
          </a:p>
          <a:p>
            <a:endParaRPr lang="en-US" dirty="0"/>
          </a:p>
        </p:txBody>
      </p:sp>
      <p:sp>
        <p:nvSpPr>
          <p:cNvPr id="18" name="Picture Placeholder 4"/>
          <p:cNvSpPr>
            <a:spLocks noGrp="1" noChangeAspect="1"/>
          </p:cNvSpPr>
          <p:nvPr>
            <p:ph type="pic" sz="quarter" idx="25" hasCustomPrompt="1"/>
          </p:nvPr>
        </p:nvSpPr>
        <p:spPr>
          <a:xfrm>
            <a:off x="4912432" y="1574666"/>
            <a:ext cx="3790374" cy="184456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9" name="Text Placeholder 5"/>
          <p:cNvSpPr>
            <a:spLocks noGrp="1"/>
          </p:cNvSpPr>
          <p:nvPr>
            <p:ph type="body" sz="quarter" idx="26" hasCustomPrompt="1"/>
          </p:nvPr>
        </p:nvSpPr>
        <p:spPr>
          <a:xfrm>
            <a:off x="4912432" y="344342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a:t>
            </a:r>
          </a:p>
          <a:p>
            <a:endParaRPr lang="en-US" dirty="0"/>
          </a:p>
        </p:txBody>
      </p:sp>
      <p:sp>
        <p:nvSpPr>
          <p:cNvPr id="20" name="Picture Placeholder 4"/>
          <p:cNvSpPr>
            <a:spLocks noGrp="1" noChangeAspect="1"/>
          </p:cNvSpPr>
          <p:nvPr>
            <p:ph type="pic" sz="quarter" idx="27" hasCustomPrompt="1"/>
          </p:nvPr>
        </p:nvSpPr>
        <p:spPr>
          <a:xfrm>
            <a:off x="487437" y="4025151"/>
            <a:ext cx="3790374" cy="184456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3" name="Text Placeholder 5"/>
          <p:cNvSpPr>
            <a:spLocks noGrp="1"/>
          </p:cNvSpPr>
          <p:nvPr>
            <p:ph type="body" sz="quarter" idx="28" hasCustomPrompt="1"/>
          </p:nvPr>
        </p:nvSpPr>
        <p:spPr>
          <a:xfrm>
            <a:off x="487437" y="589851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a:t>
            </a:r>
          </a:p>
          <a:p>
            <a:endParaRPr lang="en-US" dirty="0"/>
          </a:p>
        </p:txBody>
      </p:sp>
      <p:sp>
        <p:nvSpPr>
          <p:cNvPr id="24" name="Picture Placeholder 4"/>
          <p:cNvSpPr>
            <a:spLocks noGrp="1" noChangeAspect="1"/>
          </p:cNvSpPr>
          <p:nvPr>
            <p:ph type="pic" sz="quarter" idx="29" hasCustomPrompt="1"/>
          </p:nvPr>
        </p:nvSpPr>
        <p:spPr>
          <a:xfrm>
            <a:off x="4912432" y="4025151"/>
            <a:ext cx="3790374" cy="1844567"/>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7" name="Text Placeholder 5"/>
          <p:cNvSpPr>
            <a:spLocks noGrp="1"/>
          </p:cNvSpPr>
          <p:nvPr>
            <p:ph type="body" sz="quarter" idx="30" hasCustomPrompt="1"/>
          </p:nvPr>
        </p:nvSpPr>
        <p:spPr>
          <a:xfrm>
            <a:off x="4912432" y="5902307"/>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a:t>
            </a:r>
          </a:p>
          <a:p>
            <a:endParaRPr lang="en-US" dirty="0"/>
          </a:p>
        </p:txBody>
      </p:sp>
    </p:spTree>
    <p:extLst>
      <p:ext uri="{BB962C8B-B14F-4D97-AF65-F5344CB8AC3E}">
        <p14:creationId xmlns:p14="http://schemas.microsoft.com/office/powerpoint/2010/main" val="4235921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graph, chart or table slide. </a:t>
            </a:r>
            <a:br>
              <a:rPr lang="en-US" dirty="0"/>
            </a:br>
            <a:r>
              <a:rPr lang="en-US" dirty="0"/>
              <a:t>Headline in all caps, Arial Font</a:t>
            </a:r>
          </a:p>
        </p:txBody>
      </p:sp>
      <p:sp>
        <p:nvSpPr>
          <p:cNvPr id="3" name="Content Placeholder 2"/>
          <p:cNvSpPr>
            <a:spLocks noGrp="1"/>
          </p:cNvSpPr>
          <p:nvPr>
            <p:ph idx="1" hasCustomPrompt="1"/>
          </p:nvPr>
        </p:nvSpPr>
        <p:spPr>
          <a:xfrm>
            <a:off x="457200" y="1699606"/>
            <a:ext cx="8372901" cy="4029858"/>
          </a:xfrm>
        </p:spPr>
        <p:txBody>
          <a:bodyPr/>
          <a:lstStyle>
            <a:lvl1pPr>
              <a:defRPr baseline="0"/>
            </a:lvl1pPr>
          </a:lstStyle>
          <a:p>
            <a:pPr lvl="0"/>
            <a:r>
              <a:rPr lang="en-US" dirty="0"/>
              <a:t>Click an icon below to add a chart, graph, or table.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6"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7" name="Text Placeholder 6"/>
          <p:cNvSpPr>
            <a:spLocks noGrp="1"/>
          </p:cNvSpPr>
          <p:nvPr>
            <p:ph type="body" sz="quarter" idx="13" hasCustomPrompt="1"/>
          </p:nvPr>
        </p:nvSpPr>
        <p:spPr>
          <a:xfrm>
            <a:off x="485775" y="5821651"/>
            <a:ext cx="3711039" cy="290392"/>
          </a:xfrm>
        </p:spPr>
        <p:txBody>
          <a:bodyPr bIns="0" anchor="t" anchorCtr="0"/>
          <a:lstStyle>
            <a:lvl1pPr marL="0" indent="0">
              <a:buNone/>
              <a:defRPr sz="1050" baseline="0"/>
            </a:lvl1pPr>
          </a:lstStyle>
          <a:p>
            <a:pPr lvl="0"/>
            <a:r>
              <a:rPr lang="en-US" dirty="0"/>
              <a:t>Source:</a:t>
            </a:r>
          </a:p>
        </p:txBody>
      </p:sp>
    </p:spTree>
    <p:extLst>
      <p:ext uri="{BB962C8B-B14F-4D97-AF65-F5344CB8AC3E}">
        <p14:creationId xmlns:p14="http://schemas.microsoft.com/office/powerpoint/2010/main" val="3500419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5984917"/>
          </a:xfrm>
          <a:prstGeom prst="rect">
            <a:avLst/>
          </a:prstGeom>
        </p:spPr>
      </p:pic>
      <p:sp>
        <p:nvSpPr>
          <p:cNvPr id="9" name="Text Placeholder 2"/>
          <p:cNvSpPr>
            <a:spLocks noGrp="1"/>
          </p:cNvSpPr>
          <p:nvPr>
            <p:ph type="body" sz="quarter" idx="10" hasCustomPrompt="1"/>
          </p:nvPr>
        </p:nvSpPr>
        <p:spPr>
          <a:xfrm>
            <a:off x="0" y="-14246"/>
            <a:ext cx="9143999" cy="5999163"/>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991004" y="-1815882"/>
            <a:ext cx="3782000"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12748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Rectangle 2"/>
          <p:cNvSpPr/>
          <p:nvPr/>
        </p:nvSpPr>
        <p:spPr>
          <a:xfrm>
            <a:off x="0" y="-6724"/>
            <a:ext cx="9144000" cy="6864724"/>
          </a:xfrm>
          <a:prstGeom prst="rect">
            <a:avLst/>
          </a:prstGeom>
          <a:solidFill>
            <a:srgbClr val="1C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74638"/>
            <a:ext cx="8372901" cy="806017"/>
          </a:xfrm>
        </p:spPr>
        <p:txBody>
          <a:bodyPr anchor="b"/>
          <a:lstStyle>
            <a:lvl1pPr>
              <a:defRPr b="1">
                <a:solidFill>
                  <a:schemeClr val="bg1"/>
                </a:solidFill>
              </a:defRPr>
            </a:lvl1pPr>
          </a:lstStyle>
          <a:p>
            <a:r>
              <a:rPr lang="en-US" dirty="0"/>
              <a:t>TITLE AND CONTENT SLIDE. </a:t>
            </a:r>
            <a:br>
              <a:rPr lang="en-US" dirty="0"/>
            </a:br>
            <a:r>
              <a:rPr lang="en-US" dirty="0"/>
              <a:t>Headline in all caps, Arial Font</a:t>
            </a:r>
          </a:p>
        </p:txBody>
      </p:sp>
    </p:spTree>
    <p:extLst>
      <p:ext uri="{BB962C8B-B14F-4D97-AF65-F5344CB8AC3E}">
        <p14:creationId xmlns:p14="http://schemas.microsoft.com/office/powerpoint/2010/main" val="359530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86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33021" y="627296"/>
            <a:ext cx="1859645" cy="66993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Picture Placeholder 4"/>
          <p:cNvSpPr>
            <a:spLocks noGrp="1" noChangeAspect="1"/>
          </p:cNvSpPr>
          <p:nvPr>
            <p:ph type="pic" sz="quarter" idx="16" hasCustomPrompt="1"/>
          </p:nvPr>
        </p:nvSpPr>
        <p:spPr>
          <a:xfrm>
            <a:off x="4863725" y="1689100"/>
            <a:ext cx="4280275"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689100"/>
            <a:ext cx="4863724" cy="2706624"/>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1" y="1689100"/>
            <a:ext cx="239714" cy="2706624"/>
          </a:xfrm>
          <a:solidFill>
            <a:schemeClr val="accent1"/>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469900" y="4582947"/>
            <a:ext cx="2692871"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469900" y="4960384"/>
            <a:ext cx="2692871"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3417371" y="4582947"/>
            <a:ext cx="2692871"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3417371" y="4960384"/>
            <a:ext cx="2692871"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6360196" y="4582947"/>
            <a:ext cx="2692871"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6360196" y="4960384"/>
            <a:ext cx="2692871"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360195" y="6094281"/>
            <a:ext cx="2692871"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431799" y="730250"/>
            <a:ext cx="6188075"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sp>
        <p:nvSpPr>
          <p:cNvPr id="17" name="TextBox 16"/>
          <p:cNvSpPr txBox="1"/>
          <p:nvPr userDrawn="1"/>
        </p:nvSpPr>
        <p:spPr>
          <a:xfrm>
            <a:off x="-1066539" y="-1241416"/>
            <a:ext cx="3876414" cy="1015663"/>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line of text (optional): </a:t>
            </a:r>
          </a:p>
          <a:p>
            <a:endParaRPr lang="en-US" sz="1400" b="1" baseline="0" dirty="0">
              <a:solidFill>
                <a:schemeClr val="bg1"/>
              </a:solidFill>
            </a:endParaRPr>
          </a:p>
          <a:p>
            <a:r>
              <a:rPr lang="en-US" sz="1400" b="1" baseline="0" dirty="0">
                <a:solidFill>
                  <a:schemeClr val="bg1"/>
                </a:solidFill>
              </a:rPr>
              <a:t>WE START WITH YES.</a:t>
            </a:r>
            <a:endParaRPr lang="en-US" sz="1400" dirty="0">
              <a:solidFill>
                <a:schemeClr val="bg1"/>
              </a:solidFill>
            </a:endParaRPr>
          </a:p>
          <a:p>
            <a:endParaRPr lang="en-US" dirty="0">
              <a:solidFill>
                <a:schemeClr val="bg1"/>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2182264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Option B">
    <p:bg>
      <p:bgPr>
        <a:solidFill>
          <a:schemeClr val="bg1"/>
        </a:solidFill>
        <a:effectLst/>
      </p:bgPr>
    </p:bg>
    <p:spTree>
      <p:nvGrpSpPr>
        <p:cNvPr id="1" name=""/>
        <p:cNvGrpSpPr/>
        <p:nvPr/>
      </p:nvGrpSpPr>
      <p:grpSpPr>
        <a:xfrm>
          <a:off x="0" y="0"/>
          <a:ext cx="0" cy="0"/>
          <a:chOff x="0" y="0"/>
          <a:chExt cx="0" cy="0"/>
        </a:xfrm>
      </p:grpSpPr>
      <p:pic>
        <p:nvPicPr>
          <p:cNvPr id="1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83" name="Picture 82"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27020"/>
            <a:ext cx="9144000" cy="6011938"/>
          </a:xfrm>
          <a:prstGeom prst="rect">
            <a:avLst/>
          </a:prstGeom>
        </p:spPr>
      </p:pic>
      <p:sp>
        <p:nvSpPr>
          <p:cNvPr id="84" name="Text Placeholder 1"/>
          <p:cNvSpPr>
            <a:spLocks noGrp="1"/>
          </p:cNvSpPr>
          <p:nvPr>
            <p:ph type="body" sz="quarter" idx="10" hasCustomPrompt="1"/>
          </p:nvPr>
        </p:nvSpPr>
        <p:spPr>
          <a:xfrm>
            <a:off x="0" y="-27020"/>
            <a:ext cx="9144000" cy="6011938"/>
          </a:xfrm>
          <a:solidFill>
            <a:schemeClr val="accent2">
              <a:alpha val="85000"/>
            </a:schemeClr>
          </a:solidFill>
        </p:spPr>
        <p:txBody>
          <a:bodyPr bIns="0" anchor="b"/>
          <a:lstStyle>
            <a:lvl1pPr marL="0" indent="0">
              <a:buNone/>
              <a:defRPr sz="100"/>
            </a:lvl1pPr>
          </a:lstStyle>
          <a:p>
            <a:r>
              <a:rPr lang="en-US" dirty="0"/>
              <a:t> </a:t>
            </a:r>
          </a:p>
        </p:txBody>
      </p:sp>
      <p:sp>
        <p:nvSpPr>
          <p:cNvPr id="8" name="Picture Placeholder 4"/>
          <p:cNvSpPr>
            <a:spLocks noGrp="1" noChangeAspect="1"/>
          </p:cNvSpPr>
          <p:nvPr>
            <p:ph type="pic" sz="quarter" idx="16" hasCustomPrompt="1"/>
          </p:nvPr>
        </p:nvSpPr>
        <p:spPr>
          <a:xfrm>
            <a:off x="4863725" y="1689100"/>
            <a:ext cx="4280275"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689100"/>
            <a:ext cx="4863724" cy="2706624"/>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B </a:t>
            </a:r>
            <a:br>
              <a:rPr lang="en-US" dirty="0"/>
            </a:br>
            <a:r>
              <a:rPr lang="en-US" dirty="0"/>
              <a:t>can be up to four </a:t>
            </a:r>
            <a:br>
              <a:rPr lang="en-US" dirty="0"/>
            </a:br>
            <a:r>
              <a:rPr lang="en-US" dirty="0"/>
              <a:t>or five lines of text</a:t>
            </a:r>
          </a:p>
        </p:txBody>
      </p:sp>
      <p:sp>
        <p:nvSpPr>
          <p:cNvPr id="4" name="Text Placeholder 3"/>
          <p:cNvSpPr>
            <a:spLocks noGrp="1"/>
          </p:cNvSpPr>
          <p:nvPr>
            <p:ph type="body" sz="quarter" idx="24" hasCustomPrompt="1"/>
          </p:nvPr>
        </p:nvSpPr>
        <p:spPr>
          <a:xfrm>
            <a:off x="1" y="204952"/>
            <a:ext cx="5851526" cy="1292225"/>
          </a:xfrm>
        </p:spPr>
        <p:txBody>
          <a:bodyPr lIns="457200" rIns="274320" anchor="ctr"/>
          <a:lstStyle>
            <a:lvl1pPr marL="0" indent="0">
              <a:buNone/>
              <a:defRPr cap="all" baseline="0">
                <a:solidFill>
                  <a:schemeClr val="bg1"/>
                </a:solidFill>
              </a:defRPr>
            </a:lvl1pPr>
          </a:lstStyle>
          <a:p>
            <a:pPr lvl="0"/>
            <a:r>
              <a:rPr lang="en-US" dirty="0"/>
              <a:t>Insert presentation date</a:t>
            </a:r>
          </a:p>
        </p:txBody>
      </p:sp>
      <p:sp>
        <p:nvSpPr>
          <p:cNvPr id="85" name="Text Placeholder 9"/>
          <p:cNvSpPr>
            <a:spLocks noGrp="1"/>
          </p:cNvSpPr>
          <p:nvPr>
            <p:ph type="body" sz="quarter" idx="17" hasCustomPrompt="1"/>
          </p:nvPr>
        </p:nvSpPr>
        <p:spPr>
          <a:xfrm>
            <a:off x="469900" y="4582947"/>
            <a:ext cx="2692871" cy="393700"/>
          </a:xfrm>
        </p:spPr>
        <p:txBody>
          <a:bodyPr lIns="0" bIns="0" anchor="b">
            <a:normAutofit/>
          </a:bodyPr>
          <a:lstStyle>
            <a:lvl1pPr marL="0" inden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6" name="Text Placeholder 45"/>
          <p:cNvSpPr>
            <a:spLocks noGrp="1"/>
          </p:cNvSpPr>
          <p:nvPr>
            <p:ph type="body" sz="quarter" idx="18" hasCustomPrompt="1"/>
          </p:nvPr>
        </p:nvSpPr>
        <p:spPr>
          <a:xfrm>
            <a:off x="469900" y="4960384"/>
            <a:ext cx="2692871" cy="914400"/>
          </a:xfrm>
        </p:spPr>
        <p:txBody>
          <a:bodyPr lIns="0">
            <a:normAutofit/>
          </a:bodyPr>
          <a:lstStyle>
            <a:lvl1pPr marL="0" indent="0">
              <a:lnSpc>
                <a:spcPct val="95000"/>
              </a:lnSpc>
              <a:spcBef>
                <a:spcPts val="0"/>
              </a:spcBef>
              <a:buNone/>
              <a:defRPr sz="1400">
                <a:solidFill>
                  <a:schemeClr val="bg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87" name="Text Placeholder 9"/>
          <p:cNvSpPr>
            <a:spLocks noGrp="1"/>
          </p:cNvSpPr>
          <p:nvPr>
            <p:ph type="body" sz="quarter" idx="21" hasCustomPrompt="1"/>
          </p:nvPr>
        </p:nvSpPr>
        <p:spPr>
          <a:xfrm>
            <a:off x="3417371" y="4582947"/>
            <a:ext cx="2692871" cy="393700"/>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2" hasCustomPrompt="1"/>
          </p:nvPr>
        </p:nvSpPr>
        <p:spPr>
          <a:xfrm>
            <a:off x="3417371" y="4960384"/>
            <a:ext cx="2692871" cy="9144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89" name="Text Placeholder 9"/>
          <p:cNvSpPr>
            <a:spLocks noGrp="1"/>
          </p:cNvSpPr>
          <p:nvPr>
            <p:ph type="body" sz="quarter" idx="25" hasCustomPrompt="1"/>
          </p:nvPr>
        </p:nvSpPr>
        <p:spPr>
          <a:xfrm>
            <a:off x="6360196" y="4582947"/>
            <a:ext cx="2692871" cy="393700"/>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90" name="Text Placeholder 45"/>
          <p:cNvSpPr>
            <a:spLocks noGrp="1"/>
          </p:cNvSpPr>
          <p:nvPr>
            <p:ph type="body" sz="quarter" idx="26" hasCustomPrompt="1"/>
          </p:nvPr>
        </p:nvSpPr>
        <p:spPr>
          <a:xfrm>
            <a:off x="6360196" y="4960384"/>
            <a:ext cx="2692871" cy="9144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47" name="Text Placeholder 4"/>
          <p:cNvSpPr>
            <a:spLocks noGrp="1"/>
          </p:cNvSpPr>
          <p:nvPr>
            <p:ph type="body" sz="quarter" idx="12" hasCustomPrompt="1"/>
          </p:nvPr>
        </p:nvSpPr>
        <p:spPr>
          <a:xfrm>
            <a:off x="-1" y="1689100"/>
            <a:ext cx="239714" cy="2706624"/>
          </a:xfrm>
          <a:solidFill>
            <a:schemeClr val="accent1"/>
          </a:solidFill>
        </p:spPr>
        <p:txBody>
          <a:bodyPr bIns="0" anchor="b"/>
          <a:lstStyle>
            <a:lvl1pPr marL="0" indent="0">
              <a:buNone/>
              <a:defRPr sz="100"/>
            </a:lvl1pPr>
          </a:lstStyle>
          <a:p>
            <a:pPr lvl="0"/>
            <a:r>
              <a:rPr lang="en-US" dirty="0"/>
              <a:t>  </a:t>
            </a:r>
          </a:p>
        </p:txBody>
      </p:sp>
      <p:sp>
        <p:nvSpPr>
          <p:cNvPr id="155" name="TextBox 154"/>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273831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457200" y="1699995"/>
            <a:ext cx="837290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Option C">
    <p:bg>
      <p:bgPr>
        <a:solidFill>
          <a:schemeClr val="bg1"/>
        </a:solidFill>
        <a:effectLst/>
      </p:bgPr>
    </p:bg>
    <p:spTree>
      <p:nvGrpSpPr>
        <p:cNvPr id="1" name=""/>
        <p:cNvGrpSpPr/>
        <p:nvPr/>
      </p:nvGrpSpPr>
      <p:grpSpPr>
        <a:xfrm>
          <a:off x="0" y="0"/>
          <a:ext cx="0" cy="0"/>
          <a:chOff x="0" y="0"/>
          <a:chExt cx="0" cy="0"/>
        </a:xfrm>
      </p:grpSpPr>
      <p:pic>
        <p:nvPicPr>
          <p:cNvPr id="18"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6679" y="167614"/>
            <a:ext cx="1546986" cy="55729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Text Placeholder 45"/>
          <p:cNvSpPr>
            <a:spLocks noGrp="1"/>
          </p:cNvSpPr>
          <p:nvPr>
            <p:ph type="body" sz="quarter" idx="19" hasCustomPrompt="1"/>
          </p:nvPr>
        </p:nvSpPr>
        <p:spPr>
          <a:xfrm>
            <a:off x="6360196" y="6094281"/>
            <a:ext cx="2692871" cy="515411"/>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50" name="Text Placeholder 9"/>
          <p:cNvSpPr>
            <a:spLocks noGrp="1"/>
          </p:cNvSpPr>
          <p:nvPr>
            <p:ph type="body" sz="quarter" idx="17" hasCustomPrompt="1"/>
          </p:nvPr>
        </p:nvSpPr>
        <p:spPr>
          <a:xfrm>
            <a:off x="469900" y="4945565"/>
            <a:ext cx="2692871" cy="393700"/>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0" y="5323002"/>
            <a:ext cx="2692871" cy="746722"/>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6" name="Text Placeholder 9"/>
          <p:cNvSpPr>
            <a:spLocks noGrp="1"/>
          </p:cNvSpPr>
          <p:nvPr>
            <p:ph type="body" sz="quarter" idx="21" hasCustomPrompt="1"/>
          </p:nvPr>
        </p:nvSpPr>
        <p:spPr>
          <a:xfrm>
            <a:off x="3417371" y="4945565"/>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1" y="5323002"/>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899574"/>
            <a:ext cx="8925874" cy="2761535"/>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726366"/>
            <a:ext cx="8452904" cy="862880"/>
          </a:xfrm>
        </p:spPr>
        <p:txBody>
          <a:bodyPr lIns="0" rIns="91440" anchor="b">
            <a:normAutofit/>
          </a:bodyPr>
          <a:lstStyle>
            <a:lvl1pPr>
              <a:defRPr sz="2800" baseline="0">
                <a:solidFill>
                  <a:schemeClr val="tx1">
                    <a:lumMod val="50000"/>
                  </a:schemeClr>
                </a:solidFill>
              </a:defRPr>
            </a:lvl1pPr>
          </a:lstStyle>
          <a:p>
            <a:r>
              <a:rPr lang="en-US" dirty="0"/>
              <a:t>presentation title – cover option c </a:t>
            </a:r>
          </a:p>
        </p:txBody>
      </p:sp>
      <p:sp>
        <p:nvSpPr>
          <p:cNvPr id="87" name="Text Placeholder 9"/>
          <p:cNvSpPr>
            <a:spLocks noGrp="1"/>
          </p:cNvSpPr>
          <p:nvPr>
            <p:ph type="body" sz="quarter" idx="23" hasCustomPrompt="1"/>
          </p:nvPr>
        </p:nvSpPr>
        <p:spPr>
          <a:xfrm>
            <a:off x="6360196" y="4945565"/>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6" y="5323002"/>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4589246"/>
            <a:ext cx="8484914" cy="331077"/>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1" y="899573"/>
            <a:ext cx="224589" cy="2761488"/>
          </a:xfrm>
          <a:solidFill>
            <a:schemeClr val="accent1"/>
          </a:solidFill>
        </p:spPr>
        <p:txBody>
          <a:bodyPr bIns="0" anchor="b"/>
          <a:lstStyle>
            <a:lvl1pPr marL="0" indent="0">
              <a:buNone/>
              <a:defRPr sz="100"/>
            </a:lvl1pPr>
          </a:lstStyle>
          <a:p>
            <a:pPr lvl="0"/>
            <a:r>
              <a:rPr lang="en-US" dirty="0"/>
              <a:t>  </a:t>
            </a:r>
          </a:p>
        </p:txBody>
      </p:sp>
      <p:sp>
        <p:nvSpPr>
          <p:cNvPr id="186" name="TextBox 18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7" name="Text Placeholder 4"/>
          <p:cNvSpPr>
            <a:spLocks noGrp="1"/>
          </p:cNvSpPr>
          <p:nvPr>
            <p:ph type="body" sz="quarter" idx="26" hasCustomPrompt="1"/>
          </p:nvPr>
        </p:nvSpPr>
        <p:spPr>
          <a:xfrm>
            <a:off x="503238" y="366274"/>
            <a:ext cx="8484914" cy="331077"/>
          </a:xfrm>
        </p:spPr>
        <p:txBody>
          <a:bodyPr/>
          <a:lstStyle>
            <a:lvl1pPr marL="0" indent="0">
              <a:buNone/>
              <a:defRPr sz="1000" b="1" cap="all" baseline="0">
                <a:solidFill>
                  <a:schemeClr val="tx1"/>
                </a:solidFill>
              </a:defRPr>
            </a:lvl1pPr>
          </a:lstStyle>
          <a:p>
            <a:r>
              <a:rPr lang="en-US" sz="1000" b="0" cap="all" dirty="0">
                <a:solidFill>
                  <a:srgbClr val="000000"/>
                </a:solidFill>
              </a:rPr>
              <a:t>Type in name of </a:t>
            </a:r>
            <a:r>
              <a:rPr lang="en-US" sz="1000" b="0" cap="all" dirty="0" err="1">
                <a:solidFill>
                  <a:srgbClr val="000000"/>
                </a:solidFill>
              </a:rPr>
              <a:t>fACILITY</a:t>
            </a:r>
            <a:r>
              <a:rPr lang="en-US" sz="1000" b="0" cap="all" dirty="0">
                <a:solidFill>
                  <a:srgbClr val="000000"/>
                </a:solidFill>
              </a:rPr>
              <a:t>, division, group, program or </a:t>
            </a:r>
            <a:r>
              <a:rPr lang="en-US" sz="1000" dirty="0">
                <a:solidFill>
                  <a:srgbClr val="000000"/>
                </a:solidFill>
              </a:rPr>
              <a:t>www.anl.gov</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219085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Option D">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320210"/>
            <a:ext cx="1546986" cy="55729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Text Placeholder 45"/>
          <p:cNvSpPr>
            <a:spLocks noGrp="1"/>
          </p:cNvSpPr>
          <p:nvPr>
            <p:ph type="body" sz="quarter" idx="19" hasCustomPrompt="1"/>
          </p:nvPr>
        </p:nvSpPr>
        <p:spPr>
          <a:xfrm>
            <a:off x="6360195" y="6094281"/>
            <a:ext cx="2692871" cy="515411"/>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50" name="Text Placeholder 9"/>
          <p:cNvSpPr>
            <a:spLocks noGrp="1"/>
          </p:cNvSpPr>
          <p:nvPr>
            <p:ph type="body" sz="quarter" idx="17" hasCustomPrompt="1"/>
          </p:nvPr>
        </p:nvSpPr>
        <p:spPr>
          <a:xfrm>
            <a:off x="469900" y="4581631"/>
            <a:ext cx="2692871" cy="393700"/>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0" y="4959068"/>
            <a:ext cx="2692871" cy="9144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6" name="Text Placeholder 9"/>
          <p:cNvSpPr>
            <a:spLocks noGrp="1"/>
          </p:cNvSpPr>
          <p:nvPr>
            <p:ph type="body" sz="quarter" idx="21" hasCustomPrompt="1"/>
          </p:nvPr>
        </p:nvSpPr>
        <p:spPr>
          <a:xfrm>
            <a:off x="3417371" y="4581631"/>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1" y="4959068"/>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1681606"/>
            <a:ext cx="8925874" cy="2761535"/>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1" y="116710"/>
            <a:ext cx="6776128" cy="1119234"/>
          </a:xfrm>
        </p:spPr>
        <p:txBody>
          <a:bodyPr lIns="0" rIns="91440" anchor="b">
            <a:normAutofit/>
          </a:bodyPr>
          <a:lstStyle>
            <a:lvl1pPr>
              <a:defRPr sz="2800" baseline="0">
                <a:solidFill>
                  <a:schemeClr val="tx1">
                    <a:lumMod val="50000"/>
                  </a:schemeClr>
                </a:solidFill>
              </a:defRPr>
            </a:lvl1pPr>
          </a:lstStyle>
          <a:p>
            <a:r>
              <a:rPr lang="en-US" dirty="0"/>
              <a:t>presentation title –</a:t>
            </a:r>
            <a:br>
              <a:rPr lang="en-US" dirty="0"/>
            </a:br>
            <a:r>
              <a:rPr lang="en-US" dirty="0"/>
              <a:t>Cover option D</a:t>
            </a:r>
          </a:p>
        </p:txBody>
      </p:sp>
      <p:sp>
        <p:nvSpPr>
          <p:cNvPr id="87" name="Text Placeholder 9"/>
          <p:cNvSpPr>
            <a:spLocks noGrp="1"/>
          </p:cNvSpPr>
          <p:nvPr>
            <p:ph type="body" sz="quarter" idx="23" hasCustomPrompt="1"/>
          </p:nvPr>
        </p:nvSpPr>
        <p:spPr>
          <a:xfrm>
            <a:off x="6360196" y="4581631"/>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6" y="4959068"/>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1229593"/>
            <a:ext cx="8484914" cy="331077"/>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1" y="1681605"/>
            <a:ext cx="224589" cy="2761488"/>
          </a:xfrm>
          <a:solidFill>
            <a:schemeClr val="accent1"/>
          </a:solidFill>
        </p:spPr>
        <p:txBody>
          <a:bodyPr bIns="0" anchor="b"/>
          <a:lstStyle>
            <a:lvl1pPr marL="0" indent="0">
              <a:buNone/>
              <a:defRPr sz="100"/>
            </a:lvl1pPr>
          </a:lstStyle>
          <a:p>
            <a:pPr lvl="0"/>
            <a:r>
              <a:rPr lang="en-US" dirty="0"/>
              <a:t>  </a:t>
            </a:r>
          </a:p>
        </p:txBody>
      </p:sp>
      <p:sp>
        <p:nvSpPr>
          <p:cNvPr id="153" name="TextBox 15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104" y="6266118"/>
            <a:ext cx="2601444" cy="330857"/>
          </a:xfrm>
          <a:prstGeom prst="rect">
            <a:avLst/>
          </a:prstGeom>
        </p:spPr>
      </p:pic>
    </p:spTree>
    <p:extLst>
      <p:ext uri="{BB962C8B-B14F-4D97-AF65-F5344CB8AC3E}">
        <p14:creationId xmlns:p14="http://schemas.microsoft.com/office/powerpoint/2010/main" val="206170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ic - Full Fram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6" y="0"/>
            <a:ext cx="8925873" cy="6858000"/>
          </a:xfrm>
          <a:solidFill>
            <a:schemeClr val="bg1"/>
          </a:solidFill>
        </p:spPr>
        <p:txBody>
          <a:bodyPr lIns="0" tIns="1645920" anchor="t" anchorCtr="0"/>
          <a:lstStyle>
            <a:lvl1pPr marL="0" indent="0" algn="ctr">
              <a:buNone/>
              <a:defRPr baseline="0"/>
            </a:lvl1pPr>
          </a:lstStyle>
          <a:p>
            <a:r>
              <a:rPr lang="en-US" dirty="0"/>
              <a:t>Click icon to insert an image then right click image and “SEND IMAGE TO BACK”</a:t>
            </a:r>
          </a:p>
        </p:txBody>
      </p:sp>
      <p:sp>
        <p:nvSpPr>
          <p:cNvPr id="7" name="Text Placeholder 6"/>
          <p:cNvSpPr>
            <a:spLocks noGrp="1"/>
          </p:cNvSpPr>
          <p:nvPr>
            <p:ph type="body" sz="quarter" idx="17" hasCustomPrompt="1"/>
          </p:nvPr>
        </p:nvSpPr>
        <p:spPr>
          <a:xfrm>
            <a:off x="0" y="4775200"/>
            <a:ext cx="9144000" cy="2082800"/>
          </a:xfrm>
          <a:solidFill>
            <a:schemeClr val="tx2">
              <a:alpha val="91000"/>
            </a:schemeClr>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2" name="Title 1"/>
          <p:cNvSpPr>
            <a:spLocks noGrp="1"/>
          </p:cNvSpPr>
          <p:nvPr>
            <p:ph type="title" hasCustomPrompt="1"/>
          </p:nvPr>
        </p:nvSpPr>
        <p:spPr>
          <a:xfrm>
            <a:off x="469901" y="5042974"/>
            <a:ext cx="8321040" cy="1373592"/>
          </a:xfrm>
        </p:spPr>
        <p:txBody>
          <a:bodyPr lIns="0" anchor="t"/>
          <a:lstStyle>
            <a:lvl1pPr>
              <a:defRPr sz="2400" b="1" cap="all" baseline="0">
                <a:solidFill>
                  <a:schemeClr val="bg1"/>
                </a:solidFill>
              </a:defRPr>
            </a:lvl1pPr>
          </a:lstStyle>
          <a:p>
            <a:r>
              <a:rPr lang="en-US" dirty="0"/>
              <a:t>Full-frame image layout  – title</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8"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a:t>  </a:t>
            </a:r>
          </a:p>
        </p:txBody>
      </p:sp>
      <p:sp>
        <p:nvSpPr>
          <p:cNvPr id="9" name="TextBox 8"/>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207282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 - ONE Image">
    <p:bg>
      <p:bgPr>
        <a:solidFill>
          <a:schemeClr val="bg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7"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0"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noChangeAspect="1"/>
          </p:cNvSpPr>
          <p:nvPr>
            <p:ph type="pic" sz="quarter" idx="13" hasCustomPrompt="1"/>
          </p:nvPr>
        </p:nvSpPr>
        <p:spPr>
          <a:xfrm>
            <a:off x="218126" y="-1"/>
            <a:ext cx="8925873" cy="3656013"/>
          </a:xfrm>
          <a:solidFill>
            <a:schemeClr val="bg1"/>
          </a:solidFill>
        </p:spPr>
        <p:txBody>
          <a:bodyPr lIns="0"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807284"/>
            <a:ext cx="8674100" cy="787098"/>
          </a:xfrm>
        </p:spPr>
        <p:txBody>
          <a:bodyPr lIns="0"/>
          <a:lstStyle>
            <a:lvl1pPr>
              <a:defRPr sz="2800" b="1" baseline="0">
                <a:solidFill>
                  <a:schemeClr val="bg1"/>
                </a:solidFill>
              </a:defRPr>
            </a:lvl1pPr>
          </a:lstStyle>
          <a:p>
            <a:r>
              <a:rPr lang="en-US" dirty="0"/>
              <a:t>Science/R&amp;D hero – one image</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9"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65949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 - TWO images">
    <p:bg>
      <p:bgPr>
        <a:solidFill>
          <a:schemeClr val="bg1"/>
        </a:solidFill>
        <a:effectLst/>
      </p:bgPr>
    </p:bg>
    <p:spTree>
      <p:nvGrpSpPr>
        <p:cNvPr id="1" name=""/>
        <p:cNvGrpSpPr/>
        <p:nvPr/>
      </p:nvGrpSpPr>
      <p:grpSpPr>
        <a:xfrm>
          <a:off x="0" y="0"/>
          <a:ext cx="0" cy="0"/>
          <a:chOff x="0" y="0"/>
          <a:chExt cx="0" cy="0"/>
        </a:xfrm>
      </p:grpSpPr>
      <p:sp>
        <p:nvSpPr>
          <p:cNvPr id="13" name="Text Placeholder 6"/>
          <p:cNvSpPr>
            <a:spLocks noGrp="1"/>
          </p:cNvSpPr>
          <p:nvPr>
            <p:ph type="body" sz="quarter" idx="20"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1" name="Picture Placeholder 4"/>
          <p:cNvSpPr>
            <a:spLocks noGrp="1" noChangeAspect="1"/>
          </p:cNvSpPr>
          <p:nvPr>
            <p:ph type="pic" sz="quarter" idx="16" hasCustomPrompt="1"/>
          </p:nvPr>
        </p:nvSpPr>
        <p:spPr>
          <a:xfrm>
            <a:off x="218127" y="0"/>
            <a:ext cx="4480560" cy="3663950"/>
          </a:xfrm>
          <a:solidFill>
            <a:schemeClr val="bg1">
              <a:lumMod val="75000"/>
            </a:schemeClr>
          </a:solidFill>
        </p:spPr>
        <p:txBody>
          <a:bodyPr tIns="1097280" anchor="t" anchorCtr="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7" hasCustomPrompt="1"/>
          </p:nvPr>
        </p:nvSpPr>
        <p:spPr>
          <a:xfrm>
            <a:off x="4682525" y="0"/>
            <a:ext cx="4480560" cy="3663950"/>
          </a:xfrm>
          <a:solidFill>
            <a:schemeClr val="bg1">
              <a:lumMod val="85000"/>
            </a:schemeClr>
          </a:solidFill>
        </p:spPr>
        <p:txBody>
          <a:bodyPr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807284"/>
            <a:ext cx="8674100" cy="787098"/>
          </a:xfrm>
        </p:spPr>
        <p:txBody>
          <a:bodyPr lIns="0"/>
          <a:lstStyle>
            <a:lvl1pPr>
              <a:defRPr sz="2800" b="1">
                <a:solidFill>
                  <a:schemeClr val="bg1"/>
                </a:solidFill>
              </a:defRPr>
            </a:lvl1pPr>
          </a:lstStyle>
          <a:p>
            <a:r>
              <a:rPr lang="en-US" dirty="0"/>
              <a:t>Science/R&amp;D hero – TWO images</a:t>
            </a:r>
            <a:br>
              <a:rPr lang="en-US" dirty="0"/>
            </a:br>
            <a:r>
              <a:rPr lang="en-US" dirty="0"/>
              <a:t>Headline is </a:t>
            </a:r>
            <a:r>
              <a:rPr lang="en-US" dirty="0" err="1"/>
              <a:t>arial</a:t>
            </a:r>
            <a:r>
              <a:rPr lang="en-US" dirty="0"/>
              <a:t> in all caps</a:t>
            </a:r>
          </a:p>
        </p:txBody>
      </p:sp>
      <p:sp>
        <p:nvSpPr>
          <p:cNvPr id="9"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0"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a:t>  </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0953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 - THREE Images">
    <p:bg>
      <p:bgPr>
        <a:solidFill>
          <a:schemeClr val="bg1"/>
        </a:solidFill>
        <a:effectLst/>
      </p:bgPr>
    </p:bg>
    <p:spTree>
      <p:nvGrpSpPr>
        <p:cNvPr id="1" name=""/>
        <p:cNvGrpSpPr/>
        <p:nvPr/>
      </p:nvGrpSpPr>
      <p:grpSpPr>
        <a:xfrm>
          <a:off x="0" y="0"/>
          <a:ext cx="0" cy="0"/>
          <a:chOff x="0" y="0"/>
          <a:chExt cx="0" cy="0"/>
        </a:xfrm>
      </p:grpSpPr>
      <p:sp>
        <p:nvSpPr>
          <p:cNvPr id="11" name="Text Placeholder 6"/>
          <p:cNvSpPr>
            <a:spLocks noGrp="1"/>
          </p:cNvSpPr>
          <p:nvPr>
            <p:ph type="body" sz="quarter" idx="19"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0"/>
            <a:ext cx="2990088" cy="367364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3194237" y="0"/>
            <a:ext cx="2990088" cy="367364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6186112" y="0"/>
            <a:ext cx="2957888" cy="367364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a:xfrm>
            <a:off x="469900" y="3807284"/>
            <a:ext cx="8674100" cy="787098"/>
          </a:xfrm>
        </p:spPr>
        <p:txBody>
          <a:bodyPr lIns="0"/>
          <a:lstStyle>
            <a:lvl1pPr>
              <a:defRPr sz="2800" b="1">
                <a:solidFill>
                  <a:schemeClr val="bg1"/>
                </a:solidFill>
              </a:defRPr>
            </a:lvl1pPr>
          </a:lstStyle>
          <a:p>
            <a:r>
              <a:rPr lang="en-US" dirty="0"/>
              <a:t>Science/R&amp;D hero – Three images</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7"/>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2"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a:t>  </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301297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 - FOUR Images">
    <p:bg>
      <p:bgPr>
        <a:solidFill>
          <a:schemeClr val="bg1"/>
        </a:solidFill>
        <a:effectLst/>
      </p:bgPr>
    </p:bg>
    <p:spTree>
      <p:nvGrpSpPr>
        <p:cNvPr id="1" name=""/>
        <p:cNvGrpSpPr/>
        <p:nvPr/>
      </p:nvGrpSpPr>
      <p:grpSpPr>
        <a:xfrm>
          <a:off x="0" y="0"/>
          <a:ext cx="0" cy="0"/>
          <a:chOff x="0" y="0"/>
          <a:chExt cx="0" cy="0"/>
        </a:xfrm>
      </p:grpSpPr>
      <p:sp>
        <p:nvSpPr>
          <p:cNvPr id="19" name="Text Placeholder 6"/>
          <p:cNvSpPr>
            <a:spLocks noGrp="1"/>
          </p:cNvSpPr>
          <p:nvPr>
            <p:ph type="body" sz="quarter" idx="24" hasCustomPrompt="1"/>
          </p:nvPr>
        </p:nvSpPr>
        <p:spPr>
          <a:xfrm>
            <a:off x="0" y="0"/>
            <a:ext cx="9144000" cy="6858000"/>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1654175"/>
            <a:ext cx="2240280" cy="223828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654175"/>
            <a:ext cx="2240280" cy="223828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654175"/>
            <a:ext cx="2240280" cy="223828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654175"/>
            <a:ext cx="2240280" cy="223828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hasCustomPrompt="1"/>
          </p:nvPr>
        </p:nvSpPr>
        <p:spPr/>
        <p:txBody>
          <a:bodyPr/>
          <a:lstStyle>
            <a:lvl1pPr>
              <a:defRPr>
                <a:solidFill>
                  <a:schemeClr val="bg1"/>
                </a:solidFill>
              </a:defRPr>
            </a:lvl1pPr>
          </a:lstStyle>
          <a:p>
            <a:r>
              <a:rPr lang="en-US" dirty="0"/>
              <a:t>Science/R&amp;D hero – four images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3931763"/>
            <a:ext cx="2238469" cy="477837"/>
          </a:xfrm>
        </p:spPr>
        <p:txBody>
          <a:bodyPr lIns="91440" rIns="91440"/>
          <a:lstStyle>
            <a:lvl1pPr marL="0" indent="0">
              <a:lnSpc>
                <a:spcPct val="95000"/>
              </a:lnSpc>
              <a:buNone/>
              <a:defRPr sz="1200" b="0" baseline="0">
                <a:solidFill>
                  <a:schemeClr val="bg1"/>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4" y="3931763"/>
            <a:ext cx="2238469" cy="477837"/>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3" y="3931763"/>
            <a:ext cx="2238469" cy="477837"/>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1" y="3931763"/>
            <a:ext cx="2238469" cy="477837"/>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2" name="Slide Number Placeholder 1"/>
          <p:cNvSpPr>
            <a:spLocks noGrp="1"/>
          </p:cNvSpPr>
          <p:nvPr>
            <p:ph type="sldNum" sz="quarter" idx="22"/>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6" name="Footer Placeholder 5"/>
          <p:cNvSpPr>
            <a:spLocks noGrp="1"/>
          </p:cNvSpPr>
          <p:nvPr>
            <p:ph type="ftr" sz="quarter" idx="23"/>
          </p:nvPr>
        </p:nvSpPr>
        <p:spPr>
          <a:xfrm>
            <a:off x="0" y="-1"/>
            <a:ext cx="228600" cy="6858000"/>
          </a:xfrm>
          <a:prstGeom prst="rect">
            <a:avLst/>
          </a:prstGeom>
        </p:spPr>
        <p:txBody>
          <a:bodyPr/>
          <a:lstStyle/>
          <a:p>
            <a:endParaRPr lang="en-US" dirty="0"/>
          </a:p>
        </p:txBody>
      </p:sp>
      <p:sp>
        <p:nvSpPr>
          <p:cNvPr id="20"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a:t>  </a:t>
            </a:r>
          </a:p>
        </p:txBody>
      </p:sp>
      <p:sp>
        <p:nvSpPr>
          <p:cNvPr id="21" name="TextBox 2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3956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AND CONTENT </a:t>
            </a:r>
            <a:br>
              <a:rPr lang="en-US" dirty="0"/>
            </a:br>
            <a:r>
              <a:rPr lang="en-US" dirty="0"/>
              <a:t>Headline in </a:t>
            </a:r>
            <a:r>
              <a:rPr lang="en-US" dirty="0" err="1"/>
              <a:t>arial</a:t>
            </a:r>
            <a:r>
              <a:rPr lang="en-US" dirty="0"/>
              <a:t> and all caps</a:t>
            </a:r>
          </a:p>
        </p:txBody>
      </p:sp>
      <p:sp>
        <p:nvSpPr>
          <p:cNvPr id="6" name="Text Placeholder 5"/>
          <p:cNvSpPr>
            <a:spLocks noGrp="1"/>
          </p:cNvSpPr>
          <p:nvPr>
            <p:ph type="body" sz="quarter" idx="12" hasCustomPrompt="1"/>
          </p:nvPr>
        </p:nvSpPr>
        <p:spPr>
          <a:xfrm>
            <a:off x="457200" y="1168750"/>
            <a:ext cx="8372901" cy="499714"/>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Box 3"/>
          <p:cNvSpPr txBox="1"/>
          <p:nvPr userDrawn="1"/>
        </p:nvSpPr>
        <p:spPr>
          <a:xfrm>
            <a:off x="2148350" y="1445567"/>
            <a:ext cx="184666"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398146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699995"/>
            <a:ext cx="4023360" cy="4422775"/>
          </a:xfrm>
        </p:spPr>
        <p:txBody>
          <a:bodyPr/>
          <a:lstStyle>
            <a:lvl1pPr>
              <a:defRPr sz="1800"/>
            </a:lvl1pPr>
            <a:lvl2pPr marL="457200" indent="-173038">
              <a:spcBef>
                <a:spcPts val="0"/>
              </a:spcBef>
              <a:defRPr sz="1800"/>
            </a:lvl2pPr>
            <a:lvl3pPr marL="627063" indent="-128588">
              <a:defRPr sz="1800"/>
            </a:lvl3pPr>
            <a:lvl4pPr marL="865188" indent="-171450">
              <a:defRPr sz="1400"/>
            </a:lvl4pPr>
            <a:lvl5pPr marL="1084263" indent="-17145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00588" y="1685707"/>
            <a:ext cx="4023360" cy="4422775"/>
          </a:xfrm>
        </p:spPr>
        <p:txBody>
          <a:bodyPr/>
          <a:lstStyle>
            <a:lvl1pPr>
              <a:defRPr sz="1800"/>
            </a:lvl1pPr>
            <a:lvl2pPr marL="457200" indent="-173038">
              <a:spcBef>
                <a:spcPts val="0"/>
              </a:spcBef>
              <a:defRPr sz="1800"/>
            </a:lvl2pPr>
            <a:lvl3pPr marL="627063" indent="-128588">
              <a:defRPr sz="1800"/>
            </a:lvl3pPr>
            <a:lvl4pPr marL="865188" indent="-171450">
              <a:defRPr sz="1400"/>
            </a:lvl4pPr>
            <a:lvl5pPr marL="1084263" indent="-17145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w/boxed heads">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0895" y="2263770"/>
            <a:ext cx="4114800" cy="383588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400"/>
            </a:lvl4pPr>
            <a:lvl5pPr marL="1084263" indent="-17145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4875" y="2263770"/>
            <a:ext cx="4114800" cy="383588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400"/>
            </a:lvl4pPr>
            <a:lvl5pPr marL="1084263" indent="-17145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6" hasCustomPrompt="1"/>
          </p:nvPr>
        </p:nvSpPr>
        <p:spPr>
          <a:xfrm>
            <a:off x="4714875" y="1684229"/>
            <a:ext cx="4114800" cy="620998"/>
          </a:xfrm>
          <a:prstGeom prst="rect">
            <a:avLst/>
          </a:prstGeom>
          <a:solidFill>
            <a:schemeClr val="accent1"/>
          </a:solidFill>
          <a:ln w="9525">
            <a:solidFill>
              <a:schemeClr val="accent1"/>
            </a:solidFill>
            <a:miter lim="800000"/>
          </a:ln>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a:noFill/>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9" name="Text Placeholder 3"/>
          <p:cNvSpPr>
            <a:spLocks noGrp="1"/>
          </p:cNvSpPr>
          <p:nvPr>
            <p:ph type="body" sz="quarter" idx="15" hasCustomPrompt="1"/>
          </p:nvPr>
        </p:nvSpPr>
        <p:spPr>
          <a:xfrm>
            <a:off x="460895" y="1684229"/>
            <a:ext cx="4114800" cy="620998"/>
          </a:xfrm>
          <a:prstGeom prst="rect">
            <a:avLst/>
          </a:prstGeom>
          <a:solidFill>
            <a:schemeClr val="accent1"/>
          </a:solidFill>
          <a:ln w="9525">
            <a:solidFill>
              <a:schemeClr val="accent1"/>
            </a:solidFill>
            <a:miter lim="800000"/>
          </a:ln>
          <a:effectLst/>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2" name="Title 1"/>
          <p:cNvSpPr>
            <a:spLocks noGrp="1"/>
          </p:cNvSpPr>
          <p:nvPr>
            <p:ph type="title" hasCustomPrompt="1"/>
          </p:nvPr>
        </p:nvSpPr>
        <p:spPr/>
        <p:txBody>
          <a:bodyPr/>
          <a:lstStyle>
            <a:lvl1pPr>
              <a:defRPr baseline="0"/>
            </a:lvl1pPr>
          </a:lstStyle>
          <a:p>
            <a:r>
              <a:rPr lang="en-US" dirty="0"/>
              <a:t>Two-column CONTENT slide</a:t>
            </a:r>
            <a:br>
              <a:rPr lang="en-US" dirty="0"/>
            </a:br>
            <a:r>
              <a:rPr lang="en-US" dirty="0"/>
              <a:t>with box treatment</a:t>
            </a:r>
          </a:p>
        </p:txBody>
      </p:sp>
    </p:spTree>
    <p:extLst>
      <p:ext uri="{BB962C8B-B14F-4D97-AF65-F5344CB8AC3E}">
        <p14:creationId xmlns:p14="http://schemas.microsoft.com/office/powerpoint/2010/main" val="342340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4503575" y="1699995"/>
            <a:ext cx="4319750" cy="2249430"/>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79" y="1699995"/>
            <a:ext cx="3729481" cy="22860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95679" y="4080588"/>
            <a:ext cx="3729481" cy="22860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4503575" y="4066957"/>
            <a:ext cx="4319750" cy="2249430"/>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7779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3045309" y="1731527"/>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89394" y="1720414"/>
            <a:ext cx="2023746" cy="1347056"/>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87014" y="3290408"/>
            <a:ext cx="2028507" cy="1347056"/>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THREE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3045309" y="3304768"/>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4"/>
          <p:cNvSpPr>
            <a:spLocks noGrp="1"/>
          </p:cNvSpPr>
          <p:nvPr>
            <p:ph type="pic" sz="quarter" idx="19" hasCustomPrompt="1"/>
          </p:nvPr>
        </p:nvSpPr>
        <p:spPr>
          <a:xfrm>
            <a:off x="487013" y="4872981"/>
            <a:ext cx="2028507" cy="1347056"/>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5" name="Text Placeholder 3"/>
          <p:cNvSpPr>
            <a:spLocks noGrp="1"/>
          </p:cNvSpPr>
          <p:nvPr>
            <p:ph type="body" sz="quarter" idx="20"/>
          </p:nvPr>
        </p:nvSpPr>
        <p:spPr>
          <a:xfrm>
            <a:off x="3045309" y="4856121"/>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5963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88732" y="3998349"/>
            <a:ext cx="4114800" cy="2129163"/>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6215" y="3998349"/>
            <a:ext cx="4097585" cy="2129163"/>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79" y="1699995"/>
            <a:ext cx="4023360" cy="22860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709050" y="1699995"/>
            <a:ext cx="4023360" cy="22860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top HORIZONTAL</a:t>
            </a:r>
            <a:br>
              <a:rPr lang="en-US" dirty="0"/>
            </a:br>
            <a:r>
              <a:rPr lang="en-US" dirty="0"/>
              <a:t>Headline in </a:t>
            </a:r>
            <a:r>
              <a:rPr lang="en-US" dirty="0" err="1"/>
              <a:t>arial</a:t>
            </a:r>
            <a:r>
              <a:rPr lang="en-US" dirty="0"/>
              <a:t> and all caps</a:t>
            </a:r>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20135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S - Bottom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699995"/>
            <a:ext cx="4114800" cy="171707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6215" y="1699995"/>
            <a:ext cx="4114800" cy="171707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4"/>
          <p:cNvSpPr>
            <a:spLocks noGrp="1"/>
          </p:cNvSpPr>
          <p:nvPr>
            <p:ph type="pic" sz="quarter" idx="15" hasCustomPrompt="1"/>
          </p:nvPr>
        </p:nvSpPr>
        <p:spPr>
          <a:xfrm>
            <a:off x="464146" y="3437315"/>
            <a:ext cx="4023360" cy="22860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11" name="Picture Placeholder 4"/>
          <p:cNvSpPr>
            <a:spLocks noGrp="1"/>
          </p:cNvSpPr>
          <p:nvPr>
            <p:ph type="pic" sz="quarter" idx="16" hasCustomPrompt="1"/>
          </p:nvPr>
        </p:nvSpPr>
        <p:spPr>
          <a:xfrm>
            <a:off x="4730864" y="3437315"/>
            <a:ext cx="4023360" cy="22860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bottom HORIZONTAL</a:t>
            </a:r>
            <a:br>
              <a:rPr lang="en-US" dirty="0"/>
            </a:br>
            <a:r>
              <a:rPr lang="en-US" dirty="0"/>
              <a:t>WITH CAPTIONS</a:t>
            </a:r>
          </a:p>
        </p:txBody>
      </p:sp>
      <p:sp>
        <p:nvSpPr>
          <p:cNvPr id="12" name="TextBox 11"/>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8" name="Text Placeholder 7"/>
          <p:cNvSpPr>
            <a:spLocks noGrp="1"/>
          </p:cNvSpPr>
          <p:nvPr>
            <p:ph type="body" sz="quarter" idx="17"/>
          </p:nvPr>
        </p:nvSpPr>
        <p:spPr>
          <a:xfrm>
            <a:off x="476265" y="5735092"/>
            <a:ext cx="3995723" cy="568438"/>
          </a:xfrm>
        </p:spPr>
        <p:txBody>
          <a:bodyPr/>
          <a:lstStyle>
            <a:lvl1pPr marL="0" indent="0">
              <a:buNone/>
              <a:defRPr sz="1200"/>
            </a:lvl1pPr>
          </a:lstStyle>
          <a:p>
            <a:pPr lvl="0"/>
            <a:r>
              <a:rPr lang="en-US"/>
              <a:t>Click to edit Master text styles</a:t>
            </a:r>
          </a:p>
        </p:txBody>
      </p:sp>
      <p:sp>
        <p:nvSpPr>
          <p:cNvPr id="13" name="Text Placeholder 7"/>
          <p:cNvSpPr>
            <a:spLocks noGrp="1"/>
          </p:cNvSpPr>
          <p:nvPr>
            <p:ph type="body" sz="quarter" idx="18"/>
          </p:nvPr>
        </p:nvSpPr>
        <p:spPr>
          <a:xfrm>
            <a:off x="4750289" y="5735092"/>
            <a:ext cx="3995723" cy="568438"/>
          </a:xfrm>
        </p:spPr>
        <p:txBody>
          <a:bodyPr/>
          <a:lstStyle>
            <a:lvl1pPr marL="0" indent="0">
              <a:buNone/>
              <a:defRPr sz="1200"/>
            </a:lvl1pPr>
          </a:lstStyle>
          <a:p>
            <a:pPr lvl="0"/>
            <a:r>
              <a:rPr lang="en-US"/>
              <a:t>Click to edit Master text styles</a:t>
            </a:r>
          </a:p>
        </p:txBody>
      </p:sp>
    </p:spTree>
    <p:extLst>
      <p:ext uri="{BB962C8B-B14F-4D97-AF65-F5344CB8AC3E}">
        <p14:creationId xmlns:p14="http://schemas.microsoft.com/office/powerpoint/2010/main" val="1214575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2" descr="C:\Users\amiesen\Desktop\anlrgbpptlogo.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21160" y="6436886"/>
            <a:ext cx="769422" cy="27718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57200" y="274638"/>
            <a:ext cx="8372901" cy="828948"/>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457200" y="1699995"/>
            <a:ext cx="8372901" cy="442277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343400" y="6473709"/>
            <a:ext cx="457200" cy="18288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6858002"/>
          </a:xfrm>
          <a:prstGeom prst="rect">
            <a:avLst/>
          </a:prstGeom>
          <a:solidFill>
            <a:schemeClr val="accent1"/>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pic>
        <p:nvPicPr>
          <p:cNvPr id="8" name="Picture 7"/>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457201" y="6476149"/>
            <a:ext cx="1418753" cy="180440"/>
          </a:xfrm>
          <a:prstGeom prst="rect">
            <a:avLst/>
          </a:prstGeom>
        </p:spPr>
      </p:pic>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37" r:id="rId1"/>
    <p:sldLayoutId id="2147483686" r:id="rId2"/>
    <p:sldLayoutId id="2147483687" r:id="rId3"/>
    <p:sldLayoutId id="2147483688" r:id="rId4"/>
    <p:sldLayoutId id="2147483690" r:id="rId5"/>
    <p:sldLayoutId id="2147483774" r:id="rId6"/>
    <p:sldLayoutId id="2147483711" r:id="rId7"/>
    <p:sldLayoutId id="2147483692" r:id="rId8"/>
    <p:sldLayoutId id="2147483693" r:id="rId9"/>
    <p:sldLayoutId id="2147483709" r:id="rId10"/>
    <p:sldLayoutId id="2147483695" r:id="rId11"/>
    <p:sldLayoutId id="2147483739" r:id="rId12"/>
    <p:sldLayoutId id="2147483696" r:id="rId13"/>
    <p:sldLayoutId id="2147483689" r:id="rId14"/>
    <p:sldLayoutId id="2147483710" r:id="rId15"/>
    <p:sldLayoutId id="2147483706" r:id="rId16"/>
    <p:sldLayoutId id="2147483704" r:id="rId17"/>
    <p:sldLayoutId id="2147483769" r:id="rId18"/>
    <p:sldLayoutId id="2147483770" r:id="rId19"/>
    <p:sldLayoutId id="2147483771" r:id="rId20"/>
    <p:sldLayoutId id="2147483772" r:id="rId21"/>
    <p:sldLayoutId id="2147483761" r:id="rId22"/>
    <p:sldLayoutId id="2147483762" r:id="rId23"/>
    <p:sldLayoutId id="2147483763" r:id="rId24"/>
    <p:sldLayoutId id="2147483765" r:id="rId25"/>
    <p:sldLayoutId id="2147483766" r:id="rId2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a:xfrm>
            <a:off x="0" y="1689100"/>
            <a:ext cx="9143999" cy="2706624"/>
          </a:xfrm>
        </p:spPr>
        <p:txBody>
          <a:bodyPr/>
          <a:lstStyle/>
          <a:p>
            <a:r>
              <a:rPr lang="en-US" dirty="0"/>
              <a:t>VTO 2197-1699 </a:t>
            </a:r>
            <a:r>
              <a:rPr lang="en-US" dirty="0" err="1"/>
              <a:t>Ceeesa</a:t>
            </a:r>
            <a:r>
              <a:rPr lang="en-US"/>
              <a:t> Workplan</a:t>
            </a:r>
            <a:endParaRPr lang="en-US" dirty="0"/>
          </a:p>
        </p:txBody>
      </p:sp>
      <p:sp>
        <p:nvSpPr>
          <p:cNvPr id="45" name="Text Placeholder 44"/>
          <p:cNvSpPr>
            <a:spLocks noGrp="1"/>
          </p:cNvSpPr>
          <p:nvPr>
            <p:ph type="body" sz="quarter" idx="12"/>
          </p:nvPr>
        </p:nvSpPr>
        <p:spPr/>
        <p:txBody>
          <a:bodyPr/>
          <a:lstStyle/>
          <a:p>
            <a:r>
              <a:rPr lang="en-US" dirty="0" err="1"/>
              <a:t>drhgfdjhngngfmhgmghmghjmghfmf</a:t>
            </a:r>
            <a:endParaRPr lang="en-US" dirty="0"/>
          </a:p>
        </p:txBody>
      </p:sp>
    </p:spTree>
    <p:extLst>
      <p:ext uri="{BB962C8B-B14F-4D97-AF65-F5344CB8AC3E}">
        <p14:creationId xmlns:p14="http://schemas.microsoft.com/office/powerpoint/2010/main" val="122816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CEEESA Contribution</a:t>
            </a:r>
          </a:p>
        </p:txBody>
      </p:sp>
      <p:sp>
        <p:nvSpPr>
          <p:cNvPr id="3" name="Content Placeholder 2"/>
          <p:cNvSpPr>
            <a:spLocks noGrp="1"/>
          </p:cNvSpPr>
          <p:nvPr>
            <p:ph idx="1"/>
          </p:nvPr>
        </p:nvSpPr>
        <p:spPr>
          <a:xfrm>
            <a:off x="457200" y="1280894"/>
            <a:ext cx="8372901" cy="4884321"/>
          </a:xfrm>
        </p:spPr>
        <p:txBody>
          <a:bodyPr/>
          <a:lstStyle/>
          <a:p>
            <a:r>
              <a:rPr lang="en-US" sz="2000" b="1" dirty="0">
                <a:effectLst/>
                <a:latin typeface="Times New Roman" panose="02020603050405020304" pitchFamily="18" charset="0"/>
                <a:ea typeface="Tahoma" panose="020B0604030504040204" pitchFamily="34" charset="0"/>
                <a:cs typeface="Times New Roman" panose="02020603050405020304" pitchFamily="18" charset="0"/>
              </a:rPr>
              <a:t>Generally, CEEESA will contribution to </a:t>
            </a:r>
            <a:r>
              <a:rPr lang="en-US" sz="2000" b="1" dirty="0">
                <a:latin typeface="Times New Roman" panose="02020603050405020304" pitchFamily="18" charset="0"/>
                <a:ea typeface="Tahoma" panose="020B0604030504040204" pitchFamily="34" charset="0"/>
                <a:cs typeface="Times New Roman" panose="02020603050405020304" pitchFamily="18" charset="0"/>
              </a:rPr>
              <a:t>this project in three aspects</a:t>
            </a:r>
            <a:endParaRPr lang="en-US" sz="2000" b="1" dirty="0">
              <a:effectLst/>
              <a:latin typeface="Times New Roman" panose="02020603050405020304" pitchFamily="18" charset="0"/>
              <a:ea typeface="Times New Roman" panose="02020603050405020304" pitchFamily="18" charset="0"/>
            </a:endParaRPr>
          </a:p>
          <a:p>
            <a:pPr lvl="1"/>
            <a:r>
              <a:rPr lang="en-US" sz="2000" dirty="0">
                <a:latin typeface="Times New Roman" panose="02020603050405020304" pitchFamily="18" charset="0"/>
                <a:ea typeface="Times New Roman" panose="02020603050405020304" pitchFamily="18" charset="0"/>
              </a:rPr>
              <a:t>Develop ATEAM-T&amp;D co-simulation platform; </a:t>
            </a:r>
          </a:p>
          <a:p>
            <a:pPr lvl="1"/>
            <a:endParaRPr lang="en-US" sz="2000" dirty="0">
              <a:latin typeface="Times New Roman" panose="02020603050405020304" pitchFamily="18" charset="0"/>
              <a:ea typeface="Times New Roman" panose="02020603050405020304" pitchFamily="18" charset="0"/>
            </a:endParaRPr>
          </a:p>
          <a:p>
            <a:pPr lvl="1"/>
            <a:r>
              <a:rPr lang="en-US" sz="2000" dirty="0">
                <a:latin typeface="Times New Roman" panose="02020603050405020304" pitchFamily="18" charset="0"/>
                <a:ea typeface="Times New Roman" panose="02020603050405020304" pitchFamily="18" charset="0"/>
              </a:rPr>
              <a:t>Quantify EV penetration impacts to distribution systems and transmission systems from power quality point of view;</a:t>
            </a:r>
          </a:p>
          <a:p>
            <a:pPr lvl="1"/>
            <a:endParaRPr lang="en-US" sz="2000" dirty="0">
              <a:latin typeface="Times New Roman" panose="02020603050405020304" pitchFamily="18" charset="0"/>
              <a:ea typeface="Times New Roman" panose="02020603050405020304" pitchFamily="18" charset="0"/>
            </a:endParaRPr>
          </a:p>
          <a:p>
            <a:pPr lvl="1"/>
            <a:r>
              <a:rPr lang="en-US" sz="2000" dirty="0">
                <a:latin typeface="Times New Roman" panose="02020603050405020304" pitchFamily="18" charset="0"/>
                <a:ea typeface="Times New Roman" panose="02020603050405020304" pitchFamily="18" charset="0"/>
              </a:rPr>
              <a:t>Quantify EV penetration impacts from economic (cost and benefit) point of view;</a:t>
            </a:r>
          </a:p>
          <a:p>
            <a:pPr lvl="1"/>
            <a:endParaRPr lang="en-US" sz="2000" dirty="0">
              <a:latin typeface="Times New Roman" panose="02020603050405020304" pitchFamily="18" charset="0"/>
              <a:ea typeface="Times New Roman" panose="02020603050405020304" pitchFamily="18" charset="0"/>
            </a:endParaRPr>
          </a:p>
          <a:p>
            <a:pPr lvl="1"/>
            <a:r>
              <a:rPr lang="en-US" sz="2000" dirty="0">
                <a:latin typeface="Times New Roman" panose="02020603050405020304" pitchFamily="18" charset="0"/>
                <a:ea typeface="Times New Roman" panose="02020603050405020304" pitchFamily="18" charset="0"/>
              </a:rPr>
              <a:t>Identify cyber-physical threat and impact of EV penetration in large scale distribution system;</a:t>
            </a:r>
          </a:p>
          <a:p>
            <a:pPr lvl="1"/>
            <a:endParaRPr lang="en-US" sz="2000" dirty="0">
              <a:latin typeface="Times New Roman" panose="02020603050405020304" pitchFamily="18" charset="0"/>
              <a:ea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rPr>
              <a:t>The detailed tasks and the associated milestones are listed in the next two slides.</a:t>
            </a:r>
          </a:p>
          <a:p>
            <a:pPr lvl="1"/>
            <a:endParaRPr lang="en-US" sz="2000" b="1" dirty="0">
              <a:effectLst/>
              <a:latin typeface="Times New Roman" panose="02020603050405020304" pitchFamily="18" charset="0"/>
              <a:ea typeface="Times New Roman" panose="02020603050405020304" pitchFamily="18" charset="0"/>
            </a:endParaRPr>
          </a:p>
          <a:p>
            <a:endParaRPr lang="en-US" sz="2000" b="1" dirty="0">
              <a:latin typeface="Times New Roman" panose="02020603050405020304" pitchFamily="18" charset="0"/>
            </a:endParaRPr>
          </a:p>
          <a:p>
            <a:pPr lvl="1"/>
            <a:endParaRPr lang="en-US" sz="2000"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2</a:t>
            </a:fld>
            <a:endParaRPr lang="en-US" dirty="0"/>
          </a:p>
        </p:txBody>
      </p:sp>
    </p:spTree>
    <p:extLst>
      <p:ext uri="{BB962C8B-B14F-4D97-AF65-F5344CB8AC3E}">
        <p14:creationId xmlns:p14="http://schemas.microsoft.com/office/powerpoint/2010/main" val="1188524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CEEESA Contribution</a:t>
            </a:r>
          </a:p>
        </p:txBody>
      </p:sp>
      <p:sp>
        <p:nvSpPr>
          <p:cNvPr id="3" name="Content Placeholder 2"/>
          <p:cNvSpPr>
            <a:spLocks noGrp="1"/>
          </p:cNvSpPr>
          <p:nvPr>
            <p:ph idx="1"/>
          </p:nvPr>
        </p:nvSpPr>
        <p:spPr>
          <a:xfrm>
            <a:off x="457200" y="1280894"/>
            <a:ext cx="8372901" cy="4884321"/>
          </a:xfrm>
        </p:spPr>
        <p:txBody>
          <a:bodyPr/>
          <a:lstStyle/>
          <a:p>
            <a:r>
              <a:rPr lang="en-US" sz="2000" b="1" dirty="0">
                <a:latin typeface="Times New Roman" panose="02020603050405020304" pitchFamily="18" charset="0"/>
                <a:ea typeface="Times New Roman" panose="02020603050405020304" pitchFamily="18" charset="0"/>
              </a:rPr>
              <a:t>Develop ATEAM-T&amp;D (ATD) co-simulation platform</a:t>
            </a:r>
          </a:p>
          <a:p>
            <a:pPr lvl="1"/>
            <a:r>
              <a:rPr lang="en-US" dirty="0">
                <a:solidFill>
                  <a:srgbClr val="000000"/>
                </a:solidFill>
                <a:latin typeface="Times New Roman" panose="02020603050405020304" pitchFamily="18" charset="0"/>
              </a:rPr>
              <a:t>The ATD co-simulation tool will be developed using HELICS framework to interconnect the output of ATEAM as one of an input of Argonne’s </a:t>
            </a:r>
            <a:r>
              <a:rPr lang="en-US" dirty="0" err="1">
                <a:solidFill>
                  <a:srgbClr val="000000"/>
                </a:solidFill>
                <a:latin typeface="Times New Roman" panose="02020603050405020304" pitchFamily="18" charset="0"/>
              </a:rPr>
              <a:t>TDcoSim</a:t>
            </a:r>
            <a:r>
              <a:rPr lang="en-US" dirty="0">
                <a:solidFill>
                  <a:srgbClr val="000000"/>
                </a:solidFill>
                <a:latin typeface="Times New Roman" panose="02020603050405020304" pitchFamily="18" charset="0"/>
              </a:rPr>
              <a:t> platform. The ATD tool will enable evaluating the health of the grid.</a:t>
            </a:r>
          </a:p>
          <a:p>
            <a:pPr lvl="1"/>
            <a:endParaRPr lang="en-US" dirty="0">
              <a:solidFill>
                <a:srgbClr val="000000"/>
              </a:solidFill>
              <a:latin typeface="Times New Roman" panose="02020603050405020304" pitchFamily="18" charset="0"/>
            </a:endParaRPr>
          </a:p>
          <a:p>
            <a:pPr lvl="1"/>
            <a:endParaRPr lang="en-US" sz="2000" b="1" dirty="0">
              <a:effectLst/>
              <a:latin typeface="Times New Roman" panose="02020603050405020304" pitchFamily="18" charset="0"/>
              <a:ea typeface="Times New Roman" panose="02020603050405020304" pitchFamily="18" charset="0"/>
            </a:endParaRPr>
          </a:p>
          <a:p>
            <a:endParaRPr lang="en-US" sz="2000" b="1" dirty="0">
              <a:latin typeface="Times New Roman" panose="02020603050405020304" pitchFamily="18" charset="0"/>
            </a:endParaRPr>
          </a:p>
          <a:p>
            <a:pPr lvl="1"/>
            <a:endParaRPr lang="en-US" sz="2000"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3</a:t>
            </a:fld>
            <a:endParaRPr lang="en-US" dirty="0"/>
          </a:p>
        </p:txBody>
      </p:sp>
      <p:pic>
        <p:nvPicPr>
          <p:cNvPr id="8" name="Picture 7">
            <a:extLst>
              <a:ext uri="{FF2B5EF4-FFF2-40B4-BE49-F238E27FC236}">
                <a16:creationId xmlns:a16="http://schemas.microsoft.com/office/drawing/2014/main" id="{F594190B-94FE-46FB-A764-63147E76D51C}"/>
              </a:ext>
            </a:extLst>
          </p:cNvPr>
          <p:cNvPicPr>
            <a:picLocks noChangeAspect="1"/>
          </p:cNvPicPr>
          <p:nvPr/>
        </p:nvPicPr>
        <p:blipFill>
          <a:blip r:embed="rId2"/>
          <a:stretch>
            <a:fillRect/>
          </a:stretch>
        </p:blipFill>
        <p:spPr>
          <a:xfrm>
            <a:off x="3577024" y="2509935"/>
            <a:ext cx="5490469" cy="4183978"/>
          </a:xfrm>
          <a:prstGeom prst="rect">
            <a:avLst/>
          </a:prstGeom>
        </p:spPr>
      </p:pic>
      <p:sp>
        <p:nvSpPr>
          <p:cNvPr id="10" name="TextBox 9">
            <a:extLst>
              <a:ext uri="{FF2B5EF4-FFF2-40B4-BE49-F238E27FC236}">
                <a16:creationId xmlns:a16="http://schemas.microsoft.com/office/drawing/2014/main" id="{D14A84ED-E8AB-4A84-BF7E-4DDE49B092B3}"/>
              </a:ext>
            </a:extLst>
          </p:cNvPr>
          <p:cNvSpPr txBox="1"/>
          <p:nvPr/>
        </p:nvSpPr>
        <p:spPr>
          <a:xfrm>
            <a:off x="363890" y="2967335"/>
            <a:ext cx="3157148" cy="2062103"/>
          </a:xfrm>
          <a:prstGeom prst="rect">
            <a:avLst/>
          </a:prstGeom>
          <a:noFill/>
        </p:spPr>
        <p:txBody>
          <a:bodyPr wrap="square">
            <a:spAutoFit/>
          </a:bodyPr>
          <a:lstStyle/>
          <a:p>
            <a:pPr marL="173038" indent="-173038" defTabSz="457200">
              <a:spcBef>
                <a:spcPts val="600"/>
              </a:spcBef>
              <a:buFont typeface="Wingdings" pitchFamily="2" charset="2"/>
              <a:buChar char="§"/>
            </a:pPr>
            <a:r>
              <a:rPr lang="en-US" sz="2000" b="1" dirty="0">
                <a:solidFill>
                  <a:schemeClr val="tx1">
                    <a:lumMod val="50000"/>
                  </a:schemeClr>
                </a:solidFill>
                <a:latin typeface="Times New Roman" panose="02020603050405020304" pitchFamily="18" charset="0"/>
              </a:rPr>
              <a:t>Impacts Analysis</a:t>
            </a:r>
          </a:p>
          <a:p>
            <a:pPr marL="520700" lvl="1" indent="-236538" defTabSz="457200">
              <a:buFont typeface="Arial"/>
              <a:buChar char="–"/>
            </a:pPr>
            <a:r>
              <a:rPr lang="en-US" dirty="0">
                <a:solidFill>
                  <a:srgbClr val="000000"/>
                </a:solidFill>
                <a:latin typeface="Times New Roman" panose="02020603050405020304" pitchFamily="18" charset="0"/>
              </a:rPr>
              <a:t>Steady-state analysis</a:t>
            </a:r>
          </a:p>
          <a:p>
            <a:pPr marL="977900" lvl="2" indent="-236538" defTabSz="457200">
              <a:buFont typeface="Arial"/>
              <a:buChar char="–"/>
            </a:pPr>
            <a:r>
              <a:rPr lang="en-US" dirty="0">
                <a:solidFill>
                  <a:srgbClr val="000000"/>
                </a:solidFill>
                <a:latin typeface="Times New Roman" panose="02020603050405020304" pitchFamily="18" charset="0"/>
              </a:rPr>
              <a:t>Voltage, current</a:t>
            </a:r>
          </a:p>
          <a:p>
            <a:pPr marL="977900" lvl="2" indent="-236538" defTabSz="457200">
              <a:buFont typeface="Arial"/>
              <a:buChar char="–"/>
            </a:pPr>
            <a:r>
              <a:rPr lang="en-US" dirty="0">
                <a:solidFill>
                  <a:srgbClr val="000000"/>
                </a:solidFill>
                <a:latin typeface="Times New Roman" panose="02020603050405020304" pitchFamily="18" charset="0"/>
              </a:rPr>
              <a:t>Loading condition</a:t>
            </a:r>
          </a:p>
          <a:p>
            <a:pPr marL="520700" lvl="1" indent="-236538" defTabSz="457200">
              <a:buFont typeface="Arial"/>
              <a:buChar char="–"/>
            </a:pPr>
            <a:r>
              <a:rPr lang="en-US" dirty="0">
                <a:solidFill>
                  <a:srgbClr val="000000"/>
                </a:solidFill>
                <a:latin typeface="Times New Roman" panose="02020603050405020304" pitchFamily="18" charset="0"/>
              </a:rPr>
              <a:t>Quasistatic analysis</a:t>
            </a:r>
          </a:p>
          <a:p>
            <a:pPr marL="977900" lvl="2" indent="-236538" defTabSz="457200">
              <a:buFont typeface="Arial"/>
              <a:buChar char="–"/>
            </a:pPr>
            <a:r>
              <a:rPr lang="en-US" dirty="0">
                <a:solidFill>
                  <a:srgbClr val="000000"/>
                </a:solidFill>
                <a:latin typeface="Times New Roman" panose="02020603050405020304" pitchFamily="18" charset="0"/>
              </a:rPr>
              <a:t>Charing/Discharging</a:t>
            </a:r>
          </a:p>
          <a:p>
            <a:pPr marL="977900" lvl="2" indent="-236538" defTabSz="457200">
              <a:buFont typeface="Arial"/>
              <a:buChar char="–"/>
            </a:pPr>
            <a:r>
              <a:rPr lang="en-US" dirty="0">
                <a:solidFill>
                  <a:srgbClr val="000000"/>
                </a:solidFill>
                <a:latin typeface="Times New Roman" panose="02020603050405020304" pitchFamily="18" charset="0"/>
              </a:rPr>
              <a:t>Fault</a:t>
            </a:r>
          </a:p>
        </p:txBody>
      </p:sp>
    </p:spTree>
    <p:extLst>
      <p:ext uri="{BB962C8B-B14F-4D97-AF65-F5344CB8AC3E}">
        <p14:creationId xmlns:p14="http://schemas.microsoft.com/office/powerpoint/2010/main" val="1008422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impact analysis on EVSE and the grid</a:t>
            </a:r>
          </a:p>
        </p:txBody>
      </p:sp>
      <p:sp>
        <p:nvSpPr>
          <p:cNvPr id="3" name="Content Placeholder 2"/>
          <p:cNvSpPr>
            <a:spLocks noGrp="1"/>
          </p:cNvSpPr>
          <p:nvPr>
            <p:ph idx="1"/>
          </p:nvPr>
        </p:nvSpPr>
        <p:spPr/>
        <p:txBody>
          <a:bodyPr/>
          <a:lstStyle/>
          <a:p>
            <a:r>
              <a:rPr lang="en-US" b="1" dirty="0"/>
              <a:t>Economic impact (cost and benefit) analysis on EVSEs and the grid</a:t>
            </a:r>
          </a:p>
          <a:p>
            <a:pPr lvl="1"/>
            <a:r>
              <a:rPr lang="en-US" sz="1600" dirty="0"/>
              <a:t>Evaluation of the revenue and operational cost of EVSEs with smart charging management and grid service provision profiles.</a:t>
            </a:r>
          </a:p>
          <a:p>
            <a:pPr lvl="1"/>
            <a:r>
              <a:rPr lang="en-US" sz="1600" dirty="0"/>
              <a:t>Assessment of economic impact on the grid, including upgrade needs, as well as estimate the costs and benefits of a utility company</a:t>
            </a:r>
          </a:p>
          <a:p>
            <a:pPr lvl="1"/>
            <a:r>
              <a:rPr lang="en-US" sz="1600" dirty="0"/>
              <a:t>Based on grid expansion scenarios to accommodate EV penetration, and EVSE expansion needs identified by the ATEAM model.</a:t>
            </a:r>
          </a:p>
          <a:p>
            <a:pPr lvl="1"/>
            <a:r>
              <a:rPr lang="en-US" sz="1600" dirty="0"/>
              <a:t>Assessment of the potential of achieving multiple benefit streams</a:t>
            </a:r>
          </a:p>
          <a:p>
            <a:r>
              <a:rPr lang="en-US" b="1" dirty="0"/>
              <a:t>Milestone: </a:t>
            </a:r>
            <a:r>
              <a:rPr lang="en-US" dirty="0"/>
              <a:t>Impact analysis based on the deployed utility-owned charging network.</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a:t>
            </a:fld>
            <a:endParaRPr lang="en-US" dirty="0"/>
          </a:p>
        </p:txBody>
      </p:sp>
      <p:pic>
        <p:nvPicPr>
          <p:cNvPr id="19" name="Picture 18"/>
          <p:cNvPicPr>
            <a:picLocks noChangeAspect="1"/>
          </p:cNvPicPr>
          <p:nvPr/>
        </p:nvPicPr>
        <p:blipFill>
          <a:blip r:embed="rId2"/>
          <a:stretch>
            <a:fillRect/>
          </a:stretch>
        </p:blipFill>
        <p:spPr>
          <a:xfrm>
            <a:off x="1557435" y="4157725"/>
            <a:ext cx="7359729" cy="2370330"/>
          </a:xfrm>
          <a:prstGeom prst="rect">
            <a:avLst/>
          </a:prstGeom>
        </p:spPr>
      </p:pic>
    </p:spTree>
    <p:extLst>
      <p:ext uri="{BB962C8B-B14F-4D97-AF65-F5344CB8AC3E}">
        <p14:creationId xmlns:p14="http://schemas.microsoft.com/office/powerpoint/2010/main" val="3198416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0136-2EC6-45FA-A283-E4EA856444C4}"/>
              </a:ext>
            </a:extLst>
          </p:cNvPr>
          <p:cNvSpPr>
            <a:spLocks noGrp="1"/>
          </p:cNvSpPr>
          <p:nvPr>
            <p:ph type="title"/>
          </p:nvPr>
        </p:nvSpPr>
        <p:spPr/>
        <p:txBody>
          <a:bodyPr/>
          <a:lstStyle/>
          <a:p>
            <a:r>
              <a:rPr lang="en-US" dirty="0">
                <a:solidFill>
                  <a:srgbClr val="FF0000"/>
                </a:solidFill>
              </a:rPr>
              <a:t>CEEESA Grid impact</a:t>
            </a:r>
            <a:br>
              <a:rPr lang="en-US" dirty="0">
                <a:solidFill>
                  <a:srgbClr val="FF0000"/>
                </a:solidFill>
              </a:rPr>
            </a:br>
            <a:r>
              <a:rPr lang="en-US" dirty="0">
                <a:solidFill>
                  <a:srgbClr val="FF0000"/>
                </a:solidFill>
              </a:rPr>
              <a:t>objectives and value proposition</a:t>
            </a:r>
            <a:endParaRPr lang="en-US" dirty="0"/>
          </a:p>
        </p:txBody>
      </p:sp>
      <p:sp>
        <p:nvSpPr>
          <p:cNvPr id="3" name="Content Placeholder 2">
            <a:extLst>
              <a:ext uri="{FF2B5EF4-FFF2-40B4-BE49-F238E27FC236}">
                <a16:creationId xmlns:a16="http://schemas.microsoft.com/office/drawing/2014/main" id="{948C1B9E-DADC-4FB4-824E-4931209B0202}"/>
              </a:ext>
            </a:extLst>
          </p:cNvPr>
          <p:cNvSpPr>
            <a:spLocks noGrp="1"/>
          </p:cNvSpPr>
          <p:nvPr>
            <p:ph idx="1"/>
          </p:nvPr>
        </p:nvSpPr>
        <p:spPr>
          <a:xfrm>
            <a:off x="457200" y="1179095"/>
            <a:ext cx="8372901" cy="4943676"/>
          </a:xfrm>
        </p:spPr>
        <p:txBody>
          <a:bodyPr/>
          <a:lstStyle/>
          <a:p>
            <a:r>
              <a:rPr lang="en-US" sz="1600" dirty="0">
                <a:solidFill>
                  <a:srgbClr val="FF0000"/>
                </a:solidFill>
              </a:rPr>
              <a:t>Objectives: </a:t>
            </a:r>
          </a:p>
          <a:p>
            <a:pPr lvl="1"/>
            <a:r>
              <a:rPr lang="en-US" sz="1600" dirty="0"/>
              <a:t>Assess the impact of various charging station location and charging load profiles on electric power grid, in terms of a) short-term over-voltage, frequency deviation, over-loading energy adequacy, power line over-flow, and b) long-term risk on power grid reliability from contingency analysis and extreme event estimation</a:t>
            </a:r>
          </a:p>
          <a:p>
            <a:pPr lvl="1"/>
            <a:r>
              <a:rPr lang="en-US" sz="1600" dirty="0"/>
              <a:t>Assess the impact of cyber-attack on steady-state and dynamic performance of EV integrated power grid under various threat scenarios.</a:t>
            </a:r>
          </a:p>
          <a:p>
            <a:pPr lvl="1"/>
            <a:r>
              <a:rPr lang="en-US" sz="1600" dirty="0"/>
              <a:t>Assess </a:t>
            </a:r>
            <a:r>
              <a:rPr lang="en-US" sz="1600" dirty="0" smtClean="0"/>
              <a:t>the economic </a:t>
            </a:r>
            <a:r>
              <a:rPr lang="en-US" sz="1600" dirty="0"/>
              <a:t>impact of </a:t>
            </a:r>
            <a:r>
              <a:rPr lang="en-US" sz="1600" dirty="0" smtClean="0"/>
              <a:t>charging </a:t>
            </a:r>
            <a:r>
              <a:rPr lang="en-US" sz="1600" dirty="0"/>
              <a:t>station </a:t>
            </a:r>
            <a:r>
              <a:rPr lang="en-US" sz="1600" dirty="0" smtClean="0"/>
              <a:t>deployment and operations on </a:t>
            </a:r>
            <a:r>
              <a:rPr lang="en-US" sz="1600" dirty="0"/>
              <a:t>electric power grid, in terms of a) </a:t>
            </a:r>
            <a:r>
              <a:rPr lang="en-US" sz="1600" dirty="0" smtClean="0"/>
              <a:t>cost/benefit on charging stations and network considering long-term investment cost and short-term operational cost and revenue, </a:t>
            </a:r>
            <a:r>
              <a:rPr lang="en-US" sz="1600" dirty="0"/>
              <a:t>and b) </a:t>
            </a:r>
            <a:r>
              <a:rPr lang="en-US" sz="1600" dirty="0" smtClean="0"/>
              <a:t>cost/benefit on utilities in terms of electricity cost saving and grid upgrade cost. </a:t>
            </a:r>
            <a:endParaRPr lang="en-US" sz="1600" b="1" dirty="0">
              <a:solidFill>
                <a:schemeClr val="tx2"/>
              </a:solidFill>
            </a:endParaRPr>
          </a:p>
          <a:p>
            <a:pPr marL="173038" lvl="1" indent="-173038">
              <a:spcBef>
                <a:spcPts val="600"/>
              </a:spcBef>
              <a:buFont typeface="Wingdings" pitchFamily="2" charset="2"/>
              <a:buChar char="§"/>
            </a:pPr>
            <a:r>
              <a:rPr lang="en-US" sz="1600" dirty="0" smtClean="0">
                <a:solidFill>
                  <a:srgbClr val="FF0000"/>
                </a:solidFill>
              </a:rPr>
              <a:t>Value </a:t>
            </a:r>
            <a:r>
              <a:rPr lang="en-US" sz="1600" dirty="0">
                <a:solidFill>
                  <a:srgbClr val="FF0000"/>
                </a:solidFill>
              </a:rPr>
              <a:t>Proposition and Expected Outcomes:</a:t>
            </a:r>
          </a:p>
          <a:p>
            <a:pPr lvl="1"/>
            <a:r>
              <a:rPr lang="en-US" sz="1600" dirty="0"/>
              <a:t>Prevent short-term line/device tripping in power grids caused by EV charging</a:t>
            </a:r>
          </a:p>
          <a:p>
            <a:pPr lvl="1"/>
            <a:r>
              <a:rPr lang="en-US" sz="1600" dirty="0"/>
              <a:t>Provide clear guidance on charging station planning and charging profile/strategy based on power grid reliability needs</a:t>
            </a:r>
          </a:p>
          <a:p>
            <a:pPr lvl="1"/>
            <a:r>
              <a:rPr lang="en-US" sz="1600" dirty="0"/>
              <a:t>Provide </a:t>
            </a:r>
            <a:r>
              <a:rPr lang="en-US" sz="1600" dirty="0" smtClean="0"/>
              <a:t>economic input and analysis on charging station planning and operations, and the economic impact on multiple stakeholders. </a:t>
            </a:r>
            <a:endParaRPr lang="en-US" sz="1600" dirty="0"/>
          </a:p>
          <a:p>
            <a:pPr lvl="1"/>
            <a:r>
              <a:rPr lang="en-US" sz="1600" dirty="0"/>
              <a:t>Prevent adverse impact to the grid due to cyber-attack and provide guidance for mitigation strategy in case of an attack.</a:t>
            </a:r>
          </a:p>
        </p:txBody>
      </p:sp>
      <p:sp>
        <p:nvSpPr>
          <p:cNvPr id="5" name="Slide Number Placeholder 4">
            <a:extLst>
              <a:ext uri="{FF2B5EF4-FFF2-40B4-BE49-F238E27FC236}">
                <a16:creationId xmlns:a16="http://schemas.microsoft.com/office/drawing/2014/main" id="{7BC89FAE-A23B-401B-B4B1-54E9051CE392}"/>
              </a:ext>
            </a:extLst>
          </p:cNvPr>
          <p:cNvSpPr>
            <a:spLocks noGrp="1"/>
          </p:cNvSpPr>
          <p:nvPr>
            <p:ph type="sldNum" sz="quarter" idx="13"/>
          </p:nvPr>
        </p:nvSpPr>
        <p:spPr/>
        <p:txBody>
          <a:bodyPr/>
          <a:lstStyle/>
          <a:p>
            <a:fld id="{AEFAAC5A-9C4F-4278-920D-DF2BAB595749}" type="slidenum">
              <a:rPr lang="en-US" smtClean="0"/>
              <a:pPr/>
              <a:t>5</a:t>
            </a:fld>
            <a:endParaRPr lang="en-US" dirty="0"/>
          </a:p>
        </p:txBody>
      </p:sp>
    </p:spTree>
    <p:extLst>
      <p:ext uri="{BB962C8B-B14F-4D97-AF65-F5344CB8AC3E}">
        <p14:creationId xmlns:p14="http://schemas.microsoft.com/office/powerpoint/2010/main" val="4220083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52F-AE69-40E2-BF69-C91DA58FF28E}"/>
              </a:ext>
            </a:extLst>
          </p:cNvPr>
          <p:cNvSpPr>
            <a:spLocks noGrp="1"/>
          </p:cNvSpPr>
          <p:nvPr>
            <p:ph type="title"/>
          </p:nvPr>
        </p:nvSpPr>
        <p:spPr/>
        <p:txBody>
          <a:bodyPr/>
          <a:lstStyle/>
          <a:p>
            <a:r>
              <a:rPr lang="en-US" dirty="0">
                <a:solidFill>
                  <a:srgbClr val="FF0000"/>
                </a:solidFill>
              </a:rPr>
              <a:t>CEEESA Grid impact</a:t>
            </a:r>
            <a:br>
              <a:rPr lang="en-US" dirty="0">
                <a:solidFill>
                  <a:srgbClr val="FF0000"/>
                </a:solidFill>
              </a:rPr>
            </a:br>
            <a:r>
              <a:rPr lang="en-US" dirty="0">
                <a:solidFill>
                  <a:srgbClr val="FF0000"/>
                </a:solidFill>
              </a:rPr>
              <a:t>work plan - Overview</a:t>
            </a:r>
          </a:p>
        </p:txBody>
      </p:sp>
      <p:sp>
        <p:nvSpPr>
          <p:cNvPr id="3" name="Content Placeholder 2">
            <a:extLst>
              <a:ext uri="{FF2B5EF4-FFF2-40B4-BE49-F238E27FC236}">
                <a16:creationId xmlns:a16="http://schemas.microsoft.com/office/drawing/2014/main" id="{B1EF5AA7-A72E-463E-AF5A-7B75599C9879}"/>
              </a:ext>
            </a:extLst>
          </p:cNvPr>
          <p:cNvSpPr>
            <a:spLocks noGrp="1"/>
          </p:cNvSpPr>
          <p:nvPr>
            <p:ph idx="1"/>
          </p:nvPr>
        </p:nvSpPr>
        <p:spPr/>
        <p:txBody>
          <a:bodyPr/>
          <a:lstStyle/>
          <a:p>
            <a:r>
              <a:rPr lang="en-US" sz="1800" dirty="0">
                <a:effectLst/>
                <a:latin typeface="Calibri" panose="020F0502020204030204" pitchFamily="34" charset="0"/>
                <a:ea typeface="DengXian" panose="02010600030101010101" pitchFamily="2" charset="-122"/>
              </a:rPr>
              <a:t>We will define the general scenario based on the information and input from the rest of the project team (ATEAM, Exelon) and will perform the grid impact analysis and the economic analysis over it. </a:t>
            </a:r>
          </a:p>
          <a:p>
            <a:r>
              <a:rPr lang="en-US" sz="1800" dirty="0">
                <a:effectLst/>
                <a:latin typeface="Calibri" panose="020F0502020204030204" pitchFamily="34" charset="0"/>
                <a:ea typeface="DengXian" panose="02010600030101010101" pitchFamily="2" charset="-122"/>
              </a:rPr>
              <a:t>The analysis will cover all domains related to grid impact and economic quantification as listed in the project documents. With the output from such analysis, we will define the improved scenario with suggested changes of parameters and system set-up for the ATEAM platform and will then perform the corresponding analysis for the improved scenario following the similar manner as the general scenario. </a:t>
            </a:r>
          </a:p>
          <a:p>
            <a:r>
              <a:rPr lang="en-US" sz="1800" dirty="0">
                <a:effectLst/>
                <a:latin typeface="Calibri" panose="020F0502020204030204" pitchFamily="34" charset="0"/>
                <a:ea typeface="DengXian" panose="02010600030101010101" pitchFamily="2" charset="-122"/>
              </a:rPr>
              <a:t>The effect and value of the grid impact analysis and the economic analysis will be revealed and demonstrated based on the comparison of the results from the two scenarios.</a:t>
            </a:r>
          </a:p>
          <a:p>
            <a:r>
              <a:rPr lang="en-US" dirty="0">
                <a:latin typeface="Calibri" panose="020F0502020204030204" pitchFamily="34" charset="0"/>
                <a:ea typeface="DengXian" panose="02010600030101010101" pitchFamily="2" charset="-122"/>
              </a:rPr>
              <a:t>We will identify scenarios, threat vectors and develop attack models, and assess the impact of cyberattacks on the steady-state and dynamic performance of the power grid. The threat models will be input to the co-simulation tool in order to perform the impact analysis. The key metrics would be voltage and frequency deviations, stability margins, line loadings, customer not served, customer interruption time, etc</a:t>
            </a:r>
            <a:r>
              <a:rPr lang="en-US" dirty="0"/>
              <a:t>.</a:t>
            </a:r>
          </a:p>
          <a:p>
            <a:endParaRPr lang="en-US" b="1" dirty="0">
              <a:solidFill>
                <a:schemeClr val="tx2"/>
              </a:solidFill>
            </a:endParaRPr>
          </a:p>
        </p:txBody>
      </p:sp>
      <p:sp>
        <p:nvSpPr>
          <p:cNvPr id="5" name="Slide Number Placeholder 4">
            <a:extLst>
              <a:ext uri="{FF2B5EF4-FFF2-40B4-BE49-F238E27FC236}">
                <a16:creationId xmlns:a16="http://schemas.microsoft.com/office/drawing/2014/main" id="{0799067D-09BF-4316-9DEE-CBD9CB516E9B}"/>
              </a:ext>
            </a:extLst>
          </p:cNvPr>
          <p:cNvSpPr>
            <a:spLocks noGrp="1"/>
          </p:cNvSpPr>
          <p:nvPr>
            <p:ph type="sldNum" sz="quarter" idx="13"/>
          </p:nvPr>
        </p:nvSpPr>
        <p:spPr/>
        <p:txBody>
          <a:bodyPr/>
          <a:lstStyle/>
          <a:p>
            <a:fld id="{AEFAAC5A-9C4F-4278-920D-DF2BAB595749}" type="slidenum">
              <a:rPr lang="en-US" smtClean="0"/>
              <a:pPr/>
              <a:t>6</a:t>
            </a:fld>
            <a:endParaRPr lang="en-US" dirty="0"/>
          </a:p>
        </p:txBody>
      </p:sp>
    </p:spTree>
    <p:extLst>
      <p:ext uri="{BB962C8B-B14F-4D97-AF65-F5344CB8AC3E}">
        <p14:creationId xmlns:p14="http://schemas.microsoft.com/office/powerpoint/2010/main" val="3474950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52F-AE69-40E2-BF69-C91DA58FF28E}"/>
              </a:ext>
            </a:extLst>
          </p:cNvPr>
          <p:cNvSpPr>
            <a:spLocks noGrp="1"/>
          </p:cNvSpPr>
          <p:nvPr>
            <p:ph type="title"/>
          </p:nvPr>
        </p:nvSpPr>
        <p:spPr>
          <a:xfrm>
            <a:off x="457200" y="274638"/>
            <a:ext cx="8686800" cy="828948"/>
          </a:xfrm>
        </p:spPr>
        <p:txBody>
          <a:bodyPr/>
          <a:lstStyle/>
          <a:p>
            <a:r>
              <a:rPr lang="en-US" sz="2400" dirty="0">
                <a:solidFill>
                  <a:srgbClr val="FF0000"/>
                </a:solidFill>
              </a:rPr>
              <a:t>CEEESA Grid impact</a:t>
            </a:r>
            <a:br>
              <a:rPr lang="en-US" sz="2400" dirty="0">
                <a:solidFill>
                  <a:srgbClr val="FF0000"/>
                </a:solidFill>
              </a:rPr>
            </a:br>
            <a:r>
              <a:rPr lang="en-US" sz="2400" dirty="0">
                <a:solidFill>
                  <a:srgbClr val="FF0000"/>
                </a:solidFill>
              </a:rPr>
              <a:t>work plan – input, output, and coordination</a:t>
            </a:r>
          </a:p>
        </p:txBody>
      </p:sp>
      <p:sp>
        <p:nvSpPr>
          <p:cNvPr id="3" name="Content Placeholder 2">
            <a:extLst>
              <a:ext uri="{FF2B5EF4-FFF2-40B4-BE49-F238E27FC236}">
                <a16:creationId xmlns:a16="http://schemas.microsoft.com/office/drawing/2014/main" id="{B1EF5AA7-A72E-463E-AF5A-7B75599C9879}"/>
              </a:ext>
            </a:extLst>
          </p:cNvPr>
          <p:cNvSpPr>
            <a:spLocks noGrp="1"/>
          </p:cNvSpPr>
          <p:nvPr>
            <p:ph idx="1"/>
          </p:nvPr>
        </p:nvSpPr>
        <p:spPr>
          <a:xfrm>
            <a:off x="457200" y="1307432"/>
            <a:ext cx="8372901" cy="4815339"/>
          </a:xfrm>
        </p:spPr>
        <p:txBody>
          <a:bodyPr/>
          <a:lstStyle/>
          <a:p>
            <a:pPr marL="0" marR="0">
              <a:spcBef>
                <a:spcPts val="0"/>
              </a:spcBef>
              <a:spcAft>
                <a:spcPts val="0"/>
              </a:spcAft>
            </a:pPr>
            <a:r>
              <a:rPr lang="en-US" b="1" dirty="0">
                <a:solidFill>
                  <a:srgbClr val="FF0000"/>
                </a:solidFill>
                <a:effectLst/>
                <a:latin typeface="Calibri" panose="020F0502020204030204" pitchFamily="34" charset="0"/>
                <a:ea typeface="DengXian" panose="02010600030101010101" pitchFamily="2" charset="-122"/>
              </a:rPr>
              <a:t>Input: </a:t>
            </a:r>
          </a:p>
          <a:p>
            <a:pPr marL="0" marR="0" indent="0">
              <a:spcBef>
                <a:spcPts val="0"/>
              </a:spcBef>
              <a:spcAft>
                <a:spcPts val="0"/>
              </a:spcAft>
              <a:buNone/>
            </a:pPr>
            <a:r>
              <a:rPr lang="en-US" sz="1400" b="1" dirty="0">
                <a:solidFill>
                  <a:srgbClr val="FF0000"/>
                </a:solidFill>
                <a:effectLst/>
                <a:latin typeface="Calibri" panose="020F0502020204030204" pitchFamily="34" charset="0"/>
                <a:ea typeface="DengXian" panose="02010600030101010101" pitchFamily="2" charset="-122"/>
              </a:rPr>
              <a:t>	</a:t>
            </a:r>
            <a:r>
              <a:rPr lang="en-US" sz="1400" dirty="0">
                <a:solidFill>
                  <a:srgbClr val="FF0000"/>
                </a:solidFill>
                <a:effectLst/>
                <a:latin typeface="Calibri" panose="020F0502020204030204" pitchFamily="34" charset="0"/>
                <a:ea typeface="DengXian" panose="02010600030101010101" pitchFamily="2" charset="-122"/>
              </a:rPr>
              <a:t>data and system setting needs</a:t>
            </a:r>
            <a:r>
              <a:rPr lang="en-US" sz="1400" dirty="0">
                <a:solidFill>
                  <a:srgbClr val="1F497D"/>
                </a:solidFill>
                <a:effectLst/>
                <a:latin typeface="Calibri" panose="020F0502020204030204" pitchFamily="34" charset="0"/>
                <a:ea typeface="DengXian" panose="02010600030101010101" pitchFamily="2" charset="-122"/>
              </a:rPr>
              <a:t> (all impact analysis task may coordinate to use the same information here):</a:t>
            </a:r>
            <a:endParaRPr lang="en-US" sz="1400" dirty="0">
              <a:latin typeface="Calibri" panose="020F0502020204030204" pitchFamily="34" charset="0"/>
              <a:ea typeface="DengXian" panose="02010600030101010101" pitchFamily="2" charset="-122"/>
            </a:endParaRPr>
          </a:p>
          <a:p>
            <a:pPr marL="457200">
              <a:spcBef>
                <a:spcPts val="0"/>
              </a:spcBef>
            </a:pPr>
            <a:r>
              <a:rPr lang="en-US" sz="1400" i="1" dirty="0">
                <a:solidFill>
                  <a:srgbClr val="1F497D"/>
                </a:solidFill>
                <a:latin typeface="Calibri" panose="020F0502020204030204" pitchFamily="34" charset="0"/>
                <a:ea typeface="DengXian" panose="02010600030101010101" pitchFamily="2" charset="-122"/>
              </a:rPr>
              <a:t>Physical and system level:</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Charging station parameters (locations, cost, etc.) (source: ATEAM, Exelon)</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Grid settings (topology, equipment, etc.) at the target region (source: Exelon, or other public source, otherwise may need some kind of synthetic representation)</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Market/compensation settings (utility rate program, wholesale market product prices) at the target region (sources: Exelon, SEPA, etc.).</a:t>
            </a:r>
          </a:p>
          <a:p>
            <a:pPr marL="457200" marR="0">
              <a:spcBef>
                <a:spcPts val="0"/>
              </a:spcBef>
              <a:spcAft>
                <a:spcPts val="0"/>
              </a:spcAft>
            </a:pPr>
            <a:r>
              <a:rPr lang="en-US" sz="1400" i="1" dirty="0">
                <a:solidFill>
                  <a:srgbClr val="1F497D"/>
                </a:solidFill>
                <a:effectLst/>
                <a:latin typeface="Calibri" panose="020F0502020204030204" pitchFamily="34" charset="0"/>
                <a:ea typeface="DengXian" panose="02010600030101010101" pitchFamily="2" charset="-122"/>
              </a:rPr>
              <a:t>Operational level:</a:t>
            </a:r>
            <a:endParaRPr lang="en-US" sz="1400" dirty="0">
              <a:effectLst/>
              <a:latin typeface="Calibri" panose="020F0502020204030204" pitchFamily="34" charset="0"/>
              <a:ea typeface="DengXian" panose="02010600030101010101" pitchFamily="2" charset="-122"/>
            </a:endParaRP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Distribution system operational status (source: ATD co-simulation)</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Charging demand/activates on station level (source: ATD co-simulation)</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Distribution system load profile (source: ATD co-simulation, Exelon, or synthetic representation)</a:t>
            </a:r>
          </a:p>
          <a:p>
            <a:pPr marL="457200" marR="0">
              <a:spcBef>
                <a:spcPts val="0"/>
              </a:spcBef>
              <a:spcAft>
                <a:spcPts val="0"/>
              </a:spcAft>
            </a:pPr>
            <a:r>
              <a:rPr lang="en-US" sz="1400" i="1" dirty="0">
                <a:solidFill>
                  <a:srgbClr val="1F497D"/>
                </a:solidFill>
                <a:effectLst/>
                <a:latin typeface="Calibri" panose="020F0502020204030204" pitchFamily="34" charset="0"/>
                <a:ea typeface="DengXian" panose="02010600030101010101" pitchFamily="2" charset="-122"/>
              </a:rPr>
              <a:t>Scenarios</a:t>
            </a:r>
            <a:r>
              <a:rPr lang="en-US" sz="1400" dirty="0">
                <a:solidFill>
                  <a:srgbClr val="1F497D"/>
                </a:solidFill>
                <a:effectLst/>
                <a:latin typeface="Calibri" panose="020F0502020204030204" pitchFamily="34" charset="0"/>
                <a:ea typeface="DengXian" panose="02010600030101010101" pitchFamily="2" charset="-122"/>
              </a:rPr>
              <a:t>:</a:t>
            </a:r>
            <a:endParaRPr lang="en-US" sz="1400" dirty="0">
              <a:effectLst/>
              <a:latin typeface="Calibri" panose="020F0502020204030204" pitchFamily="34" charset="0"/>
              <a:ea typeface="DengXian" panose="02010600030101010101" pitchFamily="2" charset="-122"/>
            </a:endParaRPr>
          </a:p>
          <a:p>
            <a:pPr marL="742950" lvl="1" indent="-285750">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Interactive among modules (ALEAF with ATEAM, ALEAF with </a:t>
            </a:r>
            <a:r>
              <a:rPr lang="en-US" sz="1400" dirty="0" err="1">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TDCo</a:t>
            </a: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-sim, and ATEAM with </a:t>
            </a:r>
            <a:r>
              <a:rPr lang="en-US" sz="1400" dirty="0" err="1">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TDCo</a:t>
            </a: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-Sim).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r>
              <a:rPr lang="en-US" sz="1400" b="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Comment: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we </a:t>
            </a: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agree to start from the simplest case, that is a one way flow from ATEAM to </a:t>
            </a:r>
            <a:r>
              <a:rPr lang="en-US" sz="1400" dirty="0" err="1">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TDCo</a:t>
            </a: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-Sim to </a:t>
            </a:r>
            <a:r>
              <a:rPr lang="en-US" sz="1400" dirty="0"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ALEAF. </a:t>
            </a:r>
            <a:r>
              <a:rPr lang="en-US" sz="1400" b="1" dirty="0"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Stretch goal </a:t>
            </a:r>
            <a:r>
              <a:rPr lang="en-US" sz="1400" dirty="0"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is to have two-way communication between ATEAM and </a:t>
            </a:r>
            <a:r>
              <a:rPr lang="en-US" sz="1400" dirty="0" err="1"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TDCosim</a:t>
            </a:r>
            <a:r>
              <a:rPr lang="en-US" sz="1400" dirty="0"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 One-way communication would allow for evaluation and two-way communication would allow for control.)</a:t>
            </a:r>
            <a:endPar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Charging management (unrestricted, managed, V2G)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r>
              <a:rPr lang="en-US" sz="1400" b="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Comment: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we </a:t>
            </a: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agreed to start from unrestricted charging management)</a:t>
            </a:r>
          </a:p>
          <a:p>
            <a:pPr marL="742950" marR="0" lvl="1" indent="-285750">
              <a:spcBef>
                <a:spcPts val="0"/>
              </a:spcBef>
              <a:spcAft>
                <a:spcPts val="0"/>
              </a:spcAft>
              <a:buFont typeface="Arial" panose="020B0604020202020204" pitchFamily="34" charset="0"/>
              <a:buChar char="–"/>
              <a:tabLst>
                <a:tab pos="914400" algn="l"/>
              </a:tabLst>
            </a:pPr>
            <a:r>
              <a:rPr lang="en-US" sz="14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Grid simulation on selected representative period/snapshot. </a:t>
            </a:r>
          </a:p>
          <a:p>
            <a:pPr marL="742950" marR="0" lvl="1" indent="-285750">
              <a:spcBef>
                <a:spcPts val="0"/>
              </a:spcBef>
              <a:spcAft>
                <a:spcPts val="0"/>
              </a:spcAft>
              <a:buFont typeface="Arial" panose="020B0604020202020204" pitchFamily="34" charset="0"/>
              <a:buChar char="–"/>
              <a:tabLst>
                <a:tab pos="914400" algn="l"/>
              </a:tabLst>
            </a:pPr>
            <a:endPar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endParaRPr>
          </a:p>
          <a:p>
            <a:pPr marL="457200" lvl="1" indent="-173038">
              <a:buFont typeface="Wingdings" pitchFamily="2" charset="2"/>
              <a:buChar char="§"/>
              <a:tabLst>
                <a:tab pos="914400" algn="l"/>
              </a:tabLst>
            </a:pPr>
            <a:r>
              <a:rPr lang="en-US" sz="1400" i="1" dirty="0">
                <a:solidFill>
                  <a:srgbClr val="1F497D"/>
                </a:solidFill>
                <a:latin typeface="Calibri" panose="020F0502020204030204" pitchFamily="34" charset="0"/>
                <a:ea typeface="DengXian" panose="02010600030101010101" pitchFamily="2" charset="-122"/>
              </a:rPr>
              <a:t>System architecture, communication strategy, list of actors along with all the information mentioned above. </a:t>
            </a:r>
          </a:p>
        </p:txBody>
      </p:sp>
      <p:sp>
        <p:nvSpPr>
          <p:cNvPr id="5" name="Slide Number Placeholder 4">
            <a:extLst>
              <a:ext uri="{FF2B5EF4-FFF2-40B4-BE49-F238E27FC236}">
                <a16:creationId xmlns:a16="http://schemas.microsoft.com/office/drawing/2014/main" id="{0799067D-09BF-4316-9DEE-CBD9CB516E9B}"/>
              </a:ext>
            </a:extLst>
          </p:cNvPr>
          <p:cNvSpPr>
            <a:spLocks noGrp="1"/>
          </p:cNvSpPr>
          <p:nvPr>
            <p:ph type="sldNum" sz="quarter" idx="13"/>
          </p:nvPr>
        </p:nvSpPr>
        <p:spPr/>
        <p:txBody>
          <a:bodyPr/>
          <a:lstStyle/>
          <a:p>
            <a:fld id="{AEFAAC5A-9C4F-4278-920D-DF2BAB595749}" type="slidenum">
              <a:rPr lang="en-US" smtClean="0"/>
              <a:pPr/>
              <a:t>7</a:t>
            </a:fld>
            <a:endParaRPr lang="en-US" dirty="0"/>
          </a:p>
        </p:txBody>
      </p:sp>
    </p:spTree>
    <p:extLst>
      <p:ext uri="{BB962C8B-B14F-4D97-AF65-F5344CB8AC3E}">
        <p14:creationId xmlns:p14="http://schemas.microsoft.com/office/powerpoint/2010/main" val="250818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52F-AE69-40E2-BF69-C91DA58FF28E}"/>
              </a:ext>
            </a:extLst>
          </p:cNvPr>
          <p:cNvSpPr>
            <a:spLocks noGrp="1"/>
          </p:cNvSpPr>
          <p:nvPr>
            <p:ph type="title"/>
          </p:nvPr>
        </p:nvSpPr>
        <p:spPr>
          <a:xfrm>
            <a:off x="457200" y="274638"/>
            <a:ext cx="8686800" cy="828948"/>
          </a:xfrm>
        </p:spPr>
        <p:txBody>
          <a:bodyPr/>
          <a:lstStyle/>
          <a:p>
            <a:r>
              <a:rPr lang="en-US" sz="2400" dirty="0">
                <a:solidFill>
                  <a:srgbClr val="FF0000"/>
                </a:solidFill>
              </a:rPr>
              <a:t>CEEESA Grid impact</a:t>
            </a:r>
            <a:br>
              <a:rPr lang="en-US" sz="2400" dirty="0">
                <a:solidFill>
                  <a:srgbClr val="FF0000"/>
                </a:solidFill>
              </a:rPr>
            </a:br>
            <a:r>
              <a:rPr lang="en-US" sz="2400" dirty="0">
                <a:solidFill>
                  <a:srgbClr val="FF0000"/>
                </a:solidFill>
              </a:rPr>
              <a:t>work plan – input, output, and coordination</a:t>
            </a:r>
          </a:p>
        </p:txBody>
      </p:sp>
      <p:sp>
        <p:nvSpPr>
          <p:cNvPr id="3" name="Content Placeholder 2">
            <a:extLst>
              <a:ext uri="{FF2B5EF4-FFF2-40B4-BE49-F238E27FC236}">
                <a16:creationId xmlns:a16="http://schemas.microsoft.com/office/drawing/2014/main" id="{B1EF5AA7-A72E-463E-AF5A-7B75599C9879}"/>
              </a:ext>
            </a:extLst>
          </p:cNvPr>
          <p:cNvSpPr>
            <a:spLocks noGrp="1"/>
          </p:cNvSpPr>
          <p:nvPr>
            <p:ph idx="1"/>
          </p:nvPr>
        </p:nvSpPr>
        <p:spPr>
          <a:xfrm>
            <a:off x="457200" y="1307432"/>
            <a:ext cx="8372901" cy="4815339"/>
          </a:xfrm>
        </p:spPr>
        <p:txBody>
          <a:bodyPr/>
          <a:lstStyle/>
          <a:p>
            <a:pPr marL="0">
              <a:spcBef>
                <a:spcPts val="0"/>
              </a:spcBef>
            </a:pPr>
            <a:r>
              <a:rPr lang="en-US" sz="1600" b="1" dirty="0">
                <a:solidFill>
                  <a:srgbClr val="FF0000"/>
                </a:solidFill>
                <a:latin typeface="Calibri" panose="020F0502020204030204" pitchFamily="34" charset="0"/>
                <a:ea typeface="DengXian" panose="02010600030101010101" pitchFamily="2" charset="-122"/>
              </a:rPr>
              <a:t>Output: </a:t>
            </a:r>
          </a:p>
          <a:p>
            <a:pPr lvl="2"/>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Grid analysis results of various charging station location and charging load profiles on electric power grid</a:t>
            </a:r>
          </a:p>
          <a:p>
            <a:pPr lvl="3"/>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Short term</a:t>
            </a: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endPar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endParaRPr>
          </a:p>
          <a:p>
            <a:pPr lvl="4">
              <a:buFont typeface="Wingdings" panose="05000000000000000000" pitchFamily="2" charset="2"/>
              <a:buChar char="q"/>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Over-voltage and </a:t>
            </a: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under-voltage (in </a:t>
            </a: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 of nominal voltage)</a:t>
            </a:r>
          </a:p>
          <a:p>
            <a:pPr lvl="4">
              <a:buFont typeface="Wingdings" panose="05000000000000000000" pitchFamily="2" charset="2"/>
              <a:buChar char="q"/>
            </a:pP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Over-load </a:t>
            </a: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(in % of affordable loading)</a:t>
            </a:r>
          </a:p>
          <a:p>
            <a:pPr lvl="4">
              <a:buFont typeface="Wingdings" panose="05000000000000000000" pitchFamily="2" charset="2"/>
              <a:buChar char="q"/>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Power line over-flow (in % of line rating</a:t>
            </a: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p>
          <a:p>
            <a:pPr lvl="3"/>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Mitigation strategies </a:t>
            </a: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for above (stretch goal, based on two-way information flow)</a:t>
            </a:r>
          </a:p>
          <a:p>
            <a:pPr lvl="3"/>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Long-term </a:t>
            </a: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Grid Reliability:</a:t>
            </a:r>
          </a:p>
          <a:p>
            <a:pPr lvl="4">
              <a:buFont typeface="Wingdings" panose="05000000000000000000" pitchFamily="2" charset="2"/>
              <a:buChar char="q"/>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N-1 contingency analysis and corresponding risk analysis of EV nodes/buses (in % of potential overflow during N-1 contingency analysis)</a:t>
            </a:r>
          </a:p>
          <a:p>
            <a:pPr lvl="4">
              <a:buFont typeface="Wingdings" panose="05000000000000000000" pitchFamily="2" charset="2"/>
              <a:buChar char="q"/>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Risk of extreme event estimation (in probability of EV-charging caused grid damages, and loss of EV loads</a:t>
            </a:r>
            <a:r>
              <a:rPr lang="en-US" sz="105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endParaRPr lang="en-US" sz="1400" dirty="0" smtClean="0">
              <a:solidFill>
                <a:srgbClr val="1F497D"/>
              </a:solidFill>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lvl="2"/>
            <a:r>
              <a:rPr lang="en-US" sz="140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Cyber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threat models and attack </a:t>
            </a:r>
            <a:r>
              <a:rPr lang="en-US" sz="140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scenarios</a:t>
            </a:r>
          </a:p>
          <a:p>
            <a:pPr lvl="2"/>
            <a:r>
              <a:rPr lang="en-US" sz="140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Impact </a:t>
            </a:r>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analysis result and performance metrics as described under the first </a:t>
            </a:r>
            <a:r>
              <a:rPr lang="en-US" sz="1400" dirty="0" smtClean="0">
                <a:solidFill>
                  <a:srgbClr val="1F497D"/>
                </a:solidFill>
                <a:latin typeface="Calibri" panose="020F0502020204030204" pitchFamily="34" charset="0"/>
                <a:ea typeface="DengXian" panose="02010600030101010101" pitchFamily="2" charset="-122"/>
                <a:cs typeface="Times New Roman" panose="02020603050405020304" pitchFamily="18" charset="0"/>
              </a:rPr>
              <a:t>bullet</a:t>
            </a:r>
            <a:endParaRPr lang="en-US" sz="1400" dirty="0">
              <a:solidFill>
                <a:srgbClr val="1F497D"/>
              </a:solidFill>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lvl="2"/>
            <a:endParaRPr lang="en-US" sz="1400" dirty="0">
              <a:solidFill>
                <a:srgbClr val="1F497D"/>
              </a:solidFill>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p>
            <a:pPr lvl="2"/>
            <a:r>
              <a:rPr lang="en-US" sz="14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Economic impact analysis on the following metrics:</a:t>
            </a:r>
          </a:p>
          <a:p>
            <a:pPr marL="1143000" lvl="2" indent="-228600">
              <a:buFont typeface="Arial" panose="020B0604020202020204" pitchFamily="34" charset="0"/>
              <a:buChar char="–"/>
              <a:tabLst>
                <a:tab pos="1371600" algn="l"/>
              </a:tabLst>
            </a:pPr>
            <a:r>
              <a:rPr lang="en-US" sz="12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 Charging station operator: </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operational cost (mainly electricity bill on selected representative time period ($)) on individual station</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Revenue on individual station from: (1) energy arbitrage, (2) grid services; (3) demand charging mitigation (all are only applicable in managed charging scenarios, (2) is only applicable in V2G scenario)</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Extrapolate to the a longer operation period (e.g. one year to lifetime) ($)</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Extrapolate to the whole network ($)</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Charging network/station investment cost (this may already covered by ATEAM)</a:t>
            </a:r>
          </a:p>
          <a:p>
            <a:pPr marL="1143000" lvl="2" indent="-228600">
              <a:buFont typeface="Arial" panose="020B0604020202020204" pitchFamily="34" charset="0"/>
              <a:buChar char="–"/>
              <a:tabLst>
                <a:tab pos="1371600" algn="l"/>
              </a:tabLst>
            </a:pPr>
            <a:r>
              <a:rPr lang="en-US" sz="12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Utility:</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Electricity cost and cost saving ($) </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Reliability benefit (may not be able to monetize, need to quantify with grid performance metrics in grid impact part)</a:t>
            </a:r>
          </a:p>
          <a:p>
            <a:pPr marL="1600200" lvl="3" indent="-228600">
              <a:buFont typeface="Arial" panose="020B0604020202020204" pitchFamily="34" charset="0"/>
              <a:buChar char="–"/>
              <a:tabLst>
                <a:tab pos="1828800" algn="l"/>
              </a:tabLst>
            </a:pPr>
            <a:r>
              <a:rPr lang="en-US" sz="105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Grid upgrade cost (based on grid upgrade need determined by the TDCO-Sim module) ($)</a:t>
            </a:r>
          </a:p>
          <a:p>
            <a:pPr lvl="2"/>
            <a:endParaRPr lang="en-US" sz="1200" b="1" dirty="0">
              <a:solidFill>
                <a:schemeClr val="tx2"/>
              </a:solidFill>
              <a:latin typeface="Calibri" panose="020F0502020204030204" pitchFamily="34" charset="0"/>
              <a:ea typeface="DengXian" panose="02010600030101010101" pitchFamily="2" charset="-122"/>
            </a:endParaRPr>
          </a:p>
          <a:p>
            <a:pPr marL="615950" lvl="2" indent="0">
              <a:buNone/>
            </a:pPr>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lvl="2"/>
            <a:endParaRPr lang="en-US" sz="1200" b="1" dirty="0">
              <a:solidFill>
                <a:schemeClr val="tx2"/>
              </a:solidFill>
              <a:latin typeface="Calibri" panose="020F0502020204030204" pitchFamily="34" charset="0"/>
              <a:ea typeface="DengXian" panose="02010600030101010101" pitchFamily="2" charset="-122"/>
            </a:endParaRPr>
          </a:p>
          <a:p>
            <a:pPr marL="0">
              <a:spcBef>
                <a:spcPts val="0"/>
              </a:spcBef>
            </a:pPr>
            <a:r>
              <a:rPr lang="en-US" sz="1600" b="1" dirty="0">
                <a:solidFill>
                  <a:srgbClr val="FF0000"/>
                </a:solidFill>
                <a:latin typeface="Calibri" panose="020F0502020204030204" pitchFamily="34" charset="0"/>
                <a:ea typeface="DengXian" panose="02010600030101010101" pitchFamily="2" charset="-122"/>
              </a:rPr>
              <a:t>Coordination Needed:</a:t>
            </a:r>
          </a:p>
          <a:p>
            <a:pPr marL="742950" lvl="1" indent="-285750">
              <a:buFont typeface="Arial" panose="020B0604020202020204" pitchFamily="34" charset="0"/>
              <a:buChar char="–"/>
              <a:tabLst>
                <a:tab pos="914400" algn="l"/>
              </a:tabLst>
            </a:pPr>
            <a:r>
              <a:rPr lang="en-US" sz="1200" dirty="0">
                <a:solidFill>
                  <a:srgbClr val="1F497D"/>
                </a:solidFill>
                <a:latin typeface="Calibri" panose="020F0502020204030204" pitchFamily="34" charset="0"/>
                <a:ea typeface="DengXian" panose="02010600030101010101" pitchFamily="2" charset="-122"/>
                <a:cs typeface="Times New Roman" panose="02020603050405020304" pitchFamily="18" charset="0"/>
              </a:rPr>
              <a:t>Repository: if the code is proprietary then each module development team can upload the executable and relevant API documentation to interact with the module. This is needed to create federates and run co-simulation. </a:t>
            </a:r>
          </a:p>
        </p:txBody>
      </p:sp>
      <p:sp>
        <p:nvSpPr>
          <p:cNvPr id="5" name="Slide Number Placeholder 4">
            <a:extLst>
              <a:ext uri="{FF2B5EF4-FFF2-40B4-BE49-F238E27FC236}">
                <a16:creationId xmlns:a16="http://schemas.microsoft.com/office/drawing/2014/main" id="{0799067D-09BF-4316-9DEE-CBD9CB516E9B}"/>
              </a:ext>
            </a:extLst>
          </p:cNvPr>
          <p:cNvSpPr>
            <a:spLocks noGrp="1"/>
          </p:cNvSpPr>
          <p:nvPr>
            <p:ph type="sldNum" sz="quarter" idx="13"/>
          </p:nvPr>
        </p:nvSpPr>
        <p:spPr/>
        <p:txBody>
          <a:bodyPr/>
          <a:lstStyle/>
          <a:p>
            <a:fld id="{AEFAAC5A-9C4F-4278-920D-DF2BAB595749}" type="slidenum">
              <a:rPr lang="en-US" smtClean="0"/>
              <a:pPr/>
              <a:t>8</a:t>
            </a:fld>
            <a:endParaRPr lang="en-US" dirty="0"/>
          </a:p>
        </p:txBody>
      </p:sp>
    </p:spTree>
    <p:extLst>
      <p:ext uri="{BB962C8B-B14F-4D97-AF65-F5344CB8AC3E}">
        <p14:creationId xmlns:p14="http://schemas.microsoft.com/office/powerpoint/2010/main" val="113946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52F-AE69-40E2-BF69-C91DA58FF28E}"/>
              </a:ext>
            </a:extLst>
          </p:cNvPr>
          <p:cNvSpPr>
            <a:spLocks noGrp="1"/>
          </p:cNvSpPr>
          <p:nvPr>
            <p:ph type="title"/>
          </p:nvPr>
        </p:nvSpPr>
        <p:spPr>
          <a:xfrm>
            <a:off x="457200" y="274638"/>
            <a:ext cx="8686800" cy="828948"/>
          </a:xfrm>
        </p:spPr>
        <p:txBody>
          <a:bodyPr/>
          <a:lstStyle/>
          <a:p>
            <a:r>
              <a:rPr lang="en-US" sz="2400" dirty="0">
                <a:solidFill>
                  <a:srgbClr val="FF0000"/>
                </a:solidFill>
              </a:rPr>
              <a:t>CEEESA Grid impact</a:t>
            </a:r>
            <a:br>
              <a:rPr lang="en-US" sz="2400" dirty="0">
                <a:solidFill>
                  <a:srgbClr val="FF0000"/>
                </a:solidFill>
              </a:rPr>
            </a:br>
            <a:r>
              <a:rPr lang="en-US" sz="2400" dirty="0">
                <a:solidFill>
                  <a:srgbClr val="FF0000"/>
                </a:solidFill>
              </a:rPr>
              <a:t>work plan – deliverables</a:t>
            </a:r>
          </a:p>
        </p:txBody>
      </p:sp>
      <p:sp>
        <p:nvSpPr>
          <p:cNvPr id="3" name="Content Placeholder 2">
            <a:extLst>
              <a:ext uri="{FF2B5EF4-FFF2-40B4-BE49-F238E27FC236}">
                <a16:creationId xmlns:a16="http://schemas.microsoft.com/office/drawing/2014/main" id="{B1EF5AA7-A72E-463E-AF5A-7B75599C9879}"/>
              </a:ext>
            </a:extLst>
          </p:cNvPr>
          <p:cNvSpPr>
            <a:spLocks noGrp="1"/>
          </p:cNvSpPr>
          <p:nvPr>
            <p:ph idx="1"/>
          </p:nvPr>
        </p:nvSpPr>
        <p:spPr>
          <a:xfrm>
            <a:off x="457200" y="1307432"/>
            <a:ext cx="8372901" cy="4815339"/>
          </a:xfrm>
        </p:spPr>
        <p:txBody>
          <a:bodyPr/>
          <a:lstStyle/>
          <a:p>
            <a:pPr marL="0" marR="0">
              <a:spcBef>
                <a:spcPts val="0"/>
              </a:spcBef>
              <a:spcAft>
                <a:spcPts val="0"/>
              </a:spcAft>
            </a:pPr>
            <a:r>
              <a:rPr lang="en-US" sz="1600" dirty="0">
                <a:solidFill>
                  <a:srgbClr val="FF0000"/>
                </a:solidFill>
                <a:effectLst/>
                <a:latin typeface="Calibri" panose="020F0502020204030204" pitchFamily="34" charset="0"/>
                <a:ea typeface="DengXian" panose="02010600030101010101" pitchFamily="2" charset="-122"/>
              </a:rPr>
              <a:t>Progress report and final report on analysis</a:t>
            </a:r>
          </a:p>
          <a:p>
            <a:pPr marL="0" marR="0" indent="0">
              <a:spcBef>
                <a:spcPts val="0"/>
              </a:spcBef>
              <a:spcAft>
                <a:spcPts val="0"/>
              </a:spcAft>
              <a:buNone/>
            </a:pPr>
            <a:endParaRPr lang="en-US" sz="1200" dirty="0">
              <a:solidFill>
                <a:srgbClr val="FF0000"/>
              </a:solidFill>
              <a:effectLst/>
              <a:latin typeface="Calibri" panose="020F0502020204030204" pitchFamily="34" charset="0"/>
              <a:ea typeface="DengXian" panose="02010600030101010101" pitchFamily="2" charset="-122"/>
            </a:endParaRPr>
          </a:p>
          <a:p>
            <a:pPr marL="742950" marR="0" lvl="1" indent="-285750">
              <a:spcBef>
                <a:spcPts val="0"/>
              </a:spcBef>
              <a:spcAft>
                <a:spcPts val="0"/>
              </a:spcAft>
              <a:buFont typeface="Arial" panose="020B0604020202020204" pitchFamily="34" charset="0"/>
              <a:buChar char="–"/>
              <a:tabLst>
                <a:tab pos="914400" algn="l"/>
              </a:tabLst>
            </a:pPr>
            <a:r>
              <a:rPr lang="en-US" sz="1400" i="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Electric Grid Impact: </a:t>
            </a:r>
          </a:p>
          <a:p>
            <a:pPr marL="911225" lvl="2" indent="-171450">
              <a:tabLst>
                <a:tab pos="914400" algn="l"/>
              </a:tabLst>
            </a:pPr>
            <a:r>
              <a:rPr lang="en-US" sz="1200" i="1"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Progress report on Data, </a:t>
            </a:r>
            <a:r>
              <a:rPr lang="en-US" sz="1200" i="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System Setting, Scenario definition, simulation and result analysis for better performance on electric grid, including voltage (in Volt), frequency (in Hz), and other quantifiable metrics. </a:t>
            </a:r>
          </a:p>
          <a:p>
            <a:pPr marL="1025525" lvl="2" indent="-285750">
              <a:buFont typeface="Arial" panose="020B0604020202020204" pitchFamily="34" charset="0"/>
              <a:buChar char="–"/>
              <a:tabLst>
                <a:tab pos="914400" algn="l"/>
              </a:tabLst>
            </a:pPr>
            <a:endParaRPr lang="en-US" sz="12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400" i="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Economic impact:</a:t>
            </a:r>
          </a:p>
          <a:p>
            <a:pPr marL="911225" lvl="2" indent="-171450">
              <a:tabLst>
                <a:tab pos="914400" algn="l"/>
              </a:tabLst>
            </a:pPr>
            <a:r>
              <a:rPr lang="en-US" sz="1200" i="1"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200" i="1" dirty="0" smtClean="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Analysis report based </a:t>
            </a:r>
            <a:r>
              <a:rPr lang="en-US" sz="1200" i="1"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on defined scenarios, major metrics </a:t>
            </a:r>
            <a:r>
              <a:rPr lang="en-US" sz="1200" i="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a:t>
            </a:r>
            <a:r>
              <a:rPr lang="en-US" sz="1200" b="1" i="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Comment: </a:t>
            </a:r>
            <a:r>
              <a:rPr lang="en-US" sz="1200" i="1" dirty="0">
                <a:solidFill>
                  <a:srgbClr val="1F497D"/>
                </a:solidFill>
                <a:latin typeface="Calibri" panose="020F0502020204030204" pitchFamily="34" charset="0"/>
                <a:ea typeface="DengXian" panose="02010600030101010101" pitchFamily="2" charset="-122"/>
                <a:cs typeface="Times New Roman" panose="02020603050405020304" pitchFamily="18" charset="0"/>
              </a:rPr>
              <a:t>M25-M48</a:t>
            </a:r>
            <a:r>
              <a:rPr lang="en-US" sz="1200" i="1"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rPr>
              <a:t>, may breakdown to two by each 12-month period, can also coordinate/combine with reliability impact analysis part since all share the same system settings):</a:t>
            </a:r>
            <a:endParaRPr lang="en-US" sz="1200" dirty="0">
              <a:solidFill>
                <a:srgbClr val="1F497D"/>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200" dirty="0">
              <a:solidFill>
                <a:srgbClr val="1F497D"/>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Slide Number Placeholder 4">
            <a:extLst>
              <a:ext uri="{FF2B5EF4-FFF2-40B4-BE49-F238E27FC236}">
                <a16:creationId xmlns:a16="http://schemas.microsoft.com/office/drawing/2014/main" id="{0799067D-09BF-4316-9DEE-CBD9CB516E9B}"/>
              </a:ext>
            </a:extLst>
          </p:cNvPr>
          <p:cNvSpPr>
            <a:spLocks noGrp="1"/>
          </p:cNvSpPr>
          <p:nvPr>
            <p:ph type="sldNum" sz="quarter" idx="13"/>
          </p:nvPr>
        </p:nvSpPr>
        <p:spPr/>
        <p:txBody>
          <a:bodyPr/>
          <a:lstStyle/>
          <a:p>
            <a:fld id="{AEFAAC5A-9C4F-4278-920D-DF2BAB595749}" type="slidenum">
              <a:rPr lang="en-US" smtClean="0"/>
              <a:pPr/>
              <a:t>9</a:t>
            </a:fld>
            <a:endParaRPr lang="en-US" dirty="0"/>
          </a:p>
        </p:txBody>
      </p:sp>
    </p:spTree>
    <p:extLst>
      <p:ext uri="{BB962C8B-B14F-4D97-AF65-F5344CB8AC3E}">
        <p14:creationId xmlns:p14="http://schemas.microsoft.com/office/powerpoint/2010/main" val="2614377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rgonne presentation_4x3" id="{7A81163B-1588-FE4A-AB33-A27D946CB6B5}" vid="{D5CC8C83-8356-434A-95AA-E37020066A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Argonne presentation_4x3</Template>
  <TotalTime>7435</TotalTime>
  <Words>1381</Words>
  <Application>Microsoft Office PowerPoint</Application>
  <PresentationFormat>On-screen Show (4:3)</PresentationFormat>
  <Paragraphs>118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DengXian</vt:lpstr>
      <vt:lpstr>Tahoma</vt:lpstr>
      <vt:lpstr>Times New Roman</vt:lpstr>
      <vt:lpstr>Wingdings</vt:lpstr>
      <vt:lpstr>presentation_4x3</vt:lpstr>
      <vt:lpstr>VTO 2197-1699 Ceeesa Workplan</vt:lpstr>
      <vt:lpstr>CEEESA Contribution</vt:lpstr>
      <vt:lpstr>CEEESA Contribution</vt:lpstr>
      <vt:lpstr>Economic impact analysis on EVSE and the grid</vt:lpstr>
      <vt:lpstr>CEEESA Grid impact objectives and value proposition</vt:lpstr>
      <vt:lpstr>CEEESA Grid impact work plan - Overview</vt:lpstr>
      <vt:lpstr>CEEESA Grid impact work plan – input, output, and coordination</vt:lpstr>
      <vt:lpstr>CEEESA Grid impact work plan – input, output, and coordination</vt:lpstr>
      <vt:lpstr>CEEESA Grid impact work plan –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Balasubramaniam, Karthikeyan</cp:lastModifiedBy>
  <cp:revision>110</cp:revision>
  <cp:lastPrinted>2018-04-26T21:12:57Z</cp:lastPrinted>
  <dcterms:created xsi:type="dcterms:W3CDTF">2018-07-03T17:25:04Z</dcterms:created>
  <dcterms:modified xsi:type="dcterms:W3CDTF">2022-01-18T21:01:30Z</dcterms:modified>
</cp:coreProperties>
</file>