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7" r:id="rId4"/>
    <p:sldId id="261" r:id="rId5"/>
    <p:sldId id="263" r:id="rId6"/>
    <p:sldId id="264" r:id="rId7"/>
    <p:sldId id="262" r:id="rId8"/>
    <p:sldId id="265" r:id="rId9"/>
    <p:sldId id="266" r:id="rId10"/>
    <p:sldId id="268" r:id="rId11"/>
    <p:sldId id="270" r:id="rId12"/>
    <p:sldId id="269" r:id="rId13"/>
    <p:sldId id="257" r:id="rId14"/>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4662" autoAdjust="0"/>
  </p:normalViewPr>
  <p:slideViewPr>
    <p:cSldViewPr>
      <p:cViewPr varScale="1">
        <p:scale>
          <a:sx n="70" d="100"/>
          <a:sy n="70" d="100"/>
        </p:scale>
        <p:origin x="-1380"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E6725029-B0EE-4738-8BAA-2D83EB0EEDF5}" type="datetimeFigureOut">
              <a:rPr lang="id-ID" smtClean="0"/>
              <a:pPr/>
              <a:t>15/04/2020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6D3CE9E-9AA8-422F-9C7E-717698FDDEBB}" type="slidenum">
              <a:rPr lang="id-ID" smtClean="0"/>
              <a:pPr/>
              <a:t>‹#›</a:t>
            </a:fld>
            <a:endParaRPr lang="id-ID"/>
          </a:p>
        </p:txBody>
      </p:sp>
    </p:spTree>
    <p:extLst>
      <p:ext uri="{BB962C8B-B14F-4D97-AF65-F5344CB8AC3E}">
        <p14:creationId xmlns:p14="http://schemas.microsoft.com/office/powerpoint/2010/main" xmlns="" val="2266186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E6725029-B0EE-4738-8BAA-2D83EB0EEDF5}" type="datetimeFigureOut">
              <a:rPr lang="id-ID" smtClean="0"/>
              <a:pPr/>
              <a:t>15/04/2020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6D3CE9E-9AA8-422F-9C7E-717698FDDEBB}" type="slidenum">
              <a:rPr lang="id-ID" smtClean="0"/>
              <a:pPr/>
              <a:t>‹#›</a:t>
            </a:fld>
            <a:endParaRPr lang="id-ID"/>
          </a:p>
        </p:txBody>
      </p:sp>
    </p:spTree>
    <p:extLst>
      <p:ext uri="{BB962C8B-B14F-4D97-AF65-F5344CB8AC3E}">
        <p14:creationId xmlns:p14="http://schemas.microsoft.com/office/powerpoint/2010/main" xmlns="" val="3003197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E6725029-B0EE-4738-8BAA-2D83EB0EEDF5}" type="datetimeFigureOut">
              <a:rPr lang="id-ID" smtClean="0"/>
              <a:pPr/>
              <a:t>15/04/2020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6D3CE9E-9AA8-422F-9C7E-717698FDDEBB}" type="slidenum">
              <a:rPr lang="id-ID" smtClean="0"/>
              <a:pPr/>
              <a:t>‹#›</a:t>
            </a:fld>
            <a:endParaRPr lang="id-ID"/>
          </a:p>
        </p:txBody>
      </p:sp>
    </p:spTree>
    <p:extLst>
      <p:ext uri="{BB962C8B-B14F-4D97-AF65-F5344CB8AC3E}">
        <p14:creationId xmlns:p14="http://schemas.microsoft.com/office/powerpoint/2010/main" xmlns="" val="2623117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E6725029-B0EE-4738-8BAA-2D83EB0EEDF5}" type="datetimeFigureOut">
              <a:rPr lang="id-ID" smtClean="0"/>
              <a:pPr/>
              <a:t>15/04/2020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6D3CE9E-9AA8-422F-9C7E-717698FDDEBB}" type="slidenum">
              <a:rPr lang="id-ID" smtClean="0"/>
              <a:pPr/>
              <a:t>‹#›</a:t>
            </a:fld>
            <a:endParaRPr lang="id-ID"/>
          </a:p>
        </p:txBody>
      </p:sp>
    </p:spTree>
    <p:extLst>
      <p:ext uri="{BB962C8B-B14F-4D97-AF65-F5344CB8AC3E}">
        <p14:creationId xmlns:p14="http://schemas.microsoft.com/office/powerpoint/2010/main" xmlns="" val="3502203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725029-B0EE-4738-8BAA-2D83EB0EEDF5}" type="datetimeFigureOut">
              <a:rPr lang="id-ID" smtClean="0"/>
              <a:pPr/>
              <a:t>15/04/2020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6D3CE9E-9AA8-422F-9C7E-717698FDDEBB}" type="slidenum">
              <a:rPr lang="id-ID" smtClean="0"/>
              <a:pPr/>
              <a:t>‹#›</a:t>
            </a:fld>
            <a:endParaRPr lang="id-ID"/>
          </a:p>
        </p:txBody>
      </p:sp>
    </p:spTree>
    <p:extLst>
      <p:ext uri="{BB962C8B-B14F-4D97-AF65-F5344CB8AC3E}">
        <p14:creationId xmlns:p14="http://schemas.microsoft.com/office/powerpoint/2010/main" xmlns="" val="1587028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E6725029-B0EE-4738-8BAA-2D83EB0EEDF5}" type="datetimeFigureOut">
              <a:rPr lang="id-ID" smtClean="0"/>
              <a:pPr/>
              <a:t>15/04/2020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6D3CE9E-9AA8-422F-9C7E-717698FDDEBB}" type="slidenum">
              <a:rPr lang="id-ID" smtClean="0"/>
              <a:pPr/>
              <a:t>‹#›</a:t>
            </a:fld>
            <a:endParaRPr lang="id-ID"/>
          </a:p>
        </p:txBody>
      </p:sp>
    </p:spTree>
    <p:extLst>
      <p:ext uri="{BB962C8B-B14F-4D97-AF65-F5344CB8AC3E}">
        <p14:creationId xmlns:p14="http://schemas.microsoft.com/office/powerpoint/2010/main" xmlns="" val="3609209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E6725029-B0EE-4738-8BAA-2D83EB0EEDF5}" type="datetimeFigureOut">
              <a:rPr lang="id-ID" smtClean="0"/>
              <a:pPr/>
              <a:t>15/04/2020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B6D3CE9E-9AA8-422F-9C7E-717698FDDEBB}" type="slidenum">
              <a:rPr lang="id-ID" smtClean="0"/>
              <a:pPr/>
              <a:t>‹#›</a:t>
            </a:fld>
            <a:endParaRPr lang="id-ID"/>
          </a:p>
        </p:txBody>
      </p:sp>
    </p:spTree>
    <p:extLst>
      <p:ext uri="{BB962C8B-B14F-4D97-AF65-F5344CB8AC3E}">
        <p14:creationId xmlns:p14="http://schemas.microsoft.com/office/powerpoint/2010/main" xmlns="" val="1770227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E6725029-B0EE-4738-8BAA-2D83EB0EEDF5}" type="datetimeFigureOut">
              <a:rPr lang="id-ID" smtClean="0"/>
              <a:pPr/>
              <a:t>15/04/2020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B6D3CE9E-9AA8-422F-9C7E-717698FDDEBB}" type="slidenum">
              <a:rPr lang="id-ID" smtClean="0"/>
              <a:pPr/>
              <a:t>‹#›</a:t>
            </a:fld>
            <a:endParaRPr lang="id-ID"/>
          </a:p>
        </p:txBody>
      </p:sp>
    </p:spTree>
    <p:extLst>
      <p:ext uri="{BB962C8B-B14F-4D97-AF65-F5344CB8AC3E}">
        <p14:creationId xmlns:p14="http://schemas.microsoft.com/office/powerpoint/2010/main" xmlns="" val="2062636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25029-B0EE-4738-8BAA-2D83EB0EEDF5}" type="datetimeFigureOut">
              <a:rPr lang="id-ID" smtClean="0"/>
              <a:pPr/>
              <a:t>15/04/2020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B6D3CE9E-9AA8-422F-9C7E-717698FDDEBB}" type="slidenum">
              <a:rPr lang="id-ID" smtClean="0"/>
              <a:pPr/>
              <a:t>‹#›</a:t>
            </a:fld>
            <a:endParaRPr lang="id-ID"/>
          </a:p>
        </p:txBody>
      </p:sp>
    </p:spTree>
    <p:extLst>
      <p:ext uri="{BB962C8B-B14F-4D97-AF65-F5344CB8AC3E}">
        <p14:creationId xmlns:p14="http://schemas.microsoft.com/office/powerpoint/2010/main" xmlns="" val="1741477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1" y="273052"/>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725029-B0EE-4738-8BAA-2D83EB0EEDF5}" type="datetimeFigureOut">
              <a:rPr lang="id-ID" smtClean="0"/>
              <a:pPr/>
              <a:t>15/04/2020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6D3CE9E-9AA8-422F-9C7E-717698FDDEBB}" type="slidenum">
              <a:rPr lang="id-ID" smtClean="0"/>
              <a:pPr/>
              <a:t>‹#›</a:t>
            </a:fld>
            <a:endParaRPr lang="id-ID"/>
          </a:p>
        </p:txBody>
      </p:sp>
    </p:spTree>
    <p:extLst>
      <p:ext uri="{BB962C8B-B14F-4D97-AF65-F5344CB8AC3E}">
        <p14:creationId xmlns:p14="http://schemas.microsoft.com/office/powerpoint/2010/main" xmlns="" val="104106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725029-B0EE-4738-8BAA-2D83EB0EEDF5}" type="datetimeFigureOut">
              <a:rPr lang="id-ID" smtClean="0"/>
              <a:pPr/>
              <a:t>15/04/2020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6D3CE9E-9AA8-422F-9C7E-717698FDDEBB}" type="slidenum">
              <a:rPr lang="id-ID" smtClean="0"/>
              <a:pPr/>
              <a:t>‹#›</a:t>
            </a:fld>
            <a:endParaRPr lang="id-ID"/>
          </a:p>
        </p:txBody>
      </p:sp>
    </p:spTree>
    <p:extLst>
      <p:ext uri="{BB962C8B-B14F-4D97-AF65-F5344CB8AC3E}">
        <p14:creationId xmlns:p14="http://schemas.microsoft.com/office/powerpoint/2010/main" xmlns="" val="478554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25029-B0EE-4738-8BAA-2D83EB0EEDF5}" type="datetimeFigureOut">
              <a:rPr lang="id-ID" smtClean="0"/>
              <a:pPr/>
              <a:t>15/04/2020</a:t>
            </a:fld>
            <a:endParaRPr lang="id-ID"/>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D3CE9E-9AA8-422F-9C7E-717698FDDEBB}" type="slidenum">
              <a:rPr lang="id-ID" smtClean="0"/>
              <a:pPr/>
              <a:t>‹#›</a:t>
            </a:fld>
            <a:endParaRPr lang="id-ID"/>
          </a:p>
        </p:txBody>
      </p:sp>
    </p:spTree>
    <p:extLst>
      <p:ext uri="{BB962C8B-B14F-4D97-AF65-F5344CB8AC3E}">
        <p14:creationId xmlns:p14="http://schemas.microsoft.com/office/powerpoint/2010/main" xmlns="" val="2781259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4530295"/>
            <a:ext cx="9144000" cy="3333804"/>
            <a:chOff x="0" y="4530295"/>
            <a:chExt cx="9144000" cy="3333804"/>
          </a:xfrm>
        </p:grpSpPr>
        <p:pic>
          <p:nvPicPr>
            <p:cNvPr id="1028" name="Picture 4" descr="Hasil gambar untuk icon wave sv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4530295"/>
              <a:ext cx="3517067" cy="333092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3" name="Group 2"/>
            <p:cNvGrpSpPr/>
            <p:nvPr/>
          </p:nvGrpSpPr>
          <p:grpSpPr>
            <a:xfrm>
              <a:off x="1960501" y="4533178"/>
              <a:ext cx="7183499" cy="3330921"/>
              <a:chOff x="1960501" y="4370133"/>
              <a:chExt cx="7183499" cy="3664013"/>
            </a:xfrm>
          </p:grpSpPr>
          <p:pic>
            <p:nvPicPr>
              <p:cNvPr id="11" name="Picture 4" descr="Hasil gambar untuk icon wave sv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60501" y="4370133"/>
                <a:ext cx="3664013" cy="3664013"/>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4" descr="Hasil gambar untuk icon wave sv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479987" y="4370133"/>
                <a:ext cx="3664013" cy="3664013"/>
              </a:xfrm>
              <a:prstGeom prst="rect">
                <a:avLst/>
              </a:prstGeom>
              <a:noFill/>
              <a:extLst>
                <a:ext uri="{909E8E84-426E-40DD-AFC4-6F175D3DCCD1}">
                  <a14:hiddenFill xmlns:a14="http://schemas.microsoft.com/office/drawing/2010/main" xmlns="">
                    <a:solidFill>
                      <a:srgbClr val="FFFFFF"/>
                    </a:solidFill>
                  </a14:hiddenFill>
                </a:ext>
              </a:extLst>
            </p:spPr>
          </p:pic>
        </p:grpSp>
      </p:grpSp>
      <p:sp>
        <p:nvSpPr>
          <p:cNvPr id="2" name="Title 1"/>
          <p:cNvSpPr>
            <a:spLocks noGrp="1"/>
          </p:cNvSpPr>
          <p:nvPr>
            <p:ph type="ctrTitle"/>
          </p:nvPr>
        </p:nvSpPr>
        <p:spPr>
          <a:xfrm>
            <a:off x="971037" y="620688"/>
            <a:ext cx="7410379" cy="1224136"/>
          </a:xfrm>
        </p:spPr>
        <p:txBody>
          <a:bodyPr>
            <a:normAutofit/>
          </a:bodyPr>
          <a:lstStyle/>
          <a:p>
            <a:r>
              <a:rPr lang="id-ID" sz="3600" dirty="0" smtClean="0">
                <a:solidFill>
                  <a:schemeClr val="bg1"/>
                </a:solidFill>
                <a:latin typeface="Haettenschweiler" pitchFamily="34" charset="0"/>
              </a:rPr>
              <a:t>KONDISI WILAYAH INDONESA DAN POSISI STRATEGISNYA SEBAGAI POROS MARITIM DUNIA</a:t>
            </a:r>
            <a:endParaRPr lang="id-ID" sz="3600" dirty="0">
              <a:solidFill>
                <a:schemeClr val="bg1"/>
              </a:solidFill>
              <a:latin typeface="Haettenschweiler"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215" y="1916832"/>
            <a:ext cx="9144000" cy="3480294"/>
          </a:xfrm>
          <a:prstGeom prst="rect">
            <a:avLst/>
          </a:prstGeom>
        </p:spPr>
      </p:pic>
      <p:grpSp>
        <p:nvGrpSpPr>
          <p:cNvPr id="7" name="Group 6"/>
          <p:cNvGrpSpPr/>
          <p:nvPr/>
        </p:nvGrpSpPr>
        <p:grpSpPr>
          <a:xfrm>
            <a:off x="323528" y="404664"/>
            <a:ext cx="360040" cy="144016"/>
            <a:chOff x="323528" y="404664"/>
            <a:chExt cx="360040" cy="144016"/>
          </a:xfrm>
        </p:grpSpPr>
        <p:cxnSp>
          <p:nvCxnSpPr>
            <p:cNvPr id="17" name="Straight Connector 16"/>
            <p:cNvCxnSpPr/>
            <p:nvPr/>
          </p:nvCxnSpPr>
          <p:spPr>
            <a:xfrm>
              <a:off x="323528" y="404664"/>
              <a:ext cx="360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23528" y="476672"/>
              <a:ext cx="360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23528" y="548680"/>
              <a:ext cx="360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3068900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rotWithShape="1">
          <a:blip r:embed="rId2" cstate="print">
            <a:extLst>
              <a:ext uri="{28A0092B-C50C-407E-A947-70E740481C1C}">
                <a14:useLocalDpi xmlns:a14="http://schemas.microsoft.com/office/drawing/2010/main" xmlns="" val="0"/>
              </a:ext>
            </a:extLst>
          </a:blip>
          <a:srcRect l="3902" t="11135" r="3613" b="22684"/>
          <a:stretch/>
        </p:blipFill>
        <p:spPr bwMode="auto">
          <a:xfrm>
            <a:off x="515689" y="889868"/>
            <a:ext cx="8232775" cy="4051300"/>
          </a:xfrm>
          <a:prstGeom prst="rect">
            <a:avLst/>
          </a:prstGeom>
          <a:ln>
            <a:noFill/>
          </a:ln>
          <a:extLst>
            <a:ext uri="{53640926-AAD7-44D8-BBD7-CCE9431645EC}">
              <a14:shadowObscured xmlns:a14="http://schemas.microsoft.com/office/drawing/2010/main" xmlns=""/>
            </a:ext>
          </a:extLst>
        </p:spPr>
      </p:pic>
      <p:sp>
        <p:nvSpPr>
          <p:cNvPr id="4" name="Title 1"/>
          <p:cNvSpPr txBox="1">
            <a:spLocks noGrp="1"/>
          </p:cNvSpPr>
          <p:nvPr>
            <p:ph type="title"/>
          </p:nvPr>
        </p:nvSpPr>
        <p:spPr>
          <a:xfrm>
            <a:off x="1763688" y="-27384"/>
            <a:ext cx="5400600" cy="850106"/>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3600" dirty="0" smtClean="0">
                <a:latin typeface="Haettenschweiler" pitchFamily="34" charset="0"/>
              </a:rPr>
              <a:t>L</a:t>
            </a:r>
            <a:r>
              <a:rPr lang="id-ID" sz="3700" dirty="0" smtClean="0">
                <a:latin typeface="Haettenschweiler" pitchFamily="34" charset="0"/>
              </a:rPr>
              <a:t>UAS DAN BATAS WILAYAH </a:t>
            </a:r>
            <a:r>
              <a:rPr lang="id-ID" sz="3600" dirty="0" smtClean="0">
                <a:latin typeface="Haettenschweiler" pitchFamily="34" charset="0"/>
              </a:rPr>
              <a:t>INDONESIA </a:t>
            </a:r>
            <a:endParaRPr lang="id-ID" sz="3600" dirty="0"/>
          </a:p>
        </p:txBody>
      </p:sp>
      <p:sp>
        <p:nvSpPr>
          <p:cNvPr id="7" name="Rectangle 6"/>
          <p:cNvSpPr/>
          <p:nvPr/>
        </p:nvSpPr>
        <p:spPr>
          <a:xfrm>
            <a:off x="251520" y="5013176"/>
            <a:ext cx="6336704" cy="1569660"/>
          </a:xfrm>
          <a:prstGeom prst="rect">
            <a:avLst/>
          </a:prstGeom>
        </p:spPr>
        <p:txBody>
          <a:bodyPr wrap="square">
            <a:spAutoFit/>
          </a:bodyPr>
          <a:lstStyle/>
          <a:p>
            <a:pPr algn="just"/>
            <a:r>
              <a:rPr lang="id-ID" sz="1600" dirty="0">
                <a:latin typeface="Humanst521 Lt BT" pitchFamily="34" charset="0"/>
              </a:rPr>
              <a:t>Negara Indonesia memiliki batas negara di daratan dan lautan. Posisi Indonesia berbatasan dengan negara tetangga yaitu:</a:t>
            </a:r>
          </a:p>
          <a:p>
            <a:pPr algn="just"/>
            <a:r>
              <a:rPr lang="id-ID" sz="1600" dirty="0">
                <a:latin typeface="Humanst521 Lt BT" pitchFamily="34" charset="0"/>
              </a:rPr>
              <a:t>-	Utara	: Negara  Malaysia, Singapura, Filipina, Laut Cina Selatan</a:t>
            </a:r>
          </a:p>
          <a:p>
            <a:pPr algn="just"/>
            <a:r>
              <a:rPr lang="id-ID" sz="1600" dirty="0">
                <a:latin typeface="Humanst521 Lt BT" pitchFamily="34" charset="0"/>
              </a:rPr>
              <a:t>-	Selatan	: Australia dan Samudera Hindia</a:t>
            </a:r>
          </a:p>
          <a:p>
            <a:pPr algn="just"/>
            <a:r>
              <a:rPr lang="id-ID" sz="1600" dirty="0">
                <a:latin typeface="Humanst521 Lt BT" pitchFamily="34" charset="0"/>
              </a:rPr>
              <a:t>-	Barat	: Samudera Hindia</a:t>
            </a:r>
          </a:p>
          <a:p>
            <a:pPr algn="just"/>
            <a:r>
              <a:rPr lang="id-ID" sz="1600" dirty="0">
                <a:latin typeface="Humanst521 Lt BT" pitchFamily="34" charset="0"/>
              </a:rPr>
              <a:t>-	Timur	: Papua Nugini, Timor Leste dan Samudera Pasifik</a:t>
            </a:r>
          </a:p>
        </p:txBody>
      </p:sp>
    </p:spTree>
    <p:extLst>
      <p:ext uri="{BB962C8B-B14F-4D97-AF65-F5344CB8AC3E}">
        <p14:creationId xmlns:p14="http://schemas.microsoft.com/office/powerpoint/2010/main" xmlns="" val="2722019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spTree>
    <p:extLst>
      <p:ext uri="{BB962C8B-B14F-4D97-AF65-F5344CB8AC3E}">
        <p14:creationId xmlns:p14="http://schemas.microsoft.com/office/powerpoint/2010/main" xmlns="" val="4181234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rotWithShape="1">
          <a:blip r:embed="rId2" cstate="print">
            <a:extLst>
              <a:ext uri="{28A0092B-C50C-407E-A947-70E740481C1C}">
                <a14:useLocalDpi xmlns:a14="http://schemas.microsoft.com/office/drawing/2010/main" xmlns="" val="0"/>
              </a:ext>
            </a:extLst>
          </a:blip>
          <a:srcRect l="9272" t="11135" r="52108" b="53949"/>
          <a:stretch/>
        </p:blipFill>
        <p:spPr bwMode="auto">
          <a:xfrm>
            <a:off x="659006" y="764704"/>
            <a:ext cx="3945444" cy="2392049"/>
          </a:xfrm>
          <a:prstGeom prst="rect">
            <a:avLst/>
          </a:prstGeom>
          <a:ln>
            <a:noFill/>
          </a:ln>
          <a:extLst>
            <a:ext uri="{53640926-AAD7-44D8-BBD7-CCE9431645EC}">
              <a14:shadowObscured xmlns:a14="http://schemas.microsoft.com/office/drawing/2010/main" xmlns=""/>
            </a:ext>
          </a:extLst>
        </p:spPr>
      </p:pic>
      <p:sp>
        <p:nvSpPr>
          <p:cNvPr id="4" name="Title 1"/>
          <p:cNvSpPr txBox="1">
            <a:spLocks noGrp="1"/>
          </p:cNvSpPr>
          <p:nvPr>
            <p:ph type="title"/>
          </p:nvPr>
        </p:nvSpPr>
        <p:spPr>
          <a:xfrm>
            <a:off x="1763688" y="-27384"/>
            <a:ext cx="5400600" cy="850106"/>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3600" dirty="0" smtClean="0">
                <a:latin typeface="Haettenschweiler" pitchFamily="34" charset="0"/>
              </a:rPr>
              <a:t>L</a:t>
            </a:r>
            <a:r>
              <a:rPr lang="id-ID" sz="3700" dirty="0" smtClean="0">
                <a:latin typeface="Haettenschweiler" pitchFamily="34" charset="0"/>
              </a:rPr>
              <a:t>UAS DAN BATAS WILAYAH </a:t>
            </a:r>
            <a:r>
              <a:rPr lang="id-ID" sz="3600" dirty="0" smtClean="0">
                <a:latin typeface="Haettenschweiler" pitchFamily="34" charset="0"/>
              </a:rPr>
              <a:t>INDONESIA </a:t>
            </a:r>
            <a:endParaRPr lang="id-ID" sz="3600" dirty="0"/>
          </a:p>
        </p:txBody>
      </p:sp>
      <p:sp>
        <p:nvSpPr>
          <p:cNvPr id="7" name="Rectangle 6"/>
          <p:cNvSpPr/>
          <p:nvPr/>
        </p:nvSpPr>
        <p:spPr>
          <a:xfrm>
            <a:off x="251520" y="5013176"/>
            <a:ext cx="6336704" cy="338554"/>
          </a:xfrm>
          <a:prstGeom prst="rect">
            <a:avLst/>
          </a:prstGeom>
        </p:spPr>
        <p:txBody>
          <a:bodyPr wrap="square">
            <a:spAutoFit/>
          </a:bodyPr>
          <a:lstStyle/>
          <a:p>
            <a:pPr algn="just"/>
            <a:endParaRPr lang="id-ID" sz="1600" dirty="0">
              <a:latin typeface="Humanst521 Lt BT" pitchFamily="34" charset="0"/>
            </a:endParaRPr>
          </a:p>
        </p:txBody>
      </p:sp>
      <p:sp>
        <p:nvSpPr>
          <p:cNvPr id="2" name="Rectangle 1"/>
          <p:cNvSpPr/>
          <p:nvPr/>
        </p:nvSpPr>
        <p:spPr>
          <a:xfrm>
            <a:off x="314908" y="2924944"/>
            <a:ext cx="3942184" cy="1323439"/>
          </a:xfrm>
          <a:prstGeom prst="rect">
            <a:avLst/>
          </a:prstGeom>
        </p:spPr>
        <p:txBody>
          <a:bodyPr wrap="square">
            <a:spAutoFit/>
          </a:bodyPr>
          <a:lstStyle/>
          <a:p>
            <a:pPr algn="just"/>
            <a:r>
              <a:rPr lang="id-ID" sz="1600" dirty="0">
                <a:latin typeface="Humanst521 Lt BT" pitchFamily="34" charset="0"/>
              </a:rPr>
              <a:t>T</a:t>
            </a:r>
            <a:r>
              <a:rPr lang="id-ID" sz="1600" dirty="0" smtClean="0">
                <a:latin typeface="Humanst521 Lt BT" pitchFamily="34" charset="0"/>
              </a:rPr>
              <a:t>erdapat </a:t>
            </a:r>
            <a:r>
              <a:rPr lang="id-ID" sz="1600" dirty="0">
                <a:latin typeface="Humanst521 Lt BT" pitchFamily="34" charset="0"/>
              </a:rPr>
              <a:t>pembaruan penamaan dibagian utara Laut Natuna yang sekarang diberi nama Laut Natuna Utara. Dalam peta sebelumnya, Laut Natuna berada di bagian dalam garis laut teritorial.</a:t>
            </a:r>
          </a:p>
        </p:txBody>
      </p:sp>
    </p:spTree>
    <p:extLst>
      <p:ext uri="{BB962C8B-B14F-4D97-AF65-F5344CB8AC3E}">
        <p14:creationId xmlns:p14="http://schemas.microsoft.com/office/powerpoint/2010/main" xmlns="" val="1747366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AutoShape 2" descr="Hasil gambar untuk icon wave 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 name="AutoShape 4" descr="Hasil gambar untuk icon wave svg"/>
          <p:cNvSpPr>
            <a:spLocks noChangeAspect="1" noChangeArrowheads="1"/>
          </p:cNvSpPr>
          <p:nvPr/>
        </p:nvSpPr>
        <p:spPr bwMode="auto">
          <a:xfrm>
            <a:off x="307975" y="7939"/>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 name="AutoShape 6" descr="Hasil gambar untuk icon wave svg"/>
          <p:cNvSpPr>
            <a:spLocks noChangeAspect="1" noChangeArrowheads="1"/>
          </p:cNvSpPr>
          <p:nvPr/>
        </p:nvSpPr>
        <p:spPr bwMode="auto">
          <a:xfrm>
            <a:off x="460375" y="160339"/>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pic>
        <p:nvPicPr>
          <p:cNvPr id="2050" name="Picture 2" descr="Hasil gambar untuk icon peta indonesia 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492" y="1073648"/>
            <a:ext cx="9031181" cy="451559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Title 1"/>
          <p:cNvSpPr>
            <a:spLocks noGrp="1"/>
          </p:cNvSpPr>
          <p:nvPr>
            <p:ph type="title"/>
          </p:nvPr>
        </p:nvSpPr>
        <p:spPr/>
        <p:txBody>
          <a:bodyPr>
            <a:normAutofit/>
          </a:bodyPr>
          <a:lstStyle/>
          <a:p>
            <a:r>
              <a:rPr lang="id-ID" sz="3600" dirty="0" smtClean="0">
                <a:latin typeface="Haettenschweiler" pitchFamily="34" charset="0"/>
              </a:rPr>
              <a:t>JUDUL/ SUB MATERI</a:t>
            </a:r>
            <a:endParaRPr lang="id-ID" sz="3600" dirty="0">
              <a:latin typeface="Haettenschweiler" pitchFamily="34"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226065" y="3742136"/>
            <a:ext cx="392707" cy="392707"/>
          </a:xfrm>
          <a:prstGeom prst="rect">
            <a:avLst/>
          </a:prstGeom>
        </p:spPr>
      </p:pic>
      <p:grpSp>
        <p:nvGrpSpPr>
          <p:cNvPr id="18" name="Group 17"/>
          <p:cNvGrpSpPr/>
          <p:nvPr/>
        </p:nvGrpSpPr>
        <p:grpSpPr>
          <a:xfrm>
            <a:off x="2577737" y="3514742"/>
            <a:ext cx="1933003" cy="847495"/>
            <a:chOff x="1963547" y="2890706"/>
            <a:chExt cx="1933003" cy="770450"/>
          </a:xfrm>
        </p:grpSpPr>
        <p:sp>
          <p:nvSpPr>
            <p:cNvPr id="15" name="Rounded Rectangle 14"/>
            <p:cNvSpPr/>
            <p:nvPr/>
          </p:nvSpPr>
          <p:spPr>
            <a:xfrm>
              <a:off x="1963547" y="2890706"/>
              <a:ext cx="1933003" cy="770450"/>
            </a:xfrm>
            <a:prstGeom prst="round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Deskripsi</a:t>
              </a:r>
              <a:endParaRPr lang="id-ID" dirty="0"/>
            </a:p>
          </p:txBody>
        </p:sp>
        <p:sp>
          <p:nvSpPr>
            <p:cNvPr id="17" name="Oval 16"/>
            <p:cNvSpPr/>
            <p:nvPr/>
          </p:nvSpPr>
          <p:spPr>
            <a:xfrm>
              <a:off x="2080316" y="2996952"/>
              <a:ext cx="178503" cy="17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029" name="Group 3124"/>
          <p:cNvGrpSpPr>
            <a:grpSpLocks/>
          </p:cNvGrpSpPr>
          <p:nvPr/>
        </p:nvGrpSpPr>
        <p:grpSpPr bwMode="auto">
          <a:xfrm>
            <a:off x="2743200" y="3352800"/>
            <a:ext cx="3152775" cy="2200275"/>
            <a:chOff x="0" y="0"/>
            <a:chExt cx="31527" cy="22002"/>
          </a:xfrm>
        </p:grpSpPr>
        <p:sp>
          <p:nvSpPr>
            <p:cNvPr id="3116" name="Rectangle 3116"/>
            <p:cNvSpPr>
              <a:spLocks noChangeArrowheads="1"/>
            </p:cNvSpPr>
            <p:nvPr/>
          </p:nvSpPr>
          <p:spPr bwMode="auto">
            <a:xfrm>
              <a:off x="5048" y="19145"/>
              <a:ext cx="22048" cy="2857"/>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rgbClr val="000000"/>
                  </a:solidFill>
                  <a:effectLst/>
                  <a:latin typeface="Calibri" pitchFamily="34" charset="0"/>
                  <a:cs typeface="Arial" pitchFamily="34" charset="0"/>
                </a:rPr>
                <a:t>Taman Nasional Pulau Komodo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3119" name="Picture 3119" descr="Hasil gambar untuk taman nasional pulau komodo"/>
            <p:cNvPicPr>
              <a:picLocks noChangeAspect="1"/>
            </p:cNvPicPr>
            <p:nvPr/>
          </p:nvPicPr>
          <p:blipFill>
            <a:blip r:embed="rId4"/>
            <a:srcRect/>
            <a:stretch>
              <a:fillRect/>
            </a:stretch>
          </p:blipFill>
          <p:spPr bwMode="auto">
            <a:xfrm>
              <a:off x="0" y="0"/>
              <a:ext cx="31527" cy="18478"/>
            </a:xfrm>
            <a:prstGeom prst="rect">
              <a:avLst/>
            </a:prstGeom>
            <a:noFill/>
          </p:spPr>
        </p:pic>
      </p:grpSp>
    </p:spTree>
    <p:extLst>
      <p:ext uri="{BB962C8B-B14F-4D97-AF65-F5344CB8AC3E}">
        <p14:creationId xmlns:p14="http://schemas.microsoft.com/office/powerpoint/2010/main" xmlns="" val="6994933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4530295"/>
            <a:ext cx="9144000" cy="3333804"/>
            <a:chOff x="0" y="4530295"/>
            <a:chExt cx="9144000" cy="3333804"/>
          </a:xfrm>
        </p:grpSpPr>
        <p:pic>
          <p:nvPicPr>
            <p:cNvPr id="1028" name="Picture 4" descr="Hasil gambar untuk icon wave sv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4530295"/>
              <a:ext cx="3517067" cy="333092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3" name="Group 2"/>
            <p:cNvGrpSpPr/>
            <p:nvPr/>
          </p:nvGrpSpPr>
          <p:grpSpPr>
            <a:xfrm>
              <a:off x="1960501" y="4533178"/>
              <a:ext cx="7183499" cy="3330921"/>
              <a:chOff x="1960501" y="4370133"/>
              <a:chExt cx="7183499" cy="3664013"/>
            </a:xfrm>
          </p:grpSpPr>
          <p:pic>
            <p:nvPicPr>
              <p:cNvPr id="11" name="Picture 4" descr="Hasil gambar untuk icon wave sv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60501" y="4370133"/>
                <a:ext cx="3664013" cy="3664013"/>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4" descr="Hasil gambar untuk icon wave sv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479987" y="4370133"/>
                <a:ext cx="3664013" cy="3664013"/>
              </a:xfrm>
              <a:prstGeom prst="rect">
                <a:avLst/>
              </a:prstGeom>
              <a:noFill/>
              <a:extLst>
                <a:ext uri="{909E8E84-426E-40DD-AFC4-6F175D3DCCD1}">
                  <a14:hiddenFill xmlns:a14="http://schemas.microsoft.com/office/drawing/2010/main" xmlns="">
                    <a:solidFill>
                      <a:srgbClr val="FFFFFF"/>
                    </a:solidFill>
                  </a14:hiddenFill>
                </a:ext>
              </a:extLst>
            </p:spPr>
          </p:pic>
        </p:grpSp>
      </p:grpSp>
      <p:sp>
        <p:nvSpPr>
          <p:cNvPr id="2" name="Title 1"/>
          <p:cNvSpPr>
            <a:spLocks noGrp="1"/>
          </p:cNvSpPr>
          <p:nvPr>
            <p:ph type="ctrTitle"/>
          </p:nvPr>
        </p:nvSpPr>
        <p:spPr>
          <a:xfrm>
            <a:off x="971037" y="620688"/>
            <a:ext cx="7410379" cy="1224136"/>
          </a:xfrm>
        </p:spPr>
        <p:txBody>
          <a:bodyPr>
            <a:normAutofit/>
          </a:bodyPr>
          <a:lstStyle/>
          <a:p>
            <a:r>
              <a:rPr lang="id-ID" sz="3600" dirty="0" smtClean="0">
                <a:solidFill>
                  <a:schemeClr val="bg1"/>
                </a:solidFill>
                <a:latin typeface="Haettenschweiler" pitchFamily="34" charset="0"/>
              </a:rPr>
              <a:t>KONDISI WILAYAH INDONESA DAN POSISI STRATEGISNYA SEBAGAI POROS MARITIM DUNIA</a:t>
            </a:r>
            <a:endParaRPr lang="id-ID" sz="3600" dirty="0">
              <a:solidFill>
                <a:schemeClr val="bg1"/>
              </a:solidFill>
              <a:latin typeface="Haettenschweiler"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215" y="1916832"/>
            <a:ext cx="9144000" cy="3480294"/>
          </a:xfrm>
          <a:prstGeom prst="rect">
            <a:avLst/>
          </a:prstGeom>
        </p:spPr>
      </p:pic>
      <p:sp>
        <p:nvSpPr>
          <p:cNvPr id="16" name="Rectangle 15"/>
          <p:cNvSpPr/>
          <p:nvPr/>
        </p:nvSpPr>
        <p:spPr>
          <a:xfrm>
            <a:off x="-36510" y="-27384"/>
            <a:ext cx="3013564" cy="6951638"/>
          </a:xfrm>
          <a:prstGeom prst="rect">
            <a:avLst/>
          </a:prstGeom>
          <a:solidFill>
            <a:schemeClr val="tx2">
              <a:lumMod val="5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8" name="Title 1"/>
          <p:cNvSpPr txBox="1">
            <a:spLocks/>
          </p:cNvSpPr>
          <p:nvPr/>
        </p:nvSpPr>
        <p:spPr>
          <a:xfrm>
            <a:off x="179514" y="4083"/>
            <a:ext cx="2977052" cy="68861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id-ID" sz="2800" dirty="0" smtClean="0">
                <a:solidFill>
                  <a:schemeClr val="bg1"/>
                </a:solidFill>
                <a:latin typeface="Haettenschweiler" pitchFamily="34" charset="0"/>
              </a:rPr>
              <a:t>Materi Geografi</a:t>
            </a:r>
            <a:endParaRPr lang="id-ID" sz="2800" dirty="0">
              <a:solidFill>
                <a:schemeClr val="bg1"/>
              </a:solidFill>
              <a:latin typeface="Haettenschweiler" pitchFamily="34" charset="0"/>
            </a:endParaRPr>
          </a:p>
        </p:txBody>
      </p:sp>
      <p:cxnSp>
        <p:nvCxnSpPr>
          <p:cNvPr id="10" name="Straight Connector 9"/>
          <p:cNvCxnSpPr/>
          <p:nvPr/>
        </p:nvCxnSpPr>
        <p:spPr>
          <a:xfrm>
            <a:off x="-36510" y="836712"/>
            <a:ext cx="3013564"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51985" y="955393"/>
            <a:ext cx="2930267" cy="601400"/>
            <a:chOff x="51983" y="955392"/>
            <a:chExt cx="2930267" cy="601400"/>
          </a:xfrm>
        </p:grpSpPr>
        <p:sp>
          <p:nvSpPr>
            <p:cNvPr id="22" name="Title 1"/>
            <p:cNvSpPr txBox="1">
              <a:spLocks/>
            </p:cNvSpPr>
            <p:nvPr/>
          </p:nvSpPr>
          <p:spPr>
            <a:xfrm>
              <a:off x="251520" y="955392"/>
              <a:ext cx="2730730" cy="601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700" b="1" dirty="0" smtClean="0">
                  <a:solidFill>
                    <a:schemeClr val="bg1"/>
                  </a:solidFill>
                  <a:latin typeface="Humanst521 BT" pitchFamily="34" charset="0"/>
                </a:rPr>
                <a:t>Posisi Wilayah Indonesia</a:t>
              </a:r>
              <a:endParaRPr lang="id-ID" sz="1700" b="1" dirty="0">
                <a:solidFill>
                  <a:schemeClr val="bg1"/>
                </a:solidFill>
                <a:latin typeface="Humanst521 BT" pitchFamily="34" charset="0"/>
              </a:endParaRPr>
            </a:p>
          </p:txBody>
        </p:sp>
        <p:pic>
          <p:nvPicPr>
            <p:cNvPr id="19" name="Picture 18"/>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1983" y="1124744"/>
              <a:ext cx="271545" cy="271545"/>
            </a:xfrm>
            <a:prstGeom prst="rect">
              <a:avLst/>
            </a:prstGeom>
          </p:spPr>
        </p:pic>
      </p:grpSp>
      <p:grpSp>
        <p:nvGrpSpPr>
          <p:cNvPr id="28" name="Group 27"/>
          <p:cNvGrpSpPr/>
          <p:nvPr/>
        </p:nvGrpSpPr>
        <p:grpSpPr>
          <a:xfrm>
            <a:off x="41069" y="1531456"/>
            <a:ext cx="2874747" cy="601400"/>
            <a:chOff x="35496" y="2971616"/>
            <a:chExt cx="2874746" cy="601400"/>
          </a:xfrm>
        </p:grpSpPr>
        <p:sp>
          <p:nvSpPr>
            <p:cNvPr id="25" name="Title 1"/>
            <p:cNvSpPr txBox="1">
              <a:spLocks/>
            </p:cNvSpPr>
            <p:nvPr/>
          </p:nvSpPr>
          <p:spPr>
            <a:xfrm>
              <a:off x="270881" y="2971616"/>
              <a:ext cx="2639361" cy="601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700" b="1" dirty="0" smtClean="0">
                  <a:solidFill>
                    <a:schemeClr val="bg1"/>
                  </a:solidFill>
                  <a:latin typeface="Humanst521 BT" pitchFamily="34" charset="0"/>
                </a:rPr>
                <a:t>Perairan Laut Indonesia</a:t>
              </a:r>
              <a:endParaRPr lang="id-ID" sz="1700" b="1" dirty="0">
                <a:solidFill>
                  <a:schemeClr val="bg1"/>
                </a:solidFill>
                <a:latin typeface="Humanst521 BT" pitchFamily="34" charset="0"/>
              </a:endParaRPr>
            </a:p>
          </p:txBody>
        </p:sp>
        <p:pic>
          <p:nvPicPr>
            <p:cNvPr id="21" name="Picture 20"/>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35496" y="3140968"/>
              <a:ext cx="307393" cy="307393"/>
            </a:xfrm>
            <a:prstGeom prst="rect">
              <a:avLst/>
            </a:prstGeom>
          </p:spPr>
        </p:pic>
      </p:grpSp>
      <p:grpSp>
        <p:nvGrpSpPr>
          <p:cNvPr id="30" name="Group 29"/>
          <p:cNvGrpSpPr/>
          <p:nvPr/>
        </p:nvGrpSpPr>
        <p:grpSpPr>
          <a:xfrm>
            <a:off x="23547" y="2132856"/>
            <a:ext cx="2748255" cy="601400"/>
            <a:chOff x="23545" y="3619688"/>
            <a:chExt cx="2748255" cy="601400"/>
          </a:xfrm>
        </p:grpSpPr>
        <p:pic>
          <p:nvPicPr>
            <p:cNvPr id="23" name="Picture 22"/>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23545" y="3705081"/>
              <a:ext cx="371991" cy="371991"/>
            </a:xfrm>
            <a:prstGeom prst="rect">
              <a:avLst/>
            </a:prstGeom>
          </p:spPr>
        </p:pic>
        <p:sp>
          <p:nvSpPr>
            <p:cNvPr id="33" name="Title 1"/>
            <p:cNvSpPr txBox="1">
              <a:spLocks/>
            </p:cNvSpPr>
            <p:nvPr/>
          </p:nvSpPr>
          <p:spPr>
            <a:xfrm>
              <a:off x="323528" y="3619688"/>
              <a:ext cx="2448272" cy="601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id-ID" sz="1700" b="1" dirty="0" smtClean="0">
                  <a:solidFill>
                    <a:schemeClr val="bg1"/>
                  </a:solidFill>
                  <a:latin typeface="Humanst521 BT" pitchFamily="34" charset="0"/>
                </a:rPr>
                <a:t>Sistem Transportasi Laut Indonesia</a:t>
              </a:r>
              <a:endParaRPr lang="id-ID" sz="1700" b="1" dirty="0">
                <a:solidFill>
                  <a:schemeClr val="bg1"/>
                </a:solidFill>
                <a:latin typeface="Humanst521 BT" pitchFamily="34" charset="0"/>
              </a:endParaRPr>
            </a:p>
          </p:txBody>
        </p:sp>
      </p:grpSp>
    </p:spTree>
    <p:extLst>
      <p:ext uri="{BB962C8B-B14F-4D97-AF65-F5344CB8AC3E}">
        <p14:creationId xmlns:p14="http://schemas.microsoft.com/office/powerpoint/2010/main" xmlns="" val="16741702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4530295"/>
            <a:ext cx="9144000" cy="3333804"/>
            <a:chOff x="0" y="4530295"/>
            <a:chExt cx="9144000" cy="3333804"/>
          </a:xfrm>
        </p:grpSpPr>
        <p:pic>
          <p:nvPicPr>
            <p:cNvPr id="1028" name="Picture 4" descr="Hasil gambar untuk icon wave sv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4530295"/>
              <a:ext cx="3517067" cy="333092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3" name="Group 2"/>
            <p:cNvGrpSpPr/>
            <p:nvPr/>
          </p:nvGrpSpPr>
          <p:grpSpPr>
            <a:xfrm>
              <a:off x="1960501" y="4533178"/>
              <a:ext cx="7183499" cy="3330921"/>
              <a:chOff x="1960501" y="4370133"/>
              <a:chExt cx="7183499" cy="3664013"/>
            </a:xfrm>
          </p:grpSpPr>
          <p:pic>
            <p:nvPicPr>
              <p:cNvPr id="11" name="Picture 4" descr="Hasil gambar untuk icon wave sv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60501" y="4370133"/>
                <a:ext cx="3664013" cy="3664013"/>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4" descr="Hasil gambar untuk icon wave sv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479987" y="4370133"/>
                <a:ext cx="3664013" cy="3664013"/>
              </a:xfrm>
              <a:prstGeom prst="rect">
                <a:avLst/>
              </a:prstGeom>
              <a:noFill/>
              <a:extLst>
                <a:ext uri="{909E8E84-426E-40DD-AFC4-6F175D3DCCD1}">
                  <a14:hiddenFill xmlns:a14="http://schemas.microsoft.com/office/drawing/2010/main" xmlns="">
                    <a:solidFill>
                      <a:srgbClr val="FFFFFF"/>
                    </a:solidFill>
                  </a14:hiddenFill>
                </a:ext>
              </a:extLst>
            </p:spPr>
          </p:pic>
        </p:grpSp>
      </p:grpSp>
      <p:sp>
        <p:nvSpPr>
          <p:cNvPr id="2" name="Title 1"/>
          <p:cNvSpPr>
            <a:spLocks noGrp="1"/>
          </p:cNvSpPr>
          <p:nvPr>
            <p:ph type="ctrTitle"/>
          </p:nvPr>
        </p:nvSpPr>
        <p:spPr>
          <a:xfrm>
            <a:off x="971037" y="620688"/>
            <a:ext cx="7410379" cy="1224136"/>
          </a:xfrm>
        </p:spPr>
        <p:txBody>
          <a:bodyPr>
            <a:normAutofit/>
          </a:bodyPr>
          <a:lstStyle/>
          <a:p>
            <a:r>
              <a:rPr lang="id-ID" sz="3600" dirty="0" smtClean="0">
                <a:solidFill>
                  <a:schemeClr val="bg1"/>
                </a:solidFill>
                <a:latin typeface="Haettenschweiler" pitchFamily="34" charset="0"/>
              </a:rPr>
              <a:t>KONDISI WILAYAH INDONESA DAN POSISI STRATEGISNYA SEBAGAI POROS MARITIM DUNIA</a:t>
            </a:r>
            <a:endParaRPr lang="id-ID" sz="3600" dirty="0">
              <a:solidFill>
                <a:schemeClr val="bg1"/>
              </a:solidFill>
              <a:latin typeface="Haettenschweiler"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215" y="1916832"/>
            <a:ext cx="9144000" cy="3480294"/>
          </a:xfrm>
          <a:prstGeom prst="rect">
            <a:avLst/>
          </a:prstGeom>
        </p:spPr>
      </p:pic>
      <p:sp>
        <p:nvSpPr>
          <p:cNvPr id="16" name="Rectangle 15"/>
          <p:cNvSpPr/>
          <p:nvPr/>
        </p:nvSpPr>
        <p:spPr>
          <a:xfrm>
            <a:off x="-36510" y="-27384"/>
            <a:ext cx="3013564" cy="6951638"/>
          </a:xfrm>
          <a:prstGeom prst="rect">
            <a:avLst/>
          </a:prstGeom>
          <a:solidFill>
            <a:schemeClr val="tx2">
              <a:lumMod val="5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8" name="Title 1"/>
          <p:cNvSpPr txBox="1">
            <a:spLocks/>
          </p:cNvSpPr>
          <p:nvPr/>
        </p:nvSpPr>
        <p:spPr>
          <a:xfrm>
            <a:off x="179514" y="4083"/>
            <a:ext cx="2977052" cy="68861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id-ID" sz="2800" dirty="0" smtClean="0">
                <a:solidFill>
                  <a:schemeClr val="bg1"/>
                </a:solidFill>
                <a:latin typeface="Haettenschweiler" pitchFamily="34" charset="0"/>
              </a:rPr>
              <a:t>Materi Geografi</a:t>
            </a:r>
            <a:endParaRPr lang="id-ID" sz="2800" dirty="0">
              <a:solidFill>
                <a:schemeClr val="bg1"/>
              </a:solidFill>
              <a:latin typeface="Haettenschweiler" pitchFamily="34" charset="0"/>
            </a:endParaRPr>
          </a:p>
        </p:txBody>
      </p:sp>
      <p:cxnSp>
        <p:nvCxnSpPr>
          <p:cNvPr id="10" name="Straight Connector 9"/>
          <p:cNvCxnSpPr/>
          <p:nvPr/>
        </p:nvCxnSpPr>
        <p:spPr>
          <a:xfrm>
            <a:off x="-36510" y="836712"/>
            <a:ext cx="3013564"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51985" y="955393"/>
            <a:ext cx="2930267" cy="601400"/>
            <a:chOff x="51983" y="955392"/>
            <a:chExt cx="2930267" cy="601400"/>
          </a:xfrm>
        </p:grpSpPr>
        <p:sp>
          <p:nvSpPr>
            <p:cNvPr id="22" name="Title 1"/>
            <p:cNvSpPr txBox="1">
              <a:spLocks/>
            </p:cNvSpPr>
            <p:nvPr/>
          </p:nvSpPr>
          <p:spPr>
            <a:xfrm>
              <a:off x="251520" y="955392"/>
              <a:ext cx="2730730" cy="601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700" b="1" dirty="0" smtClean="0">
                  <a:solidFill>
                    <a:schemeClr val="bg1"/>
                  </a:solidFill>
                  <a:latin typeface="Humanst521 BT" pitchFamily="34" charset="0"/>
                </a:rPr>
                <a:t>Posisi Wilayah Indonesia</a:t>
              </a:r>
              <a:endParaRPr lang="id-ID" sz="1700" b="1" dirty="0">
                <a:solidFill>
                  <a:schemeClr val="bg1"/>
                </a:solidFill>
                <a:latin typeface="Humanst521 BT" pitchFamily="34" charset="0"/>
              </a:endParaRPr>
            </a:p>
          </p:txBody>
        </p:sp>
        <p:pic>
          <p:nvPicPr>
            <p:cNvPr id="19" name="Picture 18"/>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1983" y="1124744"/>
              <a:ext cx="271545" cy="271545"/>
            </a:xfrm>
            <a:prstGeom prst="rect">
              <a:avLst/>
            </a:prstGeom>
          </p:spPr>
        </p:pic>
      </p:grpSp>
      <p:grpSp>
        <p:nvGrpSpPr>
          <p:cNvPr id="28" name="Group 27"/>
          <p:cNvGrpSpPr/>
          <p:nvPr/>
        </p:nvGrpSpPr>
        <p:grpSpPr>
          <a:xfrm>
            <a:off x="41069" y="2924944"/>
            <a:ext cx="2874747" cy="601400"/>
            <a:chOff x="35496" y="2971616"/>
            <a:chExt cx="2874746" cy="601400"/>
          </a:xfrm>
        </p:grpSpPr>
        <p:sp>
          <p:nvSpPr>
            <p:cNvPr id="25" name="Title 1"/>
            <p:cNvSpPr txBox="1">
              <a:spLocks/>
            </p:cNvSpPr>
            <p:nvPr/>
          </p:nvSpPr>
          <p:spPr>
            <a:xfrm>
              <a:off x="270881" y="2971616"/>
              <a:ext cx="2639361" cy="601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700" b="1" dirty="0" smtClean="0">
                  <a:solidFill>
                    <a:schemeClr val="bg1"/>
                  </a:solidFill>
                  <a:latin typeface="Humanst521 BT" pitchFamily="34" charset="0"/>
                </a:rPr>
                <a:t>Perairan Laut Indonesia</a:t>
              </a:r>
              <a:endParaRPr lang="id-ID" sz="1700" b="1" dirty="0">
                <a:solidFill>
                  <a:schemeClr val="bg1"/>
                </a:solidFill>
                <a:latin typeface="Humanst521 BT" pitchFamily="34" charset="0"/>
              </a:endParaRPr>
            </a:p>
          </p:txBody>
        </p:sp>
        <p:pic>
          <p:nvPicPr>
            <p:cNvPr id="21" name="Picture 20"/>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35496" y="3140968"/>
              <a:ext cx="307393" cy="307393"/>
            </a:xfrm>
            <a:prstGeom prst="rect">
              <a:avLst/>
            </a:prstGeom>
          </p:spPr>
        </p:pic>
      </p:grpSp>
      <p:grpSp>
        <p:nvGrpSpPr>
          <p:cNvPr id="30" name="Group 29"/>
          <p:cNvGrpSpPr/>
          <p:nvPr/>
        </p:nvGrpSpPr>
        <p:grpSpPr>
          <a:xfrm>
            <a:off x="23547" y="3619688"/>
            <a:ext cx="2748255" cy="601400"/>
            <a:chOff x="23545" y="3619688"/>
            <a:chExt cx="2748255" cy="601400"/>
          </a:xfrm>
        </p:grpSpPr>
        <p:pic>
          <p:nvPicPr>
            <p:cNvPr id="23" name="Picture 22"/>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23545" y="3705081"/>
              <a:ext cx="371991" cy="371991"/>
            </a:xfrm>
            <a:prstGeom prst="rect">
              <a:avLst/>
            </a:prstGeom>
          </p:spPr>
        </p:pic>
        <p:sp>
          <p:nvSpPr>
            <p:cNvPr id="33" name="Title 1"/>
            <p:cNvSpPr txBox="1">
              <a:spLocks/>
            </p:cNvSpPr>
            <p:nvPr/>
          </p:nvSpPr>
          <p:spPr>
            <a:xfrm>
              <a:off x="323528" y="3619688"/>
              <a:ext cx="2448272" cy="601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id-ID" sz="1700" b="1" dirty="0" smtClean="0">
                  <a:solidFill>
                    <a:schemeClr val="bg1"/>
                  </a:solidFill>
                  <a:latin typeface="Humanst521 BT" pitchFamily="34" charset="0"/>
                </a:rPr>
                <a:t>Sistem Transportasi Laut Indonesia</a:t>
              </a:r>
              <a:endParaRPr lang="id-ID" sz="1700" b="1" dirty="0">
                <a:solidFill>
                  <a:schemeClr val="bg1"/>
                </a:solidFill>
                <a:latin typeface="Humanst521 BT" pitchFamily="34" charset="0"/>
              </a:endParaRPr>
            </a:p>
          </p:txBody>
        </p:sp>
      </p:grpSp>
      <p:sp>
        <p:nvSpPr>
          <p:cNvPr id="24" name="Title 1"/>
          <p:cNvSpPr txBox="1">
            <a:spLocks/>
          </p:cNvSpPr>
          <p:nvPr/>
        </p:nvSpPr>
        <p:spPr>
          <a:xfrm>
            <a:off x="16809" y="1528265"/>
            <a:ext cx="3187039" cy="182872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207963" algn="l">
              <a:lnSpc>
                <a:spcPct val="150000"/>
              </a:lnSpc>
              <a:buFont typeface="Wingdings" pitchFamily="2" charset="2"/>
              <a:buChar char="§"/>
            </a:pPr>
            <a:r>
              <a:rPr lang="id-ID" sz="1600" dirty="0" smtClean="0">
                <a:solidFill>
                  <a:schemeClr val="bg1"/>
                </a:solidFill>
                <a:latin typeface="Humanst521 Lt BT" pitchFamily="34" charset="0"/>
              </a:rPr>
              <a:t>Letak Wilayah Indonesia</a:t>
            </a:r>
          </a:p>
          <a:p>
            <a:pPr marL="571500" indent="-207963" algn="l">
              <a:lnSpc>
                <a:spcPct val="150000"/>
              </a:lnSpc>
              <a:buFont typeface="Wingdings" pitchFamily="2" charset="2"/>
              <a:buChar char="§"/>
            </a:pPr>
            <a:r>
              <a:rPr lang="id-ID" sz="1600" dirty="0" smtClean="0">
                <a:solidFill>
                  <a:schemeClr val="bg1"/>
                </a:solidFill>
                <a:latin typeface="Humanst521 Lt BT" pitchFamily="34" charset="0"/>
              </a:rPr>
              <a:t>Luas dan Batas Wilayah Indonesia</a:t>
            </a:r>
          </a:p>
          <a:p>
            <a:pPr marL="571500" indent="-207963" algn="l">
              <a:lnSpc>
                <a:spcPct val="150000"/>
              </a:lnSpc>
              <a:buFont typeface="Wingdings" pitchFamily="2" charset="2"/>
              <a:buChar char="§"/>
            </a:pPr>
            <a:r>
              <a:rPr lang="id-ID" sz="1600" dirty="0" smtClean="0">
                <a:solidFill>
                  <a:schemeClr val="bg1"/>
                </a:solidFill>
                <a:latin typeface="Humanst521 Lt BT" pitchFamily="34" charset="0"/>
              </a:rPr>
              <a:t>Bentuk Wilayah Indonesia</a:t>
            </a:r>
          </a:p>
          <a:p>
            <a:pPr marL="571500" indent="-207963" algn="l">
              <a:buFont typeface="Wingdings" pitchFamily="2" charset="2"/>
              <a:buChar char="§"/>
            </a:pPr>
            <a:endParaRPr lang="id-ID" sz="3600" dirty="0">
              <a:solidFill>
                <a:schemeClr val="bg1"/>
              </a:solidFill>
              <a:latin typeface="Haettenschweiler" pitchFamily="34" charset="0"/>
            </a:endParaRPr>
          </a:p>
        </p:txBody>
      </p:sp>
    </p:spTree>
    <p:extLst>
      <p:ext uri="{BB962C8B-B14F-4D97-AF65-F5344CB8AC3E}">
        <p14:creationId xmlns:p14="http://schemas.microsoft.com/office/powerpoint/2010/main" xmlns="" val="2907872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96" y="-32246"/>
            <a:ext cx="4474840" cy="940966"/>
          </a:xfrm>
        </p:spPr>
        <p:txBody>
          <a:bodyPr>
            <a:normAutofit/>
          </a:bodyPr>
          <a:lstStyle/>
          <a:p>
            <a:r>
              <a:rPr lang="id-ID" sz="3600" dirty="0" smtClean="0">
                <a:latin typeface="Haettenschweiler" pitchFamily="34" charset="0"/>
              </a:rPr>
              <a:t>LETAK GEOGRAFIS INDONESIA </a:t>
            </a:r>
            <a:endParaRPr lang="id-ID" sz="3600" dirty="0"/>
          </a:p>
        </p:txBody>
      </p:sp>
      <p:sp>
        <p:nvSpPr>
          <p:cNvPr id="5" name="Title 1"/>
          <p:cNvSpPr txBox="1">
            <a:spLocks/>
          </p:cNvSpPr>
          <p:nvPr/>
        </p:nvSpPr>
        <p:spPr>
          <a:xfrm>
            <a:off x="179512" y="1196753"/>
            <a:ext cx="3015952" cy="94096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id-ID" sz="1800" dirty="0" smtClean="0">
                <a:latin typeface="Humanst521 Lt BT" pitchFamily="34" charset="0"/>
              </a:rPr>
              <a:t>Berada di Kawasan Asia Tenggara </a:t>
            </a:r>
            <a:endParaRPr lang="id-ID" sz="1800" dirty="0">
              <a:latin typeface="Humanst521 Lt BT" pitchFamily="34" charset="0"/>
            </a:endParaRPr>
          </a:p>
        </p:txBody>
      </p:sp>
      <p:pic>
        <p:nvPicPr>
          <p:cNvPr id="1028" name="Picture 4" descr="Hasil gambar untuk peta letak wilayah indonesia"/>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95464" y="1071045"/>
            <a:ext cx="7714659" cy="4686655"/>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191666" y="2276873"/>
            <a:ext cx="324551" cy="324551"/>
          </a:xfrm>
          <a:prstGeom prst="rect">
            <a:avLst/>
          </a:prstGeom>
        </p:spPr>
      </p:pic>
      <p:sp>
        <p:nvSpPr>
          <p:cNvPr id="8" name="Title 1"/>
          <p:cNvSpPr txBox="1">
            <a:spLocks/>
          </p:cNvSpPr>
          <p:nvPr/>
        </p:nvSpPr>
        <p:spPr>
          <a:xfrm>
            <a:off x="187896" y="4149081"/>
            <a:ext cx="3015952" cy="94096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id-ID" sz="1800" dirty="0" smtClean="0">
                <a:latin typeface="Humanst521 Lt BT" pitchFamily="34" charset="0"/>
              </a:rPr>
              <a:t>Indonesia memiliki 17 ribu pulau dan Panjang pesisir 108.000 km</a:t>
            </a:r>
            <a:endParaRPr lang="id-ID" sz="1800" dirty="0">
              <a:latin typeface="Humanst521 Lt BT"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020274" y="4040554"/>
            <a:ext cx="324551" cy="324551"/>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452322" y="4760634"/>
            <a:ext cx="324551" cy="324551"/>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759618" y="4509121"/>
            <a:ext cx="324551" cy="324551"/>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16418" y="3536498"/>
            <a:ext cx="324551" cy="324551"/>
          </a:xfrm>
          <a:prstGeom prst="rect">
            <a:avLst/>
          </a:prstGeom>
        </p:spPr>
      </p:pic>
      <p:sp>
        <p:nvSpPr>
          <p:cNvPr id="4" name="Rectangle 3"/>
          <p:cNvSpPr/>
          <p:nvPr/>
        </p:nvSpPr>
        <p:spPr>
          <a:xfrm>
            <a:off x="7209056" y="4057328"/>
            <a:ext cx="747320" cy="307777"/>
          </a:xfrm>
          <a:prstGeom prst="rect">
            <a:avLst/>
          </a:prstGeom>
        </p:spPr>
        <p:txBody>
          <a:bodyPr wrap="none">
            <a:spAutoFit/>
          </a:bodyPr>
          <a:lstStyle/>
          <a:p>
            <a:r>
              <a:rPr lang="id-ID" sz="1400" dirty="0">
                <a:latin typeface="Haettenschweiler" pitchFamily="34" charset="0"/>
              </a:rPr>
              <a:t>INDONESIA</a:t>
            </a:r>
            <a:endParaRPr lang="id-ID" dirty="0"/>
          </a:p>
        </p:txBody>
      </p:sp>
      <p:sp>
        <p:nvSpPr>
          <p:cNvPr id="15" name="Title 1"/>
          <p:cNvSpPr txBox="1">
            <a:spLocks/>
          </p:cNvSpPr>
          <p:nvPr/>
        </p:nvSpPr>
        <p:spPr>
          <a:xfrm>
            <a:off x="179512" y="2632050"/>
            <a:ext cx="3015952" cy="94096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id-ID" sz="1800" dirty="0" smtClean="0">
                <a:latin typeface="Humanst521 Lt BT" pitchFamily="34" charset="0"/>
              </a:rPr>
              <a:t>Letak Geografis, berada di antara Benua Asia dan Benua Australia serta di antara Samudera Hindia dan Samudera Pasifik</a:t>
            </a:r>
            <a:endParaRPr lang="id-ID" sz="1800" dirty="0">
              <a:latin typeface="Humanst521 Lt BT" pitchFamily="34" charset="0"/>
            </a:endParaRPr>
          </a:p>
        </p:txBody>
      </p:sp>
      <p:sp>
        <p:nvSpPr>
          <p:cNvPr id="22" name="Oval 21"/>
          <p:cNvSpPr/>
          <p:nvPr/>
        </p:nvSpPr>
        <p:spPr>
          <a:xfrm>
            <a:off x="7240488" y="6093296"/>
            <a:ext cx="211832" cy="21602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4" name="Group 13"/>
          <p:cNvGrpSpPr/>
          <p:nvPr/>
        </p:nvGrpSpPr>
        <p:grpSpPr>
          <a:xfrm>
            <a:off x="899592" y="6093296"/>
            <a:ext cx="7344816" cy="603684"/>
            <a:chOff x="899592" y="6093296"/>
            <a:chExt cx="7344816" cy="603684"/>
          </a:xfrm>
        </p:grpSpPr>
        <p:sp>
          <p:nvSpPr>
            <p:cNvPr id="6" name="Oval 5"/>
            <p:cNvSpPr/>
            <p:nvPr/>
          </p:nvSpPr>
          <p:spPr>
            <a:xfrm>
              <a:off x="1623864" y="6093296"/>
              <a:ext cx="211832"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Oval 19"/>
            <p:cNvSpPr/>
            <p:nvPr/>
          </p:nvSpPr>
          <p:spPr>
            <a:xfrm>
              <a:off x="3635896" y="6093296"/>
              <a:ext cx="211832"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Oval 20"/>
            <p:cNvSpPr/>
            <p:nvPr/>
          </p:nvSpPr>
          <p:spPr>
            <a:xfrm>
              <a:off x="5440288" y="6093296"/>
              <a:ext cx="211832" cy="21602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Title 1"/>
            <p:cNvSpPr txBox="1">
              <a:spLocks/>
            </p:cNvSpPr>
            <p:nvPr/>
          </p:nvSpPr>
          <p:spPr>
            <a:xfrm>
              <a:off x="899592" y="6381328"/>
              <a:ext cx="1728192" cy="3156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600" dirty="0" smtClean="0">
                  <a:latin typeface="Haettenschweiler" pitchFamily="34" charset="0"/>
                </a:rPr>
                <a:t>Letak Astronomis</a:t>
              </a:r>
              <a:endParaRPr lang="id-ID" sz="1600" dirty="0"/>
            </a:p>
          </p:txBody>
        </p:sp>
        <p:sp>
          <p:nvSpPr>
            <p:cNvPr id="24" name="Title 1"/>
            <p:cNvSpPr txBox="1">
              <a:spLocks/>
            </p:cNvSpPr>
            <p:nvPr/>
          </p:nvSpPr>
          <p:spPr>
            <a:xfrm>
              <a:off x="2915816" y="6381328"/>
              <a:ext cx="1728192" cy="3156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600" dirty="0" smtClean="0">
                  <a:latin typeface="Haettenschweiler" pitchFamily="34" charset="0"/>
                </a:rPr>
                <a:t>Letak Geologis</a:t>
              </a:r>
              <a:endParaRPr lang="id-ID" sz="1600" dirty="0"/>
            </a:p>
          </p:txBody>
        </p:sp>
        <p:sp>
          <p:nvSpPr>
            <p:cNvPr id="25" name="Title 1"/>
            <p:cNvSpPr txBox="1">
              <a:spLocks/>
            </p:cNvSpPr>
            <p:nvPr/>
          </p:nvSpPr>
          <p:spPr>
            <a:xfrm>
              <a:off x="4716016" y="6381328"/>
              <a:ext cx="1728192" cy="3156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600" dirty="0" smtClean="0">
                  <a:latin typeface="Haettenschweiler" pitchFamily="34" charset="0"/>
                </a:rPr>
                <a:t>Letak Sosial-Ekonomi</a:t>
              </a:r>
              <a:endParaRPr lang="id-ID" sz="1600" dirty="0"/>
            </a:p>
          </p:txBody>
        </p:sp>
        <p:sp>
          <p:nvSpPr>
            <p:cNvPr id="26" name="Title 1"/>
            <p:cNvSpPr txBox="1">
              <a:spLocks/>
            </p:cNvSpPr>
            <p:nvPr/>
          </p:nvSpPr>
          <p:spPr>
            <a:xfrm>
              <a:off x="6516216" y="6381328"/>
              <a:ext cx="1728192" cy="3156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600" dirty="0" smtClean="0">
                  <a:latin typeface="Haettenschweiler" pitchFamily="34" charset="0"/>
                </a:rPr>
                <a:t>Letak Budaya</a:t>
              </a:r>
              <a:endParaRPr lang="id-ID" sz="1600" dirty="0"/>
            </a:p>
          </p:txBody>
        </p:sp>
      </p:grpSp>
    </p:spTree>
    <p:extLst>
      <p:ext uri="{BB962C8B-B14F-4D97-AF65-F5344CB8AC3E}">
        <p14:creationId xmlns:p14="http://schemas.microsoft.com/office/powerpoint/2010/main" xmlns="" val="4023081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5496" y="-32246"/>
            <a:ext cx="4474840" cy="940966"/>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3600" dirty="0" smtClean="0">
                <a:latin typeface="Haettenschweiler" pitchFamily="34" charset="0"/>
              </a:rPr>
              <a:t>LETAK </a:t>
            </a:r>
            <a:r>
              <a:rPr lang="id-ID" sz="3700" dirty="0" smtClean="0">
                <a:latin typeface="Haettenschweiler" pitchFamily="34" charset="0"/>
              </a:rPr>
              <a:t>ASTRONOMIS </a:t>
            </a:r>
            <a:r>
              <a:rPr lang="id-ID" sz="3600" dirty="0" smtClean="0">
                <a:latin typeface="Haettenschweiler" pitchFamily="34" charset="0"/>
              </a:rPr>
              <a:t> INDONESIA </a:t>
            </a:r>
            <a:endParaRPr lang="id-ID" sz="3600" dirty="0"/>
          </a:p>
        </p:txBody>
      </p:sp>
      <p:pic>
        <p:nvPicPr>
          <p:cNvPr id="3074" name="Picture 2" descr="Hasil gambar untuk peta letak wilayah indonesia"/>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653" y="1696194"/>
            <a:ext cx="5705475" cy="302895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50" name="Group 49"/>
          <p:cNvGrpSpPr/>
          <p:nvPr/>
        </p:nvGrpSpPr>
        <p:grpSpPr>
          <a:xfrm>
            <a:off x="899592" y="6093296"/>
            <a:ext cx="7344816" cy="603684"/>
            <a:chOff x="899592" y="6093296"/>
            <a:chExt cx="7344816" cy="603684"/>
          </a:xfrm>
        </p:grpSpPr>
        <p:grpSp>
          <p:nvGrpSpPr>
            <p:cNvPr id="6" name="Group 5"/>
            <p:cNvGrpSpPr/>
            <p:nvPr/>
          </p:nvGrpSpPr>
          <p:grpSpPr>
            <a:xfrm>
              <a:off x="899592" y="6093296"/>
              <a:ext cx="7344816" cy="603684"/>
              <a:chOff x="899592" y="6093296"/>
              <a:chExt cx="7344816" cy="603684"/>
            </a:xfrm>
          </p:grpSpPr>
          <p:sp>
            <p:nvSpPr>
              <p:cNvPr id="7" name="Oval 6"/>
              <p:cNvSpPr/>
              <p:nvPr/>
            </p:nvSpPr>
            <p:spPr>
              <a:xfrm>
                <a:off x="1623864" y="6093296"/>
                <a:ext cx="211832"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Oval 7"/>
              <p:cNvSpPr/>
              <p:nvPr/>
            </p:nvSpPr>
            <p:spPr>
              <a:xfrm>
                <a:off x="3635896" y="6093296"/>
                <a:ext cx="211832"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Oval 8"/>
              <p:cNvSpPr/>
              <p:nvPr/>
            </p:nvSpPr>
            <p:spPr>
              <a:xfrm>
                <a:off x="5440288" y="6093296"/>
                <a:ext cx="211832" cy="21602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itle 1"/>
              <p:cNvSpPr txBox="1">
                <a:spLocks/>
              </p:cNvSpPr>
              <p:nvPr/>
            </p:nvSpPr>
            <p:spPr>
              <a:xfrm>
                <a:off x="899592" y="6381328"/>
                <a:ext cx="1728192" cy="3156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600" dirty="0" smtClean="0">
                    <a:latin typeface="Haettenschweiler" pitchFamily="34" charset="0"/>
                  </a:rPr>
                  <a:t>Letak Astronomis</a:t>
                </a:r>
                <a:endParaRPr lang="id-ID" sz="1600" dirty="0"/>
              </a:p>
            </p:txBody>
          </p:sp>
          <p:sp>
            <p:nvSpPr>
              <p:cNvPr id="11" name="Title 1"/>
              <p:cNvSpPr txBox="1">
                <a:spLocks/>
              </p:cNvSpPr>
              <p:nvPr/>
            </p:nvSpPr>
            <p:spPr>
              <a:xfrm>
                <a:off x="2915816" y="6381328"/>
                <a:ext cx="1728192" cy="3156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600" dirty="0" smtClean="0">
                    <a:latin typeface="Haettenschweiler" pitchFamily="34" charset="0"/>
                  </a:rPr>
                  <a:t>Letak Geologis</a:t>
                </a:r>
                <a:endParaRPr lang="id-ID" sz="1600" dirty="0"/>
              </a:p>
            </p:txBody>
          </p:sp>
          <p:sp>
            <p:nvSpPr>
              <p:cNvPr id="12" name="Title 1"/>
              <p:cNvSpPr txBox="1">
                <a:spLocks/>
              </p:cNvSpPr>
              <p:nvPr/>
            </p:nvSpPr>
            <p:spPr>
              <a:xfrm>
                <a:off x="4716016" y="6381328"/>
                <a:ext cx="1728192" cy="3156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600" dirty="0" smtClean="0">
                    <a:latin typeface="Haettenschweiler" pitchFamily="34" charset="0"/>
                  </a:rPr>
                  <a:t>Letak Sosial-Ekonomi</a:t>
                </a:r>
                <a:endParaRPr lang="id-ID" sz="1600" dirty="0"/>
              </a:p>
            </p:txBody>
          </p:sp>
          <p:sp>
            <p:nvSpPr>
              <p:cNvPr id="13" name="Title 1"/>
              <p:cNvSpPr txBox="1">
                <a:spLocks/>
              </p:cNvSpPr>
              <p:nvPr/>
            </p:nvSpPr>
            <p:spPr>
              <a:xfrm>
                <a:off x="6516216" y="6381328"/>
                <a:ext cx="1728192" cy="3156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600" dirty="0" smtClean="0">
                    <a:latin typeface="Haettenschweiler" pitchFamily="34" charset="0"/>
                  </a:rPr>
                  <a:t>Letak Budaya</a:t>
                </a:r>
                <a:endParaRPr lang="id-ID" sz="1600" dirty="0"/>
              </a:p>
            </p:txBody>
          </p:sp>
        </p:grpSp>
        <p:sp>
          <p:nvSpPr>
            <p:cNvPr id="14" name="Oval 13"/>
            <p:cNvSpPr/>
            <p:nvPr/>
          </p:nvSpPr>
          <p:spPr>
            <a:xfrm>
              <a:off x="7240488" y="6093296"/>
              <a:ext cx="211832" cy="21602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5" name="Title 1"/>
          <p:cNvSpPr txBox="1">
            <a:spLocks/>
          </p:cNvSpPr>
          <p:nvPr/>
        </p:nvSpPr>
        <p:spPr>
          <a:xfrm>
            <a:off x="160293" y="980729"/>
            <a:ext cx="3115564" cy="58586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285750" indent="-285750" algn="l">
              <a:buFont typeface="Arial" pitchFamily="34" charset="0"/>
              <a:buChar char="•"/>
            </a:pPr>
            <a:r>
              <a:rPr lang="id-ID" sz="1600" dirty="0">
                <a:latin typeface="Humanst521 Lt BT" pitchFamily="34" charset="0"/>
              </a:rPr>
              <a:t>6</a:t>
            </a:r>
            <a:r>
              <a:rPr lang="id-ID" sz="1600" baseline="30000" dirty="0">
                <a:latin typeface="Humanst521 Lt BT" pitchFamily="34" charset="0"/>
              </a:rPr>
              <a:t>o</a:t>
            </a:r>
            <a:r>
              <a:rPr lang="id-ID" sz="1600" dirty="0">
                <a:latin typeface="Humanst521 Lt BT" pitchFamily="34" charset="0"/>
              </a:rPr>
              <a:t> LU - 11</a:t>
            </a:r>
            <a:r>
              <a:rPr lang="id-ID" sz="1600" baseline="30000" dirty="0">
                <a:latin typeface="Humanst521 Lt BT" pitchFamily="34" charset="0"/>
              </a:rPr>
              <a:t>o</a:t>
            </a:r>
            <a:r>
              <a:rPr lang="id-ID" sz="1600" dirty="0">
                <a:latin typeface="Humanst521 Lt BT" pitchFamily="34" charset="0"/>
              </a:rPr>
              <a:t> LS dan 95</a:t>
            </a:r>
            <a:r>
              <a:rPr lang="id-ID" sz="1600" baseline="30000" dirty="0">
                <a:latin typeface="Humanst521 Lt BT" pitchFamily="34" charset="0"/>
              </a:rPr>
              <a:t>o</a:t>
            </a:r>
            <a:r>
              <a:rPr lang="id-ID" sz="1600" dirty="0">
                <a:latin typeface="Humanst521 Lt BT" pitchFamily="34" charset="0"/>
              </a:rPr>
              <a:t> BT - 141</a:t>
            </a:r>
            <a:r>
              <a:rPr lang="id-ID" sz="1600" baseline="30000" dirty="0">
                <a:latin typeface="Humanst521 Lt BT" pitchFamily="34" charset="0"/>
              </a:rPr>
              <a:t>o</a:t>
            </a:r>
            <a:r>
              <a:rPr lang="id-ID" sz="1600" dirty="0">
                <a:latin typeface="Humanst521 Lt BT" pitchFamily="34" charset="0"/>
              </a:rPr>
              <a:t> BT</a:t>
            </a:r>
          </a:p>
        </p:txBody>
      </p:sp>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918519" y="1647801"/>
            <a:ext cx="485055" cy="485055"/>
          </a:xfrm>
          <a:prstGeom prst="rect">
            <a:avLst/>
          </a:prstGeom>
        </p:spPr>
      </p:pic>
      <p:sp>
        <p:nvSpPr>
          <p:cNvPr id="23" name="Rectangle 22"/>
          <p:cNvSpPr/>
          <p:nvPr/>
        </p:nvSpPr>
        <p:spPr>
          <a:xfrm>
            <a:off x="4894731" y="404664"/>
            <a:ext cx="3205661" cy="1077218"/>
          </a:xfrm>
          <a:prstGeom prst="rect">
            <a:avLst/>
          </a:prstGeom>
        </p:spPr>
        <p:txBody>
          <a:bodyPr wrap="square">
            <a:spAutoFit/>
          </a:bodyPr>
          <a:lstStyle/>
          <a:p>
            <a:pPr algn="just"/>
            <a:r>
              <a:rPr lang="id-ID" sz="1600" dirty="0">
                <a:latin typeface="Humanst521 Lt BT" pitchFamily="34" charset="0"/>
              </a:rPr>
              <a:t>Panjang garis lintang </a:t>
            </a:r>
            <a:r>
              <a:rPr lang="id-ID" sz="1600" dirty="0" smtClean="0">
                <a:latin typeface="Humanst521 Lt BT" pitchFamily="34" charset="0"/>
              </a:rPr>
              <a:t>membentang </a:t>
            </a:r>
            <a:r>
              <a:rPr lang="id-ID" sz="1600" dirty="0">
                <a:latin typeface="Humanst521 Lt BT" pitchFamily="34" charset="0"/>
              </a:rPr>
              <a:t>17</a:t>
            </a:r>
            <a:r>
              <a:rPr lang="id-ID" sz="1600" baseline="30000" dirty="0">
                <a:latin typeface="Humanst521 Lt BT" pitchFamily="34" charset="0"/>
              </a:rPr>
              <a:t>o</a:t>
            </a:r>
            <a:r>
              <a:rPr lang="id-ID" sz="1600" dirty="0">
                <a:latin typeface="Humanst521 Lt BT" pitchFamily="34" charset="0"/>
              </a:rPr>
              <a:t> </a:t>
            </a:r>
            <a:r>
              <a:rPr lang="id-ID" sz="1600" dirty="0" smtClean="0">
                <a:latin typeface="Humanst521 Lt BT" pitchFamily="34" charset="0"/>
              </a:rPr>
              <a:t>sekitar </a:t>
            </a:r>
            <a:r>
              <a:rPr lang="id-ID" sz="1600" dirty="0">
                <a:latin typeface="Humanst521 Lt BT" pitchFamily="34" charset="0"/>
              </a:rPr>
              <a:t>1887 km. Lokasi lintang paling </a:t>
            </a:r>
            <a:r>
              <a:rPr lang="id-ID" sz="1600" dirty="0" smtClean="0">
                <a:latin typeface="Humanst521 Lt BT" pitchFamily="34" charset="0"/>
              </a:rPr>
              <a:t>utara di </a:t>
            </a:r>
            <a:r>
              <a:rPr lang="id-ID" sz="1600" dirty="0">
                <a:latin typeface="Humanst521 Lt BT" pitchFamily="34" charset="0"/>
              </a:rPr>
              <a:t>Pulau We dan lintang paling selatan </a:t>
            </a:r>
            <a:r>
              <a:rPr lang="id-ID" sz="1600" dirty="0" smtClean="0">
                <a:latin typeface="Humanst521 Lt BT" pitchFamily="34" charset="0"/>
              </a:rPr>
              <a:t>di </a:t>
            </a:r>
            <a:r>
              <a:rPr lang="id-ID" sz="1600" dirty="0">
                <a:latin typeface="Humanst521 Lt BT" pitchFamily="34" charset="0"/>
              </a:rPr>
              <a:t>Pulau Rote.</a:t>
            </a:r>
          </a:p>
        </p:txBody>
      </p:sp>
      <p:cxnSp>
        <p:nvCxnSpPr>
          <p:cNvPr id="25" name="Elbow Connector 24"/>
          <p:cNvCxnSpPr/>
          <p:nvPr/>
        </p:nvCxnSpPr>
        <p:spPr>
          <a:xfrm rot="16200000" flipH="1">
            <a:off x="359533" y="4185084"/>
            <a:ext cx="1080120" cy="432048"/>
          </a:xfrm>
          <a:prstGeom prst="bentConnector3">
            <a:avLst>
              <a:gd name="adj1" fmla="val 58979"/>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13184" y="4964975"/>
            <a:ext cx="4402832" cy="830997"/>
          </a:xfrm>
          <a:prstGeom prst="rect">
            <a:avLst/>
          </a:prstGeom>
        </p:spPr>
        <p:txBody>
          <a:bodyPr wrap="square">
            <a:spAutoFit/>
          </a:bodyPr>
          <a:lstStyle/>
          <a:p>
            <a:pPr algn="just"/>
            <a:r>
              <a:rPr lang="id-ID" sz="1600" dirty="0">
                <a:latin typeface="Humanst521 Lt BT" pitchFamily="34" charset="0"/>
              </a:rPr>
              <a:t>J</a:t>
            </a:r>
            <a:r>
              <a:rPr lang="id-ID" sz="1600" dirty="0" smtClean="0">
                <a:latin typeface="Humanst521 Lt BT" pitchFamily="34" charset="0"/>
              </a:rPr>
              <a:t>arak </a:t>
            </a:r>
            <a:r>
              <a:rPr lang="id-ID" sz="1600" dirty="0">
                <a:latin typeface="Humanst521 Lt BT" pitchFamily="34" charset="0"/>
              </a:rPr>
              <a:t>bujurnya adalah 46</a:t>
            </a:r>
            <a:r>
              <a:rPr lang="id-ID" sz="1600" baseline="30000" dirty="0">
                <a:latin typeface="Humanst521 Lt BT" pitchFamily="34" charset="0"/>
              </a:rPr>
              <a:t>o</a:t>
            </a:r>
            <a:r>
              <a:rPr lang="id-ID" sz="1600" dirty="0">
                <a:latin typeface="Humanst521 Lt BT" pitchFamily="34" charset="0"/>
              </a:rPr>
              <a:t> sekitar 5000 km. Perbedaan garis bujur dan panjang wilayah dari barat </a:t>
            </a:r>
            <a:r>
              <a:rPr lang="id-ID" sz="1600" dirty="0" smtClean="0">
                <a:latin typeface="Humanst521 Lt BT" pitchFamily="34" charset="0"/>
              </a:rPr>
              <a:t>ke </a:t>
            </a:r>
            <a:r>
              <a:rPr lang="id-ID" sz="1600" dirty="0">
                <a:latin typeface="Humanst521 Lt BT" pitchFamily="34" charset="0"/>
              </a:rPr>
              <a:t>timur  menyebabkan adanya perbedaan </a:t>
            </a:r>
            <a:r>
              <a:rPr lang="id-ID" sz="1600" dirty="0" smtClean="0">
                <a:latin typeface="Humanst521 Lt BT" pitchFamily="34" charset="0"/>
              </a:rPr>
              <a:t>waktu.</a:t>
            </a:r>
            <a:endParaRPr lang="id-ID" sz="1600" dirty="0">
              <a:latin typeface="Humanst521 Lt BT" pitchFamily="34" charset="0"/>
            </a:endParaRPr>
          </a:p>
        </p:txBody>
      </p:sp>
      <p:pic>
        <p:nvPicPr>
          <p:cNvPr id="36" name="Picture 3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619672" y="2852936"/>
            <a:ext cx="328570" cy="328570"/>
          </a:xfrm>
          <a:prstGeom prst="rect">
            <a:avLst/>
          </a:prstGeom>
        </p:spPr>
      </p:pic>
      <p:pic>
        <p:nvPicPr>
          <p:cNvPr id="37" name="Picture 3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875278" y="2668382"/>
            <a:ext cx="328570" cy="328570"/>
          </a:xfrm>
          <a:prstGeom prst="rect">
            <a:avLst/>
          </a:prstGeom>
        </p:spPr>
      </p:pic>
      <p:pic>
        <p:nvPicPr>
          <p:cNvPr id="38" name="Picture 37"/>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315438" y="2884406"/>
            <a:ext cx="328570" cy="328570"/>
          </a:xfrm>
          <a:prstGeom prst="rect">
            <a:avLst/>
          </a:prstGeom>
        </p:spPr>
      </p:pic>
      <p:sp>
        <p:nvSpPr>
          <p:cNvPr id="32" name="Rectangle 31"/>
          <p:cNvSpPr/>
          <p:nvPr/>
        </p:nvSpPr>
        <p:spPr>
          <a:xfrm>
            <a:off x="6497561" y="1631702"/>
            <a:ext cx="2609673" cy="1077218"/>
          </a:xfrm>
          <a:prstGeom prst="rect">
            <a:avLst/>
          </a:prstGeom>
        </p:spPr>
        <p:txBody>
          <a:bodyPr wrap="square">
            <a:spAutoFit/>
          </a:bodyPr>
          <a:lstStyle/>
          <a:p>
            <a:r>
              <a:rPr lang="id-ID" sz="1600" dirty="0">
                <a:latin typeface="Humanst521 Lt BT" pitchFamily="34" charset="0"/>
              </a:rPr>
              <a:t>M</a:t>
            </a:r>
            <a:r>
              <a:rPr lang="id-ID" sz="1600" dirty="0" smtClean="0">
                <a:latin typeface="Humanst521 Lt BT" pitchFamily="34" charset="0"/>
              </a:rPr>
              <a:t>enyebabkan </a:t>
            </a:r>
            <a:r>
              <a:rPr lang="id-ID" sz="1600" dirty="0">
                <a:latin typeface="Humanst521 Lt BT" pitchFamily="34" charset="0"/>
              </a:rPr>
              <a:t>Indonesia beriklim tropis antara 23,5</a:t>
            </a:r>
            <a:r>
              <a:rPr lang="id-ID" sz="1600" baseline="30000" dirty="0">
                <a:latin typeface="Humanst521 Lt BT" pitchFamily="34" charset="0"/>
              </a:rPr>
              <a:t>o</a:t>
            </a:r>
            <a:r>
              <a:rPr lang="id-ID" sz="1600" dirty="0">
                <a:latin typeface="Humanst521 Lt BT" pitchFamily="34" charset="0"/>
              </a:rPr>
              <a:t> LU dan 23,5</a:t>
            </a:r>
            <a:r>
              <a:rPr lang="id-ID" sz="1600" baseline="30000" dirty="0">
                <a:latin typeface="Humanst521 Lt BT" pitchFamily="34" charset="0"/>
              </a:rPr>
              <a:t>o</a:t>
            </a:r>
            <a:r>
              <a:rPr lang="id-ID" sz="1600" dirty="0">
                <a:latin typeface="Humanst521 Lt BT" pitchFamily="34" charset="0"/>
              </a:rPr>
              <a:t> </a:t>
            </a:r>
            <a:r>
              <a:rPr lang="id-ID" sz="1600" dirty="0" smtClean="0">
                <a:latin typeface="Humanst521 Lt BT" pitchFamily="34" charset="0"/>
              </a:rPr>
              <a:t>LS. </a:t>
            </a:r>
            <a:r>
              <a:rPr lang="id-ID" sz="1600" dirty="0">
                <a:latin typeface="Humanst521 Lt BT" pitchFamily="34" charset="0"/>
              </a:rPr>
              <a:t>I</a:t>
            </a:r>
            <a:r>
              <a:rPr lang="id-ID" sz="1600" dirty="0" smtClean="0">
                <a:latin typeface="Humanst521 Lt BT" pitchFamily="34" charset="0"/>
              </a:rPr>
              <a:t>ntensitas </a:t>
            </a:r>
            <a:r>
              <a:rPr lang="id-ID" sz="1600" dirty="0">
                <a:latin typeface="Humanst521 Lt BT" pitchFamily="34" charset="0"/>
              </a:rPr>
              <a:t>penyinaran matahari </a:t>
            </a:r>
            <a:r>
              <a:rPr lang="id-ID" sz="1600" dirty="0" smtClean="0">
                <a:latin typeface="Humanst521 Lt BT" pitchFamily="34" charset="0"/>
              </a:rPr>
              <a:t>tinggi.</a:t>
            </a:r>
          </a:p>
        </p:txBody>
      </p:sp>
      <p:cxnSp>
        <p:nvCxnSpPr>
          <p:cNvPr id="40" name="Elbow Connector 39"/>
          <p:cNvCxnSpPr/>
          <p:nvPr/>
        </p:nvCxnSpPr>
        <p:spPr>
          <a:xfrm rot="5400000" flipH="1" flipV="1">
            <a:off x="4355430" y="1631344"/>
            <a:ext cx="982752" cy="740352"/>
          </a:xfrm>
          <a:prstGeom prst="bentConnector3">
            <a:avLst>
              <a:gd name="adj1" fmla="val 72556"/>
            </a:avLst>
          </a:prstGeom>
          <a:ln>
            <a:tailEnd type="arrow"/>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5962344" y="2875128"/>
            <a:ext cx="409856" cy="409856"/>
          </a:xfrm>
          <a:prstGeom prst="rect">
            <a:avLst/>
          </a:prstGeom>
        </p:spPr>
      </p:pic>
      <p:sp>
        <p:nvSpPr>
          <p:cNvPr id="47" name="Rectangle 46"/>
          <p:cNvSpPr/>
          <p:nvPr/>
        </p:nvSpPr>
        <p:spPr>
          <a:xfrm>
            <a:off x="6468605" y="2845421"/>
            <a:ext cx="2286000" cy="830997"/>
          </a:xfrm>
          <a:prstGeom prst="rect">
            <a:avLst/>
          </a:prstGeom>
        </p:spPr>
        <p:txBody>
          <a:bodyPr wrap="square">
            <a:spAutoFit/>
          </a:bodyPr>
          <a:lstStyle/>
          <a:p>
            <a:r>
              <a:rPr lang="id-ID" sz="1600" dirty="0">
                <a:latin typeface="Humanst521 Lt BT" pitchFamily="34" charset="0"/>
              </a:rPr>
              <a:t>C</a:t>
            </a:r>
            <a:r>
              <a:rPr lang="id-ID" sz="1600" dirty="0" smtClean="0">
                <a:latin typeface="Humanst521 Lt BT" pitchFamily="34" charset="0"/>
              </a:rPr>
              <a:t>urah </a:t>
            </a:r>
            <a:r>
              <a:rPr lang="id-ID" sz="1600" dirty="0">
                <a:latin typeface="Humanst521 Lt BT" pitchFamily="34" charset="0"/>
              </a:rPr>
              <a:t>hujan yang tinggi (700 mm -7000 mm) </a:t>
            </a:r>
            <a:r>
              <a:rPr lang="id-ID" sz="1600" dirty="0" smtClean="0">
                <a:latin typeface="Humanst521 Lt BT" pitchFamily="34" charset="0"/>
              </a:rPr>
              <a:t>pertahun.</a:t>
            </a:r>
            <a:endParaRPr lang="id-ID" sz="1600" dirty="0">
              <a:latin typeface="Humanst521 Lt BT" pitchFamily="34" charset="0"/>
            </a:endParaRPr>
          </a:p>
        </p:txBody>
      </p:sp>
      <p:pic>
        <p:nvPicPr>
          <p:cNvPr id="3078" name="Picture 6" descr="Hasil gambar untuk soil erosion icon pn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5960853" y="3810283"/>
            <a:ext cx="414023" cy="410805"/>
          </a:xfrm>
          <a:prstGeom prst="rect">
            <a:avLst/>
          </a:prstGeom>
          <a:noFill/>
          <a:extLst>
            <a:ext uri="{909E8E84-426E-40DD-AFC4-6F175D3DCCD1}">
              <a14:hiddenFill xmlns:a14="http://schemas.microsoft.com/office/drawing/2010/main" xmlns="">
                <a:solidFill>
                  <a:srgbClr val="FFFFFF"/>
                </a:solidFill>
              </a14:hiddenFill>
            </a:ext>
          </a:extLst>
        </p:spPr>
      </p:pic>
      <p:sp>
        <p:nvSpPr>
          <p:cNvPr id="48" name="Rectangle 47"/>
          <p:cNvSpPr/>
          <p:nvPr/>
        </p:nvSpPr>
        <p:spPr>
          <a:xfrm>
            <a:off x="6439082" y="3791942"/>
            <a:ext cx="2668152" cy="1077218"/>
          </a:xfrm>
          <a:prstGeom prst="rect">
            <a:avLst/>
          </a:prstGeom>
        </p:spPr>
        <p:txBody>
          <a:bodyPr wrap="square">
            <a:spAutoFit/>
          </a:bodyPr>
          <a:lstStyle/>
          <a:p>
            <a:pPr algn="just"/>
            <a:r>
              <a:rPr lang="id-ID" sz="1600" dirty="0">
                <a:latin typeface="Humanst521 Lt BT" pitchFamily="34" charset="0"/>
              </a:rPr>
              <a:t>M</a:t>
            </a:r>
            <a:r>
              <a:rPr lang="id-ID" sz="1600" dirty="0" smtClean="0">
                <a:latin typeface="Humanst521 Lt BT" pitchFamily="34" charset="0"/>
              </a:rPr>
              <a:t>empengaruhi </a:t>
            </a:r>
            <a:r>
              <a:rPr lang="id-ID" sz="1600" dirty="0">
                <a:latin typeface="Humanst521 Lt BT" pitchFamily="34" charset="0"/>
              </a:rPr>
              <a:t>proses erosi, sedimentasi, pelapukan batuan dan pembentukan tanah lebih intensif</a:t>
            </a:r>
          </a:p>
        </p:txBody>
      </p:sp>
      <p:pic>
        <p:nvPicPr>
          <p:cNvPr id="3080" name="Picture 8" descr="Hasil gambar untuk icon flora fauna pn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5999746" y="4892075"/>
            <a:ext cx="372454" cy="370256"/>
          </a:xfrm>
          <a:prstGeom prst="rect">
            <a:avLst/>
          </a:prstGeom>
          <a:noFill/>
          <a:extLst>
            <a:ext uri="{909E8E84-426E-40DD-AFC4-6F175D3DCCD1}">
              <a14:hiddenFill xmlns:a14="http://schemas.microsoft.com/office/drawing/2010/main" xmlns="">
                <a:solidFill>
                  <a:srgbClr val="FFFFFF"/>
                </a:solidFill>
              </a14:hiddenFill>
            </a:ext>
          </a:extLst>
        </p:spPr>
      </p:pic>
      <p:sp>
        <p:nvSpPr>
          <p:cNvPr id="49" name="Rectangle 48"/>
          <p:cNvSpPr/>
          <p:nvPr/>
        </p:nvSpPr>
        <p:spPr>
          <a:xfrm>
            <a:off x="6453483" y="4890646"/>
            <a:ext cx="2727029" cy="338554"/>
          </a:xfrm>
          <a:prstGeom prst="rect">
            <a:avLst/>
          </a:prstGeom>
        </p:spPr>
        <p:txBody>
          <a:bodyPr wrap="none">
            <a:spAutoFit/>
          </a:bodyPr>
          <a:lstStyle/>
          <a:p>
            <a:r>
              <a:rPr lang="id-ID" sz="1600" dirty="0">
                <a:latin typeface="Humanst521 Lt BT" pitchFamily="34" charset="0"/>
              </a:rPr>
              <a:t>K</a:t>
            </a:r>
            <a:r>
              <a:rPr lang="id-ID" sz="1600" dirty="0" smtClean="0">
                <a:latin typeface="Humanst521 Lt BT" pitchFamily="34" charset="0"/>
              </a:rPr>
              <a:t>eanekaragaman </a:t>
            </a:r>
            <a:r>
              <a:rPr lang="id-ID" sz="1600" dirty="0">
                <a:latin typeface="Humanst521 Lt BT" pitchFamily="34" charset="0"/>
              </a:rPr>
              <a:t>flora dan </a:t>
            </a:r>
            <a:r>
              <a:rPr lang="id-ID" sz="1600" dirty="0" smtClean="0">
                <a:latin typeface="Humanst521 Lt BT" pitchFamily="34" charset="0"/>
              </a:rPr>
              <a:t>fauna.</a:t>
            </a:r>
            <a:endParaRPr lang="id-ID" sz="1600" dirty="0">
              <a:latin typeface="Humanst521 Lt BT" pitchFamily="34" charset="0"/>
            </a:endParaRPr>
          </a:p>
        </p:txBody>
      </p:sp>
    </p:spTree>
    <p:extLst>
      <p:ext uri="{BB962C8B-B14F-4D97-AF65-F5344CB8AC3E}">
        <p14:creationId xmlns:p14="http://schemas.microsoft.com/office/powerpoint/2010/main" xmlns="" val="3146129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3"/>
          <p:cNvGrpSpPr/>
          <p:nvPr/>
        </p:nvGrpSpPr>
        <p:grpSpPr>
          <a:xfrm>
            <a:off x="899592" y="6093296"/>
            <a:ext cx="7344816" cy="603684"/>
            <a:chOff x="899592" y="6093296"/>
            <a:chExt cx="7344816" cy="603684"/>
          </a:xfrm>
        </p:grpSpPr>
        <p:grpSp>
          <p:nvGrpSpPr>
            <p:cNvPr id="5" name="Group 4"/>
            <p:cNvGrpSpPr/>
            <p:nvPr/>
          </p:nvGrpSpPr>
          <p:grpSpPr>
            <a:xfrm>
              <a:off x="899592" y="6093296"/>
              <a:ext cx="7344816" cy="603684"/>
              <a:chOff x="899592" y="6093296"/>
              <a:chExt cx="7344816" cy="603684"/>
            </a:xfrm>
          </p:grpSpPr>
          <p:sp>
            <p:nvSpPr>
              <p:cNvPr id="7" name="Oval 6"/>
              <p:cNvSpPr/>
              <p:nvPr/>
            </p:nvSpPr>
            <p:spPr>
              <a:xfrm>
                <a:off x="1623864" y="6093296"/>
                <a:ext cx="211832"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Oval 7"/>
              <p:cNvSpPr/>
              <p:nvPr/>
            </p:nvSpPr>
            <p:spPr>
              <a:xfrm>
                <a:off x="3635896" y="6093296"/>
                <a:ext cx="211832"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Oval 8"/>
              <p:cNvSpPr/>
              <p:nvPr/>
            </p:nvSpPr>
            <p:spPr>
              <a:xfrm>
                <a:off x="5440288" y="6093296"/>
                <a:ext cx="211832" cy="21602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itle 1"/>
              <p:cNvSpPr txBox="1">
                <a:spLocks/>
              </p:cNvSpPr>
              <p:nvPr/>
            </p:nvSpPr>
            <p:spPr>
              <a:xfrm>
                <a:off x="899592" y="6381328"/>
                <a:ext cx="1728192" cy="3156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600" dirty="0" smtClean="0">
                    <a:latin typeface="Haettenschweiler" pitchFamily="34" charset="0"/>
                  </a:rPr>
                  <a:t>Letak Astronomis</a:t>
                </a:r>
                <a:endParaRPr lang="id-ID" sz="1600" dirty="0"/>
              </a:p>
            </p:txBody>
          </p:sp>
          <p:sp>
            <p:nvSpPr>
              <p:cNvPr id="11" name="Title 1"/>
              <p:cNvSpPr txBox="1">
                <a:spLocks/>
              </p:cNvSpPr>
              <p:nvPr/>
            </p:nvSpPr>
            <p:spPr>
              <a:xfrm>
                <a:off x="2915816" y="6381328"/>
                <a:ext cx="1728192" cy="3156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600" dirty="0" smtClean="0">
                    <a:latin typeface="Haettenschweiler" pitchFamily="34" charset="0"/>
                  </a:rPr>
                  <a:t>Letak Geologis</a:t>
                </a:r>
                <a:endParaRPr lang="id-ID" sz="1600" dirty="0"/>
              </a:p>
            </p:txBody>
          </p:sp>
          <p:sp>
            <p:nvSpPr>
              <p:cNvPr id="12" name="Title 1"/>
              <p:cNvSpPr txBox="1">
                <a:spLocks/>
              </p:cNvSpPr>
              <p:nvPr/>
            </p:nvSpPr>
            <p:spPr>
              <a:xfrm>
                <a:off x="4716016" y="6381328"/>
                <a:ext cx="1728192" cy="3156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600" dirty="0" smtClean="0">
                    <a:latin typeface="Haettenschweiler" pitchFamily="34" charset="0"/>
                  </a:rPr>
                  <a:t>Letak Sosial-Ekonomi</a:t>
                </a:r>
                <a:endParaRPr lang="id-ID" sz="1600" dirty="0"/>
              </a:p>
            </p:txBody>
          </p:sp>
          <p:sp>
            <p:nvSpPr>
              <p:cNvPr id="13" name="Title 1"/>
              <p:cNvSpPr txBox="1">
                <a:spLocks/>
              </p:cNvSpPr>
              <p:nvPr/>
            </p:nvSpPr>
            <p:spPr>
              <a:xfrm>
                <a:off x="6516216" y="6381328"/>
                <a:ext cx="1728192" cy="3156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600" dirty="0" smtClean="0">
                    <a:latin typeface="Haettenschweiler" pitchFamily="34" charset="0"/>
                  </a:rPr>
                  <a:t>Letak Budaya</a:t>
                </a:r>
                <a:endParaRPr lang="id-ID" sz="1600" dirty="0"/>
              </a:p>
            </p:txBody>
          </p:sp>
        </p:grpSp>
        <p:sp>
          <p:nvSpPr>
            <p:cNvPr id="6" name="Oval 5"/>
            <p:cNvSpPr/>
            <p:nvPr/>
          </p:nvSpPr>
          <p:spPr>
            <a:xfrm>
              <a:off x="7240488" y="6093296"/>
              <a:ext cx="211832" cy="21602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4" name="Title 1"/>
          <p:cNvSpPr txBox="1">
            <a:spLocks/>
          </p:cNvSpPr>
          <p:nvPr/>
        </p:nvSpPr>
        <p:spPr>
          <a:xfrm>
            <a:off x="35496" y="-32246"/>
            <a:ext cx="4474840" cy="940966"/>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3600" dirty="0" smtClean="0">
                <a:latin typeface="Haettenschweiler" pitchFamily="34" charset="0"/>
              </a:rPr>
              <a:t>LETAK </a:t>
            </a:r>
            <a:r>
              <a:rPr lang="id-ID" sz="3700" dirty="0" smtClean="0">
                <a:latin typeface="Haettenschweiler" pitchFamily="34" charset="0"/>
              </a:rPr>
              <a:t>GEOLOGIS</a:t>
            </a:r>
            <a:r>
              <a:rPr lang="id-ID" sz="3600" dirty="0" smtClean="0">
                <a:latin typeface="Haettenschweiler" pitchFamily="34" charset="0"/>
              </a:rPr>
              <a:t> INDONESIA </a:t>
            </a:r>
            <a:endParaRPr lang="id-ID" sz="3600" dirty="0"/>
          </a:p>
        </p:txBody>
      </p:sp>
      <p:pic>
        <p:nvPicPr>
          <p:cNvPr id="4098" name="Picture 2" descr="Hasil gambar untuk peta letak geologis indonesia"/>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3870" t="6722" r="1690" b="5676"/>
          <a:stretch/>
        </p:blipFill>
        <p:spPr bwMode="auto">
          <a:xfrm>
            <a:off x="9541" y="1734903"/>
            <a:ext cx="5642579" cy="3350281"/>
          </a:xfrm>
          <a:prstGeom prst="rect">
            <a:avLst/>
          </a:prstGeom>
          <a:noFill/>
          <a:extLst>
            <a:ext uri="{909E8E84-426E-40DD-AFC4-6F175D3DCCD1}">
              <a14:hiddenFill xmlns:a14="http://schemas.microsoft.com/office/drawing/2010/main" xmlns="">
                <a:solidFill>
                  <a:srgbClr val="FFFFFF"/>
                </a:solidFill>
              </a14:hiddenFill>
            </a:ext>
          </a:extLst>
        </p:spPr>
      </p:pic>
      <p:sp>
        <p:nvSpPr>
          <p:cNvPr id="16" name="Rectangle 15"/>
          <p:cNvSpPr/>
          <p:nvPr/>
        </p:nvSpPr>
        <p:spPr>
          <a:xfrm>
            <a:off x="-11716" y="949896"/>
            <a:ext cx="6085981" cy="584775"/>
          </a:xfrm>
          <a:prstGeom prst="rect">
            <a:avLst/>
          </a:prstGeom>
        </p:spPr>
        <p:txBody>
          <a:bodyPr wrap="square">
            <a:spAutoFit/>
          </a:bodyPr>
          <a:lstStyle/>
          <a:p>
            <a:pPr algn="just"/>
            <a:r>
              <a:rPr lang="id-ID" sz="1600" dirty="0">
                <a:latin typeface="Humanst521 Lt BT" pitchFamily="34" charset="0"/>
              </a:rPr>
              <a:t>Indonesia merupakan tempat pertemuan tiga lempeng tektonik yaitu lempeng Lempeng Eurasia, Indo-Australia, dan Pasifik. </a:t>
            </a:r>
            <a:endParaRPr lang="id-ID" sz="1600" dirty="0" smtClean="0">
              <a:latin typeface="Humanst521 Lt BT" pitchFamily="34" charset="0"/>
            </a:endParaRPr>
          </a:p>
        </p:txBody>
      </p:sp>
      <p:sp>
        <p:nvSpPr>
          <p:cNvPr id="15" name="Rectangle 14"/>
          <p:cNvSpPr/>
          <p:nvPr/>
        </p:nvSpPr>
        <p:spPr>
          <a:xfrm>
            <a:off x="5796136" y="1716449"/>
            <a:ext cx="3276004" cy="1077218"/>
          </a:xfrm>
          <a:prstGeom prst="rect">
            <a:avLst/>
          </a:prstGeom>
        </p:spPr>
        <p:txBody>
          <a:bodyPr wrap="square">
            <a:spAutoFit/>
          </a:bodyPr>
          <a:lstStyle/>
          <a:p>
            <a:pPr algn="just"/>
            <a:r>
              <a:rPr lang="id-ID" sz="1600" dirty="0">
                <a:latin typeface="Humanst521 Lt BT" pitchFamily="34" charset="0"/>
              </a:rPr>
              <a:t>M</a:t>
            </a:r>
            <a:r>
              <a:rPr lang="id-ID" sz="1600" dirty="0" smtClean="0">
                <a:latin typeface="Humanst521 Lt BT" pitchFamily="34" charset="0"/>
              </a:rPr>
              <a:t>enyebabkan </a:t>
            </a:r>
            <a:r>
              <a:rPr lang="id-ID" sz="1600" dirty="0">
                <a:latin typeface="Humanst521 Lt BT" pitchFamily="34" charset="0"/>
              </a:rPr>
              <a:t>Indonesia dilalui oleh dua jalur pegunungan muda </a:t>
            </a:r>
            <a:r>
              <a:rPr lang="id-ID" sz="1600" dirty="0" smtClean="0">
                <a:latin typeface="Humanst521 Lt BT" pitchFamily="34" charset="0"/>
              </a:rPr>
              <a:t>dunia.</a:t>
            </a:r>
          </a:p>
          <a:p>
            <a:pPr marL="285750" indent="-285750" algn="just">
              <a:buFont typeface="Arial" pitchFamily="34" charset="0"/>
              <a:buChar char="•"/>
            </a:pPr>
            <a:r>
              <a:rPr lang="id-ID" sz="1600" dirty="0">
                <a:latin typeface="Humanst521 Lt BT" pitchFamily="34" charset="0"/>
              </a:rPr>
              <a:t>P</a:t>
            </a:r>
            <a:r>
              <a:rPr lang="id-ID" sz="1600" dirty="0" smtClean="0">
                <a:latin typeface="Humanst521 Lt BT" pitchFamily="34" charset="0"/>
              </a:rPr>
              <a:t>egunungan </a:t>
            </a:r>
            <a:r>
              <a:rPr lang="id-ID" sz="1600" dirty="0">
                <a:latin typeface="Humanst521 Lt BT" pitchFamily="34" charset="0"/>
              </a:rPr>
              <a:t>Mediterania di barat </a:t>
            </a:r>
            <a:endParaRPr lang="id-ID" sz="1600" dirty="0" smtClean="0">
              <a:latin typeface="Humanst521 Lt BT" pitchFamily="34" charset="0"/>
            </a:endParaRPr>
          </a:p>
          <a:p>
            <a:pPr marL="285750" indent="-285750" algn="just">
              <a:buFont typeface="Arial" pitchFamily="34" charset="0"/>
              <a:buChar char="•"/>
            </a:pPr>
            <a:r>
              <a:rPr lang="id-ID" sz="1600" dirty="0">
                <a:latin typeface="Humanst521 Lt BT" pitchFamily="34" charset="0"/>
              </a:rPr>
              <a:t>P</a:t>
            </a:r>
            <a:r>
              <a:rPr lang="id-ID" sz="1600" dirty="0" smtClean="0">
                <a:latin typeface="Humanst521 Lt BT" pitchFamily="34" charset="0"/>
              </a:rPr>
              <a:t>egunungan </a:t>
            </a:r>
            <a:r>
              <a:rPr lang="id-ID" sz="1600" dirty="0">
                <a:latin typeface="Humanst521 Lt BT" pitchFamily="34" charset="0"/>
              </a:rPr>
              <a:t>Sirkum Pasifik di timur. </a:t>
            </a:r>
          </a:p>
        </p:txBody>
      </p:sp>
      <p:pic>
        <p:nvPicPr>
          <p:cNvPr id="18" name="Picture 1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701097" y="3910025"/>
            <a:ext cx="599095" cy="599095"/>
          </a:xfrm>
          <a:prstGeom prst="rect">
            <a:avLst/>
          </a:prstGeom>
        </p:spPr>
      </p:pic>
      <p:pic>
        <p:nvPicPr>
          <p:cNvPr id="4104" name="Picture 8" descr="Hasil gambar untuk continents icon 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705809" y="3021827"/>
            <a:ext cx="497500" cy="497500"/>
          </a:xfrm>
          <a:prstGeom prst="rect">
            <a:avLst/>
          </a:prstGeom>
          <a:noFill/>
          <a:extLst>
            <a:ext uri="{909E8E84-426E-40DD-AFC4-6F175D3DCCD1}">
              <a14:hiddenFill xmlns:a14="http://schemas.microsoft.com/office/drawing/2010/main" xmlns="">
                <a:solidFill>
                  <a:srgbClr val="FFFFFF"/>
                </a:solidFill>
              </a14:hiddenFill>
            </a:ext>
          </a:extLst>
        </p:spPr>
      </p:pic>
      <p:sp>
        <p:nvSpPr>
          <p:cNvPr id="19" name="Rectangle 18"/>
          <p:cNvSpPr/>
          <p:nvPr/>
        </p:nvSpPr>
        <p:spPr>
          <a:xfrm>
            <a:off x="6228184" y="3068960"/>
            <a:ext cx="2843956" cy="830997"/>
          </a:xfrm>
          <a:prstGeom prst="rect">
            <a:avLst/>
          </a:prstGeom>
        </p:spPr>
        <p:txBody>
          <a:bodyPr wrap="square">
            <a:spAutoFit/>
          </a:bodyPr>
          <a:lstStyle/>
          <a:p>
            <a:r>
              <a:rPr lang="id-ID" sz="1600" dirty="0">
                <a:latin typeface="Humanst521 Lt BT" pitchFamily="34" charset="0"/>
              </a:rPr>
              <a:t>T</a:t>
            </a:r>
            <a:r>
              <a:rPr lang="id-ID" sz="1600" dirty="0" smtClean="0">
                <a:latin typeface="Humanst521 Lt BT" pitchFamily="34" charset="0"/>
              </a:rPr>
              <a:t>erdiri </a:t>
            </a:r>
            <a:r>
              <a:rPr lang="id-ID" sz="1600" dirty="0">
                <a:latin typeface="Humanst521 Lt BT" pitchFamily="34" charset="0"/>
              </a:rPr>
              <a:t>atas dua buah daratan luas yaitu Dangkalan Sunda dan Dangkalan Sahul</a:t>
            </a:r>
          </a:p>
        </p:txBody>
      </p:sp>
      <p:sp>
        <p:nvSpPr>
          <p:cNvPr id="20" name="Rectangle 19"/>
          <p:cNvSpPr/>
          <p:nvPr/>
        </p:nvSpPr>
        <p:spPr>
          <a:xfrm>
            <a:off x="6264548" y="4038163"/>
            <a:ext cx="2843956" cy="1323439"/>
          </a:xfrm>
          <a:prstGeom prst="rect">
            <a:avLst/>
          </a:prstGeom>
        </p:spPr>
        <p:txBody>
          <a:bodyPr wrap="square">
            <a:spAutoFit/>
          </a:bodyPr>
          <a:lstStyle/>
          <a:p>
            <a:r>
              <a:rPr lang="id-ID" sz="1600" dirty="0">
                <a:latin typeface="Humanst521 Lt BT" pitchFamily="34" charset="0"/>
              </a:rPr>
              <a:t>Indonesia berbentuk kepulauan mempunyai beberapa jalur pegunungan berisikan vulkan aktif 70 buah, istirahat 115 buah dan tidak aktif 400 </a:t>
            </a:r>
            <a:r>
              <a:rPr lang="id-ID" sz="1600" dirty="0" smtClean="0">
                <a:latin typeface="Humanst521 Lt BT" pitchFamily="34" charset="0"/>
              </a:rPr>
              <a:t>buah.</a:t>
            </a:r>
            <a:endParaRPr lang="id-ID" sz="1600" dirty="0">
              <a:latin typeface="Humanst521 Lt BT" pitchFamily="34" charset="0"/>
            </a:endParaRPr>
          </a:p>
        </p:txBody>
      </p:sp>
    </p:spTree>
    <p:extLst>
      <p:ext uri="{BB962C8B-B14F-4D97-AF65-F5344CB8AC3E}">
        <p14:creationId xmlns:p14="http://schemas.microsoft.com/office/powerpoint/2010/main" xmlns="" val="1099750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528" y="418654"/>
            <a:ext cx="5620556" cy="634082"/>
          </a:xfrm>
        </p:spPr>
        <p:txBody>
          <a:bodyPr>
            <a:normAutofit fontScale="90000"/>
          </a:bodyPr>
          <a:lstStyle/>
          <a:p>
            <a:r>
              <a:rPr lang="id-ID" sz="4000" dirty="0">
                <a:latin typeface="Haettenschweiler" pitchFamily="34" charset="0"/>
              </a:rPr>
              <a:t>LETAK </a:t>
            </a:r>
            <a:r>
              <a:rPr lang="id-ID" sz="4000" dirty="0" smtClean="0">
                <a:latin typeface="Haettenschweiler" pitchFamily="34" charset="0"/>
              </a:rPr>
              <a:t>SOSIAL- EKONOMI </a:t>
            </a:r>
            <a:r>
              <a:rPr lang="id-ID" sz="4000" dirty="0">
                <a:latin typeface="Haettenschweiler" pitchFamily="34" charset="0"/>
              </a:rPr>
              <a:t>INDONESIA </a:t>
            </a:r>
            <a:r>
              <a:rPr lang="id-ID" dirty="0"/>
              <a:t/>
            </a:r>
            <a:br>
              <a:rPr lang="id-ID" dirty="0"/>
            </a:br>
            <a:endParaRPr lang="id-ID" dirty="0"/>
          </a:p>
        </p:txBody>
      </p:sp>
      <p:pic>
        <p:nvPicPr>
          <p:cNvPr id="1028" name="Picture 4" descr="Hasil gambar untuk peta jalur perdagangan bangsa eropa ke indonesia"/>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55429" y="779397"/>
            <a:ext cx="4188571" cy="2433579"/>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Hasil gambar untuk global trade flows map and indonesian context"/>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3275506"/>
            <a:ext cx="5148064" cy="2673774"/>
          </a:xfrm>
          <a:prstGeom prst="rect">
            <a:avLst/>
          </a:prstGeom>
          <a:noFill/>
          <a:extLst>
            <a:ext uri="{909E8E84-426E-40DD-AFC4-6F175D3DCCD1}">
              <a14:hiddenFill xmlns:a14="http://schemas.microsoft.com/office/drawing/2010/main" xmlns="">
                <a:solidFill>
                  <a:srgbClr val="FFFFFF"/>
                </a:solidFill>
              </a14:hiddenFill>
            </a:ext>
          </a:extLst>
        </p:spPr>
      </p:pic>
      <p:grpSp>
        <p:nvGrpSpPr>
          <p:cNvPr id="7" name="Group 6"/>
          <p:cNvGrpSpPr/>
          <p:nvPr/>
        </p:nvGrpSpPr>
        <p:grpSpPr>
          <a:xfrm>
            <a:off x="899592" y="6165304"/>
            <a:ext cx="7344816" cy="603684"/>
            <a:chOff x="899592" y="6093296"/>
            <a:chExt cx="7344816" cy="603684"/>
          </a:xfrm>
        </p:grpSpPr>
        <p:grpSp>
          <p:nvGrpSpPr>
            <p:cNvPr id="8" name="Group 7"/>
            <p:cNvGrpSpPr/>
            <p:nvPr/>
          </p:nvGrpSpPr>
          <p:grpSpPr>
            <a:xfrm>
              <a:off x="899592" y="6093296"/>
              <a:ext cx="7344816" cy="603684"/>
              <a:chOff x="899592" y="6093296"/>
              <a:chExt cx="7344816" cy="603684"/>
            </a:xfrm>
          </p:grpSpPr>
          <p:sp>
            <p:nvSpPr>
              <p:cNvPr id="10" name="Oval 9"/>
              <p:cNvSpPr/>
              <p:nvPr/>
            </p:nvSpPr>
            <p:spPr>
              <a:xfrm>
                <a:off x="1623864" y="6093296"/>
                <a:ext cx="211832"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Oval 10"/>
              <p:cNvSpPr/>
              <p:nvPr/>
            </p:nvSpPr>
            <p:spPr>
              <a:xfrm>
                <a:off x="3635896" y="6093296"/>
                <a:ext cx="211832"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Oval 11"/>
              <p:cNvSpPr/>
              <p:nvPr/>
            </p:nvSpPr>
            <p:spPr>
              <a:xfrm>
                <a:off x="5440288" y="6093296"/>
                <a:ext cx="211832" cy="21602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Title 1"/>
              <p:cNvSpPr txBox="1">
                <a:spLocks/>
              </p:cNvSpPr>
              <p:nvPr/>
            </p:nvSpPr>
            <p:spPr>
              <a:xfrm>
                <a:off x="899592" y="6381328"/>
                <a:ext cx="1728192" cy="3156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600" dirty="0" smtClean="0">
                    <a:latin typeface="Haettenschweiler" pitchFamily="34" charset="0"/>
                  </a:rPr>
                  <a:t>Letak Astronomis</a:t>
                </a:r>
                <a:endParaRPr lang="id-ID" sz="1600" dirty="0"/>
              </a:p>
            </p:txBody>
          </p:sp>
          <p:sp>
            <p:nvSpPr>
              <p:cNvPr id="14" name="Title 1"/>
              <p:cNvSpPr txBox="1">
                <a:spLocks/>
              </p:cNvSpPr>
              <p:nvPr/>
            </p:nvSpPr>
            <p:spPr>
              <a:xfrm>
                <a:off x="2915816" y="6381328"/>
                <a:ext cx="1728192" cy="3156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600" dirty="0" smtClean="0">
                    <a:latin typeface="Haettenschweiler" pitchFamily="34" charset="0"/>
                  </a:rPr>
                  <a:t>Letak Geologis</a:t>
                </a:r>
                <a:endParaRPr lang="id-ID" sz="1600" dirty="0"/>
              </a:p>
            </p:txBody>
          </p:sp>
          <p:sp>
            <p:nvSpPr>
              <p:cNvPr id="15" name="Title 1"/>
              <p:cNvSpPr txBox="1">
                <a:spLocks/>
              </p:cNvSpPr>
              <p:nvPr/>
            </p:nvSpPr>
            <p:spPr>
              <a:xfrm>
                <a:off x="4716016" y="6381328"/>
                <a:ext cx="1728192" cy="3156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600" dirty="0" smtClean="0">
                    <a:latin typeface="Haettenschweiler" pitchFamily="34" charset="0"/>
                  </a:rPr>
                  <a:t>Letak Sosial-Ekonomi</a:t>
                </a:r>
                <a:endParaRPr lang="id-ID" sz="1600" dirty="0"/>
              </a:p>
            </p:txBody>
          </p:sp>
          <p:sp>
            <p:nvSpPr>
              <p:cNvPr id="16" name="Title 1"/>
              <p:cNvSpPr txBox="1">
                <a:spLocks/>
              </p:cNvSpPr>
              <p:nvPr/>
            </p:nvSpPr>
            <p:spPr>
              <a:xfrm>
                <a:off x="6516216" y="6381328"/>
                <a:ext cx="1728192" cy="3156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600" dirty="0" smtClean="0">
                    <a:latin typeface="Haettenschweiler" pitchFamily="34" charset="0"/>
                  </a:rPr>
                  <a:t>Letak Budaya</a:t>
                </a:r>
                <a:endParaRPr lang="id-ID" sz="1600" dirty="0"/>
              </a:p>
            </p:txBody>
          </p:sp>
        </p:grpSp>
        <p:sp>
          <p:nvSpPr>
            <p:cNvPr id="9" name="Oval 8"/>
            <p:cNvSpPr/>
            <p:nvPr/>
          </p:nvSpPr>
          <p:spPr>
            <a:xfrm>
              <a:off x="7240488" y="6093296"/>
              <a:ext cx="211832" cy="21602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7" name="Rectangle 16"/>
          <p:cNvSpPr/>
          <p:nvPr/>
        </p:nvSpPr>
        <p:spPr>
          <a:xfrm>
            <a:off x="132300" y="911622"/>
            <a:ext cx="4439700" cy="1077218"/>
          </a:xfrm>
          <a:prstGeom prst="rect">
            <a:avLst/>
          </a:prstGeom>
        </p:spPr>
        <p:txBody>
          <a:bodyPr wrap="square">
            <a:spAutoFit/>
          </a:bodyPr>
          <a:lstStyle/>
          <a:p>
            <a:pPr algn="just"/>
            <a:r>
              <a:rPr lang="id-ID" sz="1600" dirty="0">
                <a:latin typeface="Humanst521 Lt BT" pitchFamily="34" charset="0"/>
              </a:rPr>
              <a:t>Indonesia berada di persimpangan yang menghubungkan antara daratan Asia dan Australia yang memungkinkan dilalui arus dan transaksi perdagangan dunia.</a:t>
            </a:r>
            <a:endParaRPr lang="id-ID" sz="1600" dirty="0" smtClean="0">
              <a:latin typeface="Humanst521 Lt BT" pitchFamily="34" charset="0"/>
            </a:endParaRPr>
          </a:p>
        </p:txBody>
      </p:sp>
      <p:sp>
        <p:nvSpPr>
          <p:cNvPr id="4" name="Rectangle 3"/>
          <p:cNvSpPr/>
          <p:nvPr/>
        </p:nvSpPr>
        <p:spPr>
          <a:xfrm>
            <a:off x="132300" y="2065203"/>
            <a:ext cx="4572000" cy="584775"/>
          </a:xfrm>
          <a:prstGeom prst="rect">
            <a:avLst/>
          </a:prstGeom>
        </p:spPr>
        <p:txBody>
          <a:bodyPr>
            <a:spAutoFit/>
          </a:bodyPr>
          <a:lstStyle/>
          <a:p>
            <a:pPr algn="just"/>
            <a:r>
              <a:rPr lang="id-ID" sz="1600" dirty="0">
                <a:latin typeface="Humanst521 Lt BT" pitchFamily="34" charset="0"/>
              </a:rPr>
              <a:t>Aktivitas tersebut terbukti pada sejarah perdagangan Indonesia saat masih dijajah pada 15 abad lalu. </a:t>
            </a:r>
          </a:p>
        </p:txBody>
      </p:sp>
      <p:pic>
        <p:nvPicPr>
          <p:cNvPr id="1032" name="Picture 8" descr="Hasil gambar untuk natural resources icon 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382688" y="3447600"/>
            <a:ext cx="371991" cy="371991"/>
          </a:xfrm>
          <a:prstGeom prst="rect">
            <a:avLst/>
          </a:prstGeom>
          <a:noFill/>
          <a:extLst>
            <a:ext uri="{909E8E84-426E-40DD-AFC4-6F175D3DCCD1}">
              <a14:hiddenFill xmlns:a14="http://schemas.microsoft.com/office/drawing/2010/main" xmlns="">
                <a:solidFill>
                  <a:srgbClr val="FFFFFF"/>
                </a:solidFill>
              </a14:hiddenFill>
            </a:ext>
          </a:extLst>
        </p:spPr>
      </p:pic>
      <p:pic>
        <p:nvPicPr>
          <p:cNvPr id="1036" name="Picture 12" descr="Hasil gambar untuk geology icon 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364088" y="4603986"/>
            <a:ext cx="409190" cy="40919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p:cNvSpPr/>
          <p:nvPr/>
        </p:nvSpPr>
        <p:spPr>
          <a:xfrm>
            <a:off x="5771826" y="3356992"/>
            <a:ext cx="3192662" cy="1077218"/>
          </a:xfrm>
          <a:prstGeom prst="rect">
            <a:avLst/>
          </a:prstGeom>
        </p:spPr>
        <p:txBody>
          <a:bodyPr wrap="square">
            <a:spAutoFit/>
          </a:bodyPr>
          <a:lstStyle/>
          <a:p>
            <a:pPr algn="just"/>
            <a:r>
              <a:rPr lang="id-ID" sz="1600" dirty="0">
                <a:latin typeface="Humanst521 Lt BT" pitchFamily="34" charset="0"/>
              </a:rPr>
              <a:t>Kesuburan tanah dan keadaan iklim, menyebabkan semakin meningkatnya beragam tanaman perkebunan yang dibutuhkan pasar dunia.</a:t>
            </a:r>
          </a:p>
        </p:txBody>
      </p:sp>
      <p:sp>
        <p:nvSpPr>
          <p:cNvPr id="6" name="Rectangle 5"/>
          <p:cNvSpPr/>
          <p:nvPr/>
        </p:nvSpPr>
        <p:spPr>
          <a:xfrm>
            <a:off x="5767629" y="4509120"/>
            <a:ext cx="3124851" cy="1569660"/>
          </a:xfrm>
          <a:prstGeom prst="rect">
            <a:avLst/>
          </a:prstGeom>
        </p:spPr>
        <p:txBody>
          <a:bodyPr wrap="square">
            <a:spAutoFit/>
          </a:bodyPr>
          <a:lstStyle/>
          <a:p>
            <a:pPr algn="just"/>
            <a:r>
              <a:rPr lang="id-ID" sz="1600" dirty="0">
                <a:latin typeface="Humanst521 Lt BT" pitchFamily="34" charset="0"/>
              </a:rPr>
              <a:t>Proses </a:t>
            </a:r>
            <a:r>
              <a:rPr lang="id-ID" sz="1600" dirty="0" smtClean="0">
                <a:latin typeface="Humanst521 Lt BT" pitchFamily="34" charset="0"/>
              </a:rPr>
              <a:t>evolusi </a:t>
            </a:r>
            <a:r>
              <a:rPr lang="id-ID" sz="1600" dirty="0">
                <a:latin typeface="Humanst521 Lt BT" pitchFamily="34" charset="0"/>
              </a:rPr>
              <a:t>geologis menyebabkan beraneka macam barang tambang yang sangat dibutuhkan dapat ditemukan di Indonesia seperti bijih besi, emas, timah, batu bara, minyak dan sebagainya.</a:t>
            </a:r>
          </a:p>
        </p:txBody>
      </p:sp>
    </p:spTree>
    <p:extLst>
      <p:ext uri="{BB962C8B-B14F-4D97-AF65-F5344CB8AC3E}">
        <p14:creationId xmlns:p14="http://schemas.microsoft.com/office/powerpoint/2010/main" xmlns="" val="28726875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asil gambar untuk peta sejarah nenek moyang ke indonesia"/>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355976" y="1651973"/>
            <a:ext cx="4802828" cy="3217187"/>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itle 1"/>
          <p:cNvSpPr txBox="1">
            <a:spLocks/>
          </p:cNvSpPr>
          <p:nvPr/>
        </p:nvSpPr>
        <p:spPr>
          <a:xfrm>
            <a:off x="35496" y="44624"/>
            <a:ext cx="4474840" cy="940966"/>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3600" dirty="0" smtClean="0">
                <a:latin typeface="Haettenschweiler" pitchFamily="34" charset="0"/>
              </a:rPr>
              <a:t>LETAK </a:t>
            </a:r>
            <a:r>
              <a:rPr lang="id-ID" sz="3700" dirty="0" smtClean="0">
                <a:latin typeface="Haettenschweiler" pitchFamily="34" charset="0"/>
              </a:rPr>
              <a:t>BUDAYA </a:t>
            </a:r>
            <a:r>
              <a:rPr lang="id-ID" sz="3600" dirty="0" smtClean="0">
                <a:latin typeface="Haettenschweiler" pitchFamily="34" charset="0"/>
              </a:rPr>
              <a:t>INDONESIA </a:t>
            </a:r>
            <a:endParaRPr lang="id-ID" sz="3600" dirty="0"/>
          </a:p>
        </p:txBody>
      </p:sp>
      <p:sp>
        <p:nvSpPr>
          <p:cNvPr id="4" name="Rectangle 3"/>
          <p:cNvSpPr/>
          <p:nvPr/>
        </p:nvSpPr>
        <p:spPr>
          <a:xfrm>
            <a:off x="4464496" y="692696"/>
            <a:ext cx="4572000" cy="830997"/>
          </a:xfrm>
          <a:prstGeom prst="rect">
            <a:avLst/>
          </a:prstGeom>
        </p:spPr>
        <p:txBody>
          <a:bodyPr>
            <a:spAutoFit/>
          </a:bodyPr>
          <a:lstStyle/>
          <a:p>
            <a:pPr algn="just"/>
            <a:r>
              <a:rPr lang="id-ID" sz="1600" dirty="0">
                <a:latin typeface="Humanst521 Lt BT" pitchFamily="34" charset="0"/>
              </a:rPr>
              <a:t>Letak Indonesia yang berada di persimpangan lalu lintas dunia, dapat mempengaruhi masuknya berbagai kebudayaan luar.</a:t>
            </a:r>
          </a:p>
        </p:txBody>
      </p:sp>
      <p:grpSp>
        <p:nvGrpSpPr>
          <p:cNvPr id="7" name="Group 6"/>
          <p:cNvGrpSpPr/>
          <p:nvPr/>
        </p:nvGrpSpPr>
        <p:grpSpPr>
          <a:xfrm>
            <a:off x="899592" y="6165304"/>
            <a:ext cx="7344816" cy="603684"/>
            <a:chOff x="899592" y="6093296"/>
            <a:chExt cx="7344816" cy="603684"/>
          </a:xfrm>
        </p:grpSpPr>
        <p:grpSp>
          <p:nvGrpSpPr>
            <p:cNvPr id="8" name="Group 7"/>
            <p:cNvGrpSpPr/>
            <p:nvPr/>
          </p:nvGrpSpPr>
          <p:grpSpPr>
            <a:xfrm>
              <a:off x="899592" y="6093296"/>
              <a:ext cx="7344816" cy="603684"/>
              <a:chOff x="899592" y="6093296"/>
              <a:chExt cx="7344816" cy="603684"/>
            </a:xfrm>
          </p:grpSpPr>
          <p:sp>
            <p:nvSpPr>
              <p:cNvPr id="10" name="Oval 9"/>
              <p:cNvSpPr/>
              <p:nvPr/>
            </p:nvSpPr>
            <p:spPr>
              <a:xfrm>
                <a:off x="1623864" y="6093296"/>
                <a:ext cx="211832"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Oval 10"/>
              <p:cNvSpPr/>
              <p:nvPr/>
            </p:nvSpPr>
            <p:spPr>
              <a:xfrm>
                <a:off x="3635896" y="6093296"/>
                <a:ext cx="211832"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Oval 11"/>
              <p:cNvSpPr/>
              <p:nvPr/>
            </p:nvSpPr>
            <p:spPr>
              <a:xfrm>
                <a:off x="5440288" y="6093296"/>
                <a:ext cx="211832" cy="21602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Title 1"/>
              <p:cNvSpPr txBox="1">
                <a:spLocks/>
              </p:cNvSpPr>
              <p:nvPr/>
            </p:nvSpPr>
            <p:spPr>
              <a:xfrm>
                <a:off x="899592" y="6381328"/>
                <a:ext cx="1728192" cy="3156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600" dirty="0" smtClean="0">
                    <a:latin typeface="Haettenschweiler" pitchFamily="34" charset="0"/>
                  </a:rPr>
                  <a:t>Letak Astronomis</a:t>
                </a:r>
                <a:endParaRPr lang="id-ID" sz="1600" dirty="0"/>
              </a:p>
            </p:txBody>
          </p:sp>
          <p:sp>
            <p:nvSpPr>
              <p:cNvPr id="14" name="Title 1"/>
              <p:cNvSpPr txBox="1">
                <a:spLocks/>
              </p:cNvSpPr>
              <p:nvPr/>
            </p:nvSpPr>
            <p:spPr>
              <a:xfrm>
                <a:off x="2915816" y="6381328"/>
                <a:ext cx="1728192" cy="3156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600" dirty="0" smtClean="0">
                    <a:latin typeface="Haettenschweiler" pitchFamily="34" charset="0"/>
                  </a:rPr>
                  <a:t>Letak Geologis</a:t>
                </a:r>
                <a:endParaRPr lang="id-ID" sz="1600" dirty="0"/>
              </a:p>
            </p:txBody>
          </p:sp>
          <p:sp>
            <p:nvSpPr>
              <p:cNvPr id="15" name="Title 1"/>
              <p:cNvSpPr txBox="1">
                <a:spLocks/>
              </p:cNvSpPr>
              <p:nvPr/>
            </p:nvSpPr>
            <p:spPr>
              <a:xfrm>
                <a:off x="4716016" y="6381328"/>
                <a:ext cx="1728192" cy="3156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600" dirty="0" smtClean="0">
                    <a:latin typeface="Haettenschweiler" pitchFamily="34" charset="0"/>
                  </a:rPr>
                  <a:t>Letak Sosial-Ekonomi</a:t>
                </a:r>
                <a:endParaRPr lang="id-ID" sz="1600" dirty="0"/>
              </a:p>
            </p:txBody>
          </p:sp>
          <p:sp>
            <p:nvSpPr>
              <p:cNvPr id="16" name="Title 1"/>
              <p:cNvSpPr txBox="1">
                <a:spLocks/>
              </p:cNvSpPr>
              <p:nvPr/>
            </p:nvSpPr>
            <p:spPr>
              <a:xfrm>
                <a:off x="6516216" y="6381328"/>
                <a:ext cx="1728192" cy="3156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600" dirty="0" smtClean="0">
                    <a:latin typeface="Haettenschweiler" pitchFamily="34" charset="0"/>
                  </a:rPr>
                  <a:t>Letak Budaya</a:t>
                </a:r>
                <a:endParaRPr lang="id-ID" sz="1600" dirty="0"/>
              </a:p>
            </p:txBody>
          </p:sp>
        </p:grpSp>
        <p:sp>
          <p:nvSpPr>
            <p:cNvPr id="9" name="Oval 8"/>
            <p:cNvSpPr/>
            <p:nvPr/>
          </p:nvSpPr>
          <p:spPr>
            <a:xfrm>
              <a:off x="7240488" y="6093296"/>
              <a:ext cx="211832" cy="21602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6" name="Rectangle 5"/>
          <p:cNvSpPr/>
          <p:nvPr/>
        </p:nvSpPr>
        <p:spPr>
          <a:xfrm>
            <a:off x="65048" y="1124744"/>
            <a:ext cx="4146911" cy="1077218"/>
          </a:xfrm>
          <a:prstGeom prst="rect">
            <a:avLst/>
          </a:prstGeom>
        </p:spPr>
        <p:txBody>
          <a:bodyPr wrap="square">
            <a:spAutoFit/>
          </a:bodyPr>
          <a:lstStyle/>
          <a:p>
            <a:pPr algn="just"/>
            <a:r>
              <a:rPr lang="id-ID" sz="1600" dirty="0" smtClean="0">
                <a:latin typeface="Humanst521 Lt BT" pitchFamily="34" charset="0"/>
              </a:rPr>
              <a:t>Sekitar 800.000 tahun lalu telah terjadi perpindahan penduduk dari Asia yakni pembentuk penduduk Indonesia dan ke Kepulauan di Samudera Pasifik. </a:t>
            </a:r>
          </a:p>
        </p:txBody>
      </p:sp>
      <p:sp>
        <p:nvSpPr>
          <p:cNvPr id="17" name="Rectangle 16"/>
          <p:cNvSpPr/>
          <p:nvPr/>
        </p:nvSpPr>
        <p:spPr>
          <a:xfrm>
            <a:off x="72008" y="2237963"/>
            <a:ext cx="4139951" cy="830997"/>
          </a:xfrm>
          <a:prstGeom prst="rect">
            <a:avLst/>
          </a:prstGeom>
        </p:spPr>
        <p:txBody>
          <a:bodyPr wrap="square">
            <a:spAutoFit/>
          </a:bodyPr>
          <a:lstStyle/>
          <a:p>
            <a:pPr algn="just"/>
            <a:r>
              <a:rPr lang="id-ID" sz="1600" dirty="0">
                <a:latin typeface="Humanst521 Lt BT" pitchFamily="34" charset="0"/>
              </a:rPr>
              <a:t>Kemudian terjadi perpindahan penduduk lagi dari Dongson di Tonkin ke Indonesia pada 500 tahun sebelum masehi.</a:t>
            </a:r>
          </a:p>
        </p:txBody>
      </p:sp>
      <p:pic>
        <p:nvPicPr>
          <p:cNvPr id="2052" name="Picture 4" descr="Hasil gambar untuk hindu temple icon 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7504" y="3212976"/>
            <a:ext cx="438568" cy="438568"/>
          </a:xfrm>
          <a:prstGeom prst="rect">
            <a:avLst/>
          </a:prstGeom>
          <a:noFill/>
          <a:extLst>
            <a:ext uri="{909E8E84-426E-40DD-AFC4-6F175D3DCCD1}">
              <a14:hiddenFill xmlns:a14="http://schemas.microsoft.com/office/drawing/2010/main" xmlns="">
                <a:solidFill>
                  <a:srgbClr val="FFFFFF"/>
                </a:solidFill>
              </a14:hiddenFill>
            </a:ext>
          </a:extLst>
        </p:spPr>
      </p:pic>
      <p:sp>
        <p:nvSpPr>
          <p:cNvPr id="18" name="Rectangle 17"/>
          <p:cNvSpPr/>
          <p:nvPr/>
        </p:nvSpPr>
        <p:spPr>
          <a:xfrm>
            <a:off x="539552" y="3140968"/>
            <a:ext cx="3672407" cy="1077218"/>
          </a:xfrm>
          <a:prstGeom prst="rect">
            <a:avLst/>
          </a:prstGeom>
        </p:spPr>
        <p:txBody>
          <a:bodyPr wrap="square">
            <a:spAutoFit/>
          </a:bodyPr>
          <a:lstStyle/>
          <a:p>
            <a:pPr algn="just"/>
            <a:r>
              <a:rPr lang="id-ID" sz="1600" dirty="0">
                <a:latin typeface="Humanst521 Lt BT" pitchFamily="34" charset="0"/>
              </a:rPr>
              <a:t>A</a:t>
            </a:r>
            <a:r>
              <a:rPr lang="id-ID" sz="1600" dirty="0" smtClean="0">
                <a:latin typeface="Humanst521 Lt BT" pitchFamily="34" charset="0"/>
              </a:rPr>
              <a:t>bad </a:t>
            </a:r>
            <a:r>
              <a:rPr lang="id-ID" sz="1600" dirty="0">
                <a:latin typeface="Humanst521 Lt BT" pitchFamily="34" charset="0"/>
              </a:rPr>
              <a:t>2 telah telah terjadi pertemuan kebudayaan Indonesia dengan kebudayaan India sehingga menimbulkan kebudayaan Indonesia- Hindu.</a:t>
            </a:r>
          </a:p>
        </p:txBody>
      </p:sp>
      <p:sp>
        <p:nvSpPr>
          <p:cNvPr id="19" name="Rectangle 18"/>
          <p:cNvSpPr/>
          <p:nvPr/>
        </p:nvSpPr>
        <p:spPr>
          <a:xfrm>
            <a:off x="539552" y="4221088"/>
            <a:ext cx="3672407" cy="1077218"/>
          </a:xfrm>
          <a:prstGeom prst="rect">
            <a:avLst/>
          </a:prstGeom>
        </p:spPr>
        <p:txBody>
          <a:bodyPr wrap="square">
            <a:spAutoFit/>
          </a:bodyPr>
          <a:lstStyle/>
          <a:p>
            <a:pPr algn="just"/>
            <a:r>
              <a:rPr lang="id-ID" sz="1600" dirty="0">
                <a:latin typeface="Humanst521 Lt BT" pitchFamily="34" charset="0"/>
              </a:rPr>
              <a:t>A</a:t>
            </a:r>
            <a:r>
              <a:rPr lang="id-ID" sz="1600" dirty="0" smtClean="0">
                <a:latin typeface="Humanst521 Lt BT" pitchFamily="34" charset="0"/>
              </a:rPr>
              <a:t>bad </a:t>
            </a:r>
            <a:r>
              <a:rPr lang="id-ID" sz="1600" dirty="0">
                <a:latin typeface="Humanst521 Lt BT" pitchFamily="34" charset="0"/>
              </a:rPr>
              <a:t>12 terjadi pertemuan antara kebudayaan </a:t>
            </a:r>
            <a:r>
              <a:rPr lang="id-ID" sz="1600" dirty="0" smtClean="0">
                <a:latin typeface="Humanst521 Lt BT" pitchFamily="34" charset="0"/>
              </a:rPr>
              <a:t>Indonesia- Hindu </a:t>
            </a:r>
            <a:r>
              <a:rPr lang="id-ID" sz="1600" dirty="0">
                <a:latin typeface="Humanst521 Lt BT" pitchFamily="34" charset="0"/>
              </a:rPr>
              <a:t>dengan kebudayaan Islam sehingga menimbulkan kebudayaan Indonesia- </a:t>
            </a:r>
            <a:r>
              <a:rPr lang="id-ID" sz="1600" dirty="0" smtClean="0">
                <a:latin typeface="Humanst521 Lt BT" pitchFamily="34" charset="0"/>
              </a:rPr>
              <a:t>Islam.</a:t>
            </a:r>
            <a:endParaRPr lang="id-ID" dirty="0">
              <a:latin typeface="Humanst521 Lt BT" pitchFamily="34" charset="0"/>
            </a:endParaRPr>
          </a:p>
        </p:txBody>
      </p:sp>
      <p:pic>
        <p:nvPicPr>
          <p:cNvPr id="2054" name="Picture 6" descr="Hasil gambar untuk hindu temple icon 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7504" y="4315954"/>
            <a:ext cx="409190" cy="409190"/>
          </a:xfrm>
          <a:prstGeom prst="rect">
            <a:avLst/>
          </a:prstGeom>
          <a:noFill/>
          <a:extLst>
            <a:ext uri="{909E8E84-426E-40DD-AFC4-6F175D3DCCD1}">
              <a14:hiddenFill xmlns:a14="http://schemas.microsoft.com/office/drawing/2010/main" xmlns="">
                <a:solidFill>
                  <a:srgbClr val="FFFFFF"/>
                </a:solidFill>
              </a14:hiddenFill>
            </a:ext>
          </a:extLst>
        </p:spPr>
      </p:pic>
      <p:pic>
        <p:nvPicPr>
          <p:cNvPr id="2056" name="Picture 8" descr="Hasil gambar untuk europe country icon 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2278" y="5229200"/>
            <a:ext cx="599095" cy="599095"/>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Rectangle 19"/>
          <p:cNvSpPr/>
          <p:nvPr/>
        </p:nvSpPr>
        <p:spPr>
          <a:xfrm>
            <a:off x="539552" y="5304110"/>
            <a:ext cx="3816424" cy="830997"/>
          </a:xfrm>
          <a:prstGeom prst="rect">
            <a:avLst/>
          </a:prstGeom>
        </p:spPr>
        <p:txBody>
          <a:bodyPr wrap="square">
            <a:spAutoFit/>
          </a:bodyPr>
          <a:lstStyle/>
          <a:p>
            <a:pPr algn="just"/>
            <a:r>
              <a:rPr lang="id-ID" sz="1600" dirty="0">
                <a:latin typeface="Humanst521 Lt BT" pitchFamily="34" charset="0"/>
              </a:rPr>
              <a:t>A</a:t>
            </a:r>
            <a:r>
              <a:rPr lang="id-ID" sz="1600" dirty="0" smtClean="0">
                <a:latin typeface="Humanst521 Lt BT" pitchFamily="34" charset="0"/>
              </a:rPr>
              <a:t>bad </a:t>
            </a:r>
            <a:r>
              <a:rPr lang="id-ID" sz="1600" dirty="0">
                <a:latin typeface="Humanst521 Lt BT" pitchFamily="34" charset="0"/>
              </a:rPr>
              <a:t>16 masuk pula kebudayaan Eropa mulai dikenalnya agama nasrani serta beberapa bahasa Eropa. </a:t>
            </a:r>
          </a:p>
        </p:txBody>
      </p:sp>
      <p:sp>
        <p:nvSpPr>
          <p:cNvPr id="21" name="Rectangle 20"/>
          <p:cNvSpPr/>
          <p:nvPr/>
        </p:nvSpPr>
        <p:spPr>
          <a:xfrm>
            <a:off x="4499992" y="5046275"/>
            <a:ext cx="4572000" cy="830997"/>
          </a:xfrm>
          <a:prstGeom prst="rect">
            <a:avLst/>
          </a:prstGeom>
        </p:spPr>
        <p:txBody>
          <a:bodyPr>
            <a:spAutoFit/>
          </a:bodyPr>
          <a:lstStyle/>
          <a:p>
            <a:pPr algn="just"/>
            <a:r>
              <a:rPr lang="id-ID" sz="1600" dirty="0">
                <a:latin typeface="Humanst521 Lt BT" pitchFamily="34" charset="0"/>
              </a:rPr>
              <a:t>Bercampurnya berbagai kebudayaan yang memasuki Indonesia, maka tidak heran apabila ditemukan berbagai macam kebudayaan, suku dan ras.</a:t>
            </a:r>
          </a:p>
        </p:txBody>
      </p:sp>
    </p:spTree>
    <p:extLst>
      <p:ext uri="{BB962C8B-B14F-4D97-AF65-F5344CB8AC3E}">
        <p14:creationId xmlns:p14="http://schemas.microsoft.com/office/powerpoint/2010/main" xmlns="" val="2211086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1763688" y="-27384"/>
            <a:ext cx="5400600" cy="850106"/>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3600" dirty="0" smtClean="0">
                <a:latin typeface="Haettenschweiler" pitchFamily="34" charset="0"/>
              </a:rPr>
              <a:t>L</a:t>
            </a:r>
            <a:r>
              <a:rPr lang="id-ID" sz="3700" dirty="0" smtClean="0">
                <a:latin typeface="Haettenschweiler" pitchFamily="34" charset="0"/>
              </a:rPr>
              <a:t>UAS DAN BATAS WILAYAH </a:t>
            </a:r>
            <a:r>
              <a:rPr lang="id-ID" sz="3600" dirty="0" smtClean="0">
                <a:latin typeface="Haettenschweiler" pitchFamily="34" charset="0"/>
              </a:rPr>
              <a:t>INDONESIA </a:t>
            </a:r>
            <a:endParaRPr lang="id-ID" sz="3600" dirty="0"/>
          </a:p>
        </p:txBody>
      </p:sp>
      <p:sp>
        <p:nvSpPr>
          <p:cNvPr id="7" name="Rectangle 6"/>
          <p:cNvSpPr/>
          <p:nvPr/>
        </p:nvSpPr>
        <p:spPr>
          <a:xfrm>
            <a:off x="1403648" y="1081890"/>
            <a:ext cx="6768752" cy="1077218"/>
          </a:xfrm>
          <a:prstGeom prst="rect">
            <a:avLst/>
          </a:prstGeom>
        </p:spPr>
        <p:txBody>
          <a:bodyPr wrap="square">
            <a:spAutoFit/>
          </a:bodyPr>
          <a:lstStyle/>
          <a:p>
            <a:pPr algn="just"/>
            <a:r>
              <a:rPr lang="id-ID" sz="1600" dirty="0">
                <a:latin typeface="Humanst521 Lt BT" pitchFamily="34" charset="0"/>
              </a:rPr>
              <a:t>Berdasarkan angka rujukan oleh Badan Informasi Geospasial (BIG) dan Pusat Hidrografi dan Oseanografi (Pushidros) TNI AL melalui sebuah kajian teknis sejak tahun 2015. Berikut disajikan tabel Rujukan Nasional Data Kewilayahan Republik Indonesia yaitu:</a:t>
            </a:r>
          </a:p>
        </p:txBody>
      </p:sp>
      <p:graphicFrame>
        <p:nvGraphicFramePr>
          <p:cNvPr id="3" name="Table 2"/>
          <p:cNvGraphicFramePr>
            <a:graphicFrameLocks noGrp="1"/>
          </p:cNvGraphicFramePr>
          <p:nvPr>
            <p:extLst>
              <p:ext uri="{D42A27DB-BD31-4B8C-83A1-F6EECF244321}">
                <p14:modId xmlns:p14="http://schemas.microsoft.com/office/powerpoint/2010/main" xmlns="" val="2253312446"/>
              </p:ext>
            </p:extLst>
          </p:nvPr>
        </p:nvGraphicFramePr>
        <p:xfrm>
          <a:off x="2123728" y="2276871"/>
          <a:ext cx="4968552" cy="3318795"/>
        </p:xfrm>
        <a:graphic>
          <a:graphicData uri="http://schemas.openxmlformats.org/drawingml/2006/table">
            <a:tbl>
              <a:tblPr firstRow="1" firstCol="1" bandRow="1">
                <a:tableStyleId>{327F97BB-C833-4FB7-BDE5-3F7075034690}</a:tableStyleId>
              </a:tblPr>
              <a:tblGrid>
                <a:gridCol w="936104"/>
                <a:gridCol w="2592288"/>
                <a:gridCol w="1440160"/>
              </a:tblGrid>
              <a:tr h="362968">
                <a:tc>
                  <a:txBody>
                    <a:bodyPr/>
                    <a:lstStyle/>
                    <a:p>
                      <a:pPr marL="457200" algn="l">
                        <a:lnSpc>
                          <a:spcPct val="150000"/>
                        </a:lnSpc>
                        <a:spcAft>
                          <a:spcPts val="0"/>
                        </a:spcAft>
                      </a:pPr>
                      <a:r>
                        <a:rPr lang="id-ID" sz="1200" dirty="0">
                          <a:effectLst/>
                          <a:latin typeface="Humanst521 Lt BT" pitchFamily="34" charset="0"/>
                        </a:rPr>
                        <a:t>No.</a:t>
                      </a:r>
                      <a:endParaRPr lang="id-ID" sz="1200" dirty="0">
                        <a:effectLst/>
                        <a:latin typeface="Humanst521 Lt BT" pitchFamily="34" charset="0"/>
                        <a:ea typeface="Calibri"/>
                      </a:endParaRPr>
                    </a:p>
                  </a:txBody>
                  <a:tcPr marL="59552" marR="59552" marT="0" marB="0" anchor="ctr"/>
                </a:tc>
                <a:tc>
                  <a:txBody>
                    <a:bodyPr/>
                    <a:lstStyle/>
                    <a:p>
                      <a:pPr marL="457200" algn="l">
                        <a:lnSpc>
                          <a:spcPct val="150000"/>
                        </a:lnSpc>
                        <a:spcAft>
                          <a:spcPts val="0"/>
                        </a:spcAft>
                      </a:pPr>
                      <a:r>
                        <a:rPr lang="id-ID" sz="1200" dirty="0">
                          <a:effectLst/>
                          <a:latin typeface="Humanst521 Lt BT" pitchFamily="34" charset="0"/>
                        </a:rPr>
                        <a:t>Luas NKRI</a:t>
                      </a:r>
                      <a:endParaRPr lang="id-ID" sz="1200" dirty="0">
                        <a:effectLst/>
                        <a:latin typeface="Humanst521 Lt BT" pitchFamily="34" charset="0"/>
                        <a:ea typeface="Calibri"/>
                      </a:endParaRPr>
                    </a:p>
                  </a:txBody>
                  <a:tcPr marL="59552" marR="59552" marT="0" marB="0" anchor="ctr"/>
                </a:tc>
                <a:tc>
                  <a:txBody>
                    <a:bodyPr/>
                    <a:lstStyle/>
                    <a:p>
                      <a:pPr marL="457200" algn="l">
                        <a:lnSpc>
                          <a:spcPct val="150000"/>
                        </a:lnSpc>
                        <a:spcAft>
                          <a:spcPts val="0"/>
                        </a:spcAft>
                      </a:pPr>
                      <a:r>
                        <a:rPr lang="id-ID" sz="1200" dirty="0">
                          <a:effectLst/>
                          <a:latin typeface="Humanst521 Lt BT" pitchFamily="34" charset="0"/>
                        </a:rPr>
                        <a:t>Km</a:t>
                      </a:r>
                      <a:r>
                        <a:rPr lang="id-ID" sz="1200" baseline="30000" dirty="0">
                          <a:effectLst/>
                          <a:latin typeface="Humanst521 Lt BT" pitchFamily="34" charset="0"/>
                        </a:rPr>
                        <a:t>2</a:t>
                      </a:r>
                      <a:endParaRPr lang="id-ID" sz="1200" dirty="0">
                        <a:effectLst/>
                        <a:latin typeface="Humanst521 Lt BT" pitchFamily="34" charset="0"/>
                        <a:ea typeface="Calibri"/>
                      </a:endParaRPr>
                    </a:p>
                  </a:txBody>
                  <a:tcPr marL="59552" marR="59552" marT="0" marB="0" anchor="ctr"/>
                </a:tc>
              </a:tr>
              <a:tr h="399257">
                <a:tc>
                  <a:txBody>
                    <a:bodyPr/>
                    <a:lstStyle/>
                    <a:p>
                      <a:pPr marL="457200" algn="l">
                        <a:lnSpc>
                          <a:spcPct val="150000"/>
                        </a:lnSpc>
                        <a:spcAft>
                          <a:spcPts val="0"/>
                        </a:spcAft>
                      </a:pPr>
                      <a:r>
                        <a:rPr lang="id-ID" sz="1200" dirty="0">
                          <a:effectLst/>
                          <a:latin typeface="Humanst521 Lt BT" pitchFamily="34" charset="0"/>
                        </a:rPr>
                        <a:t>1.</a:t>
                      </a:r>
                      <a:endParaRPr lang="id-ID" sz="1200" dirty="0">
                        <a:effectLst/>
                        <a:latin typeface="Humanst521 Lt BT" pitchFamily="34" charset="0"/>
                        <a:ea typeface="Calibri"/>
                      </a:endParaRPr>
                    </a:p>
                  </a:txBody>
                  <a:tcPr marL="59552" marR="59552" marT="0" marB="0" anchor="ctr"/>
                </a:tc>
                <a:tc>
                  <a:txBody>
                    <a:bodyPr/>
                    <a:lstStyle/>
                    <a:p>
                      <a:pPr marL="457200" algn="l">
                        <a:lnSpc>
                          <a:spcPct val="150000"/>
                        </a:lnSpc>
                        <a:spcAft>
                          <a:spcPts val="0"/>
                        </a:spcAft>
                      </a:pPr>
                      <a:r>
                        <a:rPr lang="id-ID" sz="1200" dirty="0">
                          <a:effectLst/>
                          <a:latin typeface="Humanst521 Lt BT" pitchFamily="34" charset="0"/>
                        </a:rPr>
                        <a:t>Luas Perairan Pedalaman dan Perairan Kepulauan</a:t>
                      </a:r>
                      <a:endParaRPr lang="id-ID" sz="1200" dirty="0">
                        <a:effectLst/>
                        <a:latin typeface="Humanst521 Lt BT" pitchFamily="34" charset="0"/>
                        <a:ea typeface="Calibri"/>
                      </a:endParaRPr>
                    </a:p>
                  </a:txBody>
                  <a:tcPr marL="59552" marR="59552" marT="0" marB="0" anchor="ctr"/>
                </a:tc>
                <a:tc>
                  <a:txBody>
                    <a:bodyPr/>
                    <a:lstStyle/>
                    <a:p>
                      <a:pPr marL="457200" algn="l">
                        <a:lnSpc>
                          <a:spcPct val="150000"/>
                        </a:lnSpc>
                        <a:spcAft>
                          <a:spcPts val="0"/>
                        </a:spcAft>
                      </a:pPr>
                      <a:r>
                        <a:rPr lang="id-ID" sz="1200">
                          <a:effectLst/>
                          <a:latin typeface="Humanst521 Lt BT" pitchFamily="34" charset="0"/>
                        </a:rPr>
                        <a:t>3.110.000</a:t>
                      </a:r>
                      <a:endParaRPr lang="id-ID" sz="1200">
                        <a:effectLst/>
                        <a:latin typeface="Humanst521 Lt BT" pitchFamily="34" charset="0"/>
                        <a:ea typeface="Calibri"/>
                      </a:endParaRPr>
                    </a:p>
                  </a:txBody>
                  <a:tcPr marL="59552" marR="59552" marT="0" marB="0" anchor="ctr"/>
                </a:tc>
              </a:tr>
              <a:tr h="428415">
                <a:tc>
                  <a:txBody>
                    <a:bodyPr/>
                    <a:lstStyle/>
                    <a:p>
                      <a:pPr marL="457200" algn="l">
                        <a:lnSpc>
                          <a:spcPct val="150000"/>
                        </a:lnSpc>
                        <a:spcAft>
                          <a:spcPts val="0"/>
                        </a:spcAft>
                      </a:pPr>
                      <a:r>
                        <a:rPr lang="id-ID" sz="1200" dirty="0">
                          <a:effectLst/>
                          <a:latin typeface="Humanst521 Lt BT" pitchFamily="34" charset="0"/>
                        </a:rPr>
                        <a:t>2. </a:t>
                      </a:r>
                      <a:endParaRPr lang="id-ID" sz="1200" dirty="0">
                        <a:effectLst/>
                        <a:latin typeface="Humanst521 Lt BT" pitchFamily="34" charset="0"/>
                        <a:ea typeface="Calibri"/>
                      </a:endParaRPr>
                    </a:p>
                  </a:txBody>
                  <a:tcPr marL="59552" marR="59552" marT="0" marB="0" anchor="ctr"/>
                </a:tc>
                <a:tc>
                  <a:txBody>
                    <a:bodyPr/>
                    <a:lstStyle/>
                    <a:p>
                      <a:pPr marL="457200" algn="l">
                        <a:lnSpc>
                          <a:spcPct val="150000"/>
                        </a:lnSpc>
                        <a:spcAft>
                          <a:spcPts val="0"/>
                        </a:spcAft>
                      </a:pPr>
                      <a:r>
                        <a:rPr lang="id-ID" sz="1200" dirty="0">
                          <a:effectLst/>
                          <a:latin typeface="Humanst521 Lt BT" pitchFamily="34" charset="0"/>
                        </a:rPr>
                        <a:t>Luas Laut Teritorial</a:t>
                      </a:r>
                      <a:endParaRPr lang="id-ID" sz="1200" dirty="0">
                        <a:effectLst/>
                        <a:latin typeface="Humanst521 Lt BT" pitchFamily="34" charset="0"/>
                        <a:ea typeface="Calibri"/>
                      </a:endParaRPr>
                    </a:p>
                  </a:txBody>
                  <a:tcPr marL="59552" marR="59552" marT="0" marB="0" anchor="ctr"/>
                </a:tc>
                <a:tc>
                  <a:txBody>
                    <a:bodyPr/>
                    <a:lstStyle/>
                    <a:p>
                      <a:pPr marL="457200" algn="l">
                        <a:lnSpc>
                          <a:spcPct val="150000"/>
                        </a:lnSpc>
                        <a:spcAft>
                          <a:spcPts val="0"/>
                        </a:spcAft>
                      </a:pPr>
                      <a:r>
                        <a:rPr lang="id-ID" sz="1200">
                          <a:effectLst/>
                          <a:latin typeface="Humanst521 Lt BT" pitchFamily="34" charset="0"/>
                        </a:rPr>
                        <a:t>290.000</a:t>
                      </a:r>
                      <a:endParaRPr lang="id-ID" sz="1200">
                        <a:effectLst/>
                        <a:latin typeface="Humanst521 Lt BT" pitchFamily="34" charset="0"/>
                        <a:ea typeface="Calibri"/>
                      </a:endParaRPr>
                    </a:p>
                  </a:txBody>
                  <a:tcPr marL="59552" marR="59552" marT="0" marB="0" anchor="ctr"/>
                </a:tc>
              </a:tr>
              <a:tr h="399257">
                <a:tc>
                  <a:txBody>
                    <a:bodyPr/>
                    <a:lstStyle/>
                    <a:p>
                      <a:pPr marL="457200" algn="l">
                        <a:lnSpc>
                          <a:spcPct val="150000"/>
                        </a:lnSpc>
                        <a:spcAft>
                          <a:spcPts val="0"/>
                        </a:spcAft>
                      </a:pPr>
                      <a:r>
                        <a:rPr lang="id-ID" sz="1200" dirty="0">
                          <a:effectLst/>
                          <a:latin typeface="Humanst521 Lt BT" pitchFamily="34" charset="0"/>
                        </a:rPr>
                        <a:t>3.</a:t>
                      </a:r>
                      <a:endParaRPr lang="id-ID" sz="1200" dirty="0">
                        <a:effectLst/>
                        <a:latin typeface="Humanst521 Lt BT" pitchFamily="34" charset="0"/>
                        <a:ea typeface="Calibri"/>
                      </a:endParaRPr>
                    </a:p>
                  </a:txBody>
                  <a:tcPr marL="59552" marR="59552" marT="0" marB="0" anchor="ctr"/>
                </a:tc>
                <a:tc>
                  <a:txBody>
                    <a:bodyPr/>
                    <a:lstStyle/>
                    <a:p>
                      <a:pPr marL="457200" algn="l">
                        <a:lnSpc>
                          <a:spcPct val="150000"/>
                        </a:lnSpc>
                        <a:spcAft>
                          <a:spcPts val="0"/>
                        </a:spcAft>
                      </a:pPr>
                      <a:r>
                        <a:rPr lang="id-ID" sz="1200" dirty="0">
                          <a:effectLst/>
                          <a:latin typeface="Humanst521 Lt BT" pitchFamily="34" charset="0"/>
                        </a:rPr>
                        <a:t>Luas zona tambahan</a:t>
                      </a:r>
                      <a:endParaRPr lang="id-ID" sz="1200" dirty="0">
                        <a:effectLst/>
                        <a:latin typeface="Humanst521 Lt BT" pitchFamily="34" charset="0"/>
                        <a:ea typeface="Calibri"/>
                      </a:endParaRPr>
                    </a:p>
                  </a:txBody>
                  <a:tcPr marL="59552" marR="59552" marT="0" marB="0" anchor="ctr"/>
                </a:tc>
                <a:tc>
                  <a:txBody>
                    <a:bodyPr/>
                    <a:lstStyle/>
                    <a:p>
                      <a:pPr marL="457200" algn="l">
                        <a:lnSpc>
                          <a:spcPct val="150000"/>
                        </a:lnSpc>
                        <a:spcAft>
                          <a:spcPts val="0"/>
                        </a:spcAft>
                      </a:pPr>
                      <a:r>
                        <a:rPr lang="id-ID" sz="1200" dirty="0">
                          <a:effectLst/>
                          <a:latin typeface="Humanst521 Lt BT" pitchFamily="34" charset="0"/>
                        </a:rPr>
                        <a:t>270.000</a:t>
                      </a:r>
                      <a:endParaRPr lang="id-ID" sz="1200" dirty="0">
                        <a:effectLst/>
                        <a:latin typeface="Humanst521 Lt BT" pitchFamily="34" charset="0"/>
                        <a:ea typeface="Calibri"/>
                      </a:endParaRPr>
                    </a:p>
                  </a:txBody>
                  <a:tcPr marL="59552" marR="59552" marT="0" marB="0" anchor="ctr"/>
                </a:tc>
              </a:tr>
              <a:tr h="399257">
                <a:tc>
                  <a:txBody>
                    <a:bodyPr/>
                    <a:lstStyle/>
                    <a:p>
                      <a:pPr marL="457200" algn="l">
                        <a:lnSpc>
                          <a:spcPct val="150000"/>
                        </a:lnSpc>
                        <a:spcAft>
                          <a:spcPts val="0"/>
                        </a:spcAft>
                      </a:pPr>
                      <a:r>
                        <a:rPr lang="id-ID" sz="1200" dirty="0">
                          <a:effectLst/>
                          <a:latin typeface="Humanst521 Lt BT" pitchFamily="34" charset="0"/>
                        </a:rPr>
                        <a:t>4.</a:t>
                      </a:r>
                      <a:endParaRPr lang="id-ID" sz="1200" dirty="0">
                        <a:effectLst/>
                        <a:latin typeface="Humanst521 Lt BT" pitchFamily="34" charset="0"/>
                        <a:ea typeface="Calibri"/>
                      </a:endParaRPr>
                    </a:p>
                  </a:txBody>
                  <a:tcPr marL="59552" marR="59552" marT="0" marB="0" anchor="ctr"/>
                </a:tc>
                <a:tc>
                  <a:txBody>
                    <a:bodyPr/>
                    <a:lstStyle/>
                    <a:p>
                      <a:pPr marL="457200" algn="l">
                        <a:lnSpc>
                          <a:spcPct val="150000"/>
                        </a:lnSpc>
                        <a:spcAft>
                          <a:spcPts val="0"/>
                        </a:spcAft>
                      </a:pPr>
                      <a:r>
                        <a:rPr lang="id-ID" sz="1200" dirty="0">
                          <a:effectLst/>
                          <a:latin typeface="Humanst521 Lt BT" pitchFamily="34" charset="0"/>
                        </a:rPr>
                        <a:t>Luas Zona Ekonomi Eksklusif</a:t>
                      </a:r>
                      <a:endParaRPr lang="id-ID" sz="1200" dirty="0">
                        <a:effectLst/>
                        <a:latin typeface="Humanst521 Lt BT" pitchFamily="34" charset="0"/>
                        <a:ea typeface="Calibri"/>
                      </a:endParaRPr>
                    </a:p>
                  </a:txBody>
                  <a:tcPr marL="59552" marR="59552" marT="0" marB="0" anchor="ctr"/>
                </a:tc>
                <a:tc>
                  <a:txBody>
                    <a:bodyPr/>
                    <a:lstStyle/>
                    <a:p>
                      <a:pPr marL="457200" algn="l">
                        <a:lnSpc>
                          <a:spcPct val="150000"/>
                        </a:lnSpc>
                        <a:spcAft>
                          <a:spcPts val="0"/>
                        </a:spcAft>
                      </a:pPr>
                      <a:r>
                        <a:rPr lang="id-ID" sz="1200">
                          <a:effectLst/>
                          <a:latin typeface="Humanst521 Lt BT" pitchFamily="34" charset="0"/>
                        </a:rPr>
                        <a:t>3.000.000</a:t>
                      </a:r>
                      <a:endParaRPr lang="id-ID" sz="1200">
                        <a:effectLst/>
                        <a:latin typeface="Humanst521 Lt BT" pitchFamily="34" charset="0"/>
                        <a:ea typeface="Calibri"/>
                      </a:endParaRPr>
                    </a:p>
                  </a:txBody>
                  <a:tcPr marL="59552" marR="59552" marT="0" marB="0" anchor="ctr"/>
                </a:tc>
              </a:tr>
              <a:tr h="381744">
                <a:tc>
                  <a:txBody>
                    <a:bodyPr/>
                    <a:lstStyle/>
                    <a:p>
                      <a:pPr marL="457200" algn="l">
                        <a:lnSpc>
                          <a:spcPct val="150000"/>
                        </a:lnSpc>
                        <a:spcAft>
                          <a:spcPts val="0"/>
                        </a:spcAft>
                      </a:pPr>
                      <a:r>
                        <a:rPr lang="id-ID" sz="1200" dirty="0">
                          <a:effectLst/>
                          <a:latin typeface="Humanst521 Lt BT" pitchFamily="34" charset="0"/>
                        </a:rPr>
                        <a:t>5. </a:t>
                      </a:r>
                      <a:endParaRPr lang="id-ID" sz="1200" dirty="0">
                        <a:effectLst/>
                        <a:latin typeface="Humanst521 Lt BT" pitchFamily="34" charset="0"/>
                        <a:ea typeface="Calibri"/>
                      </a:endParaRPr>
                    </a:p>
                  </a:txBody>
                  <a:tcPr marL="59552" marR="59552" marT="0" marB="0" anchor="ctr"/>
                </a:tc>
                <a:tc>
                  <a:txBody>
                    <a:bodyPr/>
                    <a:lstStyle/>
                    <a:p>
                      <a:pPr marL="457200" algn="l">
                        <a:lnSpc>
                          <a:spcPct val="150000"/>
                        </a:lnSpc>
                        <a:spcAft>
                          <a:spcPts val="0"/>
                        </a:spcAft>
                      </a:pPr>
                      <a:r>
                        <a:rPr lang="id-ID" sz="1200">
                          <a:effectLst/>
                          <a:latin typeface="Humanst521 Lt BT" pitchFamily="34" charset="0"/>
                        </a:rPr>
                        <a:t>Luas Landas Kontinen</a:t>
                      </a:r>
                      <a:endParaRPr lang="id-ID" sz="1200">
                        <a:effectLst/>
                        <a:latin typeface="Humanst521 Lt BT" pitchFamily="34" charset="0"/>
                        <a:ea typeface="Calibri"/>
                      </a:endParaRPr>
                    </a:p>
                  </a:txBody>
                  <a:tcPr marL="59552" marR="59552" marT="0" marB="0" anchor="ctr"/>
                </a:tc>
                <a:tc>
                  <a:txBody>
                    <a:bodyPr/>
                    <a:lstStyle/>
                    <a:p>
                      <a:pPr marL="457200" algn="l">
                        <a:lnSpc>
                          <a:spcPct val="150000"/>
                        </a:lnSpc>
                        <a:spcAft>
                          <a:spcPts val="0"/>
                        </a:spcAft>
                      </a:pPr>
                      <a:r>
                        <a:rPr lang="id-ID" sz="1200" dirty="0">
                          <a:effectLst/>
                          <a:latin typeface="Humanst521 Lt BT" pitchFamily="34" charset="0"/>
                        </a:rPr>
                        <a:t>2.800.000</a:t>
                      </a:r>
                      <a:endParaRPr lang="id-ID" sz="1200" dirty="0">
                        <a:effectLst/>
                        <a:latin typeface="Humanst521 Lt BT" pitchFamily="34" charset="0"/>
                        <a:ea typeface="Calibri"/>
                      </a:endParaRPr>
                    </a:p>
                  </a:txBody>
                  <a:tcPr marL="59552" marR="59552" marT="0" marB="0" anchor="ctr"/>
                </a:tc>
              </a:tr>
              <a:tr h="399257">
                <a:tc>
                  <a:txBody>
                    <a:bodyPr/>
                    <a:lstStyle/>
                    <a:p>
                      <a:pPr marL="457200" algn="l">
                        <a:lnSpc>
                          <a:spcPct val="150000"/>
                        </a:lnSpc>
                        <a:spcAft>
                          <a:spcPts val="0"/>
                        </a:spcAft>
                      </a:pPr>
                      <a:r>
                        <a:rPr lang="id-ID" sz="1200" dirty="0">
                          <a:effectLst/>
                          <a:latin typeface="Humanst521 Lt BT" pitchFamily="34" charset="0"/>
                        </a:rPr>
                        <a:t>6.</a:t>
                      </a:r>
                      <a:endParaRPr lang="id-ID" sz="1200" dirty="0">
                        <a:effectLst/>
                        <a:latin typeface="Humanst521 Lt BT" pitchFamily="34" charset="0"/>
                        <a:ea typeface="Calibri"/>
                      </a:endParaRPr>
                    </a:p>
                  </a:txBody>
                  <a:tcPr marL="59552" marR="59552" marT="0" marB="0" anchor="ctr"/>
                </a:tc>
                <a:tc>
                  <a:txBody>
                    <a:bodyPr/>
                    <a:lstStyle/>
                    <a:p>
                      <a:pPr marL="457200" algn="l">
                        <a:lnSpc>
                          <a:spcPct val="150000"/>
                        </a:lnSpc>
                        <a:spcAft>
                          <a:spcPts val="0"/>
                        </a:spcAft>
                      </a:pPr>
                      <a:r>
                        <a:rPr lang="id-ID" sz="1200">
                          <a:effectLst/>
                          <a:latin typeface="Humanst521 Lt BT" pitchFamily="34" charset="0"/>
                        </a:rPr>
                        <a:t>Luas total Perairan Indonesia</a:t>
                      </a:r>
                      <a:endParaRPr lang="id-ID" sz="1200">
                        <a:effectLst/>
                        <a:latin typeface="Humanst521 Lt BT" pitchFamily="34" charset="0"/>
                        <a:ea typeface="Calibri"/>
                      </a:endParaRPr>
                    </a:p>
                  </a:txBody>
                  <a:tcPr marL="59552" marR="59552" marT="0" marB="0" anchor="ctr"/>
                </a:tc>
                <a:tc>
                  <a:txBody>
                    <a:bodyPr/>
                    <a:lstStyle/>
                    <a:p>
                      <a:pPr marL="457200" algn="l">
                        <a:lnSpc>
                          <a:spcPct val="150000"/>
                        </a:lnSpc>
                        <a:spcAft>
                          <a:spcPts val="0"/>
                        </a:spcAft>
                      </a:pPr>
                      <a:r>
                        <a:rPr lang="id-ID" sz="1200" dirty="0">
                          <a:effectLst/>
                          <a:latin typeface="Humanst521 Lt BT" pitchFamily="34" charset="0"/>
                        </a:rPr>
                        <a:t>6.400.000</a:t>
                      </a:r>
                      <a:endParaRPr lang="id-ID" sz="1200" dirty="0">
                        <a:effectLst/>
                        <a:latin typeface="Humanst521 Lt BT" pitchFamily="34" charset="0"/>
                        <a:ea typeface="Calibri"/>
                      </a:endParaRPr>
                    </a:p>
                  </a:txBody>
                  <a:tcPr marL="59552" marR="59552" marT="0" marB="0" anchor="ctr"/>
                </a:tc>
              </a:tr>
              <a:tr h="399257">
                <a:tc>
                  <a:txBody>
                    <a:bodyPr/>
                    <a:lstStyle/>
                    <a:p>
                      <a:pPr marL="457200" algn="l">
                        <a:lnSpc>
                          <a:spcPct val="150000"/>
                        </a:lnSpc>
                        <a:spcAft>
                          <a:spcPts val="0"/>
                        </a:spcAft>
                      </a:pPr>
                      <a:r>
                        <a:rPr lang="id-ID" sz="1200" dirty="0">
                          <a:effectLst/>
                          <a:latin typeface="Humanst521 Lt BT" pitchFamily="34" charset="0"/>
                        </a:rPr>
                        <a:t>7.</a:t>
                      </a:r>
                      <a:endParaRPr lang="id-ID" sz="1200" dirty="0">
                        <a:effectLst/>
                        <a:latin typeface="Humanst521 Lt BT" pitchFamily="34" charset="0"/>
                        <a:ea typeface="Calibri"/>
                      </a:endParaRPr>
                    </a:p>
                  </a:txBody>
                  <a:tcPr marL="59552" marR="59552" marT="0" marB="0" anchor="ctr"/>
                </a:tc>
                <a:tc>
                  <a:txBody>
                    <a:bodyPr/>
                    <a:lstStyle/>
                    <a:p>
                      <a:pPr marL="457200" algn="l">
                        <a:lnSpc>
                          <a:spcPct val="150000"/>
                        </a:lnSpc>
                        <a:spcAft>
                          <a:spcPts val="0"/>
                        </a:spcAft>
                      </a:pPr>
                      <a:r>
                        <a:rPr lang="id-ID" sz="1200" dirty="0">
                          <a:effectLst/>
                          <a:latin typeface="Humanst521 Lt BT" pitchFamily="34" charset="0"/>
                        </a:rPr>
                        <a:t>Luas NKRI (darat + perairan)</a:t>
                      </a:r>
                      <a:endParaRPr lang="id-ID" sz="1200" dirty="0">
                        <a:effectLst/>
                        <a:latin typeface="Humanst521 Lt BT" pitchFamily="34" charset="0"/>
                        <a:ea typeface="Calibri"/>
                      </a:endParaRPr>
                    </a:p>
                  </a:txBody>
                  <a:tcPr marL="59552" marR="59552" marT="0" marB="0" anchor="ctr"/>
                </a:tc>
                <a:tc>
                  <a:txBody>
                    <a:bodyPr/>
                    <a:lstStyle/>
                    <a:p>
                      <a:pPr marL="457200" algn="l">
                        <a:lnSpc>
                          <a:spcPct val="150000"/>
                        </a:lnSpc>
                        <a:spcAft>
                          <a:spcPts val="0"/>
                        </a:spcAft>
                      </a:pPr>
                      <a:r>
                        <a:rPr lang="id-ID" sz="1200" dirty="0">
                          <a:effectLst/>
                          <a:latin typeface="Humanst521 Lt BT" pitchFamily="34" charset="0"/>
                        </a:rPr>
                        <a:t>8.300.000</a:t>
                      </a:r>
                      <a:endParaRPr lang="id-ID" sz="1200" dirty="0">
                        <a:effectLst/>
                        <a:latin typeface="Humanst521 Lt BT" pitchFamily="34" charset="0"/>
                        <a:ea typeface="Calibri"/>
                      </a:endParaRPr>
                    </a:p>
                  </a:txBody>
                  <a:tcPr marL="59552" marR="59552" marT="0" marB="0" anchor="ctr"/>
                </a:tc>
              </a:tr>
            </a:tbl>
          </a:graphicData>
        </a:graphic>
      </p:graphicFrame>
    </p:spTree>
    <p:extLst>
      <p:ext uri="{BB962C8B-B14F-4D97-AF65-F5344CB8AC3E}">
        <p14:creationId xmlns:p14="http://schemas.microsoft.com/office/powerpoint/2010/main" xmlns="" val="1827159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993</TotalTime>
  <Words>705</Words>
  <Application>Microsoft Office PowerPoint</Application>
  <PresentationFormat>On-screen Show (4:3)</PresentationFormat>
  <Paragraphs>104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KONDISI WILAYAH INDONESA DAN POSISI STRATEGISNYA SEBAGAI POROS MARITIM DUNIA</vt:lpstr>
      <vt:lpstr>KONDISI WILAYAH INDONESA DAN POSISI STRATEGISNYA SEBAGAI POROS MARITIM DUNIA</vt:lpstr>
      <vt:lpstr>KONDISI WILAYAH INDONESA DAN POSISI STRATEGISNYA SEBAGAI POROS MARITIM DUNIA</vt:lpstr>
      <vt:lpstr>LETAK GEOGRAFIS INDONESIA </vt:lpstr>
      <vt:lpstr>Slide 5</vt:lpstr>
      <vt:lpstr>Slide 6</vt:lpstr>
      <vt:lpstr>LETAK SOSIAL- EKONOMI INDONESIA  </vt:lpstr>
      <vt:lpstr>Slide 8</vt:lpstr>
      <vt:lpstr>LUAS DAN BATAS WILAYAH INDONESIA </vt:lpstr>
      <vt:lpstr>LUAS DAN BATAS WILAYAH INDONESIA </vt:lpstr>
      <vt:lpstr>Slide 11</vt:lpstr>
      <vt:lpstr>LUAS DAN BATAS WILAYAH INDONESIA </vt:lpstr>
      <vt:lpstr>JUDUL/ SUB MATERI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Windows User</cp:lastModifiedBy>
  <cp:revision>71</cp:revision>
  <dcterms:created xsi:type="dcterms:W3CDTF">2020-02-09T03:46:25Z</dcterms:created>
  <dcterms:modified xsi:type="dcterms:W3CDTF">2020-04-15T08:32:47Z</dcterms:modified>
</cp:coreProperties>
</file>