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Play"/>
      <p:regular r:id="rId20"/>
      <p:bold r:id="rId21"/>
    </p:embeddedFont>
    <p:embeddedFont>
      <p:font typeface="Roboto"/>
      <p:regular r:id="rId22"/>
      <p:bold r:id="rId23"/>
      <p:italic r:id="rId24"/>
      <p:boldItalic r:id="rId25"/>
    </p:embeddedFont>
    <p:embeddedFont>
      <p:font typeface="Roboto Mon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regular.fntdata"/><Relationship Id="rId22" Type="http://schemas.openxmlformats.org/officeDocument/2006/relationships/font" Target="fonts/Roboto-regular.fntdata"/><Relationship Id="rId21" Type="http://schemas.openxmlformats.org/officeDocument/2006/relationships/font" Target="fonts/Play-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Mono-regular.fntdata"/><Relationship Id="rId25" Type="http://schemas.openxmlformats.org/officeDocument/2006/relationships/font" Target="fonts/Roboto-boldItalic.fntdata"/><Relationship Id="rId28" Type="http://schemas.openxmlformats.org/officeDocument/2006/relationships/font" Target="fonts/RobotoMono-italic.fntdata"/><Relationship Id="rId27" Type="http://schemas.openxmlformats.org/officeDocument/2006/relationships/font" Target="fonts/RobotoMon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Mon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e9f0af315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e9f0af315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rgbClr val="434343"/>
              </a:buClr>
              <a:buSzPts val="1400"/>
              <a:buChar char="●"/>
            </a:pPr>
            <a:r>
              <a:rPr lang="en" sz="1400">
                <a:solidFill>
                  <a:srgbClr val="434343"/>
                </a:solidFill>
              </a:rPr>
              <a:t>The creation of a joint table and the comparison across multiple conditions </a:t>
            </a:r>
            <a:endParaRPr sz="1400">
              <a:solidFill>
                <a:srgbClr val="434343"/>
              </a:solidFill>
            </a:endParaRPr>
          </a:p>
          <a:p>
            <a:pPr indent="-298450" lvl="2" marL="1371600" rtl="0" algn="l">
              <a:lnSpc>
                <a:spcPct val="115000"/>
              </a:lnSpc>
              <a:spcBef>
                <a:spcPts val="0"/>
              </a:spcBef>
              <a:spcAft>
                <a:spcPts val="0"/>
              </a:spcAft>
              <a:buClr>
                <a:schemeClr val="dk1"/>
              </a:buClr>
              <a:buSzPts val="1100"/>
              <a:buChar char="■"/>
            </a:pPr>
            <a:r>
              <a:rPr lang="en" sz="1150">
                <a:solidFill>
                  <a:srgbClr val="3D3929"/>
                </a:solidFill>
                <a:latin typeface="Roboto"/>
                <a:ea typeface="Roboto"/>
                <a:cs typeface="Roboto"/>
                <a:sym typeface="Roboto"/>
              </a:rPr>
              <a:t>Contrast: H2O GFP vs H2O P3-HA:</a:t>
            </a:r>
            <a:endParaRPr sz="1150">
              <a:solidFill>
                <a:srgbClr val="3D3929"/>
              </a:solidFill>
              <a:latin typeface="Roboto"/>
              <a:ea typeface="Roboto"/>
              <a:cs typeface="Roboto"/>
              <a:sym typeface="Roboto"/>
            </a:endParaRPr>
          </a:p>
          <a:p>
            <a:pPr indent="-298450" lvl="2" marL="1371600" rtl="0" algn="l">
              <a:lnSpc>
                <a:spcPct val="115000"/>
              </a:lnSpc>
              <a:spcBef>
                <a:spcPts val="0"/>
              </a:spcBef>
              <a:spcAft>
                <a:spcPts val="0"/>
              </a:spcAft>
              <a:buClr>
                <a:schemeClr val="dk1"/>
              </a:buClr>
              <a:buSzPts val="1100"/>
              <a:buChar char="■"/>
            </a:pPr>
            <a:r>
              <a:rPr lang="en" sz="1150">
                <a:solidFill>
                  <a:srgbClr val="3D3929"/>
                </a:solidFill>
                <a:latin typeface="Roboto"/>
                <a:ea typeface="Roboto"/>
                <a:cs typeface="Roboto"/>
                <a:sym typeface="Roboto"/>
              </a:rPr>
              <a:t>   * Significant Genes (p-value &lt; 0.05): 687 genes</a:t>
            </a:r>
            <a:endParaRPr sz="1150">
              <a:solidFill>
                <a:srgbClr val="3D3929"/>
              </a:solidFill>
              <a:latin typeface="Roboto"/>
              <a:ea typeface="Roboto"/>
              <a:cs typeface="Roboto"/>
              <a:sym typeface="Roboto"/>
            </a:endParaRPr>
          </a:p>
          <a:p>
            <a:pPr indent="-298450" lvl="2" marL="1371600" rtl="0" algn="l">
              <a:lnSpc>
                <a:spcPct val="115000"/>
              </a:lnSpc>
              <a:spcBef>
                <a:spcPts val="0"/>
              </a:spcBef>
              <a:spcAft>
                <a:spcPts val="0"/>
              </a:spcAft>
              <a:buClr>
                <a:schemeClr val="dk1"/>
              </a:buClr>
              <a:buSzPts val="1100"/>
              <a:buChar char="■"/>
            </a:pPr>
            <a:r>
              <a:rPr lang="en" sz="1150">
                <a:solidFill>
                  <a:srgbClr val="3D3929"/>
                </a:solidFill>
                <a:latin typeface="Roboto"/>
                <a:ea typeface="Roboto"/>
                <a:cs typeface="Roboto"/>
                <a:sym typeface="Roboto"/>
              </a:rPr>
              <a:t>   * Downregulated Genes: 358 genes</a:t>
            </a:r>
            <a:endParaRPr sz="1150">
              <a:solidFill>
                <a:srgbClr val="3D3929"/>
              </a:solidFill>
              <a:latin typeface="Roboto"/>
              <a:ea typeface="Roboto"/>
              <a:cs typeface="Roboto"/>
              <a:sym typeface="Roboto"/>
            </a:endParaRPr>
          </a:p>
          <a:p>
            <a:pPr indent="-298450" lvl="2" marL="1371600" rtl="0" algn="l">
              <a:lnSpc>
                <a:spcPct val="115000"/>
              </a:lnSpc>
              <a:spcBef>
                <a:spcPts val="0"/>
              </a:spcBef>
              <a:spcAft>
                <a:spcPts val="0"/>
              </a:spcAft>
              <a:buClr>
                <a:schemeClr val="dk1"/>
              </a:buClr>
              <a:buSzPts val="1100"/>
              <a:buChar char="■"/>
            </a:pPr>
            <a:r>
              <a:rPr lang="en" sz="1150">
                <a:solidFill>
                  <a:srgbClr val="3D3929"/>
                </a:solidFill>
                <a:latin typeface="Roboto"/>
                <a:ea typeface="Roboto"/>
                <a:cs typeface="Roboto"/>
                <a:sym typeface="Roboto"/>
              </a:rPr>
              <a:t>   * Significant Genes (p-value &lt; 0.05 and FDR &lt; 0.1): 1 gene</a:t>
            </a:r>
            <a:endParaRPr sz="1150">
              <a:solidFill>
                <a:srgbClr val="3D3929"/>
              </a:solidFill>
              <a:latin typeface="Roboto"/>
              <a:ea typeface="Roboto"/>
              <a:cs typeface="Roboto"/>
              <a:sym typeface="Roboto"/>
            </a:endParaRPr>
          </a:p>
          <a:p>
            <a:pPr indent="-301625" lvl="1" marL="914400" rtl="0" algn="l">
              <a:lnSpc>
                <a:spcPct val="115000"/>
              </a:lnSpc>
              <a:spcBef>
                <a:spcPts val="0"/>
              </a:spcBef>
              <a:spcAft>
                <a:spcPts val="0"/>
              </a:spcAft>
              <a:buClr>
                <a:srgbClr val="3D3929"/>
              </a:buClr>
              <a:buSzPts val="1150"/>
              <a:buFont typeface="Roboto"/>
              <a:buChar char="○"/>
            </a:pPr>
            <a:r>
              <a:rPr lang="en" sz="1150">
                <a:solidFill>
                  <a:srgbClr val="3D3929"/>
                </a:solidFill>
                <a:latin typeface="Roboto"/>
                <a:ea typeface="Roboto"/>
                <a:cs typeface="Roboto"/>
                <a:sym typeface="Roboto"/>
              </a:rPr>
              <a:t>Why Make These Comparisons: </a:t>
            </a:r>
            <a:endParaRPr sz="1150">
              <a:solidFill>
                <a:srgbClr val="3D3929"/>
              </a:solidFill>
              <a:latin typeface="Roboto"/>
              <a:ea typeface="Roboto"/>
              <a:cs typeface="Roboto"/>
              <a:sym typeface="Roboto"/>
            </a:endParaRPr>
          </a:p>
          <a:p>
            <a:pPr indent="-301625" lvl="1" marL="914400" rtl="0" algn="l">
              <a:lnSpc>
                <a:spcPct val="115000"/>
              </a:lnSpc>
              <a:spcBef>
                <a:spcPts val="0"/>
              </a:spcBef>
              <a:spcAft>
                <a:spcPts val="0"/>
              </a:spcAft>
              <a:buClr>
                <a:srgbClr val="3D3929"/>
              </a:buClr>
              <a:buSzPts val="1150"/>
              <a:buFont typeface="Roboto"/>
              <a:buChar char="○"/>
            </a:pPr>
            <a:r>
              <a:rPr lang="en" sz="1150">
                <a:solidFill>
                  <a:srgbClr val="3D3929"/>
                </a:solidFill>
                <a:latin typeface="Roboto"/>
                <a:ea typeface="Roboto"/>
                <a:cs typeface="Roboto"/>
                <a:sym typeface="Roboto"/>
              </a:rPr>
              <a:t>a) Consistency Check:</a:t>
            </a:r>
            <a:endParaRPr sz="1150">
              <a:solidFill>
                <a:srgbClr val="3D3929"/>
              </a:solidFill>
              <a:latin typeface="Roboto"/>
              <a:ea typeface="Roboto"/>
              <a:cs typeface="Roboto"/>
              <a:sym typeface="Roboto"/>
            </a:endParaRPr>
          </a:p>
          <a:p>
            <a:pPr indent="-301625" lvl="2" marL="1371600" rtl="0" algn="l">
              <a:lnSpc>
                <a:spcPct val="115000"/>
              </a:lnSpc>
              <a:spcBef>
                <a:spcPts val="0"/>
              </a:spcBef>
              <a:spcAft>
                <a:spcPts val="0"/>
              </a:spcAft>
              <a:buClr>
                <a:srgbClr val="3D3929"/>
              </a:buClr>
              <a:buSzPts val="1150"/>
              <a:buFont typeface="Roboto"/>
              <a:buChar char="■"/>
            </a:pPr>
            <a:r>
              <a:rPr lang="en" sz="1150">
                <a:solidFill>
                  <a:srgbClr val="3D3929"/>
                </a:solidFill>
                <a:latin typeface="Roboto"/>
                <a:ea typeface="Roboto"/>
                <a:cs typeface="Roboto"/>
                <a:sym typeface="Roboto"/>
              </a:rPr>
              <a:t>If a gene is truly downregulated by PAX3, it should show this trend in both H2O and CHX conditions.</a:t>
            </a:r>
            <a:endParaRPr sz="1150">
              <a:solidFill>
                <a:srgbClr val="3D3929"/>
              </a:solidFill>
              <a:latin typeface="Roboto"/>
              <a:ea typeface="Roboto"/>
              <a:cs typeface="Roboto"/>
              <a:sym typeface="Roboto"/>
            </a:endParaRPr>
          </a:p>
          <a:p>
            <a:pPr indent="-301625" lvl="2" marL="1371600" rtl="0" algn="l">
              <a:lnSpc>
                <a:spcPct val="115000"/>
              </a:lnSpc>
              <a:spcBef>
                <a:spcPts val="0"/>
              </a:spcBef>
              <a:spcAft>
                <a:spcPts val="0"/>
              </a:spcAft>
              <a:buClr>
                <a:srgbClr val="3D3929"/>
              </a:buClr>
              <a:buSzPts val="1150"/>
              <a:buFont typeface="Roboto"/>
              <a:buChar char="■"/>
            </a:pPr>
            <a:r>
              <a:rPr lang="en" sz="1150">
                <a:solidFill>
                  <a:srgbClr val="3D3929"/>
                </a:solidFill>
                <a:latin typeface="Roboto"/>
                <a:ea typeface="Roboto"/>
                <a:cs typeface="Roboto"/>
                <a:sym typeface="Roboto"/>
              </a:rPr>
              <a:t>This helps rule out false positives due to random variation or sample size effects.</a:t>
            </a:r>
            <a:endParaRPr sz="1150">
              <a:solidFill>
                <a:srgbClr val="3D3929"/>
              </a:solidFill>
              <a:latin typeface="Roboto"/>
              <a:ea typeface="Roboto"/>
              <a:cs typeface="Roboto"/>
              <a:sym typeface="Roboto"/>
            </a:endParaRPr>
          </a:p>
          <a:p>
            <a:pPr indent="-228600" lvl="0" marL="914400" rtl="0" algn="l">
              <a:lnSpc>
                <a:spcPct val="115000"/>
              </a:lnSpc>
              <a:spcBef>
                <a:spcPts val="0"/>
              </a:spcBef>
              <a:spcAft>
                <a:spcPts val="0"/>
              </a:spcAft>
              <a:buClr>
                <a:schemeClr val="dk1"/>
              </a:buClr>
              <a:buSzPts val="1100"/>
              <a:buFont typeface="Arial"/>
              <a:buNone/>
            </a:pPr>
            <a:r>
              <a:rPr lang="en" sz="1150">
                <a:solidFill>
                  <a:srgbClr val="3D3929"/>
                </a:solidFill>
                <a:latin typeface="Roboto"/>
                <a:ea typeface="Roboto"/>
                <a:cs typeface="Roboto"/>
                <a:sym typeface="Roboto"/>
              </a:rPr>
              <a:t>b) Identify PAX3-Specific Effects:</a:t>
            </a:r>
            <a:endParaRPr sz="1150">
              <a:solidFill>
                <a:srgbClr val="3D3929"/>
              </a:solidFill>
              <a:latin typeface="Roboto"/>
              <a:ea typeface="Roboto"/>
              <a:cs typeface="Roboto"/>
              <a:sym typeface="Roboto"/>
            </a:endParaRPr>
          </a:p>
          <a:p>
            <a:pPr indent="-301625" lvl="0" marL="457200" rtl="0" algn="l">
              <a:lnSpc>
                <a:spcPct val="115000"/>
              </a:lnSpc>
              <a:spcBef>
                <a:spcPts val="1200"/>
              </a:spcBef>
              <a:spcAft>
                <a:spcPts val="0"/>
              </a:spcAft>
              <a:buClr>
                <a:srgbClr val="3D3929"/>
              </a:buClr>
              <a:buSzPts val="1150"/>
              <a:buFont typeface="Roboto"/>
              <a:buAutoNum type="arabicPeriod"/>
            </a:pPr>
            <a:r>
              <a:rPr lang="en" sz="1150">
                <a:solidFill>
                  <a:srgbClr val="3D3929"/>
                </a:solidFill>
                <a:latin typeface="Roboto"/>
                <a:ea typeface="Roboto"/>
                <a:cs typeface="Roboto"/>
                <a:sym typeface="Roboto"/>
              </a:rPr>
              <a:t>Genes consistently downregulated in P3-HA conditions (both H2O and CHX) are likely direct PAX3 targets.</a:t>
            </a:r>
            <a:endParaRPr sz="1150">
              <a:solidFill>
                <a:srgbClr val="3D3929"/>
              </a:solidFill>
              <a:latin typeface="Roboto"/>
              <a:ea typeface="Roboto"/>
              <a:cs typeface="Roboto"/>
              <a:sym typeface="Roboto"/>
            </a:endParaRPr>
          </a:p>
          <a:p>
            <a:pPr indent="0" lvl="0" marL="457200" rtl="0" algn="l">
              <a:lnSpc>
                <a:spcPct val="115000"/>
              </a:lnSpc>
              <a:spcBef>
                <a:spcPts val="1200"/>
              </a:spcBef>
              <a:spcAft>
                <a:spcPts val="0"/>
              </a:spcAft>
              <a:buNone/>
            </a:pPr>
            <a:r>
              <a:t/>
            </a:r>
            <a:endParaRPr b="1">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Paired-End Reads Data:</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Start with paired-end RNA-seq data for comprehensive analysis.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Quality Control with FastQC:</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Assess the quality of raw sequencing data using FastQC.</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STAR Alignment:</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Align the quality-checked reads to the reference genome using the STAR aligner.</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SAMtools: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Process aligned reads using SAMtools for indexing and sorting.</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FeatureCounts: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Quantify gene expression levels from the aligned reads using FeatureCounts.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Check consistency across counts files (e.g., </a:t>
            </a:r>
            <a:r>
              <a:rPr lang="en">
                <a:solidFill>
                  <a:srgbClr val="188038"/>
                </a:solidFill>
                <a:latin typeface="Roboto Mono"/>
                <a:ea typeface="Roboto Mono"/>
                <a:cs typeface="Roboto Mono"/>
                <a:sym typeface="Roboto Mono"/>
              </a:rPr>
              <a:t>C1_counts.txt.summary</a:t>
            </a:r>
            <a:r>
              <a:rPr lang="en">
                <a:solidFill>
                  <a:schemeClr val="dk1"/>
                </a:solidFill>
              </a:rPr>
              <a:t> and </a:t>
            </a:r>
            <a:r>
              <a:rPr lang="en">
                <a:solidFill>
                  <a:srgbClr val="188038"/>
                </a:solidFill>
                <a:latin typeface="Roboto Mono"/>
                <a:ea typeface="Roboto Mono"/>
                <a:cs typeface="Roboto Mono"/>
                <a:sym typeface="Roboto Mono"/>
              </a:rPr>
              <a:t>log.final.out</a:t>
            </a:r>
            <a:r>
              <a:rPr lang="en">
                <a:solidFill>
                  <a:schemeClr val="dk1"/>
                </a:solidFill>
              </a:rPr>
              <a:t>). Uniquely mapped reads, </a:t>
            </a:r>
            <a:r>
              <a:rPr lang="en">
                <a:solidFill>
                  <a:schemeClr val="dk1"/>
                </a:solidFill>
              </a:rPr>
              <a:t>successfully</a:t>
            </a:r>
            <a:r>
              <a:rPr lang="en">
                <a:solidFill>
                  <a:schemeClr val="dk1"/>
                </a:solidFill>
              </a:rPr>
              <a:t> alignment counts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PCA Plots: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Perform Principal Component Analysis (PCA) to visualize sample clustering and identify outliers.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DESeq2 Analysis: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Use DESeq2 to identify differentially expressed genes between groups.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Generate volcano plots to visualize differentially expressed genes.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Differential Expression Analysis: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Separate differentially expressed genes into upregulated and downregulated categories.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Create Venn diagrams to compare gene sets across different conditions (e.g., GFP vs. PAX3).</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Splicing Analysis: Investigate PAX3's impact on splicing patterns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Investigate splicing events such as intron retention and exon skipping.</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eccef0b304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eccef0b304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rgbClr val="595959"/>
                </a:solidFill>
              </a:rPr>
              <a:t>questions whether PAX3 acts as a transcriptional activator, noting that traditionally it has been seen as one, but it can also function as a repressor. They suggest starting with all genes that show any change, whether upregulated or downregulated, under PAX3 treatment to avoid missing significant findings. This inclusive approach ensures that both activation and repression by PAX3 are considered, recognizing that PAX3's role can vary depending on the context.</a:t>
            </a:r>
            <a:endParaRPr>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a:solidFill>
                  <a:srgbClr val="595959"/>
                </a:solidFill>
              </a:rPr>
              <a:t>include all differentially expressed genes. plotting all genes that show significant changes between the two conditions (GFP vs. PAX3 overexpression) to identify patterns. They suggest creating separate groups based on whether the genes are upregulated or downregulated and whether the changes are significant or not. Speaker 2 predicts that the background noise will be normalized in the experiment design but acknowledges that this needs to be confirmed through analysis.</a:t>
            </a:r>
            <a:endParaRPr>
              <a:solidFill>
                <a:srgbClr val="595959"/>
              </a:solidFill>
            </a:endParaRPr>
          </a:p>
          <a:p>
            <a:pPr indent="0" lvl="0" marL="0" rtl="0" algn="l">
              <a:spcBef>
                <a:spcPts val="1200"/>
              </a:spcBef>
              <a:spcAft>
                <a:spcPts val="0"/>
              </a:spcAft>
              <a:buNone/>
            </a:pPr>
            <a:r>
              <a:t/>
            </a:r>
            <a:endParaRPr sz="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eccef0b304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eccef0b304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595959"/>
                </a:solidFill>
              </a:rPr>
              <a:t>Normalization is crucial in RNA-seq data analysis to account for differences in sequencing depth, RNA composition, and other technical factors between samples.If the data isn't properly normalized, the current representation in your analysis might be misleading.</a:t>
            </a:r>
            <a:endParaRPr sz="13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300">
                <a:solidFill>
                  <a:srgbClr val="595959"/>
                </a:solidFill>
              </a:rPr>
              <a:t>This could lead to incorrect conclusions about PAX3's effects on gene expression.</a:t>
            </a:r>
            <a:endParaRPr sz="1300">
              <a:solidFill>
                <a:srgbClr val="595959"/>
              </a:solidFill>
            </a:endParaRPr>
          </a:p>
          <a:p>
            <a:pPr indent="0" lvl="0" marL="0" rtl="0" algn="l">
              <a:spcBef>
                <a:spcPts val="0"/>
              </a:spcBef>
              <a:spcAft>
                <a:spcPts val="0"/>
              </a:spcAft>
              <a:buNone/>
            </a:pPr>
            <a:r>
              <a:t/>
            </a:r>
            <a:endParaRPr sz="6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e9f0af315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e9f0af315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e9f0af31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e9f0af31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595959"/>
              </a:buClr>
              <a:buSzPts val="1200"/>
              <a:buChar char="●"/>
            </a:pPr>
            <a:r>
              <a:rPr lang="en" sz="1200">
                <a:solidFill>
                  <a:srgbClr val="595959"/>
                </a:solidFill>
              </a:rPr>
              <a:t>PAX3 regulates the expression of various target genes involved in cell growth, differentiation, and survival.</a:t>
            </a:r>
            <a:endParaRPr sz="1200">
              <a:solidFill>
                <a:srgbClr val="595959"/>
              </a:solidFill>
            </a:endParaRPr>
          </a:p>
          <a:p>
            <a:pPr indent="-304800" lvl="0" marL="457200" rtl="0" algn="l">
              <a:lnSpc>
                <a:spcPct val="115000"/>
              </a:lnSpc>
              <a:spcBef>
                <a:spcPts val="0"/>
              </a:spcBef>
              <a:spcAft>
                <a:spcPts val="0"/>
              </a:spcAft>
              <a:buClr>
                <a:srgbClr val="595959"/>
              </a:buClr>
              <a:buSzPts val="1200"/>
              <a:buChar char="●"/>
            </a:pPr>
            <a:r>
              <a:rPr lang="en" sz="1200">
                <a:solidFill>
                  <a:srgbClr val="595959"/>
                </a:solidFill>
              </a:rPr>
              <a:t>In normal cells, PAX3 can act as both an activator and repressor of transcription depending on the target gene and cellular context.</a:t>
            </a:r>
            <a:endParaRPr sz="1200">
              <a:solidFill>
                <a:srgbClr val="595959"/>
              </a:solidFill>
            </a:endParaRPr>
          </a:p>
          <a:p>
            <a:pPr indent="-304800" lvl="0" marL="457200" rtl="0" algn="l">
              <a:lnSpc>
                <a:spcPct val="115000"/>
              </a:lnSpc>
              <a:spcBef>
                <a:spcPts val="0"/>
              </a:spcBef>
              <a:spcAft>
                <a:spcPts val="0"/>
              </a:spcAft>
              <a:buClr>
                <a:srgbClr val="595959"/>
              </a:buClr>
              <a:buSzPts val="1200"/>
              <a:buChar char="●"/>
            </a:pPr>
            <a:r>
              <a:rPr lang="en" sz="1200">
                <a:solidFill>
                  <a:srgbClr val="595959"/>
                </a:solidFill>
              </a:rPr>
              <a:t>As a transcription activator, PAX3 binds to the promoter regions of specific genes to enhance their transcription.</a:t>
            </a:r>
            <a:endParaRPr sz="1200">
              <a:solidFill>
                <a:srgbClr val="595959"/>
              </a:solidFill>
            </a:endParaRPr>
          </a:p>
          <a:p>
            <a:pPr indent="-304800" lvl="0" marL="457200" rtl="0" algn="l">
              <a:lnSpc>
                <a:spcPct val="115000"/>
              </a:lnSpc>
              <a:spcBef>
                <a:spcPts val="0"/>
              </a:spcBef>
              <a:spcAft>
                <a:spcPts val="0"/>
              </a:spcAft>
              <a:buClr>
                <a:srgbClr val="595959"/>
              </a:buClr>
              <a:buSzPts val="1200"/>
              <a:buChar char="●"/>
            </a:pPr>
            <a:r>
              <a:rPr lang="en" sz="1200">
                <a:solidFill>
                  <a:srgbClr val="595959"/>
                </a:solidFill>
              </a:rPr>
              <a:t>For example, PAX3 can activate genes that promote cell growth and differentiation, crucial during developmental processes.</a:t>
            </a:r>
            <a:endParaRPr sz="1200">
              <a:solidFill>
                <a:srgbClr val="595959"/>
              </a:solidFill>
            </a:endParaRPr>
          </a:p>
          <a:p>
            <a:pPr indent="-304800" lvl="0" marL="457200" rtl="0" algn="l">
              <a:lnSpc>
                <a:spcPct val="115000"/>
              </a:lnSpc>
              <a:spcBef>
                <a:spcPts val="0"/>
              </a:spcBef>
              <a:spcAft>
                <a:spcPts val="0"/>
              </a:spcAft>
              <a:buClr>
                <a:srgbClr val="595959"/>
              </a:buClr>
              <a:buSzPts val="1200"/>
              <a:buChar char="●"/>
            </a:pPr>
            <a:r>
              <a:rPr lang="en" sz="1200">
                <a:solidFill>
                  <a:srgbClr val="595959"/>
                </a:solidFill>
              </a:rPr>
              <a:t>As a transcription repressor, PAX3 can inhibit the transcription of certain genes by binding to regulatory regions and preventing the recruitment of the transcriptional machinery.</a:t>
            </a:r>
            <a:endParaRPr sz="1200">
              <a:solidFill>
                <a:srgbClr val="595959"/>
              </a:solidFill>
            </a:endParaRPr>
          </a:p>
          <a:p>
            <a:pPr indent="-304800" lvl="0" marL="457200" rtl="0" algn="l">
              <a:lnSpc>
                <a:spcPct val="115000"/>
              </a:lnSpc>
              <a:spcBef>
                <a:spcPts val="0"/>
              </a:spcBef>
              <a:spcAft>
                <a:spcPts val="0"/>
              </a:spcAft>
              <a:buClr>
                <a:srgbClr val="595959"/>
              </a:buClr>
              <a:buSzPts val="1200"/>
              <a:buChar char="●"/>
            </a:pPr>
            <a:r>
              <a:rPr lang="en" sz="1200">
                <a:solidFill>
                  <a:srgbClr val="595959"/>
                </a:solidFill>
              </a:rPr>
              <a:t>This repressive action helps maintain cellular homeostasis by ensuring that genes not needed at a particular time are kept inactive.</a:t>
            </a:r>
            <a:endParaRPr sz="1200">
              <a:solidFill>
                <a:srgbClr val="595959"/>
              </a:solidFill>
            </a:endParaRPr>
          </a:p>
          <a:p>
            <a:pPr indent="-311150" lvl="0" marL="457200" rtl="0" algn="l">
              <a:lnSpc>
                <a:spcPct val="115000"/>
              </a:lnSpc>
              <a:spcBef>
                <a:spcPts val="0"/>
              </a:spcBef>
              <a:spcAft>
                <a:spcPts val="0"/>
              </a:spcAft>
              <a:buClr>
                <a:srgbClr val="595959"/>
              </a:buClr>
              <a:buSzPts val="1300"/>
              <a:buChar char="●"/>
            </a:pPr>
            <a:r>
              <a:t/>
            </a:r>
            <a:endParaRPr sz="13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PAX3 in Cancer:</a:t>
            </a:r>
            <a:endParaRPr sz="1800">
              <a:solidFill>
                <a:srgbClr val="595959"/>
              </a:solidFill>
            </a:endParaRPr>
          </a:p>
          <a:p>
            <a:pPr indent="0" lvl="0" marL="0" rtl="0" algn="l">
              <a:lnSpc>
                <a:spcPct val="115000"/>
              </a:lnSpc>
              <a:spcBef>
                <a:spcPts val="0"/>
              </a:spcBef>
              <a:spcAft>
                <a:spcPts val="0"/>
              </a:spcAft>
              <a:buNone/>
            </a:pPr>
            <a:r>
              <a:t/>
            </a:r>
            <a:endParaRPr/>
          </a:p>
          <a:p>
            <a:pPr indent="-317500" lvl="1" marL="914400" rtl="0" algn="l">
              <a:lnSpc>
                <a:spcPct val="115000"/>
              </a:lnSpc>
              <a:spcBef>
                <a:spcPts val="0"/>
              </a:spcBef>
              <a:spcAft>
                <a:spcPts val="0"/>
              </a:spcAft>
              <a:buClr>
                <a:srgbClr val="595959"/>
              </a:buClr>
              <a:buSzPts val="1400"/>
              <a:buChar char="○"/>
            </a:pPr>
            <a:r>
              <a:rPr lang="en"/>
              <a:t>Its overexpression can lead to the dysregulation of pathways that control cell cycle and apoptosis, aiding in cancer progression.</a:t>
            </a:r>
            <a:endParaRPr/>
          </a:p>
          <a:p>
            <a:pPr indent="-317500" lvl="1" marL="914400" rtl="0" algn="l">
              <a:lnSpc>
                <a:spcPct val="115000"/>
              </a:lnSpc>
              <a:spcBef>
                <a:spcPts val="0"/>
              </a:spcBef>
              <a:spcAft>
                <a:spcPts val="0"/>
              </a:spcAft>
              <a:buClr>
                <a:srgbClr val="595959"/>
              </a:buClr>
              <a:buSzPts val="1400"/>
              <a:buChar char="○"/>
            </a:pPr>
            <a:r>
              <a:t/>
            </a:r>
            <a:endParaRPr/>
          </a:p>
          <a:p>
            <a:pPr indent="0" lvl="0" marL="0" rtl="0" algn="l">
              <a:spcBef>
                <a:spcPts val="0"/>
              </a:spcBef>
              <a:spcAft>
                <a:spcPts val="0"/>
              </a:spcAft>
              <a:buNone/>
            </a:pPr>
            <a:r>
              <a:rPr lang="en">
                <a:solidFill>
                  <a:schemeClr val="dk1"/>
                </a:solidFill>
              </a:rPr>
              <a:t>For instance, PAX3 can downregulate genes that induce apoptosis.</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1" marL="914400" rtl="0" algn="l">
              <a:lnSpc>
                <a:spcPct val="115000"/>
              </a:lnSpc>
              <a:spcBef>
                <a:spcPts val="0"/>
              </a:spcBef>
              <a:spcAft>
                <a:spcPts val="0"/>
              </a:spcAft>
              <a:buClr>
                <a:srgbClr val="595959"/>
              </a:buClr>
              <a:buSzPts val="1400"/>
              <a:buChar char="○"/>
            </a:pPr>
            <a:r>
              <a:rPr lang="en" sz="1400">
                <a:solidFill>
                  <a:srgbClr val="595959"/>
                </a:solidFill>
              </a:rPr>
              <a:t>Its overexpression can lead to the dysregulation of pathways that control cell cycle and apoptosis, aiding in cancer progression.</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e9f0af315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e9f0af315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120650" lvl="0" marL="228600" rtl="0" algn="l">
              <a:lnSpc>
                <a:spcPct val="90000"/>
              </a:lnSpc>
              <a:spcBef>
                <a:spcPts val="0"/>
              </a:spcBef>
              <a:spcAft>
                <a:spcPts val="0"/>
              </a:spcAft>
              <a:buClr>
                <a:schemeClr val="dk1"/>
              </a:buClr>
              <a:buSzPts val="1100"/>
              <a:buChar char="•"/>
            </a:pPr>
            <a:r>
              <a:rPr lang="en">
                <a:solidFill>
                  <a:schemeClr val="dk1"/>
                </a:solidFill>
              </a:rPr>
              <a:t>NMD activated when a ribosome stalls on a PTC near an exon junction complex (EJC)</a:t>
            </a:r>
            <a:endParaRPr>
              <a:solidFill>
                <a:schemeClr val="dk1"/>
              </a:solidFill>
            </a:endParaRPr>
          </a:p>
          <a:p>
            <a:pPr indent="-146050" lvl="1" marL="685800" rtl="0" algn="l">
              <a:lnSpc>
                <a:spcPct val="90000"/>
              </a:lnSpc>
              <a:spcBef>
                <a:spcPts val="500"/>
              </a:spcBef>
              <a:spcAft>
                <a:spcPts val="0"/>
              </a:spcAft>
              <a:buClr>
                <a:schemeClr val="dk1"/>
              </a:buClr>
              <a:buSzPts val="1100"/>
              <a:buChar char="•"/>
            </a:pPr>
            <a:r>
              <a:rPr lang="en">
                <a:solidFill>
                  <a:schemeClr val="dk1"/>
                </a:solidFill>
              </a:rPr>
              <a:t>Triggers phosphorylation of UPF1, which represses translation and recruits nucleases</a:t>
            </a:r>
            <a:endParaRPr>
              <a:solidFill>
                <a:schemeClr val="dk1"/>
              </a:solidFill>
            </a:endParaRPr>
          </a:p>
          <a:p>
            <a:pPr indent="0" lvl="0" marL="0" rtl="0" algn="l">
              <a:lnSpc>
                <a:spcPct val="115000"/>
              </a:lnSpc>
              <a:spcBef>
                <a:spcPts val="1200"/>
              </a:spcBef>
              <a:spcAft>
                <a:spcPts val="0"/>
              </a:spcAft>
              <a:buNone/>
            </a:pPr>
            <a:r>
              <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Nonsense-Mediated Decay (NMD):</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NMD is a surveillance pathway that degrades mRNAs containing premature stop codons, preventing the production of truncated and potentially harmful proteins.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It plays a crucial role in maintaining the quality of gene expression and protecting cells from the deleterious effects of mutated mRNAs.</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NMD in Cancer:</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In cancers, NMD can suppress the expression of tumor suppressors and neoantigens, which are proteins that can trigger an immune response against cancer cells.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Increased NMD activity is associated with reduced survival in some cancers, as NMD may facilitate the survival and proliferation of cancer cells by degrading mRNAs that encode tumor-suppressing proteins.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eb55afead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eb55afead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Why this is important:</a:t>
            </a:r>
            <a:endParaRPr/>
          </a:p>
          <a:p>
            <a:pPr indent="-298450" lvl="0" marL="457200" rtl="0" algn="l">
              <a:lnSpc>
                <a:spcPct val="115000"/>
              </a:lnSpc>
              <a:spcBef>
                <a:spcPts val="1200"/>
              </a:spcBef>
              <a:spcAft>
                <a:spcPts val="0"/>
              </a:spcAft>
              <a:buClr>
                <a:schemeClr val="dk1"/>
              </a:buClr>
              <a:buSzPts val="1100"/>
              <a:buChar char="●"/>
            </a:pPr>
            <a:r>
              <a:rPr lang="en"/>
              <a:t>PAX3 is known to be involved in various cellular processes, including gene regulation.</a:t>
            </a:r>
            <a:endParaRPr/>
          </a:p>
          <a:p>
            <a:pPr indent="-298450" lvl="0" marL="457200" rtl="0" algn="l">
              <a:lnSpc>
                <a:spcPct val="115000"/>
              </a:lnSpc>
              <a:spcBef>
                <a:spcPts val="0"/>
              </a:spcBef>
              <a:spcAft>
                <a:spcPts val="0"/>
              </a:spcAft>
              <a:buClr>
                <a:schemeClr val="dk1"/>
              </a:buClr>
              <a:buSzPts val="1100"/>
              <a:buChar char="●"/>
            </a:pPr>
            <a:r>
              <a:rPr lang="en"/>
              <a:t>NMD is a critical quality control mechanism in cells.</a:t>
            </a:r>
            <a:endParaRPr/>
          </a:p>
          <a:p>
            <a:pPr indent="-298450" lvl="0" marL="457200" rtl="0" algn="l">
              <a:lnSpc>
                <a:spcPct val="115000"/>
              </a:lnSpc>
              <a:spcBef>
                <a:spcPts val="0"/>
              </a:spcBef>
              <a:spcAft>
                <a:spcPts val="0"/>
              </a:spcAft>
              <a:buClr>
                <a:schemeClr val="dk1"/>
              </a:buClr>
              <a:buSzPts val="1100"/>
              <a:buChar char="●"/>
            </a:pPr>
            <a:r>
              <a:rPr lang="en"/>
              <a:t>Understanding how PAX3 interacts with NMD can reveal new insights into gene regulation and potentially disease mechanisms.</a:t>
            </a:r>
            <a:endParaRPr/>
          </a:p>
          <a:p>
            <a:pPr indent="0" lvl="0" marL="0" rtl="0" algn="l">
              <a:lnSpc>
                <a:spcPct val="115000"/>
              </a:lnSpc>
              <a:spcBef>
                <a:spcPts val="1200"/>
              </a:spcBef>
              <a:spcAft>
                <a:spcPts val="0"/>
              </a:spcAft>
              <a:buNone/>
            </a:pPr>
            <a:r>
              <a:t/>
            </a:r>
            <a:endParaRPr/>
          </a:p>
          <a:p>
            <a:pPr indent="0" lvl="0" marL="0" rtl="0" algn="l">
              <a:lnSpc>
                <a:spcPct val="115000"/>
              </a:lnSpc>
              <a:spcBef>
                <a:spcPts val="0"/>
              </a:spcBef>
              <a:spcAft>
                <a:spcPts val="0"/>
              </a:spcAft>
              <a:buNone/>
            </a:pPr>
            <a:r>
              <a:rPr lang="en"/>
              <a:t>Direct vs. Indirect effects: a) Direct effect would mean:</a:t>
            </a:r>
            <a:endParaRPr/>
          </a:p>
          <a:p>
            <a:pPr indent="-298450" lvl="0" marL="457200" rtl="0" algn="l">
              <a:lnSpc>
                <a:spcPct val="115000"/>
              </a:lnSpc>
              <a:spcBef>
                <a:spcPts val="1200"/>
              </a:spcBef>
              <a:spcAft>
                <a:spcPts val="0"/>
              </a:spcAft>
              <a:buClr>
                <a:schemeClr val="dk1"/>
              </a:buClr>
              <a:buSzPts val="1100"/>
              <a:buChar char="●"/>
            </a:pPr>
            <a:r>
              <a:rPr lang="en"/>
              <a:t>PAX3 directly interacts with components of the NMD machinery.</a:t>
            </a:r>
            <a:endParaRPr/>
          </a:p>
          <a:p>
            <a:pPr indent="-298450" lvl="0" marL="457200" rtl="0" algn="l">
              <a:lnSpc>
                <a:spcPct val="115000"/>
              </a:lnSpc>
              <a:spcBef>
                <a:spcPts val="0"/>
              </a:spcBef>
              <a:spcAft>
                <a:spcPts val="0"/>
              </a:spcAft>
              <a:buClr>
                <a:schemeClr val="dk1"/>
              </a:buClr>
              <a:buSzPts val="1100"/>
              <a:buChar char="●"/>
            </a:pPr>
            <a:r>
              <a:rPr lang="en"/>
              <a:t>PAX3 directly regulates the expression of key NMD factors.</a:t>
            </a:r>
            <a:endParaRPr/>
          </a:p>
          <a:p>
            <a:pPr indent="0" lvl="0" marL="0" rtl="0" algn="l">
              <a:lnSpc>
                <a:spcPct val="115000"/>
              </a:lnSpc>
              <a:spcBef>
                <a:spcPts val="1200"/>
              </a:spcBef>
              <a:spcAft>
                <a:spcPts val="0"/>
              </a:spcAft>
              <a:buNone/>
            </a:pPr>
            <a:r>
              <a:rPr lang="en"/>
              <a:t>b) Indirect effect would mean:</a:t>
            </a:r>
            <a:endParaRPr/>
          </a:p>
          <a:p>
            <a:pPr indent="-298450" lvl="0" marL="457200" rtl="0" algn="l">
              <a:lnSpc>
                <a:spcPct val="115000"/>
              </a:lnSpc>
              <a:spcBef>
                <a:spcPts val="1200"/>
              </a:spcBef>
              <a:spcAft>
                <a:spcPts val="0"/>
              </a:spcAft>
              <a:buClr>
                <a:schemeClr val="dk1"/>
              </a:buClr>
              <a:buSzPts val="1100"/>
              <a:buChar char="●"/>
            </a:pPr>
            <a:r>
              <a:rPr lang="en"/>
              <a:t>PAX3 influences NMD through intermediate factors or pathways.</a:t>
            </a:r>
            <a:endParaRPr/>
          </a:p>
          <a:p>
            <a:pPr indent="-298450" lvl="0" marL="457200" rtl="0" algn="l">
              <a:lnSpc>
                <a:spcPct val="115000"/>
              </a:lnSpc>
              <a:spcBef>
                <a:spcPts val="0"/>
              </a:spcBef>
              <a:spcAft>
                <a:spcPts val="0"/>
              </a:spcAft>
              <a:buClr>
                <a:schemeClr val="dk1"/>
              </a:buClr>
              <a:buSzPts val="1100"/>
              <a:buChar char="●"/>
            </a:pPr>
            <a:r>
              <a:rPr lang="en"/>
              <a:t>PAX3 alters cellular conditions that then affect NMD efficiency.</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e9f0af315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e9f0af315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50">
                <a:solidFill>
                  <a:srgbClr val="3D3929"/>
                </a:solidFill>
                <a:highlight>
                  <a:srgbClr val="F0EEE5"/>
                </a:highlight>
                <a:latin typeface="Roboto"/>
                <a:ea typeface="Roboto"/>
                <a:cs typeface="Roboto"/>
                <a:sym typeface="Roboto"/>
              </a:rPr>
              <a:t>Main Question: How does the PAX3 gene affect a process called nonsense-mediated decay (NMD)? NMD is like a quality control system in cells. It finds and destroys faulty genetic messages before they can cause problems.</a:t>
            </a:r>
            <a:endParaRPr sz="1150">
              <a:solidFill>
                <a:srgbClr val="3D3929"/>
              </a:solidFill>
              <a:highlight>
                <a:srgbClr val="F0EEE5"/>
              </a:highlight>
              <a:latin typeface="Roboto"/>
              <a:ea typeface="Roboto"/>
              <a:cs typeface="Roboto"/>
              <a:sym typeface="Roboto"/>
            </a:endParaRPr>
          </a:p>
          <a:p>
            <a:pPr indent="0" lvl="0" marL="0" rtl="0" algn="l">
              <a:spcBef>
                <a:spcPts val="0"/>
              </a:spcBef>
              <a:spcAft>
                <a:spcPts val="0"/>
              </a:spcAft>
              <a:buNone/>
            </a:pPr>
            <a:r>
              <a:t/>
            </a:r>
            <a:endParaRPr sz="1150">
              <a:solidFill>
                <a:srgbClr val="3D3929"/>
              </a:solidFill>
              <a:highlight>
                <a:srgbClr val="F0EEE5"/>
              </a:highlight>
              <a:latin typeface="Roboto"/>
              <a:ea typeface="Roboto"/>
              <a:cs typeface="Roboto"/>
              <a:sym typeface="Roboto"/>
            </a:endParaRPr>
          </a:p>
          <a:p>
            <a:pPr indent="0" lvl="0" marL="0" rtl="0" algn="l">
              <a:spcBef>
                <a:spcPts val="0"/>
              </a:spcBef>
              <a:spcAft>
                <a:spcPts val="0"/>
              </a:spcAft>
              <a:buNone/>
            </a:pPr>
            <a:r>
              <a:rPr lang="en" sz="1150">
                <a:solidFill>
                  <a:srgbClr val="3D3929"/>
                </a:solidFill>
                <a:highlight>
                  <a:srgbClr val="F0EEE5"/>
                </a:highlight>
                <a:latin typeface="Roboto"/>
                <a:ea typeface="Roboto"/>
                <a:cs typeface="Roboto"/>
                <a:sym typeface="Roboto"/>
              </a:rPr>
              <a:t>the general hypothesis is that pax3 is having an effect on nonsense mediated decay.  so our general hypothesis is that pax three is having an effect on nonsense mediated decay. And then we're getting into like asking sort of like different, more granular questions about that. </a:t>
            </a:r>
            <a:endParaRPr sz="1150">
              <a:solidFill>
                <a:srgbClr val="3D3929"/>
              </a:solidFill>
              <a:highlight>
                <a:srgbClr val="F0EEE5"/>
              </a:highlight>
              <a:latin typeface="Roboto"/>
              <a:ea typeface="Roboto"/>
              <a:cs typeface="Roboto"/>
              <a:sym typeface="Roboto"/>
            </a:endParaRPr>
          </a:p>
          <a:p>
            <a:pPr indent="0" lvl="0" marL="0" rtl="0" algn="l">
              <a:spcBef>
                <a:spcPts val="0"/>
              </a:spcBef>
              <a:spcAft>
                <a:spcPts val="0"/>
              </a:spcAft>
              <a:buNone/>
            </a:pPr>
            <a:r>
              <a:t/>
            </a:r>
            <a:endParaRPr sz="1150">
              <a:solidFill>
                <a:srgbClr val="3D3929"/>
              </a:solidFill>
              <a:highlight>
                <a:srgbClr val="F0EEE5"/>
              </a:highlight>
              <a:latin typeface="Roboto"/>
              <a:ea typeface="Roboto"/>
              <a:cs typeface="Roboto"/>
              <a:sym typeface="Roboto"/>
            </a:endParaRPr>
          </a:p>
          <a:p>
            <a:pPr indent="0" lvl="0" marL="0" rtl="0" algn="l">
              <a:spcBef>
                <a:spcPts val="0"/>
              </a:spcBef>
              <a:spcAft>
                <a:spcPts val="0"/>
              </a:spcAft>
              <a:buNone/>
            </a:pPr>
            <a:r>
              <a:rPr lang="en" sz="1150">
                <a:solidFill>
                  <a:srgbClr val="3D3929"/>
                </a:solidFill>
                <a:highlight>
                  <a:srgbClr val="F0EEE5"/>
                </a:highlight>
                <a:latin typeface="Roboto"/>
                <a:ea typeface="Roboto"/>
                <a:cs typeface="Roboto"/>
                <a:sym typeface="Roboto"/>
              </a:rPr>
              <a:t>asking one of the general questions about like NMD is like whether these transcripts that are being down regulated, the changes we're seeing in NMD is due to NMD activity being increased or changes in splicing to increase the proportion of transcript that will then be degraded by NMD. for that we're gonna do splicing analysis looking at two sets: siScramble vs siPAX3 knockdown and then the GFP and PAX3 in H2O groups, looking to see what splicing changes happen there. we're interested in seeing the types of splicing, intro retention or exon skipping. </a:t>
            </a:r>
            <a:endParaRPr sz="1150">
              <a:solidFill>
                <a:srgbClr val="3D3929"/>
              </a:solidFill>
              <a:highlight>
                <a:srgbClr val="F0EEE5"/>
              </a:highlight>
              <a:latin typeface="Roboto"/>
              <a:ea typeface="Roboto"/>
              <a:cs typeface="Roboto"/>
              <a:sym typeface="Roboto"/>
            </a:endParaRPr>
          </a:p>
          <a:p>
            <a:pPr indent="0" lvl="0" marL="0" rtl="0" algn="l">
              <a:spcBef>
                <a:spcPts val="0"/>
              </a:spcBef>
              <a:spcAft>
                <a:spcPts val="0"/>
              </a:spcAft>
              <a:buNone/>
            </a:pPr>
            <a:r>
              <a:t/>
            </a:r>
            <a:endParaRPr sz="1150">
              <a:solidFill>
                <a:srgbClr val="3D3929"/>
              </a:solidFill>
              <a:highlight>
                <a:srgbClr val="F0EEE5"/>
              </a:highlight>
              <a:latin typeface="Roboto"/>
              <a:ea typeface="Roboto"/>
              <a:cs typeface="Roboto"/>
              <a:sym typeface="Roboto"/>
            </a:endParaRPr>
          </a:p>
          <a:p>
            <a:pPr indent="0" lvl="0" marL="0" rtl="0" algn="l">
              <a:spcBef>
                <a:spcPts val="0"/>
              </a:spcBef>
              <a:spcAft>
                <a:spcPts val="0"/>
              </a:spcAft>
              <a:buNone/>
            </a:pPr>
            <a:r>
              <a:t/>
            </a:r>
            <a:endParaRPr sz="1150">
              <a:solidFill>
                <a:srgbClr val="3D3929"/>
              </a:solidFill>
              <a:highlight>
                <a:srgbClr val="F0EEE5"/>
              </a:highlight>
              <a:latin typeface="Roboto"/>
              <a:ea typeface="Roboto"/>
              <a:cs typeface="Roboto"/>
              <a:sym typeface="Roboto"/>
            </a:endParaRPr>
          </a:p>
          <a:p>
            <a:pPr indent="-298450" lvl="0" marL="457200" rtl="0" algn="l">
              <a:lnSpc>
                <a:spcPct val="115000"/>
              </a:lnSpc>
              <a:spcBef>
                <a:spcPts val="1200"/>
              </a:spcBef>
              <a:spcAft>
                <a:spcPts val="0"/>
              </a:spcAft>
              <a:buClr>
                <a:schemeClr val="dk1"/>
              </a:buClr>
              <a:buSzPts val="1100"/>
              <a:buAutoNum type="arabicPeriod"/>
            </a:pPr>
            <a:r>
              <a:rPr lang="en" sz="1150">
                <a:solidFill>
                  <a:srgbClr val="3D3929"/>
                </a:solidFill>
                <a:highlight>
                  <a:srgbClr val="F0EEE5"/>
                </a:highlight>
                <a:latin typeface="Roboto"/>
                <a:ea typeface="Roboto"/>
                <a:cs typeface="Roboto"/>
                <a:sym typeface="Roboto"/>
              </a:rPr>
              <a:t>PAX3 might change how genes are spliced: a) What this means:</a:t>
            </a:r>
            <a:endParaRPr sz="1150">
              <a:solidFill>
                <a:srgbClr val="3D3929"/>
              </a:solidFill>
              <a:highlight>
                <a:srgbClr val="F0EEE5"/>
              </a:highlight>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Char char="○"/>
            </a:pPr>
            <a:r>
              <a:rPr lang="en" sz="1150">
                <a:solidFill>
                  <a:srgbClr val="3D3929"/>
                </a:solidFill>
                <a:highlight>
                  <a:srgbClr val="F0EEE5"/>
                </a:highlight>
                <a:latin typeface="Roboto"/>
                <a:ea typeface="Roboto"/>
                <a:cs typeface="Roboto"/>
                <a:sym typeface="Roboto"/>
              </a:rPr>
              <a:t>PAX3 could influence the splicing machinery or splicing factors.</a:t>
            </a:r>
            <a:endParaRPr sz="1150">
              <a:solidFill>
                <a:srgbClr val="3D3929"/>
              </a:solidFill>
              <a:highlight>
                <a:srgbClr val="F0EEE5"/>
              </a:highlight>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Char char="○"/>
            </a:pPr>
            <a:r>
              <a:rPr lang="en" sz="1150">
                <a:solidFill>
                  <a:srgbClr val="3D3929"/>
                </a:solidFill>
                <a:highlight>
                  <a:srgbClr val="F0EEE5"/>
                </a:highlight>
                <a:latin typeface="Roboto"/>
                <a:ea typeface="Roboto"/>
                <a:cs typeface="Roboto"/>
                <a:sym typeface="Roboto"/>
              </a:rPr>
              <a:t>This could lead to alternative splicing of certain genes.</a:t>
            </a:r>
            <a:endParaRPr sz="1150">
              <a:solidFill>
                <a:srgbClr val="3D3929"/>
              </a:solidFill>
              <a:highlight>
                <a:srgbClr val="F0EEE5"/>
              </a:highlight>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Char char="○"/>
            </a:pPr>
            <a:r>
              <a:rPr lang="en" sz="1150">
                <a:solidFill>
                  <a:srgbClr val="3D3929"/>
                </a:solidFill>
                <a:highlight>
                  <a:srgbClr val="F0EEE5"/>
                </a:highlight>
                <a:latin typeface="Roboto"/>
                <a:ea typeface="Roboto"/>
                <a:cs typeface="Roboto"/>
                <a:sym typeface="Roboto"/>
              </a:rPr>
              <a:t>The resulting mRNA transcripts might be more likely to contain features that trigger NMD.</a:t>
            </a:r>
            <a:endParaRPr sz="1150">
              <a:solidFill>
                <a:srgbClr val="3D3929"/>
              </a:solidFill>
              <a:highlight>
                <a:srgbClr val="F0EEE5"/>
              </a:highlight>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AutoNum type="arabicPeriod"/>
            </a:pPr>
            <a:r>
              <a:rPr lang="en" sz="1150">
                <a:solidFill>
                  <a:srgbClr val="3D3929"/>
                </a:solidFill>
                <a:highlight>
                  <a:srgbClr val="F0EEE5"/>
                </a:highlight>
                <a:latin typeface="Roboto"/>
                <a:ea typeface="Roboto"/>
                <a:cs typeface="Roboto"/>
                <a:sym typeface="Roboto"/>
              </a:rPr>
              <a:t>b) How this would work:</a:t>
            </a:r>
            <a:endParaRPr sz="1150">
              <a:solidFill>
                <a:srgbClr val="3D3929"/>
              </a:solidFill>
              <a:highlight>
                <a:srgbClr val="F0EEE5"/>
              </a:highlight>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Char char="○"/>
            </a:pPr>
            <a:r>
              <a:rPr lang="en" sz="1150">
                <a:solidFill>
                  <a:srgbClr val="3D3929"/>
                </a:solidFill>
                <a:highlight>
                  <a:srgbClr val="F0EEE5"/>
                </a:highlight>
                <a:latin typeface="Roboto"/>
                <a:ea typeface="Roboto"/>
                <a:cs typeface="Roboto"/>
                <a:sym typeface="Roboto"/>
              </a:rPr>
              <a:t>PAX3 might regulate genes involved in splicing.</a:t>
            </a:r>
            <a:endParaRPr sz="1150">
              <a:solidFill>
                <a:srgbClr val="3D3929"/>
              </a:solidFill>
              <a:highlight>
                <a:srgbClr val="F0EEE5"/>
              </a:highlight>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Char char="○"/>
            </a:pPr>
            <a:r>
              <a:rPr lang="en" sz="1150">
                <a:solidFill>
                  <a:srgbClr val="3D3929"/>
                </a:solidFill>
                <a:highlight>
                  <a:srgbClr val="F0EEE5"/>
                </a:highlight>
                <a:latin typeface="Roboto"/>
                <a:ea typeface="Roboto"/>
                <a:cs typeface="Roboto"/>
                <a:sym typeface="Roboto"/>
              </a:rPr>
              <a:t>It could alter the expression of specific splicing factors.</a:t>
            </a:r>
            <a:endParaRPr sz="1150">
              <a:solidFill>
                <a:srgbClr val="3D3929"/>
              </a:solidFill>
              <a:highlight>
                <a:srgbClr val="F0EEE5"/>
              </a:highlight>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Char char="○"/>
            </a:pPr>
            <a:r>
              <a:rPr lang="en" sz="1150">
                <a:solidFill>
                  <a:srgbClr val="3D3929"/>
                </a:solidFill>
                <a:highlight>
                  <a:srgbClr val="F0EEE5"/>
                </a:highlight>
                <a:latin typeface="Roboto"/>
                <a:ea typeface="Roboto"/>
                <a:cs typeface="Roboto"/>
                <a:sym typeface="Roboto"/>
              </a:rPr>
              <a:t>This could lead to more exon skipping or intron retention events.</a:t>
            </a:r>
            <a:endParaRPr sz="1150">
              <a:solidFill>
                <a:srgbClr val="3D3929"/>
              </a:solidFill>
              <a:highlight>
                <a:srgbClr val="F0EEE5"/>
              </a:highlight>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AutoNum type="arabicPeriod"/>
            </a:pPr>
            <a:r>
              <a:rPr lang="en" sz="1150">
                <a:solidFill>
                  <a:srgbClr val="3D3929"/>
                </a:solidFill>
                <a:highlight>
                  <a:srgbClr val="F0EEE5"/>
                </a:highlight>
                <a:latin typeface="Roboto"/>
                <a:ea typeface="Roboto"/>
                <a:cs typeface="Roboto"/>
                <a:sym typeface="Roboto"/>
              </a:rPr>
              <a:t>c) Consequences:</a:t>
            </a:r>
            <a:endParaRPr sz="1150">
              <a:solidFill>
                <a:srgbClr val="3D3929"/>
              </a:solidFill>
              <a:highlight>
                <a:srgbClr val="F0EEE5"/>
              </a:highlight>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Char char="○"/>
            </a:pPr>
            <a:r>
              <a:rPr lang="en" sz="1150">
                <a:solidFill>
                  <a:srgbClr val="3D3929"/>
                </a:solidFill>
                <a:highlight>
                  <a:srgbClr val="F0EEE5"/>
                </a:highlight>
                <a:latin typeface="Roboto"/>
                <a:ea typeface="Roboto"/>
                <a:cs typeface="Roboto"/>
                <a:sym typeface="Roboto"/>
              </a:rPr>
              <a:t>More mRNAs with premature termination codons (PTCs) or long 3' UTRs.</a:t>
            </a:r>
            <a:endParaRPr sz="1150">
              <a:solidFill>
                <a:srgbClr val="3D3929"/>
              </a:solidFill>
              <a:highlight>
                <a:srgbClr val="F0EEE5"/>
              </a:highlight>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Char char="○"/>
            </a:pPr>
            <a:r>
              <a:rPr lang="en" sz="1150">
                <a:solidFill>
                  <a:srgbClr val="3D3929"/>
                </a:solidFill>
                <a:highlight>
                  <a:srgbClr val="F0EEE5"/>
                </a:highlight>
                <a:latin typeface="Roboto"/>
                <a:ea typeface="Roboto"/>
                <a:cs typeface="Roboto"/>
                <a:sym typeface="Roboto"/>
              </a:rPr>
              <a:t>These features often trigger NMD.</a:t>
            </a:r>
            <a:endParaRPr sz="1150">
              <a:solidFill>
                <a:srgbClr val="3D3929"/>
              </a:solidFill>
              <a:highlight>
                <a:srgbClr val="F0EEE5"/>
              </a:highlight>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Char char="○"/>
            </a:pPr>
            <a:r>
              <a:rPr lang="en" sz="1150">
                <a:solidFill>
                  <a:srgbClr val="3D3929"/>
                </a:solidFill>
                <a:highlight>
                  <a:srgbClr val="F0EEE5"/>
                </a:highlight>
                <a:latin typeface="Roboto"/>
                <a:ea typeface="Roboto"/>
                <a:cs typeface="Roboto"/>
                <a:sym typeface="Roboto"/>
              </a:rPr>
              <a:t>Result: Increased degradation of certain transcripts via NMD.</a:t>
            </a:r>
            <a:endParaRPr sz="1150">
              <a:solidFill>
                <a:srgbClr val="3D3929"/>
              </a:solidFill>
              <a:highlight>
                <a:srgbClr val="F0EEE5"/>
              </a:highlight>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AutoNum type="arabicPeriod"/>
            </a:pPr>
            <a:r>
              <a:rPr lang="en" sz="1150">
                <a:solidFill>
                  <a:srgbClr val="3D3929"/>
                </a:solidFill>
                <a:highlight>
                  <a:srgbClr val="F0EEE5"/>
                </a:highlight>
                <a:latin typeface="Roboto"/>
                <a:ea typeface="Roboto"/>
                <a:cs typeface="Roboto"/>
                <a:sym typeface="Roboto"/>
              </a:rPr>
              <a:t>d) Implications:</a:t>
            </a:r>
            <a:endParaRPr sz="1150">
              <a:solidFill>
                <a:srgbClr val="3D3929"/>
              </a:solidFill>
              <a:highlight>
                <a:srgbClr val="F0EEE5"/>
              </a:highlight>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Char char="○"/>
            </a:pPr>
            <a:r>
              <a:rPr lang="en" sz="1150">
                <a:solidFill>
                  <a:srgbClr val="3D3929"/>
                </a:solidFill>
                <a:highlight>
                  <a:srgbClr val="F0EEE5"/>
                </a:highlight>
                <a:latin typeface="Roboto"/>
                <a:ea typeface="Roboto"/>
                <a:cs typeface="Roboto"/>
                <a:sym typeface="Roboto"/>
              </a:rPr>
              <a:t>This would be an indirect way for PAX3 to influence gene expression.</a:t>
            </a:r>
            <a:endParaRPr sz="1150">
              <a:solidFill>
                <a:srgbClr val="3D3929"/>
              </a:solidFill>
              <a:highlight>
                <a:srgbClr val="F0EEE5"/>
              </a:highlight>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Char char="○"/>
            </a:pPr>
            <a:r>
              <a:rPr lang="en" sz="1150">
                <a:solidFill>
                  <a:srgbClr val="3D3929"/>
                </a:solidFill>
                <a:highlight>
                  <a:srgbClr val="F0EEE5"/>
                </a:highlight>
                <a:latin typeface="Roboto"/>
                <a:ea typeface="Roboto"/>
                <a:cs typeface="Roboto"/>
                <a:sym typeface="Roboto"/>
              </a:rPr>
              <a:t>It could affect a broad range of genes, not just direct PAX3 targets.</a:t>
            </a:r>
            <a:endParaRPr sz="1150">
              <a:solidFill>
                <a:srgbClr val="3D3929"/>
              </a:solidFill>
              <a:highlight>
                <a:srgbClr val="F0EEE5"/>
              </a:highlight>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AutoNum type="arabicPeriod"/>
            </a:pPr>
            <a:r>
              <a:rPr lang="en" sz="1150">
                <a:solidFill>
                  <a:srgbClr val="3D3929"/>
                </a:solidFill>
                <a:highlight>
                  <a:srgbClr val="F0EEE5"/>
                </a:highlight>
                <a:latin typeface="Roboto"/>
                <a:ea typeface="Roboto"/>
                <a:cs typeface="Roboto"/>
                <a:sym typeface="Roboto"/>
              </a:rPr>
              <a:t>PAX3 might directly make the NMD process work harder: a) What this means:</a:t>
            </a:r>
            <a:endParaRPr sz="1150">
              <a:solidFill>
                <a:srgbClr val="3D3929"/>
              </a:solidFill>
              <a:highlight>
                <a:srgbClr val="F0EEE5"/>
              </a:highlight>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Char char="○"/>
            </a:pPr>
            <a:r>
              <a:rPr lang="en" sz="1150">
                <a:solidFill>
                  <a:srgbClr val="3D3929"/>
                </a:solidFill>
                <a:highlight>
                  <a:srgbClr val="F0EEE5"/>
                </a:highlight>
                <a:latin typeface="Roboto"/>
                <a:ea typeface="Roboto"/>
                <a:cs typeface="Roboto"/>
                <a:sym typeface="Roboto"/>
              </a:rPr>
              <a:t>PAX3 could directly influence the activity or efficiency of the NMD machinery.</a:t>
            </a:r>
            <a:endParaRPr sz="1150">
              <a:solidFill>
                <a:srgbClr val="3D3929"/>
              </a:solidFill>
              <a:highlight>
                <a:srgbClr val="F0EEE5"/>
              </a:highlight>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Char char="○"/>
            </a:pPr>
            <a:r>
              <a:rPr lang="en" sz="1150">
                <a:solidFill>
                  <a:srgbClr val="3D3929"/>
                </a:solidFill>
                <a:highlight>
                  <a:srgbClr val="F0EEE5"/>
                </a:highlight>
                <a:latin typeface="Roboto"/>
                <a:ea typeface="Roboto"/>
                <a:cs typeface="Roboto"/>
                <a:sym typeface="Roboto"/>
              </a:rPr>
              <a:t>This could lead to increased degradation of NMD-sensitive transcripts.</a:t>
            </a:r>
            <a:endParaRPr sz="1150">
              <a:solidFill>
                <a:srgbClr val="3D3929"/>
              </a:solidFill>
              <a:highlight>
                <a:srgbClr val="F0EEE5"/>
              </a:highlight>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AutoNum type="arabicPeriod"/>
            </a:pPr>
            <a:r>
              <a:rPr lang="en" sz="1150">
                <a:solidFill>
                  <a:srgbClr val="3D3929"/>
                </a:solidFill>
                <a:highlight>
                  <a:srgbClr val="F0EEE5"/>
                </a:highlight>
                <a:latin typeface="Roboto"/>
                <a:ea typeface="Roboto"/>
                <a:cs typeface="Roboto"/>
                <a:sym typeface="Roboto"/>
              </a:rPr>
              <a:t>b) How this would work:</a:t>
            </a:r>
            <a:endParaRPr sz="1150">
              <a:solidFill>
                <a:srgbClr val="3D3929"/>
              </a:solidFill>
              <a:highlight>
                <a:srgbClr val="F0EEE5"/>
              </a:highlight>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Char char="○"/>
            </a:pPr>
            <a:r>
              <a:rPr lang="en" sz="1150">
                <a:solidFill>
                  <a:srgbClr val="3D3929"/>
                </a:solidFill>
                <a:highlight>
                  <a:srgbClr val="F0EEE5"/>
                </a:highlight>
                <a:latin typeface="Roboto"/>
                <a:ea typeface="Roboto"/>
                <a:cs typeface="Roboto"/>
                <a:sym typeface="Roboto"/>
              </a:rPr>
              <a:t>PAX3 might upregulate key NMD factors (e.g., UPF1, UPF2, UPF3).</a:t>
            </a:r>
            <a:endParaRPr sz="1150">
              <a:solidFill>
                <a:srgbClr val="3D3929"/>
              </a:solidFill>
              <a:highlight>
                <a:srgbClr val="F0EEE5"/>
              </a:highlight>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Char char="○"/>
            </a:pPr>
            <a:r>
              <a:rPr lang="en" sz="1150">
                <a:solidFill>
                  <a:srgbClr val="3D3929"/>
                </a:solidFill>
                <a:highlight>
                  <a:srgbClr val="F0EEE5"/>
                </a:highlight>
                <a:latin typeface="Roboto"/>
                <a:ea typeface="Roboto"/>
                <a:cs typeface="Roboto"/>
                <a:sym typeface="Roboto"/>
              </a:rPr>
              <a:t>It could enhance the activity of NMD components through direct or indirect interactions.</a:t>
            </a:r>
            <a:endParaRPr sz="1150">
              <a:solidFill>
                <a:srgbClr val="3D3929"/>
              </a:solidFill>
              <a:highlight>
                <a:srgbClr val="F0EEE5"/>
              </a:highlight>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Char char="○"/>
            </a:pPr>
            <a:r>
              <a:rPr lang="en" sz="1150">
                <a:solidFill>
                  <a:srgbClr val="3D3929"/>
                </a:solidFill>
                <a:highlight>
                  <a:srgbClr val="F0EEE5"/>
                </a:highlight>
                <a:latin typeface="Roboto"/>
                <a:ea typeface="Roboto"/>
                <a:cs typeface="Roboto"/>
                <a:sym typeface="Roboto"/>
              </a:rPr>
              <a:t>PAX3 might influence cellular conditions to favor NMD activity.</a:t>
            </a:r>
            <a:endParaRPr sz="1150">
              <a:solidFill>
                <a:srgbClr val="3D3929"/>
              </a:solidFill>
              <a:highlight>
                <a:srgbClr val="F0EEE5"/>
              </a:highlight>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AutoNum type="arabicPeriod"/>
            </a:pPr>
            <a:r>
              <a:rPr lang="en" sz="1150">
                <a:solidFill>
                  <a:srgbClr val="3D3929"/>
                </a:solidFill>
                <a:highlight>
                  <a:srgbClr val="F0EEE5"/>
                </a:highlight>
                <a:latin typeface="Roboto"/>
                <a:ea typeface="Roboto"/>
                <a:cs typeface="Roboto"/>
                <a:sym typeface="Roboto"/>
              </a:rPr>
              <a:t>c) Consequences:</a:t>
            </a:r>
            <a:endParaRPr sz="1150">
              <a:solidFill>
                <a:srgbClr val="3D3929"/>
              </a:solidFill>
              <a:highlight>
                <a:srgbClr val="F0EEE5"/>
              </a:highlight>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Char char="○"/>
            </a:pPr>
            <a:r>
              <a:rPr lang="en" sz="1150">
                <a:solidFill>
                  <a:srgbClr val="3D3929"/>
                </a:solidFill>
                <a:highlight>
                  <a:srgbClr val="F0EEE5"/>
                </a:highlight>
                <a:latin typeface="Roboto"/>
                <a:ea typeface="Roboto"/>
                <a:cs typeface="Roboto"/>
                <a:sym typeface="Roboto"/>
              </a:rPr>
              <a:t>Increased efficiency of NMD in detecting and degrading target transcripts.</a:t>
            </a:r>
            <a:endParaRPr sz="1150">
              <a:solidFill>
                <a:srgbClr val="3D3929"/>
              </a:solidFill>
              <a:highlight>
                <a:srgbClr val="F0EEE5"/>
              </a:highlight>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Char char="○"/>
            </a:pPr>
            <a:r>
              <a:rPr lang="en" sz="1150">
                <a:solidFill>
                  <a:srgbClr val="3D3929"/>
                </a:solidFill>
                <a:highlight>
                  <a:srgbClr val="F0EEE5"/>
                </a:highlight>
                <a:latin typeface="Roboto"/>
                <a:ea typeface="Roboto"/>
                <a:cs typeface="Roboto"/>
                <a:sym typeface="Roboto"/>
              </a:rPr>
              <a:t>Potentially faster or more complete degradation of NMD-sensitive mRNAs.</a:t>
            </a:r>
            <a:endParaRPr sz="1150">
              <a:solidFill>
                <a:srgbClr val="3D3929"/>
              </a:solidFill>
              <a:highlight>
                <a:srgbClr val="F0EEE5"/>
              </a:highlight>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AutoNum type="arabicPeriod"/>
            </a:pPr>
            <a:r>
              <a:rPr lang="en" sz="1150">
                <a:solidFill>
                  <a:srgbClr val="3D3929"/>
                </a:solidFill>
                <a:highlight>
                  <a:srgbClr val="F0EEE5"/>
                </a:highlight>
                <a:latin typeface="Roboto"/>
                <a:ea typeface="Roboto"/>
                <a:cs typeface="Roboto"/>
                <a:sym typeface="Roboto"/>
              </a:rPr>
              <a:t>d) Implications:</a:t>
            </a:r>
            <a:endParaRPr sz="1150">
              <a:solidFill>
                <a:srgbClr val="3D3929"/>
              </a:solidFill>
              <a:highlight>
                <a:srgbClr val="F0EEE5"/>
              </a:highlight>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Char char="○"/>
            </a:pPr>
            <a:r>
              <a:rPr lang="en" sz="1150">
                <a:solidFill>
                  <a:srgbClr val="3D3929"/>
                </a:solidFill>
                <a:highlight>
                  <a:srgbClr val="F0EEE5"/>
                </a:highlight>
                <a:latin typeface="Roboto"/>
                <a:ea typeface="Roboto"/>
                <a:cs typeface="Roboto"/>
                <a:sym typeface="Roboto"/>
              </a:rPr>
              <a:t>This would represent a more direct role for PAX3 in post-transcriptional regulation.</a:t>
            </a:r>
            <a:endParaRPr sz="1150">
              <a:solidFill>
                <a:srgbClr val="3D3929"/>
              </a:solidFill>
              <a:highlight>
                <a:srgbClr val="F0EEE5"/>
              </a:highlight>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Char char="○"/>
            </a:pPr>
            <a:r>
              <a:rPr lang="en" sz="1150">
                <a:solidFill>
                  <a:srgbClr val="3D3929"/>
                </a:solidFill>
                <a:highlight>
                  <a:srgbClr val="F0EEE5"/>
                </a:highlight>
                <a:latin typeface="Roboto"/>
                <a:ea typeface="Roboto"/>
                <a:cs typeface="Roboto"/>
                <a:sym typeface="Roboto"/>
              </a:rPr>
              <a:t>It could affect the overall stability of many transcripts in the cell.</a:t>
            </a:r>
            <a:endParaRPr sz="1150">
              <a:solidFill>
                <a:srgbClr val="3D3929"/>
              </a:solidFill>
              <a:highlight>
                <a:srgbClr val="F0EEE5"/>
              </a:highlight>
              <a:latin typeface="Roboto"/>
              <a:ea typeface="Roboto"/>
              <a:cs typeface="Roboto"/>
              <a:sym typeface="Roboto"/>
            </a:endParaRPr>
          </a:p>
          <a:p>
            <a:pPr indent="0" lvl="0" marL="0" rtl="0" algn="l">
              <a:spcBef>
                <a:spcPts val="1200"/>
              </a:spcBef>
              <a:spcAft>
                <a:spcPts val="0"/>
              </a:spcAft>
              <a:buNone/>
            </a:pPr>
            <a:r>
              <a:t/>
            </a:r>
            <a:endParaRPr sz="1150">
              <a:solidFill>
                <a:srgbClr val="3D3929"/>
              </a:solidFill>
              <a:highlight>
                <a:srgbClr val="F0EEE5"/>
              </a:highlight>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eb55afead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eb55afead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e9f0af315b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Cycloheximide (CHX) is a protein synthesis inhibitor. It prevents the formation of new proteins in cells. </a:t>
            </a:r>
            <a:endParaRPr/>
          </a:p>
          <a:p>
            <a:pPr indent="0" lvl="0" marL="0" rtl="0" algn="l">
              <a:lnSpc>
                <a:spcPct val="115000"/>
              </a:lnSpc>
              <a:spcBef>
                <a:spcPts val="0"/>
              </a:spcBef>
              <a:spcAft>
                <a:spcPts val="0"/>
              </a:spcAft>
              <a:buClr>
                <a:schemeClr val="dk1"/>
              </a:buClr>
              <a:buSzPts val="1100"/>
              <a:buFont typeface="Arial"/>
              <a:buNone/>
            </a:pPr>
            <a:r>
              <a:rPr lang="en"/>
              <a:t>NMD requires ongoing protein synthesis to function properly.</a:t>
            </a:r>
            <a:endParaRPr/>
          </a:p>
          <a:p>
            <a:pPr indent="0" lvl="0" marL="0" rtl="0" algn="l">
              <a:lnSpc>
                <a:spcPct val="115000"/>
              </a:lnSpc>
              <a:spcBef>
                <a:spcPts val="0"/>
              </a:spcBef>
              <a:spcAft>
                <a:spcPts val="0"/>
              </a:spcAft>
              <a:buClr>
                <a:schemeClr val="dk1"/>
              </a:buClr>
              <a:buSzPts val="1100"/>
              <a:buFont typeface="Arial"/>
              <a:buNone/>
            </a:pPr>
            <a:r>
              <a:rPr lang="en"/>
              <a:t>When CHX is applied, it stops new protein synthesis, which in turn inhibits NMD.</a:t>
            </a:r>
            <a:endParaRPr/>
          </a:p>
          <a:p>
            <a:pPr indent="0" lvl="0" marL="0" rtl="0" algn="l">
              <a:lnSpc>
                <a:spcPct val="115000"/>
              </a:lnSpc>
              <a:spcBef>
                <a:spcPts val="0"/>
              </a:spcBef>
              <a:spcAft>
                <a:spcPts val="0"/>
              </a:spcAft>
              <a:buClr>
                <a:schemeClr val="dk1"/>
              </a:buClr>
              <a:buSzPts val="1100"/>
              <a:buFont typeface="Arial"/>
              <a:buNone/>
            </a:pPr>
            <a:r>
              <a:rPr lang="en"/>
              <a:t>This inhibition of NMD can lead to the stabilization of mRNAs that would normally be degraded.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CHX treatment allows researchers to distinguish between transcriptional effects of PAX3 (which don't require new protein synthesis) and post-transcriptional effects (which do require new protein synthesis, including NMD).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2" name="Google Shape;172;g2e9f0af315b_0_2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e9f0af315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e9f0af315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rPr>
              <a:t>Cycloheximide (CHX) Treatment(transfected with media for 48 hours and mix chx in water and marinade for 4 hours)</a:t>
            </a:r>
            <a:endParaRPr/>
          </a:p>
          <a:p>
            <a:pPr indent="0" lvl="0" marL="0" rtl="0" algn="l">
              <a:lnSpc>
                <a:spcPct val="115000"/>
              </a:lnSpc>
              <a:spcBef>
                <a:spcPts val="1200"/>
              </a:spcBef>
              <a:spcAft>
                <a:spcPts val="0"/>
              </a:spcAft>
              <a:buNone/>
            </a:pPr>
            <a:r>
              <a:t/>
            </a:r>
            <a:endParaRPr/>
          </a:p>
          <a:p>
            <a:pPr indent="-298450" lvl="0" marL="457200" rtl="0" algn="l">
              <a:lnSpc>
                <a:spcPct val="115000"/>
              </a:lnSpc>
              <a:spcBef>
                <a:spcPts val="1200"/>
              </a:spcBef>
              <a:spcAft>
                <a:spcPts val="0"/>
              </a:spcAft>
              <a:buClr>
                <a:schemeClr val="dk1"/>
              </a:buClr>
              <a:buSzPts val="1100"/>
              <a:buChar char="●"/>
            </a:pPr>
            <a:r>
              <a:rPr lang="en"/>
              <a:t>Comparison groups: GFP vs PAX3 overexpression, with/without cycloheximide</a:t>
            </a:r>
            <a:endParaRPr/>
          </a:p>
          <a:p>
            <a:pPr indent="-298450" lvl="0" marL="457200" rtl="0" algn="l">
              <a:lnSpc>
                <a:spcPct val="115000"/>
              </a:lnSpc>
              <a:spcBef>
                <a:spcPts val="0"/>
              </a:spcBef>
              <a:spcAft>
                <a:spcPts val="0"/>
              </a:spcAft>
              <a:buClr>
                <a:schemeClr val="dk1"/>
              </a:buClr>
              <a:buSzPts val="1100"/>
              <a:buChar char="●"/>
            </a:pPr>
            <a:r>
              <a:rPr lang="en"/>
              <a:t>siRNA knockdown of PAX3</a:t>
            </a:r>
            <a:endParaRPr/>
          </a:p>
          <a:p>
            <a:pPr indent="-298450" lvl="0" marL="457200" rtl="0" algn="l">
              <a:lnSpc>
                <a:spcPct val="115000"/>
              </a:lnSpc>
              <a:spcBef>
                <a:spcPts val="0"/>
              </a:spcBef>
              <a:spcAft>
                <a:spcPts val="0"/>
              </a:spcAft>
              <a:buClr>
                <a:schemeClr val="dk1"/>
              </a:buClr>
              <a:buSzPts val="1100"/>
              <a:buChar char="●"/>
            </a:pPr>
            <a:r>
              <a:rPr lang="en"/>
              <a:t>RNA-seq analysis for gene expression and splicing patterns</a:t>
            </a:r>
            <a:endParaRPr/>
          </a:p>
          <a:p>
            <a:pPr indent="0" lvl="0" marL="0" rtl="0" algn="l">
              <a:lnSpc>
                <a:spcPct val="115000"/>
              </a:lnSpc>
              <a:spcBef>
                <a:spcPts val="1200"/>
              </a:spcBef>
              <a:spcAft>
                <a:spcPts val="0"/>
              </a:spcAft>
              <a:buNone/>
            </a:pPr>
            <a:r>
              <a:rPr lang="en"/>
              <a:t>You want to find genes that behave differently with and without CHX.</a:t>
            </a:r>
            <a:endParaRPr/>
          </a:p>
          <a:p>
            <a:pPr indent="0" lvl="0" marL="0" rtl="0" algn="l">
              <a:lnSpc>
                <a:spcPct val="115000"/>
              </a:lnSpc>
              <a:spcBef>
                <a:spcPts val="0"/>
              </a:spcBef>
              <a:spcAft>
                <a:spcPts val="0"/>
              </a:spcAft>
              <a:buNone/>
            </a:pPr>
            <a:r>
              <a:rPr lang="en"/>
              <a:t>Specifically, you're looking for genes that: </a:t>
            </a:r>
            <a:endParaRPr/>
          </a:p>
          <a:p>
            <a:pPr indent="0" lvl="0" marL="0" rtl="0" algn="l">
              <a:lnSpc>
                <a:spcPct val="115000"/>
              </a:lnSpc>
              <a:spcBef>
                <a:spcPts val="0"/>
              </a:spcBef>
              <a:spcAft>
                <a:spcPts val="0"/>
              </a:spcAft>
              <a:buNone/>
            </a:pPr>
            <a:r>
              <a:rPr lang="en"/>
              <a:t>a) Decrease when there's extra PAX3 in normal conditions (H2O)</a:t>
            </a:r>
            <a:endParaRPr/>
          </a:p>
          <a:p>
            <a:pPr indent="0" lvl="0" marL="0" rtl="0" algn="l">
              <a:lnSpc>
                <a:spcPct val="115000"/>
              </a:lnSpc>
              <a:spcBef>
                <a:spcPts val="0"/>
              </a:spcBef>
              <a:spcAft>
                <a:spcPts val="0"/>
              </a:spcAft>
              <a:buNone/>
            </a:pPr>
            <a:r>
              <a:rPr lang="en"/>
              <a:t>b) But don't decrease when there's extra PAX3 and CHX is present</a:t>
            </a:r>
            <a:endParaRPr/>
          </a:p>
          <a:p>
            <a:pPr indent="0" lvl="0" marL="0" rtl="0" algn="l">
              <a:lnSpc>
                <a:spcPct val="115000"/>
              </a:lnSpc>
              <a:spcBef>
                <a:spcPts val="0"/>
              </a:spcBef>
              <a:spcAft>
                <a:spcPts val="0"/>
              </a:spcAft>
              <a:buClr>
                <a:schemeClr val="dk1"/>
              </a:buClr>
              <a:buSzPts val="1100"/>
              <a:buFont typeface="Arial"/>
              <a:buNone/>
            </a:pPr>
            <a:r>
              <a:rPr lang="en"/>
              <a:t>Without CHX: PAX3 can affect genes directly and through other proteins it causes to be made.</a:t>
            </a:r>
            <a:endParaRPr/>
          </a:p>
          <a:p>
            <a:pPr indent="0" lvl="0" marL="0" rtl="0" algn="l">
              <a:lnSpc>
                <a:spcPct val="115000"/>
              </a:lnSpc>
              <a:spcBef>
                <a:spcPts val="0"/>
              </a:spcBef>
              <a:spcAft>
                <a:spcPts val="0"/>
              </a:spcAft>
              <a:buClr>
                <a:schemeClr val="dk1"/>
              </a:buClr>
              <a:buSzPts val="1100"/>
              <a:buFont typeface="Arial"/>
              <a:buNone/>
            </a:pPr>
            <a:r>
              <a:rPr lang="en"/>
              <a:t>With CHX: PAX3 can only affect genes directly because no new proteins are being made.</a:t>
            </a:r>
            <a:endParaRPr/>
          </a:p>
          <a:p>
            <a:pPr indent="0" lvl="0" marL="0" rtl="0" algn="l">
              <a:lnSpc>
                <a:spcPct val="115000"/>
              </a:lnSpc>
              <a:spcBef>
                <a:spcPts val="0"/>
              </a:spcBef>
              <a:spcAft>
                <a:spcPts val="0"/>
              </a:spcAft>
              <a:buClr>
                <a:schemeClr val="dk1"/>
              </a:buClr>
              <a:buSzPts val="1100"/>
              <a:buFont typeface="Arial"/>
              <a:buNone/>
            </a:pPr>
            <a:r>
              <a:rPr lang="en"/>
              <a:t>By comparing these, you can find genes that PAX3 affects through other proteins indirectly.</a:t>
            </a:r>
            <a:endParaRPr/>
          </a:p>
          <a:p>
            <a:pPr indent="0" lvl="0" marL="0" rtl="0" algn="l">
              <a:lnSpc>
                <a:spcPct val="115000"/>
              </a:lnSpc>
              <a:spcBef>
                <a:spcPts val="1200"/>
              </a:spcBef>
              <a:spcAft>
                <a:spcPts val="0"/>
              </a:spcAft>
              <a:buClr>
                <a:schemeClr val="dk1"/>
              </a:buClr>
              <a:buSzPts val="1100"/>
              <a:buFont typeface="Arial"/>
              <a:buNone/>
            </a:pPr>
            <a:r>
              <a:rPr lang="en"/>
              <a:t>a) Genes that decrease when there's extra PAX3 in normal conditions (H2O):</a:t>
            </a:r>
            <a:endParaRPr/>
          </a:p>
          <a:p>
            <a:pPr indent="-298450" lvl="0" marL="457200" rtl="0" algn="l">
              <a:lnSpc>
                <a:spcPct val="115000"/>
              </a:lnSpc>
              <a:spcBef>
                <a:spcPts val="1200"/>
              </a:spcBef>
              <a:spcAft>
                <a:spcPts val="0"/>
              </a:spcAft>
              <a:buClr>
                <a:schemeClr val="dk1"/>
              </a:buClr>
              <a:buSzPts val="1100"/>
              <a:buChar char="●"/>
            </a:pPr>
            <a:r>
              <a:rPr lang="en"/>
              <a:t>These are genes that are downregulated when PAX3 is overexpressed.</a:t>
            </a:r>
            <a:endParaRPr/>
          </a:p>
          <a:p>
            <a:pPr indent="-298450" lvl="0" marL="457200" rtl="0" algn="l">
              <a:lnSpc>
                <a:spcPct val="115000"/>
              </a:lnSpc>
              <a:spcBef>
                <a:spcPts val="0"/>
              </a:spcBef>
              <a:spcAft>
                <a:spcPts val="0"/>
              </a:spcAft>
              <a:buClr>
                <a:schemeClr val="dk1"/>
              </a:buClr>
              <a:buSzPts val="1100"/>
              <a:buChar char="●"/>
            </a:pPr>
            <a:r>
              <a:rPr lang="en"/>
              <a:t>This downregulation could be due to direct PAX3 action or indirect effects through other proteins that PAX3 influences.</a:t>
            </a:r>
            <a:endParaRPr/>
          </a:p>
          <a:p>
            <a:pPr indent="0" lvl="0" marL="0" rtl="0" algn="l">
              <a:lnSpc>
                <a:spcPct val="115000"/>
              </a:lnSpc>
              <a:spcBef>
                <a:spcPts val="1200"/>
              </a:spcBef>
              <a:spcAft>
                <a:spcPts val="0"/>
              </a:spcAft>
              <a:buClr>
                <a:schemeClr val="dk1"/>
              </a:buClr>
              <a:buSzPts val="1100"/>
              <a:buFont typeface="Arial"/>
              <a:buNone/>
            </a:pPr>
            <a:r>
              <a:rPr lang="en"/>
              <a:t>b) Genes that don't decrease when there's extra PAX3 and CHX is present:</a:t>
            </a:r>
            <a:endParaRPr/>
          </a:p>
          <a:p>
            <a:pPr indent="-298450" lvl="0" marL="457200" rtl="0" algn="l">
              <a:lnSpc>
                <a:spcPct val="115000"/>
              </a:lnSpc>
              <a:spcBef>
                <a:spcPts val="1200"/>
              </a:spcBef>
              <a:spcAft>
                <a:spcPts val="0"/>
              </a:spcAft>
              <a:buClr>
                <a:schemeClr val="dk1"/>
              </a:buClr>
              <a:buSzPts val="1100"/>
              <a:buChar char="●"/>
            </a:pPr>
            <a:r>
              <a:rPr lang="en"/>
              <a:t>CHX stops new protein synthesis, so only direct effects of PAX3 should be seen.</a:t>
            </a:r>
            <a:endParaRPr/>
          </a:p>
          <a:p>
            <a:pPr indent="-298450" lvl="0" marL="457200" rtl="0" algn="l">
              <a:lnSpc>
                <a:spcPct val="115000"/>
              </a:lnSpc>
              <a:spcBef>
                <a:spcPts val="0"/>
              </a:spcBef>
              <a:spcAft>
                <a:spcPts val="0"/>
              </a:spcAft>
              <a:buClr>
                <a:schemeClr val="dk1"/>
              </a:buClr>
              <a:buSzPts val="1100"/>
              <a:buChar char="●"/>
            </a:pPr>
            <a:r>
              <a:rPr lang="en"/>
              <a:t>If a gene doesn't decrease under these conditions, it suggests that its downregulation in normal conditions (point a) was due to indirect effects.</a:t>
            </a:r>
            <a:endParaRPr/>
          </a:p>
          <a:p>
            <a:pPr indent="0" lvl="0" marL="0" rtl="0" algn="l">
              <a:lnSpc>
                <a:spcPct val="115000"/>
              </a:lnSpc>
              <a:spcBef>
                <a:spcPts val="1200"/>
              </a:spcBef>
              <a:spcAft>
                <a:spcPts val="0"/>
              </a:spcAft>
              <a:buNone/>
            </a:pPr>
            <a:r>
              <a:rPr lang="en"/>
              <a:t>By identifying genes that fit both these criteria, you're finding genes that:</a:t>
            </a:r>
            <a:endParaRPr/>
          </a:p>
          <a:p>
            <a:pPr indent="-298450" lvl="0" marL="457200" rtl="0" algn="l">
              <a:lnSpc>
                <a:spcPct val="115000"/>
              </a:lnSpc>
              <a:spcBef>
                <a:spcPts val="1200"/>
              </a:spcBef>
              <a:spcAft>
                <a:spcPts val="0"/>
              </a:spcAft>
              <a:buClr>
                <a:schemeClr val="dk1"/>
              </a:buClr>
              <a:buSzPts val="1100"/>
              <a:buAutoNum type="arabicPeriod"/>
            </a:pPr>
            <a:r>
              <a:rPr lang="en"/>
              <a:t>Are normally downregulated by PAX3 overexpression</a:t>
            </a:r>
            <a:endParaRPr/>
          </a:p>
          <a:p>
            <a:pPr indent="-298450" lvl="0" marL="457200" rtl="0" algn="l">
              <a:lnSpc>
                <a:spcPct val="115000"/>
              </a:lnSpc>
              <a:spcBef>
                <a:spcPts val="0"/>
              </a:spcBef>
              <a:spcAft>
                <a:spcPts val="0"/>
              </a:spcAft>
              <a:buClr>
                <a:schemeClr val="dk1"/>
              </a:buClr>
              <a:buSzPts val="1100"/>
              <a:buAutoNum type="arabicPeriod"/>
            </a:pPr>
            <a:r>
              <a:rPr lang="en"/>
              <a:t>But this downregulation requires new protein synthesis to occur</a:t>
            </a:r>
            <a:endParaRPr/>
          </a:p>
          <a:p>
            <a:pPr indent="0" lvl="0" marL="0" rtl="0" algn="l">
              <a:lnSpc>
                <a:spcPct val="115000"/>
              </a:lnSpc>
              <a:spcBef>
                <a:spcPts val="1200"/>
              </a:spcBef>
              <a:spcAft>
                <a:spcPts val="0"/>
              </a:spcAft>
              <a:buNone/>
            </a:pPr>
            <a:r>
              <a:rPr lang="en"/>
              <a:t>This implies these genes are not direct targets of PAX3, but are instead regulated by other factors that PAX3 influences. In melanoma research, this could reveal important secondary pathways that PAX3 controls, potentially uncovering new therapeutic targets or biomarkers.</a:t>
            </a:r>
            <a:endParaRPr/>
          </a:p>
          <a:p>
            <a:pPr indent="0" lvl="0" marL="0" rtl="0" algn="l">
              <a:lnSpc>
                <a:spcPct val="115000"/>
              </a:lnSpc>
              <a:spcBef>
                <a:spcPts val="1200"/>
              </a:spcBef>
              <a:spcAft>
                <a:spcPts val="0"/>
              </a:spcAft>
              <a:buNone/>
            </a:pPr>
            <a:r>
              <a:t/>
            </a:r>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eccef0b30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eccef0b30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This comparison can reveal:</a:t>
            </a:r>
            <a:endParaRPr/>
          </a:p>
          <a:p>
            <a:pPr indent="-298450" lvl="0" marL="457200" rtl="0" algn="l">
              <a:lnSpc>
                <a:spcPct val="115000"/>
              </a:lnSpc>
              <a:spcBef>
                <a:spcPts val="1200"/>
              </a:spcBef>
              <a:spcAft>
                <a:spcPts val="0"/>
              </a:spcAft>
              <a:buClr>
                <a:schemeClr val="dk1"/>
              </a:buClr>
              <a:buSzPts val="1100"/>
              <a:buAutoNum type="arabicPeriod"/>
            </a:pPr>
            <a:r>
              <a:rPr lang="en"/>
              <a:t>Genes in both circles:</a:t>
            </a:r>
            <a:endParaRPr/>
          </a:p>
          <a:p>
            <a:pPr indent="-298450" lvl="1" marL="914400" rtl="0" algn="l">
              <a:lnSpc>
                <a:spcPct val="115000"/>
              </a:lnSpc>
              <a:spcBef>
                <a:spcPts val="0"/>
              </a:spcBef>
              <a:spcAft>
                <a:spcPts val="0"/>
              </a:spcAft>
              <a:buClr>
                <a:schemeClr val="dk1"/>
              </a:buClr>
              <a:buSzPts val="1100"/>
              <a:buChar char="○"/>
            </a:pPr>
            <a:r>
              <a:rPr lang="en"/>
              <a:t>These are affected by PAX3 under normal conditions and still show upregulation when protein synthesis is blocked.</a:t>
            </a:r>
            <a:endParaRPr/>
          </a:p>
          <a:p>
            <a:pPr indent="-298450" lvl="1" marL="914400" rtl="0" algn="l">
              <a:lnSpc>
                <a:spcPct val="115000"/>
              </a:lnSpc>
              <a:spcBef>
                <a:spcPts val="0"/>
              </a:spcBef>
              <a:spcAft>
                <a:spcPts val="0"/>
              </a:spcAft>
              <a:buClr>
                <a:schemeClr val="dk1"/>
              </a:buClr>
              <a:buSzPts val="1100"/>
              <a:buChar char="○"/>
            </a:pPr>
            <a:r>
              <a:rPr lang="en"/>
              <a:t>Likely direct transcriptional targets of PAX3.</a:t>
            </a:r>
            <a:endParaRPr/>
          </a:p>
          <a:p>
            <a:pPr indent="-298450" lvl="0" marL="457200" rtl="0" algn="l">
              <a:lnSpc>
                <a:spcPct val="115000"/>
              </a:lnSpc>
              <a:spcBef>
                <a:spcPts val="0"/>
              </a:spcBef>
              <a:spcAft>
                <a:spcPts val="0"/>
              </a:spcAft>
              <a:buClr>
                <a:schemeClr val="dk1"/>
              </a:buClr>
              <a:buSzPts val="1100"/>
              <a:buAutoNum type="arabicPeriod"/>
            </a:pPr>
            <a:r>
              <a:rPr lang="en"/>
              <a:t>Genes only in Circle 1 (PAX3 DE, not up in CHX):</a:t>
            </a:r>
            <a:endParaRPr/>
          </a:p>
          <a:p>
            <a:pPr indent="-298450" lvl="1" marL="914400" rtl="0" algn="l">
              <a:lnSpc>
                <a:spcPct val="115000"/>
              </a:lnSpc>
              <a:spcBef>
                <a:spcPts val="0"/>
              </a:spcBef>
              <a:spcAft>
                <a:spcPts val="0"/>
              </a:spcAft>
              <a:buClr>
                <a:schemeClr val="dk1"/>
              </a:buClr>
              <a:buSzPts val="1100"/>
              <a:buChar char="○"/>
            </a:pPr>
            <a:r>
              <a:rPr lang="en"/>
              <a:t>These are affected by PAX3 under normal conditions but not upregulated with CHX.</a:t>
            </a:r>
            <a:endParaRPr/>
          </a:p>
          <a:p>
            <a:pPr indent="-298450" lvl="1" marL="914400" rtl="0" algn="l">
              <a:lnSpc>
                <a:spcPct val="115000"/>
              </a:lnSpc>
              <a:spcBef>
                <a:spcPts val="0"/>
              </a:spcBef>
              <a:spcAft>
                <a:spcPts val="0"/>
              </a:spcAft>
              <a:buClr>
                <a:schemeClr val="dk1"/>
              </a:buClr>
              <a:buSzPts val="1100"/>
              <a:buChar char="○"/>
            </a:pPr>
            <a:r>
              <a:rPr lang="en"/>
              <a:t>Could include genes indirectly regulated by PAX3 through other proteins.</a:t>
            </a:r>
            <a:endParaRPr/>
          </a:p>
          <a:p>
            <a:pPr indent="-298450" lvl="1" marL="914400" rtl="0" algn="l">
              <a:lnSpc>
                <a:spcPct val="115000"/>
              </a:lnSpc>
              <a:spcBef>
                <a:spcPts val="0"/>
              </a:spcBef>
              <a:spcAft>
                <a:spcPts val="0"/>
              </a:spcAft>
              <a:buClr>
                <a:schemeClr val="dk1"/>
              </a:buClr>
              <a:buSzPts val="1100"/>
              <a:buChar char="○"/>
            </a:pPr>
            <a:r>
              <a:rPr lang="en"/>
              <a:t>Also includes genes downregulated by PAX3 in normal conditions.</a:t>
            </a:r>
            <a:endParaRPr/>
          </a:p>
          <a:p>
            <a:pPr indent="-298450" lvl="0" marL="457200" rtl="0" algn="l">
              <a:lnSpc>
                <a:spcPct val="115000"/>
              </a:lnSpc>
              <a:spcBef>
                <a:spcPts val="0"/>
              </a:spcBef>
              <a:spcAft>
                <a:spcPts val="0"/>
              </a:spcAft>
              <a:buClr>
                <a:schemeClr val="dk1"/>
              </a:buClr>
              <a:buSzPts val="1100"/>
              <a:buAutoNum type="arabicPeriod"/>
            </a:pPr>
            <a:r>
              <a:rPr lang="en"/>
              <a:t>Genes only in Circle 2 (Up in PAX3+CHX, not DE in normal conditions):</a:t>
            </a:r>
            <a:endParaRPr/>
          </a:p>
          <a:p>
            <a:pPr indent="-298450" lvl="1" marL="914400" rtl="0" algn="l">
              <a:lnSpc>
                <a:spcPct val="115000"/>
              </a:lnSpc>
              <a:spcBef>
                <a:spcPts val="0"/>
              </a:spcBef>
              <a:spcAft>
                <a:spcPts val="0"/>
              </a:spcAft>
              <a:buClr>
                <a:schemeClr val="dk1"/>
              </a:buClr>
              <a:buSzPts val="1100"/>
              <a:buChar char="○"/>
            </a:pPr>
            <a:r>
              <a:rPr lang="en"/>
              <a:t>These are upregulated by PAX3 only when protein synthesis is blocked.</a:t>
            </a:r>
            <a:endParaRPr/>
          </a:p>
          <a:p>
            <a:pPr indent="-298450" lvl="1" marL="914400" rtl="0" algn="l">
              <a:lnSpc>
                <a:spcPct val="115000"/>
              </a:lnSpc>
              <a:spcBef>
                <a:spcPts val="0"/>
              </a:spcBef>
              <a:spcAft>
                <a:spcPts val="0"/>
              </a:spcAft>
              <a:buClr>
                <a:schemeClr val="dk1"/>
              </a:buClr>
              <a:buSzPts val="1100"/>
              <a:buChar char="○"/>
            </a:pPr>
            <a:r>
              <a:rPr lang="en"/>
              <a:t>Could represent genes normally repressed by PAX3-induced factors.</a:t>
            </a:r>
            <a:endParaRPr/>
          </a:p>
          <a:p>
            <a:pPr indent="-298450" lvl="1" marL="914400" rtl="0" algn="l">
              <a:lnSpc>
                <a:spcPct val="115000"/>
              </a:lnSpc>
              <a:spcBef>
                <a:spcPts val="0"/>
              </a:spcBef>
              <a:spcAft>
                <a:spcPts val="0"/>
              </a:spcAft>
              <a:buClr>
                <a:schemeClr val="dk1"/>
              </a:buClr>
              <a:buSzPts val="1100"/>
              <a:buChar char="○"/>
            </a:pPr>
            <a:r>
              <a:rPr lang="en"/>
              <a:t>Might also include genes stabilized by PAX3 when NMD is inhibited.</a:t>
            </a:r>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2" name="Shape 62"/>
        <p:cNvGrpSpPr/>
        <p:nvPr/>
      </p:nvGrpSpPr>
      <p:grpSpPr>
        <a:xfrm>
          <a:off x="0" y="0"/>
          <a:ext cx="0" cy="0"/>
          <a:chOff x="0" y="0"/>
          <a:chExt cx="0" cy="0"/>
        </a:xfrm>
      </p:grpSpPr>
      <p:sp>
        <p:nvSpPr>
          <p:cNvPr id="63" name="Google Shape;63;p1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Play"/>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4" name="Google Shape;64;p15"/>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65" name="Google Shape;65;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8" name="Shape 68"/>
        <p:cNvGrpSpPr/>
        <p:nvPr/>
      </p:nvGrpSpPr>
      <p:grpSpPr>
        <a:xfrm>
          <a:off x="0" y="0"/>
          <a:ext cx="0" cy="0"/>
          <a:chOff x="0" y="0"/>
          <a:chExt cx="0" cy="0"/>
        </a:xfrm>
      </p:grpSpPr>
      <p:sp>
        <p:nvSpPr>
          <p:cNvPr id="69" name="Google Shape;69;p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0" name="Google Shape;70;p1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4" name="Shape 74"/>
        <p:cNvGrpSpPr/>
        <p:nvPr/>
      </p:nvGrpSpPr>
      <p:grpSpPr>
        <a:xfrm>
          <a:off x="0" y="0"/>
          <a:ext cx="0" cy="0"/>
          <a:chOff x="0" y="0"/>
          <a:chExt cx="0" cy="0"/>
        </a:xfrm>
      </p:grpSpPr>
      <p:sp>
        <p:nvSpPr>
          <p:cNvPr id="75" name="Google Shape;75;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6" name="Google Shape;76;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7" name="Google Shape;77;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18"/>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Play"/>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0" name="Google Shape;80;p18"/>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757575"/>
              </a:buClr>
              <a:buSzPts val="1800"/>
              <a:buNone/>
              <a:defRPr sz="1800">
                <a:solidFill>
                  <a:srgbClr val="757575"/>
                </a:solidFill>
              </a:defRPr>
            </a:lvl1pPr>
            <a:lvl2pPr indent="-228600" lvl="1" marL="914400" rtl="0" algn="l">
              <a:lnSpc>
                <a:spcPct val="90000"/>
              </a:lnSpc>
              <a:spcBef>
                <a:spcPts val="400"/>
              </a:spcBef>
              <a:spcAft>
                <a:spcPts val="0"/>
              </a:spcAft>
              <a:buClr>
                <a:srgbClr val="757575"/>
              </a:buClr>
              <a:buSzPts val="1500"/>
              <a:buNone/>
              <a:defRPr sz="1500">
                <a:solidFill>
                  <a:srgbClr val="757575"/>
                </a:solidFill>
              </a:defRPr>
            </a:lvl2pPr>
            <a:lvl3pPr indent="-228600" lvl="2" marL="1371600" rtl="0" algn="l">
              <a:lnSpc>
                <a:spcPct val="90000"/>
              </a:lnSpc>
              <a:spcBef>
                <a:spcPts val="400"/>
              </a:spcBef>
              <a:spcAft>
                <a:spcPts val="0"/>
              </a:spcAft>
              <a:buClr>
                <a:srgbClr val="757575"/>
              </a:buClr>
              <a:buSzPts val="1400"/>
              <a:buNone/>
              <a:defRPr sz="1400">
                <a:solidFill>
                  <a:srgbClr val="757575"/>
                </a:solidFill>
              </a:defRPr>
            </a:lvl3pPr>
            <a:lvl4pPr indent="-228600" lvl="3" marL="1828800" rtl="0" algn="l">
              <a:lnSpc>
                <a:spcPct val="90000"/>
              </a:lnSpc>
              <a:spcBef>
                <a:spcPts val="400"/>
              </a:spcBef>
              <a:spcAft>
                <a:spcPts val="0"/>
              </a:spcAft>
              <a:buClr>
                <a:srgbClr val="757575"/>
              </a:buClr>
              <a:buSzPts val="1200"/>
              <a:buNone/>
              <a:defRPr sz="1200">
                <a:solidFill>
                  <a:srgbClr val="757575"/>
                </a:solidFill>
              </a:defRPr>
            </a:lvl4pPr>
            <a:lvl5pPr indent="-228600" lvl="4" marL="2286000" rtl="0" algn="l">
              <a:lnSpc>
                <a:spcPct val="90000"/>
              </a:lnSpc>
              <a:spcBef>
                <a:spcPts val="400"/>
              </a:spcBef>
              <a:spcAft>
                <a:spcPts val="0"/>
              </a:spcAft>
              <a:buClr>
                <a:srgbClr val="757575"/>
              </a:buClr>
              <a:buSzPts val="1200"/>
              <a:buNone/>
              <a:defRPr sz="1200">
                <a:solidFill>
                  <a:srgbClr val="757575"/>
                </a:solidFill>
              </a:defRPr>
            </a:lvl5pPr>
            <a:lvl6pPr indent="-228600" lvl="5" marL="2743200" rtl="0" algn="l">
              <a:lnSpc>
                <a:spcPct val="90000"/>
              </a:lnSpc>
              <a:spcBef>
                <a:spcPts val="400"/>
              </a:spcBef>
              <a:spcAft>
                <a:spcPts val="0"/>
              </a:spcAft>
              <a:buClr>
                <a:srgbClr val="757575"/>
              </a:buClr>
              <a:buSzPts val="1200"/>
              <a:buNone/>
              <a:defRPr sz="1200">
                <a:solidFill>
                  <a:srgbClr val="757575"/>
                </a:solidFill>
              </a:defRPr>
            </a:lvl6pPr>
            <a:lvl7pPr indent="-228600" lvl="6" marL="3200400" rtl="0" algn="l">
              <a:lnSpc>
                <a:spcPct val="90000"/>
              </a:lnSpc>
              <a:spcBef>
                <a:spcPts val="400"/>
              </a:spcBef>
              <a:spcAft>
                <a:spcPts val="0"/>
              </a:spcAft>
              <a:buClr>
                <a:srgbClr val="757575"/>
              </a:buClr>
              <a:buSzPts val="1200"/>
              <a:buNone/>
              <a:defRPr sz="1200">
                <a:solidFill>
                  <a:srgbClr val="757575"/>
                </a:solidFill>
              </a:defRPr>
            </a:lvl7pPr>
            <a:lvl8pPr indent="-228600" lvl="7" marL="3657600" rtl="0" algn="l">
              <a:lnSpc>
                <a:spcPct val="90000"/>
              </a:lnSpc>
              <a:spcBef>
                <a:spcPts val="400"/>
              </a:spcBef>
              <a:spcAft>
                <a:spcPts val="0"/>
              </a:spcAft>
              <a:buClr>
                <a:srgbClr val="757575"/>
              </a:buClr>
              <a:buSzPts val="1200"/>
              <a:buNone/>
              <a:defRPr sz="1200">
                <a:solidFill>
                  <a:srgbClr val="757575"/>
                </a:solidFill>
              </a:defRPr>
            </a:lvl8pPr>
            <a:lvl9pPr indent="-228600" lvl="8" marL="4114800" rtl="0" algn="l">
              <a:lnSpc>
                <a:spcPct val="90000"/>
              </a:lnSpc>
              <a:spcBef>
                <a:spcPts val="400"/>
              </a:spcBef>
              <a:spcAft>
                <a:spcPts val="0"/>
              </a:spcAft>
              <a:buClr>
                <a:srgbClr val="757575"/>
              </a:buClr>
              <a:buSzPts val="1200"/>
              <a:buNone/>
              <a:defRPr sz="1200">
                <a:solidFill>
                  <a:srgbClr val="757575"/>
                </a:solidFill>
              </a:defRPr>
            </a:lvl9pPr>
          </a:lstStyle>
          <a:p/>
        </p:txBody>
      </p:sp>
      <p:sp>
        <p:nvSpPr>
          <p:cNvPr id="81" name="Google Shape;81;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2" name="Google Shape;82;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3" name="Google Shape;83;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4" name="Shape 84"/>
        <p:cNvGrpSpPr/>
        <p:nvPr/>
      </p:nvGrpSpPr>
      <p:grpSpPr>
        <a:xfrm>
          <a:off x="0" y="0"/>
          <a:ext cx="0" cy="0"/>
          <a:chOff x="0" y="0"/>
          <a:chExt cx="0" cy="0"/>
        </a:xfrm>
      </p:grpSpPr>
      <p:sp>
        <p:nvSpPr>
          <p:cNvPr id="85" name="Google Shape;85;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6" name="Google Shape;86;p19"/>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7" name="Google Shape;87;p19"/>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8" name="Google Shape;88;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9" name="Google Shape;89;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0" name="Google Shape;90;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1" name="Shape 91"/>
        <p:cNvGrpSpPr/>
        <p:nvPr/>
      </p:nvGrpSpPr>
      <p:grpSpPr>
        <a:xfrm>
          <a:off x="0" y="0"/>
          <a:ext cx="0" cy="0"/>
          <a:chOff x="0" y="0"/>
          <a:chExt cx="0" cy="0"/>
        </a:xfrm>
      </p:grpSpPr>
      <p:sp>
        <p:nvSpPr>
          <p:cNvPr id="92" name="Google Shape;92;p20"/>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3" name="Google Shape;93;p20"/>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4" name="Google Shape;94;p20"/>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5" name="Google Shape;95;p20"/>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6" name="Google Shape;96;p20"/>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7" name="Google Shape;97;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8" name="Google Shape;98;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9" name="Google Shape;99;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0" name="Shape 100"/>
        <p:cNvGrpSpPr/>
        <p:nvPr/>
      </p:nvGrpSpPr>
      <p:grpSpPr>
        <a:xfrm>
          <a:off x="0" y="0"/>
          <a:ext cx="0" cy="0"/>
          <a:chOff x="0" y="0"/>
          <a:chExt cx="0" cy="0"/>
        </a:xfrm>
      </p:grpSpPr>
      <p:sp>
        <p:nvSpPr>
          <p:cNvPr id="101" name="Google Shape;101;p2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2" name="Google Shape;102;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3" name="Google Shape;103;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4" name="Google Shape;104;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5" name="Shape 105"/>
        <p:cNvGrpSpPr/>
        <p:nvPr/>
      </p:nvGrpSpPr>
      <p:grpSpPr>
        <a:xfrm>
          <a:off x="0" y="0"/>
          <a:ext cx="0" cy="0"/>
          <a:chOff x="0" y="0"/>
          <a:chExt cx="0" cy="0"/>
        </a:xfrm>
      </p:grpSpPr>
      <p:sp>
        <p:nvSpPr>
          <p:cNvPr id="106" name="Google Shape;106;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Play"/>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7" name="Google Shape;107;p22"/>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08" name="Google Shape;108;p22"/>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9" name="Google Shape;109;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0" name="Google Shape;110;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2" name="Shape 112"/>
        <p:cNvGrpSpPr/>
        <p:nvPr/>
      </p:nvGrpSpPr>
      <p:grpSpPr>
        <a:xfrm>
          <a:off x="0" y="0"/>
          <a:ext cx="0" cy="0"/>
          <a:chOff x="0" y="0"/>
          <a:chExt cx="0" cy="0"/>
        </a:xfrm>
      </p:grpSpPr>
      <p:sp>
        <p:nvSpPr>
          <p:cNvPr id="113" name="Google Shape;113;p23"/>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Play"/>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4" name="Google Shape;114;p23"/>
          <p:cNvSpPr/>
          <p:nvPr>
            <p:ph idx="2" type="pic"/>
          </p:nvPr>
        </p:nvSpPr>
        <p:spPr>
          <a:xfrm>
            <a:off x="3887391" y="740569"/>
            <a:ext cx="4629300" cy="3655200"/>
          </a:xfrm>
          <a:prstGeom prst="rect">
            <a:avLst/>
          </a:prstGeom>
          <a:noFill/>
          <a:ln>
            <a:noFill/>
          </a:ln>
        </p:spPr>
      </p:sp>
      <p:sp>
        <p:nvSpPr>
          <p:cNvPr id="115" name="Google Shape;115;p23"/>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1" name="Google Shape;121;p24"/>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5" name="Shape 125"/>
        <p:cNvGrpSpPr/>
        <p:nvPr/>
      </p:nvGrpSpPr>
      <p:grpSpPr>
        <a:xfrm>
          <a:off x="0" y="0"/>
          <a:ext cx="0" cy="0"/>
          <a:chOff x="0" y="0"/>
          <a:chExt cx="0" cy="0"/>
        </a:xfrm>
      </p:grpSpPr>
      <p:sp>
        <p:nvSpPr>
          <p:cNvPr id="126" name="Google Shape;126;p25"/>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7" name="Google Shape;127;p25"/>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8" name="Google Shape;128;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9" name="Google Shape;129;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0" name="Google Shape;130;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1.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Play"/>
              <a:buNone/>
              <a:defRPr b="0" i="0" sz="3300" u="none" cap="none" strike="noStrike">
                <a:solidFill>
                  <a:schemeClr val="dk1"/>
                </a:solidFill>
                <a:latin typeface="Play"/>
                <a:ea typeface="Play"/>
                <a:cs typeface="Play"/>
                <a:sym typeface="Play"/>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8" name="Google Shape;58;p1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757575"/>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757575"/>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757575"/>
                </a:solidFill>
                <a:latin typeface="Arial"/>
                <a:ea typeface="Arial"/>
                <a:cs typeface="Arial"/>
                <a:sym typeface="Arial"/>
              </a:defRPr>
            </a:lvl1pPr>
            <a:lvl2pPr indent="0" lvl="1" marL="0" marR="0" rtl="0" algn="r">
              <a:spcBef>
                <a:spcPts val="0"/>
              </a:spcBef>
              <a:buNone/>
              <a:defRPr b="0" i="0" sz="900" u="none" cap="none" strike="noStrike">
                <a:solidFill>
                  <a:srgbClr val="757575"/>
                </a:solidFill>
                <a:latin typeface="Arial"/>
                <a:ea typeface="Arial"/>
                <a:cs typeface="Arial"/>
                <a:sym typeface="Arial"/>
              </a:defRPr>
            </a:lvl2pPr>
            <a:lvl3pPr indent="0" lvl="2" marL="0" marR="0" rtl="0" algn="r">
              <a:spcBef>
                <a:spcPts val="0"/>
              </a:spcBef>
              <a:buNone/>
              <a:defRPr b="0" i="0" sz="900" u="none" cap="none" strike="noStrike">
                <a:solidFill>
                  <a:srgbClr val="757575"/>
                </a:solidFill>
                <a:latin typeface="Arial"/>
                <a:ea typeface="Arial"/>
                <a:cs typeface="Arial"/>
                <a:sym typeface="Arial"/>
              </a:defRPr>
            </a:lvl3pPr>
            <a:lvl4pPr indent="0" lvl="3" marL="0" marR="0" rtl="0" algn="r">
              <a:spcBef>
                <a:spcPts val="0"/>
              </a:spcBef>
              <a:buNone/>
              <a:defRPr b="0" i="0" sz="900" u="none" cap="none" strike="noStrike">
                <a:solidFill>
                  <a:srgbClr val="757575"/>
                </a:solidFill>
                <a:latin typeface="Arial"/>
                <a:ea typeface="Arial"/>
                <a:cs typeface="Arial"/>
                <a:sym typeface="Arial"/>
              </a:defRPr>
            </a:lvl4pPr>
            <a:lvl5pPr indent="0" lvl="4" marL="0" marR="0" rtl="0" algn="r">
              <a:spcBef>
                <a:spcPts val="0"/>
              </a:spcBef>
              <a:buNone/>
              <a:defRPr b="0" i="0" sz="900" u="none" cap="none" strike="noStrike">
                <a:solidFill>
                  <a:srgbClr val="757575"/>
                </a:solidFill>
                <a:latin typeface="Arial"/>
                <a:ea typeface="Arial"/>
                <a:cs typeface="Arial"/>
                <a:sym typeface="Arial"/>
              </a:defRPr>
            </a:lvl5pPr>
            <a:lvl6pPr indent="0" lvl="5" marL="0" marR="0" rtl="0" algn="r">
              <a:spcBef>
                <a:spcPts val="0"/>
              </a:spcBef>
              <a:buNone/>
              <a:defRPr b="0" i="0" sz="900" u="none" cap="none" strike="noStrike">
                <a:solidFill>
                  <a:srgbClr val="757575"/>
                </a:solidFill>
                <a:latin typeface="Arial"/>
                <a:ea typeface="Arial"/>
                <a:cs typeface="Arial"/>
                <a:sym typeface="Arial"/>
              </a:defRPr>
            </a:lvl6pPr>
            <a:lvl7pPr indent="0" lvl="6" marL="0" marR="0" rtl="0" algn="r">
              <a:spcBef>
                <a:spcPts val="0"/>
              </a:spcBef>
              <a:buNone/>
              <a:defRPr b="0" i="0" sz="900" u="none" cap="none" strike="noStrike">
                <a:solidFill>
                  <a:srgbClr val="757575"/>
                </a:solidFill>
                <a:latin typeface="Arial"/>
                <a:ea typeface="Arial"/>
                <a:cs typeface="Arial"/>
                <a:sym typeface="Arial"/>
              </a:defRPr>
            </a:lvl7pPr>
            <a:lvl8pPr indent="0" lvl="7" marL="0" marR="0" rtl="0" algn="r">
              <a:spcBef>
                <a:spcPts val="0"/>
              </a:spcBef>
              <a:buNone/>
              <a:defRPr b="0" i="0" sz="900" u="none" cap="none" strike="noStrike">
                <a:solidFill>
                  <a:srgbClr val="757575"/>
                </a:solidFill>
                <a:latin typeface="Arial"/>
                <a:ea typeface="Arial"/>
                <a:cs typeface="Arial"/>
                <a:sym typeface="Arial"/>
              </a:defRPr>
            </a:lvl8pPr>
            <a:lvl9pPr indent="0" lvl="8" marL="0" marR="0" rtl="0" algn="r">
              <a:spcBef>
                <a:spcPts val="0"/>
              </a:spcBef>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PAX3's Role in Nonsense-Mediated Decay: Implications for </a:t>
            </a:r>
            <a:r>
              <a:rPr lang="en"/>
              <a:t>Melanoma</a:t>
            </a:r>
            <a:endParaRPr/>
          </a:p>
        </p:txBody>
      </p:sp>
      <p:sp>
        <p:nvSpPr>
          <p:cNvPr id="136" name="Google Shape;136;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Lulu Jiang</a:t>
            </a:r>
            <a:endParaRPr/>
          </a:p>
        </p:txBody>
      </p:sp>
      <p:pic>
        <p:nvPicPr>
          <p:cNvPr id="137" name="Google Shape;137;p26"/>
          <p:cNvPicPr preferRelativeResize="0"/>
          <p:nvPr/>
        </p:nvPicPr>
        <p:blipFill>
          <a:blip r:embed="rId3">
            <a:alphaModFix/>
          </a:blip>
          <a:stretch>
            <a:fillRect/>
          </a:stretch>
        </p:blipFill>
        <p:spPr>
          <a:xfrm>
            <a:off x="0" y="2967075"/>
            <a:ext cx="3220950" cy="21764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5"/>
          <p:cNvSpPr txBox="1"/>
          <p:nvPr>
            <p:ph idx="1" type="body"/>
          </p:nvPr>
        </p:nvSpPr>
        <p:spPr>
          <a:xfrm>
            <a:off x="311700" y="118400"/>
            <a:ext cx="53922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a:t>Data Processing Workflow:</a:t>
            </a:r>
            <a:endParaRPr b="1"/>
          </a:p>
          <a:p>
            <a:pPr indent="0" lvl="0" marL="0" rtl="0" algn="l">
              <a:spcBef>
                <a:spcPts val="0"/>
              </a:spcBef>
              <a:spcAft>
                <a:spcPts val="0"/>
              </a:spcAft>
              <a:buNone/>
            </a:pPr>
            <a:r>
              <a:rPr lang="en"/>
              <a:t>Paired end reads data preprocessing</a:t>
            </a:r>
            <a:r>
              <a:rPr lang="en"/>
              <a:t>→ PCA plots → DESeq2 </a:t>
            </a:r>
            <a:endParaRPr/>
          </a:p>
          <a:p>
            <a:pPr indent="0" lvl="0" marL="0" marR="0" rtl="0" algn="l">
              <a:lnSpc>
                <a:spcPct val="100000"/>
              </a:lnSpc>
              <a:spcBef>
                <a:spcPts val="1200"/>
              </a:spcBef>
              <a:spcAft>
                <a:spcPts val="0"/>
              </a:spcAft>
              <a:buNone/>
            </a:pPr>
            <a:r>
              <a:rPr b="1" lang="en"/>
              <a:t>Visualization:</a:t>
            </a:r>
            <a:endParaRPr b="1"/>
          </a:p>
          <a:p>
            <a:pPr indent="0" lvl="0" marL="0" marR="0" rtl="0" algn="l">
              <a:lnSpc>
                <a:spcPct val="100000"/>
              </a:lnSpc>
              <a:spcBef>
                <a:spcPts val="0"/>
              </a:spcBef>
              <a:spcAft>
                <a:spcPts val="0"/>
              </a:spcAft>
              <a:buNone/>
            </a:pPr>
            <a:r>
              <a:rPr lang="en"/>
              <a:t>Volcano plots, Venn Diagram</a:t>
            </a:r>
            <a:endParaRPr/>
          </a:p>
          <a:p>
            <a:pPr indent="0" lvl="0" marL="0" marR="0" rtl="0" algn="l">
              <a:lnSpc>
                <a:spcPct val="100000"/>
              </a:lnSpc>
              <a:spcBef>
                <a:spcPts val="0"/>
              </a:spcBef>
              <a:spcAft>
                <a:spcPts val="0"/>
              </a:spcAft>
              <a:buNone/>
            </a:pPr>
            <a:r>
              <a:rPr lang="en"/>
              <a:t>Spearman Correlation Analysis</a:t>
            </a:r>
            <a:endParaRPr/>
          </a:p>
          <a:p>
            <a:pPr indent="0" lvl="0" marL="0" marR="0" rtl="0" algn="l">
              <a:lnSpc>
                <a:spcPct val="100000"/>
              </a:lnSpc>
              <a:spcBef>
                <a:spcPts val="0"/>
              </a:spcBef>
              <a:spcAft>
                <a:spcPts val="0"/>
              </a:spcAft>
              <a:buNone/>
            </a:pPr>
            <a:r>
              <a:t/>
            </a:r>
            <a:endParaRPr/>
          </a:p>
        </p:txBody>
      </p:sp>
      <p:pic>
        <p:nvPicPr>
          <p:cNvPr id="242" name="Google Shape;242;p35"/>
          <p:cNvPicPr preferRelativeResize="0"/>
          <p:nvPr/>
        </p:nvPicPr>
        <p:blipFill>
          <a:blip r:embed="rId3">
            <a:alphaModFix/>
          </a:blip>
          <a:stretch>
            <a:fillRect/>
          </a:stretch>
        </p:blipFill>
        <p:spPr>
          <a:xfrm>
            <a:off x="5022625" y="2268450"/>
            <a:ext cx="4007752" cy="2671175"/>
          </a:xfrm>
          <a:prstGeom prst="rect">
            <a:avLst/>
          </a:prstGeom>
          <a:noFill/>
          <a:ln>
            <a:noFill/>
          </a:ln>
        </p:spPr>
      </p:pic>
      <p:pic>
        <p:nvPicPr>
          <p:cNvPr id="243" name="Google Shape;243;p35"/>
          <p:cNvPicPr preferRelativeResize="0"/>
          <p:nvPr/>
        </p:nvPicPr>
        <p:blipFill>
          <a:blip r:embed="rId4">
            <a:alphaModFix/>
          </a:blip>
          <a:stretch>
            <a:fillRect/>
          </a:stretch>
        </p:blipFill>
        <p:spPr>
          <a:xfrm>
            <a:off x="0" y="2571750"/>
            <a:ext cx="3718902" cy="2478649"/>
          </a:xfrm>
          <a:prstGeom prst="rect">
            <a:avLst/>
          </a:prstGeom>
          <a:noFill/>
          <a:ln>
            <a:noFill/>
          </a:ln>
        </p:spPr>
      </p:pic>
      <p:pic>
        <p:nvPicPr>
          <p:cNvPr id="244" name="Google Shape;244;p35"/>
          <p:cNvPicPr preferRelativeResize="0"/>
          <p:nvPr/>
        </p:nvPicPr>
        <p:blipFill>
          <a:blip r:embed="rId5">
            <a:alphaModFix/>
          </a:blip>
          <a:stretch>
            <a:fillRect/>
          </a:stretch>
        </p:blipFill>
        <p:spPr>
          <a:xfrm>
            <a:off x="5703901" y="118388"/>
            <a:ext cx="3244227" cy="20276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and Approaches in RNA-seq Analysis</a:t>
            </a:r>
            <a:endParaRPr/>
          </a:p>
        </p:txBody>
      </p:sp>
      <p:sp>
        <p:nvSpPr>
          <p:cNvPr id="250" name="Google Shape;250;p3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Clr>
                <a:schemeClr val="dk1"/>
              </a:buClr>
              <a:buSzPts val="1100"/>
              <a:buFont typeface="Arial"/>
              <a:buNone/>
            </a:pPr>
            <a:r>
              <a:rPr b="1" lang="en" sz="1600">
                <a:solidFill>
                  <a:schemeClr val="dk1"/>
                </a:solidFill>
              </a:rPr>
              <a:t>PAX3 Function</a:t>
            </a:r>
            <a:endParaRPr b="1" sz="1600">
              <a:solidFill>
                <a:schemeClr val="dk1"/>
              </a:solidFill>
            </a:endParaRPr>
          </a:p>
          <a:p>
            <a:pPr indent="-330200" lvl="0" marL="457200" rtl="0" algn="l">
              <a:spcBef>
                <a:spcPts val="1200"/>
              </a:spcBef>
              <a:spcAft>
                <a:spcPts val="0"/>
              </a:spcAft>
              <a:buClr>
                <a:schemeClr val="dk1"/>
              </a:buClr>
              <a:buSzPts val="1600"/>
              <a:buChar char="●"/>
            </a:pPr>
            <a:r>
              <a:rPr lang="en" sz="1600">
                <a:solidFill>
                  <a:schemeClr val="dk1"/>
                </a:solidFill>
              </a:rPr>
              <a:t>Traditional view: Transcriptional activator</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New perspective: Can also act as repressor</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Approach: Include all differentially expressed genes</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Upregulated and downregulated</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Captures full range of PAX3 effects</a:t>
            </a:r>
            <a:endParaRPr sz="1600">
              <a:solidFill>
                <a:schemeClr val="dk1"/>
              </a:solidFill>
            </a:endParaRPr>
          </a:p>
        </p:txBody>
      </p:sp>
      <p:sp>
        <p:nvSpPr>
          <p:cNvPr id="251" name="Google Shape;251;p3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b="1" lang="en" sz="1600">
                <a:solidFill>
                  <a:schemeClr val="dk1"/>
                </a:solidFill>
              </a:rPr>
              <a:t>Analysis Strategy</a:t>
            </a:r>
            <a:endParaRPr b="1" sz="1600">
              <a:solidFill>
                <a:schemeClr val="dk1"/>
              </a:solidFill>
            </a:endParaRPr>
          </a:p>
          <a:p>
            <a:pPr indent="-330200" lvl="0" marL="457200" rtl="0" algn="l">
              <a:spcBef>
                <a:spcPts val="1200"/>
              </a:spcBef>
              <a:spcAft>
                <a:spcPts val="0"/>
              </a:spcAft>
              <a:buClr>
                <a:schemeClr val="dk1"/>
              </a:buClr>
              <a:buSzPts val="1600"/>
              <a:buAutoNum type="arabicPeriod"/>
            </a:pPr>
            <a:r>
              <a:rPr lang="en" sz="1600">
                <a:solidFill>
                  <a:schemeClr val="dk1"/>
                </a:solidFill>
              </a:rPr>
              <a:t>Plot all significantly changed genes</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Group genes based on:</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Up/downregulation</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Significance of change</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Identify patterns across conditions</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Confirm normalization of background noise</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7"/>
          <p:cNvSpPr txBox="1"/>
          <p:nvPr>
            <p:ph idx="1" type="body"/>
          </p:nvPr>
        </p:nvSpPr>
        <p:spPr>
          <a:xfrm>
            <a:off x="311700" y="1212975"/>
            <a:ext cx="7992300" cy="37677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Clr>
                <a:schemeClr val="dk1"/>
              </a:buClr>
              <a:buSzPts val="1100"/>
              <a:buFont typeface="Arial"/>
              <a:buNone/>
            </a:pPr>
            <a:r>
              <a:rPr b="1" lang="en" sz="1800">
                <a:solidFill>
                  <a:schemeClr val="dk1"/>
                </a:solidFill>
              </a:rPr>
              <a:t>Normalization</a:t>
            </a:r>
            <a:endParaRPr b="1" sz="1800">
              <a:solidFill>
                <a:schemeClr val="dk1"/>
              </a:solidFill>
            </a:endParaRPr>
          </a:p>
          <a:p>
            <a:pPr indent="-342900" lvl="0" marL="457200" rtl="0" algn="l">
              <a:spcBef>
                <a:spcPts val="1200"/>
              </a:spcBef>
              <a:spcAft>
                <a:spcPts val="0"/>
              </a:spcAft>
              <a:buClr>
                <a:schemeClr val="dk1"/>
              </a:buClr>
              <a:buSzPts val="1800"/>
              <a:buChar char="●"/>
            </a:pPr>
            <a:r>
              <a:rPr lang="en" sz="1800">
                <a:solidFill>
                  <a:schemeClr val="dk1"/>
                </a:solidFill>
              </a:rPr>
              <a:t>Crucial for accurate analysis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Accounts for:</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Sequencing depth differences</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RNA composition variations</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Technical factors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Improper normalization may lead to misleading results</a:t>
            </a:r>
            <a:endParaRPr sz="1800">
              <a:solidFill>
                <a:schemeClr val="dk1"/>
              </a:solidFill>
            </a:endParaRPr>
          </a:p>
          <a:p>
            <a:pPr indent="0" lvl="0" marL="0" rtl="0" algn="l">
              <a:spcBef>
                <a:spcPts val="1200"/>
              </a:spcBef>
              <a:spcAft>
                <a:spcPts val="1200"/>
              </a:spcAft>
              <a:buNone/>
            </a:pPr>
            <a:r>
              <a:t/>
            </a:r>
            <a:endParaRPr sz="1800"/>
          </a:p>
        </p:txBody>
      </p:sp>
      <p:sp>
        <p:nvSpPr>
          <p:cNvPr id="257" name="Google Shape;257;p37"/>
          <p:cNvSpPr txBox="1"/>
          <p:nvPr/>
        </p:nvSpPr>
        <p:spPr>
          <a:xfrm>
            <a:off x="311700" y="334675"/>
            <a:ext cx="9076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dk1"/>
                </a:solidFill>
              </a:rPr>
              <a:t>Challenges and Approaches in RNA-seq Analysis</a:t>
            </a:r>
            <a:endParaRPr sz="28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Broader Context</a:t>
            </a:r>
            <a:endParaRPr/>
          </a:p>
        </p:txBody>
      </p:sp>
      <p:sp>
        <p:nvSpPr>
          <p:cNvPr id="263" name="Google Shape;263;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The project aims to elucidate the mechanism by which PAX3 influences NMD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It explores both transcriptional and post-transcriptional effects of PAX3</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research could reveal novel insights into gene regulation in the context of diseases like melanoma</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a:t>
            </a:r>
            <a:endParaRPr/>
          </a:p>
        </p:txBody>
      </p:sp>
      <p:sp>
        <p:nvSpPr>
          <p:cNvPr id="143" name="Google Shape;143;p27"/>
          <p:cNvSpPr txBox="1"/>
          <p:nvPr>
            <p:ph idx="1" type="body"/>
          </p:nvPr>
        </p:nvSpPr>
        <p:spPr>
          <a:xfrm>
            <a:off x="311700" y="1152475"/>
            <a:ext cx="8520600" cy="2463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rPr>
              <a:t>PAX3 gene</a:t>
            </a:r>
            <a:endParaRPr sz="1700">
              <a:solidFill>
                <a:schemeClr val="dk1"/>
              </a:solidFill>
            </a:endParaRPr>
          </a:p>
          <a:p>
            <a:pPr indent="-323850" lvl="0" marL="457200" marR="0" rtl="0" algn="l">
              <a:lnSpc>
                <a:spcPct val="115000"/>
              </a:lnSpc>
              <a:spcBef>
                <a:spcPts val="1200"/>
              </a:spcBef>
              <a:spcAft>
                <a:spcPts val="0"/>
              </a:spcAft>
              <a:buClr>
                <a:schemeClr val="dk1"/>
              </a:buClr>
              <a:buSzPts val="1500"/>
              <a:buChar char="●"/>
            </a:pPr>
            <a:r>
              <a:rPr lang="en" sz="1500">
                <a:solidFill>
                  <a:schemeClr val="dk1"/>
                </a:solidFill>
              </a:rPr>
              <a:t>The PAX3 gene is a member of the paired box (PAX) family of transcription factors, which are essential in regulating cell growth and differentiation.</a:t>
            </a:r>
            <a:endParaRPr sz="1500">
              <a:solidFill>
                <a:schemeClr val="dk1"/>
              </a:solidFill>
            </a:endParaRPr>
          </a:p>
          <a:p>
            <a:pPr indent="-323850" lvl="0" marL="457200" marR="0" rtl="0" algn="l">
              <a:lnSpc>
                <a:spcPct val="115000"/>
              </a:lnSpc>
              <a:spcBef>
                <a:spcPts val="0"/>
              </a:spcBef>
              <a:spcAft>
                <a:spcPts val="0"/>
              </a:spcAft>
              <a:buClr>
                <a:schemeClr val="dk1"/>
              </a:buClr>
              <a:buSzPts val="1500"/>
              <a:buChar char="●"/>
            </a:pPr>
            <a:r>
              <a:rPr lang="en" sz="1500">
                <a:solidFill>
                  <a:schemeClr val="dk1"/>
                </a:solidFill>
              </a:rPr>
              <a:t>Normal Conditions:</a:t>
            </a:r>
            <a:endParaRPr sz="1500">
              <a:solidFill>
                <a:schemeClr val="dk1"/>
              </a:solidFill>
            </a:endParaRPr>
          </a:p>
          <a:p>
            <a:pPr indent="-323850" lvl="1" marL="914400" marR="0" rtl="0" algn="l">
              <a:lnSpc>
                <a:spcPct val="115000"/>
              </a:lnSpc>
              <a:spcBef>
                <a:spcPts val="0"/>
              </a:spcBef>
              <a:spcAft>
                <a:spcPts val="0"/>
              </a:spcAft>
              <a:buClr>
                <a:schemeClr val="dk1"/>
              </a:buClr>
              <a:buSzPts val="1500"/>
              <a:buChar char="○"/>
            </a:pPr>
            <a:r>
              <a:rPr lang="en" sz="1500">
                <a:solidFill>
                  <a:schemeClr val="dk1"/>
                </a:solidFill>
              </a:rPr>
              <a:t>PAX3 regulate cell growth and differentiation genes and can act as</a:t>
            </a:r>
            <a:r>
              <a:rPr lang="en" sz="1500" u="sng">
                <a:solidFill>
                  <a:schemeClr val="dk1"/>
                </a:solidFill>
              </a:rPr>
              <a:t> both an activator and repressor </a:t>
            </a:r>
            <a:r>
              <a:rPr lang="en" sz="1500">
                <a:solidFill>
                  <a:schemeClr val="dk1"/>
                </a:solidFill>
              </a:rPr>
              <a:t>of transcription, depending on the target gene and cellular context.</a:t>
            </a:r>
            <a:endParaRPr sz="1500">
              <a:solidFill>
                <a:schemeClr val="dk1"/>
              </a:solidFill>
            </a:endParaRPr>
          </a:p>
          <a:p>
            <a:pPr indent="-323850" lvl="0" marL="457200" marR="0" rtl="0" algn="l">
              <a:lnSpc>
                <a:spcPct val="115000"/>
              </a:lnSpc>
              <a:spcBef>
                <a:spcPts val="0"/>
              </a:spcBef>
              <a:spcAft>
                <a:spcPts val="0"/>
              </a:spcAft>
              <a:buClr>
                <a:schemeClr val="dk1"/>
              </a:buClr>
              <a:buSzPts val="1500"/>
              <a:buChar char="●"/>
            </a:pPr>
            <a:r>
              <a:rPr lang="en" sz="1500">
                <a:solidFill>
                  <a:schemeClr val="dk1"/>
                </a:solidFill>
              </a:rPr>
              <a:t>PAX3 in Cancer:</a:t>
            </a:r>
            <a:endParaRPr sz="1500">
              <a:solidFill>
                <a:schemeClr val="dk1"/>
              </a:solidFill>
            </a:endParaRPr>
          </a:p>
          <a:p>
            <a:pPr indent="-323850" lvl="1" marL="914400" marR="0" rtl="0" algn="l">
              <a:lnSpc>
                <a:spcPct val="115000"/>
              </a:lnSpc>
              <a:spcBef>
                <a:spcPts val="0"/>
              </a:spcBef>
              <a:spcAft>
                <a:spcPts val="0"/>
              </a:spcAft>
              <a:buClr>
                <a:schemeClr val="dk1"/>
              </a:buClr>
              <a:buSzPts val="1500"/>
              <a:buChar char="○"/>
            </a:pPr>
            <a:r>
              <a:rPr lang="en" sz="1500">
                <a:solidFill>
                  <a:schemeClr val="dk1"/>
                </a:solidFill>
              </a:rPr>
              <a:t>PAX is often found to be overexpressed → downregulate genes that induce apoptosis</a:t>
            </a:r>
            <a:endParaRPr sz="15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t>Nonsense mediated decay (NMD)</a:t>
            </a:r>
            <a:endParaRPr/>
          </a:p>
        </p:txBody>
      </p:sp>
      <p:sp>
        <p:nvSpPr>
          <p:cNvPr id="149" name="Google Shape;149;p28"/>
          <p:cNvSpPr txBox="1"/>
          <p:nvPr>
            <p:ph idx="1" type="body"/>
          </p:nvPr>
        </p:nvSpPr>
        <p:spPr>
          <a:xfrm>
            <a:off x="311700" y="1152475"/>
            <a:ext cx="4686900" cy="4071300"/>
          </a:xfrm>
          <a:prstGeom prst="rect">
            <a:avLst/>
          </a:prstGeom>
        </p:spPr>
        <p:txBody>
          <a:bodyPr anchorCtr="0" anchor="t" bIns="91425" lIns="91425" spcFirstLastPara="1" rIns="91425" wrap="square" tIns="91425">
            <a:spAutoFit/>
          </a:bodyPr>
          <a:lstStyle/>
          <a:p>
            <a:pPr indent="-199390" lvl="0" marL="228600" marR="0" rtl="0" algn="l">
              <a:lnSpc>
                <a:spcPct val="150000"/>
              </a:lnSpc>
              <a:spcBef>
                <a:spcPts val="0"/>
              </a:spcBef>
              <a:spcAft>
                <a:spcPts val="0"/>
              </a:spcAft>
              <a:buClr>
                <a:schemeClr val="dk1"/>
              </a:buClr>
              <a:buSzPts val="1500"/>
              <a:buChar char="•"/>
            </a:pPr>
            <a:r>
              <a:rPr lang="en" sz="1500">
                <a:solidFill>
                  <a:schemeClr val="dk1"/>
                </a:solidFill>
              </a:rPr>
              <a:t>NMD is an RNA quality control pathway that degrades improperly spliced transcripts containing premature termination codons (PTCs)</a:t>
            </a:r>
            <a:endParaRPr sz="1500">
              <a:solidFill>
                <a:schemeClr val="dk1"/>
              </a:solidFill>
            </a:endParaRPr>
          </a:p>
          <a:p>
            <a:pPr indent="-199390" lvl="0" marL="228600" marR="0" rtl="0" algn="l">
              <a:lnSpc>
                <a:spcPct val="150000"/>
              </a:lnSpc>
              <a:spcBef>
                <a:spcPts val="0"/>
              </a:spcBef>
              <a:spcAft>
                <a:spcPts val="0"/>
              </a:spcAft>
              <a:buClr>
                <a:schemeClr val="dk1"/>
              </a:buClr>
              <a:buSzPts val="1500"/>
              <a:buChar char="•"/>
            </a:pPr>
            <a:r>
              <a:rPr lang="en" sz="1500">
                <a:solidFill>
                  <a:schemeClr val="dk1"/>
                </a:solidFill>
              </a:rPr>
              <a:t>It plays a crucial role in maintaining the quality of gene expression and protecting cells from the deleterious effects of mutated mRNAs.</a:t>
            </a:r>
            <a:endParaRPr sz="1500">
              <a:solidFill>
                <a:schemeClr val="dk1"/>
              </a:solidFill>
            </a:endParaRPr>
          </a:p>
          <a:p>
            <a:pPr indent="-199390" lvl="0" marL="228600" rtl="0" algn="l">
              <a:lnSpc>
                <a:spcPct val="150000"/>
              </a:lnSpc>
              <a:spcBef>
                <a:spcPts val="1000"/>
              </a:spcBef>
              <a:spcAft>
                <a:spcPts val="0"/>
              </a:spcAft>
              <a:buClr>
                <a:schemeClr val="dk1"/>
              </a:buClr>
              <a:buSzPts val="1500"/>
              <a:buChar char="•"/>
            </a:pPr>
            <a:r>
              <a:rPr lang="en" sz="1500">
                <a:solidFill>
                  <a:schemeClr val="dk1"/>
                </a:solidFill>
              </a:rPr>
              <a:t>In cancers, NMD suppresses expression of tumor-suppressors and neoantigens</a:t>
            </a:r>
            <a:endParaRPr baseline="30000" sz="1500">
              <a:solidFill>
                <a:schemeClr val="dk1"/>
              </a:solidFill>
            </a:endParaRPr>
          </a:p>
          <a:p>
            <a:pPr indent="-217169" lvl="1" marL="685800" rtl="0" algn="l">
              <a:lnSpc>
                <a:spcPct val="150000"/>
              </a:lnSpc>
              <a:spcBef>
                <a:spcPts val="500"/>
              </a:spcBef>
              <a:spcAft>
                <a:spcPts val="0"/>
              </a:spcAft>
              <a:buClr>
                <a:schemeClr val="dk1"/>
              </a:buClr>
              <a:buSzPts val="1500"/>
              <a:buChar char="•"/>
            </a:pPr>
            <a:r>
              <a:rPr lang="en" sz="1500">
                <a:solidFill>
                  <a:schemeClr val="dk1"/>
                </a:solidFill>
              </a:rPr>
              <a:t>Increased NMD activity associated with reduced survival in some cancers</a:t>
            </a:r>
            <a:endParaRPr sz="1500">
              <a:solidFill>
                <a:schemeClr val="dk1"/>
              </a:solidFill>
            </a:endParaRPr>
          </a:p>
          <a:p>
            <a:pPr indent="0" lvl="0" marL="0" rtl="0" algn="l">
              <a:spcBef>
                <a:spcPts val="0"/>
              </a:spcBef>
              <a:spcAft>
                <a:spcPts val="1200"/>
              </a:spcAft>
              <a:buNone/>
            </a:pPr>
            <a:r>
              <a:t/>
            </a:r>
            <a:endParaRPr sz="1500"/>
          </a:p>
        </p:txBody>
      </p:sp>
      <p:pic>
        <p:nvPicPr>
          <p:cNvPr id="150" name="Google Shape;150;p28"/>
          <p:cNvPicPr preferRelativeResize="0"/>
          <p:nvPr/>
        </p:nvPicPr>
        <p:blipFill>
          <a:blip r:embed="rId3">
            <a:alphaModFix/>
          </a:blip>
          <a:stretch>
            <a:fillRect/>
          </a:stretch>
        </p:blipFill>
        <p:spPr>
          <a:xfrm>
            <a:off x="4964125" y="2161875"/>
            <a:ext cx="4179874" cy="1658250"/>
          </a:xfrm>
          <a:prstGeom prst="rect">
            <a:avLst/>
          </a:prstGeom>
          <a:noFill/>
          <a:ln>
            <a:noFill/>
          </a:ln>
        </p:spPr>
      </p:pic>
      <p:sp>
        <p:nvSpPr>
          <p:cNvPr id="151" name="Google Shape;151;p28"/>
          <p:cNvSpPr txBox="1"/>
          <p:nvPr/>
        </p:nvSpPr>
        <p:spPr>
          <a:xfrm>
            <a:off x="6051450" y="37776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PTC = Premature Termination Codon</a:t>
            </a:r>
            <a:endParaRPr sz="1000">
              <a:solidFill>
                <a:schemeClr val="dk1"/>
              </a:solidFill>
            </a:endParaRPr>
          </a:p>
          <a:p>
            <a:pPr indent="0" lvl="0" marL="0" rtl="0" algn="l">
              <a:spcBef>
                <a:spcPts val="0"/>
              </a:spcBef>
              <a:spcAft>
                <a:spcPts val="0"/>
              </a:spcAft>
              <a:buNone/>
            </a:pPr>
            <a:r>
              <a:rPr lang="en" sz="1000">
                <a:solidFill>
                  <a:schemeClr val="dk1"/>
                </a:solidFill>
              </a:rPr>
              <a:t>EJC = Exon Junction Complex</a:t>
            </a:r>
            <a:endParaRPr sz="1000">
              <a:solidFill>
                <a:schemeClr val="dk1"/>
              </a:solidFill>
            </a:endParaRPr>
          </a:p>
        </p:txBody>
      </p:sp>
      <p:sp>
        <p:nvSpPr>
          <p:cNvPr id="152" name="Google Shape;152;p28"/>
          <p:cNvSpPr txBox="1"/>
          <p:nvPr/>
        </p:nvSpPr>
        <p:spPr>
          <a:xfrm>
            <a:off x="7587100" y="4727925"/>
            <a:ext cx="15171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Source: Noah</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Unmet Needs</a:t>
            </a:r>
            <a:endParaRPr/>
          </a:p>
        </p:txBody>
      </p:sp>
      <p:sp>
        <p:nvSpPr>
          <p:cNvPr id="158" name="Google Shape;158;p29"/>
          <p:cNvSpPr txBox="1"/>
          <p:nvPr>
            <p:ph idx="1" type="body"/>
          </p:nvPr>
        </p:nvSpPr>
        <p:spPr>
          <a:xfrm>
            <a:off x="311700" y="1152475"/>
            <a:ext cx="8520600" cy="1897200"/>
          </a:xfrm>
          <a:prstGeom prst="rect">
            <a:avLst/>
          </a:prstGeom>
        </p:spPr>
        <p:txBody>
          <a:bodyPr anchorCtr="0" anchor="t" bIns="91425" lIns="91425" spcFirstLastPara="1" rIns="91425" wrap="square" tIns="91425">
            <a:spAutoFit/>
          </a:bodyPr>
          <a:lstStyle/>
          <a:p>
            <a:pPr indent="0" lvl="0" marL="0" rtl="0" algn="l">
              <a:spcBef>
                <a:spcPts val="1200"/>
              </a:spcBef>
              <a:spcAft>
                <a:spcPts val="0"/>
              </a:spcAft>
              <a:buClr>
                <a:schemeClr val="dk1"/>
              </a:buClr>
              <a:buSzPts val="1100"/>
              <a:buFont typeface="Arial"/>
              <a:buNone/>
            </a:pPr>
            <a:r>
              <a:rPr b="1" lang="en" sz="1500">
                <a:solidFill>
                  <a:schemeClr val="dk1"/>
                </a:solidFill>
              </a:rPr>
              <a:t>Unclear Role of PAX3 in NMD:</a:t>
            </a:r>
            <a:endParaRPr b="1" sz="1500">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Current cancer therapies don't target NMD mechanisms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PAX3's influence on NMD could be a novel therapeutic avenue</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Research Gaps: Need to understand if PAX3 affects NMD </a:t>
            </a:r>
            <a:r>
              <a:rPr lang="en" sz="1500">
                <a:solidFill>
                  <a:schemeClr val="dk1"/>
                </a:solidFill>
              </a:rPr>
              <a:t>directly or indirectly</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Understanding how PAX3 modulates NMD could reveal new aspects of its function in cancer biology.</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and Research questions</a:t>
            </a:r>
            <a:endParaRPr/>
          </a:p>
        </p:txBody>
      </p:sp>
      <p:sp>
        <p:nvSpPr>
          <p:cNvPr id="164" name="Google Shape;16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1018"/>
              <a:buNone/>
            </a:pPr>
            <a:r>
              <a:rPr b="1" lang="en" sz="1500">
                <a:solidFill>
                  <a:schemeClr val="dk1"/>
                </a:solidFill>
              </a:rPr>
              <a:t>General Hypothesis</a:t>
            </a:r>
            <a:r>
              <a:rPr lang="en" sz="1500">
                <a:solidFill>
                  <a:schemeClr val="dk1"/>
                </a:solidFill>
              </a:rPr>
              <a:t>: PAX3 is having an effect on nonsense-mediated decay (NMD).</a:t>
            </a:r>
            <a:endParaRPr sz="1500">
              <a:solidFill>
                <a:schemeClr val="dk1"/>
              </a:solidFill>
            </a:endParaRPr>
          </a:p>
          <a:p>
            <a:pPr indent="0" lvl="0" marL="0" rtl="0" algn="l">
              <a:lnSpc>
                <a:spcPct val="95000"/>
              </a:lnSpc>
              <a:spcBef>
                <a:spcPts val="1200"/>
              </a:spcBef>
              <a:spcAft>
                <a:spcPts val="0"/>
              </a:spcAft>
              <a:buSzPts val="1018"/>
              <a:buNone/>
            </a:pPr>
            <a:r>
              <a:rPr b="1" lang="en" sz="1500">
                <a:solidFill>
                  <a:schemeClr val="dk1"/>
                </a:solidFill>
              </a:rPr>
              <a:t>Research Questions</a:t>
            </a:r>
            <a:r>
              <a:rPr lang="en" sz="1500">
                <a:solidFill>
                  <a:schemeClr val="dk1"/>
                </a:solidFill>
              </a:rPr>
              <a:t>: </a:t>
            </a:r>
            <a:endParaRPr sz="1500">
              <a:solidFill>
                <a:schemeClr val="dk1"/>
              </a:solidFill>
            </a:endParaRPr>
          </a:p>
          <a:p>
            <a:pPr indent="0" lvl="0" marL="0" rtl="0" algn="l">
              <a:lnSpc>
                <a:spcPct val="95000"/>
              </a:lnSpc>
              <a:spcBef>
                <a:spcPts val="0"/>
              </a:spcBef>
              <a:spcAft>
                <a:spcPts val="0"/>
              </a:spcAft>
              <a:buSzPts val="1018"/>
              <a:buNone/>
            </a:pPr>
            <a:r>
              <a:t/>
            </a:r>
            <a:endParaRPr sz="1500">
              <a:solidFill>
                <a:schemeClr val="dk1"/>
              </a:solidFill>
            </a:endParaRPr>
          </a:p>
          <a:p>
            <a:pPr indent="0" lvl="0" marL="0" rtl="0" algn="l">
              <a:lnSpc>
                <a:spcPct val="95000"/>
              </a:lnSpc>
              <a:spcBef>
                <a:spcPts val="0"/>
              </a:spcBef>
              <a:spcAft>
                <a:spcPts val="0"/>
              </a:spcAft>
              <a:buSzPts val="1018"/>
              <a:buNone/>
            </a:pPr>
            <a:r>
              <a:rPr lang="en" sz="1500">
                <a:solidFill>
                  <a:schemeClr val="dk1"/>
                </a:solidFill>
              </a:rPr>
              <a:t>How is PAX3 affecting NMD? </a:t>
            </a:r>
            <a:endParaRPr sz="1500">
              <a:solidFill>
                <a:schemeClr val="dk1"/>
              </a:solidFill>
            </a:endParaRPr>
          </a:p>
          <a:p>
            <a:pPr indent="0" lvl="0" marL="0" rtl="0" algn="l">
              <a:lnSpc>
                <a:spcPct val="95000"/>
              </a:lnSpc>
              <a:spcBef>
                <a:spcPts val="0"/>
              </a:spcBef>
              <a:spcAft>
                <a:spcPts val="0"/>
              </a:spcAft>
              <a:buSzPts val="1018"/>
              <a:buNone/>
            </a:pPr>
            <a:r>
              <a:t/>
            </a:r>
            <a:endParaRPr sz="1500">
              <a:solidFill>
                <a:schemeClr val="dk1"/>
              </a:solidFill>
            </a:endParaRPr>
          </a:p>
          <a:p>
            <a:pPr indent="0" lvl="0" marL="0" rtl="0" algn="l">
              <a:lnSpc>
                <a:spcPct val="95000"/>
              </a:lnSpc>
              <a:spcBef>
                <a:spcPts val="0"/>
              </a:spcBef>
              <a:spcAft>
                <a:spcPts val="0"/>
              </a:spcAft>
              <a:buClr>
                <a:schemeClr val="dk1"/>
              </a:buClr>
              <a:buSzPts val="1018"/>
              <a:buFont typeface="Arial"/>
              <a:buNone/>
            </a:pPr>
            <a:r>
              <a:rPr lang="en" sz="1500">
                <a:solidFill>
                  <a:schemeClr val="dk1"/>
                </a:solidFill>
              </a:rPr>
              <a:t>Two main hypotheses:</a:t>
            </a:r>
            <a:endParaRPr sz="1500">
              <a:solidFill>
                <a:schemeClr val="dk1"/>
              </a:solidFill>
            </a:endParaRPr>
          </a:p>
          <a:p>
            <a:pPr indent="-323850" lvl="0" marL="457200" rtl="0" algn="l">
              <a:lnSpc>
                <a:spcPct val="95000"/>
              </a:lnSpc>
              <a:spcBef>
                <a:spcPts val="1200"/>
              </a:spcBef>
              <a:spcAft>
                <a:spcPts val="0"/>
              </a:spcAft>
              <a:buClr>
                <a:schemeClr val="dk1"/>
              </a:buClr>
              <a:buSzPts val="1500"/>
              <a:buChar char="●"/>
            </a:pPr>
            <a:r>
              <a:rPr lang="en" sz="1500">
                <a:solidFill>
                  <a:schemeClr val="dk1"/>
                </a:solidFill>
              </a:rPr>
              <a:t>By altering splicing of transcripts to increase the proportion of transcripts that will </a:t>
            </a:r>
            <a:r>
              <a:rPr lang="en" sz="1500">
                <a:solidFill>
                  <a:schemeClr val="dk1"/>
                </a:solidFill>
              </a:rPr>
              <a:t>then</a:t>
            </a:r>
            <a:r>
              <a:rPr lang="en" sz="1500">
                <a:solidFill>
                  <a:schemeClr val="dk1"/>
                </a:solidFill>
              </a:rPr>
              <a:t> be targeted by NMD</a:t>
            </a:r>
            <a:endParaRPr sz="1500">
              <a:solidFill>
                <a:schemeClr val="dk1"/>
              </a:solidFill>
            </a:endParaRPr>
          </a:p>
          <a:p>
            <a:pPr indent="-323850" lvl="0" marL="457200" rtl="0" algn="l">
              <a:lnSpc>
                <a:spcPct val="95000"/>
              </a:lnSpc>
              <a:spcBef>
                <a:spcPts val="0"/>
              </a:spcBef>
              <a:spcAft>
                <a:spcPts val="0"/>
              </a:spcAft>
              <a:buClr>
                <a:schemeClr val="dk1"/>
              </a:buClr>
              <a:buSzPts val="1500"/>
              <a:buChar char="●"/>
            </a:pPr>
            <a:r>
              <a:rPr lang="en" sz="1500">
                <a:solidFill>
                  <a:schemeClr val="dk1"/>
                </a:solidFill>
              </a:rPr>
              <a:t>Due to NMD activity being increased</a:t>
            </a:r>
            <a:endParaRPr sz="1500">
              <a:solidFill>
                <a:schemeClr val="dk1"/>
              </a:solidFill>
            </a:endParaRPr>
          </a:p>
          <a:p>
            <a:pPr indent="0" lvl="0" marL="0" rtl="0" algn="l">
              <a:lnSpc>
                <a:spcPct val="95000"/>
              </a:lnSpc>
              <a:spcBef>
                <a:spcPts val="1200"/>
              </a:spcBef>
              <a:spcAft>
                <a:spcPts val="0"/>
              </a:spcAft>
              <a:buSzPts val="1018"/>
              <a:buNone/>
            </a:pPr>
            <a:r>
              <a:t/>
            </a:r>
            <a:endParaRPr sz="1500">
              <a:solidFill>
                <a:schemeClr val="dk1"/>
              </a:solidFill>
            </a:endParaRPr>
          </a:p>
          <a:p>
            <a:pPr indent="0" lvl="0" marL="0" rtl="0" algn="l">
              <a:lnSpc>
                <a:spcPct val="95000"/>
              </a:lnSpc>
              <a:spcBef>
                <a:spcPts val="1200"/>
              </a:spcBef>
              <a:spcAft>
                <a:spcPts val="1200"/>
              </a:spcAft>
              <a:buSzPts val="1018"/>
              <a:buNone/>
            </a:pPr>
            <a:r>
              <a:rPr lang="en" sz="1500">
                <a:solidFill>
                  <a:schemeClr val="dk1"/>
                </a:solidFill>
              </a:rPr>
              <a:t>Is it possible that both mechanisms are occurring simultaneously?</a:t>
            </a:r>
            <a:endParaRPr sz="15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Methods / Plan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Play"/>
              <a:buNone/>
            </a:pPr>
            <a:r>
              <a:rPr lang="en">
                <a:latin typeface="Arial"/>
                <a:ea typeface="Arial"/>
                <a:cs typeface="Arial"/>
                <a:sym typeface="Arial"/>
              </a:rPr>
              <a:t>PAX3 and NMD-targeted transcripts</a:t>
            </a:r>
            <a:endParaRPr>
              <a:latin typeface="Arial"/>
              <a:ea typeface="Arial"/>
              <a:cs typeface="Arial"/>
              <a:sym typeface="Arial"/>
            </a:endParaRPr>
          </a:p>
        </p:txBody>
      </p:sp>
      <p:sp>
        <p:nvSpPr>
          <p:cNvPr id="175" name="Google Shape;175;p32"/>
          <p:cNvSpPr txBox="1"/>
          <p:nvPr/>
        </p:nvSpPr>
        <p:spPr>
          <a:xfrm>
            <a:off x="4390977" y="3730825"/>
            <a:ext cx="6327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NMD</a:t>
            </a:r>
            <a:endParaRPr sz="1100"/>
          </a:p>
        </p:txBody>
      </p:sp>
      <p:sp>
        <p:nvSpPr>
          <p:cNvPr id="176" name="Google Shape;176;p32"/>
          <p:cNvSpPr txBox="1"/>
          <p:nvPr/>
        </p:nvSpPr>
        <p:spPr>
          <a:xfrm>
            <a:off x="5409110" y="3761873"/>
            <a:ext cx="15813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NMD-targeted RNA</a:t>
            </a:r>
            <a:endParaRPr sz="1100"/>
          </a:p>
        </p:txBody>
      </p:sp>
      <p:grpSp>
        <p:nvGrpSpPr>
          <p:cNvPr id="177" name="Google Shape;177;p32"/>
          <p:cNvGrpSpPr/>
          <p:nvPr/>
        </p:nvGrpSpPr>
        <p:grpSpPr>
          <a:xfrm>
            <a:off x="4928613" y="3697882"/>
            <a:ext cx="427692" cy="342900"/>
            <a:chOff x="5127201" y="5790235"/>
            <a:chExt cx="570256" cy="457200"/>
          </a:xfrm>
        </p:grpSpPr>
        <p:cxnSp>
          <p:nvCxnSpPr>
            <p:cNvPr id="178" name="Google Shape;178;p32"/>
            <p:cNvCxnSpPr/>
            <p:nvPr/>
          </p:nvCxnSpPr>
          <p:spPr>
            <a:xfrm>
              <a:off x="5127201" y="6018835"/>
              <a:ext cx="555900" cy="0"/>
            </a:xfrm>
            <a:prstGeom prst="straightConnector1">
              <a:avLst/>
            </a:prstGeom>
            <a:noFill/>
            <a:ln cap="flat" cmpd="sng" w="44450">
              <a:solidFill>
                <a:schemeClr val="dk1"/>
              </a:solidFill>
              <a:prstDash val="solid"/>
              <a:miter lim="800000"/>
              <a:headEnd len="sm" w="sm" type="none"/>
              <a:tailEnd len="sm" w="sm" type="none"/>
            </a:ln>
          </p:spPr>
        </p:cxnSp>
        <p:cxnSp>
          <p:nvCxnSpPr>
            <p:cNvPr id="179" name="Google Shape;179;p32"/>
            <p:cNvCxnSpPr/>
            <p:nvPr/>
          </p:nvCxnSpPr>
          <p:spPr>
            <a:xfrm>
              <a:off x="5697457" y="5790235"/>
              <a:ext cx="0" cy="457200"/>
            </a:xfrm>
            <a:prstGeom prst="straightConnector1">
              <a:avLst/>
            </a:prstGeom>
            <a:noFill/>
            <a:ln cap="flat" cmpd="sng" w="44450">
              <a:solidFill>
                <a:schemeClr val="dk1"/>
              </a:solidFill>
              <a:prstDash val="solid"/>
              <a:miter lim="800000"/>
              <a:headEnd len="sm" w="sm" type="none"/>
              <a:tailEnd len="sm" w="sm" type="none"/>
            </a:ln>
          </p:spPr>
        </p:cxnSp>
      </p:grpSp>
      <p:sp>
        <p:nvSpPr>
          <p:cNvPr id="180" name="Google Shape;180;p32"/>
          <p:cNvSpPr txBox="1"/>
          <p:nvPr/>
        </p:nvSpPr>
        <p:spPr>
          <a:xfrm>
            <a:off x="2425598" y="3730832"/>
            <a:ext cx="13257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Protein synthesis</a:t>
            </a:r>
            <a:endParaRPr sz="1100"/>
          </a:p>
        </p:txBody>
      </p:sp>
      <p:cxnSp>
        <p:nvCxnSpPr>
          <p:cNvPr id="181" name="Google Shape;181;p32"/>
          <p:cNvCxnSpPr/>
          <p:nvPr/>
        </p:nvCxnSpPr>
        <p:spPr>
          <a:xfrm>
            <a:off x="3827354" y="3869332"/>
            <a:ext cx="563700" cy="0"/>
          </a:xfrm>
          <a:prstGeom prst="straightConnector1">
            <a:avLst/>
          </a:prstGeom>
          <a:noFill/>
          <a:ln cap="flat" cmpd="sng" w="44450">
            <a:solidFill>
              <a:schemeClr val="dk1"/>
            </a:solidFill>
            <a:prstDash val="solid"/>
            <a:miter lim="800000"/>
            <a:headEnd len="lg" w="lg" type="none"/>
            <a:tailEnd len="med" w="med" type="triangle"/>
          </a:ln>
        </p:spPr>
      </p:cxnSp>
      <p:sp>
        <p:nvSpPr>
          <p:cNvPr id="182" name="Google Shape;182;p32"/>
          <p:cNvSpPr txBox="1"/>
          <p:nvPr/>
        </p:nvSpPr>
        <p:spPr>
          <a:xfrm>
            <a:off x="4390976" y="4281475"/>
            <a:ext cx="6327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NMD</a:t>
            </a:r>
            <a:endParaRPr sz="1100"/>
          </a:p>
        </p:txBody>
      </p:sp>
      <p:sp>
        <p:nvSpPr>
          <p:cNvPr id="183" name="Google Shape;183;p32"/>
          <p:cNvSpPr txBox="1"/>
          <p:nvPr/>
        </p:nvSpPr>
        <p:spPr>
          <a:xfrm>
            <a:off x="5409110" y="4312522"/>
            <a:ext cx="15813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NMD-targeted RNA</a:t>
            </a:r>
            <a:endParaRPr sz="1100"/>
          </a:p>
        </p:txBody>
      </p:sp>
      <p:grpSp>
        <p:nvGrpSpPr>
          <p:cNvPr id="184" name="Google Shape;184;p32"/>
          <p:cNvGrpSpPr/>
          <p:nvPr/>
        </p:nvGrpSpPr>
        <p:grpSpPr>
          <a:xfrm>
            <a:off x="4928613" y="4248531"/>
            <a:ext cx="427692" cy="342900"/>
            <a:chOff x="5127201" y="5790235"/>
            <a:chExt cx="570256" cy="457200"/>
          </a:xfrm>
        </p:grpSpPr>
        <p:cxnSp>
          <p:nvCxnSpPr>
            <p:cNvPr id="185" name="Google Shape;185;p32"/>
            <p:cNvCxnSpPr/>
            <p:nvPr/>
          </p:nvCxnSpPr>
          <p:spPr>
            <a:xfrm>
              <a:off x="5127201" y="6018835"/>
              <a:ext cx="555900" cy="0"/>
            </a:xfrm>
            <a:prstGeom prst="straightConnector1">
              <a:avLst/>
            </a:prstGeom>
            <a:noFill/>
            <a:ln cap="flat" cmpd="sng" w="44450">
              <a:solidFill>
                <a:schemeClr val="dk1"/>
              </a:solidFill>
              <a:prstDash val="solid"/>
              <a:miter lim="800000"/>
              <a:headEnd len="sm" w="sm" type="none"/>
              <a:tailEnd len="sm" w="sm" type="none"/>
            </a:ln>
          </p:spPr>
        </p:cxnSp>
        <p:cxnSp>
          <p:nvCxnSpPr>
            <p:cNvPr id="186" name="Google Shape;186;p32"/>
            <p:cNvCxnSpPr/>
            <p:nvPr/>
          </p:nvCxnSpPr>
          <p:spPr>
            <a:xfrm>
              <a:off x="5697457" y="5790235"/>
              <a:ext cx="0" cy="457200"/>
            </a:xfrm>
            <a:prstGeom prst="straightConnector1">
              <a:avLst/>
            </a:prstGeom>
            <a:noFill/>
            <a:ln cap="flat" cmpd="sng" w="44450">
              <a:solidFill>
                <a:schemeClr val="dk1"/>
              </a:solidFill>
              <a:prstDash val="solid"/>
              <a:miter lim="800000"/>
              <a:headEnd len="sm" w="sm" type="none"/>
              <a:tailEnd len="sm" w="sm" type="none"/>
            </a:ln>
          </p:spPr>
        </p:cxnSp>
      </p:grpSp>
      <p:sp>
        <p:nvSpPr>
          <p:cNvPr id="187" name="Google Shape;187;p32"/>
          <p:cNvSpPr txBox="1"/>
          <p:nvPr/>
        </p:nvSpPr>
        <p:spPr>
          <a:xfrm>
            <a:off x="2425598" y="4281482"/>
            <a:ext cx="13257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Protein synthesis</a:t>
            </a:r>
            <a:endParaRPr sz="1100"/>
          </a:p>
        </p:txBody>
      </p:sp>
      <p:cxnSp>
        <p:nvCxnSpPr>
          <p:cNvPr id="188" name="Google Shape;188;p32"/>
          <p:cNvCxnSpPr/>
          <p:nvPr/>
        </p:nvCxnSpPr>
        <p:spPr>
          <a:xfrm>
            <a:off x="3827354" y="4419981"/>
            <a:ext cx="563700" cy="0"/>
          </a:xfrm>
          <a:prstGeom prst="straightConnector1">
            <a:avLst/>
          </a:prstGeom>
          <a:noFill/>
          <a:ln cap="flat" cmpd="sng" w="44450">
            <a:solidFill>
              <a:schemeClr val="dk1"/>
            </a:solidFill>
            <a:prstDash val="solid"/>
            <a:miter lim="800000"/>
            <a:headEnd len="lg" w="lg" type="none"/>
            <a:tailEnd len="med" w="med" type="triangle"/>
          </a:ln>
        </p:spPr>
      </p:cxnSp>
      <p:sp>
        <p:nvSpPr>
          <p:cNvPr id="189" name="Google Shape;189;p32"/>
          <p:cNvSpPr txBox="1"/>
          <p:nvPr/>
        </p:nvSpPr>
        <p:spPr>
          <a:xfrm>
            <a:off x="1196953" y="4281475"/>
            <a:ext cx="6672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CHX</a:t>
            </a:r>
            <a:endParaRPr sz="1100"/>
          </a:p>
        </p:txBody>
      </p:sp>
      <p:grpSp>
        <p:nvGrpSpPr>
          <p:cNvPr id="190" name="Google Shape;190;p32"/>
          <p:cNvGrpSpPr/>
          <p:nvPr/>
        </p:nvGrpSpPr>
        <p:grpSpPr>
          <a:xfrm>
            <a:off x="1917091" y="4248531"/>
            <a:ext cx="427692" cy="342900"/>
            <a:chOff x="5127201" y="5790235"/>
            <a:chExt cx="570256" cy="457200"/>
          </a:xfrm>
        </p:grpSpPr>
        <p:cxnSp>
          <p:nvCxnSpPr>
            <p:cNvPr id="191" name="Google Shape;191;p32"/>
            <p:cNvCxnSpPr/>
            <p:nvPr/>
          </p:nvCxnSpPr>
          <p:spPr>
            <a:xfrm>
              <a:off x="5127201" y="6018835"/>
              <a:ext cx="555900" cy="0"/>
            </a:xfrm>
            <a:prstGeom prst="straightConnector1">
              <a:avLst/>
            </a:prstGeom>
            <a:noFill/>
            <a:ln cap="flat" cmpd="sng" w="44450">
              <a:solidFill>
                <a:schemeClr val="dk1"/>
              </a:solidFill>
              <a:prstDash val="solid"/>
              <a:miter lim="800000"/>
              <a:headEnd len="sm" w="sm" type="none"/>
              <a:tailEnd len="sm" w="sm" type="none"/>
            </a:ln>
          </p:spPr>
        </p:cxnSp>
        <p:cxnSp>
          <p:nvCxnSpPr>
            <p:cNvPr id="192" name="Google Shape;192;p32"/>
            <p:cNvCxnSpPr/>
            <p:nvPr/>
          </p:nvCxnSpPr>
          <p:spPr>
            <a:xfrm>
              <a:off x="5697457" y="5790235"/>
              <a:ext cx="0" cy="457200"/>
            </a:xfrm>
            <a:prstGeom prst="straightConnector1">
              <a:avLst/>
            </a:prstGeom>
            <a:noFill/>
            <a:ln cap="flat" cmpd="sng" w="44450">
              <a:solidFill>
                <a:schemeClr val="dk1"/>
              </a:solidFill>
              <a:prstDash val="solid"/>
              <a:miter lim="800000"/>
              <a:headEnd len="sm" w="sm" type="none"/>
              <a:tailEnd len="sm" w="sm" type="none"/>
            </a:ln>
          </p:spPr>
        </p:cxnSp>
      </p:grpSp>
      <p:sp>
        <p:nvSpPr>
          <p:cNvPr id="193" name="Google Shape;193;p32"/>
          <p:cNvSpPr txBox="1"/>
          <p:nvPr/>
        </p:nvSpPr>
        <p:spPr>
          <a:xfrm>
            <a:off x="6459851" y="4912667"/>
            <a:ext cx="2761500" cy="408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100">
                <a:solidFill>
                  <a:schemeClr val="dk1"/>
                </a:solidFill>
                <a:latin typeface="Arial"/>
                <a:ea typeface="Arial"/>
                <a:cs typeface="Arial"/>
                <a:sym typeface="Arial"/>
              </a:rPr>
              <a:t>Huth, Michelle, et al., Genes Dev 36:1-20 (2022)</a:t>
            </a:r>
            <a:endParaRPr sz="1100"/>
          </a:p>
        </p:txBody>
      </p:sp>
      <p:sp>
        <p:nvSpPr>
          <p:cNvPr id="194" name="Google Shape;194;p32"/>
          <p:cNvSpPr/>
          <p:nvPr/>
        </p:nvSpPr>
        <p:spPr>
          <a:xfrm>
            <a:off x="3826068" y="4146331"/>
            <a:ext cx="503700" cy="547200"/>
          </a:xfrm>
          <a:prstGeom prst="mathMultiply">
            <a:avLst>
              <a:gd fmla="val 11020" name="adj1"/>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95" name="Google Shape;195;p32"/>
          <p:cNvSpPr/>
          <p:nvPr/>
        </p:nvSpPr>
        <p:spPr>
          <a:xfrm>
            <a:off x="4905482" y="4146331"/>
            <a:ext cx="503700" cy="547200"/>
          </a:xfrm>
          <a:prstGeom prst="mathMultiply">
            <a:avLst>
              <a:gd fmla="val 11020" name="adj1"/>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id="196" name="Google Shape;196;p32"/>
          <p:cNvPicPr preferRelativeResize="0"/>
          <p:nvPr/>
        </p:nvPicPr>
        <p:blipFill rotWithShape="1">
          <a:blip r:embed="rId3">
            <a:alphaModFix/>
          </a:blip>
          <a:srcRect b="0" l="0" r="0" t="0"/>
          <a:stretch/>
        </p:blipFill>
        <p:spPr>
          <a:xfrm>
            <a:off x="5356300" y="1268061"/>
            <a:ext cx="3794375" cy="1505314"/>
          </a:xfrm>
          <a:prstGeom prst="rect">
            <a:avLst/>
          </a:prstGeom>
          <a:noFill/>
          <a:ln>
            <a:noFill/>
          </a:ln>
        </p:spPr>
      </p:pic>
      <p:sp>
        <p:nvSpPr>
          <p:cNvPr id="197" name="Google Shape;197;p32"/>
          <p:cNvSpPr txBox="1"/>
          <p:nvPr>
            <p:ph idx="1" type="body"/>
          </p:nvPr>
        </p:nvSpPr>
        <p:spPr>
          <a:xfrm>
            <a:off x="0" y="1149025"/>
            <a:ext cx="5875200" cy="2581800"/>
          </a:xfrm>
          <a:prstGeom prst="rect">
            <a:avLst/>
          </a:prstGeom>
          <a:noFill/>
          <a:ln>
            <a:noFill/>
          </a:ln>
        </p:spPr>
        <p:txBody>
          <a:bodyPr anchorCtr="0" anchor="ctr" bIns="34275" lIns="68575" spcFirstLastPara="1" rIns="68575" wrap="square" tIns="34275">
            <a:normAutofit/>
          </a:bodyPr>
          <a:lstStyle/>
          <a:p>
            <a:pPr indent="-199390" lvl="0" marL="228600" marR="0" rtl="0" algn="l">
              <a:lnSpc>
                <a:spcPct val="150000"/>
              </a:lnSpc>
              <a:spcBef>
                <a:spcPts val="0"/>
              </a:spcBef>
              <a:spcAft>
                <a:spcPts val="0"/>
              </a:spcAft>
              <a:buSzPts val="1500"/>
              <a:buChar char="•"/>
            </a:pPr>
            <a:r>
              <a:rPr lang="en" sz="1500"/>
              <a:t>Method for separating transcriptional and NMD-based RNA regulation: </a:t>
            </a:r>
            <a:r>
              <a:rPr b="1" lang="en" sz="1500"/>
              <a:t>Cycloheximide (CHX) treatment </a:t>
            </a:r>
            <a:endParaRPr b="1" sz="1500"/>
          </a:p>
          <a:p>
            <a:pPr indent="-199390" lvl="0" marL="228600" marR="0" rtl="0" algn="l">
              <a:lnSpc>
                <a:spcPct val="150000"/>
              </a:lnSpc>
              <a:spcBef>
                <a:spcPts val="0"/>
              </a:spcBef>
              <a:spcAft>
                <a:spcPts val="0"/>
              </a:spcAft>
              <a:buSzPts val="1500"/>
              <a:buChar char="•"/>
            </a:pPr>
            <a:r>
              <a:rPr lang="en" sz="1500"/>
              <a:t>CHX inhibits ribosome function, inhibiting PTC NMD and increasing abundance of NMD-targeted transcripts</a:t>
            </a:r>
            <a:endParaRPr sz="1500"/>
          </a:p>
          <a:p>
            <a:pPr indent="-199390" lvl="0" marL="228600" marR="0" rtl="0" algn="l">
              <a:lnSpc>
                <a:spcPct val="150000"/>
              </a:lnSpc>
              <a:spcBef>
                <a:spcPts val="0"/>
              </a:spcBef>
              <a:spcAft>
                <a:spcPts val="0"/>
              </a:spcAft>
              <a:buSzPts val="1500"/>
              <a:buChar char="•"/>
            </a:pPr>
            <a:r>
              <a:rPr lang="en" sz="1500"/>
              <a:t>Transcripts </a:t>
            </a:r>
            <a:r>
              <a:rPr lang="en" sz="1500" u="sng"/>
              <a:t>downregulated via NMD</a:t>
            </a:r>
            <a:r>
              <a:rPr lang="en" sz="1500"/>
              <a:t> will </a:t>
            </a:r>
            <a:r>
              <a:rPr b="1" lang="en" sz="1500"/>
              <a:t>increase </a:t>
            </a:r>
            <a:r>
              <a:rPr lang="en" sz="1500"/>
              <a:t>after CHX, transcripts </a:t>
            </a:r>
            <a:r>
              <a:rPr lang="en" sz="1500" u="sng"/>
              <a:t>downregulated via transcriptional regulation</a:t>
            </a:r>
            <a:r>
              <a:rPr lang="en" sz="1500"/>
              <a:t> will NOT. </a:t>
            </a:r>
            <a:endParaRPr sz="1500"/>
          </a:p>
        </p:txBody>
      </p:sp>
      <p:sp>
        <p:nvSpPr>
          <p:cNvPr id="198" name="Google Shape;198;p32"/>
          <p:cNvSpPr/>
          <p:nvPr/>
        </p:nvSpPr>
        <p:spPr>
          <a:xfrm>
            <a:off x="7164800" y="1268050"/>
            <a:ext cx="598500" cy="5472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Study Design</a:t>
            </a:r>
            <a:endParaRPr/>
          </a:p>
        </p:txBody>
      </p:sp>
      <p:grpSp>
        <p:nvGrpSpPr>
          <p:cNvPr id="204" name="Google Shape;204;p33"/>
          <p:cNvGrpSpPr/>
          <p:nvPr/>
        </p:nvGrpSpPr>
        <p:grpSpPr>
          <a:xfrm>
            <a:off x="311700" y="2998350"/>
            <a:ext cx="2673200" cy="2145150"/>
            <a:chOff x="2766050" y="2960200"/>
            <a:chExt cx="2673200" cy="2145150"/>
          </a:xfrm>
        </p:grpSpPr>
        <p:sp>
          <p:nvSpPr>
            <p:cNvPr id="205" name="Google Shape;205;p33"/>
            <p:cNvSpPr txBox="1"/>
            <p:nvPr/>
          </p:nvSpPr>
          <p:spPr>
            <a:xfrm>
              <a:off x="4160350" y="2960200"/>
              <a:ext cx="12789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2"/>
                  </a:solidFill>
                </a:rPr>
                <a:t>GFP</a:t>
              </a:r>
              <a:endParaRPr sz="1700">
                <a:solidFill>
                  <a:schemeClr val="dk2"/>
                </a:solidFill>
              </a:endParaRPr>
            </a:p>
          </p:txBody>
        </p:sp>
        <p:sp>
          <p:nvSpPr>
            <p:cNvPr id="206" name="Google Shape;206;p33"/>
            <p:cNvSpPr txBox="1"/>
            <p:nvPr/>
          </p:nvSpPr>
          <p:spPr>
            <a:xfrm>
              <a:off x="4154825" y="3551450"/>
              <a:ext cx="1031400" cy="4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2"/>
                  </a:solidFill>
                </a:rPr>
                <a:t>P3-HA</a:t>
              </a:r>
              <a:endParaRPr sz="1700">
                <a:solidFill>
                  <a:schemeClr val="dk2"/>
                </a:solidFill>
              </a:endParaRPr>
            </a:p>
          </p:txBody>
        </p:sp>
        <p:sp>
          <p:nvSpPr>
            <p:cNvPr id="207" name="Google Shape;207;p33"/>
            <p:cNvSpPr txBox="1"/>
            <p:nvPr/>
          </p:nvSpPr>
          <p:spPr>
            <a:xfrm>
              <a:off x="2836250" y="3236300"/>
              <a:ext cx="7014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2"/>
                  </a:solidFill>
                </a:rPr>
                <a:t>H2O</a:t>
              </a:r>
              <a:endParaRPr sz="1700">
                <a:solidFill>
                  <a:schemeClr val="dk2"/>
                </a:solidFill>
              </a:endParaRPr>
            </a:p>
          </p:txBody>
        </p:sp>
        <p:sp>
          <p:nvSpPr>
            <p:cNvPr id="208" name="Google Shape;208;p33"/>
            <p:cNvSpPr txBox="1"/>
            <p:nvPr/>
          </p:nvSpPr>
          <p:spPr>
            <a:xfrm>
              <a:off x="2766050" y="4226500"/>
              <a:ext cx="701400" cy="4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2"/>
                  </a:solidFill>
                </a:rPr>
                <a:t>CHX</a:t>
              </a:r>
              <a:endParaRPr sz="1700">
                <a:solidFill>
                  <a:schemeClr val="dk2"/>
                </a:solidFill>
              </a:endParaRPr>
            </a:p>
          </p:txBody>
        </p:sp>
        <p:sp>
          <p:nvSpPr>
            <p:cNvPr id="209" name="Google Shape;209;p33"/>
            <p:cNvSpPr txBox="1"/>
            <p:nvPr/>
          </p:nvSpPr>
          <p:spPr>
            <a:xfrm>
              <a:off x="4160350" y="4074000"/>
              <a:ext cx="12789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2"/>
                  </a:solidFill>
                </a:rPr>
                <a:t>GFP</a:t>
              </a:r>
              <a:endParaRPr sz="1700">
                <a:solidFill>
                  <a:schemeClr val="dk2"/>
                </a:solidFill>
              </a:endParaRPr>
            </a:p>
          </p:txBody>
        </p:sp>
        <p:sp>
          <p:nvSpPr>
            <p:cNvPr id="210" name="Google Shape;210;p33"/>
            <p:cNvSpPr txBox="1"/>
            <p:nvPr/>
          </p:nvSpPr>
          <p:spPr>
            <a:xfrm>
              <a:off x="4056300" y="4665250"/>
              <a:ext cx="1031400" cy="4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2"/>
                  </a:solidFill>
                </a:rPr>
                <a:t>P3-HA</a:t>
              </a:r>
              <a:endParaRPr sz="1700">
                <a:solidFill>
                  <a:schemeClr val="dk2"/>
                </a:solidFill>
              </a:endParaRPr>
            </a:p>
          </p:txBody>
        </p:sp>
        <p:cxnSp>
          <p:nvCxnSpPr>
            <p:cNvPr id="211" name="Google Shape;211;p33"/>
            <p:cNvCxnSpPr>
              <a:stCxn id="207" idx="3"/>
            </p:cNvCxnSpPr>
            <p:nvPr/>
          </p:nvCxnSpPr>
          <p:spPr>
            <a:xfrm>
              <a:off x="3537650" y="3428900"/>
              <a:ext cx="411300" cy="3000"/>
            </a:xfrm>
            <a:prstGeom prst="straightConnector1">
              <a:avLst/>
            </a:prstGeom>
            <a:noFill/>
            <a:ln cap="flat" cmpd="sng" w="28575">
              <a:solidFill>
                <a:schemeClr val="dk2"/>
              </a:solidFill>
              <a:prstDash val="solid"/>
              <a:round/>
              <a:headEnd len="med" w="med" type="none"/>
              <a:tailEnd len="med" w="med" type="none"/>
            </a:ln>
          </p:spPr>
        </p:cxnSp>
        <p:cxnSp>
          <p:nvCxnSpPr>
            <p:cNvPr id="212" name="Google Shape;212;p33"/>
            <p:cNvCxnSpPr/>
            <p:nvPr/>
          </p:nvCxnSpPr>
          <p:spPr>
            <a:xfrm flipH="1" rot="10800000">
              <a:off x="3948950" y="3198200"/>
              <a:ext cx="14100" cy="594900"/>
            </a:xfrm>
            <a:prstGeom prst="straightConnector1">
              <a:avLst/>
            </a:prstGeom>
            <a:noFill/>
            <a:ln cap="flat" cmpd="sng" w="28575">
              <a:solidFill>
                <a:schemeClr val="dk2"/>
              </a:solidFill>
              <a:prstDash val="solid"/>
              <a:round/>
              <a:headEnd len="med" w="med" type="none"/>
              <a:tailEnd len="med" w="med" type="none"/>
            </a:ln>
          </p:spPr>
        </p:cxnSp>
        <p:cxnSp>
          <p:nvCxnSpPr>
            <p:cNvPr id="213" name="Google Shape;213;p33"/>
            <p:cNvCxnSpPr>
              <a:stCxn id="205" idx="1"/>
              <a:endCxn id="205" idx="1"/>
            </p:cNvCxnSpPr>
            <p:nvPr/>
          </p:nvCxnSpPr>
          <p:spPr>
            <a:xfrm>
              <a:off x="4160350" y="3214600"/>
              <a:ext cx="0" cy="0"/>
            </a:xfrm>
            <a:prstGeom prst="straightConnector1">
              <a:avLst/>
            </a:prstGeom>
            <a:noFill/>
            <a:ln cap="flat" cmpd="sng" w="9525">
              <a:solidFill>
                <a:schemeClr val="dk2"/>
              </a:solidFill>
              <a:prstDash val="solid"/>
              <a:round/>
              <a:headEnd len="med" w="med" type="none"/>
              <a:tailEnd len="med" w="med" type="none"/>
            </a:ln>
          </p:spPr>
        </p:cxnSp>
        <p:cxnSp>
          <p:nvCxnSpPr>
            <p:cNvPr id="214" name="Google Shape;214;p33"/>
            <p:cNvCxnSpPr>
              <a:endCxn id="205" idx="1"/>
            </p:cNvCxnSpPr>
            <p:nvPr/>
          </p:nvCxnSpPr>
          <p:spPr>
            <a:xfrm>
              <a:off x="3948850" y="3214600"/>
              <a:ext cx="211500" cy="0"/>
            </a:xfrm>
            <a:prstGeom prst="straightConnector1">
              <a:avLst/>
            </a:prstGeom>
            <a:noFill/>
            <a:ln cap="flat" cmpd="sng" w="28575">
              <a:solidFill>
                <a:schemeClr val="dk2"/>
              </a:solidFill>
              <a:prstDash val="solid"/>
              <a:round/>
              <a:headEnd len="med" w="med" type="none"/>
              <a:tailEnd len="med" w="med" type="none"/>
            </a:ln>
          </p:spPr>
        </p:cxnSp>
        <p:cxnSp>
          <p:nvCxnSpPr>
            <p:cNvPr id="215" name="Google Shape;215;p33"/>
            <p:cNvCxnSpPr>
              <a:stCxn id="206" idx="1"/>
              <a:endCxn id="206" idx="1"/>
            </p:cNvCxnSpPr>
            <p:nvPr/>
          </p:nvCxnSpPr>
          <p:spPr>
            <a:xfrm>
              <a:off x="4154825" y="3771500"/>
              <a:ext cx="0" cy="0"/>
            </a:xfrm>
            <a:prstGeom prst="straightConnector1">
              <a:avLst/>
            </a:prstGeom>
            <a:noFill/>
            <a:ln cap="flat" cmpd="sng" w="9525">
              <a:solidFill>
                <a:schemeClr val="dk2"/>
              </a:solidFill>
              <a:prstDash val="solid"/>
              <a:round/>
              <a:headEnd len="med" w="med" type="none"/>
              <a:tailEnd len="med" w="med" type="none"/>
            </a:ln>
          </p:spPr>
        </p:cxnSp>
        <p:cxnSp>
          <p:nvCxnSpPr>
            <p:cNvPr id="216" name="Google Shape;216;p33"/>
            <p:cNvCxnSpPr>
              <a:stCxn id="206" idx="1"/>
              <a:endCxn id="206" idx="1"/>
            </p:cNvCxnSpPr>
            <p:nvPr/>
          </p:nvCxnSpPr>
          <p:spPr>
            <a:xfrm>
              <a:off x="4154825" y="3771500"/>
              <a:ext cx="0" cy="0"/>
            </a:xfrm>
            <a:prstGeom prst="straightConnector1">
              <a:avLst/>
            </a:prstGeom>
            <a:noFill/>
            <a:ln cap="flat" cmpd="sng" w="9525">
              <a:solidFill>
                <a:schemeClr val="dk2"/>
              </a:solidFill>
              <a:prstDash val="solid"/>
              <a:round/>
              <a:headEnd len="med" w="med" type="none"/>
              <a:tailEnd len="med" w="med" type="none"/>
            </a:ln>
          </p:spPr>
        </p:cxnSp>
        <p:cxnSp>
          <p:nvCxnSpPr>
            <p:cNvPr id="217" name="Google Shape;217;p33"/>
            <p:cNvCxnSpPr>
              <a:endCxn id="206" idx="1"/>
            </p:cNvCxnSpPr>
            <p:nvPr/>
          </p:nvCxnSpPr>
          <p:spPr>
            <a:xfrm flipH="1" rot="10800000">
              <a:off x="3942125" y="3771500"/>
              <a:ext cx="212700" cy="600"/>
            </a:xfrm>
            <a:prstGeom prst="straightConnector1">
              <a:avLst/>
            </a:prstGeom>
            <a:noFill/>
            <a:ln cap="flat" cmpd="sng" w="28575">
              <a:solidFill>
                <a:schemeClr val="dk2"/>
              </a:solidFill>
              <a:prstDash val="solid"/>
              <a:round/>
              <a:headEnd len="med" w="med" type="none"/>
              <a:tailEnd len="med" w="med" type="none"/>
            </a:ln>
          </p:spPr>
        </p:cxnSp>
        <p:cxnSp>
          <p:nvCxnSpPr>
            <p:cNvPr id="218" name="Google Shape;218;p33"/>
            <p:cNvCxnSpPr/>
            <p:nvPr/>
          </p:nvCxnSpPr>
          <p:spPr>
            <a:xfrm>
              <a:off x="3467450" y="4445050"/>
              <a:ext cx="411300" cy="3000"/>
            </a:xfrm>
            <a:prstGeom prst="straightConnector1">
              <a:avLst/>
            </a:prstGeom>
            <a:noFill/>
            <a:ln cap="flat" cmpd="sng" w="28575">
              <a:solidFill>
                <a:schemeClr val="dk2"/>
              </a:solidFill>
              <a:prstDash val="solid"/>
              <a:round/>
              <a:headEnd len="med" w="med" type="none"/>
              <a:tailEnd len="med" w="med" type="none"/>
            </a:ln>
          </p:spPr>
        </p:cxnSp>
        <p:cxnSp>
          <p:nvCxnSpPr>
            <p:cNvPr id="219" name="Google Shape;219;p33"/>
            <p:cNvCxnSpPr/>
            <p:nvPr/>
          </p:nvCxnSpPr>
          <p:spPr>
            <a:xfrm flipH="1" rot="10800000">
              <a:off x="3878750" y="4297000"/>
              <a:ext cx="14100" cy="594900"/>
            </a:xfrm>
            <a:prstGeom prst="straightConnector1">
              <a:avLst/>
            </a:prstGeom>
            <a:noFill/>
            <a:ln cap="flat" cmpd="sng" w="28575">
              <a:solidFill>
                <a:schemeClr val="dk2"/>
              </a:solidFill>
              <a:prstDash val="solid"/>
              <a:round/>
              <a:headEnd len="med" w="med" type="none"/>
              <a:tailEnd len="med" w="med" type="none"/>
            </a:ln>
          </p:spPr>
        </p:cxnSp>
        <p:cxnSp>
          <p:nvCxnSpPr>
            <p:cNvPr id="220" name="Google Shape;220;p33"/>
            <p:cNvCxnSpPr/>
            <p:nvPr/>
          </p:nvCxnSpPr>
          <p:spPr>
            <a:xfrm>
              <a:off x="3881200" y="4285050"/>
              <a:ext cx="251100" cy="12000"/>
            </a:xfrm>
            <a:prstGeom prst="straightConnector1">
              <a:avLst/>
            </a:prstGeom>
            <a:noFill/>
            <a:ln cap="flat" cmpd="sng" w="28575">
              <a:solidFill>
                <a:schemeClr val="dk2"/>
              </a:solidFill>
              <a:prstDash val="solid"/>
              <a:round/>
              <a:headEnd len="med" w="med" type="none"/>
              <a:tailEnd len="med" w="med" type="none"/>
            </a:ln>
          </p:spPr>
        </p:cxnSp>
        <p:cxnSp>
          <p:nvCxnSpPr>
            <p:cNvPr id="221" name="Google Shape;221;p33"/>
            <p:cNvCxnSpPr/>
            <p:nvPr/>
          </p:nvCxnSpPr>
          <p:spPr>
            <a:xfrm flipH="1" rot="10800000">
              <a:off x="3892850" y="4891900"/>
              <a:ext cx="212700" cy="600"/>
            </a:xfrm>
            <a:prstGeom prst="straightConnector1">
              <a:avLst/>
            </a:prstGeom>
            <a:noFill/>
            <a:ln cap="flat" cmpd="sng" w="28575">
              <a:solidFill>
                <a:schemeClr val="dk2"/>
              </a:solidFill>
              <a:prstDash val="solid"/>
              <a:round/>
              <a:headEnd len="med" w="med" type="none"/>
              <a:tailEnd len="med" w="med" type="none"/>
            </a:ln>
          </p:spPr>
        </p:cxnSp>
      </p:grpSp>
      <p:sp>
        <p:nvSpPr>
          <p:cNvPr id="222" name="Google Shape;222;p33"/>
          <p:cNvSpPr txBox="1"/>
          <p:nvPr>
            <p:ph idx="1" type="body"/>
          </p:nvPr>
        </p:nvSpPr>
        <p:spPr>
          <a:xfrm>
            <a:off x="412600" y="1073200"/>
            <a:ext cx="8520600" cy="3416400"/>
          </a:xfrm>
          <a:prstGeom prst="rect">
            <a:avLst/>
          </a:prstGeom>
        </p:spPr>
        <p:txBody>
          <a:bodyPr anchorCtr="0" anchor="t" bIns="91425" lIns="91425" spcFirstLastPara="1" rIns="91425" wrap="square" tIns="91425">
            <a:normAutofit/>
          </a:bodyPr>
          <a:lstStyle/>
          <a:p>
            <a:pPr indent="-330200" lvl="0" marL="457200" rtl="0" algn="l">
              <a:spcBef>
                <a:spcPts val="1200"/>
              </a:spcBef>
              <a:spcAft>
                <a:spcPts val="0"/>
              </a:spcAft>
              <a:buClr>
                <a:schemeClr val="dk1"/>
              </a:buClr>
              <a:buSzPts val="1600"/>
              <a:buChar char="●"/>
            </a:pPr>
            <a:r>
              <a:rPr lang="en" sz="1600">
                <a:solidFill>
                  <a:schemeClr val="dk1"/>
                </a:solidFill>
              </a:rPr>
              <a:t>Using cell culture models with PAX3 manipulation</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Analyzing RNA sequencing data to study gene expression and splicing</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Employing cycloheximide treatment to isolate direct effects</a:t>
            </a:r>
            <a:endParaRPr sz="1600">
              <a:solidFill>
                <a:schemeClr val="dk1"/>
              </a:solidFill>
            </a:endParaRPr>
          </a:p>
          <a:p>
            <a:pPr indent="0" lvl="0" marL="0" rtl="0" algn="l">
              <a:spcBef>
                <a:spcPts val="1200"/>
              </a:spcBef>
              <a:spcAft>
                <a:spcPts val="0"/>
              </a:spcAft>
              <a:buNone/>
            </a:pPr>
            <a:r>
              <a:rPr b="1" lang="en" sz="1600">
                <a:solidFill>
                  <a:schemeClr val="dk1"/>
                </a:solidFill>
              </a:rPr>
              <a:t>Cycloheximide (CHX) Treatment</a:t>
            </a:r>
            <a:endParaRPr b="1" sz="1600">
              <a:solidFill>
                <a:schemeClr val="dk1"/>
              </a:solidFill>
            </a:endParaRPr>
          </a:p>
          <a:p>
            <a:pPr indent="-330200" lvl="0" marL="457200" rtl="0" algn="l">
              <a:spcBef>
                <a:spcPts val="1200"/>
              </a:spcBef>
              <a:spcAft>
                <a:spcPts val="0"/>
              </a:spcAft>
              <a:buClr>
                <a:schemeClr val="dk1"/>
              </a:buClr>
              <a:buSzPts val="1600"/>
              <a:buChar char="●"/>
            </a:pPr>
            <a:r>
              <a:rPr lang="en" sz="1600">
                <a:solidFill>
                  <a:schemeClr val="dk1"/>
                </a:solidFill>
              </a:rPr>
              <a:t>Comparison groups: GFP vs PAX3 overexpression, with/without cycloheximide</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1200"/>
              </a:spcAft>
              <a:buNone/>
            </a:pPr>
            <a:r>
              <a:t/>
            </a:r>
            <a:endParaRPr sz="1600">
              <a:solidFill>
                <a:schemeClr val="dk1"/>
              </a:solidFill>
            </a:endParaRPr>
          </a:p>
        </p:txBody>
      </p:sp>
      <p:cxnSp>
        <p:nvCxnSpPr>
          <p:cNvPr id="223" name="Google Shape;223;p33"/>
          <p:cNvCxnSpPr/>
          <p:nvPr/>
        </p:nvCxnSpPr>
        <p:spPr>
          <a:xfrm flipH="1" rot="10800000">
            <a:off x="2679075" y="3788400"/>
            <a:ext cx="501900" cy="12900"/>
          </a:xfrm>
          <a:prstGeom prst="straightConnector1">
            <a:avLst/>
          </a:prstGeom>
          <a:noFill/>
          <a:ln cap="flat" cmpd="sng" w="28575">
            <a:solidFill>
              <a:schemeClr val="dk2"/>
            </a:solidFill>
            <a:prstDash val="solid"/>
            <a:round/>
            <a:headEnd len="med" w="med" type="none"/>
            <a:tailEnd len="med" w="med" type="none"/>
          </a:ln>
        </p:spPr>
      </p:cxnSp>
      <p:cxnSp>
        <p:nvCxnSpPr>
          <p:cNvPr id="224" name="Google Shape;224;p33"/>
          <p:cNvCxnSpPr/>
          <p:nvPr/>
        </p:nvCxnSpPr>
        <p:spPr>
          <a:xfrm flipH="1">
            <a:off x="3155300" y="3801300"/>
            <a:ext cx="12900" cy="1122300"/>
          </a:xfrm>
          <a:prstGeom prst="straightConnector1">
            <a:avLst/>
          </a:prstGeom>
          <a:noFill/>
          <a:ln cap="flat" cmpd="sng" w="28575">
            <a:solidFill>
              <a:schemeClr val="dk2"/>
            </a:solidFill>
            <a:prstDash val="solid"/>
            <a:round/>
            <a:headEnd len="med" w="med" type="none"/>
            <a:tailEnd len="med" w="med" type="none"/>
          </a:ln>
        </p:spPr>
      </p:cxnSp>
      <p:cxnSp>
        <p:nvCxnSpPr>
          <p:cNvPr id="225" name="Google Shape;225;p33"/>
          <p:cNvCxnSpPr>
            <a:endCxn id="210" idx="3"/>
          </p:cNvCxnSpPr>
          <p:nvPr/>
        </p:nvCxnSpPr>
        <p:spPr>
          <a:xfrm flipH="1">
            <a:off x="2633350" y="4921050"/>
            <a:ext cx="509100" cy="24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4"/>
          <p:cNvSpPr/>
          <p:nvPr/>
        </p:nvSpPr>
        <p:spPr>
          <a:xfrm>
            <a:off x="645700" y="295350"/>
            <a:ext cx="7409100" cy="4552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1" name="Google Shape;231;p34"/>
          <p:cNvSpPr/>
          <p:nvPr/>
        </p:nvSpPr>
        <p:spPr>
          <a:xfrm>
            <a:off x="4728825" y="1412100"/>
            <a:ext cx="2827800" cy="1567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2" name="Google Shape;232;p34"/>
          <p:cNvSpPr txBox="1"/>
          <p:nvPr/>
        </p:nvSpPr>
        <p:spPr>
          <a:xfrm>
            <a:off x="1354400" y="216740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All differentially expressed genes in H2O P3-HA vs H2O GFP</a:t>
            </a:r>
            <a:endParaRPr/>
          </a:p>
        </p:txBody>
      </p:sp>
      <p:sp>
        <p:nvSpPr>
          <p:cNvPr id="233" name="Google Shape;233;p34"/>
          <p:cNvSpPr txBox="1"/>
          <p:nvPr/>
        </p:nvSpPr>
        <p:spPr>
          <a:xfrm>
            <a:off x="5037525" y="1888200"/>
            <a:ext cx="2298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Upregulated genes in </a:t>
            </a:r>
            <a:endParaRPr/>
          </a:p>
          <a:p>
            <a:pPr indent="0" lvl="0" marL="0" rtl="0" algn="l">
              <a:spcBef>
                <a:spcPts val="0"/>
              </a:spcBef>
              <a:spcAft>
                <a:spcPts val="0"/>
              </a:spcAft>
              <a:buNone/>
            </a:pPr>
            <a:r>
              <a:rPr lang="en"/>
              <a:t>CHX P3-HA vs CHX GFP</a:t>
            </a:r>
            <a:endParaRPr/>
          </a:p>
        </p:txBody>
      </p:sp>
      <p:cxnSp>
        <p:nvCxnSpPr>
          <p:cNvPr id="234" name="Google Shape;234;p34"/>
          <p:cNvCxnSpPr/>
          <p:nvPr/>
        </p:nvCxnSpPr>
        <p:spPr>
          <a:xfrm flipH="1" rot="10800000">
            <a:off x="7002575" y="1119325"/>
            <a:ext cx="977100" cy="826800"/>
          </a:xfrm>
          <a:prstGeom prst="straightConnector1">
            <a:avLst/>
          </a:prstGeom>
          <a:noFill/>
          <a:ln cap="flat" cmpd="sng" w="28575">
            <a:solidFill>
              <a:schemeClr val="dk2"/>
            </a:solidFill>
            <a:prstDash val="solid"/>
            <a:round/>
            <a:headEnd len="med" w="med" type="none"/>
            <a:tailEnd len="med" w="med" type="triangle"/>
          </a:ln>
        </p:spPr>
      </p:cxnSp>
      <p:sp>
        <p:nvSpPr>
          <p:cNvPr id="235" name="Google Shape;235;p34"/>
          <p:cNvSpPr txBox="1"/>
          <p:nvPr/>
        </p:nvSpPr>
        <p:spPr>
          <a:xfrm>
            <a:off x="7436700" y="678925"/>
            <a:ext cx="1616700" cy="4404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transcriptional</a:t>
            </a:r>
            <a:endParaRPr sz="1800">
              <a:solidFill>
                <a:schemeClr val="dk2"/>
              </a:solidFill>
            </a:endParaRPr>
          </a:p>
        </p:txBody>
      </p:sp>
      <p:sp>
        <p:nvSpPr>
          <p:cNvPr id="236" name="Google Shape;236;p34"/>
          <p:cNvSpPr txBox="1"/>
          <p:nvPr/>
        </p:nvSpPr>
        <p:spPr>
          <a:xfrm>
            <a:off x="1354400" y="1366225"/>
            <a:ext cx="3285900" cy="4155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2"/>
                </a:solidFill>
              </a:rPr>
              <a:t>Transcriptional + Post transcriptional</a:t>
            </a:r>
            <a:endParaRPr sz="15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