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8162AA-C1D9-48BC-931A-A09E96D86293}">
  <a:tblStyle styleId="{668162AA-C1D9-48BC-931A-A09E96D862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1ff5244b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1ff5244b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1ff5244b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1ff5244b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1ff5244b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1ff5244b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1ff5244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1ff5244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1ff5244b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1ff5244b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1ff5244b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1ff5244b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1ff5244b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1ff5244b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423802d2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423802d2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1ff5244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1ff5244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1ff5244b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1ff5244b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1ff5244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1ff5244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Provisional personas -&gt; interview questions -&gt; user interview -&gt; affinity mapping -&gt; competitive research -&gt; sketch -&gt; wireframe -&gt; prototype -&gt; test &amp; feedback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1ff5244b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1ff5244b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1ff5244b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1ff5244b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active learner &amp; the networking guy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1ff5244b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1ff5244b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recruited 5 corresponding users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1ff5244b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1ff5244b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1ff5244b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1ff5244b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ead emails differently - on diff devices, see who sent the email, scan the biggest text first, or scan the links first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7576B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3">
  <p:cSld name="TITLE_1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80700" y="3037575"/>
            <a:ext cx="8982600" cy="2025300"/>
          </a:xfrm>
          <a:prstGeom prst="rect">
            <a:avLst/>
          </a:prstGeom>
          <a:solidFill>
            <a:srgbClr val="E806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7576BB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833300" y="599850"/>
            <a:ext cx="547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-7975" y="5041950"/>
            <a:ext cx="9183600" cy="159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rgbClr val="7576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rgbClr val="ADAE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7576BB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D4D4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figma.com/proto/KX05mQ2n2SfKRxEWoVXOvd/IC%3AiSchool-Career-Newsletter?page-id=0%3A1&amp;node-id=31%3A1893&amp;viewport=241%2C48%2C0.76&amp;scaling=scale-down&amp;starting-point-node-id=31%3A1893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hyperlink" Target="https://www.figma.com/proto/KX05mQ2n2SfKRxEWoVXOvd/IC%3AiSchool-Career-Newsletter?page-id=0%3A1&amp;node-id=31%3A1893&amp;viewport=241%2C48%2C0.76&amp;scaling=scale-down&amp;starting-point-node-id=31%3A1893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iSchool Careers Newsletter </a:t>
            </a:r>
            <a:endParaRPr sz="4200"/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485875" y="19666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Yuanqi (K</a:t>
            </a:r>
            <a:r>
              <a:rPr lang="en" sz="2000">
                <a:solidFill>
                  <a:srgbClr val="434343"/>
                </a:solidFill>
              </a:rPr>
              <a:t>inny) Chen &amp; Zi Lin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2nd-Year HCIM Master’s Students</a:t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01991" y="424350"/>
            <a:ext cx="6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Information Challenge 2022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350" y="3219050"/>
            <a:ext cx="5456748" cy="16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839250" y="599850"/>
            <a:ext cx="7465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</a:t>
            </a:r>
            <a:r>
              <a:rPr lang="en"/>
              <a:t>tatement + Design Considerations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1411212" y="16519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Problem Statement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How might we improve the newsletter’s </a:t>
            </a:r>
            <a:r>
              <a:rPr b="1" lang="en" sz="1400">
                <a:solidFill>
                  <a:srgbClr val="E8062F"/>
                </a:solidFill>
              </a:rPr>
              <a:t>readability</a:t>
            </a:r>
            <a:r>
              <a:rPr lang="en" sz="1400"/>
              <a:t>, increase its </a:t>
            </a:r>
            <a:r>
              <a:rPr b="1" lang="en" sz="1400">
                <a:solidFill>
                  <a:srgbClr val="E8062F"/>
                </a:solidFill>
              </a:rPr>
              <a:t>visual interest</a:t>
            </a:r>
            <a:r>
              <a:rPr lang="en" sz="1400"/>
              <a:t>, and provide </a:t>
            </a:r>
            <a:r>
              <a:rPr b="1" lang="en" sz="1400">
                <a:solidFill>
                  <a:srgbClr val="E8062F"/>
                </a:solidFill>
              </a:rPr>
              <a:t>tailored career resources</a:t>
            </a:r>
            <a:r>
              <a:rPr lang="en" sz="1400"/>
              <a:t> for iSchool students and alumni.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/>
              <a:t>Design Consideration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Currently there is </a:t>
            </a:r>
            <a:r>
              <a:rPr b="1" lang="en" sz="1400">
                <a:solidFill>
                  <a:srgbClr val="E8062F"/>
                </a:solidFill>
              </a:rPr>
              <a:t>only one person</a:t>
            </a:r>
            <a:r>
              <a:rPr lang="en" sz="1400"/>
              <a:t> who’s in charge of the creation and distribution of the newsletter &amp; drop-in career consultation.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601350" y="632250"/>
            <a:ext cx="1941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576900" y="4305150"/>
            <a:ext cx="21432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Prototype 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4">
            <a:alphaModFix/>
          </a:blip>
          <a:srcRect b="42518" l="0" r="0" t="0"/>
          <a:stretch/>
        </p:blipFill>
        <p:spPr>
          <a:xfrm>
            <a:off x="496700" y="1267650"/>
            <a:ext cx="2820800" cy="29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 rotWithShape="1">
          <a:blip r:embed="rId4">
            <a:alphaModFix/>
          </a:blip>
          <a:srcRect b="0" l="0" r="0" t="42518"/>
          <a:stretch/>
        </p:blipFill>
        <p:spPr>
          <a:xfrm>
            <a:off x="3378800" y="1308150"/>
            <a:ext cx="2820800" cy="29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 rotWithShape="1">
          <a:blip r:embed="rId5">
            <a:alphaModFix/>
          </a:blip>
          <a:srcRect b="27108" l="0" r="0" t="-1012"/>
          <a:stretch/>
        </p:blipFill>
        <p:spPr>
          <a:xfrm>
            <a:off x="6352000" y="1308150"/>
            <a:ext cx="2502675" cy="29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2880675" y="4305150"/>
            <a:ext cx="21432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PDF 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2081263" y="607950"/>
            <a:ext cx="498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ser Testing - Demographics</a:t>
            </a:r>
            <a:endParaRPr/>
          </a:p>
        </p:txBody>
      </p:sp>
      <p:graphicFrame>
        <p:nvGraphicFramePr>
          <p:cNvPr id="172" name="Google Shape;172;p25"/>
          <p:cNvGraphicFramePr/>
          <p:nvPr/>
        </p:nvGraphicFramePr>
        <p:xfrm>
          <a:off x="1414038" y="164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{668162AA-C1D9-48BC-931A-A09E96D86293}</a:tableStyleId>
              </a:tblPr>
              <a:tblGrid>
                <a:gridCol w="923500"/>
                <a:gridCol w="1655300"/>
                <a:gridCol w="1085325"/>
                <a:gridCol w="26518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User</a:t>
                      </a:r>
                      <a:r>
                        <a:rPr b="1" lang="en"/>
                        <a:t> #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Degree Level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Program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Domestic / International Student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2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Undergraduate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InfoSci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Domestic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Graduate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HCIM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International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Graduate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HCIM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Domestic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Graduate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HCIM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International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825750" y="1391075"/>
            <a:ext cx="7492500" cy="28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Pros: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“iSchool Careers Newsletter” header is </a:t>
            </a:r>
            <a:r>
              <a:rPr b="1" lang="en" sz="1400">
                <a:solidFill>
                  <a:srgbClr val="E8062F"/>
                </a:solidFill>
              </a:rPr>
              <a:t>eye-catching</a:t>
            </a:r>
            <a:r>
              <a:rPr lang="en" sz="1400"/>
              <a:t> and </a:t>
            </a:r>
            <a:r>
              <a:rPr b="1" lang="en" sz="1400">
                <a:solidFill>
                  <a:srgbClr val="E8062F"/>
                </a:solidFill>
              </a:rPr>
              <a:t>easily identifies the source</a:t>
            </a:r>
            <a:endParaRPr b="1" sz="1400">
              <a:solidFill>
                <a:srgbClr val="E8062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issue date is </a:t>
            </a:r>
            <a:r>
              <a:rPr b="1" lang="en" sz="1400">
                <a:solidFill>
                  <a:srgbClr val="E8062F"/>
                </a:solidFill>
              </a:rPr>
              <a:t>clearly</a:t>
            </a:r>
            <a:r>
              <a:rPr b="1" lang="en" sz="1400">
                <a:solidFill>
                  <a:srgbClr val="E8062F"/>
                </a:solidFill>
              </a:rPr>
              <a:t> labeled</a:t>
            </a:r>
            <a:r>
              <a:rPr lang="en" sz="1400"/>
              <a:t> within the newsletter content at the top of the page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reader can quickly learn what’s included in this newsletter through skimming the s</a:t>
            </a:r>
            <a:r>
              <a:rPr lang="en" sz="1400"/>
              <a:t>ummary </a:t>
            </a:r>
            <a:r>
              <a:rPr lang="en" sz="1400"/>
              <a:t>section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Cons: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 enough color contrast between different sections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distinction between the “Featured E</a:t>
            </a:r>
            <a:r>
              <a:rPr lang="en" sz="1400"/>
              <a:t>vents” and “Other Events” sections is unclear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Inconsistency in clickable elements</a:t>
            </a:r>
            <a:endParaRPr sz="1400"/>
          </a:p>
        </p:txBody>
      </p:sp>
      <p:sp>
        <p:nvSpPr>
          <p:cNvPr id="178" name="Google Shape;178;p26"/>
          <p:cNvSpPr txBox="1"/>
          <p:nvPr>
            <p:ph type="title"/>
          </p:nvPr>
        </p:nvSpPr>
        <p:spPr>
          <a:xfrm>
            <a:off x="2081263" y="607950"/>
            <a:ext cx="498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Testing - Key Findings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383225"/>
            <a:ext cx="4091175" cy="228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>
            <p:ph type="title"/>
          </p:nvPr>
        </p:nvSpPr>
        <p:spPr>
          <a:xfrm>
            <a:off x="2896650" y="599850"/>
            <a:ext cx="3350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Refined Prototypes</a:t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725" y="1371888"/>
            <a:ext cx="4081425" cy="23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1631675" y="38556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Before Testing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1579500" y="1668600"/>
            <a:ext cx="1215000" cy="275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639900" y="2250300"/>
            <a:ext cx="3515400" cy="275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7209000" y="2250300"/>
            <a:ext cx="1215000" cy="275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5936800" y="38556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After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Testing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2200050" y="591750"/>
            <a:ext cx="4743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</a:t>
            </a:r>
            <a:r>
              <a:rPr lang="en"/>
              <a:t>Opportunities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976412" y="14742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Limitations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Sample size is not big enough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Interview participants are not representative of students from all iSchool degree programs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Only designed for desktop view</a:t>
            </a:r>
            <a:endParaRPr sz="1400"/>
          </a:p>
        </p:txBody>
      </p:sp>
      <p:sp>
        <p:nvSpPr>
          <p:cNvPr id="197" name="Google Shape;197;p28"/>
          <p:cNvSpPr txBox="1"/>
          <p:nvPr/>
        </p:nvSpPr>
        <p:spPr>
          <a:xfrm>
            <a:off x="976400" y="3129000"/>
            <a:ext cx="83124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Opportunities</a:t>
            </a:r>
            <a:r>
              <a:rPr b="1" lang="en">
                <a:solidFill>
                  <a:schemeClr val="dk2"/>
                </a:solidFill>
              </a:rPr>
              <a:t>: Design Implementation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Transform Figma design files into code using plugins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U</a:t>
            </a:r>
            <a:r>
              <a:rPr lang="en">
                <a:solidFill>
                  <a:schemeClr val="dk2"/>
                </a:solidFill>
              </a:rPr>
              <a:t>se t</a:t>
            </a:r>
            <a:r>
              <a:rPr lang="en">
                <a:solidFill>
                  <a:schemeClr val="dk2"/>
                </a:solidFill>
              </a:rPr>
              <a:t>emplate generator (e.g., Mailchimp, Mailerlite)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Write custom code - HTML &amp; CSS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1203200" y="1912200"/>
            <a:ext cx="6321600" cy="13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/>
        </p:nvSpPr>
        <p:spPr>
          <a:xfrm>
            <a:off x="621183" y="1706313"/>
            <a:ext cx="348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8062F"/>
                </a:solidFill>
                <a:latin typeface="Raleway"/>
                <a:ea typeface="Raleway"/>
                <a:cs typeface="Raleway"/>
                <a:sym typeface="Raleway"/>
              </a:rPr>
              <a:t>TEAM </a:t>
            </a:r>
            <a:r>
              <a:rPr b="1" lang="en" sz="3600">
                <a:solidFill>
                  <a:srgbClr val="E8062F"/>
                </a:solidFill>
                <a:latin typeface="Raleway"/>
                <a:ea typeface="Raleway"/>
                <a:cs typeface="Raleway"/>
                <a:sym typeface="Raleway"/>
              </a:rPr>
              <a:t>IC 22020</a:t>
            </a:r>
            <a:endParaRPr b="1" sz="3600">
              <a:solidFill>
                <a:srgbClr val="E8062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653600" y="2559988"/>
            <a:ext cx="2582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Yuanqi (Kinny) Chen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Zi Lin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850" y="154150"/>
            <a:ext cx="4282826" cy="4989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1411200" y="594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410112" y="16719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 Challenge Overview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Process Overview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Provisional Personas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Interviews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Problem Statement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Prototype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Testing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Limitation &amp; Opportunities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14112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iSchool Careers is a career service provided for current students and alumni of College of Information Studies (iSchool) at the University of Maryland, College Park. iSchool Careers’ current services include drop-in career consultation and a weekly newsletter with various career-related resources.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The current iSchool Careers Newsletter is very simple in its content and layout, so it needs to be redesigned to improve in both areas.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1411200" y="594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esign Challenge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209375" y="1900696"/>
            <a:ext cx="1509000" cy="671100"/>
          </a:xfrm>
          <a:prstGeom prst="roundRect">
            <a:avLst>
              <a:gd fmla="val 16667" name="adj"/>
            </a:avLst>
          </a:prstGeom>
          <a:solidFill>
            <a:srgbClr val="FFD200">
              <a:alpha val="279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267946" y="2097218"/>
            <a:ext cx="1392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Empathize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1978633" y="1902964"/>
            <a:ext cx="1575300" cy="657600"/>
          </a:xfrm>
          <a:prstGeom prst="roundRect">
            <a:avLst>
              <a:gd fmla="val 16667" name="adj"/>
            </a:avLst>
          </a:prstGeom>
          <a:solidFill>
            <a:srgbClr val="FFEF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2084599" y="2030493"/>
            <a:ext cx="13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Define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3807419" y="1893821"/>
            <a:ext cx="1509000" cy="671100"/>
          </a:xfrm>
          <a:prstGeom prst="roundRect">
            <a:avLst>
              <a:gd fmla="val 16667" name="adj"/>
            </a:avLst>
          </a:prstGeom>
          <a:solidFill>
            <a:srgbClr val="FFD200">
              <a:alpha val="5028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861640" y="2097217"/>
            <a:ext cx="1392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Ideate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5580149" y="1900565"/>
            <a:ext cx="1575300" cy="657600"/>
          </a:xfrm>
          <a:prstGeom prst="roundRect">
            <a:avLst>
              <a:gd fmla="val 16667" name="adj"/>
            </a:avLst>
          </a:prstGeom>
          <a:solidFill>
            <a:srgbClr val="FFD200">
              <a:alpha val="7598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5671790" y="2029269"/>
            <a:ext cx="13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7400373" y="1893821"/>
            <a:ext cx="1509000" cy="671100"/>
          </a:xfrm>
          <a:prstGeom prst="roundRect">
            <a:avLst>
              <a:gd fmla="val 16667" name="adj"/>
            </a:avLst>
          </a:prstGeom>
          <a:solidFill>
            <a:srgbClr val="FFD2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7467670" y="2097218"/>
            <a:ext cx="1392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Test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94150" y="2767146"/>
            <a:ext cx="1808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Kickoff meeting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Expert interviews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rovisional personas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User interviews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978644" y="2775637"/>
            <a:ext cx="180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Affinity map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Problem statement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3798544" y="2779594"/>
            <a:ext cx="180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Competitive research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Sketch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2990725" y="655625"/>
            <a:ext cx="3180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Overview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7400350" y="2770190"/>
            <a:ext cx="1808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User tests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Feedback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Design R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efinement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5588700" y="2780569"/>
            <a:ext cx="180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Wireframes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Hi-fi prototypes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1" name="Google Shape;111;p17"/>
          <p:cNvCxnSpPr/>
          <p:nvPr/>
        </p:nvCxnSpPr>
        <p:spPr>
          <a:xfrm>
            <a:off x="1678752" y="2229368"/>
            <a:ext cx="3186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/>
          <p:nvPr/>
        </p:nvCxnSpPr>
        <p:spPr>
          <a:xfrm>
            <a:off x="3516956" y="2230343"/>
            <a:ext cx="3186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/>
          <p:nvPr/>
        </p:nvCxnSpPr>
        <p:spPr>
          <a:xfrm>
            <a:off x="5269556" y="2230343"/>
            <a:ext cx="3186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/>
          <p:nvPr/>
        </p:nvCxnSpPr>
        <p:spPr>
          <a:xfrm>
            <a:off x="7098356" y="2230343"/>
            <a:ext cx="3186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2767050" y="560575"/>
            <a:ext cx="360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Provisional Personas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311463" y="1973900"/>
            <a:ext cx="4111800" cy="2845500"/>
          </a:xfrm>
          <a:prstGeom prst="roundRect">
            <a:avLst>
              <a:gd fmla="val 5742" name="adj"/>
            </a:avLst>
          </a:prstGeom>
          <a:solidFill>
            <a:srgbClr val="FFD200">
              <a:alpha val="2235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Characteristics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They know what kind of jobs they want. They’re actively looking &amp; applying for internships / jobs.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Goals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Get an internship or a job.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Needs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They need job opportunities/career fair info that match with their experience level. 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They need tips for applying for job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They need motivation/encouragement to applying for job.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83F0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311463" y="1350725"/>
            <a:ext cx="4111800" cy="566400"/>
          </a:xfrm>
          <a:prstGeom prst="roundRect">
            <a:avLst>
              <a:gd fmla="val 25708" name="adj"/>
            </a:avLst>
          </a:prstGeom>
          <a:solidFill>
            <a:srgbClr val="FFD2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The Job Seeker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4720738" y="1973900"/>
            <a:ext cx="4111800" cy="2845500"/>
          </a:xfrm>
          <a:prstGeom prst="roundRect">
            <a:avLst>
              <a:gd fmla="val 5742" name="adj"/>
            </a:avLst>
          </a:prstGeom>
          <a:solidFill>
            <a:srgbClr val="FFD200">
              <a:alpha val="2235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Characteristics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They don’t know what they want and are just exploring different career options / job opportunities.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Goals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Explore career options within the field to identify positions that are the best fit for them.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Needs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They need clear job description.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They need guide on general job application.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They need motivation/encouragement to explore.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83F0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4720738" y="1350725"/>
            <a:ext cx="4111800" cy="566400"/>
          </a:xfrm>
          <a:prstGeom prst="roundRect">
            <a:avLst>
              <a:gd fmla="val 25708" name="adj"/>
            </a:avLst>
          </a:prstGeom>
          <a:solidFill>
            <a:srgbClr val="FFD2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The Explorer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311463" y="1973900"/>
            <a:ext cx="4111800" cy="2845500"/>
          </a:xfrm>
          <a:prstGeom prst="roundRect">
            <a:avLst>
              <a:gd fmla="val 5742" name="adj"/>
            </a:avLst>
          </a:prstGeom>
          <a:solidFill>
            <a:srgbClr val="FFD200">
              <a:alpha val="2235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Characteristics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They are actively looking for ways to improve their technical as well as professional soft skills.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Goals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 polish their professional skills - stand out from other job candidates.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Needs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They need a variety of workshop/panels.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They need motivation/encouragement to learn.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83F0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311463" y="1350725"/>
            <a:ext cx="4111800" cy="566400"/>
          </a:xfrm>
          <a:prstGeom prst="roundRect">
            <a:avLst>
              <a:gd fmla="val 25708" name="adj"/>
            </a:avLst>
          </a:prstGeom>
          <a:solidFill>
            <a:srgbClr val="FFD2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The Active Learner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4720738" y="1973900"/>
            <a:ext cx="4111800" cy="2845500"/>
          </a:xfrm>
          <a:prstGeom prst="roundRect">
            <a:avLst>
              <a:gd fmla="val 5742" name="adj"/>
            </a:avLst>
          </a:prstGeom>
          <a:solidFill>
            <a:srgbClr val="FFD200">
              <a:alpha val="2235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Characteristics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They are actively reaching out to people and making connections.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Goals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Connect with more people, especially alumni.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Needs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They need contact info of professionals, peers, professors, etc.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They need tips on networking.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They need motivation/encouragement to network.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83F0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4720738" y="1350725"/>
            <a:ext cx="4111800" cy="566400"/>
          </a:xfrm>
          <a:prstGeom prst="roundRect">
            <a:avLst>
              <a:gd fmla="val 25708" name="adj"/>
            </a:avLst>
          </a:prstGeom>
          <a:solidFill>
            <a:srgbClr val="FFD2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The Networking Guy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2767050" y="560575"/>
            <a:ext cx="360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Provisional Personas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1833300" y="599850"/>
            <a:ext cx="547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Interviews - Demographic</a:t>
            </a:r>
            <a:endParaRPr/>
          </a:p>
        </p:txBody>
      </p:sp>
      <p:graphicFrame>
        <p:nvGraphicFramePr>
          <p:cNvPr id="138" name="Google Shape;138;p20"/>
          <p:cNvGraphicFramePr/>
          <p:nvPr/>
        </p:nvGraphicFramePr>
        <p:xfrm>
          <a:off x="1137600" y="16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{668162AA-C1D9-48BC-931A-A09E96D86293}</a:tableStyleId>
              </a:tblPr>
              <a:tblGrid>
                <a:gridCol w="1262875"/>
                <a:gridCol w="1541675"/>
                <a:gridCol w="1180325"/>
                <a:gridCol w="28839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User</a:t>
                      </a:r>
                      <a:r>
                        <a:rPr b="1" lang="en"/>
                        <a:t> #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Degree Level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</a:t>
                      </a:r>
                      <a:r>
                        <a:rPr b="1" lang="en"/>
                        <a:t>rogram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Domestic / International Student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2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Undergraduate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InfoS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ci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Domestic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Alumni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HCIM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International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Graduate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HCIM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Domestic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Graduate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HCIM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International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Graduate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HCIM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International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2073600" y="599850"/>
            <a:ext cx="49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User Interviews - Affinity Map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88" y="1311450"/>
            <a:ext cx="8591232" cy="360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2046150" y="575550"/>
            <a:ext cx="5051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User Interviews - Key findings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1411212" y="15309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Students with different college degree levels or experience levels </a:t>
            </a:r>
            <a:r>
              <a:rPr lang="en" sz="1400">
                <a:solidFill>
                  <a:srgbClr val="000000"/>
                </a:solidFill>
              </a:rPr>
              <a:t> have </a:t>
            </a:r>
            <a:r>
              <a:rPr b="1" lang="en" sz="1400">
                <a:solidFill>
                  <a:srgbClr val="E8062F"/>
                </a:solidFill>
              </a:rPr>
              <a:t>different goals and career needs</a:t>
            </a:r>
            <a:r>
              <a:rPr b="1" lang="en" sz="1400">
                <a:solidFill>
                  <a:srgbClr val="000000"/>
                </a:solidFill>
              </a:rPr>
              <a:t>.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Different users </a:t>
            </a:r>
            <a:r>
              <a:rPr b="1" lang="en" sz="1400">
                <a:solidFill>
                  <a:srgbClr val="E8062F"/>
                </a:solidFill>
              </a:rPr>
              <a:t>read emails differently</a:t>
            </a:r>
            <a:r>
              <a:rPr lang="en" sz="1400">
                <a:solidFill>
                  <a:srgbClr val="000000"/>
                </a:solidFill>
              </a:rPr>
              <a:t> but </a:t>
            </a:r>
            <a:r>
              <a:rPr b="1" lang="en" sz="1400">
                <a:solidFill>
                  <a:srgbClr val="E8062F"/>
                </a:solidFill>
              </a:rPr>
              <a:t>share the same goal</a:t>
            </a:r>
            <a:r>
              <a:rPr lang="en" sz="1400">
                <a:solidFill>
                  <a:srgbClr val="000000"/>
                </a:solidFill>
              </a:rPr>
              <a:t>: find information that is helpful to them.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They want to know how featured internships and jobs were selected.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Both undergraduate and graduate students would like to </a:t>
            </a:r>
            <a:r>
              <a:rPr b="1" lang="en" sz="1400">
                <a:solidFill>
                  <a:srgbClr val="E8062F"/>
                </a:solidFill>
              </a:rPr>
              <a:t>explore career options</a:t>
            </a:r>
            <a:r>
              <a:rPr b="1"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in their field/industry.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International students want to know if the internships/jobs listed require U.S. citizenship or if they’re willing to sponsor work visa.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All the users said the current newsletter is not visually appealing to them.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