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is验证码注册登录" id="{54418402-7c6a-4f0a-8812-5ee08f465399}">
          <p14:sldIdLst>
            <p14:sldId id="256"/>
            <p14:sldId id="257"/>
            <p14:sldId id="258"/>
            <p14:sldId id="259"/>
            <p14:sldId id="260"/>
          </p14:sldIdLst>
        </p14:section>
        <p14:section name="商户查询缓存" id="{980817ca-1e89-4703-b120-5417cebc61af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7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67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44880" y="1297940"/>
            <a:ext cx="2399030" cy="149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各种</a:t>
            </a:r>
            <a:r>
              <a:rPr lang="zh-CN" altLang="en-US"/>
              <a:t>数据类型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3343910" y="2045970"/>
            <a:ext cx="22155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1425" y="143891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序列化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559425" y="1297940"/>
            <a:ext cx="2399030" cy="149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r>
              <a:rPr lang="zh-CN" altLang="en-US"/>
              <a:t>可写入的</a:t>
            </a:r>
            <a:r>
              <a:rPr lang="zh-CN" altLang="en-US"/>
              <a:t>字符串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56970" y="253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缓存工具类封装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300" y="621665"/>
            <a:ext cx="8886825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" y="3049270"/>
            <a:ext cx="3486150" cy="504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887345"/>
            <a:ext cx="3095625" cy="6667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56970" y="38862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采用函数式编程思想，将调用数据库查询函数作为一个参数，其中查询值和返回对象再调用时进行申明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5483225"/>
            <a:ext cx="11458575" cy="8858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6395" y="225425"/>
            <a:ext cx="465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session</a:t>
            </a:r>
            <a:r>
              <a:rPr lang="zh-CN" altLang="en-US"/>
              <a:t>的手机号验证码登录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833880" y="817880"/>
            <a:ext cx="1369060" cy="7334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请求验证码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>
            <a:off x="2518410" y="1551305"/>
            <a:ext cx="6985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1721485" y="2158365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手机号是否合规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7" idx="3"/>
            <a:endCxn id="5" idx="3"/>
          </p:cNvCxnSpPr>
          <p:nvPr/>
        </p:nvCxnSpPr>
        <p:spPr>
          <a:xfrm flipV="1">
            <a:off x="3202940" y="1184910"/>
            <a:ext cx="3175" cy="137350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07515" y="3537585"/>
            <a:ext cx="152400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64310" y="4709160"/>
            <a:ext cx="2003425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将验证码存储到</a:t>
            </a:r>
            <a:r>
              <a:rPr lang="en-US" altLang="zh-CN"/>
              <a:t>session</a:t>
            </a:r>
            <a:r>
              <a:rPr lang="zh-CN" altLang="en-US"/>
              <a:t>中。</a:t>
            </a:r>
            <a:r>
              <a:rPr lang="en-US" altLang="zh-CN"/>
              <a:t>key:</a:t>
            </a:r>
            <a:r>
              <a:rPr lang="zh-CN" altLang="en-US"/>
              <a:t>手机号</a:t>
            </a:r>
            <a:r>
              <a:rPr lang="en-US" altLang="zh-CN"/>
              <a:t> value</a:t>
            </a:r>
            <a:r>
              <a:rPr lang="zh-CN" altLang="en-US"/>
              <a:t>：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8455" y="959485"/>
            <a:ext cx="1086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2036445" y="6144895"/>
            <a:ext cx="831850" cy="54991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结束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5884545" y="-161290"/>
            <a:ext cx="1086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7225030" y="-90170"/>
            <a:ext cx="1369060" cy="7334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传入手机号和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7182485" y="967105"/>
            <a:ext cx="1481455" cy="927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手机号</a:t>
            </a:r>
            <a:r>
              <a:rPr lang="zh-CN" altLang="en-US" sz="1200"/>
              <a:t>和验证码是否合规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7182485" y="2289175"/>
            <a:ext cx="152400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根据手机号查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9" name="流程图: 决策 18"/>
          <p:cNvSpPr/>
          <p:nvPr/>
        </p:nvSpPr>
        <p:spPr>
          <a:xfrm>
            <a:off x="7225030" y="3305175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session</a:t>
            </a:r>
            <a:r>
              <a:rPr lang="zh-CN" altLang="en-US" sz="1200"/>
              <a:t>查询</a:t>
            </a:r>
            <a:r>
              <a:rPr lang="zh-CN" altLang="en-US" sz="1200"/>
              <a:t>结果</a:t>
            </a:r>
            <a:endParaRPr lang="zh-CN" altLang="en-US" sz="1200"/>
          </a:p>
        </p:txBody>
      </p:sp>
      <p:cxnSp>
        <p:nvCxnSpPr>
          <p:cNvPr id="22" name="肘形连接符 21"/>
          <p:cNvCxnSpPr>
            <a:stCxn id="19" idx="3"/>
            <a:endCxn id="14" idx="3"/>
          </p:cNvCxnSpPr>
          <p:nvPr/>
        </p:nvCxnSpPr>
        <p:spPr>
          <a:xfrm flipH="1" flipV="1">
            <a:off x="8594090" y="276860"/>
            <a:ext cx="112395" cy="3428365"/>
          </a:xfrm>
          <a:prstGeom prst="bentConnector3">
            <a:avLst>
              <a:gd name="adj1" fmla="val -2118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39785" y="3305175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空或者不</a:t>
            </a:r>
            <a:r>
              <a:rPr lang="zh-CN" altLang="en-US"/>
              <a:t>一致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63940" y="1316355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返回验证码</a:t>
            </a:r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25" name="流程图: 决策 24"/>
          <p:cNvSpPr/>
          <p:nvPr/>
        </p:nvSpPr>
        <p:spPr>
          <a:xfrm>
            <a:off x="7224395" y="4556125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根据手机号查数据库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stCxn id="25" idx="3"/>
          </p:cNvCxnSpPr>
          <p:nvPr/>
        </p:nvCxnSpPr>
        <p:spPr>
          <a:xfrm>
            <a:off x="8705850" y="4956175"/>
            <a:ext cx="19894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47455" y="4318635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未查询到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10695940" y="4318635"/>
            <a:ext cx="932180" cy="6489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注册用户</a:t>
            </a:r>
            <a:r>
              <a:rPr lang="zh-CN" altLang="en-US"/>
              <a:t>信息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5" idx="2"/>
            <a:endCxn id="33" idx="0"/>
          </p:cNvCxnSpPr>
          <p:nvPr/>
        </p:nvCxnSpPr>
        <p:spPr>
          <a:xfrm flipH="1">
            <a:off x="7931150" y="5356225"/>
            <a:ext cx="3429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9150" y="5904865"/>
            <a:ext cx="1524000" cy="789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将查询信息脱敏</a:t>
            </a:r>
            <a:r>
              <a:rPr lang="zh-CN" altLang="en-US"/>
              <a:t>后写入到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 flipV="1">
            <a:off x="8693150" y="6287770"/>
            <a:ext cx="107442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767570" y="5847080"/>
            <a:ext cx="1199515" cy="880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移除掉存储验证码的</a:t>
            </a:r>
            <a:r>
              <a:rPr lang="en-US" altLang="zh-CN"/>
              <a:t>session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28" idx="2"/>
            <a:endCxn id="33" idx="3"/>
          </p:cNvCxnSpPr>
          <p:nvPr/>
        </p:nvCxnSpPr>
        <p:spPr>
          <a:xfrm flipH="1">
            <a:off x="8693150" y="4967605"/>
            <a:ext cx="2468880" cy="133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7" idx="2"/>
            <a:endCxn id="9" idx="0"/>
          </p:cNvCxnSpPr>
          <p:nvPr/>
        </p:nvCxnSpPr>
        <p:spPr>
          <a:xfrm>
            <a:off x="2462530" y="2958465"/>
            <a:ext cx="698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9" idx="2"/>
            <a:endCxn id="10" idx="0"/>
          </p:cNvCxnSpPr>
          <p:nvPr/>
        </p:nvCxnSpPr>
        <p:spPr>
          <a:xfrm flipH="1">
            <a:off x="2466340" y="4158615"/>
            <a:ext cx="3175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2" idx="0"/>
          </p:cNvCxnSpPr>
          <p:nvPr/>
        </p:nvCxnSpPr>
        <p:spPr>
          <a:xfrm flipH="1">
            <a:off x="2452370" y="5852160"/>
            <a:ext cx="13970" cy="29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5" idx="0"/>
          </p:cNvCxnSpPr>
          <p:nvPr/>
        </p:nvCxnSpPr>
        <p:spPr>
          <a:xfrm>
            <a:off x="7909560" y="643255"/>
            <a:ext cx="1397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7923530" y="1894205"/>
            <a:ext cx="20955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9" idx="0"/>
          </p:cNvCxnSpPr>
          <p:nvPr/>
        </p:nvCxnSpPr>
        <p:spPr>
          <a:xfrm>
            <a:off x="7944485" y="2910205"/>
            <a:ext cx="2159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2"/>
            <a:endCxn id="25" idx="0"/>
          </p:cNvCxnSpPr>
          <p:nvPr/>
        </p:nvCxnSpPr>
        <p:spPr>
          <a:xfrm flipH="1">
            <a:off x="7965440" y="4105275"/>
            <a:ext cx="635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1970" y="267970"/>
            <a:ext cx="275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使用拦截器校验登录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83590" y="1306830"/>
            <a:ext cx="2003425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前端访问</a:t>
            </a:r>
            <a:r>
              <a:rPr lang="zh-CN" altLang="en-US"/>
              <a:t>网址</a:t>
            </a:r>
            <a:endParaRPr lang="zh-CN" altLang="en-US"/>
          </a:p>
        </p:txBody>
      </p:sp>
      <p:sp>
        <p:nvSpPr>
          <p:cNvPr id="6" name="流程图: 决策 5"/>
          <p:cNvSpPr/>
          <p:nvPr/>
        </p:nvSpPr>
        <p:spPr>
          <a:xfrm>
            <a:off x="660400" y="2746375"/>
            <a:ext cx="2250440" cy="71945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是否白</a:t>
            </a:r>
            <a:r>
              <a:rPr lang="zh-CN" altLang="en-US"/>
              <a:t>名单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97560" y="4171315"/>
            <a:ext cx="1961515" cy="578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55670" y="2752090"/>
            <a:ext cx="2003425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740525" y="979170"/>
            <a:ext cx="2003425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根据前端请求获取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0" name="流程图: 决策 9"/>
          <p:cNvSpPr/>
          <p:nvPr/>
        </p:nvSpPr>
        <p:spPr>
          <a:xfrm>
            <a:off x="6623050" y="2240280"/>
            <a:ext cx="2250440" cy="118872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查询存储用户登录的状态的</a:t>
            </a:r>
            <a:r>
              <a:rPr lang="en-US" altLang="zh-CN" sz="1400"/>
              <a:t>session</a:t>
            </a:r>
            <a:r>
              <a:rPr lang="zh-CN" altLang="en-US" sz="1400"/>
              <a:t>值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9861550" y="2453640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拦截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160260" y="5768975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放行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44335" y="4171315"/>
            <a:ext cx="2003425" cy="1109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将用户信息</a:t>
            </a:r>
            <a:r>
              <a:rPr lang="en-US" altLang="zh-CN"/>
              <a:t>User</a:t>
            </a:r>
            <a:r>
              <a:rPr lang="zh-CN" altLang="en-US"/>
              <a:t>对象存储到</a:t>
            </a:r>
            <a:r>
              <a:rPr lang="en-US" altLang="zh-CN"/>
              <a:t>ThreadLocal</a:t>
            </a:r>
            <a:r>
              <a:rPr lang="zh-CN" altLang="en-US"/>
              <a:t>变量</a:t>
            </a:r>
            <a:r>
              <a:rPr lang="zh-CN" altLang="en-US"/>
              <a:t>中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5" idx="2"/>
            <a:endCxn id="6" idx="0"/>
          </p:cNvCxnSpPr>
          <p:nvPr/>
        </p:nvCxnSpPr>
        <p:spPr>
          <a:xfrm>
            <a:off x="1785620" y="2040890"/>
            <a:ext cx="0" cy="70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" idx="2"/>
            <a:endCxn id="7" idx="0"/>
          </p:cNvCxnSpPr>
          <p:nvPr/>
        </p:nvCxnSpPr>
        <p:spPr>
          <a:xfrm flipH="1">
            <a:off x="1778635" y="3465830"/>
            <a:ext cx="6985" cy="70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8" idx="1"/>
          </p:cNvCxnSpPr>
          <p:nvPr/>
        </p:nvCxnSpPr>
        <p:spPr>
          <a:xfrm>
            <a:off x="2910840" y="3106420"/>
            <a:ext cx="54483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7742555" y="1713230"/>
            <a:ext cx="5715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3" idx="0"/>
          </p:cNvCxnSpPr>
          <p:nvPr/>
        </p:nvCxnSpPr>
        <p:spPr>
          <a:xfrm flipH="1">
            <a:off x="7746365" y="3429000"/>
            <a:ext cx="1905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2" idx="0"/>
          </p:cNvCxnSpPr>
          <p:nvPr/>
        </p:nvCxnSpPr>
        <p:spPr>
          <a:xfrm>
            <a:off x="7746365" y="5280660"/>
            <a:ext cx="27940" cy="488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 flipV="1">
            <a:off x="8873490" y="2820670"/>
            <a:ext cx="98806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5646420" y="772160"/>
            <a:ext cx="490855" cy="5313680"/>
          </a:xfrm>
          <a:prstGeom prst="leftBrace">
            <a:avLst>
              <a:gd name="adj1" fmla="val 354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右箭头 39"/>
          <p:cNvSpPr/>
          <p:nvPr/>
        </p:nvSpPr>
        <p:spPr>
          <a:xfrm rot="19320000">
            <a:off x="8091805" y="4750435"/>
            <a:ext cx="3636645" cy="5232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880" y="168910"/>
            <a:ext cx="2427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的验证码登录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833880" y="817880"/>
            <a:ext cx="1369060" cy="7334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请求验证码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2518410" y="1551305"/>
            <a:ext cx="6985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1721485" y="2158365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手机号是否合规</a:t>
            </a:r>
            <a:endParaRPr lang="zh-CN" altLang="en-US" sz="1200"/>
          </a:p>
        </p:txBody>
      </p:sp>
      <p:cxnSp>
        <p:nvCxnSpPr>
          <p:cNvPr id="15" name="肘形连接符 14"/>
          <p:cNvCxnSpPr>
            <a:stCxn id="14" idx="3"/>
            <a:endCxn id="5" idx="3"/>
          </p:cNvCxnSpPr>
          <p:nvPr/>
        </p:nvCxnSpPr>
        <p:spPr>
          <a:xfrm flipV="1">
            <a:off x="3202940" y="1184910"/>
            <a:ext cx="3175" cy="137350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08150" y="3495675"/>
            <a:ext cx="152400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生成验证码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50340" y="4625340"/>
            <a:ext cx="2003425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</a:t>
            </a:r>
            <a:r>
              <a:rPr lang="zh-CN" altLang="en-US"/>
              <a:t>为手机号，</a:t>
            </a:r>
            <a:r>
              <a:rPr lang="en-US" altLang="zh-CN"/>
              <a:t>value</a:t>
            </a:r>
            <a:r>
              <a:rPr lang="zh-CN" altLang="en-US"/>
              <a:t>为验证码，存储到</a:t>
            </a:r>
            <a:r>
              <a:rPr lang="en-US" altLang="zh-CN"/>
              <a:t>redis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8455" y="959485"/>
            <a:ext cx="1086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046605" y="6152515"/>
            <a:ext cx="831850" cy="54991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结束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5451475" y="6350"/>
            <a:ext cx="1086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6777990" y="6350"/>
            <a:ext cx="1369060" cy="7334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传入手机号和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22" name="流程图: 决策 21"/>
          <p:cNvSpPr/>
          <p:nvPr/>
        </p:nvSpPr>
        <p:spPr>
          <a:xfrm>
            <a:off x="6721475" y="1134745"/>
            <a:ext cx="1481455" cy="927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手机号</a:t>
            </a:r>
            <a:r>
              <a:rPr lang="zh-CN" altLang="en-US" sz="1200"/>
              <a:t>和验证码是否合规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6721475" y="2456815"/>
            <a:ext cx="1524000" cy="621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根据手机号查询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24" name="流程图: 决策 23"/>
          <p:cNvSpPr/>
          <p:nvPr/>
        </p:nvSpPr>
        <p:spPr>
          <a:xfrm>
            <a:off x="6748780" y="3274060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r>
              <a:rPr lang="zh-CN" altLang="en-US" sz="1200"/>
              <a:t>结果</a:t>
            </a:r>
            <a:endParaRPr lang="zh-CN" altLang="en-US" sz="1200"/>
          </a:p>
        </p:txBody>
      </p:sp>
      <p:cxnSp>
        <p:nvCxnSpPr>
          <p:cNvPr id="25" name="肘形连接符 24"/>
          <p:cNvCxnSpPr>
            <a:endCxn id="21" idx="3"/>
          </p:cNvCxnSpPr>
          <p:nvPr/>
        </p:nvCxnSpPr>
        <p:spPr>
          <a:xfrm rot="16200000" flipV="1">
            <a:off x="6858000" y="1661795"/>
            <a:ext cx="3321685" cy="744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7050" y="3246120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空或者不</a:t>
            </a:r>
            <a:r>
              <a:rPr lang="zh-CN" altLang="en-US"/>
              <a:t>一致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945245" y="1329690"/>
            <a:ext cx="1426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返回验证码</a:t>
            </a:r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28" name="流程图: 决策 27"/>
          <p:cNvSpPr/>
          <p:nvPr/>
        </p:nvSpPr>
        <p:spPr>
          <a:xfrm>
            <a:off x="6764020" y="4486275"/>
            <a:ext cx="1481455" cy="8001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根据手机号查数据库</a:t>
            </a:r>
            <a:endParaRPr lang="zh-CN" altLang="en-US" sz="1200"/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>
            <a:off x="8245475" y="4886325"/>
            <a:ext cx="19894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386445" y="4486275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未查询到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10234930" y="4486275"/>
            <a:ext cx="932180" cy="6489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注册用户</a:t>
            </a:r>
            <a:r>
              <a:rPr lang="zh-CN" altLang="en-US"/>
              <a:t>信息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515225" y="5286375"/>
            <a:ext cx="6985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33870" y="5893435"/>
            <a:ext cx="1524000" cy="115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生成与该用户唯一绑定的</a:t>
            </a:r>
            <a:r>
              <a:rPr lang="en-US" altLang="zh-CN"/>
              <a:t>token</a:t>
            </a:r>
            <a:r>
              <a:rPr lang="zh-CN" altLang="en-US"/>
              <a:t>写入到</a:t>
            </a:r>
            <a:r>
              <a:rPr lang="en-US" altLang="zh-CN"/>
              <a:t>redis</a:t>
            </a:r>
            <a:r>
              <a:rPr lang="zh-CN" altLang="en-US"/>
              <a:t>中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8357870" y="6461125"/>
            <a:ext cx="94869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349105" y="5553710"/>
            <a:ext cx="1326515" cy="1148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r>
              <a:rPr lang="zh-CN" altLang="en-US"/>
              <a:t>中删除关于验证码的</a:t>
            </a:r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31" idx="2"/>
            <a:endCxn id="33" idx="0"/>
          </p:cNvCxnSpPr>
          <p:nvPr/>
        </p:nvCxnSpPr>
        <p:spPr>
          <a:xfrm flipH="1">
            <a:off x="7595870" y="5135245"/>
            <a:ext cx="3105150" cy="758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/>
          <p:nvPr>
            <p:custDataLst>
              <p:tags r:id="rId1"/>
            </p:custDataLst>
          </p:nvPr>
        </p:nvGraphicFramePr>
        <p:xfrm>
          <a:off x="3816350" y="3267075"/>
          <a:ext cx="25666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557"/>
                <a:gridCol w="855556"/>
                <a:gridCol w="855557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TTL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loginCode:</a:t>
                      </a:r>
                      <a:r>
                        <a:rPr lang="zh-CN" altLang="en-US"/>
                        <a:t>手机号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验证码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2min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接箭头连接符 37"/>
          <p:cNvCxnSpPr>
            <a:stCxn id="17" idx="0"/>
            <a:endCxn id="37" idx="1"/>
          </p:cNvCxnSpPr>
          <p:nvPr/>
        </p:nvCxnSpPr>
        <p:spPr>
          <a:xfrm flipV="1">
            <a:off x="2452370" y="4044315"/>
            <a:ext cx="136398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/>
          <p:nvPr>
            <p:custDataLst>
              <p:tags r:id="rId2"/>
            </p:custDataLst>
          </p:nvPr>
        </p:nvGraphicFramePr>
        <p:xfrm>
          <a:off x="10333355" y="2639695"/>
          <a:ext cx="4267200" cy="175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value(hash)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TTL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loginUser:token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 rowSpan="3"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/>
                        <a:t>30</a:t>
                      </a:r>
                      <a:r>
                        <a:rPr lang="en-US" altLang="zh-CN"/>
                        <a:t>min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nickName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10963910" y="5893435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将</a:t>
            </a:r>
            <a:r>
              <a:rPr lang="en-US" altLang="zh-CN"/>
              <a:t>token</a:t>
            </a:r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14" idx="2"/>
            <a:endCxn id="16" idx="0"/>
          </p:cNvCxnSpPr>
          <p:nvPr/>
        </p:nvCxnSpPr>
        <p:spPr>
          <a:xfrm>
            <a:off x="2462530" y="2958465"/>
            <a:ext cx="7620" cy="53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6" idx="2"/>
            <a:endCxn id="17" idx="0"/>
          </p:cNvCxnSpPr>
          <p:nvPr/>
        </p:nvCxnSpPr>
        <p:spPr>
          <a:xfrm flipH="1">
            <a:off x="2452370" y="4116705"/>
            <a:ext cx="17780" cy="50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7" idx="2"/>
            <a:endCxn id="19" idx="0"/>
          </p:cNvCxnSpPr>
          <p:nvPr/>
        </p:nvCxnSpPr>
        <p:spPr>
          <a:xfrm>
            <a:off x="2452370" y="5768340"/>
            <a:ext cx="10160" cy="3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1" idx="2"/>
            <a:endCxn id="22" idx="0"/>
          </p:cNvCxnSpPr>
          <p:nvPr/>
        </p:nvCxnSpPr>
        <p:spPr>
          <a:xfrm>
            <a:off x="7462520" y="739775"/>
            <a:ext cx="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2" idx="2"/>
            <a:endCxn id="23" idx="0"/>
          </p:cNvCxnSpPr>
          <p:nvPr/>
        </p:nvCxnSpPr>
        <p:spPr>
          <a:xfrm>
            <a:off x="7462520" y="2061845"/>
            <a:ext cx="20955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3" idx="2"/>
            <a:endCxn id="24" idx="0"/>
          </p:cNvCxnSpPr>
          <p:nvPr/>
        </p:nvCxnSpPr>
        <p:spPr>
          <a:xfrm>
            <a:off x="7483475" y="3077845"/>
            <a:ext cx="6350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2"/>
            <a:endCxn id="28" idx="0"/>
          </p:cNvCxnSpPr>
          <p:nvPr/>
        </p:nvCxnSpPr>
        <p:spPr>
          <a:xfrm>
            <a:off x="7489825" y="4074160"/>
            <a:ext cx="15240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4" idx="3"/>
          </p:cNvCxnSpPr>
          <p:nvPr/>
        </p:nvCxnSpPr>
        <p:spPr>
          <a:xfrm>
            <a:off x="8230235" y="3674110"/>
            <a:ext cx="69024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613015" y="417449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一致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5" idx="3"/>
            <a:endCxn id="12" idx="1"/>
          </p:cNvCxnSpPr>
          <p:nvPr/>
        </p:nvCxnSpPr>
        <p:spPr>
          <a:xfrm>
            <a:off x="10675620" y="6128385"/>
            <a:ext cx="288290" cy="13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386080" y="267970"/>
            <a:ext cx="275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使用拦截器校验登录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-593725" y="2437130"/>
            <a:ext cx="132588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81060" y="1467485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拦截器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778760" y="245110"/>
            <a:ext cx="2003425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根据前端请求获取</a:t>
            </a:r>
            <a:r>
              <a:rPr lang="en-US" altLang="zh-CN"/>
              <a:t>token</a:t>
            </a:r>
            <a:endParaRPr lang="en-US" altLang="zh-CN"/>
          </a:p>
        </p:txBody>
      </p:sp>
      <p:sp>
        <p:nvSpPr>
          <p:cNvPr id="10" name="流程图: 决策 9"/>
          <p:cNvSpPr/>
          <p:nvPr/>
        </p:nvSpPr>
        <p:spPr>
          <a:xfrm>
            <a:off x="2655570" y="2241550"/>
            <a:ext cx="2250440" cy="118745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token</a:t>
            </a:r>
            <a:r>
              <a:rPr lang="zh-CN" altLang="en-US"/>
              <a:t>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778760" y="4171315"/>
            <a:ext cx="2003425" cy="1109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将用户信息</a:t>
            </a:r>
            <a:r>
              <a:rPr lang="en-US" altLang="zh-CN"/>
              <a:t>User</a:t>
            </a:r>
            <a:r>
              <a:rPr lang="zh-CN" altLang="en-US"/>
              <a:t>对象存储到</a:t>
            </a:r>
            <a:r>
              <a:rPr lang="en-US" altLang="zh-CN"/>
              <a:t>ThreadLocal</a:t>
            </a:r>
            <a:r>
              <a:rPr lang="zh-CN" altLang="en-US"/>
              <a:t>变量</a:t>
            </a:r>
            <a:r>
              <a:rPr lang="zh-CN" altLang="en-US"/>
              <a:t>中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0" idx="3"/>
            <a:endCxn id="44" idx="2"/>
          </p:cNvCxnSpPr>
          <p:nvPr/>
        </p:nvCxnSpPr>
        <p:spPr>
          <a:xfrm>
            <a:off x="4906010" y="2835275"/>
            <a:ext cx="20453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38725" y="1284605"/>
            <a:ext cx="869315" cy="155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token</a:t>
            </a:r>
            <a:r>
              <a:rPr lang="zh-CN" altLang="en-US"/>
              <a:t>为空或者查询</a:t>
            </a:r>
            <a:r>
              <a:rPr lang="en-US" altLang="zh-CN"/>
              <a:t>redis</a:t>
            </a:r>
            <a:r>
              <a:rPr lang="zh-CN" altLang="en-US"/>
              <a:t>为空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0" idx="2"/>
            <a:endCxn id="13" idx="0"/>
          </p:cNvCxnSpPr>
          <p:nvPr/>
        </p:nvCxnSpPr>
        <p:spPr>
          <a:xfrm>
            <a:off x="3780790" y="3429000"/>
            <a:ext cx="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9215" y="3444240"/>
            <a:ext cx="76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</a:t>
            </a:r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9" idx="2"/>
            <a:endCxn id="10" idx="0"/>
          </p:cNvCxnSpPr>
          <p:nvPr/>
        </p:nvCxnSpPr>
        <p:spPr>
          <a:xfrm>
            <a:off x="3780790" y="979170"/>
            <a:ext cx="0" cy="1262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46785" y="2437130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拦截器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5" idx="3"/>
            <a:endCxn id="23" idx="1"/>
          </p:cNvCxnSpPr>
          <p:nvPr/>
        </p:nvCxnSpPr>
        <p:spPr>
          <a:xfrm>
            <a:off x="732155" y="2804160"/>
            <a:ext cx="214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2191385" y="636270"/>
            <a:ext cx="241300" cy="42545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56" idx="2"/>
          </p:cNvCxnSpPr>
          <p:nvPr/>
        </p:nvCxnSpPr>
        <p:spPr>
          <a:xfrm>
            <a:off x="9111615" y="3662045"/>
            <a:ext cx="1270" cy="841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615045" y="3662045"/>
            <a:ext cx="36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809355" y="4503420"/>
            <a:ext cx="605790" cy="4933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放行</a:t>
            </a:r>
            <a:endParaRPr lang="zh-CN" altLang="en-US" sz="1200"/>
          </a:p>
        </p:txBody>
      </p:sp>
      <p:sp>
        <p:nvSpPr>
          <p:cNvPr id="37" name="流程图: 联系 36"/>
          <p:cNvSpPr/>
          <p:nvPr/>
        </p:nvSpPr>
        <p:spPr>
          <a:xfrm>
            <a:off x="10723880" y="2847340"/>
            <a:ext cx="605790" cy="4933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拦截</a:t>
            </a:r>
            <a:endParaRPr lang="zh-CN" altLang="en-US" sz="1200"/>
          </a:p>
        </p:txBody>
      </p:sp>
      <p:cxnSp>
        <p:nvCxnSpPr>
          <p:cNvPr id="38" name="直接箭头连接符 37"/>
          <p:cNvCxnSpPr>
            <a:stCxn id="56" idx="3"/>
            <a:endCxn id="37" idx="2"/>
          </p:cNvCxnSpPr>
          <p:nvPr/>
        </p:nvCxnSpPr>
        <p:spPr>
          <a:xfrm flipV="1">
            <a:off x="10236835" y="3094355"/>
            <a:ext cx="487045" cy="3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96510" y="4358005"/>
            <a:ext cx="1228090" cy="734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r>
              <a:rPr lang="zh-CN" altLang="en-US"/>
              <a:t>刷新登录状态的</a:t>
            </a:r>
            <a:r>
              <a:rPr lang="zh-CN" altLang="en-US"/>
              <a:t>时间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3" idx="3"/>
            <a:endCxn id="41" idx="1"/>
          </p:cNvCxnSpPr>
          <p:nvPr/>
        </p:nvCxnSpPr>
        <p:spPr>
          <a:xfrm flipV="1">
            <a:off x="4782185" y="4725035"/>
            <a:ext cx="3143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/>
        </p:nvSpPr>
        <p:spPr>
          <a:xfrm>
            <a:off x="6951345" y="2600325"/>
            <a:ext cx="605790" cy="4933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放行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41" idx="3"/>
            <a:endCxn id="44" idx="4"/>
          </p:cNvCxnSpPr>
          <p:nvPr/>
        </p:nvCxnSpPr>
        <p:spPr>
          <a:xfrm flipV="1">
            <a:off x="6324600" y="3093720"/>
            <a:ext cx="929640" cy="16313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决策 46"/>
          <p:cNvSpPr/>
          <p:nvPr/>
        </p:nvSpPr>
        <p:spPr>
          <a:xfrm>
            <a:off x="7986395" y="245110"/>
            <a:ext cx="2250440" cy="71945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是否白</a:t>
            </a:r>
            <a:r>
              <a:rPr lang="zh-CN" altLang="en-US"/>
              <a:t>名单</a:t>
            </a:r>
            <a:endParaRPr lang="zh-CN" altLang="en-US"/>
          </a:p>
        </p:txBody>
      </p:sp>
      <p:cxnSp>
        <p:nvCxnSpPr>
          <p:cNvPr id="49" name="肘形连接符 48"/>
          <p:cNvCxnSpPr>
            <a:stCxn id="44" idx="0"/>
            <a:endCxn id="47" idx="1"/>
          </p:cNvCxnSpPr>
          <p:nvPr/>
        </p:nvCxnSpPr>
        <p:spPr>
          <a:xfrm rot="16200000">
            <a:off x="6622415" y="1236980"/>
            <a:ext cx="199517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0266045" y="581025"/>
            <a:ext cx="5003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236835" y="149225"/>
            <a:ext cx="36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53" name="流程图: 联系 52"/>
          <p:cNvSpPr/>
          <p:nvPr/>
        </p:nvSpPr>
        <p:spPr>
          <a:xfrm>
            <a:off x="10795635" y="375285"/>
            <a:ext cx="605790" cy="4933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放行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8615045" y="1031875"/>
            <a:ext cx="48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55" name="直接箭头连接符 54"/>
          <p:cNvCxnSpPr>
            <a:stCxn id="47" idx="2"/>
            <a:endCxn id="8" idx="0"/>
          </p:cNvCxnSpPr>
          <p:nvPr/>
        </p:nvCxnSpPr>
        <p:spPr>
          <a:xfrm flipH="1">
            <a:off x="9095105" y="964565"/>
            <a:ext cx="1651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7986395" y="2600960"/>
            <a:ext cx="2250440" cy="106108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r>
              <a:rPr lang="en-US" altLang="zh-CN"/>
              <a:t>ThreadLocal</a:t>
            </a:r>
            <a:r>
              <a:rPr lang="zh-CN" altLang="en-US"/>
              <a:t>变量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8" idx="2"/>
            <a:endCxn id="56" idx="0"/>
          </p:cNvCxnSpPr>
          <p:nvPr/>
        </p:nvCxnSpPr>
        <p:spPr>
          <a:xfrm>
            <a:off x="9095105" y="2201545"/>
            <a:ext cx="16510" cy="39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0127615" y="2595880"/>
            <a:ext cx="49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89940" y="366395"/>
            <a:ext cx="653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redis</a:t>
            </a:r>
            <a:r>
              <a:rPr lang="zh-CN" altLang="en-US"/>
              <a:t>查询商户缓存的基本模型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778000" y="1100455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提交商品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1764030" y="2426970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1" name="流程图: 决策 10"/>
          <p:cNvSpPr/>
          <p:nvPr/>
        </p:nvSpPr>
        <p:spPr>
          <a:xfrm>
            <a:off x="1720850" y="3753485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key</a:t>
            </a:r>
            <a:r>
              <a:rPr lang="zh-CN" altLang="en-US" sz="1400"/>
              <a:t>命中结果</a:t>
            </a:r>
            <a:endParaRPr lang="zh-CN" altLang="en-US" sz="1400"/>
          </a:p>
        </p:txBody>
      </p:sp>
      <p:sp>
        <p:nvSpPr>
          <p:cNvPr id="12" name="流程图: 可选过程 11"/>
          <p:cNvSpPr/>
          <p:nvPr/>
        </p:nvSpPr>
        <p:spPr>
          <a:xfrm>
            <a:off x="1734820" y="5742940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146040" y="3936365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查询数据库</a:t>
            </a:r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5132070" y="4613910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查找结果</a:t>
            </a:r>
            <a:endParaRPr lang="zh-CN" altLang="en-US" sz="140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 flipV="1">
            <a:off x="4566920" y="5043805"/>
            <a:ext cx="564515" cy="768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2130" y="472694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</a:t>
            </a:r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4016375" y="5812790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结果写入</a:t>
            </a:r>
            <a:r>
              <a:rPr lang="en-US" altLang="zh-CN" sz="1400"/>
              <a:t>redis</a:t>
            </a:r>
            <a:endParaRPr lang="en-US" altLang="zh-CN" sz="1400"/>
          </a:p>
        </p:txBody>
      </p:sp>
      <p:sp>
        <p:nvSpPr>
          <p:cNvPr id="25" name="流程图: 可选过程 24"/>
          <p:cNvSpPr/>
          <p:nvPr/>
        </p:nvSpPr>
        <p:spPr>
          <a:xfrm>
            <a:off x="6769100" y="5812790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返回</a:t>
            </a:r>
            <a:r>
              <a:rPr lang="en-US" altLang="zh-CN" sz="1400"/>
              <a:t>404</a:t>
            </a:r>
            <a:endParaRPr lang="en-US" altLang="zh-CN" sz="1400"/>
          </a:p>
        </p:txBody>
      </p:sp>
      <p:cxnSp>
        <p:nvCxnSpPr>
          <p:cNvPr id="26" name="肘形连接符 25"/>
          <p:cNvCxnSpPr>
            <a:stCxn id="15" idx="3"/>
            <a:endCxn id="25" idx="0"/>
          </p:cNvCxnSpPr>
          <p:nvPr/>
        </p:nvCxnSpPr>
        <p:spPr>
          <a:xfrm>
            <a:off x="6769100" y="5044440"/>
            <a:ext cx="57912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42735" y="4676140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不存在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14" idx="2"/>
            <a:endCxn id="15" idx="0"/>
          </p:cNvCxnSpPr>
          <p:nvPr/>
        </p:nvCxnSpPr>
        <p:spPr>
          <a:xfrm>
            <a:off x="5943600" y="4430395"/>
            <a:ext cx="6985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 flipH="1">
            <a:off x="2546985" y="1763395"/>
            <a:ext cx="139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11" idx="0"/>
          </p:cNvCxnSpPr>
          <p:nvPr/>
        </p:nvCxnSpPr>
        <p:spPr>
          <a:xfrm flipH="1">
            <a:off x="2539365" y="3089910"/>
            <a:ext cx="762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 flipH="1">
            <a:off x="2532380" y="4613910"/>
            <a:ext cx="6985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4" idx="1"/>
          </p:cNvCxnSpPr>
          <p:nvPr/>
        </p:nvCxnSpPr>
        <p:spPr>
          <a:xfrm flipV="1">
            <a:off x="3357880" y="4183380"/>
            <a:ext cx="1788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428365" y="3724910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未命中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96820" y="4994275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552450" y="903605"/>
            <a:ext cx="9186545" cy="5688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8255" y="13335"/>
            <a:ext cx="653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使用缓存空值方案解决缓存穿透问题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562735" y="1045210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提交商品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1548765" y="2371725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1" name="流程图: 决策 10"/>
          <p:cNvSpPr/>
          <p:nvPr/>
        </p:nvSpPr>
        <p:spPr>
          <a:xfrm>
            <a:off x="1505585" y="3698240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key</a:t>
            </a:r>
            <a:r>
              <a:rPr lang="zh-CN" altLang="en-US" sz="1400"/>
              <a:t>命中结果</a:t>
            </a:r>
            <a:endParaRPr lang="zh-CN" altLang="en-US" sz="1400"/>
          </a:p>
        </p:txBody>
      </p:sp>
      <p:sp>
        <p:nvSpPr>
          <p:cNvPr id="12" name="流程图: 可选过程 11"/>
          <p:cNvSpPr/>
          <p:nvPr/>
        </p:nvSpPr>
        <p:spPr>
          <a:xfrm>
            <a:off x="1519555" y="5687695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4930775" y="3881120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查询数据库</a:t>
            </a:r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4916805" y="4558665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查找结果</a:t>
            </a:r>
            <a:endParaRPr lang="zh-CN" altLang="en-US" sz="140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 flipV="1">
            <a:off x="4351655" y="4988560"/>
            <a:ext cx="564515" cy="768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26865" y="467169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</a:t>
            </a:r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3801110" y="5715635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结果写入</a:t>
            </a:r>
            <a:r>
              <a:rPr lang="en-US" altLang="zh-CN" sz="1400"/>
              <a:t>redis</a:t>
            </a:r>
            <a:endParaRPr lang="en-US" altLang="zh-CN" sz="1400"/>
          </a:p>
        </p:txBody>
      </p:sp>
      <p:sp>
        <p:nvSpPr>
          <p:cNvPr id="25" name="流程图: 可选过程 24"/>
          <p:cNvSpPr/>
          <p:nvPr/>
        </p:nvSpPr>
        <p:spPr>
          <a:xfrm>
            <a:off x="6553835" y="5757545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空的</a:t>
            </a:r>
            <a:r>
              <a:rPr lang="en-US" altLang="zh-CN" sz="1400"/>
              <a:t>value</a:t>
            </a:r>
            <a:r>
              <a:rPr lang="zh-CN" altLang="en-US" sz="1400"/>
              <a:t>值</a:t>
            </a:r>
            <a:endParaRPr lang="zh-CN" altLang="en-US" sz="1400"/>
          </a:p>
        </p:txBody>
      </p:sp>
      <p:cxnSp>
        <p:nvCxnSpPr>
          <p:cNvPr id="26" name="肘形连接符 25"/>
          <p:cNvCxnSpPr>
            <a:stCxn id="15" idx="3"/>
            <a:endCxn id="25" idx="0"/>
          </p:cNvCxnSpPr>
          <p:nvPr/>
        </p:nvCxnSpPr>
        <p:spPr>
          <a:xfrm>
            <a:off x="6553835" y="4989195"/>
            <a:ext cx="57912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27470" y="4620895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不存在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14" idx="2"/>
            <a:endCxn id="15" idx="0"/>
          </p:cNvCxnSpPr>
          <p:nvPr/>
        </p:nvCxnSpPr>
        <p:spPr>
          <a:xfrm>
            <a:off x="5728335" y="4375150"/>
            <a:ext cx="6985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 flipH="1">
            <a:off x="2331720" y="1708150"/>
            <a:ext cx="139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11" idx="0"/>
          </p:cNvCxnSpPr>
          <p:nvPr/>
        </p:nvCxnSpPr>
        <p:spPr>
          <a:xfrm flipH="1">
            <a:off x="2324100" y="3034665"/>
            <a:ext cx="762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5" idx="0"/>
          </p:cNvCxnSpPr>
          <p:nvPr/>
        </p:nvCxnSpPr>
        <p:spPr>
          <a:xfrm>
            <a:off x="2324100" y="4558665"/>
            <a:ext cx="1397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4" idx="1"/>
          </p:cNvCxnSpPr>
          <p:nvPr/>
        </p:nvCxnSpPr>
        <p:spPr>
          <a:xfrm flipV="1">
            <a:off x="3142615" y="4128135"/>
            <a:ext cx="1788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13100" y="3669665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未命中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51100" y="4503420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命中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22" idx="1"/>
            <a:endCxn id="12" idx="3"/>
          </p:cNvCxnSpPr>
          <p:nvPr/>
        </p:nvCxnSpPr>
        <p:spPr>
          <a:xfrm flipH="1">
            <a:off x="3114040" y="5927725"/>
            <a:ext cx="68707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5" idx="2"/>
            <a:endCxn id="12" idx="2"/>
          </p:cNvCxnSpPr>
          <p:nvPr/>
        </p:nvCxnSpPr>
        <p:spPr>
          <a:xfrm rot="5400000">
            <a:off x="4725035" y="3773805"/>
            <a:ext cx="3175" cy="481584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决策 4"/>
          <p:cNvSpPr/>
          <p:nvPr/>
        </p:nvSpPr>
        <p:spPr>
          <a:xfrm>
            <a:off x="1562735" y="4926965"/>
            <a:ext cx="1550670" cy="49339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value</a:t>
            </a:r>
            <a:r>
              <a:rPr lang="zh-CN" altLang="en-US" sz="1200"/>
              <a:t>是否为空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5" idx="2"/>
            <a:endCxn id="12" idx="0"/>
          </p:cNvCxnSpPr>
          <p:nvPr/>
        </p:nvCxnSpPr>
        <p:spPr>
          <a:xfrm flipH="1">
            <a:off x="2317115" y="5420360"/>
            <a:ext cx="2095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59355" y="5342255"/>
            <a:ext cx="38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1720" y="135255"/>
            <a:ext cx="4295775" cy="6286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113405" y="381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将缓存穿透的方法封装成一个方法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9865" y="112395"/>
            <a:ext cx="316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使用互斥锁解决缓存击穿问题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035300" y="1268095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3021330" y="2594610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1" name="流程图: 决策 10"/>
          <p:cNvSpPr/>
          <p:nvPr/>
        </p:nvSpPr>
        <p:spPr>
          <a:xfrm>
            <a:off x="2978150" y="3753485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key</a:t>
            </a:r>
            <a:r>
              <a:rPr lang="zh-CN" altLang="en-US" sz="1400"/>
              <a:t>命中结果</a:t>
            </a:r>
            <a:endParaRPr lang="zh-CN" altLang="en-US" sz="1400"/>
          </a:p>
        </p:txBody>
      </p:sp>
      <p:sp>
        <p:nvSpPr>
          <p:cNvPr id="12" name="流程图: 可选过程 11"/>
          <p:cNvSpPr/>
          <p:nvPr/>
        </p:nvSpPr>
        <p:spPr>
          <a:xfrm>
            <a:off x="2992120" y="5910580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7856220" y="3922395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查询数据库</a:t>
            </a:r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7814310" y="4725670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查找结果</a:t>
            </a:r>
            <a:endParaRPr lang="zh-CN" altLang="en-US" sz="140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 flipV="1">
            <a:off x="7249795" y="5156200"/>
            <a:ext cx="564515" cy="768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36130" y="458724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</a:t>
            </a:r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6810375" y="5631180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结果写入</a:t>
            </a:r>
            <a:r>
              <a:rPr lang="en-US" altLang="zh-CN" sz="1400"/>
              <a:t>redis</a:t>
            </a:r>
            <a:endParaRPr lang="en-US" altLang="zh-CN" sz="1400"/>
          </a:p>
        </p:txBody>
      </p:sp>
      <p:sp>
        <p:nvSpPr>
          <p:cNvPr id="25" name="流程图: 可选过程 24"/>
          <p:cNvSpPr/>
          <p:nvPr/>
        </p:nvSpPr>
        <p:spPr>
          <a:xfrm>
            <a:off x="9563100" y="5673090"/>
            <a:ext cx="1157605" cy="42418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空的</a:t>
            </a:r>
            <a:r>
              <a:rPr lang="en-US" altLang="zh-CN" sz="1400"/>
              <a:t>value</a:t>
            </a:r>
            <a:r>
              <a:rPr lang="zh-CN" altLang="en-US" sz="1400"/>
              <a:t>值</a:t>
            </a:r>
            <a:endParaRPr lang="zh-CN" altLang="en-US" sz="1400"/>
          </a:p>
        </p:txBody>
      </p:sp>
      <p:cxnSp>
        <p:nvCxnSpPr>
          <p:cNvPr id="26" name="肘形连接符 25"/>
          <p:cNvCxnSpPr>
            <a:stCxn id="15" idx="3"/>
            <a:endCxn id="25" idx="0"/>
          </p:cNvCxnSpPr>
          <p:nvPr/>
        </p:nvCxnSpPr>
        <p:spPr>
          <a:xfrm>
            <a:off x="9451340" y="5156200"/>
            <a:ext cx="690880" cy="5168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36735" y="4536440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不存在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14" idx="2"/>
            <a:endCxn id="15" idx="0"/>
          </p:cNvCxnSpPr>
          <p:nvPr/>
        </p:nvCxnSpPr>
        <p:spPr>
          <a:xfrm flipH="1">
            <a:off x="8632825" y="4416425"/>
            <a:ext cx="20955" cy="30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 flipH="1">
            <a:off x="3804285" y="1931035"/>
            <a:ext cx="139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11" idx="0"/>
          </p:cNvCxnSpPr>
          <p:nvPr/>
        </p:nvCxnSpPr>
        <p:spPr>
          <a:xfrm flipH="1">
            <a:off x="3796665" y="3257550"/>
            <a:ext cx="7620" cy="4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 flipH="1">
            <a:off x="3789680" y="4613910"/>
            <a:ext cx="6985" cy="12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37" idx="1"/>
          </p:cNvCxnSpPr>
          <p:nvPr/>
        </p:nvCxnSpPr>
        <p:spPr>
          <a:xfrm flipV="1">
            <a:off x="4615180" y="4177665"/>
            <a:ext cx="78803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566920" y="3807460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未命中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89680" y="497332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命中</a:t>
            </a:r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5269230" y="5855335"/>
            <a:ext cx="1043305" cy="549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释放锁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21" idx="3"/>
          </p:cNvCxnSpPr>
          <p:nvPr/>
        </p:nvCxnSpPr>
        <p:spPr>
          <a:xfrm flipH="1">
            <a:off x="6312535" y="5827395"/>
            <a:ext cx="488950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1"/>
          </p:cNvCxnSpPr>
          <p:nvPr/>
        </p:nvCxnSpPr>
        <p:spPr>
          <a:xfrm flipH="1">
            <a:off x="4566920" y="6130290"/>
            <a:ext cx="70231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5403215" y="3839210"/>
            <a:ext cx="1113790" cy="67691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是否上锁</a:t>
            </a:r>
            <a:endParaRPr lang="zh-CN" altLang="en-US" sz="1400"/>
          </a:p>
        </p:txBody>
      </p:sp>
      <p:cxnSp>
        <p:nvCxnSpPr>
          <p:cNvPr id="38" name="肘形连接符 37"/>
          <p:cNvCxnSpPr>
            <a:stCxn id="37" idx="0"/>
            <a:endCxn id="7" idx="3"/>
          </p:cNvCxnSpPr>
          <p:nvPr/>
        </p:nvCxnSpPr>
        <p:spPr>
          <a:xfrm rot="16200000" flipV="1">
            <a:off x="4817110" y="2696210"/>
            <a:ext cx="913130" cy="1372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66970" y="2525395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程序休眠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960110" y="3182620"/>
            <a:ext cx="50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7" idx="3"/>
            <a:endCxn id="14" idx="1"/>
          </p:cNvCxnSpPr>
          <p:nvPr/>
        </p:nvCxnSpPr>
        <p:spPr>
          <a:xfrm flipV="1">
            <a:off x="6517005" y="4169410"/>
            <a:ext cx="13392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03365" y="3809365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25" idx="2"/>
            <a:endCxn id="21" idx="3"/>
          </p:cNvCxnSpPr>
          <p:nvPr/>
        </p:nvCxnSpPr>
        <p:spPr>
          <a:xfrm flipH="1">
            <a:off x="6312535" y="6097270"/>
            <a:ext cx="382968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9865" y="112395"/>
            <a:ext cx="389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使用逻辑过期解决缓存击穿问题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632460" y="815340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18490" y="2141855"/>
            <a:ext cx="1565910" cy="6629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查询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1" name="流程图: 决策 10"/>
          <p:cNvSpPr/>
          <p:nvPr/>
        </p:nvSpPr>
        <p:spPr>
          <a:xfrm>
            <a:off x="575310" y="3300730"/>
            <a:ext cx="1637030" cy="86042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key</a:t>
            </a:r>
            <a:r>
              <a:rPr lang="zh-CN" altLang="en-US" sz="1400"/>
              <a:t>命中结果</a:t>
            </a:r>
            <a:endParaRPr lang="zh-CN" altLang="en-US" sz="1400"/>
          </a:p>
        </p:txBody>
      </p:sp>
      <p:sp>
        <p:nvSpPr>
          <p:cNvPr id="12" name="流程图: 可选过程 11"/>
          <p:cNvSpPr/>
          <p:nvPr/>
        </p:nvSpPr>
        <p:spPr>
          <a:xfrm>
            <a:off x="589280" y="5457825"/>
            <a:ext cx="159448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 flipH="1">
            <a:off x="1401445" y="1478280"/>
            <a:ext cx="139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11" idx="0"/>
          </p:cNvCxnSpPr>
          <p:nvPr/>
        </p:nvCxnSpPr>
        <p:spPr>
          <a:xfrm flipH="1">
            <a:off x="1393825" y="2804795"/>
            <a:ext cx="7620" cy="4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 flipH="1">
            <a:off x="1386840" y="4161155"/>
            <a:ext cx="6985" cy="12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37" idx="1"/>
          </p:cNvCxnSpPr>
          <p:nvPr/>
        </p:nvCxnSpPr>
        <p:spPr>
          <a:xfrm flipV="1">
            <a:off x="2212340" y="3724910"/>
            <a:ext cx="78803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64080" y="3354705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命中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5925" y="4465955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未命中</a:t>
            </a:r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7952105" y="5709920"/>
            <a:ext cx="1043305" cy="549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释放锁</a:t>
            </a:r>
            <a:endParaRPr lang="zh-CN" altLang="en-US"/>
          </a:p>
        </p:txBody>
      </p:sp>
      <p:sp>
        <p:nvSpPr>
          <p:cNvPr id="37" name="流程图: 决策 36"/>
          <p:cNvSpPr/>
          <p:nvPr/>
        </p:nvSpPr>
        <p:spPr>
          <a:xfrm>
            <a:off x="3000375" y="3386455"/>
            <a:ext cx="1113790" cy="67691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是否过期</a:t>
            </a:r>
            <a:endParaRPr lang="zh-CN" altLang="en-US" sz="1400"/>
          </a:p>
        </p:txBody>
      </p:sp>
      <p:cxnSp>
        <p:nvCxnSpPr>
          <p:cNvPr id="38" name="肘形连接符 37"/>
          <p:cNvCxnSpPr>
            <a:stCxn id="37" idx="0"/>
            <a:endCxn id="7" idx="3"/>
          </p:cNvCxnSpPr>
          <p:nvPr/>
        </p:nvCxnSpPr>
        <p:spPr>
          <a:xfrm rot="16200000" flipV="1">
            <a:off x="2414270" y="2243455"/>
            <a:ext cx="913130" cy="1372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000375" y="4210685"/>
            <a:ext cx="50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7" idx="3"/>
          </p:cNvCxnSpPr>
          <p:nvPr/>
        </p:nvCxnSpPr>
        <p:spPr>
          <a:xfrm>
            <a:off x="4114165" y="3724910"/>
            <a:ext cx="105791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200525" y="3356610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9" name="肘形连接符 8"/>
          <p:cNvCxnSpPr>
            <a:stCxn id="37" idx="2"/>
          </p:cNvCxnSpPr>
          <p:nvPr/>
        </p:nvCxnSpPr>
        <p:spPr>
          <a:xfrm rot="5400000">
            <a:off x="2059940" y="4065905"/>
            <a:ext cx="1500505" cy="1494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/>
          <p:cNvSpPr/>
          <p:nvPr/>
        </p:nvSpPr>
        <p:spPr>
          <a:xfrm>
            <a:off x="5172075" y="3511550"/>
            <a:ext cx="149161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尝试获取锁</a:t>
            </a:r>
            <a:endParaRPr lang="zh-CN"/>
          </a:p>
        </p:txBody>
      </p:sp>
      <p:sp>
        <p:nvSpPr>
          <p:cNvPr id="18" name="流程图: 决策 17"/>
          <p:cNvSpPr/>
          <p:nvPr/>
        </p:nvSpPr>
        <p:spPr>
          <a:xfrm>
            <a:off x="5361305" y="4260850"/>
            <a:ext cx="1113790" cy="67691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是否上锁</a:t>
            </a:r>
            <a:endParaRPr lang="en-US" altLang="zh-CN" sz="1400"/>
          </a:p>
        </p:txBody>
      </p:sp>
      <p:cxnSp>
        <p:nvCxnSpPr>
          <p:cNvPr id="19" name="肘形连接符 18"/>
          <p:cNvCxnSpPr>
            <a:stCxn id="18" idx="2"/>
            <a:endCxn id="12" idx="3"/>
          </p:cNvCxnSpPr>
          <p:nvPr/>
        </p:nvCxnSpPr>
        <p:spPr>
          <a:xfrm rot="5400000">
            <a:off x="3667125" y="3453765"/>
            <a:ext cx="767080" cy="3734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27980" y="508762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3" idx="2"/>
            <a:endCxn id="18" idx="0"/>
          </p:cNvCxnSpPr>
          <p:nvPr/>
        </p:nvCxnSpPr>
        <p:spPr>
          <a:xfrm>
            <a:off x="5918200" y="4005580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7721600" y="3511550"/>
            <a:ext cx="149161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开启新线程</a:t>
            </a:r>
            <a:endParaRPr lang="zh-CN"/>
          </a:p>
        </p:txBody>
      </p:sp>
      <p:sp>
        <p:nvSpPr>
          <p:cNvPr id="33" name="流程图: 可选过程 32"/>
          <p:cNvSpPr/>
          <p:nvPr/>
        </p:nvSpPr>
        <p:spPr>
          <a:xfrm>
            <a:off x="7443470" y="4774565"/>
            <a:ext cx="2071370" cy="7264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将数据写入</a:t>
            </a:r>
            <a:r>
              <a:rPr lang="en-US" altLang="zh-CN"/>
              <a:t>redis</a:t>
            </a:r>
            <a:r>
              <a:rPr lang="zh-CN" altLang="en-US"/>
              <a:t>并更新</a:t>
            </a:r>
            <a:r>
              <a:rPr lang="zh-CN"/>
              <a:t>过期时间</a:t>
            </a:r>
            <a:endParaRPr lang="zh-CN"/>
          </a:p>
        </p:txBody>
      </p:sp>
      <p:cxnSp>
        <p:nvCxnSpPr>
          <p:cNvPr id="47" name="直接箭头连接符 46"/>
          <p:cNvCxnSpPr>
            <a:stCxn id="33" idx="2"/>
            <a:endCxn id="21" idx="0"/>
          </p:cNvCxnSpPr>
          <p:nvPr/>
        </p:nvCxnSpPr>
        <p:spPr>
          <a:xfrm flipH="1">
            <a:off x="8474075" y="5501005"/>
            <a:ext cx="5080" cy="20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5927090" y="5691505"/>
            <a:ext cx="202501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可选过程 49"/>
          <p:cNvSpPr/>
          <p:nvPr/>
        </p:nvSpPr>
        <p:spPr>
          <a:xfrm>
            <a:off x="7708265" y="4135755"/>
            <a:ext cx="1491615" cy="4940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根据</a:t>
            </a:r>
            <a:r>
              <a:rPr lang="en-US" altLang="zh-CN"/>
              <a:t>id</a:t>
            </a:r>
            <a:r>
              <a:rPr lang="zh-CN" altLang="en-US"/>
              <a:t>查询数据库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24" idx="2"/>
            <a:endCxn id="50" idx="0"/>
          </p:cNvCxnSpPr>
          <p:nvPr/>
        </p:nvCxnSpPr>
        <p:spPr>
          <a:xfrm flipH="1">
            <a:off x="8454390" y="4005580"/>
            <a:ext cx="13335" cy="13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33" idx="0"/>
          </p:cNvCxnSpPr>
          <p:nvPr/>
        </p:nvCxnSpPr>
        <p:spPr>
          <a:xfrm>
            <a:off x="8454390" y="4629785"/>
            <a:ext cx="24765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78220" y="4005580"/>
            <a:ext cx="58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54" name="肘形连接符 53"/>
          <p:cNvCxnSpPr>
            <a:stCxn id="18" idx="3"/>
            <a:endCxn id="24" idx="1"/>
          </p:cNvCxnSpPr>
          <p:nvPr/>
        </p:nvCxnSpPr>
        <p:spPr>
          <a:xfrm flipV="1">
            <a:off x="6475095" y="3758565"/>
            <a:ext cx="1246505" cy="84074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TABLE_BEAUTIFY" val="smartTable{ecf0a714-bc2a-4676-b9a0-288e8aa8ed59}"/>
  <p:tag name="TABLE_ENDDRAG_ORIGIN_RECT" val="202*42"/>
  <p:tag name="TABLE_ENDDRAG_RECT" val="290*374*202*42"/>
</p:tagLst>
</file>

<file path=ppt/tags/tag67.xml><?xml version="1.0" encoding="utf-8"?>
<p:tagLst xmlns:p="http://schemas.openxmlformats.org/presentationml/2006/main">
  <p:tag name="KSO_WM_UNIT_TABLE_BEAUTIFY" val="smartTable{ac1e7bdb-ea22-45ea-8788-f01e3018990e}"/>
  <p:tag name="TABLE_ENDDRAG_ORIGIN_RECT" val="335*116"/>
  <p:tag name="TABLE_ENDDRAG_RECT" val="185*402*336*11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PLACING_PICTURE_USER_VIEWPORT" val="{&quot;height&quot;:3300,&quot;width&quot;:13995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OTc1N2ZhZmQ2NDMyYjVhODU5NGNmMjBiOTA4M2NiNDYifQ=="/>
  <p:tag name="KSO_WPP_MARK_KEY" val="a080398c-c1ee-4f29-8dbc-562f4c0e577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演示</Application>
  <PresentationFormat>宽屏</PresentationFormat>
  <Paragraphs>324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陪你度过漫长岁月</cp:lastModifiedBy>
  <cp:revision>162</cp:revision>
  <dcterms:created xsi:type="dcterms:W3CDTF">2019-06-19T02:08:00Z</dcterms:created>
  <dcterms:modified xsi:type="dcterms:W3CDTF">2023-03-06T05:25:57Z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945AEB869E0C4E3B8268388C99E300DA</vt:lpwstr>
  </property>
</Properties>
</file>