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Fjalla One"/>
      <p:regular r:id="rId17"/>
    </p:embeddedFont>
    <p:embeddedFont>
      <p:font typeface="Barlow Semi Condensed Medium"/>
      <p:regular r:id="rId18"/>
      <p:bold r:id="rId19"/>
      <p:italic r:id="rId20"/>
      <p:boldItalic r:id="rId21"/>
    </p:embeddedFont>
    <p:embeddedFont>
      <p:font typeface="Barlow Semi Condense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Medium-italic.fntdata"/><Relationship Id="rId22" Type="http://schemas.openxmlformats.org/officeDocument/2006/relationships/font" Target="fonts/BarlowSemiCondensed-regular.fntdata"/><Relationship Id="rId21" Type="http://schemas.openxmlformats.org/officeDocument/2006/relationships/font" Target="fonts/BarlowSemiCondensedMedium-boldItalic.fntdata"/><Relationship Id="rId24" Type="http://schemas.openxmlformats.org/officeDocument/2006/relationships/font" Target="fonts/BarlowSemiCondensed-italic.fntdata"/><Relationship Id="rId23" Type="http://schemas.openxmlformats.org/officeDocument/2006/relationships/font" Target="fonts/BarlowSemiCondense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BarlowSemi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FjallaOne-regular.fntdata"/><Relationship Id="rId16" Type="http://schemas.openxmlformats.org/officeDocument/2006/relationships/slide" Target="slides/slide12.xml"/><Relationship Id="rId19" Type="http://schemas.openxmlformats.org/officeDocument/2006/relationships/font" Target="fonts/BarlowSemiCondensedMedium-bold.fntdata"/><Relationship Id="rId18" Type="http://schemas.openxmlformats.org/officeDocument/2006/relationships/font" Target="fonts/BarlowSemi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g125585b5c1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3" name="Google Shape;2193;g125585b5c1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g12547aea5e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1" name="Google Shape;2201;g12547aea5e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g125585b5c1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1" name="Google Shape;2211;g125585b5c1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120c8cbc84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1" name="Google Shape;2131;g120c8cbc84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Our data of NYC Jobs is a large-volume, multi-structured, weekly updated data producing complex relationship of data models, and it is in both format of csv and json strings. For this project our team considers using following technologies:  </a:t>
            </a:r>
            <a:r>
              <a:rPr b="1" lang="en" sz="12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MongoDB(NoSQL)</a:t>
            </a:r>
            <a:r>
              <a:rPr lang="en" sz="12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b="1" lang="en" sz="12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Apache Spark()</a:t>
            </a:r>
            <a:r>
              <a:rPr lang="en" sz="12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</a:t>
            </a:r>
            <a:r>
              <a:rPr b="1" lang="en" sz="12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Flask(Front-end web application)</a:t>
            </a:r>
            <a:r>
              <a:rPr lang="en" sz="12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200">
              <a:solidFill>
                <a:srgbClr val="49494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9494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Based on CAP theorem, our team decides to use MongoDB to save unstructured JSON format data. MongoDB is schema-less and provides holistic view of data with eventual consistency with update information-in-place principle. It also provides flexibility and high scalability in distributed environment. However, availability is compromised to accommodate for consistency and partition tolerance.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g1255e608e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4" name="Google Shape;2144;g1255e608e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1255e608ed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1255e608ed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g1255e608ed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7" name="Google Shape;2157;g1255e608ed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1255e608ed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1255e608ed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125585b5c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125585b5c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2" name="Google Shape;2182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3965073" y="2002525"/>
            <a:ext cx="45480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NYC Job Application Database</a:t>
            </a:r>
            <a:endParaRPr sz="46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248781" y="3710383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FA8DC"/>
                </a:solidFill>
              </a:rPr>
              <a:t>Jun Zhu, Lu Lu, </a:t>
            </a:r>
            <a:endParaRPr sz="2300">
              <a:solidFill>
                <a:srgbClr val="6FA8D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FA8DC"/>
                </a:solidFill>
              </a:rPr>
              <a:t>Kedi Ye, Yahui Pang</a:t>
            </a:r>
            <a:endParaRPr sz="2300"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5" name="Google Shape;2195;p42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029200" y="238350"/>
            <a:ext cx="6848549" cy="4975001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196" name="Google Shape;2196;p42"/>
          <p:cNvSpPr txBox="1"/>
          <p:nvPr>
            <p:ph idx="1" type="body"/>
          </p:nvPr>
        </p:nvSpPr>
        <p:spPr>
          <a:xfrm>
            <a:off x="1174800" y="1246850"/>
            <a:ext cx="3341100" cy="3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Quantitative Metrics</a:t>
            </a:r>
            <a:endParaRPr b="1"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/>
              <a:t>  Appropriate amount of data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/>
              <a:t>  Retrieval (Output run) time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/>
              <a:t>  Include enough job categories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97" name="Google Shape;2197;p42"/>
          <p:cNvSpPr txBox="1"/>
          <p:nvPr>
            <p:ph idx="2" type="body"/>
          </p:nvPr>
        </p:nvSpPr>
        <p:spPr>
          <a:xfrm>
            <a:off x="4740050" y="1246850"/>
            <a:ext cx="3731400" cy="3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Qualitative Metrics</a:t>
            </a:r>
            <a:endParaRPr b="1"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/>
              <a:t> Data are regularly updated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/>
              <a:t> Successfully retrieve requested data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/>
              <a:t> Get accurate Result</a:t>
            </a:r>
            <a:endParaRPr sz="1600"/>
          </a:p>
        </p:txBody>
      </p:sp>
      <p:sp>
        <p:nvSpPr>
          <p:cNvPr id="2198" name="Google Shape;2198;p4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</a:t>
            </a:r>
            <a:r>
              <a:rPr lang="en"/>
              <a:t>CRITERIA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3" name="Google Shape;2203;p43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3600450"/>
            <a:ext cx="2491199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4" name="Google Shape;2204;p43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1029200" y="238350"/>
            <a:ext cx="6848549" cy="4975001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205" name="Google Shape;2205;p43"/>
          <p:cNvSpPr txBox="1"/>
          <p:nvPr/>
        </p:nvSpPr>
        <p:spPr>
          <a:xfrm>
            <a:off x="3669525" y="1347625"/>
            <a:ext cx="86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43"/>
          <p:cNvSpPr txBox="1"/>
          <p:nvPr/>
        </p:nvSpPr>
        <p:spPr>
          <a:xfrm>
            <a:off x="1756775" y="681475"/>
            <a:ext cx="539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Fjalla One"/>
                <a:ea typeface="Fjalla One"/>
                <a:cs typeface="Fjalla One"/>
                <a:sym typeface="Fjalla One"/>
              </a:rPr>
              <a:t>CONCLUSION</a:t>
            </a:r>
            <a:endParaRPr sz="1600"/>
          </a:p>
        </p:txBody>
      </p:sp>
      <p:sp>
        <p:nvSpPr>
          <p:cNvPr id="2207" name="Google Shape;2207;p43"/>
          <p:cNvSpPr txBox="1"/>
          <p:nvPr/>
        </p:nvSpPr>
        <p:spPr>
          <a:xfrm>
            <a:off x="855875" y="1413575"/>
            <a:ext cx="3549000" cy="28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Barlow Semi Condensed"/>
                <a:ea typeface="Barlow Semi Condensed"/>
                <a:cs typeface="Barlow Semi Condensed"/>
                <a:sym typeface="Barlow Semi Condensed"/>
              </a:rPr>
              <a:t>Overall Goal</a:t>
            </a:r>
            <a:endParaRPr b="1" sz="1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Barlow Semi Condensed"/>
              <a:buChar char="❏"/>
            </a:pP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To build a searching tool for open positions in NYC job market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Barlow Semi Condensed"/>
              <a:buChar char="❏"/>
            </a:pP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Users can easily get instant result of job positions by inputting job type, location, job title, salary range, and other relevant information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43"/>
          <p:cNvSpPr txBox="1"/>
          <p:nvPr/>
        </p:nvSpPr>
        <p:spPr>
          <a:xfrm>
            <a:off x="4798400" y="1413575"/>
            <a:ext cx="3983100" cy="28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Barlow Semi Condensed"/>
                <a:ea typeface="Barlow Semi Condensed"/>
                <a:cs typeface="Barlow Semi Condensed"/>
                <a:sym typeface="Barlow Semi Condensed"/>
              </a:rPr>
              <a:t>Future Recommendations</a:t>
            </a:r>
            <a:endParaRPr b="1" sz="1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Barlow Semi Condensed"/>
              <a:buChar char="❏"/>
            </a:pP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Include more datasets for different cities.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Barlow Semi Condensed"/>
              <a:buChar char="❏"/>
            </a:pP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We can improve our web page for more detailed searches.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Barlow Semi Condensed"/>
              <a:buChar char="❏"/>
            </a:pP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Visualization of open positions on a map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44"/>
          <p:cNvSpPr txBox="1"/>
          <p:nvPr>
            <p:ph type="title"/>
          </p:nvPr>
        </p:nvSpPr>
        <p:spPr>
          <a:xfrm>
            <a:off x="2619750" y="1574551"/>
            <a:ext cx="3904500" cy="15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214" name="Google Shape;2214;p44"/>
          <p:cNvSpPr txBox="1"/>
          <p:nvPr>
            <p:ph idx="1" type="subTitle"/>
          </p:nvPr>
        </p:nvSpPr>
        <p:spPr>
          <a:xfrm>
            <a:off x="3639300" y="2781675"/>
            <a:ext cx="18654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ANY QUESTION?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6" name="Google Shape;1886;p34"/>
          <p:cNvGrpSpPr/>
          <p:nvPr/>
        </p:nvGrpSpPr>
        <p:grpSpPr>
          <a:xfrm>
            <a:off x="4477423" y="1529758"/>
            <a:ext cx="4430405" cy="3106404"/>
            <a:chOff x="862950" y="825025"/>
            <a:chExt cx="5862650" cy="4111175"/>
          </a:xfrm>
        </p:grpSpPr>
        <p:sp>
          <p:nvSpPr>
            <p:cNvPr id="1887" name="Google Shape;1887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6" name="Google Shape;2096;p34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097" name="Google Shape;2097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98" name="Google Shape;2098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0" name="Google Shape;2100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1" name="Google Shape;210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2" name="Google Shape;210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3" name="Google Shape;210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4" name="Google Shape;2104;p34"/>
          <p:cNvGrpSpPr/>
          <p:nvPr/>
        </p:nvGrpSpPr>
        <p:grpSpPr>
          <a:xfrm>
            <a:off x="731647" y="2238260"/>
            <a:ext cx="635100" cy="733490"/>
            <a:chOff x="731647" y="1650460"/>
            <a:chExt cx="635100" cy="733490"/>
          </a:xfrm>
        </p:grpSpPr>
        <p:grpSp>
          <p:nvGrpSpPr>
            <p:cNvPr id="2105" name="Google Shape;2105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06" name="Google Shape;2106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8" name="Google Shape;2108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09" name="Google Shape;2109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0" name="Google Shape;2110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1" name="Google Shape;2111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2" name="Google Shape;2112;p34"/>
          <p:cNvGrpSpPr/>
          <p:nvPr/>
        </p:nvGrpSpPr>
        <p:grpSpPr>
          <a:xfrm>
            <a:off x="731647" y="3447827"/>
            <a:ext cx="635100" cy="734984"/>
            <a:chOff x="731647" y="2728277"/>
            <a:chExt cx="635100" cy="734984"/>
          </a:xfrm>
        </p:grpSpPr>
        <p:grpSp>
          <p:nvGrpSpPr>
            <p:cNvPr id="2113" name="Google Shape;2113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14" name="Google Shape;2114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6" name="Google Shape;2116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17" name="Google Shape;2117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8" name="Google Shape;2118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9" name="Google Shape;2119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20" name="Google Shape;2120;p34"/>
          <p:cNvSpPr txBox="1"/>
          <p:nvPr>
            <p:ph type="title"/>
          </p:nvPr>
        </p:nvSpPr>
        <p:spPr>
          <a:xfrm>
            <a:off x="4634676" y="608075"/>
            <a:ext cx="39453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Job-searching Market</a:t>
            </a:r>
            <a:endParaRPr/>
          </a:p>
        </p:txBody>
      </p:sp>
      <p:sp>
        <p:nvSpPr>
          <p:cNvPr id="2121" name="Google Shape;2121;p34"/>
          <p:cNvSpPr txBox="1"/>
          <p:nvPr>
            <p:ph idx="2" type="subTitle"/>
          </p:nvPr>
        </p:nvSpPr>
        <p:spPr>
          <a:xfrm>
            <a:off x="1526225" y="722375"/>
            <a:ext cx="3486300" cy="14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NYC Open Data on current job postings available on the City of New York’s official jobs site till March 29,2022.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Purpose:</a:t>
            </a:r>
            <a:endParaRPr sz="12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Help reduce unemployment rate. </a:t>
            </a:r>
            <a:endParaRPr sz="12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Keep track of and help unemployed people to find jobs as soon as possible.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22" name="Google Shape;2122;p34"/>
          <p:cNvSpPr txBox="1"/>
          <p:nvPr>
            <p:ph idx="1" type="subTitle"/>
          </p:nvPr>
        </p:nvSpPr>
        <p:spPr>
          <a:xfrm>
            <a:off x="1526221" y="45261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Background Information</a:t>
            </a:r>
            <a:endParaRPr>
              <a:solidFill>
                <a:srgbClr val="6FA8DC"/>
              </a:solidFill>
            </a:endParaRPr>
          </a:p>
        </p:txBody>
      </p:sp>
      <p:sp>
        <p:nvSpPr>
          <p:cNvPr id="2123" name="Google Shape;2123;p34"/>
          <p:cNvSpPr txBox="1"/>
          <p:nvPr>
            <p:ph idx="3" type="subTitle"/>
          </p:nvPr>
        </p:nvSpPr>
        <p:spPr>
          <a:xfrm>
            <a:off x="1664208" y="223826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Data Specification</a:t>
            </a:r>
            <a:endParaRPr>
              <a:solidFill>
                <a:srgbClr val="6FA8DC"/>
              </a:solidFill>
            </a:endParaRPr>
          </a:p>
        </p:txBody>
      </p:sp>
      <p:sp>
        <p:nvSpPr>
          <p:cNvPr id="2124" name="Google Shape;2124;p34"/>
          <p:cNvSpPr txBox="1"/>
          <p:nvPr>
            <p:ph idx="4" type="subTitle"/>
          </p:nvPr>
        </p:nvSpPr>
        <p:spPr>
          <a:xfrm>
            <a:off x="1664200" y="2580675"/>
            <a:ext cx="26151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Created on April 18, 2013</a:t>
            </a:r>
            <a:endParaRPr sz="12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Updated on weekly basis</a:t>
            </a:r>
            <a:endParaRPr sz="12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Last update April 19,2022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25" name="Google Shape;2125;p34"/>
          <p:cNvSpPr txBox="1"/>
          <p:nvPr>
            <p:ph idx="5" type="subTitle"/>
          </p:nvPr>
        </p:nvSpPr>
        <p:spPr>
          <a:xfrm>
            <a:off x="1664208" y="3283639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Data Provision Source</a:t>
            </a:r>
            <a:endParaRPr>
              <a:solidFill>
                <a:srgbClr val="6FA8D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Agency:Department of Citywide Administrative Services (DCAS)</a:t>
            </a:r>
            <a:endParaRPr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3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27" name="Google Shape;2127;p34"/>
          <p:cNvSpPr txBox="1"/>
          <p:nvPr>
            <p:ph idx="13" type="title"/>
          </p:nvPr>
        </p:nvSpPr>
        <p:spPr>
          <a:xfrm>
            <a:off x="813816" y="2398043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28" name="Google Shape;2128;p34"/>
          <p:cNvSpPr txBox="1"/>
          <p:nvPr>
            <p:ph idx="14" type="title"/>
          </p:nvPr>
        </p:nvSpPr>
        <p:spPr>
          <a:xfrm>
            <a:off x="820591" y="359619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35"/>
          <p:cNvSpPr txBox="1"/>
          <p:nvPr>
            <p:ph type="title"/>
          </p:nvPr>
        </p:nvSpPr>
        <p:spPr>
          <a:xfrm>
            <a:off x="814275" y="232050"/>
            <a:ext cx="73902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Proposed design choices and </a:t>
            </a:r>
            <a:endParaRPr sz="2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rationale for using the selected technologies</a:t>
            </a:r>
            <a:endParaRPr sz="1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34" name="Google Shape;2134;p35"/>
          <p:cNvSpPr txBox="1"/>
          <p:nvPr>
            <p:ph idx="1" type="subTitle"/>
          </p:nvPr>
        </p:nvSpPr>
        <p:spPr>
          <a:xfrm>
            <a:off x="710651" y="403296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  <p:sp>
        <p:nvSpPr>
          <p:cNvPr id="2135" name="Google Shape;2135;p35"/>
          <p:cNvSpPr txBox="1"/>
          <p:nvPr>
            <p:ph idx="2" type="subTitle"/>
          </p:nvPr>
        </p:nvSpPr>
        <p:spPr>
          <a:xfrm>
            <a:off x="710653" y="150786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2136" name="Google Shape;2136;p35"/>
          <p:cNvSpPr txBox="1"/>
          <p:nvPr>
            <p:ph idx="3" type="subTitle"/>
          </p:nvPr>
        </p:nvSpPr>
        <p:spPr>
          <a:xfrm>
            <a:off x="710642" y="27704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</a:t>
            </a:r>
            <a:endParaRPr/>
          </a:p>
        </p:txBody>
      </p:sp>
      <p:sp>
        <p:nvSpPr>
          <p:cNvPr id="2137" name="Google Shape;2137;p35"/>
          <p:cNvSpPr txBox="1"/>
          <p:nvPr>
            <p:ph idx="4" type="subTitle"/>
          </p:nvPr>
        </p:nvSpPr>
        <p:spPr>
          <a:xfrm>
            <a:off x="2188950" y="1253514"/>
            <a:ext cx="6017100" cy="9570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+ save unstructured JSON data and prepare indexed data for loading into Spark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+ provide holistic view of data with eventual consistency with update information-in-place principle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availability is compromised to accommodate for consistency and partition tolerance </a:t>
            </a:r>
            <a:endParaRPr sz="1300"/>
          </a:p>
        </p:txBody>
      </p:sp>
      <p:sp>
        <p:nvSpPr>
          <p:cNvPr id="2138" name="Google Shape;2138;p35"/>
          <p:cNvSpPr txBox="1"/>
          <p:nvPr>
            <p:ph idx="4" type="subTitle"/>
          </p:nvPr>
        </p:nvSpPr>
        <p:spPr>
          <a:xfrm>
            <a:off x="2188950" y="2377875"/>
            <a:ext cx="6017100" cy="11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+transform loaded indexed data into spark dataframe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+allow data operations such as natural language processing and text analysis for data analysis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-manual optimization required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-lack of real-time processing of data</a:t>
            </a:r>
            <a:endParaRPr sz="1300"/>
          </a:p>
        </p:txBody>
      </p:sp>
      <p:sp>
        <p:nvSpPr>
          <p:cNvPr id="2139" name="Google Shape;2139;p35"/>
          <p:cNvSpPr txBox="1"/>
          <p:nvPr>
            <p:ph idx="4" type="subTitle"/>
          </p:nvPr>
        </p:nvSpPr>
        <p:spPr>
          <a:xfrm>
            <a:off x="2188950" y="3705375"/>
            <a:ext cx="6017100" cy="9570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+develop front-end web application for user to execute a query to meet specific data requirements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+retrieve corresponding data from Spark dataframe based on inputs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-efficiency and accuracy could be the biggest challenge </a:t>
            </a:r>
            <a:endParaRPr sz="1300"/>
          </a:p>
        </p:txBody>
      </p:sp>
      <p:cxnSp>
        <p:nvCxnSpPr>
          <p:cNvPr id="2140" name="Google Shape;2140;p35"/>
          <p:cNvCxnSpPr/>
          <p:nvPr/>
        </p:nvCxnSpPr>
        <p:spPr>
          <a:xfrm>
            <a:off x="1588150" y="2007225"/>
            <a:ext cx="9900" cy="763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1" name="Google Shape;2141;p35"/>
          <p:cNvCxnSpPr/>
          <p:nvPr/>
        </p:nvCxnSpPr>
        <p:spPr>
          <a:xfrm>
            <a:off x="1588150" y="3184650"/>
            <a:ext cx="9900" cy="763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6" name="Google Shape;21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425" y="697400"/>
            <a:ext cx="6315574" cy="3649851"/>
          </a:xfrm>
          <a:prstGeom prst="rect">
            <a:avLst/>
          </a:prstGeom>
          <a:noFill/>
          <a:ln>
            <a:noFill/>
          </a:ln>
        </p:spPr>
      </p:pic>
      <p:sp>
        <p:nvSpPr>
          <p:cNvPr id="2147" name="Google Shape;2147;p36"/>
          <p:cNvSpPr txBox="1"/>
          <p:nvPr/>
        </p:nvSpPr>
        <p:spPr>
          <a:xfrm>
            <a:off x="937650" y="131725"/>
            <a:ext cx="411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Implementation (MongoDB)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37"/>
          <p:cNvSpPr txBox="1"/>
          <p:nvPr/>
        </p:nvSpPr>
        <p:spPr>
          <a:xfrm>
            <a:off x="937650" y="131725"/>
            <a:ext cx="411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Implementation (Apache Spark)</a:t>
            </a:r>
            <a:endParaRPr sz="1800"/>
          </a:p>
        </p:txBody>
      </p:sp>
      <p:pic>
        <p:nvPicPr>
          <p:cNvPr id="2153" name="Google Shape;21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625" y="629575"/>
            <a:ext cx="4256875" cy="34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4" name="Google Shape;21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650" y="663463"/>
            <a:ext cx="3715701" cy="3409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38"/>
          <p:cNvSpPr txBox="1"/>
          <p:nvPr/>
        </p:nvSpPr>
        <p:spPr>
          <a:xfrm>
            <a:off x="449475" y="139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Implementation (Flask)</a:t>
            </a:r>
            <a:endParaRPr/>
          </a:p>
        </p:txBody>
      </p:sp>
      <p:pic>
        <p:nvPicPr>
          <p:cNvPr id="2160" name="Google Shape;21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50" y="645625"/>
            <a:ext cx="7527001" cy="37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1" name="Google Shape;216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425" y="1588575"/>
            <a:ext cx="5250799" cy="17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39"/>
          <p:cNvSpPr txBox="1"/>
          <p:nvPr/>
        </p:nvSpPr>
        <p:spPr>
          <a:xfrm>
            <a:off x="472725" y="12400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User Interface</a:t>
            </a:r>
            <a:endParaRPr sz="2100"/>
          </a:p>
        </p:txBody>
      </p:sp>
      <p:pic>
        <p:nvPicPr>
          <p:cNvPr id="2167" name="Google Shape;21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350" y="2241150"/>
            <a:ext cx="2603750" cy="4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8" name="Google Shape;216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350" y="2650200"/>
            <a:ext cx="26860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9" name="Google Shape;2169;p39"/>
          <p:cNvSpPr txBox="1"/>
          <p:nvPr/>
        </p:nvSpPr>
        <p:spPr>
          <a:xfrm>
            <a:off x="278975" y="2688225"/>
            <a:ext cx="21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2170" name="Google Shape;2170;p39"/>
          <p:cNvSpPr txBox="1"/>
          <p:nvPr/>
        </p:nvSpPr>
        <p:spPr>
          <a:xfrm>
            <a:off x="4362775" y="728425"/>
            <a:ext cx="15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pic>
        <p:nvPicPr>
          <p:cNvPr id="2171" name="Google Shape;217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806600"/>
            <a:ext cx="4262240" cy="188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2" name="Google Shape;2172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015375"/>
            <a:ext cx="8332923" cy="13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7" name="Google Shape;2177;p40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029200" y="238350"/>
            <a:ext cx="6848549" cy="4975001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178" name="Google Shape;2178;p40"/>
          <p:cNvSpPr txBox="1"/>
          <p:nvPr/>
        </p:nvSpPr>
        <p:spPr>
          <a:xfrm>
            <a:off x="763375" y="1732025"/>
            <a:ext cx="7028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 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 we used are all public that from NYC OpenData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 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We are using the data for the purpose of this project only. We will not use it for business purposes, and we will not use it for illegal activities either.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 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data will only be saved on the server and will be deleted soon after the project is finished.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 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We will ensure the authenticity and the genuineness of the data and will not tamper it to suit our purposes. </a:t>
            </a:r>
            <a:endParaRPr sz="18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40"/>
          <p:cNvSpPr txBox="1"/>
          <p:nvPr>
            <p:ph idx="4294967295" type="title"/>
          </p:nvPr>
        </p:nvSpPr>
        <p:spPr>
          <a:xfrm>
            <a:off x="763375" y="1031500"/>
            <a:ext cx="78033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Applicable data governance policies 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41"/>
          <p:cNvSpPr txBox="1"/>
          <p:nvPr/>
        </p:nvSpPr>
        <p:spPr>
          <a:xfrm>
            <a:off x="419575" y="755325"/>
            <a:ext cx="8660700" cy="26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Cost Implications:</a:t>
            </a:r>
            <a:endParaRPr sz="26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●There will be no costs generated in terms of obtaining the data.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●We will put in approximately  100 hours into processing data, analyzing data, and generalizing conclusions.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●We need 2 business analyst ($40K/person) and 2 software developers($40k/person).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None/>
            </a:pPr>
            <a:r>
              <a:t/>
            </a:r>
            <a:endParaRPr sz="17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pic>
        <p:nvPicPr>
          <p:cNvPr id="2185" name="Google Shape;21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250" y="2474500"/>
            <a:ext cx="1451675" cy="9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6" name="Google Shape;218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088" y="2643350"/>
            <a:ext cx="1451675" cy="817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7" name="Google Shape;218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525" y="2390075"/>
            <a:ext cx="2636100" cy="7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8" name="Google Shape;2188;p41"/>
          <p:cNvSpPr txBox="1"/>
          <p:nvPr/>
        </p:nvSpPr>
        <p:spPr>
          <a:xfrm>
            <a:off x="6108251" y="3585175"/>
            <a:ext cx="19995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Flexible costs</a:t>
            </a:r>
            <a:endParaRPr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Cost range from $14.60/mo. to $467.20/mo. based on different requirements of storage</a:t>
            </a:r>
            <a:endParaRPr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9" name="Google Shape;2189;p41"/>
          <p:cNvSpPr txBox="1"/>
          <p:nvPr/>
        </p:nvSpPr>
        <p:spPr>
          <a:xfrm>
            <a:off x="3903850" y="3797575"/>
            <a:ext cx="22044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Open source </a:t>
            </a:r>
            <a:endParaRPr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Free to get started and able to upgrade to premium if needed</a:t>
            </a:r>
            <a:endParaRPr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Cheap to operate and manage</a:t>
            </a:r>
            <a:endParaRPr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190" name="Google Shape;219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525" y="3197250"/>
            <a:ext cx="3212276" cy="17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