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374" r:id="rId2"/>
    <p:sldId id="366" r:id="rId3"/>
  </p:sldIdLst>
  <p:sldSz cx="12190413" cy="6859588"/>
  <p:notesSz cx="6797675" cy="9926638"/>
  <p:custDataLst>
    <p:tags r:id="rId6"/>
  </p:custDataLst>
  <p:defaultTextStyle>
    <a:defPPr>
      <a:defRPr lang="de-DE"/>
    </a:defPPr>
    <a:lvl1pPr marL="0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7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71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8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42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5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9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E86-246D-4782-9F4F-064A46A85945}">
          <p14:sldIdLst>
            <p14:sldId id="374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91">
          <p15:clr>
            <a:srgbClr val="A4A3A4"/>
          </p15:clr>
        </p15:guide>
        <p15:guide id="5" pos="3726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7" userDrawn="1">
          <p15:clr>
            <a:srgbClr val="A4A3A4"/>
          </p15:clr>
        </p15:guide>
        <p15:guide id="2" orient="horz" pos="5786" userDrawn="1">
          <p15:clr>
            <a:srgbClr val="A4A3A4"/>
          </p15:clr>
        </p15:guide>
        <p15:guide id="3" pos="232" userDrawn="1">
          <p15:clr>
            <a:srgbClr val="A4A3A4"/>
          </p15:clr>
        </p15:guide>
        <p15:guide id="4" pos="401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NSKY Olivier" initials="GO" lastIdx="1" clrIdx="0">
    <p:extLst>
      <p:ext uri="{19B8F6BF-5375-455C-9EA6-DF929625EA0E}">
        <p15:presenceInfo xmlns:p15="http://schemas.microsoft.com/office/powerpoint/2012/main" userId="S-1-5-21-2156375272-3355583353-1338599148-70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A"/>
    <a:srgbClr val="B3E900"/>
    <a:srgbClr val="006F7A"/>
    <a:srgbClr val="2EB0A1"/>
    <a:srgbClr val="08335F"/>
    <a:srgbClr val="061A38"/>
    <a:srgbClr val="34B399"/>
    <a:srgbClr val="AED8EF"/>
    <a:srgbClr val="09244C"/>
    <a:srgbClr val="D9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397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40" y="32"/>
      </p:cViewPr>
      <p:guideLst>
        <p:guide orient="horz" pos="4020"/>
        <p:guide pos="3840"/>
        <p:guide pos="7291"/>
        <p:guide pos="3726"/>
        <p:guide pos="3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3" d="100"/>
        <a:sy n="53" d="100"/>
      </p:scale>
      <p:origin x="0" y="-2872"/>
    </p:cViewPr>
  </p:sorterViewPr>
  <p:notesViewPr>
    <p:cSldViewPr snapToGrid="0" snapToObjects="1" showGuides="1">
      <p:cViewPr>
        <p:scale>
          <a:sx n="100" d="100"/>
          <a:sy n="100" d="100"/>
        </p:scale>
        <p:origin x="582" y="-426"/>
      </p:cViewPr>
      <p:guideLst>
        <p:guide orient="horz" pos="2997"/>
        <p:guide orient="horz" pos="5786"/>
        <p:guide pos="232"/>
        <p:guide pos="401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CCD9-6F01-4011-B571-3957A6F7E70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01.10.2019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8460-34F5-425F-A0B5-7C13CBA5C2E3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19A70C-7D1D-4F95-AA0A-6D0338EE8089}" type="datetimeFigureOut">
              <a:rPr lang="de-DE" smtClean="0"/>
              <a:pPr/>
              <a:t>01.10.2019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38163" y="744538"/>
            <a:ext cx="6615113" cy="372268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66459" y="4715153"/>
            <a:ext cx="6011607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72ADED-F3CA-41CF-9877-309ADD1D7348}" type="slidenum">
              <a:rPr lang="de-DE" smtClean="0"/>
              <a:pPr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01654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7806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5612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3418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FC4-1118-47B3-B607-F8F10BE374A4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DE4-5B29-46A6-8AF0-D6B98520D2F8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FC-7C57-49C4-A7B9-6FD40B53D89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1" y="6792687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1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4" y="510505"/>
            <a:ext cx="11520487" cy="373949"/>
          </a:xfrm>
        </p:spPr>
        <p:txBody>
          <a:bodyPr lIns="0" tIns="0" rIns="0" bIns="0" anchor="t" anchorCtr="0">
            <a:spAutoFit/>
          </a:bodyPr>
          <a:lstStyle>
            <a:lvl1pPr>
              <a:defRPr sz="27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4" y="1616489"/>
            <a:ext cx="11520487" cy="4561907"/>
          </a:xfrm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1050">
                <a:latin typeface="+mn-lt"/>
              </a:defRPr>
            </a:lvl2pPr>
            <a:lvl3pPr>
              <a:defRPr sz="105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4"/>
            <a:ext cx="2742843" cy="365210"/>
          </a:xfrm>
        </p:spPr>
        <p:txBody>
          <a:bodyPr/>
          <a:lstStyle>
            <a:lvl1pPr>
              <a:defRPr sz="750"/>
            </a:lvl1pPr>
          </a:lstStyle>
          <a:p>
            <a:fld id="{C8EAA725-CC0B-4A16-AE77-83A5B67A299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6" y="6453684"/>
            <a:ext cx="4114264" cy="365210"/>
          </a:xfrm>
        </p:spPr>
        <p:txBody>
          <a:bodyPr/>
          <a:lstStyle>
            <a:lvl1pPr>
              <a:defRPr sz="7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4"/>
            <a:ext cx="391886" cy="365210"/>
          </a:xfrm>
        </p:spPr>
        <p:txBody>
          <a:bodyPr/>
          <a:lstStyle>
            <a:lvl1pPr algn="ctr">
              <a:defRPr sz="75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4" y="319492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1128441" y="319492"/>
            <a:ext cx="215991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1560422" y="319492"/>
            <a:ext cx="215991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1344431" y="319492"/>
            <a:ext cx="215991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4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342866" indent="0"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685732" indent="0"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028598" indent="0"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371462" indent="0"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99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970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211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91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1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374077"/>
          </a:xfrm>
        </p:spPr>
        <p:txBody>
          <a:bodyPr lIns="0" tIns="0" rIns="0" bIns="0" anchor="t" anchorCtr="0">
            <a:spAutoFit/>
          </a:bodyPr>
          <a:lstStyle>
            <a:lvl1pPr>
              <a:defRPr sz="2701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8"/>
            <a:ext cx="11520487" cy="4561907"/>
          </a:xfrm>
        </p:spPr>
        <p:txBody>
          <a:bodyPr>
            <a:normAutofit/>
          </a:bodyPr>
          <a:lstStyle>
            <a:lvl1pPr>
              <a:defRPr sz="1050">
                <a:latin typeface="+mn-lt"/>
              </a:defRPr>
            </a:lvl1pPr>
            <a:lvl2pPr>
              <a:defRPr sz="1050">
                <a:latin typeface="+mn-lt"/>
              </a:defRPr>
            </a:lvl2pPr>
            <a:lvl3pPr>
              <a:defRPr sz="105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750"/>
            </a:lvl1pPr>
          </a:lstStyle>
          <a:p>
            <a:fld id="{C8EAA725-CC0B-4A16-AE77-83A5B67A299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75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75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4" y="319491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2" rIns="68605" bIns="34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1128441" y="319491"/>
            <a:ext cx="215991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2" rIns="68605" bIns="34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1560422" y="319491"/>
            <a:ext cx="215991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2" rIns="68605" bIns="34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1344431" y="319491"/>
            <a:ext cx="215991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05" tIns="34302" rIns="68605" bIns="343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685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342980" indent="0" algn="l" defTabSz="685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685960" indent="0" algn="l" defTabSz="685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028940" indent="0" algn="l" defTabSz="685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371920" indent="0" algn="l" defTabSz="685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059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211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9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7525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0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7"/>
            <a:ext cx="11520487" cy="456190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1000"/>
            </a:lvl1pPr>
          </a:lstStyle>
          <a:p>
            <a:fld id="{C8EAA725-CC0B-4A16-AE77-83A5B67A299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3" y="319490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28442" y="319490"/>
            <a:ext cx="215990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60423" y="319490"/>
            <a:ext cx="215990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44432" y="319490"/>
            <a:ext cx="215990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0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8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4930-C6BA-4076-8121-BB991979AFF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79DC-1CB2-4046-A797-EAD7F6282612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CD7-7FBB-4A2A-8368-9DED15ED7385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A61-F122-4A38-8B2B-5605881FB769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AD3F-A3B5-4A24-A448-7EAB2C16914A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4894-21A8-4425-9305-E6D5793453B0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6BE-36AB-4DB9-9468-435E24CA2B4A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4954688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B25-0756-4DFE-9698-0F9202B8DC3F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229-0096-49BD-81C1-58B039421B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1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8" y="781685"/>
            <a:ext cx="11115645" cy="57299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839041" y="998157"/>
            <a:ext cx="1385624" cy="923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14384" indent="-214384">
              <a:buClr>
                <a:srgbClr val="B3E900"/>
              </a:buClr>
              <a:buFont typeface="Wingdings" panose="05000000000000000000" pitchFamily="2" charset="2"/>
              <a:buChar char="Ø"/>
            </a:pPr>
            <a:r>
              <a:rPr lang="fr-FR" sz="1350" dirty="0"/>
              <a:t>Forces </a:t>
            </a:r>
          </a:p>
          <a:p>
            <a:pPr marL="214384" indent="-214384">
              <a:buClr>
                <a:srgbClr val="B3E900"/>
              </a:buClr>
              <a:buFont typeface="Wingdings" panose="05000000000000000000" pitchFamily="2" charset="2"/>
              <a:buChar char="Ø"/>
            </a:pPr>
            <a:r>
              <a:rPr lang="fr-FR" sz="1350" dirty="0"/>
              <a:t>Faiblesse</a:t>
            </a:r>
          </a:p>
          <a:p>
            <a:pPr marL="214384" indent="-214384">
              <a:buClr>
                <a:srgbClr val="B3E900"/>
              </a:buClr>
              <a:buFont typeface="Wingdings" panose="05000000000000000000" pitchFamily="2" charset="2"/>
              <a:buChar char="Ø"/>
            </a:pPr>
            <a:r>
              <a:rPr lang="fr-FR" sz="1350" dirty="0"/>
              <a:t>Opportunité</a:t>
            </a:r>
          </a:p>
          <a:p>
            <a:pPr marL="214384" indent="-214384">
              <a:buClr>
                <a:srgbClr val="B3E900"/>
              </a:buClr>
              <a:buFont typeface="Wingdings" panose="05000000000000000000" pitchFamily="2" charset="2"/>
              <a:buChar char="Ø"/>
            </a:pPr>
            <a:r>
              <a:rPr lang="fr-FR" sz="1350" dirty="0"/>
              <a:t>Risque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1418" y="4726588"/>
            <a:ext cx="5142945" cy="157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4"/>
                </a:solidFill>
              </a:rPr>
              <a:t>Convaincre le jury </a:t>
            </a:r>
          </a:p>
          <a:p>
            <a:pPr algn="ctr"/>
            <a:r>
              <a:rPr lang="fr-FR" sz="2400" dirty="0">
                <a:solidFill>
                  <a:schemeClr val="accent4"/>
                </a:solidFill>
              </a:rPr>
              <a:t>de la faisabilité  de votre projet</a:t>
            </a:r>
          </a:p>
          <a:p>
            <a:pPr algn="ctr"/>
            <a:r>
              <a:rPr lang="fr-FR" sz="2400" dirty="0">
                <a:solidFill>
                  <a:schemeClr val="accent4"/>
                </a:solidFill>
              </a:rPr>
              <a:t>Adéquation entre la technicité du projet, l’équipe et le choix de la valo (s)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603529" y="427502"/>
            <a:ext cx="8272531" cy="4987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0" kern="120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fr-FR" sz="2701" dirty="0"/>
              <a:t> Critères d’évaluation pour la 1</a:t>
            </a:r>
            <a:r>
              <a:rPr lang="fr-FR" sz="2701" baseline="30000" dirty="0"/>
              <a:t>ère</a:t>
            </a:r>
            <a:r>
              <a:rPr lang="fr-FR" sz="2701" dirty="0"/>
              <a:t> semaine SPRINT </a:t>
            </a:r>
          </a:p>
        </p:txBody>
      </p:sp>
      <p:pic>
        <p:nvPicPr>
          <p:cNvPr id="8" name="Image 7" descr="ECE_PARIS_retravail_Lyon.pn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78" y="3687"/>
            <a:ext cx="1240529" cy="277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564" y="76794"/>
            <a:ext cx="1006991" cy="3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389202" y="3226045"/>
            <a:ext cx="4103420" cy="160429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Rectangle 70"/>
          <p:cNvSpPr/>
          <p:nvPr/>
        </p:nvSpPr>
        <p:spPr>
          <a:xfrm>
            <a:off x="4402083" y="1489414"/>
            <a:ext cx="4097938" cy="160429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/>
          <p:cNvSpPr/>
          <p:nvPr/>
        </p:nvSpPr>
        <p:spPr>
          <a:xfrm>
            <a:off x="206769" y="1500321"/>
            <a:ext cx="3760863" cy="160429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223455" y="3233114"/>
            <a:ext cx="3760863" cy="160429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201161" y="5029385"/>
            <a:ext cx="3760863" cy="160429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/>
          <p:cNvSpPr/>
          <p:nvPr/>
        </p:nvSpPr>
        <p:spPr>
          <a:xfrm>
            <a:off x="223456" y="692983"/>
            <a:ext cx="3738570" cy="525121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6769" y="796315"/>
            <a:ext cx="3795970" cy="36360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Nom du </a:t>
            </a:r>
            <a:r>
              <a:rPr lang="en-US" sz="2000" b="1" dirty="0" err="1">
                <a:solidFill>
                  <a:srgbClr val="0070C0"/>
                </a:solidFill>
              </a:rPr>
              <a:t>Projet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&amp;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n°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e 10"/>
          <p:cNvGrpSpPr/>
          <p:nvPr/>
        </p:nvGrpSpPr>
        <p:grpSpPr>
          <a:xfrm>
            <a:off x="8716999" y="5831530"/>
            <a:ext cx="3293007" cy="965064"/>
            <a:chOff x="11284091" y="4943479"/>
            <a:chExt cx="3293007" cy="965064"/>
          </a:xfrm>
        </p:grpSpPr>
        <p:sp>
          <p:nvSpPr>
            <p:cNvPr id="26" name="TextBox 25"/>
            <p:cNvSpPr txBox="1"/>
            <p:nvPr/>
          </p:nvSpPr>
          <p:spPr>
            <a:xfrm>
              <a:off x="11405849" y="4943479"/>
              <a:ext cx="3171249" cy="273485"/>
            </a:xfrm>
            <a:prstGeom prst="rect">
              <a:avLst/>
            </a:prstGeom>
            <a:noFill/>
          </p:spPr>
          <p:txBody>
            <a:bodyPr wrap="square" lIns="0" tIns="0" rIns="0" bIns="2700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Outside partner(s): who else?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84091" y="5234949"/>
              <a:ext cx="2797264" cy="673594"/>
            </a:xfrm>
            <a:prstGeom prst="rect">
              <a:avLst/>
            </a:prstGeom>
            <a:noFill/>
          </p:spPr>
          <p:txBody>
            <a:bodyPr wrap="square" lIns="0" tIns="0" rIns="0" bIns="27000" rtlCol="0">
              <a:spAutoFit/>
            </a:bodyPr>
            <a:lstStyle/>
            <a:p>
              <a:pPr marL="214313" indent="-214313"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Company: 	</a:t>
              </a:r>
            </a:p>
            <a:p>
              <a:pPr marL="214313" indent="-214313"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 contact:</a:t>
              </a:r>
            </a:p>
            <a:p>
              <a:pPr marL="214313" indent="-214313">
                <a:buClr>
                  <a:schemeClr val="accent2"/>
                </a:buClr>
                <a:buFont typeface="Wingdings 3" panose="05040102010807070707" pitchFamily="18" charset="2"/>
                <a:buChar char="}"/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Mentor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Ecole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  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Mentro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Entreprise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41146" y="2947541"/>
            <a:ext cx="3208456" cy="287072"/>
            <a:chOff x="334963" y="1453843"/>
            <a:chExt cx="4277939" cy="382762"/>
          </a:xfrm>
        </p:grpSpPr>
        <p:sp>
          <p:nvSpPr>
            <p:cNvPr id="34" name="TextBox 33"/>
            <p:cNvSpPr txBox="1"/>
            <p:nvPr/>
          </p:nvSpPr>
          <p:spPr>
            <a:xfrm>
              <a:off x="672544" y="1471959"/>
              <a:ext cx="3940358" cy="364646"/>
            </a:xfrm>
            <a:prstGeom prst="rect">
              <a:avLst/>
            </a:prstGeom>
            <a:noFill/>
          </p:spPr>
          <p:txBody>
            <a:bodyPr wrap="square" lIns="0" tIns="0" rIns="0" bIns="2700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Roadmap: when?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4963" y="1453843"/>
              <a:ext cx="328612" cy="323609"/>
            </a:xfrm>
            <a:prstGeom prst="rect">
              <a:avLst/>
            </a:prstGeom>
            <a:noFill/>
          </p:spPr>
          <p:txBody>
            <a:bodyPr wrap="square" lIns="0" tIns="0" rIns="0" bIns="27000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07.</a:t>
              </a:r>
            </a:p>
          </p:txBody>
        </p:sp>
      </p:grpSp>
      <p:graphicFrame>
        <p:nvGraphicFramePr>
          <p:cNvPr id="3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13303"/>
              </p:ext>
            </p:extLst>
          </p:nvPr>
        </p:nvGraphicFramePr>
        <p:xfrm>
          <a:off x="8714911" y="3211085"/>
          <a:ext cx="3346640" cy="1571000"/>
        </p:xfrm>
        <a:graphic>
          <a:graphicData uri="http://schemas.openxmlformats.org/drawingml/2006/table">
            <a:tbl>
              <a:tblPr/>
              <a:tblGrid>
                <a:gridCol w="278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Milestones</a:t>
                      </a:r>
                      <a:endParaRPr kumimoji="0" lang="en-US" sz="900" b="1" i="0" u="none" strike="noStrike" cap="none" normalizeH="0" baseline="3000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Deadline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Replace this blurb with other details</a:t>
                      </a: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XX</a:t>
                      </a:r>
                      <a:endParaRPr kumimoji="0" lang="en-US" sz="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Replace this blurb with other details</a:t>
                      </a: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XX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Replace this blurb with other details</a:t>
                      </a: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XX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46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47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49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60774"/>
                  </a:ext>
                </a:extLst>
              </a:tr>
              <a:tr h="111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Week 50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342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31537" y="4908031"/>
            <a:ext cx="3698026" cy="242707"/>
          </a:xfrm>
          <a:prstGeom prst="rect">
            <a:avLst/>
          </a:prstGeom>
          <a:noFill/>
        </p:spPr>
        <p:txBody>
          <a:bodyPr wrap="square" lIns="0" tIns="0" rIns="0" bIns="2700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Roles and responsibilities: who? </a:t>
            </a:r>
          </a:p>
        </p:txBody>
      </p:sp>
      <p:graphicFrame>
        <p:nvGraphicFramePr>
          <p:cNvPr id="3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79879"/>
              </p:ext>
            </p:extLst>
          </p:nvPr>
        </p:nvGraphicFramePr>
        <p:xfrm>
          <a:off x="4402083" y="5163478"/>
          <a:ext cx="4111318" cy="1453136"/>
        </p:xfrm>
        <a:graphic>
          <a:graphicData uri="http://schemas.openxmlformats.org/drawingml/2006/table">
            <a:tbl>
              <a:tblPr/>
              <a:tblGrid>
                <a:gridCol w="147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65">
                  <a:extLst>
                    <a:ext uri="{9D8B030D-6E8A-4147-A177-3AD203B41FA5}">
                      <a16:colId xmlns:a16="http://schemas.microsoft.com/office/drawing/2014/main" val="2411188379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NAMES</a:t>
                      </a: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   VALO</a:t>
                      </a:r>
                      <a:endParaRPr kumimoji="0" lang="en-US" sz="9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SKILLS</a:t>
                      </a:r>
                      <a:endParaRPr kumimoji="0" lang="en-US" sz="9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4">
                            <a:lumMod val="75000"/>
                          </a:schemeClr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Xxxxxxxx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Propriété</a:t>
                      </a: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intellectuelle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SE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Xxxxxx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Partenariat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SI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Inititiation</a:t>
                      </a: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Recherche</a:t>
                      </a: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 &amp; Innov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Santé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Concours</a:t>
                      </a: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/Start-Up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Energie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67920"/>
                  </a:ext>
                </a:extLst>
              </a:tr>
              <a:tr h="13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panose="020B0604020202020204" pitchFamily="34" charset="0"/>
                      </a:endParaRPr>
                    </a:p>
                  </a:txBody>
                  <a:tcPr marL="54874" marR="54874" marT="28655" marB="2865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228507"/>
                  </a:ext>
                </a:extLst>
              </a:tr>
            </a:tbl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4384561" y="692983"/>
            <a:ext cx="4124691" cy="525121"/>
            <a:chOff x="2807811" y="855421"/>
            <a:chExt cx="2583657" cy="524999"/>
          </a:xfrm>
        </p:grpSpPr>
        <p:sp>
          <p:nvSpPr>
            <p:cNvPr id="46" name="Rectangle 45"/>
            <p:cNvSpPr/>
            <p:nvPr/>
          </p:nvSpPr>
          <p:spPr>
            <a:xfrm>
              <a:off x="2807811" y="855421"/>
              <a:ext cx="2583657" cy="524999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</a:p>
          </p:txBody>
        </p:sp>
        <p:sp>
          <p:nvSpPr>
            <p:cNvPr id="31" name="Title 5"/>
            <p:cNvSpPr txBox="1">
              <a:spLocks/>
            </p:cNvSpPr>
            <p:nvPr/>
          </p:nvSpPr>
          <p:spPr>
            <a:xfrm>
              <a:off x="2894540" y="1046026"/>
              <a:ext cx="2309637" cy="29617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599" b="0" kern="1200">
                  <a:solidFill>
                    <a:schemeClr val="accent4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>
                  <a:solidFill>
                    <a:srgbClr val="0070C0"/>
                  </a:solidFill>
                </a:rPr>
                <a:t>Valo </a:t>
              </a:r>
              <a:r>
                <a:rPr lang="en-US" sz="2000" b="1" dirty="0" err="1">
                  <a:solidFill>
                    <a:srgbClr val="0070C0"/>
                  </a:solidFill>
                </a:rPr>
                <a:t>visée</a:t>
              </a:r>
              <a:r>
                <a:rPr lang="en-US" sz="2000" b="1" dirty="0">
                  <a:solidFill>
                    <a:srgbClr val="0070C0"/>
                  </a:solidFill>
                </a:rPr>
                <a:t>: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8915368" y="213657"/>
            <a:ext cx="2896270" cy="1373953"/>
            <a:chOff x="6307373" y="-61896"/>
            <a:chExt cx="2895600" cy="1771118"/>
          </a:xfrm>
        </p:grpSpPr>
        <p:sp>
          <p:nvSpPr>
            <p:cNvPr id="36" name="Rectangle 35"/>
            <p:cNvSpPr/>
            <p:nvPr/>
          </p:nvSpPr>
          <p:spPr>
            <a:xfrm>
              <a:off x="6307373" y="-61895"/>
              <a:ext cx="2895600" cy="1771117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32" name="Picture 6" descr="water-drop-384649_1920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66" y="-61896"/>
              <a:ext cx="1915016" cy="1558935"/>
            </a:xfrm>
            <a:prstGeom prst="rect">
              <a:avLst/>
            </a:prstGeom>
          </p:spPr>
        </p:pic>
      </p:grpSp>
      <p:sp>
        <p:nvSpPr>
          <p:cNvPr id="3" name="ZoneTexte 2"/>
          <p:cNvSpPr txBox="1"/>
          <p:nvPr/>
        </p:nvSpPr>
        <p:spPr>
          <a:xfrm>
            <a:off x="9621883" y="402833"/>
            <a:ext cx="178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C000"/>
                </a:solidFill>
              </a:rPr>
              <a:t>Remplacer  la Photo /illustration Projet</a:t>
            </a:r>
          </a:p>
        </p:txBody>
      </p:sp>
      <p:sp>
        <p:nvSpPr>
          <p:cNvPr id="41" name="Title 5"/>
          <p:cNvSpPr txBox="1">
            <a:spLocks/>
          </p:cNvSpPr>
          <p:nvPr/>
        </p:nvSpPr>
        <p:spPr>
          <a:xfrm>
            <a:off x="2814725" y="136836"/>
            <a:ext cx="4555428" cy="385746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699" b="0" kern="120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1" b="1" dirty="0"/>
              <a:t>Project overall</a:t>
            </a:r>
          </a:p>
        </p:txBody>
      </p:sp>
      <p:grpSp>
        <p:nvGrpSpPr>
          <p:cNvPr id="48" name="Group 16"/>
          <p:cNvGrpSpPr/>
          <p:nvPr/>
        </p:nvGrpSpPr>
        <p:grpSpPr>
          <a:xfrm>
            <a:off x="476202" y="1538101"/>
            <a:ext cx="3361106" cy="1375346"/>
            <a:chOff x="4537118" y="1747385"/>
            <a:chExt cx="3072562" cy="1473540"/>
          </a:xfrm>
        </p:grpSpPr>
        <p:sp>
          <p:nvSpPr>
            <p:cNvPr id="49" name="TextBox 13"/>
            <p:cNvSpPr txBox="1"/>
            <p:nvPr/>
          </p:nvSpPr>
          <p:spPr>
            <a:xfrm>
              <a:off x="4591486" y="1747385"/>
              <a:ext cx="3018194" cy="293021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 What is the Problem?</a:t>
              </a:r>
            </a:p>
          </p:txBody>
        </p:sp>
        <p:sp>
          <p:nvSpPr>
            <p:cNvPr id="50" name="TextBox 14"/>
            <p:cNvSpPr txBox="1"/>
            <p:nvPr/>
          </p:nvSpPr>
          <p:spPr>
            <a:xfrm>
              <a:off x="4537118" y="2103527"/>
              <a:ext cx="3018194" cy="1117398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4590437" y="2025529"/>
              <a:ext cx="3018194" cy="210584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fr-F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Contexte/ Enjeux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0789" y="3052266"/>
            <a:ext cx="3760863" cy="52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4389413" y="1212075"/>
            <a:ext cx="4103420" cy="52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56" name="Group 17"/>
          <p:cNvGrpSpPr/>
          <p:nvPr/>
        </p:nvGrpSpPr>
        <p:grpSpPr>
          <a:xfrm>
            <a:off x="476200" y="3254910"/>
            <a:ext cx="3413482" cy="1243737"/>
            <a:chOff x="4559050" y="1727778"/>
            <a:chExt cx="3120442" cy="1392487"/>
          </a:xfrm>
        </p:grpSpPr>
        <p:sp>
          <p:nvSpPr>
            <p:cNvPr id="59" name="TextBox 20"/>
            <p:cNvSpPr txBox="1"/>
            <p:nvPr/>
          </p:nvSpPr>
          <p:spPr>
            <a:xfrm>
              <a:off x="4559050" y="2031852"/>
              <a:ext cx="3018195" cy="220058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100" b="1" dirty="0" smtClean="0"/>
                <a:t>High </a:t>
              </a:r>
              <a:r>
                <a:rPr lang="en-US" sz="1100" b="1" dirty="0"/>
                <a:t>level </a:t>
              </a:r>
              <a:r>
                <a:rPr lang="en-US" sz="1100" b="1" dirty="0" smtClean="0"/>
                <a:t>concept</a:t>
              </a:r>
              <a:endParaRPr lang="en-US" sz="1100" b="1" dirty="0"/>
            </a:p>
          </p:txBody>
        </p:sp>
        <p:sp>
          <p:nvSpPr>
            <p:cNvPr id="57" name="TextBox 18"/>
            <p:cNvSpPr txBox="1"/>
            <p:nvPr/>
          </p:nvSpPr>
          <p:spPr>
            <a:xfrm>
              <a:off x="4661297" y="1727778"/>
              <a:ext cx="3018195" cy="306205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 What is your Solution</a:t>
              </a:r>
            </a:p>
          </p:txBody>
        </p:sp>
        <p:sp>
          <p:nvSpPr>
            <p:cNvPr id="58" name="TextBox 19"/>
            <p:cNvSpPr txBox="1"/>
            <p:nvPr/>
          </p:nvSpPr>
          <p:spPr>
            <a:xfrm>
              <a:off x="4591488" y="2331640"/>
              <a:ext cx="3018195" cy="788625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93138" y="4821328"/>
            <a:ext cx="3760863" cy="523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2" name="Group 29"/>
          <p:cNvGrpSpPr/>
          <p:nvPr/>
        </p:nvGrpSpPr>
        <p:grpSpPr>
          <a:xfrm>
            <a:off x="445841" y="5006270"/>
            <a:ext cx="3506812" cy="1434669"/>
            <a:chOff x="4591488" y="1721234"/>
            <a:chExt cx="3205759" cy="1560989"/>
          </a:xfrm>
        </p:grpSpPr>
        <p:sp>
          <p:nvSpPr>
            <p:cNvPr id="63" name="TextBox 30"/>
            <p:cNvSpPr txBox="1"/>
            <p:nvPr/>
          </p:nvSpPr>
          <p:spPr>
            <a:xfrm>
              <a:off x="4727475" y="1721234"/>
              <a:ext cx="3018194" cy="297576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Strategy</a:t>
              </a:r>
            </a:p>
          </p:txBody>
        </p:sp>
        <p:sp>
          <p:nvSpPr>
            <p:cNvPr id="64" name="TextBox 31"/>
            <p:cNvSpPr txBox="1"/>
            <p:nvPr/>
          </p:nvSpPr>
          <p:spPr>
            <a:xfrm>
              <a:off x="4591488" y="2331640"/>
              <a:ext cx="3018194" cy="950583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  <p:sp>
          <p:nvSpPr>
            <p:cNvPr id="65" name="TextBox 32"/>
            <p:cNvSpPr txBox="1"/>
            <p:nvPr/>
          </p:nvSpPr>
          <p:spPr>
            <a:xfrm>
              <a:off x="4651678" y="1970629"/>
              <a:ext cx="3145569" cy="398038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fr-F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PI, Partenariat, adossement industriel, TRL visé, challenge(com), </a:t>
              </a:r>
              <a:endPara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161" y="6581330"/>
            <a:ext cx="3760863" cy="52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e 7"/>
          <p:cNvGrpSpPr/>
          <p:nvPr/>
        </p:nvGrpSpPr>
        <p:grpSpPr>
          <a:xfrm>
            <a:off x="8838757" y="2037638"/>
            <a:ext cx="3209597" cy="747031"/>
            <a:chOff x="5721549" y="2205941"/>
            <a:chExt cx="3208854" cy="746859"/>
          </a:xfrm>
        </p:grpSpPr>
        <p:sp>
          <p:nvSpPr>
            <p:cNvPr id="68" name="Rectangle 67"/>
            <p:cNvSpPr/>
            <p:nvPr/>
          </p:nvSpPr>
          <p:spPr>
            <a:xfrm>
              <a:off x="5755729" y="2205941"/>
              <a:ext cx="3075945" cy="290780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60509" y="2608377"/>
              <a:ext cx="3071165" cy="320813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8711" y="2254070"/>
              <a:ext cx="2844948" cy="242651"/>
            </a:xfrm>
            <a:prstGeom prst="rect">
              <a:avLst/>
            </a:prstGeom>
            <a:noFill/>
          </p:spPr>
          <p:txBody>
            <a:bodyPr wrap="square" lIns="0" tIns="0" rIns="0" bIns="27000" rtlCol="0">
              <a:spAutoFit/>
            </a:bodyPr>
            <a:lstStyle/>
            <a:p>
              <a:r>
                <a:rPr lang="fr-FR" sz="1400" b="1" dirty="0">
                  <a:solidFill>
                    <a:srgbClr val="7030A0"/>
                  </a:solidFill>
                </a:rPr>
                <a:t>Mot Clés: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21549" y="2645094"/>
              <a:ext cx="3208854" cy="307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b="1" dirty="0">
                  <a:solidFill>
                    <a:srgbClr val="7030A0"/>
                  </a:solidFill>
                </a:rPr>
                <a:t>Secteurs</a:t>
              </a:r>
              <a:r>
                <a:rPr lang="fr-FR" altLang="fr-FR" sz="1400" b="1" dirty="0">
                  <a:solidFill>
                    <a:srgbClr val="7030A0"/>
                  </a:solidFill>
                  <a:ea typeface="Times New Roman" panose="02020603050405020304" pitchFamily="18" charset="0"/>
                </a:rPr>
                <a:t> d’activités :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oup 21"/>
          <p:cNvGrpSpPr/>
          <p:nvPr/>
        </p:nvGrpSpPr>
        <p:grpSpPr>
          <a:xfrm>
            <a:off x="4495150" y="1482752"/>
            <a:ext cx="3738745" cy="957415"/>
            <a:chOff x="4459924" y="1731262"/>
            <a:chExt cx="3132463" cy="628796"/>
          </a:xfrm>
        </p:grpSpPr>
        <p:sp>
          <p:nvSpPr>
            <p:cNvPr id="73" name="TextBox 22"/>
            <p:cNvSpPr txBox="1"/>
            <p:nvPr/>
          </p:nvSpPr>
          <p:spPr>
            <a:xfrm>
              <a:off x="4625950" y="1731262"/>
              <a:ext cx="2852168" cy="179622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Risks</a:t>
              </a:r>
            </a:p>
          </p:txBody>
        </p:sp>
        <p:sp>
          <p:nvSpPr>
            <p:cNvPr id="74" name="TextBox 23"/>
            <p:cNvSpPr txBox="1"/>
            <p:nvPr/>
          </p:nvSpPr>
          <p:spPr>
            <a:xfrm>
              <a:off x="4459924" y="2119795"/>
              <a:ext cx="3018194" cy="240263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details.</a:t>
              </a:r>
            </a:p>
          </p:txBody>
        </p:sp>
        <p:sp>
          <p:nvSpPr>
            <p:cNvPr id="75" name="TextBox 24"/>
            <p:cNvSpPr txBox="1"/>
            <p:nvPr/>
          </p:nvSpPr>
          <p:spPr>
            <a:xfrm>
              <a:off x="4574193" y="1931094"/>
              <a:ext cx="3018194" cy="129088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Concurrences/</a:t>
              </a:r>
              <a:r>
                <a:rPr lang="en-US" sz="1100" b="1" dirty="0">
                  <a:cs typeface="Arial" pitchFamily="34" charset="0"/>
                </a:rPr>
                <a:t>Can’t be easily </a:t>
              </a:r>
              <a:r>
                <a:rPr lang="en-US" sz="1100" b="1" dirty="0" smtClean="0">
                  <a:cs typeface="Arial" pitchFamily="34" charset="0"/>
                </a:rPr>
                <a:t>copied…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219257" y="1215141"/>
            <a:ext cx="3760863" cy="52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4598" y="4511733"/>
            <a:ext cx="2869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12D2D"/>
                </a:solidFill>
              </a:rPr>
              <a:t>This is an incredible idea? AVANTAGES &amp; </a:t>
            </a:r>
            <a:r>
              <a:rPr lang="en-US" sz="900" b="1" dirty="0" smtClean="0">
                <a:solidFill>
                  <a:srgbClr val="F12D2D"/>
                </a:solidFill>
              </a:rPr>
              <a:t>BENEFICES</a:t>
            </a:r>
          </a:p>
          <a:p>
            <a:pPr algn="ctr"/>
            <a:r>
              <a:rPr lang="en-US" sz="900" b="1" dirty="0">
                <a:solidFill>
                  <a:srgbClr val="F12D2D"/>
                </a:solidFill>
              </a:rPr>
              <a:t> </a:t>
            </a:r>
            <a:r>
              <a:rPr lang="en-US" sz="900" b="1" dirty="0" smtClean="0">
                <a:solidFill>
                  <a:srgbClr val="F12D2D"/>
                </a:solidFill>
              </a:rPr>
              <a:t>Les + forts  et les + </a:t>
            </a:r>
            <a:r>
              <a:rPr lang="en-US" sz="900" b="1" dirty="0" smtClean="0">
                <a:solidFill>
                  <a:srgbClr val="F12D2D"/>
                </a:solidFill>
              </a:rPr>
              <a:t>innovation</a:t>
            </a:r>
            <a:endParaRPr lang="fr-FR" sz="900" dirty="0">
              <a:solidFill>
                <a:srgbClr val="F12D2D"/>
              </a:solidFill>
            </a:endParaRPr>
          </a:p>
        </p:txBody>
      </p:sp>
      <p:grpSp>
        <p:nvGrpSpPr>
          <p:cNvPr id="78" name="Group 25"/>
          <p:cNvGrpSpPr/>
          <p:nvPr/>
        </p:nvGrpSpPr>
        <p:grpSpPr>
          <a:xfrm>
            <a:off x="4527612" y="3186064"/>
            <a:ext cx="3815004" cy="1297787"/>
            <a:chOff x="4507951" y="1774855"/>
            <a:chExt cx="3196355" cy="1358257"/>
          </a:xfrm>
        </p:grpSpPr>
        <p:sp>
          <p:nvSpPr>
            <p:cNvPr id="79" name="TextBox 26"/>
            <p:cNvSpPr txBox="1"/>
            <p:nvPr/>
          </p:nvSpPr>
          <p:spPr>
            <a:xfrm>
              <a:off x="4686112" y="1774855"/>
              <a:ext cx="3018194" cy="286238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</a:rPr>
                <a:t>Opportunities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27"/>
            <p:cNvSpPr txBox="1"/>
            <p:nvPr/>
          </p:nvSpPr>
          <p:spPr>
            <a:xfrm>
              <a:off x="4507951" y="2395909"/>
              <a:ext cx="3018194" cy="737203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  <a:p>
              <a:pPr marL="214384" indent="-214384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Replace this blurb with other details</a:t>
              </a:r>
            </a:p>
          </p:txBody>
        </p:sp>
        <p:sp>
          <p:nvSpPr>
            <p:cNvPr id="81" name="TextBox 28"/>
            <p:cNvSpPr txBox="1"/>
            <p:nvPr/>
          </p:nvSpPr>
          <p:spPr>
            <a:xfrm>
              <a:off x="4591487" y="2078906"/>
              <a:ext cx="3018194" cy="205709"/>
            </a:xfrm>
            <a:prstGeom prst="rect">
              <a:avLst/>
            </a:prstGeom>
            <a:noFill/>
          </p:spPr>
          <p:txBody>
            <a:bodyPr wrap="square" lIns="0" tIns="0" rIns="0" bIns="27010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fr-F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Positionnement/</a:t>
              </a:r>
              <a:r>
                <a:rPr lang="en-US" sz="1100" dirty="0">
                  <a:latin typeface="Century Gothic" panose="020B0502020202020204" pitchFamily="34" charset="0"/>
                  <a:sym typeface="Gill Sans"/>
                </a:rPr>
                <a:t> </a:t>
              </a:r>
              <a:r>
                <a:rPr lang="en-US" sz="1100" b="1" dirty="0">
                  <a:sym typeface="Gill Sans"/>
                </a:rPr>
                <a:t>Gap Analysis</a:t>
              </a:r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100" b="1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4399675" y="4777990"/>
            <a:ext cx="4103420" cy="52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/>
          <p:cNvSpPr/>
          <p:nvPr/>
        </p:nvSpPr>
        <p:spPr>
          <a:xfrm>
            <a:off x="4380733" y="3096446"/>
            <a:ext cx="4103420" cy="523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14" y="85963"/>
            <a:ext cx="1006991" cy="354183"/>
          </a:xfrm>
          <a:prstGeom prst="rect">
            <a:avLst/>
          </a:prstGeom>
        </p:spPr>
      </p:pic>
      <p:pic>
        <p:nvPicPr>
          <p:cNvPr id="84" name="Image 83" descr="ECE_PARIS_retravail_Lyon.pn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4" y="34139"/>
            <a:ext cx="1240529" cy="277264"/>
          </a:xfrm>
          <a:prstGeom prst="rect">
            <a:avLst/>
          </a:prstGeom>
        </p:spPr>
      </p:pic>
      <p:sp>
        <p:nvSpPr>
          <p:cNvPr id="87" name="TextBox 21"/>
          <p:cNvSpPr txBox="1"/>
          <p:nvPr/>
        </p:nvSpPr>
        <p:spPr>
          <a:xfrm>
            <a:off x="8714911" y="4813240"/>
            <a:ext cx="2988231" cy="304263"/>
          </a:xfrm>
          <a:prstGeom prst="rect">
            <a:avLst/>
          </a:prstGeom>
          <a:noFill/>
        </p:spPr>
        <p:txBody>
          <a:bodyPr wrap="square" lIns="0" tIns="0" rIns="0" bIns="27000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Bonus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90" name="TextBox 27"/>
          <p:cNvSpPr txBox="1"/>
          <p:nvPr/>
        </p:nvSpPr>
        <p:spPr>
          <a:xfrm>
            <a:off x="8714911" y="5104710"/>
            <a:ext cx="2797264" cy="673594"/>
          </a:xfrm>
          <a:prstGeom prst="rect">
            <a:avLst/>
          </a:prstGeom>
          <a:noFill/>
        </p:spPr>
        <p:txBody>
          <a:bodyPr wrap="square" lIns="0" tIns="0" rIns="0" bIns="27000" rtlCol="0">
            <a:spAutoFit/>
          </a:bodyPr>
          <a:lstStyle/>
          <a:p>
            <a:pPr marL="214313" indent="-214313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brique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de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Bio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inspiration </a:t>
            </a:r>
          </a:p>
          <a:p>
            <a:pPr marL="214313" indent="-214313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social Cost:</a:t>
            </a:r>
          </a:p>
          <a:p>
            <a:pPr marL="214313" indent="-214313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fr-FR" sz="1400" dirty="0" err="1"/>
              <a:t>Environmental</a:t>
            </a:r>
            <a:r>
              <a:rPr lang="fr-FR" sz="1400" dirty="0"/>
              <a:t> &amp; social </a:t>
            </a:r>
            <a:r>
              <a:rPr lang="fr-FR" sz="1400" dirty="0" err="1"/>
              <a:t>Benefit</a:t>
            </a:r>
            <a:r>
              <a:rPr lang="fr-FR" sz="1400" dirty="0"/>
              <a:t>:</a:t>
            </a:r>
            <a:r>
              <a:rPr lang="en-US" sz="1400" dirty="0"/>
              <a:t>	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057148" y="1798468"/>
            <a:ext cx="2799211" cy="45730"/>
          </a:xfrm>
          <a:prstGeom prst="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27"/>
          <p:cNvSpPr txBox="1"/>
          <p:nvPr/>
        </p:nvSpPr>
        <p:spPr>
          <a:xfrm>
            <a:off x="9200274" y="1386456"/>
            <a:ext cx="2375913" cy="282581"/>
          </a:xfrm>
          <a:prstGeom prst="rect">
            <a:avLst/>
          </a:prstGeom>
          <a:noFill/>
        </p:spPr>
        <p:txBody>
          <a:bodyPr wrap="square" lIns="0" tIns="0" rIns="0" bIns="36008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200" dirty="0">
                <a:solidFill>
                  <a:srgbClr val="FF0000"/>
                </a:solidFill>
              </a:rPr>
              <a:t>La Vision </a:t>
            </a:r>
            <a:r>
              <a:rPr lang="en-US" sz="1200" dirty="0" smtClean="0">
                <a:solidFill>
                  <a:srgbClr val="FF0000"/>
                </a:solidFill>
              </a:rPr>
              <a:t>de </a:t>
            </a:r>
            <a:r>
              <a:rPr lang="en-US" sz="1200" dirty="0" err="1" smtClean="0">
                <a:solidFill>
                  <a:srgbClr val="FF0000"/>
                </a:solidFill>
              </a:rPr>
              <a:t>votre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groupe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793094" y="556639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 dirty="0"/>
          </a:p>
        </p:txBody>
      </p:sp>
      <p:pic>
        <p:nvPicPr>
          <p:cNvPr id="85" name="Picture 2" descr="https://cdn.ttgtmedia.com/rms/onlineImages/compliance-risk_assessment_matrix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047" r="16041" b="12873"/>
          <a:stretch/>
        </p:blipFill>
        <p:spPr bwMode="auto">
          <a:xfrm>
            <a:off x="4889973" y="2234105"/>
            <a:ext cx="2736932" cy="8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13993</TotalTime>
  <Words>336</Words>
  <Application>Microsoft Office PowerPoint</Application>
  <PresentationFormat>Personnalisé</PresentationFormat>
  <Paragraphs>90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Gill Sans</vt:lpstr>
      <vt:lpstr>Symbol</vt:lpstr>
      <vt:lpstr>Times New Roman</vt:lpstr>
      <vt:lpstr>Wingdings</vt:lpstr>
      <vt:lpstr>Wingdings 3</vt:lpstr>
      <vt:lpstr>Office Theme</vt:lpstr>
      <vt:lpstr>think-cell Slide</vt:lpstr>
      <vt:lpstr>Présentation PowerPoint</vt:lpstr>
      <vt:lpstr> Nom du Projet &amp; n°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(https:/youexec.com/plus)</cp:keywords>
  <dc:description>You Exec (https://youexec.com/plus)</dc:description>
  <cp:lastModifiedBy>GIRINSKY Olivier</cp:lastModifiedBy>
  <cp:revision>578</cp:revision>
  <cp:lastPrinted>2019-09-04T08:51:59Z</cp:lastPrinted>
  <dcterms:created xsi:type="dcterms:W3CDTF">2016-03-15T10:14:04Z</dcterms:created>
  <dcterms:modified xsi:type="dcterms:W3CDTF">2019-10-01T09:51:36Z</dcterms:modified>
  <cp:category>You Exec (https://youexec.com/plus)</cp:category>
</cp:coreProperties>
</file>