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8F8F8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>
        <p:scale>
          <a:sx n="191" d="100"/>
          <a:sy n="191" d="100"/>
        </p:scale>
        <p:origin x="688" y="-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6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2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1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6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1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62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07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8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02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3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46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5682-1D9D-41A7-ADD3-0943502A49E3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D6D6-9167-40CA-AA85-9794A3518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38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luluwu516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hyperlink" Target="https://luluwu516.github.io/hom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uluwu516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codepen.io/luluwu" TargetMode="External"/><Relationship Id="rId4" Type="http://schemas.openxmlformats.org/officeDocument/2006/relationships/hyperlink" Target="mailto:sky110423@gmail.com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83922DE7-ECA2-4B2D-ABC8-8FECAC72FAB3}"/>
              </a:ext>
            </a:extLst>
          </p:cNvPr>
          <p:cNvSpPr/>
          <p:nvPr/>
        </p:nvSpPr>
        <p:spPr>
          <a:xfrm>
            <a:off x="179950" y="787125"/>
            <a:ext cx="3971184" cy="811889"/>
          </a:xfrm>
          <a:prstGeom prst="rect">
            <a:avLst/>
          </a:prstGeom>
          <a:noFill/>
          <a:ln>
            <a:solidFill>
              <a:srgbClr val="F8F8F8"/>
            </a:solidFill>
          </a:ln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TW" sz="800" dirty="0">
                <a:ea typeface="微軟正黑體" panose="020B0604030504040204" pitchFamily="34" charset="-120"/>
                <a:cs typeface="Arial" panose="020B0604020202020204" pitchFamily="34" charset="0"/>
              </a:rPr>
              <a:t>I am a software engineer with an Animal Science background. Fueled by a newfound love for coding, I have shifted my focus from Scientific research to Computer Science. I am looking forward to applying my Computer Science knowledge to practical scenarios while gaining a deeper understanding of its real-world implications.</a:t>
            </a:r>
            <a:endParaRPr lang="zh-TW" altLang="en-US" sz="800" dirty="0"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94CF756-6438-4805-8D5B-60FEEEC14509}"/>
              </a:ext>
            </a:extLst>
          </p:cNvPr>
          <p:cNvCxnSpPr>
            <a:cxnSpLocks/>
          </p:cNvCxnSpPr>
          <p:nvPr/>
        </p:nvCxnSpPr>
        <p:spPr>
          <a:xfrm>
            <a:off x="293378" y="5313168"/>
            <a:ext cx="0" cy="73152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C514251-F7DE-4EDB-9147-89B513714CB1}"/>
              </a:ext>
            </a:extLst>
          </p:cNvPr>
          <p:cNvGrpSpPr/>
          <p:nvPr/>
        </p:nvGrpSpPr>
        <p:grpSpPr>
          <a:xfrm>
            <a:off x="214133" y="5121852"/>
            <a:ext cx="158491" cy="158491"/>
            <a:chOff x="3587722" y="832749"/>
            <a:chExt cx="288000" cy="2880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059435B-2D9D-42A9-A64D-0F8245789516}"/>
                </a:ext>
              </a:extLst>
            </p:cNvPr>
            <p:cNvSpPr/>
            <p:nvPr/>
          </p:nvSpPr>
          <p:spPr>
            <a:xfrm rot="2700000">
              <a:off x="3641723" y="886749"/>
              <a:ext cx="180000" cy="1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F312118-C82F-4909-90EF-9DF85E280188}"/>
                </a:ext>
              </a:extLst>
            </p:cNvPr>
            <p:cNvSpPr/>
            <p:nvPr/>
          </p:nvSpPr>
          <p:spPr>
            <a:xfrm rot="2700000">
              <a:off x="3587722" y="832749"/>
              <a:ext cx="288000" cy="288000"/>
            </a:xfrm>
            <a:prstGeom prst="rect">
              <a:avLst/>
            </a:prstGeom>
            <a:noFill/>
            <a:ln w="2857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A842C161-54B2-4D9A-B70A-6F9F9DDAF201}"/>
              </a:ext>
            </a:extLst>
          </p:cNvPr>
          <p:cNvSpPr/>
          <p:nvPr/>
        </p:nvSpPr>
        <p:spPr>
          <a:xfrm>
            <a:off x="327358" y="268257"/>
            <a:ext cx="34197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TW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軟正黑體" panose="020B0604030504040204" pitchFamily="34" charset="-120"/>
              </a:rPr>
              <a:t>Yi-Lu Wu (Lulu Wu)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DA22F-F8EC-4036-BE89-678AC5999416}"/>
              </a:ext>
            </a:extLst>
          </p:cNvPr>
          <p:cNvSpPr/>
          <p:nvPr/>
        </p:nvSpPr>
        <p:spPr>
          <a:xfrm>
            <a:off x="-4055" y="472337"/>
            <a:ext cx="247864" cy="17661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525D59-C158-4634-8177-0E5C235391CB}"/>
              </a:ext>
            </a:extLst>
          </p:cNvPr>
          <p:cNvSpPr/>
          <p:nvPr/>
        </p:nvSpPr>
        <p:spPr>
          <a:xfrm>
            <a:off x="179950" y="1737185"/>
            <a:ext cx="1417376" cy="307777"/>
          </a:xfrm>
          <a:prstGeom prst="rect">
            <a:avLst/>
          </a:prstGeom>
          <a:effectLst>
            <a:outerShdw dist="12700" algn="l" rotWithShape="0">
              <a:srgbClr val="FF9900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b="1" dirty="0"/>
              <a:t>JOB EXPERIENCE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B1ADC0E9-8D6B-4DBD-ABE4-ECBAC500C654}"/>
              </a:ext>
            </a:extLst>
          </p:cNvPr>
          <p:cNvCxnSpPr>
            <a:cxnSpLocks/>
          </p:cNvCxnSpPr>
          <p:nvPr/>
        </p:nvCxnSpPr>
        <p:spPr>
          <a:xfrm>
            <a:off x="293378" y="3266820"/>
            <a:ext cx="0" cy="182880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FEA1B12-7760-4289-BB0B-F03527888A49}"/>
              </a:ext>
            </a:extLst>
          </p:cNvPr>
          <p:cNvGrpSpPr/>
          <p:nvPr/>
        </p:nvGrpSpPr>
        <p:grpSpPr>
          <a:xfrm>
            <a:off x="214133" y="3075504"/>
            <a:ext cx="158491" cy="158491"/>
            <a:chOff x="3587722" y="832749"/>
            <a:chExt cx="288000" cy="28800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B25D66A-CEA7-4648-AA5A-6D58CF17EDB4}"/>
                </a:ext>
              </a:extLst>
            </p:cNvPr>
            <p:cNvSpPr/>
            <p:nvPr/>
          </p:nvSpPr>
          <p:spPr>
            <a:xfrm rot="2700000">
              <a:off x="3641723" y="886749"/>
              <a:ext cx="180000" cy="1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ED74596-1757-498D-8C26-67ED0AE6B122}"/>
                </a:ext>
              </a:extLst>
            </p:cNvPr>
            <p:cNvSpPr/>
            <p:nvPr/>
          </p:nvSpPr>
          <p:spPr>
            <a:xfrm rot="2700000">
              <a:off x="3587722" y="832749"/>
              <a:ext cx="288000" cy="288000"/>
            </a:xfrm>
            <a:prstGeom prst="rect">
              <a:avLst/>
            </a:prstGeom>
            <a:noFill/>
            <a:ln w="2857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F91AD15-6C29-4099-9482-FA123727C00D}"/>
              </a:ext>
            </a:extLst>
          </p:cNvPr>
          <p:cNvCxnSpPr>
            <a:cxnSpLocks/>
          </p:cNvCxnSpPr>
          <p:nvPr/>
        </p:nvCxnSpPr>
        <p:spPr>
          <a:xfrm>
            <a:off x="293378" y="2324657"/>
            <a:ext cx="0" cy="73152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6072DD7-4DB8-49DB-B06E-B3CB91EBF2BF}"/>
              </a:ext>
            </a:extLst>
          </p:cNvPr>
          <p:cNvGrpSpPr/>
          <p:nvPr/>
        </p:nvGrpSpPr>
        <p:grpSpPr>
          <a:xfrm>
            <a:off x="214133" y="2134388"/>
            <a:ext cx="158491" cy="158491"/>
            <a:chOff x="3587722" y="832749"/>
            <a:chExt cx="288000" cy="28800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10ED138-76DB-4571-8052-71989DADC777}"/>
                </a:ext>
              </a:extLst>
            </p:cNvPr>
            <p:cNvSpPr/>
            <p:nvPr/>
          </p:nvSpPr>
          <p:spPr>
            <a:xfrm rot="2700000">
              <a:off x="3641723" y="886749"/>
              <a:ext cx="180000" cy="1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997B17C-3C9E-49E3-BD5D-1D2E214CE70F}"/>
                </a:ext>
              </a:extLst>
            </p:cNvPr>
            <p:cNvSpPr/>
            <p:nvPr/>
          </p:nvSpPr>
          <p:spPr>
            <a:xfrm rot="2700000">
              <a:off x="3587722" y="832749"/>
              <a:ext cx="288000" cy="288000"/>
            </a:xfrm>
            <a:prstGeom prst="rect">
              <a:avLst/>
            </a:prstGeom>
            <a:noFill/>
            <a:ln w="2857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7">
            <a:extLst>
              <a:ext uri="{FF2B5EF4-FFF2-40B4-BE49-F238E27FC236}">
                <a16:creationId xmlns:a16="http://schemas.microsoft.com/office/drawing/2014/main" id="{F86BECEE-641B-E2D7-789F-A738762E2E5A}"/>
              </a:ext>
            </a:extLst>
          </p:cNvPr>
          <p:cNvSpPr/>
          <p:nvPr/>
        </p:nvSpPr>
        <p:spPr>
          <a:xfrm>
            <a:off x="4464175" y="268257"/>
            <a:ext cx="1471827" cy="756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TW" sz="1000" dirty="0">
                <a:ea typeface="微軟正黑體" panose="020B0604030504040204" pitchFamily="34" charset="-120"/>
              </a:rPr>
              <a:t>(949) 880-6939</a:t>
            </a:r>
          </a:p>
          <a:p>
            <a:pPr hangingPunct="0">
              <a:lnSpc>
                <a:spcPct val="150000"/>
              </a:lnSpc>
            </a:pPr>
            <a:r>
              <a:rPr lang="en-US" altLang="zh-TW" sz="1000" dirty="0">
                <a:ea typeface="微軟正黑體" panose="020B0604030504040204" pitchFamily="34" charset="-120"/>
              </a:rPr>
              <a:t>sky110423@gmail.com</a:t>
            </a:r>
          </a:p>
          <a:p>
            <a:pPr hangingPunct="0">
              <a:lnSpc>
                <a:spcPct val="150000"/>
              </a:lnSpc>
            </a:pPr>
            <a:r>
              <a:rPr lang="en-US" altLang="zh-TW" sz="1000" dirty="0">
                <a:ea typeface="微軟正黑體" panose="020B0604030504040204" pitchFamily="34" charset="-120"/>
              </a:rPr>
              <a:t>Irvine, CA, 92620</a:t>
            </a:r>
            <a:endParaRPr lang="zh-TW" altLang="en-US" sz="1000" dirty="0">
              <a:ea typeface="微軟正黑體" panose="020B0604030504040204" pitchFamily="34" charset="-120"/>
            </a:endParaRPr>
          </a:p>
        </p:txBody>
      </p:sp>
      <p:pic>
        <p:nvPicPr>
          <p:cNvPr id="34" name="Picture 33" descr="A brown globe with black lines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3F9B4947-16CC-17E9-9976-4E651929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79" y="1061112"/>
            <a:ext cx="219456" cy="219456"/>
          </a:xfrm>
          <a:prstGeom prst="rect">
            <a:avLst/>
          </a:prstGeom>
        </p:spPr>
      </p:pic>
      <p:pic>
        <p:nvPicPr>
          <p:cNvPr id="37" name="Picture 36" descr="A brown and black email icon&#10;&#10;Description automatically generated with medium confidence">
            <a:hlinkClick r:id="rId4"/>
            <a:extLst>
              <a:ext uri="{FF2B5EF4-FFF2-40B4-BE49-F238E27FC236}">
                <a16:creationId xmlns:a16="http://schemas.microsoft.com/office/drawing/2014/main" id="{C101241A-D3B3-0EE3-1689-75C8BC07D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382" y="1061112"/>
            <a:ext cx="219456" cy="219456"/>
          </a:xfrm>
          <a:prstGeom prst="rect">
            <a:avLst/>
          </a:prstGeom>
        </p:spPr>
      </p:pic>
      <p:pic>
        <p:nvPicPr>
          <p:cNvPr id="52" name="Picture 51">
            <a:hlinkClick r:id="rId6"/>
            <a:extLst>
              <a:ext uri="{FF2B5EF4-FFF2-40B4-BE49-F238E27FC236}">
                <a16:creationId xmlns:a16="http://schemas.microsoft.com/office/drawing/2014/main" id="{17851982-C2A2-851C-E2AD-641DE6048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673" y="1061112"/>
            <a:ext cx="219456" cy="219456"/>
          </a:xfrm>
          <a:prstGeom prst="rect">
            <a:avLst/>
          </a:prstGeom>
        </p:spPr>
      </p:pic>
      <p:pic>
        <p:nvPicPr>
          <p:cNvPr id="61" name="Picture 60">
            <a:hlinkClick r:id="rId8"/>
            <a:extLst>
              <a:ext uri="{FF2B5EF4-FFF2-40B4-BE49-F238E27FC236}">
                <a16:creationId xmlns:a16="http://schemas.microsoft.com/office/drawing/2014/main" id="{45E5C961-FCF1-07F6-0FFB-7E86D6813C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9771" y="1061112"/>
            <a:ext cx="219456" cy="219456"/>
          </a:xfrm>
          <a:prstGeom prst="rect">
            <a:avLst/>
          </a:prstGeom>
        </p:spPr>
      </p:pic>
      <p:pic>
        <p:nvPicPr>
          <p:cNvPr id="62" name="Picture 61">
            <a:hlinkClick r:id="rId10"/>
            <a:extLst>
              <a:ext uri="{FF2B5EF4-FFF2-40B4-BE49-F238E27FC236}">
                <a16:creationId xmlns:a16="http://schemas.microsoft.com/office/drawing/2014/main" id="{8638D05A-4C5A-E3E6-5CF6-4B4EA74186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9576" y="1061112"/>
            <a:ext cx="219456" cy="21945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AD0BB36-0683-922F-49EE-74C028091E29}"/>
              </a:ext>
            </a:extLst>
          </p:cNvPr>
          <p:cNvGrpSpPr/>
          <p:nvPr/>
        </p:nvGrpSpPr>
        <p:grpSpPr>
          <a:xfrm>
            <a:off x="447476" y="2075370"/>
            <a:ext cx="3701501" cy="3980636"/>
            <a:chOff x="449951" y="2146042"/>
            <a:chExt cx="3701501" cy="398063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7C59BE6-869C-40DC-AD47-43AC795B6A22}"/>
                </a:ext>
              </a:extLst>
            </p:cNvPr>
            <p:cNvSpPr/>
            <p:nvPr/>
          </p:nvSpPr>
          <p:spPr>
            <a:xfrm>
              <a:off x="449951" y="5144282"/>
              <a:ext cx="3693812" cy="98239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hangingPunct="0">
                <a:spcAft>
                  <a:spcPts val="600"/>
                </a:spcAft>
              </a:pPr>
              <a:r>
                <a:rPr lang="en-US" altLang="zh-TW" sz="1000" b="1" dirty="0">
                  <a:ea typeface="微軟正黑體" panose="020B0604030504040204" pitchFamily="34" charset="-120"/>
                  <a:cs typeface="Arial" panose="020B0604020202020204" pitchFamily="34" charset="0"/>
                </a:rPr>
                <a:t>R&amp;D Specialist</a:t>
              </a:r>
              <a:b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endParaRPr lang="en-US" altLang="zh-TW" sz="1000" dirty="0"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marL="171450" indent="-171450" hangingPunct="0">
                <a:buFont typeface="Arial" panose="020B0604020202020204" pitchFamily="34" charset="0"/>
                <a:buChar char="•"/>
              </a:pPr>
              <a: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  <a:t>Completed team project on clean-label product development.</a:t>
              </a:r>
            </a:p>
            <a:p>
              <a:pPr marL="171450" indent="-171450" hangingPunct="0">
                <a:buFont typeface="Arial" panose="020B0604020202020204" pitchFamily="34" charset="0"/>
                <a:buChar char="•"/>
              </a:pPr>
              <a: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  <a:t>Co-organized exhibitions and led multiple teams with people from different backgrounds.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0B99E01-F2F4-4086-A29E-9461AF09F94A}"/>
                </a:ext>
              </a:extLst>
            </p:cNvPr>
            <p:cNvSpPr/>
            <p:nvPr/>
          </p:nvSpPr>
          <p:spPr>
            <a:xfrm>
              <a:off x="457631" y="3099187"/>
              <a:ext cx="3693821" cy="204509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hangingPunct="0">
                <a:spcAft>
                  <a:spcPts val="600"/>
                </a:spcAft>
              </a:pPr>
              <a:r>
                <a:rPr lang="en-US" sz="1000" b="1" kern="1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Research Assistant</a:t>
              </a:r>
              <a:r>
                <a:rPr lang="en-US" sz="1000" kern="1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,</a:t>
              </a:r>
              <a:r>
                <a:rPr lang="en-US" sz="1000" i="1" kern="1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 </a:t>
              </a:r>
              <a:br>
                <a:rPr lang="en-US" sz="1000" kern="1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</a:br>
              <a:endParaRPr lang="en-US" altLang="zh-TW" sz="1000" dirty="0"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marL="171450" indent="-171450" hangingPunct="0">
                <a:buFont typeface="Arial" panose="020B0604020202020204" pitchFamily="34" charset="0"/>
                <a:buChar char="•"/>
              </a:pPr>
              <a: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  <a:t>Used Python to group the experimental piglets and shared the application with my peers.</a:t>
              </a:r>
            </a:p>
            <a:p>
              <a:pPr marL="171450" indent="-171450" hangingPunct="0">
                <a:buFont typeface="Arial" panose="020B0604020202020204" pitchFamily="34" charset="0"/>
                <a:buChar char="•"/>
              </a:pPr>
              <a: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  <a:t>Analyzed and visualized bioinformation data of multiple scientific studies.</a:t>
              </a:r>
            </a:p>
            <a:p>
              <a:pPr marL="171450" indent="-171450" hangingPunct="0">
                <a:buFont typeface="Arial" panose="020B0604020202020204" pitchFamily="34" charset="0"/>
                <a:buChar char="•"/>
              </a:pPr>
              <a: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  <a:t>Publication: Wang, S.-Y., Chen, Y.-P., Huang, R.-F., Wu, Y.-L., Ho, S.-T., Li, K.-Y., Watanabe, K., &amp; Chen, M.-J. (2022). Subspecies classification and comparative genomic analysis of </a:t>
              </a:r>
              <a:r>
                <a:rPr lang="en-US" altLang="zh-TW" sz="1000" i="1" dirty="0">
                  <a:ea typeface="微軟正黑體" panose="020B0604030504040204" pitchFamily="34" charset="-120"/>
                  <a:cs typeface="Arial" panose="020B0604020202020204" pitchFamily="34" charset="0"/>
                </a:rPr>
                <a:t>Lactobacillus </a:t>
              </a:r>
              <a:r>
                <a:rPr lang="en-US" altLang="zh-TW" sz="1000" i="1" dirty="0" err="1">
                  <a:ea typeface="微軟正黑體" panose="020B0604030504040204" pitchFamily="34" charset="-120"/>
                  <a:cs typeface="Arial" panose="020B0604020202020204" pitchFamily="34" charset="0"/>
                </a:rPr>
                <a:t>kefiranofaciens</a:t>
              </a:r>
              <a: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  <a:t> HL1 and M1 for potential niche-specific genes and pathways. </a:t>
              </a:r>
              <a:r>
                <a:rPr lang="en-US" altLang="zh-TW" sz="1000" i="1" dirty="0">
                  <a:ea typeface="微軟正黑體" panose="020B0604030504040204" pitchFamily="34" charset="-120"/>
                  <a:cs typeface="Arial" panose="020B0604020202020204" pitchFamily="34" charset="0"/>
                </a:rPr>
                <a:t>Microorganisms</a:t>
              </a:r>
              <a: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  <a:t>, 10(8), 1637. https://</a:t>
              </a:r>
              <a:r>
                <a:rPr lang="en-US" altLang="zh-TW" sz="1000" dirty="0" err="1">
                  <a:ea typeface="微軟正黑體" panose="020B0604030504040204" pitchFamily="34" charset="-120"/>
                  <a:cs typeface="Arial" panose="020B0604020202020204" pitchFamily="34" charset="0"/>
                </a:rPr>
                <a:t>doi.org</a:t>
              </a:r>
              <a: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  <a:t>/10.3390/microorganisms10081637</a:t>
              </a:r>
            </a:p>
          </p:txBody>
        </p:sp>
        <p:sp>
          <p:nvSpPr>
            <p:cNvPr id="64" name="矩形 59">
              <a:extLst>
                <a:ext uri="{FF2B5EF4-FFF2-40B4-BE49-F238E27FC236}">
                  <a16:creationId xmlns:a16="http://schemas.microsoft.com/office/drawing/2014/main" id="{8D316C63-4883-99C0-438D-85653AB5437F}"/>
                </a:ext>
              </a:extLst>
            </p:cNvPr>
            <p:cNvSpPr/>
            <p:nvPr/>
          </p:nvSpPr>
          <p:spPr>
            <a:xfrm>
              <a:off x="449951" y="2146042"/>
              <a:ext cx="3693812" cy="95104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hangingPunct="0">
                <a:spcAft>
                  <a:spcPts val="600"/>
                </a:spcAft>
              </a:pPr>
              <a:r>
                <a:rPr lang="en-US" altLang="zh-TW" sz="1000" b="1" dirty="0">
                  <a:ea typeface="微軟正黑體" panose="020B0604030504040204" pitchFamily="34" charset="-120"/>
                  <a:cs typeface="Arial" panose="020B0604020202020204" pitchFamily="34" charset="0"/>
                </a:rPr>
                <a:t>Tutor (IVC-Student Success Center)</a:t>
              </a:r>
              <a:b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endParaRPr lang="en-US" altLang="zh-TW" sz="1000" dirty="0"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marL="171450" indent="-171450" hangingPunct="0">
                <a:buFont typeface="Arial" panose="020B0604020202020204" pitchFamily="34" charset="0"/>
                <a:buChar char="•"/>
              </a:pPr>
              <a:r>
                <a:rPr lang="en-US" altLang="zh-TW" sz="1000" dirty="0">
                  <a:ea typeface="微軟正黑體" panose="020B0604030504040204" pitchFamily="34" charset="-120"/>
                  <a:cs typeface="Arial" panose="020B0604020202020204" pitchFamily="34" charset="0"/>
                </a:rPr>
                <a:t>Helped other students learn C, C++, Python, Java, Data Structure, Microsoft Word, Microsoft PowerPoint, and Microsoft Excel.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D9CCC23-346E-1C74-AA80-E32E67F00838}"/>
              </a:ext>
            </a:extLst>
          </p:cNvPr>
          <p:cNvSpPr txBox="1"/>
          <p:nvPr/>
        </p:nvSpPr>
        <p:spPr>
          <a:xfrm>
            <a:off x="243809" y="6668482"/>
            <a:ext cx="392907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736" lvl="0" indent="-173736" algn="just">
              <a:spcAft>
                <a:spcPts val="600"/>
              </a:spcAft>
              <a:buSzPts val="900"/>
              <a:buFont typeface="Wingdings" pitchFamily="2" charset="2"/>
              <a:buChar char=""/>
            </a:pPr>
            <a:r>
              <a:rPr lang="en-US" sz="1000" b="1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Animal Grouper</a:t>
            </a: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: To resolve an experimental issue during my graduate, I utilized Python and developed a solution that saved more than 90% of hands-on time. I also developed a GUI for the application and shared it with my peers.</a:t>
            </a:r>
          </a:p>
          <a:p>
            <a:pPr marL="173736" lvl="0" indent="-173736" algn="just">
              <a:spcAft>
                <a:spcPts val="600"/>
              </a:spcAft>
              <a:buSzPts val="900"/>
              <a:buFont typeface="Wingdings" pitchFamily="2" charset="2"/>
              <a:buChar char=""/>
            </a:pPr>
            <a:r>
              <a:rPr lang="en-US" sz="1000" b="1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My Website</a:t>
            </a: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: Using Figma to design and build the app with React, I have learned to implement competitor analysis, performance optimization, and troubleshooting while making a website.</a:t>
            </a:r>
          </a:p>
          <a:p>
            <a:pPr marL="173736" lvl="0" indent="-173736" algn="just">
              <a:spcAft>
                <a:spcPts val="600"/>
              </a:spcAft>
              <a:buSzPts val="900"/>
              <a:buFont typeface="Wingdings" pitchFamily="2" charset="2"/>
              <a:buChar char=""/>
            </a:pPr>
            <a:r>
              <a:rPr lang="en-US" sz="1000" b="1" kern="100" dirty="0" err="1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Zoolleyball</a:t>
            </a: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(Volleyball Game): Utilizing </a:t>
            </a:r>
            <a:r>
              <a:rPr lang="en-US" sz="1000" kern="100" dirty="0" err="1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Pygame</a:t>
            </a: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, I developed a volleyball mini-game and learned how to design game mechanics and apply data structure to make the game effective.</a:t>
            </a:r>
          </a:p>
          <a:p>
            <a:pPr marL="173736" lvl="0" indent="-173736" algn="just">
              <a:spcAft>
                <a:spcPts val="600"/>
              </a:spcAft>
              <a:buSzPts val="900"/>
              <a:buFont typeface="Wingdings" pitchFamily="2" charset="2"/>
              <a:buChar char=""/>
            </a:pPr>
            <a:r>
              <a:rPr lang="en-US" sz="1000" b="1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Vision AI Categorizer</a:t>
            </a: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: I applied Google Vision API in Java to analyze and categorize images, subsequently generating classifications. I gained precious experience in identifying problems and debugging them.</a:t>
            </a:r>
            <a:endParaRPr lang="en-US" sz="1000" kern="100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173736" lvl="0" indent="-173736" algn="just">
              <a:spcAft>
                <a:spcPts val="600"/>
              </a:spcAft>
              <a:buSzPts val="900"/>
              <a:buFont typeface="Wingdings" pitchFamily="2" charset="2"/>
              <a:buChar char=""/>
            </a:pPr>
            <a:r>
              <a:rPr lang="en-US" sz="1000" b="1" dirty="0">
                <a:effectLst/>
                <a:ea typeface="PMingLiU" panose="02020500000000000000" pitchFamily="18" charset="-120"/>
              </a:rPr>
              <a:t>AI Copywriter</a:t>
            </a:r>
            <a:r>
              <a:rPr lang="en-US" sz="1000" dirty="0">
                <a:effectLst/>
                <a:ea typeface="PMingLiU" panose="02020500000000000000" pitchFamily="18" charset="-120"/>
              </a:rPr>
              <a:t>: Eliminating prompt complexities, I utilized the </a:t>
            </a:r>
            <a:r>
              <a:rPr lang="en-US" sz="1000" dirty="0" err="1">
                <a:effectLst/>
                <a:ea typeface="PMingLiU" panose="02020500000000000000" pitchFamily="18" charset="-120"/>
              </a:rPr>
              <a:t>Streamlit</a:t>
            </a:r>
            <a:r>
              <a:rPr lang="en-US" sz="1000" dirty="0">
                <a:effectLst/>
                <a:ea typeface="PMingLiU" panose="02020500000000000000" pitchFamily="18" charset="-120"/>
              </a:rPr>
              <a:t> framework to build an interface and applied powerful </a:t>
            </a:r>
            <a:r>
              <a:rPr lang="en-US" sz="1000" dirty="0" err="1">
                <a:effectLst/>
                <a:ea typeface="PMingLiU" panose="02020500000000000000" pitchFamily="18" charset="-120"/>
              </a:rPr>
              <a:t>OpenAI's</a:t>
            </a:r>
            <a:r>
              <a:rPr lang="en-US" sz="1000" dirty="0">
                <a:effectLst/>
                <a:ea typeface="PMingLiU" panose="02020500000000000000" pitchFamily="18" charset="-120"/>
              </a:rPr>
              <a:t> GPT-3.5 model to generate a copywrite.</a:t>
            </a:r>
            <a:r>
              <a:rPr lang="en-US" sz="1000" dirty="0">
                <a:effectLst/>
              </a:rPr>
              <a:t> </a:t>
            </a:r>
            <a:endParaRPr lang="en-US" sz="1000" dirty="0"/>
          </a:p>
        </p:txBody>
      </p:sp>
      <p:sp>
        <p:nvSpPr>
          <p:cNvPr id="73" name="矩形 41">
            <a:extLst>
              <a:ext uri="{FF2B5EF4-FFF2-40B4-BE49-F238E27FC236}">
                <a16:creationId xmlns:a16="http://schemas.microsoft.com/office/drawing/2014/main" id="{7611D6D2-CCA4-D13F-F56F-B3F12F0F4424}"/>
              </a:ext>
            </a:extLst>
          </p:cNvPr>
          <p:cNvSpPr/>
          <p:nvPr/>
        </p:nvSpPr>
        <p:spPr>
          <a:xfrm>
            <a:off x="179950" y="6360705"/>
            <a:ext cx="912750" cy="307777"/>
          </a:xfrm>
          <a:prstGeom prst="rect">
            <a:avLst/>
          </a:prstGeom>
          <a:effectLst>
            <a:outerShdw dist="12700" algn="l" rotWithShape="0">
              <a:srgbClr val="FF9900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b="1" dirty="0"/>
              <a:t>PROJECTS</a:t>
            </a:r>
          </a:p>
        </p:txBody>
      </p:sp>
      <p:sp>
        <p:nvSpPr>
          <p:cNvPr id="75" name="矩形 41">
            <a:extLst>
              <a:ext uri="{FF2B5EF4-FFF2-40B4-BE49-F238E27FC236}">
                <a16:creationId xmlns:a16="http://schemas.microsoft.com/office/drawing/2014/main" id="{AD1898D0-8817-700A-1AC2-3CDF6CFB5B4E}"/>
              </a:ext>
            </a:extLst>
          </p:cNvPr>
          <p:cNvSpPr/>
          <p:nvPr/>
        </p:nvSpPr>
        <p:spPr>
          <a:xfrm>
            <a:off x="4460931" y="1737185"/>
            <a:ext cx="1069908" cy="307777"/>
          </a:xfrm>
          <a:prstGeom prst="rect">
            <a:avLst/>
          </a:prstGeom>
          <a:effectLst>
            <a:outerShdw dist="12700" algn="l" rotWithShape="0">
              <a:srgbClr val="FF9900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b="1" dirty="0"/>
              <a:t>EDUCATION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12C106-DF72-1148-7F46-F458F0D06D2B}"/>
              </a:ext>
            </a:extLst>
          </p:cNvPr>
          <p:cNvGrpSpPr/>
          <p:nvPr/>
        </p:nvGrpSpPr>
        <p:grpSpPr>
          <a:xfrm>
            <a:off x="4460930" y="2044962"/>
            <a:ext cx="2212517" cy="5415685"/>
            <a:chOff x="4460931" y="2075370"/>
            <a:chExt cx="2212517" cy="541568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D794B96-2882-4940-9C3C-97FE8A8FF4A9}"/>
                </a:ext>
              </a:extLst>
            </p:cNvPr>
            <p:cNvSpPr/>
            <p:nvPr/>
          </p:nvSpPr>
          <p:spPr>
            <a:xfrm>
              <a:off x="4460931" y="5278077"/>
              <a:ext cx="2212517" cy="221297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hangingPunct="0">
                <a:spcAft>
                  <a:spcPts val="600"/>
                </a:spcAft>
              </a:pPr>
              <a:r>
                <a:rPr lang="en-US" altLang="zh-TW" sz="900" b="1" dirty="0">
                  <a:ea typeface="微軟正黑體" panose="020B0604030504040204" pitchFamily="34" charset="-120"/>
                  <a:cs typeface="Arial" panose="020B0604020202020204" pitchFamily="34" charset="0"/>
                </a:rPr>
                <a:t>Bachelor's Degree </a:t>
              </a: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Animal Science, </a:t>
              </a:r>
              <a:r>
                <a:rPr lang="en-US" altLang="zh-TW" sz="900" i="1" dirty="0">
                  <a:ea typeface="微軟正黑體" panose="020B0604030504040204" pitchFamily="34" charset="-120"/>
                  <a:cs typeface="Arial" panose="020B0604020202020204" pitchFamily="34" charset="0"/>
                </a:rPr>
                <a:t>National Chung </a:t>
              </a:r>
              <a:r>
                <a:rPr lang="en-US" altLang="zh-TW" sz="900" i="1" dirty="0" err="1">
                  <a:ea typeface="微軟正黑體" panose="020B0604030504040204" pitchFamily="34" charset="-120"/>
                  <a:cs typeface="Arial" panose="020B0604020202020204" pitchFamily="34" charset="0"/>
                </a:rPr>
                <a:t>Hsing</a:t>
              </a:r>
              <a:r>
                <a:rPr lang="en-US" altLang="zh-TW" sz="900" i="1" dirty="0">
                  <a:ea typeface="微軟正黑體" panose="020B0604030504040204" pitchFamily="34" charset="-120"/>
                  <a:cs typeface="Arial" panose="020B0604020202020204" pitchFamily="34" charset="0"/>
                </a:rPr>
                <a:t> University</a:t>
              </a: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, Taichung, Taiwan, Sep. 2012 – July 2016 (GPA: 3.8/4.3) </a:t>
              </a:r>
            </a:p>
            <a:p>
              <a:pPr marL="171450" indent="-171450" hangingPunct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Committed as the Vice President of the school volleyball team and led the team to the University Volleyball League.</a:t>
              </a:r>
            </a:p>
            <a:p>
              <a:pPr marL="171450" indent="-171450" hangingPunct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Assigned Student Council member assisting with managing student activities.</a:t>
              </a:r>
            </a:p>
            <a:p>
              <a:pPr marL="171450" indent="-171450" hangingPunct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Academic Excellence Award (awards for exemplary academic performance) in 2014.</a:t>
              </a:r>
            </a:p>
            <a:p>
              <a:pPr marL="171450" indent="-171450" hangingPunct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zh-TW" altLang="en-US" sz="900" dirty="0"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EBDCC8E-8C47-409F-8594-C54FDF5485B5}"/>
                </a:ext>
              </a:extLst>
            </p:cNvPr>
            <p:cNvSpPr/>
            <p:nvPr/>
          </p:nvSpPr>
          <p:spPr>
            <a:xfrm>
              <a:off x="4460931" y="2075370"/>
              <a:ext cx="2212517" cy="98972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hangingPunct="0">
                <a:spcAft>
                  <a:spcPts val="600"/>
                </a:spcAft>
              </a:pPr>
              <a:r>
                <a:rPr lang="en-US" altLang="zh-TW" sz="900" b="1" dirty="0">
                  <a:ea typeface="微軟正黑體" panose="020B0604030504040204" pitchFamily="34" charset="-120"/>
                  <a:cs typeface="Arial" panose="020B0604020202020204" pitchFamily="34" charset="0"/>
                </a:rPr>
                <a:t>(Undergraduate) AS in Computer Science, </a:t>
              </a:r>
              <a:r>
                <a:rPr lang="en-US" altLang="zh-TW" sz="900" i="1" dirty="0">
                  <a:ea typeface="微軟正黑體" panose="020B0604030504040204" pitchFamily="34" charset="-120"/>
                  <a:cs typeface="Arial" panose="020B0604020202020204" pitchFamily="34" charset="0"/>
                </a:rPr>
                <a:t>Irvine Valley College</a:t>
              </a: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, CA, USA, Sep. 2016 – Aug. 2018 (GPA: 3.9/4.3)</a:t>
              </a:r>
            </a:p>
            <a:p>
              <a:pPr marL="171450" indent="-171450" hangingPunct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Took C, C++, Java, Python, computer discrete mathematics, computer organization, and assembly classes.</a:t>
              </a:r>
            </a:p>
          </p:txBody>
        </p:sp>
        <p:sp>
          <p:nvSpPr>
            <p:cNvPr id="82" name="矩形 43">
              <a:extLst>
                <a:ext uri="{FF2B5EF4-FFF2-40B4-BE49-F238E27FC236}">
                  <a16:creationId xmlns:a16="http://schemas.microsoft.com/office/drawing/2014/main" id="{8057D24F-462D-772C-3D61-0A898FB9FD26}"/>
                </a:ext>
              </a:extLst>
            </p:cNvPr>
            <p:cNvSpPr/>
            <p:nvPr/>
          </p:nvSpPr>
          <p:spPr>
            <a:xfrm>
              <a:off x="4460931" y="3065099"/>
              <a:ext cx="2212517" cy="221297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hangingPunct="0">
                <a:spcAft>
                  <a:spcPts val="600"/>
                </a:spcAft>
              </a:pPr>
              <a:r>
                <a:rPr lang="en-US" altLang="zh-TW" sz="900" b="1" dirty="0">
                  <a:ea typeface="微軟正黑體" panose="020B0604030504040204" pitchFamily="34" charset="-120"/>
                  <a:cs typeface="Arial" panose="020B0604020202020204" pitchFamily="34" charset="0"/>
                </a:rPr>
                <a:t>Master's Degree </a:t>
              </a: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Animal Science and Technology, </a:t>
              </a:r>
              <a:r>
                <a:rPr lang="en-US" altLang="zh-TW" sz="900" i="1" dirty="0">
                  <a:ea typeface="微軟正黑體" panose="020B0604030504040204" pitchFamily="34" charset="-120"/>
                  <a:cs typeface="Arial" panose="020B0604020202020204" pitchFamily="34" charset="0"/>
                </a:rPr>
                <a:t>National Taiwan University</a:t>
              </a: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, </a:t>
              </a:r>
              <a:b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Sep. 2016 – Aug. 2018 (GPA: 3.9/4.3)</a:t>
              </a:r>
            </a:p>
            <a:p>
              <a:pPr marL="171450" indent="-171450" hangingPunct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Isolated and identified lipase-producing microorganisms from food for margarine production.</a:t>
              </a:r>
            </a:p>
            <a:p>
              <a:pPr marL="171450" indent="-171450" hangingPunct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Presented research achievements in multiple global conferences and got an honorable mention in the 2017 Taiwan Association for Lactic Acid Bacteria poster competition.</a:t>
              </a:r>
            </a:p>
            <a:p>
              <a:pPr marL="171450" indent="-171450" hangingPunct="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The 30th </a:t>
              </a:r>
              <a:r>
                <a:rPr lang="en-US" altLang="zh-TW" sz="900" dirty="0" err="1">
                  <a:ea typeface="微軟正黑體" panose="020B0604030504040204" pitchFamily="34" charset="-120"/>
                  <a:cs typeface="Arial" panose="020B0604020202020204" pitchFamily="34" charset="0"/>
                </a:rPr>
                <a:t>Gemfont</a:t>
              </a:r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 Co. scholarship (award for outstanding student) in 2017.</a:t>
              </a:r>
            </a:p>
          </p:txBody>
        </p:sp>
      </p:grpSp>
      <p:sp>
        <p:nvSpPr>
          <p:cNvPr id="72" name="矩形 41">
            <a:extLst>
              <a:ext uri="{FF2B5EF4-FFF2-40B4-BE49-F238E27FC236}">
                <a16:creationId xmlns:a16="http://schemas.microsoft.com/office/drawing/2014/main" id="{530F1B90-CD62-2401-E866-D53BABDCE22C}"/>
              </a:ext>
            </a:extLst>
          </p:cNvPr>
          <p:cNvSpPr/>
          <p:nvPr/>
        </p:nvSpPr>
        <p:spPr>
          <a:xfrm>
            <a:off x="4460930" y="7471926"/>
            <a:ext cx="651140" cy="307777"/>
          </a:xfrm>
          <a:prstGeom prst="rect">
            <a:avLst/>
          </a:prstGeom>
          <a:effectLst>
            <a:outerShdw dist="12700" algn="l" rotWithShape="0">
              <a:srgbClr val="FF9900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b="1" dirty="0"/>
              <a:t>SKILLS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2D3395-6ABC-3D87-E972-004D9FD5649A}"/>
              </a:ext>
            </a:extLst>
          </p:cNvPr>
          <p:cNvSpPr txBox="1"/>
          <p:nvPr/>
        </p:nvSpPr>
        <p:spPr>
          <a:xfrm>
            <a:off x="4460930" y="7776049"/>
            <a:ext cx="221251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736" lvl="0">
              <a:spcAft>
                <a:spcPts val="600"/>
              </a:spcAft>
              <a:buSzPts val="900"/>
            </a:pPr>
            <a:r>
              <a:rPr lang="en-US" sz="1000" b="1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Programming language: </a:t>
            </a:r>
            <a:br>
              <a:rPr lang="en-US" sz="1000" b="1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C, C++, Python, Java, JavaScript (HTML, Pug, CSS, SCSS/</a:t>
            </a:r>
            <a:r>
              <a:rPr lang="en-US" sz="1000" kern="100" dirty="0" err="1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SaSS</a:t>
            </a: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).</a:t>
            </a:r>
          </a:p>
          <a:p>
            <a:pPr marL="173736">
              <a:spcAft>
                <a:spcPts val="600"/>
              </a:spcAft>
              <a:buSzPts val="900"/>
            </a:pPr>
            <a:r>
              <a:rPr lang="en-US" sz="1000" b="1" kern="100" dirty="0">
                <a:ea typeface="PMingLiU" panose="02020500000000000000" pitchFamily="18" charset="-120"/>
                <a:cs typeface="Times New Roman" panose="02020603050405020304" pitchFamily="18" charset="0"/>
              </a:rPr>
              <a:t>Frameworks and library:</a:t>
            </a:r>
            <a:br>
              <a:rPr lang="en-US" sz="1000" kern="100" dirty="0"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000" kern="100" dirty="0" err="1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Streamlit</a:t>
            </a: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sz="1000" kern="100" dirty="0" err="1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Pygame</a:t>
            </a: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, React, Node.js. </a:t>
            </a:r>
          </a:p>
          <a:p>
            <a:pPr marL="173736" lvl="0">
              <a:spcAft>
                <a:spcPts val="600"/>
              </a:spcAft>
              <a:buSzPts val="900"/>
            </a:pPr>
            <a:r>
              <a:rPr lang="en-US" sz="1000" b="1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Development tools: </a:t>
            </a:r>
            <a:b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SQLite, MongoDB, Git, Docker.</a:t>
            </a:r>
          </a:p>
          <a:p>
            <a:pPr marL="173736" lvl="0">
              <a:spcAft>
                <a:spcPts val="600"/>
              </a:spcAft>
              <a:buSzPts val="900"/>
            </a:pPr>
            <a:r>
              <a:rPr lang="en-US" sz="1000" b="1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Others: </a:t>
            </a:r>
            <a:b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000" kern="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Figma, Adobe Photoshop, Blender, Microsoft Word, Microsoft PowerPoint.</a:t>
            </a:r>
            <a:endParaRPr lang="en-US" sz="1000" dirty="0"/>
          </a:p>
        </p:txBody>
      </p:sp>
      <p:pic>
        <p:nvPicPr>
          <p:cNvPr id="2" name="圖片 25">
            <a:extLst>
              <a:ext uri="{FF2B5EF4-FFF2-40B4-BE49-F238E27FC236}">
                <a16:creationId xmlns:a16="http://schemas.microsoft.com/office/drawing/2014/main" id="{EA5EA2AB-67BE-064D-006C-81E953DAC67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799" r="-1"/>
          <a:stretch/>
        </p:blipFill>
        <p:spPr>
          <a:xfrm>
            <a:off x="4559849" y="7808731"/>
            <a:ext cx="86758" cy="180000"/>
          </a:xfrm>
          <a:prstGeom prst="rect">
            <a:avLst/>
          </a:prstGeom>
        </p:spPr>
      </p:pic>
      <p:pic>
        <p:nvPicPr>
          <p:cNvPr id="3" name="圖片 25">
            <a:extLst>
              <a:ext uri="{FF2B5EF4-FFF2-40B4-BE49-F238E27FC236}">
                <a16:creationId xmlns:a16="http://schemas.microsoft.com/office/drawing/2014/main" id="{E62E59B0-E744-B54D-35F5-47326A6B5E0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799" r="-1"/>
          <a:stretch/>
        </p:blipFill>
        <p:spPr>
          <a:xfrm>
            <a:off x="4559849" y="8340731"/>
            <a:ext cx="86758" cy="180000"/>
          </a:xfrm>
          <a:prstGeom prst="rect">
            <a:avLst/>
          </a:prstGeom>
        </p:spPr>
      </p:pic>
      <p:pic>
        <p:nvPicPr>
          <p:cNvPr id="4" name="圖片 25">
            <a:extLst>
              <a:ext uri="{FF2B5EF4-FFF2-40B4-BE49-F238E27FC236}">
                <a16:creationId xmlns:a16="http://schemas.microsoft.com/office/drawing/2014/main" id="{6A664537-CFCC-2EC7-D1E0-87043D404ED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799" r="-1"/>
          <a:stretch/>
        </p:blipFill>
        <p:spPr>
          <a:xfrm>
            <a:off x="4559849" y="8721357"/>
            <a:ext cx="86758" cy="180000"/>
          </a:xfrm>
          <a:prstGeom prst="rect">
            <a:avLst/>
          </a:prstGeom>
        </p:spPr>
      </p:pic>
      <p:pic>
        <p:nvPicPr>
          <p:cNvPr id="9" name="圖片 25">
            <a:extLst>
              <a:ext uri="{FF2B5EF4-FFF2-40B4-BE49-F238E27FC236}">
                <a16:creationId xmlns:a16="http://schemas.microsoft.com/office/drawing/2014/main" id="{A000AB74-1134-09BE-66E3-966D928B7B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799" r="-1"/>
          <a:stretch/>
        </p:blipFill>
        <p:spPr>
          <a:xfrm>
            <a:off x="4559849" y="9107739"/>
            <a:ext cx="86758" cy="180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3157EF7-B592-5CF6-AE6F-9222105D7B52}"/>
              </a:ext>
            </a:extLst>
          </p:cNvPr>
          <p:cNvGrpSpPr/>
          <p:nvPr/>
        </p:nvGrpSpPr>
        <p:grpSpPr>
          <a:xfrm>
            <a:off x="536109" y="3204532"/>
            <a:ext cx="2247492" cy="230832"/>
            <a:chOff x="2520040" y="3174835"/>
            <a:chExt cx="2247492" cy="2308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F07CA9-457B-C0C0-847C-8549058B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20040" y="3217099"/>
              <a:ext cx="146304" cy="14630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AF7AA0-177F-FAD6-D93E-E9BE4D41F0D1}"/>
                </a:ext>
              </a:extLst>
            </p:cNvPr>
            <p:cNvSpPr txBox="1"/>
            <p:nvPr/>
          </p:nvSpPr>
          <p:spPr>
            <a:xfrm>
              <a:off x="2611344" y="3174835"/>
              <a:ext cx="2156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i="1" kern="1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National Taiwan University, </a:t>
              </a:r>
              <a:r>
                <a:rPr lang="en-US" sz="900" kern="1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Taipei, Taiwan</a:t>
              </a:r>
              <a:endParaRPr lang="en-US" sz="9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6ED26C-B456-1F40-B622-665C389CF06D}"/>
              </a:ext>
            </a:extLst>
          </p:cNvPr>
          <p:cNvGrpSpPr/>
          <p:nvPr/>
        </p:nvGrpSpPr>
        <p:grpSpPr>
          <a:xfrm>
            <a:off x="2846899" y="3204532"/>
            <a:ext cx="1294388" cy="230832"/>
            <a:chOff x="577872" y="3189954"/>
            <a:chExt cx="1294388" cy="2308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B12B2A-497E-F5C3-CCC0-8C20B21F3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7872" y="3232218"/>
              <a:ext cx="146304" cy="14630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9C628D-891B-7503-D73B-381ABE5AFE70}"/>
                </a:ext>
              </a:extLst>
            </p:cNvPr>
            <p:cNvSpPr txBox="1"/>
            <p:nvPr/>
          </p:nvSpPr>
          <p:spPr>
            <a:xfrm>
              <a:off x="664372" y="3189954"/>
              <a:ext cx="12078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Feb. 2022 – Jul. 2022</a:t>
              </a:r>
              <a:endParaRPr lang="en-US" sz="9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7BB53-0947-A905-FAF3-1FB839857C80}"/>
              </a:ext>
            </a:extLst>
          </p:cNvPr>
          <p:cNvGrpSpPr/>
          <p:nvPr/>
        </p:nvGrpSpPr>
        <p:grpSpPr>
          <a:xfrm>
            <a:off x="536109" y="2255482"/>
            <a:ext cx="2247492" cy="230832"/>
            <a:chOff x="2520040" y="3174835"/>
            <a:chExt cx="2247492" cy="2308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0B5D98-D85F-E9F9-5553-4A124340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20040" y="3217099"/>
              <a:ext cx="146304" cy="14630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4401A0-D8BF-38DC-E445-83715151C0A5}"/>
                </a:ext>
              </a:extLst>
            </p:cNvPr>
            <p:cNvSpPr txBox="1"/>
            <p:nvPr/>
          </p:nvSpPr>
          <p:spPr>
            <a:xfrm>
              <a:off x="2611344" y="3174835"/>
              <a:ext cx="2156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i="1" kern="1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Irvine Valley College</a:t>
              </a:r>
              <a:r>
                <a:rPr lang="en-US" sz="900" kern="1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, Irvine, CA</a:t>
              </a:r>
              <a:endParaRPr lang="en-US" sz="9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83797A-52CD-FC43-344A-F05F3B7DF642}"/>
              </a:ext>
            </a:extLst>
          </p:cNvPr>
          <p:cNvGrpSpPr/>
          <p:nvPr/>
        </p:nvGrpSpPr>
        <p:grpSpPr>
          <a:xfrm>
            <a:off x="2846899" y="2255482"/>
            <a:ext cx="1294388" cy="230832"/>
            <a:chOff x="577872" y="3189954"/>
            <a:chExt cx="1294388" cy="2308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A45905-838C-FA3B-AC29-9CAC3E0DC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7872" y="3232218"/>
              <a:ext cx="146304" cy="14630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076B01-A289-C603-B854-EF63C6E7C049}"/>
                </a:ext>
              </a:extLst>
            </p:cNvPr>
            <p:cNvSpPr txBox="1"/>
            <p:nvPr/>
          </p:nvSpPr>
          <p:spPr>
            <a:xfrm>
              <a:off x="664372" y="3189954"/>
              <a:ext cx="12078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Jan. 2023 – Present</a:t>
              </a:r>
              <a:endParaRPr lang="en-US" sz="9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4CE43-2C65-C3FF-2333-AE0E0322ACF2}"/>
              </a:ext>
            </a:extLst>
          </p:cNvPr>
          <p:cNvGrpSpPr/>
          <p:nvPr/>
        </p:nvGrpSpPr>
        <p:grpSpPr>
          <a:xfrm>
            <a:off x="536109" y="5251725"/>
            <a:ext cx="2557726" cy="230832"/>
            <a:chOff x="2520040" y="3174835"/>
            <a:chExt cx="2557726" cy="2308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B5C0898-1402-6956-9EF8-0E612E81B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20040" y="3217099"/>
              <a:ext cx="146304" cy="14630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2518CA-8C21-CE95-C359-F76A02F12A58}"/>
                </a:ext>
              </a:extLst>
            </p:cNvPr>
            <p:cNvSpPr txBox="1"/>
            <p:nvPr/>
          </p:nvSpPr>
          <p:spPr>
            <a:xfrm>
              <a:off x="2611344" y="3174835"/>
              <a:ext cx="24664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i="1" kern="1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Chow food biotechnology Co., Ltd</a:t>
              </a:r>
              <a:r>
                <a:rPr lang="en-US" sz="900" kern="1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, Taiwan</a:t>
              </a:r>
              <a:endParaRPr lang="en-US" sz="9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1D1C49-111E-BD5A-8F79-A2E978E9570D}"/>
              </a:ext>
            </a:extLst>
          </p:cNvPr>
          <p:cNvGrpSpPr/>
          <p:nvPr/>
        </p:nvGrpSpPr>
        <p:grpSpPr>
          <a:xfrm>
            <a:off x="2846899" y="5251725"/>
            <a:ext cx="1294388" cy="230832"/>
            <a:chOff x="577872" y="3189954"/>
            <a:chExt cx="1294388" cy="2308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FE5D0DB-4F1E-FDBA-1DAC-53C3ECD3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7872" y="3232218"/>
              <a:ext cx="146304" cy="14630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FAAF2F-5E25-8773-2914-7F40693386C4}"/>
                </a:ext>
              </a:extLst>
            </p:cNvPr>
            <p:cNvSpPr txBox="1"/>
            <p:nvPr/>
          </p:nvSpPr>
          <p:spPr>
            <a:xfrm>
              <a:off x="664371" y="3189954"/>
              <a:ext cx="120788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ea typeface="微軟正黑體" panose="020B0604030504040204" pitchFamily="34" charset="-120"/>
                  <a:cs typeface="Arial" panose="020B0604020202020204" pitchFamily="34" charset="0"/>
                </a:rPr>
                <a:t>Sep. 2018 – Sep. 2021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65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2014</TotalTime>
  <Words>714</Words>
  <Application>Microsoft Macintosh PowerPoint</Application>
  <PresentationFormat>A4 Paper (210x297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佈景主題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lulu</dc:creator>
  <cp:lastModifiedBy>Lulu Wu</cp:lastModifiedBy>
  <cp:revision>92</cp:revision>
  <dcterms:created xsi:type="dcterms:W3CDTF">2022-03-08T04:34:11Z</dcterms:created>
  <dcterms:modified xsi:type="dcterms:W3CDTF">2023-08-27T05:55:07Z</dcterms:modified>
</cp:coreProperties>
</file>