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Average"/>
      <p:regular r:id="rId15"/>
    </p:embeddedFont>
    <p:embeddedFont>
      <p:font typeface="Oswald"/>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Average-regular.fntdata"/><Relationship Id="rId14" Type="http://schemas.openxmlformats.org/officeDocument/2006/relationships/slide" Target="slides/slide9.xml"/><Relationship Id="rId17" Type="http://schemas.openxmlformats.org/officeDocument/2006/relationships/font" Target="fonts/Oswald-bold.fntdata"/><Relationship Id="rId16"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c6f980f9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6f980f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Min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707241a7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07241a7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min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707cf5d72c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07cf5d72c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c6f980f91_0_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6f980f9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min</a:t>
            </a:r>
            <a:endParaRPr/>
          </a:p>
          <a:p>
            <a:pPr indent="0" lvl="0" marL="0" rtl="0" algn="l">
              <a:spcBef>
                <a:spcPts val="0"/>
              </a:spcBef>
              <a:spcAft>
                <a:spcPts val="0"/>
              </a:spcAft>
              <a:buNone/>
            </a:pPr>
            <a:r>
              <a:rPr lang="en"/>
              <a:t>We plotted four most used currency worldwide</a:t>
            </a:r>
            <a:endParaRPr/>
          </a:p>
          <a:p>
            <a:pPr indent="0" lvl="0" marL="0" rtl="0" algn="l">
              <a:spcBef>
                <a:spcPts val="0"/>
              </a:spcBef>
              <a:spcAft>
                <a:spcPts val="0"/>
              </a:spcAft>
              <a:buNone/>
            </a:pPr>
            <a:r>
              <a:rPr lang="en"/>
              <a:t>Events that affected Yen GDP= 2011- 9.0 Tohoku Earthquake and Tsunami- that caused fatal casualty to be estimated 16K</a:t>
            </a:r>
            <a:endParaRPr/>
          </a:p>
          <a:p>
            <a:pPr indent="0" lvl="0" marL="0" rtl="0" algn="l">
              <a:spcBef>
                <a:spcPts val="0"/>
              </a:spcBef>
              <a:spcAft>
                <a:spcPts val="0"/>
              </a:spcAft>
              <a:buNone/>
            </a:pPr>
            <a:r>
              <a:rPr lang="en"/>
              <a:t>Events that affected USD GDP= Recession due to the Fannie Mae/Freddie Mac 2006-2008- and bailout. Obama becomes POTUS. Worldwide event with Greece’s sky rocking Debt Crisis in 2008</a:t>
            </a:r>
            <a:endParaRPr/>
          </a:p>
          <a:p>
            <a:pPr indent="0" lvl="0" marL="0" rtl="0" algn="l">
              <a:spcBef>
                <a:spcPts val="0"/>
              </a:spcBef>
              <a:spcAft>
                <a:spcPts val="0"/>
              </a:spcAft>
              <a:buNone/>
            </a:pPr>
            <a:r>
              <a:rPr lang="en"/>
              <a:t>Events that affected CNY- China pegs the Yuan against USD as an emergency measure to help stabilize their economy amind the global financial economic crisis- in 2010- China’s central bank and Hong Kong agree to expand the scope of the Yuan and trading takes an explosive takeoff. </a:t>
            </a:r>
            <a:endParaRPr/>
          </a:p>
          <a:p>
            <a:pPr indent="0" lvl="0" marL="0" rtl="0" algn="l">
              <a:spcBef>
                <a:spcPts val="0"/>
              </a:spcBef>
              <a:spcAft>
                <a:spcPts val="0"/>
              </a:spcAft>
              <a:buNone/>
            </a:pPr>
            <a:r>
              <a:rPr lang="en"/>
              <a:t>The GPB has always been a strong currency and comparable to the Euro and USD, slight dips during the BP oil leak in 2010- but starting from the Brexit transition, the pound has been more </a:t>
            </a:r>
            <a:r>
              <a:rPr lang="en"/>
              <a:t>volatile and the where once the GBP was holding steady- has been losing their grip in the past ten years. </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706f9d141f_1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706f9d141f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min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706f9d141f_1_6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06f9d141f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min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706f9d141f_1_10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706f9d141f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min</a:t>
            </a:r>
            <a:endParaRPr/>
          </a:p>
          <a:p>
            <a:pPr indent="0" lvl="0" marL="0" rtl="0" algn="l">
              <a:spcBef>
                <a:spcPts val="0"/>
              </a:spcBef>
              <a:spcAft>
                <a:spcPts val="0"/>
              </a:spcAft>
              <a:buNone/>
            </a:pPr>
            <a:r>
              <a:rPr lang="en"/>
              <a:t>China, USA, UK graphs show the effect of economic recession over  unemployment almost at the same time.</a:t>
            </a:r>
            <a:endParaRPr/>
          </a:p>
          <a:p>
            <a:pPr indent="0" lvl="0" marL="0" rtl="0" algn="l">
              <a:spcBef>
                <a:spcPts val="0"/>
              </a:spcBef>
              <a:spcAft>
                <a:spcPts val="0"/>
              </a:spcAft>
              <a:buNone/>
            </a:pPr>
            <a:r>
              <a:rPr lang="en"/>
              <a:t>For Great britain we can see it took them longer to get control of their unemployment numbers.</a:t>
            </a:r>
            <a:endParaRPr/>
          </a:p>
          <a:p>
            <a:pPr indent="0" lvl="0" marL="0" rtl="0" algn="l">
              <a:spcBef>
                <a:spcPts val="0"/>
              </a:spcBef>
              <a:spcAft>
                <a:spcPts val="0"/>
              </a:spcAft>
              <a:buNone/>
            </a:pPr>
            <a:r>
              <a:rPr lang="en"/>
              <a:t>It seems that China set unemployment target for the last portion of this period as their figures remain constant.</a:t>
            </a:r>
            <a:endParaRPr/>
          </a:p>
          <a:p>
            <a:pPr indent="0" lvl="0" marL="0" rtl="0" algn="l">
              <a:spcBef>
                <a:spcPts val="0"/>
              </a:spcBef>
              <a:spcAft>
                <a:spcPts val="0"/>
              </a:spcAft>
              <a:buNone/>
            </a:pPr>
            <a:r>
              <a:rPr lang="en"/>
              <a:t>Japan graphs show the effects of their 2011 natural disasters over their GDP.</a:t>
            </a:r>
            <a:endParaRPr/>
          </a:p>
          <a:p>
            <a:pPr indent="0" lvl="0" marL="0" rtl="0" algn="l">
              <a:spcBef>
                <a:spcPts val="0"/>
              </a:spcBef>
              <a:spcAft>
                <a:spcPts val="0"/>
              </a:spcAft>
              <a:buNone/>
            </a:pPr>
            <a:r>
              <a:rPr lang="en" sz="1200"/>
              <a:t>As a conclusion:</a:t>
            </a:r>
            <a:endParaRPr sz="1200"/>
          </a:p>
          <a:p>
            <a:pPr indent="0" lvl="0" marL="0" rtl="0" algn="l">
              <a:spcBef>
                <a:spcPts val="0"/>
              </a:spcBef>
              <a:spcAft>
                <a:spcPts val="0"/>
              </a:spcAft>
              <a:buNone/>
            </a:pPr>
            <a:r>
              <a:rPr lang="en" sz="1200"/>
              <a:t>Strong GDP growth follows a reduced number of unemployment, and to a weak or negative GDP growth will follow higher number of unemployment.</a:t>
            </a:r>
            <a:endParaRPr sz="12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706f9d141f_1_1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06f9d141f_1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9.jpg"/><Relationship Id="rId4" Type="http://schemas.openxmlformats.org/officeDocument/2006/relationships/image" Target="../media/image5.jpg"/><Relationship Id="rId5" Type="http://schemas.openxmlformats.org/officeDocument/2006/relationships/image" Target="../media/image1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hyperlink" Target="https://fixer.io/" TargetMode="External"/><Relationship Id="rId4" Type="http://schemas.openxmlformats.org/officeDocument/2006/relationships/hyperlink" Target="https://travel.trade.gov/research/monthly/arrivals/index.asp" TargetMode="External"/><Relationship Id="rId5" Type="http://schemas.openxmlformats.org/officeDocument/2006/relationships/hyperlink" Target="https://travel.trade.gov/outreachpages/inbound.general_information.inbound_overview.asp" TargetMode="External"/><Relationship Id="rId6" Type="http://schemas.openxmlformats.org/officeDocument/2006/relationships/hyperlink" Target="https://data.worldbank.org/indicator/NY.GDP.MKTP.CD" TargetMode="External"/><Relationship Id="rId7" Type="http://schemas.openxmlformats.org/officeDocument/2006/relationships/hyperlink" Target="https://datacatalog.worldbank.org/dataset/world-development-indicators" TargetMode="External"/><Relationship Id="rId8" Type="http://schemas.openxmlformats.org/officeDocument/2006/relationships/hyperlink" Target="https://data.bls.gov/pdq/SurveyOutputServle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pic>
        <p:nvPicPr>
          <p:cNvPr id="59" name="Google Shape;59;p13"/>
          <p:cNvPicPr preferRelativeResize="0"/>
          <p:nvPr/>
        </p:nvPicPr>
        <p:blipFill>
          <a:blip r:embed="rId3">
            <a:alphaModFix/>
          </a:blip>
          <a:stretch>
            <a:fillRect/>
          </a:stretch>
        </p:blipFill>
        <p:spPr>
          <a:xfrm>
            <a:off x="2362200" y="193625"/>
            <a:ext cx="4419600" cy="2497500"/>
          </a:xfrm>
          <a:prstGeom prst="rect">
            <a:avLst/>
          </a:prstGeom>
          <a:noFill/>
          <a:ln>
            <a:noFill/>
          </a:ln>
        </p:spPr>
      </p:pic>
      <p:sp>
        <p:nvSpPr>
          <p:cNvPr id="60" name="Google Shape;60;p13"/>
          <p:cNvSpPr txBox="1"/>
          <p:nvPr>
            <p:ph type="ctrTitle"/>
          </p:nvPr>
        </p:nvSpPr>
        <p:spPr>
          <a:xfrm>
            <a:off x="671250" y="2384650"/>
            <a:ext cx="7801500" cy="1275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000000"/>
                </a:solidFill>
              </a:rPr>
              <a:t>Currency over Time</a:t>
            </a:r>
            <a:endParaRPr>
              <a:solidFill>
                <a:srgbClr val="000000"/>
              </a:solidFill>
            </a:endParaRPr>
          </a:p>
        </p:txBody>
      </p:sp>
      <p:sp>
        <p:nvSpPr>
          <p:cNvPr id="61" name="Google Shape;61;p13"/>
          <p:cNvSpPr txBox="1"/>
          <p:nvPr>
            <p:ph idx="1" type="subTitle"/>
          </p:nvPr>
        </p:nvSpPr>
        <p:spPr>
          <a:xfrm>
            <a:off x="671250" y="3659951"/>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Project 1 </a:t>
            </a:r>
            <a:endParaRPr/>
          </a:p>
          <a:p>
            <a:pPr indent="0" lvl="0" marL="0" rtl="0" algn="ctr">
              <a:spcBef>
                <a:spcPts val="0"/>
              </a:spcBef>
              <a:spcAft>
                <a:spcPts val="0"/>
              </a:spcAft>
              <a:buNone/>
            </a:pPr>
            <a:r>
              <a:rPr lang="en"/>
              <a:t>Brittany, David, Elvis, Jean, Lulu &amp; Marvin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 David </a:t>
            </a:r>
            <a:endParaRPr/>
          </a:p>
        </p:txBody>
      </p:sp>
      <p:grpSp>
        <p:nvGrpSpPr>
          <p:cNvPr id="67" name="Google Shape;67;p14"/>
          <p:cNvGrpSpPr/>
          <p:nvPr/>
        </p:nvGrpSpPr>
        <p:grpSpPr>
          <a:xfrm>
            <a:off x="431925" y="1304875"/>
            <a:ext cx="2628925" cy="3416400"/>
            <a:chOff x="431925" y="1304875"/>
            <a:chExt cx="2628925" cy="3416400"/>
          </a:xfrm>
        </p:grpSpPr>
        <p:sp>
          <p:nvSpPr>
            <p:cNvPr id="68" name="Google Shape;68;p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 name="Google Shape;70;p14"/>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Currency Exchange</a:t>
            </a:r>
            <a:endParaRPr>
              <a:solidFill>
                <a:schemeClr val="lt1"/>
              </a:solidFill>
            </a:endParaRPr>
          </a:p>
        </p:txBody>
      </p:sp>
      <p:sp>
        <p:nvSpPr>
          <p:cNvPr id="71" name="Google Shape;71;p14"/>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FFFFFF"/>
                </a:solidFill>
                <a:latin typeface="Arial"/>
                <a:ea typeface="Arial"/>
                <a:cs typeface="Arial"/>
                <a:sym typeface="Arial"/>
              </a:rPr>
              <a:t>Currency foreign exchange determines value of foreign investments, also it i</a:t>
            </a:r>
            <a:r>
              <a:rPr lang="en" sz="900">
                <a:solidFill>
                  <a:schemeClr val="dk1"/>
                </a:solidFill>
                <a:latin typeface="Arial"/>
                <a:ea typeface="Arial"/>
                <a:cs typeface="Arial"/>
                <a:sym typeface="Arial"/>
              </a:rPr>
              <a:t>s an indicator of the relative level of economic health of one country and its people. Due to the special role this play in the country’s trade level.</a:t>
            </a:r>
            <a:endParaRPr sz="900">
              <a:solidFill>
                <a:srgbClr val="FFFFFF"/>
              </a:solidFill>
              <a:latin typeface="Arial"/>
              <a:ea typeface="Arial"/>
              <a:cs typeface="Arial"/>
              <a:sym typeface="Arial"/>
            </a:endParaRPr>
          </a:p>
          <a:p>
            <a:pPr indent="0" lvl="0" marL="0" rtl="0" algn="l">
              <a:spcBef>
                <a:spcPts val="0"/>
              </a:spcBef>
              <a:spcAft>
                <a:spcPts val="0"/>
              </a:spcAft>
              <a:buNone/>
            </a:pPr>
            <a:r>
              <a:rPr lang="en" sz="900">
                <a:solidFill>
                  <a:srgbClr val="FFFFFF"/>
                </a:solidFill>
                <a:latin typeface="Arial"/>
                <a:ea typeface="Arial"/>
                <a:cs typeface="Arial"/>
                <a:sym typeface="Arial"/>
              </a:rPr>
              <a:t>Volatile and  high exchange rate discourages foreign investment, stable and low exchange rate encourages them.</a:t>
            </a:r>
            <a:endParaRPr sz="900">
              <a:solidFill>
                <a:srgbClr val="FFFFFF"/>
              </a:solidFill>
              <a:latin typeface="Arial"/>
              <a:ea typeface="Arial"/>
              <a:cs typeface="Arial"/>
              <a:sym typeface="Arial"/>
            </a:endParaRPr>
          </a:p>
          <a:p>
            <a:pPr indent="0" lvl="0" marL="0" rtl="0" algn="l">
              <a:spcBef>
                <a:spcPts val="0"/>
              </a:spcBef>
              <a:spcAft>
                <a:spcPts val="0"/>
              </a:spcAft>
              <a:buNone/>
            </a:pPr>
            <a:r>
              <a:t/>
            </a:r>
            <a:endParaRPr sz="900">
              <a:solidFill>
                <a:srgbClr val="FFFFFF"/>
              </a:solidFill>
              <a:latin typeface="Arial"/>
              <a:ea typeface="Arial"/>
              <a:cs typeface="Arial"/>
              <a:sym typeface="Arial"/>
            </a:endParaRPr>
          </a:p>
          <a:p>
            <a:pPr indent="0" lvl="0" marL="0" rtl="0" algn="l">
              <a:spcBef>
                <a:spcPts val="0"/>
              </a:spcBef>
              <a:spcAft>
                <a:spcPts val="0"/>
              </a:spcAft>
              <a:buNone/>
            </a:pPr>
            <a:r>
              <a:rPr lang="en" sz="900">
                <a:solidFill>
                  <a:srgbClr val="FFFFFF"/>
                </a:solidFill>
                <a:latin typeface="Arial"/>
                <a:ea typeface="Arial"/>
                <a:cs typeface="Arial"/>
                <a:sym typeface="Arial"/>
              </a:rPr>
              <a:t>Our group selected the US dollar,  Japanese yen, Great British pound, and Chinese Yuan, to determine fluctuations among them for the period 2005-2015, and explore  relationships between currency exchange and traveling, and its effects over GDP and GDP over Unemployment.</a:t>
            </a:r>
            <a:endParaRPr sz="900">
              <a:solidFill>
                <a:srgbClr val="FFFFFF"/>
              </a:solidFill>
              <a:latin typeface="Arial"/>
              <a:ea typeface="Arial"/>
              <a:cs typeface="Arial"/>
              <a:sym typeface="Arial"/>
            </a:endParaRPr>
          </a:p>
          <a:p>
            <a:pPr indent="0" lvl="0" marL="0" rtl="0" algn="l">
              <a:spcBef>
                <a:spcPts val="0"/>
              </a:spcBef>
              <a:spcAft>
                <a:spcPts val="1600"/>
              </a:spcAft>
              <a:buNone/>
            </a:pPr>
            <a:r>
              <a:t/>
            </a:r>
            <a:endParaRPr sz="1600"/>
          </a:p>
        </p:txBody>
      </p:sp>
      <p:grpSp>
        <p:nvGrpSpPr>
          <p:cNvPr id="72" name="Google Shape;72;p14"/>
          <p:cNvGrpSpPr/>
          <p:nvPr/>
        </p:nvGrpSpPr>
        <p:grpSpPr>
          <a:xfrm>
            <a:off x="3320450" y="1304875"/>
            <a:ext cx="2632500" cy="3416400"/>
            <a:chOff x="3320450" y="1304875"/>
            <a:chExt cx="2632500" cy="3416400"/>
          </a:xfrm>
        </p:grpSpPr>
        <p:sp>
          <p:nvSpPr>
            <p:cNvPr id="73" name="Google Shape;73;p14"/>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434343"/>
                  </a:solidFill>
                  <a:latin typeface="Average"/>
                  <a:ea typeface="Average"/>
                  <a:cs typeface="Average"/>
                  <a:sym typeface="Average"/>
                </a:rPr>
                <a:t>Fluctuations effects, initial questions:</a:t>
              </a:r>
              <a:endParaRPr>
                <a:solidFill>
                  <a:srgbClr val="434343"/>
                </a:solidFill>
                <a:latin typeface="Average"/>
                <a:ea typeface="Average"/>
                <a:cs typeface="Average"/>
                <a:sym typeface="Average"/>
              </a:endParaRPr>
            </a:p>
          </p:txBody>
        </p:sp>
        <p:sp>
          <p:nvSpPr>
            <p:cNvPr id="74" name="Google Shape;74;p14"/>
            <p:cNvSpPr/>
            <p:nvPr/>
          </p:nvSpPr>
          <p:spPr>
            <a:xfrm>
              <a:off x="3320450" y="1766275"/>
              <a:ext cx="2628900" cy="2955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Initial</a:t>
              </a:r>
              <a:endParaRPr>
                <a:solidFill>
                  <a:schemeClr val="lt1"/>
                </a:solidFill>
              </a:endParaRPr>
            </a:p>
          </p:txBody>
        </p:sp>
      </p:grpSp>
      <p:sp>
        <p:nvSpPr>
          <p:cNvPr id="75" name="Google Shape;75;p14"/>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Arial"/>
                <a:ea typeface="Arial"/>
                <a:cs typeface="Arial"/>
                <a:sym typeface="Arial"/>
              </a:rPr>
              <a:t>-Do fluctuations from one dominant currency </a:t>
            </a:r>
            <a:r>
              <a:rPr lang="en" sz="1200">
                <a:solidFill>
                  <a:schemeClr val="dk1"/>
                </a:solidFill>
                <a:latin typeface="Arial"/>
                <a:ea typeface="Arial"/>
                <a:cs typeface="Arial"/>
                <a:sym typeface="Arial"/>
              </a:rPr>
              <a:t>affect</a:t>
            </a:r>
            <a:r>
              <a:rPr lang="en" sz="1200">
                <a:solidFill>
                  <a:schemeClr val="dk1"/>
                </a:solidFill>
                <a:latin typeface="Arial"/>
                <a:ea typeface="Arial"/>
                <a:cs typeface="Arial"/>
                <a:sym typeface="Arial"/>
              </a:rPr>
              <a:t> simultaneously other related currencies? What causes these fluctuations?</a:t>
            </a:r>
            <a:endParaRPr sz="1200">
              <a:solidFill>
                <a:schemeClr val="dk1"/>
              </a:solidFill>
              <a:latin typeface="Arial"/>
              <a:ea typeface="Arial"/>
              <a:cs typeface="Arial"/>
              <a:sym typeface="Arial"/>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a:p>
            <a:pPr indent="0" lvl="0" marL="0" rtl="0" algn="l">
              <a:spcBef>
                <a:spcPts val="0"/>
              </a:spcBef>
              <a:spcAft>
                <a:spcPts val="0"/>
              </a:spcAft>
              <a:buNone/>
            </a:pPr>
            <a:r>
              <a:rPr lang="en" sz="1200">
                <a:solidFill>
                  <a:schemeClr val="dk1"/>
                </a:solidFill>
                <a:latin typeface="Arial"/>
                <a:ea typeface="Arial"/>
                <a:cs typeface="Arial"/>
                <a:sym typeface="Arial"/>
              </a:rPr>
              <a:t>-Do fluctuations in dollar currency have a traveling effect to and from the US?</a:t>
            </a:r>
            <a:endParaRPr sz="1200">
              <a:solidFill>
                <a:schemeClr val="dk1"/>
              </a:solidFill>
              <a:latin typeface="Arial"/>
              <a:ea typeface="Arial"/>
              <a:cs typeface="Arial"/>
              <a:sym typeface="Arial"/>
            </a:endParaRPr>
          </a:p>
          <a:p>
            <a:pPr indent="0" lvl="0" marL="0" rtl="0" algn="l">
              <a:spcBef>
                <a:spcPts val="0"/>
              </a:spcBef>
              <a:spcAft>
                <a:spcPts val="1600"/>
              </a:spcAft>
              <a:buNone/>
            </a:pPr>
            <a:r>
              <a:t/>
            </a:r>
            <a:endParaRPr sz="1600"/>
          </a:p>
        </p:txBody>
      </p:sp>
      <p:grpSp>
        <p:nvGrpSpPr>
          <p:cNvPr id="76" name="Google Shape;76;p14"/>
          <p:cNvGrpSpPr/>
          <p:nvPr/>
        </p:nvGrpSpPr>
        <p:grpSpPr>
          <a:xfrm>
            <a:off x="6212550" y="1304875"/>
            <a:ext cx="2632500" cy="3416400"/>
            <a:chOff x="6212550" y="1304875"/>
            <a:chExt cx="2632500" cy="3416400"/>
          </a:xfrm>
        </p:grpSpPr>
        <p:sp>
          <p:nvSpPr>
            <p:cNvPr id="77" name="Google Shape;77;p14"/>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4"/>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 name="Google Shape;79;p14"/>
          <p:cNvSpPr txBox="1"/>
          <p:nvPr>
            <p:ph idx="4294967295" type="body"/>
          </p:nvPr>
        </p:nvSpPr>
        <p:spPr>
          <a:xfrm>
            <a:off x="6272475" y="1304875"/>
            <a:ext cx="2494500" cy="61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Other effects questions:</a:t>
            </a:r>
            <a:endParaRPr>
              <a:solidFill>
                <a:schemeClr val="lt1"/>
              </a:solidFill>
            </a:endParaRPr>
          </a:p>
        </p:txBody>
      </p:sp>
      <p:sp>
        <p:nvSpPr>
          <p:cNvPr id="80" name="Google Shape;80;p14"/>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Arial"/>
                <a:ea typeface="Arial"/>
                <a:cs typeface="Arial"/>
                <a:sym typeface="Arial"/>
              </a:rPr>
              <a:t>-Does Travel/Tourism have an positive impact in relation to GDP?</a:t>
            </a:r>
            <a:endParaRPr sz="1200">
              <a:solidFill>
                <a:schemeClr val="dk1"/>
              </a:solidFill>
              <a:latin typeface="Arial"/>
              <a:ea typeface="Arial"/>
              <a:cs typeface="Arial"/>
              <a:sym typeface="Arial"/>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a:p>
            <a:pPr indent="0" lvl="0" marL="0" rtl="0" algn="l">
              <a:spcBef>
                <a:spcPts val="0"/>
              </a:spcBef>
              <a:spcAft>
                <a:spcPts val="0"/>
              </a:spcAft>
              <a:buNone/>
            </a:pPr>
            <a:r>
              <a:rPr lang="en" sz="1200">
                <a:solidFill>
                  <a:schemeClr val="dk1"/>
                </a:solidFill>
                <a:latin typeface="Arial"/>
                <a:ea typeface="Arial"/>
                <a:cs typeface="Arial"/>
                <a:sym typeface="Arial"/>
              </a:rPr>
              <a:t>-Is unemployment  inversely proportional to GDP?</a:t>
            </a:r>
            <a:endParaRPr sz="1200">
              <a:solidFill>
                <a:schemeClr val="dk1"/>
              </a:solidFill>
              <a:latin typeface="Arial"/>
              <a:ea typeface="Arial"/>
              <a:cs typeface="Arial"/>
              <a:sym typeface="Arial"/>
            </a:endParaRPr>
          </a:p>
          <a:p>
            <a:pPr indent="0" lvl="0" marL="0" rtl="0" algn="l">
              <a:spcBef>
                <a:spcPts val="0"/>
              </a:spcBef>
              <a:spcAft>
                <a:spcPts val="1600"/>
              </a:spcAft>
              <a:buNone/>
            </a:pPr>
            <a:r>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&amp; Data Sets Used- Marvin</a:t>
            </a:r>
            <a:endParaRPr/>
          </a:p>
        </p:txBody>
      </p:sp>
      <p:sp>
        <p:nvSpPr>
          <p:cNvPr id="86" name="Google Shape;86;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Analyses:</a:t>
            </a:r>
            <a:endParaRPr sz="1400"/>
          </a:p>
          <a:p>
            <a:pPr indent="-317500" lvl="0" marL="457200" rtl="0" algn="l">
              <a:spcBef>
                <a:spcPts val="1600"/>
              </a:spcBef>
              <a:spcAft>
                <a:spcPts val="0"/>
              </a:spcAft>
              <a:buSzPts val="1400"/>
              <a:buChar char="●"/>
            </a:pPr>
            <a:r>
              <a:rPr lang="en" sz="1400"/>
              <a:t>Volatility of currency over time</a:t>
            </a:r>
            <a:endParaRPr sz="1400"/>
          </a:p>
          <a:p>
            <a:pPr indent="-317500" lvl="0" marL="457200" rtl="0" algn="l">
              <a:spcBef>
                <a:spcPts val="0"/>
              </a:spcBef>
              <a:spcAft>
                <a:spcPts val="0"/>
              </a:spcAft>
              <a:buSzPts val="1400"/>
              <a:buChar char="●"/>
            </a:pPr>
            <a:r>
              <a:rPr lang="en" sz="1400"/>
              <a:t>Correlation between currency rates and travel to &amp; from the United States</a:t>
            </a:r>
            <a:endParaRPr sz="1400"/>
          </a:p>
          <a:p>
            <a:pPr indent="-317500" lvl="0" marL="457200" rtl="0" algn="l">
              <a:spcBef>
                <a:spcPts val="0"/>
              </a:spcBef>
              <a:spcAft>
                <a:spcPts val="0"/>
              </a:spcAft>
              <a:buSzPts val="1400"/>
              <a:buChar char="●"/>
            </a:pPr>
            <a:r>
              <a:rPr lang="en" sz="1400"/>
              <a:t>Correlation between tourism spending and GDP in the United States</a:t>
            </a:r>
            <a:endParaRPr sz="1400"/>
          </a:p>
          <a:p>
            <a:pPr indent="-317500" lvl="0" marL="457200" rtl="0" algn="l">
              <a:spcBef>
                <a:spcPts val="0"/>
              </a:spcBef>
              <a:spcAft>
                <a:spcPts val="0"/>
              </a:spcAft>
              <a:buSzPts val="1400"/>
              <a:buChar char="●"/>
            </a:pPr>
            <a:r>
              <a:rPr lang="en" sz="1400"/>
              <a:t>Correlation between GDP and unemployment</a:t>
            </a:r>
            <a:endParaRPr sz="1400"/>
          </a:p>
          <a:p>
            <a:pPr indent="0" lvl="0" marL="0" rtl="0" algn="l">
              <a:spcBef>
                <a:spcPts val="1600"/>
              </a:spcBef>
              <a:spcAft>
                <a:spcPts val="0"/>
              </a:spcAft>
              <a:buNone/>
            </a:pPr>
            <a:r>
              <a:rPr lang="en" sz="1400"/>
              <a:t>Data:</a:t>
            </a:r>
            <a:endParaRPr sz="1400"/>
          </a:p>
          <a:p>
            <a:pPr indent="-317500" lvl="0" marL="457200" rtl="0" algn="l">
              <a:spcBef>
                <a:spcPts val="1600"/>
              </a:spcBef>
              <a:spcAft>
                <a:spcPts val="0"/>
              </a:spcAft>
              <a:buSzPts val="1400"/>
              <a:buChar char="●"/>
            </a:pPr>
            <a:r>
              <a:rPr lang="en" sz="1400"/>
              <a:t>Forex currency exchange data (monthly, pulled using an api)</a:t>
            </a:r>
            <a:endParaRPr sz="1400"/>
          </a:p>
          <a:p>
            <a:pPr indent="-317500" lvl="0" marL="457200" rtl="0" algn="l">
              <a:spcBef>
                <a:spcPts val="0"/>
              </a:spcBef>
              <a:spcAft>
                <a:spcPts val="0"/>
              </a:spcAft>
              <a:buSzPts val="1400"/>
              <a:buChar char="●"/>
            </a:pPr>
            <a:r>
              <a:rPr lang="en" sz="1400"/>
              <a:t>Travel data and import/export data from the NTTO (monthly, csv)</a:t>
            </a:r>
            <a:endParaRPr sz="1400"/>
          </a:p>
          <a:p>
            <a:pPr indent="-317500" lvl="0" marL="457200" rtl="0" algn="l">
              <a:spcBef>
                <a:spcPts val="0"/>
              </a:spcBef>
              <a:spcAft>
                <a:spcPts val="0"/>
              </a:spcAft>
              <a:buSzPts val="1400"/>
              <a:buChar char="●"/>
            </a:pPr>
            <a:r>
              <a:rPr lang="en" sz="1400"/>
              <a:t>GDP data from the World Bank (yearly, excel)</a:t>
            </a:r>
            <a:endParaRPr sz="1400"/>
          </a:p>
          <a:p>
            <a:pPr indent="-317500" lvl="0" marL="457200" rtl="0" algn="l">
              <a:spcBef>
                <a:spcPts val="0"/>
              </a:spcBef>
              <a:spcAft>
                <a:spcPts val="0"/>
              </a:spcAft>
              <a:buSzPts val="1400"/>
              <a:buChar char="●"/>
            </a:pPr>
            <a:r>
              <a:rPr lang="en" sz="1400"/>
              <a:t>Unemployment data from the BLS (monthly, excel)</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Cleaning Process- Marvin</a:t>
            </a:r>
            <a:endParaRPr/>
          </a:p>
        </p:txBody>
      </p:sp>
      <p:sp>
        <p:nvSpPr>
          <p:cNvPr id="92" name="Google Shape;92;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Our data sets were fortunately fairly clean when pulled and mostly only required some basic manual extraction of the dates and countries we wished to look at or simple data type conversion. The forex data did, however, require some cleaning using regular expressions in pandas to isolate the month and year as well as separating the currency symbol from the value.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7"/>
          <p:cNvSpPr txBox="1"/>
          <p:nvPr>
            <p:ph idx="4294967295" type="title"/>
          </p:nvPr>
        </p:nvSpPr>
        <p:spPr>
          <a:xfrm>
            <a:off x="83100" y="1229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Currency fluctuation over time (YEN, USD, CNY, GBP)- Jean </a:t>
            </a:r>
            <a:endParaRPr sz="1800"/>
          </a:p>
        </p:txBody>
      </p:sp>
      <p:pic>
        <p:nvPicPr>
          <p:cNvPr id="98" name="Google Shape;98;p17"/>
          <p:cNvPicPr preferRelativeResize="0"/>
          <p:nvPr/>
        </p:nvPicPr>
        <p:blipFill>
          <a:blip r:embed="rId3">
            <a:alphaModFix/>
          </a:blip>
          <a:stretch>
            <a:fillRect/>
          </a:stretch>
        </p:blipFill>
        <p:spPr>
          <a:xfrm>
            <a:off x="76200" y="971825"/>
            <a:ext cx="4419600" cy="1695450"/>
          </a:xfrm>
          <a:prstGeom prst="rect">
            <a:avLst/>
          </a:prstGeom>
          <a:noFill/>
          <a:ln>
            <a:noFill/>
          </a:ln>
        </p:spPr>
      </p:pic>
      <p:pic>
        <p:nvPicPr>
          <p:cNvPr id="99" name="Google Shape;99;p17"/>
          <p:cNvPicPr preferRelativeResize="0"/>
          <p:nvPr/>
        </p:nvPicPr>
        <p:blipFill>
          <a:blip r:embed="rId4">
            <a:alphaModFix/>
          </a:blip>
          <a:stretch>
            <a:fillRect/>
          </a:stretch>
        </p:blipFill>
        <p:spPr>
          <a:xfrm>
            <a:off x="4670700" y="952775"/>
            <a:ext cx="4419600" cy="1695450"/>
          </a:xfrm>
          <a:prstGeom prst="rect">
            <a:avLst/>
          </a:prstGeom>
          <a:noFill/>
          <a:ln>
            <a:noFill/>
          </a:ln>
        </p:spPr>
      </p:pic>
      <p:pic>
        <p:nvPicPr>
          <p:cNvPr id="100" name="Google Shape;100;p17"/>
          <p:cNvPicPr preferRelativeResize="0"/>
          <p:nvPr/>
        </p:nvPicPr>
        <p:blipFill>
          <a:blip r:embed="rId5">
            <a:alphaModFix/>
          </a:blip>
          <a:stretch>
            <a:fillRect/>
          </a:stretch>
        </p:blipFill>
        <p:spPr>
          <a:xfrm>
            <a:off x="70325" y="2884100"/>
            <a:ext cx="4324999" cy="1695450"/>
          </a:xfrm>
          <a:prstGeom prst="rect">
            <a:avLst/>
          </a:prstGeom>
          <a:noFill/>
          <a:ln>
            <a:noFill/>
          </a:ln>
        </p:spPr>
      </p:pic>
      <p:pic>
        <p:nvPicPr>
          <p:cNvPr id="101" name="Google Shape;101;p17"/>
          <p:cNvPicPr preferRelativeResize="0"/>
          <p:nvPr/>
        </p:nvPicPr>
        <p:blipFill>
          <a:blip r:embed="rId6">
            <a:alphaModFix/>
          </a:blip>
          <a:stretch>
            <a:fillRect/>
          </a:stretch>
        </p:blipFill>
        <p:spPr>
          <a:xfrm>
            <a:off x="4670700" y="2926975"/>
            <a:ext cx="4325000" cy="1609725"/>
          </a:xfrm>
          <a:prstGeom prst="rect">
            <a:avLst/>
          </a:prstGeom>
          <a:noFill/>
          <a:ln>
            <a:noFill/>
          </a:ln>
        </p:spPr>
      </p:pic>
      <p:sp>
        <p:nvSpPr>
          <p:cNvPr id="102" name="Google Shape;102;p17"/>
          <p:cNvSpPr txBox="1"/>
          <p:nvPr/>
        </p:nvSpPr>
        <p:spPr>
          <a:xfrm>
            <a:off x="0" y="4880100"/>
            <a:ext cx="2646000" cy="33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rgbClr val="FFFFFF"/>
                </a:solidFill>
                <a:latin typeface="Average"/>
                <a:ea typeface="Average"/>
                <a:cs typeface="Average"/>
                <a:sym typeface="Average"/>
              </a:rPr>
              <a:t>Matpoltlib </a:t>
            </a:r>
            <a:r>
              <a:rPr lang="en" sz="700">
                <a:solidFill>
                  <a:srgbClr val="FFFFFF"/>
                </a:solidFill>
                <a:latin typeface="Average"/>
                <a:ea typeface="Average"/>
                <a:cs typeface="Average"/>
                <a:sym typeface="Average"/>
              </a:rPr>
              <a:t>line graph</a:t>
            </a:r>
            <a:r>
              <a:rPr lang="en" sz="700">
                <a:solidFill>
                  <a:srgbClr val="FFFFFF"/>
                </a:solidFill>
                <a:latin typeface="Average"/>
                <a:ea typeface="Average"/>
                <a:cs typeface="Average"/>
                <a:sym typeface="Average"/>
              </a:rPr>
              <a:t> using CSV data  </a:t>
            </a:r>
            <a:endParaRPr sz="700">
              <a:solidFill>
                <a:srgbClr val="FFFFFF"/>
              </a:solidFill>
              <a:latin typeface="Average"/>
              <a:ea typeface="Average"/>
              <a:cs typeface="Average"/>
              <a:sym typeface="Averag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8"/>
          <p:cNvSpPr txBox="1"/>
          <p:nvPr>
            <p:ph idx="4294967295" type="title"/>
          </p:nvPr>
        </p:nvSpPr>
        <p:spPr>
          <a:xfrm>
            <a:off x="128625" y="101400"/>
            <a:ext cx="4572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Travel Departures from the US </a:t>
            </a:r>
            <a:endParaRPr/>
          </a:p>
        </p:txBody>
      </p:sp>
      <p:sp>
        <p:nvSpPr>
          <p:cNvPr id="108" name="Google Shape;108;p18"/>
          <p:cNvSpPr txBox="1"/>
          <p:nvPr>
            <p:ph idx="4294967295" type="title"/>
          </p:nvPr>
        </p:nvSpPr>
        <p:spPr>
          <a:xfrm>
            <a:off x="4648200" y="1606950"/>
            <a:ext cx="4550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Travel Arrivals to the US</a:t>
            </a:r>
            <a:r>
              <a:rPr lang="en"/>
              <a:t> </a:t>
            </a:r>
            <a:endParaRPr/>
          </a:p>
        </p:txBody>
      </p:sp>
      <p:sp>
        <p:nvSpPr>
          <p:cNvPr id="109" name="Google Shape;109;p18"/>
          <p:cNvSpPr txBox="1"/>
          <p:nvPr>
            <p:ph idx="4294967295" type="title"/>
          </p:nvPr>
        </p:nvSpPr>
        <p:spPr>
          <a:xfrm>
            <a:off x="7955450" y="101400"/>
            <a:ext cx="102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-Lulu</a:t>
            </a:r>
            <a:r>
              <a:rPr lang="en"/>
              <a:t> </a:t>
            </a:r>
            <a:endParaRPr/>
          </a:p>
        </p:txBody>
      </p:sp>
      <p:sp>
        <p:nvSpPr>
          <p:cNvPr id="110" name="Google Shape;110;p18"/>
          <p:cNvSpPr txBox="1"/>
          <p:nvPr/>
        </p:nvSpPr>
        <p:spPr>
          <a:xfrm>
            <a:off x="0" y="4880100"/>
            <a:ext cx="2646000" cy="33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rgbClr val="FFFFFF"/>
                </a:solidFill>
                <a:latin typeface="Average"/>
                <a:ea typeface="Average"/>
                <a:cs typeface="Average"/>
                <a:sym typeface="Average"/>
              </a:rPr>
              <a:t>Matpoltlib scatter plotting using CSV data  </a:t>
            </a:r>
            <a:endParaRPr sz="700">
              <a:solidFill>
                <a:srgbClr val="FFFFFF"/>
              </a:solidFill>
              <a:latin typeface="Average"/>
              <a:ea typeface="Average"/>
              <a:cs typeface="Average"/>
              <a:sym typeface="Average"/>
            </a:endParaRPr>
          </a:p>
        </p:txBody>
      </p:sp>
      <p:pic>
        <p:nvPicPr>
          <p:cNvPr id="111" name="Google Shape;111;p18"/>
          <p:cNvPicPr preferRelativeResize="0"/>
          <p:nvPr/>
        </p:nvPicPr>
        <p:blipFill>
          <a:blip r:embed="rId3">
            <a:alphaModFix/>
          </a:blip>
          <a:stretch>
            <a:fillRect/>
          </a:stretch>
        </p:blipFill>
        <p:spPr>
          <a:xfrm>
            <a:off x="215375" y="605075"/>
            <a:ext cx="4181800" cy="2787875"/>
          </a:xfrm>
          <a:prstGeom prst="rect">
            <a:avLst/>
          </a:prstGeom>
          <a:noFill/>
          <a:ln>
            <a:noFill/>
          </a:ln>
        </p:spPr>
      </p:pic>
      <p:pic>
        <p:nvPicPr>
          <p:cNvPr id="112" name="Google Shape;112;p18"/>
          <p:cNvPicPr preferRelativeResize="0"/>
          <p:nvPr/>
        </p:nvPicPr>
        <p:blipFill>
          <a:blip r:embed="rId4">
            <a:alphaModFix/>
          </a:blip>
          <a:stretch>
            <a:fillRect/>
          </a:stretch>
        </p:blipFill>
        <p:spPr>
          <a:xfrm>
            <a:off x="4742550" y="2103450"/>
            <a:ext cx="4181850" cy="27878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9"/>
          <p:cNvSpPr txBox="1"/>
          <p:nvPr>
            <p:ph idx="4294967295" type="title"/>
          </p:nvPr>
        </p:nvSpPr>
        <p:spPr>
          <a:xfrm>
            <a:off x="164975" y="54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GDP and </a:t>
            </a:r>
            <a:r>
              <a:rPr lang="en"/>
              <a:t>Travel Expenditure- Marvin</a:t>
            </a:r>
            <a:endParaRPr/>
          </a:p>
        </p:txBody>
      </p:sp>
      <p:sp>
        <p:nvSpPr>
          <p:cNvPr id="118" name="Google Shape;118;p19"/>
          <p:cNvSpPr txBox="1"/>
          <p:nvPr/>
        </p:nvSpPr>
        <p:spPr>
          <a:xfrm>
            <a:off x="0" y="4880100"/>
            <a:ext cx="2646000" cy="33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rgbClr val="FFFFFF"/>
                </a:solidFill>
                <a:latin typeface="Average"/>
                <a:ea typeface="Average"/>
                <a:cs typeface="Average"/>
                <a:sym typeface="Average"/>
              </a:rPr>
              <a:t>Matpoltlib scatter plots  using CSV and excel data  </a:t>
            </a:r>
            <a:endParaRPr sz="700">
              <a:solidFill>
                <a:srgbClr val="FFFFFF"/>
              </a:solidFill>
              <a:latin typeface="Average"/>
              <a:ea typeface="Average"/>
              <a:cs typeface="Average"/>
              <a:sym typeface="Average"/>
            </a:endParaRPr>
          </a:p>
        </p:txBody>
      </p:sp>
      <p:pic>
        <p:nvPicPr>
          <p:cNvPr id="119" name="Google Shape;119;p19"/>
          <p:cNvPicPr preferRelativeResize="0"/>
          <p:nvPr/>
        </p:nvPicPr>
        <p:blipFill>
          <a:blip r:embed="rId3">
            <a:alphaModFix/>
          </a:blip>
          <a:stretch>
            <a:fillRect/>
          </a:stretch>
        </p:blipFill>
        <p:spPr>
          <a:xfrm>
            <a:off x="2952200" y="2864275"/>
            <a:ext cx="3114900" cy="2076600"/>
          </a:xfrm>
          <a:prstGeom prst="rect">
            <a:avLst/>
          </a:prstGeom>
          <a:noFill/>
          <a:ln>
            <a:noFill/>
          </a:ln>
        </p:spPr>
      </p:pic>
      <p:pic>
        <p:nvPicPr>
          <p:cNvPr id="120" name="Google Shape;120;p19"/>
          <p:cNvPicPr preferRelativeResize="0"/>
          <p:nvPr/>
        </p:nvPicPr>
        <p:blipFill>
          <a:blip r:embed="rId4">
            <a:alphaModFix/>
          </a:blip>
          <a:stretch>
            <a:fillRect/>
          </a:stretch>
        </p:blipFill>
        <p:spPr>
          <a:xfrm>
            <a:off x="5722950" y="703027"/>
            <a:ext cx="3114900" cy="2076561"/>
          </a:xfrm>
          <a:prstGeom prst="rect">
            <a:avLst/>
          </a:prstGeom>
          <a:noFill/>
          <a:ln>
            <a:noFill/>
          </a:ln>
        </p:spPr>
      </p:pic>
      <p:pic>
        <p:nvPicPr>
          <p:cNvPr id="121" name="Google Shape;121;p19"/>
          <p:cNvPicPr preferRelativeResize="0"/>
          <p:nvPr/>
        </p:nvPicPr>
        <p:blipFill>
          <a:blip r:embed="rId5">
            <a:alphaModFix/>
          </a:blip>
          <a:stretch>
            <a:fillRect/>
          </a:stretch>
        </p:blipFill>
        <p:spPr>
          <a:xfrm>
            <a:off x="220725" y="703025"/>
            <a:ext cx="3114900" cy="207659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0"/>
          <p:cNvSpPr txBox="1"/>
          <p:nvPr/>
        </p:nvSpPr>
        <p:spPr>
          <a:xfrm>
            <a:off x="7390525" y="-22875"/>
            <a:ext cx="2646000" cy="33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rgbClr val="FFFFFF"/>
                </a:solidFill>
                <a:latin typeface="Average"/>
                <a:ea typeface="Average"/>
                <a:cs typeface="Average"/>
                <a:sym typeface="Average"/>
              </a:rPr>
              <a:t>Matpoltlib scatter plotting using CSV data  </a:t>
            </a:r>
            <a:endParaRPr sz="700">
              <a:solidFill>
                <a:srgbClr val="FFFFFF"/>
              </a:solidFill>
              <a:latin typeface="Average"/>
              <a:ea typeface="Average"/>
              <a:cs typeface="Average"/>
              <a:sym typeface="Average"/>
            </a:endParaRPr>
          </a:p>
        </p:txBody>
      </p:sp>
      <p:pic>
        <p:nvPicPr>
          <p:cNvPr id="127" name="Google Shape;127;p20"/>
          <p:cNvPicPr preferRelativeResize="0"/>
          <p:nvPr/>
        </p:nvPicPr>
        <p:blipFill>
          <a:blip r:embed="rId3">
            <a:alphaModFix/>
          </a:blip>
          <a:stretch>
            <a:fillRect/>
          </a:stretch>
        </p:blipFill>
        <p:spPr>
          <a:xfrm>
            <a:off x="289550" y="656975"/>
            <a:ext cx="3406600" cy="2066129"/>
          </a:xfrm>
          <a:prstGeom prst="rect">
            <a:avLst/>
          </a:prstGeom>
          <a:noFill/>
          <a:ln>
            <a:noFill/>
          </a:ln>
        </p:spPr>
      </p:pic>
      <p:pic>
        <p:nvPicPr>
          <p:cNvPr id="128" name="Google Shape;128;p20"/>
          <p:cNvPicPr preferRelativeResize="0"/>
          <p:nvPr/>
        </p:nvPicPr>
        <p:blipFill>
          <a:blip r:embed="rId4">
            <a:alphaModFix/>
          </a:blip>
          <a:stretch>
            <a:fillRect/>
          </a:stretch>
        </p:blipFill>
        <p:spPr>
          <a:xfrm>
            <a:off x="4866750" y="385725"/>
            <a:ext cx="3616525" cy="2117025"/>
          </a:xfrm>
          <a:prstGeom prst="rect">
            <a:avLst/>
          </a:prstGeom>
          <a:noFill/>
          <a:ln>
            <a:noFill/>
          </a:ln>
        </p:spPr>
      </p:pic>
      <p:pic>
        <p:nvPicPr>
          <p:cNvPr id="129" name="Google Shape;129;p20"/>
          <p:cNvPicPr preferRelativeResize="0"/>
          <p:nvPr/>
        </p:nvPicPr>
        <p:blipFill>
          <a:blip r:embed="rId5">
            <a:alphaModFix/>
          </a:blip>
          <a:stretch>
            <a:fillRect/>
          </a:stretch>
        </p:blipFill>
        <p:spPr>
          <a:xfrm>
            <a:off x="289550" y="2865750"/>
            <a:ext cx="3406600" cy="2117025"/>
          </a:xfrm>
          <a:prstGeom prst="rect">
            <a:avLst/>
          </a:prstGeom>
          <a:noFill/>
          <a:ln>
            <a:noFill/>
          </a:ln>
        </p:spPr>
      </p:pic>
      <p:pic>
        <p:nvPicPr>
          <p:cNvPr id="130" name="Google Shape;130;p20"/>
          <p:cNvPicPr preferRelativeResize="0"/>
          <p:nvPr/>
        </p:nvPicPr>
        <p:blipFill>
          <a:blip r:embed="rId6">
            <a:alphaModFix/>
          </a:blip>
          <a:stretch>
            <a:fillRect/>
          </a:stretch>
        </p:blipFill>
        <p:spPr>
          <a:xfrm>
            <a:off x="4866738" y="2571750"/>
            <a:ext cx="3616538" cy="2411025"/>
          </a:xfrm>
          <a:prstGeom prst="rect">
            <a:avLst/>
          </a:prstGeom>
          <a:noFill/>
          <a:ln>
            <a:noFill/>
          </a:ln>
        </p:spPr>
      </p:pic>
      <p:sp>
        <p:nvSpPr>
          <p:cNvPr id="131" name="Google Shape;131;p20"/>
          <p:cNvSpPr txBox="1"/>
          <p:nvPr>
            <p:ph idx="4294967295" type="title"/>
          </p:nvPr>
        </p:nvSpPr>
        <p:spPr>
          <a:xfrm>
            <a:off x="164975" y="54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GDP and </a:t>
            </a:r>
            <a:r>
              <a:rPr lang="en"/>
              <a:t>Unemployment- Elvis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1"/>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a:t>
            </a:r>
            <a:r>
              <a:rPr lang="en"/>
              <a:t>Sources</a:t>
            </a:r>
            <a:endParaRPr/>
          </a:p>
        </p:txBody>
      </p:sp>
      <p:sp>
        <p:nvSpPr>
          <p:cNvPr id="137" name="Google Shape;137;p21"/>
          <p:cNvSpPr txBox="1"/>
          <p:nvPr>
            <p:ph idx="4294967295" type="body"/>
          </p:nvPr>
        </p:nvSpPr>
        <p:spPr>
          <a:xfrm>
            <a:off x="311700" y="1152475"/>
            <a:ext cx="85902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u="sng">
                <a:solidFill>
                  <a:schemeClr val="hlink"/>
                </a:solidFill>
                <a:latin typeface="Arial"/>
                <a:ea typeface="Arial"/>
                <a:cs typeface="Arial"/>
                <a:sym typeface="Arial"/>
                <a:hlinkClick r:id="rId3"/>
              </a:rPr>
              <a:t>https://fixer.io/</a:t>
            </a:r>
            <a:r>
              <a:rPr lang="en"/>
              <a:t>  - currency rates</a:t>
            </a:r>
            <a:endParaRPr/>
          </a:p>
          <a:p>
            <a:pPr indent="-342900" lvl="0" marL="457200" rtl="0" algn="l">
              <a:spcBef>
                <a:spcPts val="0"/>
              </a:spcBef>
              <a:spcAft>
                <a:spcPts val="0"/>
              </a:spcAft>
              <a:buSzPts val="1800"/>
              <a:buChar char="●"/>
            </a:pPr>
            <a:r>
              <a:rPr lang="en" u="sng">
                <a:solidFill>
                  <a:schemeClr val="hlink"/>
                </a:solidFill>
                <a:latin typeface="Arial"/>
                <a:ea typeface="Arial"/>
                <a:cs typeface="Arial"/>
                <a:sym typeface="Arial"/>
                <a:hlinkClick r:id="rId4"/>
              </a:rPr>
              <a:t>https://travel.trade.gov/research/monthly/arrivals/index.asp</a:t>
            </a:r>
            <a:r>
              <a:rPr lang="en"/>
              <a:t> - Arrivals and Departures in/outside the US</a:t>
            </a:r>
            <a:endParaRPr/>
          </a:p>
          <a:p>
            <a:pPr indent="-342900" lvl="0" marL="457200" rtl="0" algn="l">
              <a:spcBef>
                <a:spcPts val="0"/>
              </a:spcBef>
              <a:spcAft>
                <a:spcPts val="0"/>
              </a:spcAft>
              <a:buSzPts val="1800"/>
              <a:buChar char="●"/>
            </a:pPr>
            <a:r>
              <a:rPr lang="en" u="sng">
                <a:solidFill>
                  <a:schemeClr val="hlink"/>
                </a:solidFill>
                <a:latin typeface="Arial"/>
                <a:ea typeface="Arial"/>
                <a:cs typeface="Arial"/>
                <a:sym typeface="Arial"/>
                <a:hlinkClick r:id="rId5"/>
              </a:rPr>
              <a:t>https://travel.trade.gov/outreachpages/inbound.general_information.inbound_overview.asp</a:t>
            </a:r>
            <a:r>
              <a:rPr lang="en"/>
              <a:t> - travel import/export in the US</a:t>
            </a:r>
            <a:endParaRPr/>
          </a:p>
          <a:p>
            <a:pPr indent="-342900" lvl="0" marL="457200" rtl="0" algn="l">
              <a:spcBef>
                <a:spcPts val="0"/>
              </a:spcBef>
              <a:spcAft>
                <a:spcPts val="0"/>
              </a:spcAft>
              <a:buSzPts val="1800"/>
              <a:buChar char="●"/>
            </a:pPr>
            <a:r>
              <a:rPr lang="en" u="sng">
                <a:solidFill>
                  <a:schemeClr val="hlink"/>
                </a:solidFill>
                <a:latin typeface="Arial"/>
                <a:ea typeface="Arial"/>
                <a:cs typeface="Arial"/>
                <a:sym typeface="Arial"/>
                <a:hlinkClick r:id="rId6"/>
              </a:rPr>
              <a:t>https://data.worldbank.org/indicator/NY.GDP.MKTP.CD</a:t>
            </a:r>
            <a:r>
              <a:rPr lang="en"/>
              <a:t> - GDP</a:t>
            </a:r>
            <a:endParaRPr/>
          </a:p>
          <a:p>
            <a:pPr indent="-342900" lvl="0" marL="457200" rtl="0" algn="l">
              <a:spcBef>
                <a:spcPts val="0"/>
              </a:spcBef>
              <a:spcAft>
                <a:spcPts val="0"/>
              </a:spcAft>
              <a:buSzPts val="1800"/>
              <a:buChar char="●"/>
            </a:pPr>
            <a:r>
              <a:rPr lang="en" u="sng">
                <a:solidFill>
                  <a:schemeClr val="accent5"/>
                </a:solidFill>
                <a:latin typeface="Arial"/>
                <a:ea typeface="Arial"/>
                <a:cs typeface="Arial"/>
                <a:sym typeface="Arial"/>
                <a:hlinkClick r:id="rId7"/>
              </a:rPr>
              <a:t>https://datacatalog.worldbank.org/dataset/world-development-indicators</a:t>
            </a:r>
            <a:r>
              <a:rPr lang="en"/>
              <a:t> - GDP</a:t>
            </a:r>
            <a:endParaRPr/>
          </a:p>
          <a:p>
            <a:pPr indent="-342900" lvl="0" marL="457200" rtl="0" algn="l">
              <a:spcBef>
                <a:spcPts val="0"/>
              </a:spcBef>
              <a:spcAft>
                <a:spcPts val="0"/>
              </a:spcAft>
              <a:buSzPts val="1800"/>
              <a:buChar char="●"/>
            </a:pPr>
            <a:r>
              <a:rPr lang="en" u="sng">
                <a:solidFill>
                  <a:schemeClr val="hlink"/>
                </a:solidFill>
                <a:latin typeface="Arial"/>
                <a:ea typeface="Arial"/>
                <a:cs typeface="Arial"/>
                <a:sym typeface="Arial"/>
                <a:hlinkClick r:id="rId8"/>
              </a:rPr>
              <a:t>https://data.bls.gov/pdq/SurveyOutputServlet</a:t>
            </a:r>
            <a:r>
              <a:rPr lang="en"/>
              <a:t> - Unemployment rates in the US</a:t>
            </a:r>
            <a:endParaRPr/>
          </a:p>
          <a:p>
            <a:pPr indent="0" lvl="0" marL="45720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