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59a4686ded594860" Type="http://schemas.microsoft.com/office/2006/relationships/txt" Target="udata/data.da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372" r:id="rId3"/>
    <p:sldId id="374" r:id="rId4"/>
    <p:sldId id="412" r:id="rId5"/>
    <p:sldId id="420" r:id="rId6"/>
    <p:sldId id="421" r:id="rId7"/>
    <p:sldId id="268" r:id="rId8"/>
  </p:sldIdLst>
  <p:sldSz cx="9144000" cy="6858000" type="screen4x3"/>
  <p:notesSz cx="6735763" cy="9799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F1E"/>
    <a:srgbClr val="99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988" autoAdjust="0"/>
  </p:normalViewPr>
  <p:slideViewPr>
    <p:cSldViewPr>
      <p:cViewPr varScale="1">
        <p:scale>
          <a:sx n="112" d="100"/>
          <a:sy n="112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2BC1-8799-4890-83E8-1B5483F40582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5013"/>
            <a:ext cx="4897437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100" y="4654550"/>
            <a:ext cx="5389563" cy="4410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2CE21-7445-4250-A054-9FF5499D85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0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2CE21-7445-4250-A054-9FF5499D85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5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E1C8-EF23-4DA9-A395-3EF9317F4EB4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7A01-3F7D-4B59-84EA-CFAC40874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jd.com/zhouli560/zw_smart_target_parser_mater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006.11632.pdf" TargetMode="External"/><Relationship Id="rId4" Type="http://schemas.openxmlformats.org/officeDocument/2006/relationships/hyperlink" Target="https://cf.jd.com/pages/viewpage.action?pageId=48751574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071538" y="1713522"/>
            <a:ext cx="7286676" cy="50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DSSM</a:t>
            </a:r>
            <a:r>
              <a:rPr lang="zh-CN" altLang="en-US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向量化召回</a:t>
            </a:r>
            <a:r>
              <a:rPr lang="en-US" altLang="zh-CN" sz="3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review</a:t>
            </a:r>
            <a:endParaRPr lang="zh-CN" altLang="en-US" sz="32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16548" y="3827350"/>
            <a:ext cx="132600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20210608</a:t>
            </a:r>
            <a:endParaRPr lang="zh-CN" altLang="en-US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3883" y="4313177"/>
            <a:ext cx="93647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By</a:t>
            </a:r>
            <a:r>
              <a:rPr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周力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应用部分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296974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96164" y="2509900"/>
            <a:ext cx="2768682" cy="1569660"/>
            <a:chOff x="958486" y="1157048"/>
            <a:chExt cx="2768588" cy="1569283"/>
          </a:xfrm>
        </p:grpSpPr>
        <p:grpSp>
          <p:nvGrpSpPr>
            <p:cNvPr id="5" name="组合 39"/>
            <p:cNvGrpSpPr>
              <a:grpSpLocks/>
            </p:cNvGrpSpPr>
            <p:nvPr/>
          </p:nvGrpSpPr>
          <p:grpSpPr bwMode="auto">
            <a:xfrm>
              <a:off x="1010872" y="1358612"/>
              <a:ext cx="2716202" cy="1145915"/>
              <a:chOff x="1068022" y="1358612"/>
              <a:chExt cx="2716202" cy="114591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68022" y="1493517"/>
                <a:ext cx="1022315" cy="92370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03027" y="1358612"/>
                <a:ext cx="1781197" cy="830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4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目  录</a:t>
                </a:r>
              </a:p>
            </p:txBody>
          </p:sp>
          <p:sp>
            <p:nvSpPr>
              <p:cNvPr id="9" name="TextBox 5"/>
              <p:cNvSpPr txBox="1">
                <a:spLocks noChangeArrowheads="1"/>
              </p:cNvSpPr>
              <p:nvPr/>
            </p:nvSpPr>
            <p:spPr bwMode="auto">
              <a:xfrm>
                <a:off x="2005563" y="2027588"/>
                <a:ext cx="1713873" cy="4769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dirty="0" err="1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ONTENTS</a:t>
                </a:r>
                <a:endParaRPr lang="zh-CN" altLang="en-US" sz="2500" b="1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958486" y="1157048"/>
              <a:ext cx="1074297" cy="1569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bg1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Arial" pitchFamily="34" charset="0"/>
                  <a:ea typeface="+mn-ea"/>
                  <a:cs typeface="Arial" pitchFamily="34" charset="0"/>
                </a:rPr>
                <a:t>C</a:t>
              </a:r>
              <a:endParaRPr lang="zh-CN" altLang="en-US" sz="96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" name="组合 8"/>
          <p:cNvGrpSpPr>
            <a:grpSpLocks/>
          </p:cNvGrpSpPr>
          <p:nvPr/>
        </p:nvGrpSpPr>
        <p:grpSpPr bwMode="auto">
          <a:xfrm>
            <a:off x="4124328" y="1631079"/>
            <a:ext cx="4073524" cy="770712"/>
            <a:chOff x="4181203" y="1479950"/>
            <a:chExt cx="4074491" cy="770036"/>
          </a:xfrm>
        </p:grpSpPr>
        <p:sp>
          <p:nvSpPr>
            <p:cNvPr id="11" name="矩形 10"/>
            <p:cNvSpPr/>
            <p:nvPr/>
          </p:nvSpPr>
          <p:spPr bwMode="auto">
            <a:xfrm>
              <a:off x="4181203" y="1533113"/>
              <a:ext cx="4074491" cy="450454"/>
            </a:xfrm>
            <a:prstGeom prst="rect">
              <a:avLst/>
            </a:prstGeom>
            <a:solidFill>
              <a:srgbClr val="C00000"/>
            </a:solidFill>
            <a:ln w="635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305301" y="1565376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16136" y="1479950"/>
              <a:ext cx="601806" cy="5535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702342" y="1604222"/>
              <a:ext cx="1262184" cy="645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项目背景</a:t>
              </a:r>
              <a:endParaRPr lang="en-US" altLang="zh-CN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3"/>
          <p:cNvGrpSpPr>
            <a:grpSpLocks/>
          </p:cNvGrpSpPr>
          <p:nvPr/>
        </p:nvGrpSpPr>
        <p:grpSpPr bwMode="auto">
          <a:xfrm>
            <a:off x="4124327" y="3017732"/>
            <a:ext cx="4073525" cy="728070"/>
            <a:chOff x="4181203" y="2060522"/>
            <a:chExt cx="4074491" cy="727431"/>
          </a:xfrm>
        </p:grpSpPr>
        <p:sp>
          <p:nvSpPr>
            <p:cNvPr id="16" name="矩形 15"/>
            <p:cNvSpPr/>
            <p:nvPr/>
          </p:nvSpPr>
          <p:spPr bwMode="auto">
            <a:xfrm>
              <a:off x="4181203" y="2103347"/>
              <a:ext cx="4074491" cy="450454"/>
            </a:xfrm>
            <a:prstGeom prst="rect">
              <a:avLst/>
            </a:prstGeom>
            <a:solidFill>
              <a:srgbClr val="C00000"/>
            </a:solidFill>
            <a:ln w="635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4305301" y="2145948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6136" y="2060522"/>
              <a:ext cx="601806" cy="5535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4733073" y="2142189"/>
              <a:ext cx="3147761" cy="645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训练样本与模型结构介绍</a:t>
              </a:r>
              <a:endParaRPr lang="en-US" altLang="zh-CN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6"/>
          <p:cNvGrpSpPr>
            <a:grpSpLocks/>
          </p:cNvGrpSpPr>
          <p:nvPr/>
        </p:nvGrpSpPr>
        <p:grpSpPr bwMode="auto">
          <a:xfrm>
            <a:off x="3563938" y="2600307"/>
            <a:ext cx="63500" cy="1608139"/>
            <a:chOff x="6966170" y="1570075"/>
            <a:chExt cx="63500" cy="2204256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7029670" y="1570075"/>
              <a:ext cx="0" cy="2195552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组合 18"/>
          <p:cNvGrpSpPr>
            <a:grpSpLocks/>
          </p:cNvGrpSpPr>
          <p:nvPr/>
        </p:nvGrpSpPr>
        <p:grpSpPr bwMode="auto">
          <a:xfrm>
            <a:off x="4124325" y="4268263"/>
            <a:ext cx="4073525" cy="499624"/>
            <a:chOff x="4181203" y="2626579"/>
            <a:chExt cx="4074491" cy="500776"/>
          </a:xfrm>
        </p:grpSpPr>
        <p:sp>
          <p:nvSpPr>
            <p:cNvPr id="29" name="矩形 28"/>
            <p:cNvSpPr/>
            <p:nvPr/>
          </p:nvSpPr>
          <p:spPr bwMode="auto">
            <a:xfrm>
              <a:off x="4181203" y="2669540"/>
              <a:ext cx="4074491" cy="450299"/>
            </a:xfrm>
            <a:prstGeom prst="rect">
              <a:avLst/>
            </a:prstGeom>
            <a:solidFill>
              <a:srgbClr val="C00000"/>
            </a:solidFill>
            <a:ln w="635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05301" y="2712005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6136" y="2626579"/>
              <a:ext cx="601806" cy="50077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32" name="TextBox 18"/>
          <p:cNvSpPr txBox="1"/>
          <p:nvPr/>
        </p:nvSpPr>
        <p:spPr bwMode="auto">
          <a:xfrm>
            <a:off x="4612407" y="4361063"/>
            <a:ext cx="12618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后续展望</a:t>
            </a:r>
            <a:endParaRPr lang="en-US" altLang="zh-CN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3680" y="71416"/>
            <a:ext cx="6300192" cy="6821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gray">
          <a:xfrm>
            <a:off x="572664" y="306437"/>
            <a:ext cx="4192094" cy="461665"/>
          </a:xfrm>
          <a:prstGeom prst="rect">
            <a:avLst/>
          </a:prstGeom>
          <a:extLst/>
        </p:spPr>
        <p:txBody>
          <a:bodyPr vert="horz" lIns="121917" tIns="60958" rIns="121917" bIns="60958" rtlCol="0" anchor="ctr">
            <a:noAutofit/>
          </a:bodyPr>
          <a:lstStyle>
            <a:lvl1pPr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DSSM</a:t>
            </a: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项目背景</a:t>
            </a:r>
            <a:endParaRPr lang="en-US" altLang="zh-CN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680" y="110644"/>
            <a:ext cx="573738" cy="529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42054" y="1070437"/>
            <a:ext cx="7761107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向量化召回的背景</a:t>
            </a:r>
            <a:endParaRPr lang="zh-CN" altLang="en-US" sz="2400" dirty="0"/>
          </a:p>
        </p:txBody>
      </p:sp>
      <p:pic>
        <p:nvPicPr>
          <p:cNvPr id="38" name="Picture 2" descr="C:\Users\Administrator\Desktop\修改图片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709" y="4653136"/>
            <a:ext cx="1262683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29960" y="1906474"/>
            <a:ext cx="7870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目前站外主要有</a:t>
            </a:r>
            <a:r>
              <a:rPr lang="en-US" altLang="zh-CN" dirty="0"/>
              <a:t>cid3brand</a:t>
            </a:r>
            <a:r>
              <a:rPr lang="zh-CN" altLang="en-US" dirty="0"/>
              <a:t>、</a:t>
            </a:r>
            <a:r>
              <a:rPr lang="en-US" altLang="zh-CN" dirty="0"/>
              <a:t>query</a:t>
            </a:r>
            <a:r>
              <a:rPr lang="zh-CN" altLang="en-US" dirty="0"/>
              <a:t>、视觉定向等分支，随着站外业务不断发展，用户行为和画像越来越丰富，为了提升召回的个性化推荐精准性和品类丰富度，充分挖掘并融合用户行为和画像信息，开展向量化召回项目。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目前已经在抖音直投生效，为了扩充</a:t>
            </a:r>
            <a:r>
              <a:rPr lang="en-US" altLang="zh-CN" dirty="0">
                <a:latin typeface="+mn-ea"/>
              </a:rPr>
              <a:t>AN</a:t>
            </a:r>
            <a:r>
              <a:rPr lang="zh-CN" altLang="en-US" dirty="0">
                <a:latin typeface="+mn-ea"/>
              </a:rPr>
              <a:t>召回队列，现将向量化召回分支迁移</a:t>
            </a:r>
            <a:r>
              <a:rPr lang="en-US" altLang="zh-CN" dirty="0">
                <a:latin typeface="+mn-ea"/>
              </a:rPr>
              <a:t>AN</a:t>
            </a:r>
          </a:p>
          <a:p>
            <a:r>
              <a:rPr lang="zh-CN" altLang="en-US" dirty="0"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6794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3680" y="71416"/>
            <a:ext cx="6300192" cy="6821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gray">
          <a:xfrm>
            <a:off x="590950" y="200231"/>
            <a:ext cx="4192094" cy="461665"/>
          </a:xfrm>
          <a:prstGeom prst="rect">
            <a:avLst/>
          </a:prstGeom>
          <a:extLst/>
        </p:spPr>
        <p:txBody>
          <a:bodyPr vert="horz" lIns="121917" tIns="60958" rIns="121917" bIns="60958" rtlCol="0" anchor="ctr">
            <a:noAutofit/>
          </a:bodyPr>
          <a:lstStyle>
            <a:lvl1pPr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训练样本与模型结构介绍</a:t>
            </a:r>
            <a:endParaRPr lang="en-US" altLang="zh-CN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3680" y="110644"/>
            <a:ext cx="573738" cy="52995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6794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CC0081-E4A2-E94C-9085-A2FA2042F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4" y="980728"/>
            <a:ext cx="5527536" cy="4752528"/>
          </a:xfrm>
          <a:prstGeom prst="rect">
            <a:avLst/>
          </a:prstGeom>
        </p:spPr>
      </p:pic>
      <p:sp>
        <p:nvSpPr>
          <p:cNvPr id="17" name="TextBox 55">
            <a:extLst>
              <a:ext uri="{FF2B5EF4-FFF2-40B4-BE49-F238E27FC236}">
                <a16:creationId xmlns:a16="http://schemas.microsoft.com/office/drawing/2014/main" id="{F688E3CD-6E75-3E42-83D1-8C29D6C04309}"/>
              </a:ext>
            </a:extLst>
          </p:cNvPr>
          <p:cNvSpPr txBox="1"/>
          <p:nvPr/>
        </p:nvSpPr>
        <p:spPr>
          <a:xfrm>
            <a:off x="273189" y="1162133"/>
            <a:ext cx="2937623" cy="542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数据源：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天的浏览、购买行为（截止时间两天前）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  正样本 ：浏览购买序列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" altLang="zh-CN" sz="1600" dirty="0"/>
              <a:t>B_sku_cid3_brand_vender_updatetime,……,P_sku_cid3_brand_vender_updatetime</a:t>
            </a:r>
          </a:p>
          <a:p>
            <a:pPr>
              <a:lnSpc>
                <a:spcPct val="150000"/>
              </a:lnSpc>
            </a:pPr>
            <a:endParaRPr lang="en" altLang="zh-CN" sz="1600" dirty="0"/>
          </a:p>
          <a:p>
            <a:pPr>
              <a:lnSpc>
                <a:spcPct val="150000"/>
              </a:lnSpc>
            </a:pPr>
            <a:endParaRPr lang="e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负样本： 从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中随机采样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个负样本</a:t>
            </a:r>
            <a:endParaRPr lang="en" altLang="zh-CN" sz="1600" dirty="0"/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6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3680" y="71416"/>
            <a:ext cx="6300192" cy="6821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gray">
          <a:xfrm>
            <a:off x="576102" y="198552"/>
            <a:ext cx="4192094" cy="461665"/>
          </a:xfrm>
          <a:prstGeom prst="rect">
            <a:avLst/>
          </a:prstGeom>
          <a:extLst/>
        </p:spPr>
        <p:txBody>
          <a:bodyPr vert="horz" lIns="121917" tIns="60958" rIns="121917" bIns="60958" rtlCol="0" anchor="ctr">
            <a:noAutofit/>
          </a:bodyPr>
          <a:lstStyle>
            <a:lvl1pPr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DSSM</a:t>
            </a: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迁移</a:t>
            </a:r>
            <a:r>
              <a:rPr lang="en-US" altLang="zh-CN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AN</a:t>
            </a: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存在问题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680" y="110644"/>
            <a:ext cx="573738" cy="529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0" y="941608"/>
            <a:ext cx="144016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8" name="Picture 2" descr="C:\Users\Administrator\Desktop\修改图片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709" y="4653136"/>
            <a:ext cx="1262683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29960" y="1380578"/>
            <a:ext cx="7870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物料解析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https://git.jd.com/zhouli560/zw_smart_target_parser_material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模型侧优化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/>
              <a:t>丰富用户侧和广告侧特征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@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光宇 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ongoing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/>
              <a:t>增加</a:t>
            </a:r>
            <a:r>
              <a:rPr lang="en-US" altLang="zh-CN" dirty="0" err="1"/>
              <a:t>normgard</a:t>
            </a:r>
            <a:r>
              <a:rPr lang="zh-CN" altLang="en-US" dirty="0"/>
              <a:t>校验模型机制 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todo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/>
              <a:t>模型蒸馏、多任务学习</a:t>
            </a:r>
            <a:endParaRPr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/>
              <a:t>开发多兴趣网络召回，丰富用户行为和用户兴趣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数据侧优化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/>
              <a:t>正负样本热门商品打压</a:t>
            </a:r>
            <a:endParaRPr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dirty="0"/>
              <a:t>挖掘</a:t>
            </a:r>
            <a:r>
              <a:rPr lang="en-US" altLang="zh-CN" dirty="0"/>
              <a:t>hard positive</a:t>
            </a:r>
            <a:r>
              <a:rPr lang="zh-CN" altLang="en-US" dirty="0"/>
              <a:t>、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 err="1"/>
              <a:t>negtive</a:t>
            </a:r>
            <a:r>
              <a:rPr lang="zh-CN" altLang="en-US" dirty="0"/>
              <a:t>样本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06794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7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-13680" y="71416"/>
            <a:ext cx="6300192" cy="6821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>
              <a:spcBef>
                <a:spcPct val="0"/>
              </a:spcBef>
              <a:buFont typeface="Arial" charset="0"/>
              <a:buNone/>
            </a:pPr>
            <a:endParaRPr lang="zh-CN" altLang="en-US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gray">
          <a:xfrm>
            <a:off x="576102" y="198552"/>
            <a:ext cx="4192094" cy="461665"/>
          </a:xfrm>
          <a:prstGeom prst="rect">
            <a:avLst/>
          </a:prstGeom>
          <a:extLst/>
        </p:spPr>
        <p:txBody>
          <a:bodyPr vert="horz" lIns="121917" tIns="60958" rIns="121917" bIns="60958" rtlCol="0" anchor="ctr">
            <a:noAutofit/>
          </a:bodyPr>
          <a:lstStyle>
            <a:lvl1pPr>
              <a:spcBef>
                <a:spcPct val="0"/>
              </a:spcBef>
              <a:buNone/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DSSM</a:t>
            </a: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迁移</a:t>
            </a:r>
            <a:r>
              <a:rPr lang="en-US" altLang="zh-CN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AN</a:t>
            </a: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存在问题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680" y="110644"/>
            <a:ext cx="573738" cy="529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0" y="941608"/>
            <a:ext cx="144016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8" name="Picture 2" descr="C:\Users\Administrator\Desktop\修改图片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709" y="4653136"/>
            <a:ext cx="1262683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29960" y="1380578"/>
            <a:ext cx="7870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dirty="0"/>
          </a:p>
          <a:p>
            <a:pPr lvl="1"/>
            <a:r>
              <a:rPr lang="en-US" altLang="zh-CN" dirty="0"/>
              <a:t>[1] DSSM</a:t>
            </a:r>
            <a:r>
              <a:rPr lang="zh-CN" altLang="en-US" dirty="0"/>
              <a:t>召回，</a:t>
            </a:r>
            <a:r>
              <a:rPr lang="en-US" altLang="zh-CN" dirty="0">
                <a:hlinkClick r:id="rId4"/>
              </a:rPr>
              <a:t>https://cf.jd.com/pages/viewpage.action?pageId=487515744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" altLang="zh-CN" dirty="0">
                <a:hlinkClick r:id="rId5"/>
              </a:rPr>
              <a:t>[2]  EBR, https://arxiv.org/pdf/2006.11632.pdf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06794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-9526"/>
            <a:ext cx="9167813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2774" y="1773239"/>
            <a:ext cx="799167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培训.potx" id="{991884F7-CE65-4302-A994-E60F25391F5A}" vid="{BE289B30-272C-43B3-8D80-9A917B82E8A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9601</TotalTime>
  <Words>320</Words>
  <Application>Microsoft Macintosh PowerPoint</Application>
  <PresentationFormat>全屏显示(4:3)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华文楷体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</dc:creator>
  <cp:lastModifiedBy>zhouli560</cp:lastModifiedBy>
  <cp:revision>237</cp:revision>
  <dcterms:created xsi:type="dcterms:W3CDTF">2017-04-09T11:09:30Z</dcterms:created>
  <dcterms:modified xsi:type="dcterms:W3CDTF">2021-06-09T06:59:07Z</dcterms:modified>
</cp:coreProperties>
</file>