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7" r:id="rId5"/>
    <p:sldId id="270" r:id="rId6"/>
    <p:sldId id="346" r:id="rId7"/>
    <p:sldId id="256" r:id="rId8"/>
    <p:sldId id="259" r:id="rId9"/>
    <p:sldId id="265" r:id="rId10"/>
    <p:sldId id="322" r:id="rId11"/>
    <p:sldId id="323" r:id="rId12"/>
    <p:sldId id="261" r:id="rId13"/>
    <p:sldId id="268" r:id="rId14"/>
    <p:sldId id="326" r:id="rId15"/>
    <p:sldId id="327" r:id="rId16"/>
    <p:sldId id="328" r:id="rId17"/>
    <p:sldId id="329" r:id="rId18"/>
    <p:sldId id="331" r:id="rId19"/>
    <p:sldId id="262" r:id="rId20"/>
    <p:sldId id="330" r:id="rId21"/>
    <p:sldId id="336" r:id="rId22"/>
    <p:sldId id="337" r:id="rId23"/>
    <p:sldId id="338" r:id="rId24"/>
    <p:sldId id="339" r:id="rId25"/>
    <p:sldId id="340" r:id="rId26"/>
    <p:sldId id="344" r:id="rId27"/>
    <p:sldId id="283" r:id="rId28"/>
    <p:sldId id="343" r:id="rId29"/>
    <p:sldId id="294"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C6D5C"/>
    <a:srgbClr val="8BC066"/>
    <a:srgbClr val="66BFBD"/>
    <a:srgbClr val="FBC65C"/>
    <a:srgbClr val="FF7C80"/>
    <a:srgbClr val="2BCF62"/>
    <a:srgbClr val="66FF66"/>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8" d="100"/>
          <a:sy n="88" d="100"/>
        </p:scale>
        <p:origin x="-876" y="-102"/>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C541AE-41DC-4328-9C92-4713EB774D8B}"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1.png"/><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1.xml"/><Relationship Id="rId7" Type="http://schemas.openxmlformats.org/officeDocument/2006/relationships/image" Target="../media/image15.jpeg"/><Relationship Id="rId6" Type="http://schemas.openxmlformats.org/officeDocument/2006/relationships/tags" Target="../tags/tag112.xml"/><Relationship Id="rId5" Type="http://schemas.openxmlformats.org/officeDocument/2006/relationships/image" Target="../media/image14.jpe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1.xml"/><Relationship Id="rId7" Type="http://schemas.openxmlformats.org/officeDocument/2006/relationships/image" Target="../media/image18.png"/><Relationship Id="rId6" Type="http://schemas.openxmlformats.org/officeDocument/2006/relationships/tags" Target="../tags/tag121.xml"/><Relationship Id="rId5" Type="http://schemas.openxmlformats.org/officeDocument/2006/relationships/image" Target="../media/image17.jpe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0" Type="http://schemas.openxmlformats.org/officeDocument/2006/relationships/notesSlide" Target="../notesSlides/notesSlide27.xml"/><Relationship Id="rId1" Type="http://schemas.openxmlformats.org/officeDocument/2006/relationships/tags" Target="../tags/tag122.xml"/></Relationships>
</file>

<file path=ppt/slides/_rels/slide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2.jpeg"/><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0" Type="http://schemas.openxmlformats.org/officeDocument/2006/relationships/notesSlide" Target="../notesSlides/notesSlide5.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2" Type="http://schemas.openxmlformats.org/officeDocument/2006/relationships/notesSlide" Target="../notesSlides/notesSlide8.xml"/><Relationship Id="rId11" Type="http://schemas.openxmlformats.org/officeDocument/2006/relationships/slideLayout" Target="../slideLayouts/slideLayout1.xml"/><Relationship Id="rId10" Type="http://schemas.openxmlformats.org/officeDocument/2006/relationships/tags" Target="../tags/tag54.xml"/><Relationship Id="rId1" Type="http://schemas.openxmlformats.org/officeDocument/2006/relationships/tags" Target="../tags/tag4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0" Type="http://schemas.openxmlformats.org/officeDocument/2006/relationships/notesSlide" Target="../notesSlides/notesSlide9.xml"/><Relationship Id="rId1" Type="http://schemas.openxmlformats.org/officeDocument/2006/relationships/tags" Target="../tags/tag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2" name="PA_文本框 1"/>
          <p:cNvSpPr txBox="1"/>
          <p:nvPr>
            <p:custDataLst>
              <p:tags r:id="rId4"/>
            </p:custDataLst>
          </p:nvPr>
        </p:nvSpPr>
        <p:spPr>
          <a:xfrm>
            <a:off x="1911236" y="947440"/>
            <a:ext cx="6011545" cy="1322070"/>
          </a:xfrm>
          <a:prstGeom prst="rect">
            <a:avLst/>
          </a:prstGeom>
          <a:noFill/>
          <a:effectLst>
            <a:outerShdw blurRad="63500" dist="38100" algn="l" rotWithShape="0">
              <a:prstClr val="black">
                <a:alpha val="40000"/>
              </a:prstClr>
            </a:outerShdw>
          </a:effectLst>
        </p:spPr>
        <p:txBody>
          <a:bodyPr wrap="none" rtlCol="0">
            <a:spAutoFit/>
          </a:bodyPr>
          <a:lstStyle/>
          <a:p>
            <a:r>
              <a:rPr lang="en-US" sz="8000" dirty="0" smtClean="0">
                <a:solidFill>
                  <a:srgbClr val="FC6D5C"/>
                </a:solidFill>
                <a:latin typeface="华文琥珀" panose="02010800040101010101" pitchFamily="2" charset="-122"/>
                <a:ea typeface="华文琥珀" panose="02010800040101010101" pitchFamily="2" charset="-122"/>
              </a:rPr>
              <a:t>UML</a:t>
            </a:r>
            <a:r>
              <a:rPr lang="zh-CN" altLang="en-US" sz="8000" dirty="0" smtClean="0">
                <a:solidFill>
                  <a:srgbClr val="FC6D5C"/>
                </a:solidFill>
                <a:latin typeface="华文琥珀" panose="02010800040101010101" pitchFamily="2" charset="-122"/>
                <a:ea typeface="华文琥珀" panose="02010800040101010101" pitchFamily="2" charset="-122"/>
              </a:rPr>
              <a:t>建模工具</a:t>
            </a:r>
            <a:endParaRPr lang="zh-CN" altLang="en-US" sz="8000" dirty="0" smtClean="0">
              <a:solidFill>
                <a:srgbClr val="FC6D5C"/>
              </a:solidFill>
              <a:latin typeface="华文琥珀" panose="02010800040101010101" pitchFamily="2" charset="-122"/>
              <a:ea typeface="华文琥珀" panose="02010800040101010101" pitchFamily="2" charset="-122"/>
            </a:endParaRPr>
          </a:p>
        </p:txBody>
      </p:sp>
      <p:sp>
        <p:nvSpPr>
          <p:cNvPr id="3" name="PA_文本框 2"/>
          <p:cNvSpPr txBox="1"/>
          <p:nvPr>
            <p:custDataLst>
              <p:tags r:id="rId5"/>
            </p:custDataLst>
          </p:nvPr>
        </p:nvSpPr>
        <p:spPr>
          <a:xfrm>
            <a:off x="3280229" y="2135980"/>
            <a:ext cx="2011680" cy="645160"/>
          </a:xfrm>
          <a:prstGeom prst="rect">
            <a:avLst/>
          </a:prstGeom>
          <a:noFill/>
        </p:spPr>
        <p:txBody>
          <a:bodyPr wrap="none" rtlCol="0">
            <a:spAutoFit/>
          </a:bodyPr>
          <a:lstStyle/>
          <a:p>
            <a:r>
              <a:rPr lang="zh-CN" altLang="en-US" sz="3600" dirty="0" smtClean="0">
                <a:solidFill>
                  <a:schemeClr val="tx1">
                    <a:lumMod val="85000"/>
                    <a:lumOff val="15000"/>
                  </a:schemeClr>
                </a:solidFill>
                <a:latin typeface="微软雅黑" panose="020B0503020204020204" pitchFamily="34" charset="-122"/>
                <a:ea typeface="微软雅黑" panose="020B0503020204020204" pitchFamily="34" charset="-122"/>
              </a:rPr>
              <a:t>翻转课堂</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PA_组合 7"/>
          <p:cNvGrpSpPr/>
          <p:nvPr>
            <p:custDataLst>
              <p:tags r:id="rId6"/>
            </p:custDataLst>
          </p:nvPr>
        </p:nvGrpSpPr>
        <p:grpSpPr>
          <a:xfrm>
            <a:off x="2195736" y="2892698"/>
            <a:ext cx="4824536" cy="327124"/>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339753" y="2732224"/>
              <a:ext cx="4464496"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汇报时间：</a:t>
              </a:r>
              <a:r>
                <a:rPr lang="en-US" altLang="zh-CN" sz="1400" dirty="0">
                  <a:latin typeface="幼圆" panose="02010509060101010101" pitchFamily="49" charset="-122"/>
                  <a:ea typeface="幼圆" panose="02010509060101010101" pitchFamily="49" charset="-122"/>
                </a:rPr>
                <a:t>2017</a:t>
              </a:r>
              <a:r>
                <a:rPr lang="zh-CN" altLang="en-US" sz="1400" dirty="0">
                  <a:latin typeface="幼圆" panose="02010509060101010101" pitchFamily="49" charset="-122"/>
                  <a:ea typeface="幼圆" panose="02010509060101010101" pitchFamily="49" charset="-122"/>
                </a:rPr>
                <a:t>年 </a:t>
              </a:r>
              <a:r>
                <a:rPr lang="en-US" altLang="zh-CN" sz="1400" dirty="0">
                  <a:latin typeface="幼圆" panose="02010509060101010101" pitchFamily="49" charset="-122"/>
                  <a:ea typeface="幼圆" panose="02010509060101010101" pitchFamily="49" charset="-122"/>
                </a:rPr>
                <a:t>11</a:t>
              </a:r>
              <a:r>
                <a:rPr lang="zh-CN" altLang="en-US" sz="1400" dirty="0">
                  <a:latin typeface="幼圆" panose="02010509060101010101" pitchFamily="49" charset="-122"/>
                  <a:ea typeface="幼圆" panose="02010509060101010101" pitchFamily="49" charset="-122"/>
                </a:rPr>
                <a:t>月    汇报人：</a:t>
              </a:r>
              <a:r>
                <a:rPr lang="en-US" altLang="zh-CN" sz="1400" dirty="0">
                  <a:latin typeface="幼圆" panose="02010509060101010101" pitchFamily="49" charset="-122"/>
                  <a:ea typeface="幼圆" panose="02010509060101010101" pitchFamily="49" charset="-122"/>
                </a:rPr>
                <a:t>G06</a:t>
              </a:r>
              <a:r>
                <a:rPr lang="zh-CN" altLang="en-US" sz="1400" dirty="0">
                  <a:latin typeface="幼圆" panose="02010509060101010101" pitchFamily="49" charset="-122"/>
                  <a:ea typeface="幼圆" panose="02010509060101010101" pitchFamily="49" charset="-122"/>
                </a:rPr>
                <a:t>小组</a:t>
              </a:r>
              <a:endParaRPr lang="zh-CN" altLang="en-US" sz="1400" dirty="0">
                <a:latin typeface="幼圆" panose="02010509060101010101" pitchFamily="49" charset="-122"/>
                <a:ea typeface="幼圆" panose="02010509060101010101" pitchFamily="49" charset="-122"/>
              </a:endParaRPr>
            </a:p>
          </p:txBody>
        </p:sp>
      </p:grpSp>
      <p:sp>
        <p:nvSpPr>
          <p:cNvPr id="11" name="PA_椭圆 10"/>
          <p:cNvSpPr/>
          <p:nvPr>
            <p:custDataLst>
              <p:tags r:id="rId7"/>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8"/>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9"/>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10"/>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11"/>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12"/>
            </p:custDataLst>
          </p:nvPr>
        </p:nvSpPr>
        <p:spPr>
          <a:xfrm>
            <a:off x="6804248" y="3291830"/>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png格式logo"/>
          <p:cNvPicPr>
            <a:picLocks noChangeAspect="1"/>
          </p:cNvPicPr>
          <p:nvPr/>
        </p:nvPicPr>
        <p:blipFill>
          <a:blip r:embed="rId13"/>
          <a:stretch>
            <a:fillRect/>
          </a:stretch>
        </p:blipFill>
        <p:spPr>
          <a:xfrm>
            <a:off x="400685" y="289560"/>
            <a:ext cx="1427480" cy="1846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advTm="5500">
        <p14:reveal/>
      </p:transition>
    </mc:Choice>
    <mc:Fallback>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5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par>
                                <p:cTn id="21" presetID="16" presetClass="entr" presetSubtype="37" fill="hold"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25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350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400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 grpId="0" animBg="1"/>
      <p:bldP spid="12" grpId="0" animBg="1"/>
      <p:bldP spid="13" grpId="0" animBg="1"/>
      <p:bldP spid="14" grpId="0" animBg="1"/>
      <p:bldP spid="1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3061335" cy="583565"/>
          </a:xfrm>
          <a:prstGeom prst="rect">
            <a:avLst/>
          </a:prstGeom>
          <a:noFill/>
        </p:spPr>
        <p:txBody>
          <a:bodyPr wrap="none" rtlCol="0">
            <a:spAutoFit/>
          </a:bodyPr>
          <a:lstStyle/>
          <a:p>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的安装</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5"/>
            </p:custDataLst>
          </p:nvPr>
        </p:nvGrpSpPr>
        <p:grpSpPr>
          <a:xfrm>
            <a:off x="3046711"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29553" y="2296325"/>
            <a:ext cx="3235550" cy="82994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首先下载</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的下载包。我们小组选择的是</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 5.0.2.1570</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版本，也是现在用的最多的版本。</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双击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exe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程序进入安装向导界面，如图所示</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4CZK7A1}M}0}~[%C]A3FLF"/>
          <p:cNvPicPr>
            <a:picLocks noChangeAspect="1"/>
          </p:cNvPicPr>
          <p:nvPr/>
        </p:nvPicPr>
        <p:blipFill>
          <a:blip r:embed="rId5"/>
          <a:stretch>
            <a:fillRect/>
          </a:stretch>
        </p:blipFill>
        <p:spPr>
          <a:xfrm>
            <a:off x="771525" y="1194435"/>
            <a:ext cx="3909695" cy="3032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29553" y="2296325"/>
            <a:ext cx="3235550" cy="27559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单击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NEXT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按钮进入协议许可界面</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Q6U$90(IBY$`I6}9K}_DBLT"/>
          <p:cNvPicPr>
            <a:picLocks noChangeAspect="1"/>
          </p:cNvPicPr>
          <p:nvPr/>
        </p:nvPicPr>
        <p:blipFill>
          <a:blip r:embed="rId5"/>
          <a:stretch>
            <a:fillRect/>
          </a:stretch>
        </p:blipFill>
        <p:spPr>
          <a:xfrm>
            <a:off x="802005" y="1246505"/>
            <a:ext cx="3909695" cy="3032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531103" y="3498380"/>
            <a:ext cx="3235550" cy="82994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连续单击后进入安装路径的设置界面。对话框中的是默认路径，单击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Browse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按钮选择相应路径，同理于开始栏及桌面快捷方式的创建与否</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OFT)@VX8MN4Y0J]JEFCYKJD"/>
          <p:cNvPicPr>
            <a:picLocks noChangeAspect="1"/>
          </p:cNvPicPr>
          <p:nvPr/>
        </p:nvPicPr>
        <p:blipFill>
          <a:blip r:embed="rId5"/>
          <a:stretch>
            <a:fillRect/>
          </a:stretch>
        </p:blipFill>
        <p:spPr>
          <a:xfrm>
            <a:off x="1043305" y="579120"/>
            <a:ext cx="2875915" cy="2230755"/>
          </a:xfrm>
          <a:prstGeom prst="rect">
            <a:avLst/>
          </a:prstGeom>
        </p:spPr>
      </p:pic>
      <p:pic>
        <p:nvPicPr>
          <p:cNvPr id="7" name="图片 6" descr="{[9%XIEX{V6F%QU]($QRL`5"/>
          <p:cNvPicPr>
            <a:picLocks noChangeAspect="1"/>
          </p:cNvPicPr>
          <p:nvPr/>
        </p:nvPicPr>
        <p:blipFill>
          <a:blip r:embed="rId6"/>
          <a:stretch>
            <a:fillRect/>
          </a:stretch>
        </p:blipFill>
        <p:spPr>
          <a:xfrm>
            <a:off x="4531360" y="626745"/>
            <a:ext cx="2875915" cy="2230755"/>
          </a:xfrm>
          <a:prstGeom prst="rect">
            <a:avLst/>
          </a:prstGeom>
        </p:spPr>
      </p:pic>
      <p:pic>
        <p:nvPicPr>
          <p:cNvPr id="9" name="图片 8" descr="QQ)`{0FI$`XYXR8L%~B%E%F"/>
          <p:cNvPicPr>
            <a:picLocks noChangeAspect="1"/>
          </p:cNvPicPr>
          <p:nvPr/>
        </p:nvPicPr>
        <p:blipFill>
          <a:blip r:embed="rId7"/>
          <a:stretch>
            <a:fillRect/>
          </a:stretch>
        </p:blipFill>
        <p:spPr>
          <a:xfrm>
            <a:off x="1043305" y="2857500"/>
            <a:ext cx="2721610" cy="2111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7818" y="346853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之后静等安装成功即可，安装成功后的界面如图所示</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GNML~{ND_LKYRBQT]3)@[KO"/>
          <p:cNvPicPr>
            <a:picLocks noChangeAspect="1"/>
          </p:cNvPicPr>
          <p:nvPr/>
        </p:nvPicPr>
        <p:blipFill>
          <a:blip r:embed="rId5"/>
          <a:stretch>
            <a:fillRect/>
          </a:stretch>
        </p:blipFill>
        <p:spPr>
          <a:xfrm>
            <a:off x="1043305" y="672465"/>
            <a:ext cx="2967355" cy="2301875"/>
          </a:xfrm>
          <a:prstGeom prst="rect">
            <a:avLst/>
          </a:prstGeom>
        </p:spPr>
      </p:pic>
      <p:pic>
        <p:nvPicPr>
          <p:cNvPr id="7" name="图片 6" descr=")@5IPN]SX~L0%`AR5`}LD0U"/>
          <p:cNvPicPr>
            <a:picLocks noChangeAspect="1"/>
          </p:cNvPicPr>
          <p:nvPr/>
        </p:nvPicPr>
        <p:blipFill>
          <a:blip r:embed="rId6"/>
          <a:stretch>
            <a:fillRect/>
          </a:stretch>
        </p:blipFill>
        <p:spPr>
          <a:xfrm>
            <a:off x="4569460" y="672465"/>
            <a:ext cx="2967990" cy="2302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安装步骤</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7818" y="346853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之后静等安装成功即可，安装成功后的界面如图所示</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GNML~{ND_LKYRBQT]3)@[KO"/>
          <p:cNvPicPr>
            <a:picLocks noChangeAspect="1"/>
          </p:cNvPicPr>
          <p:nvPr/>
        </p:nvPicPr>
        <p:blipFill>
          <a:blip r:embed="rId5"/>
          <a:stretch>
            <a:fillRect/>
          </a:stretch>
        </p:blipFill>
        <p:spPr>
          <a:xfrm>
            <a:off x="1043305" y="672465"/>
            <a:ext cx="2967355" cy="2301875"/>
          </a:xfrm>
          <a:prstGeom prst="rect">
            <a:avLst/>
          </a:prstGeom>
        </p:spPr>
      </p:pic>
      <p:pic>
        <p:nvPicPr>
          <p:cNvPr id="7" name="图片 6" descr=")@5IPN]SX~L0%`AR5`}LD0U"/>
          <p:cNvPicPr>
            <a:picLocks noChangeAspect="1"/>
          </p:cNvPicPr>
          <p:nvPr/>
        </p:nvPicPr>
        <p:blipFill>
          <a:blip r:embed="rId6"/>
          <a:stretch>
            <a:fillRect/>
          </a:stretch>
        </p:blipFill>
        <p:spPr>
          <a:xfrm>
            <a:off x="4569460" y="672465"/>
            <a:ext cx="2967990" cy="2302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802765" cy="36830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的配置</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108075" y="3545205"/>
            <a:ext cx="6428105" cy="101473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为了能与面向对象的程序设计语言相关联，实现双向工程，需要在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中配置</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属性</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打开</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界面，通过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Model/Profile……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菜单设置工程所需的</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。设置成功后就决定了工程所使用的规则和约定。根据语言的关联，可以选择适合的项，这里为了与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语言管理，必须包含</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 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项，如图所示</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LSWAAY3Z0WM5(L`[TXS}SG"/>
          <p:cNvPicPr>
            <a:picLocks noChangeAspect="1"/>
          </p:cNvPicPr>
          <p:nvPr/>
        </p:nvPicPr>
        <p:blipFill>
          <a:blip r:embed="rId5"/>
          <a:stretch>
            <a:fillRect/>
          </a:stretch>
        </p:blipFill>
        <p:spPr>
          <a:xfrm>
            <a:off x="1108075" y="717550"/>
            <a:ext cx="4633595" cy="2697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3467735" cy="583565"/>
          </a:xfrm>
          <a:prstGeom prst="rect">
            <a:avLst/>
          </a:prstGeom>
          <a:noFill/>
        </p:spPr>
        <p:txBody>
          <a:bodyPr wrap="none" rtlCol="0">
            <a:spAutoFit/>
          </a:bodyPr>
          <a:lstStyle/>
          <a:p>
            <a:r>
              <a:rPr lang="zh-CN" sz="3200" dirty="0">
                <a:solidFill>
                  <a:schemeClr val="tx1">
                    <a:lumMod val="85000"/>
                    <a:lumOff val="15000"/>
                  </a:schemeClr>
                </a:solidFill>
                <a:latin typeface="微软雅黑" panose="020B0503020204020204" pitchFamily="34" charset="-122"/>
                <a:ea typeface="微软雅黑" panose="020B0503020204020204" pitchFamily="34" charset="-122"/>
              </a:rPr>
              <a:t>使用</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建模</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5"/>
            </p:custDataLst>
          </p:nvPr>
        </p:nvGrpSpPr>
        <p:grpSpPr>
          <a:xfrm>
            <a:off x="3048085" y="1686951"/>
            <a:ext cx="1027486" cy="1027486"/>
            <a:chOff x="5302919" y="2242095"/>
            <a:chExt cx="621046" cy="621046"/>
          </a:xfrm>
        </p:grpSpPr>
        <p:sp>
          <p:nvSpPr>
            <p:cNvPr id="11" name="椭圆 10"/>
            <p:cNvSpPr/>
            <p:nvPr/>
          </p:nvSpPr>
          <p:spPr>
            <a:xfrm>
              <a:off x="5302919" y="2242095"/>
              <a:ext cx="621046" cy="621046"/>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5462568" y="2409455"/>
              <a:ext cx="301748" cy="335473"/>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8686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主界面</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181735" y="4302760"/>
            <a:ext cx="5655310" cy="82994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安装完成之后点击</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进入主界面。如图，主界面主要以以文件为始一行的菜单栏，</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菜单栏之下以空白文件为始一行的工具栏，再之下以工具箱为始一列的工具箱，右侧的模型资源管理器及之下的属性区五个大类组成</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5K~TL}W1{MC9O5[631{`RU"/>
          <p:cNvPicPr>
            <a:picLocks noChangeAspect="1"/>
          </p:cNvPicPr>
          <p:nvPr/>
        </p:nvPicPr>
        <p:blipFill>
          <a:blip r:embed="rId4"/>
          <a:stretch>
            <a:fillRect/>
          </a:stretch>
        </p:blipFill>
        <p:spPr>
          <a:xfrm>
            <a:off x="1043305" y="604520"/>
            <a:ext cx="6531610" cy="3537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162935" cy="368300"/>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rPr>
              <a:t>创建或打开项目、配置</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Profile</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895350"/>
            <a:ext cx="6428105" cy="119888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中，项目是基本的管理单位。一个项目可以管理一个或多个项目模型，它是在任何软件模型中都存在的顶级的包。一般的说，一个项目保存在一个文件中。一个项目包含三种子元素。分别为模型、子系统和包。</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中，可以通过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File→New Project</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和</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File→Open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来创建和打开项目。</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同时，为了与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Java</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语言交互，应设置</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属性，界面如下所示</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LSWAAY3Z0WM5(L`[TXS}SG"/>
          <p:cNvPicPr>
            <a:picLocks noChangeAspect="1"/>
          </p:cNvPicPr>
          <p:nvPr/>
        </p:nvPicPr>
        <p:blipFill>
          <a:blip r:embed="rId5"/>
          <a:stretch>
            <a:fillRect/>
          </a:stretch>
        </p:blipFill>
        <p:spPr>
          <a:xfrm>
            <a:off x="1529080" y="2094230"/>
            <a:ext cx="4312285" cy="2510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6" y="843559"/>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5" y="84355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6" y="457782"/>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6" y="457783"/>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27584" y="1273475"/>
            <a:ext cx="492443" cy="831318"/>
          </a:xfrm>
          <a:prstGeom prst="rect">
            <a:avLst/>
          </a:prstGeom>
          <a:noFill/>
        </p:spPr>
        <p:txBody>
          <a:bodyPr vert="eaVert"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前   言</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249059" y="1653164"/>
            <a:ext cx="400110" cy="846578"/>
          </a:xfrm>
          <a:prstGeom prst="rect">
            <a:avLst/>
          </a:prstGeom>
          <a:noFill/>
        </p:spPr>
        <p:txBody>
          <a:bodyPr vert="eaVert" wrap="none" rtlCol="0">
            <a:spAutoFit/>
          </a:bodyPr>
          <a:lstStyle/>
          <a:p>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5" y="457783"/>
            <a:ext cx="627005" cy="2401999"/>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900084" y="922734"/>
            <a:ext cx="6192620" cy="2306955"/>
          </a:xfrm>
          <a:prstGeom prst="rect">
            <a:avLst/>
          </a:prstGeom>
          <a:noFill/>
        </p:spPr>
        <p:txBody>
          <a:bodyPr wrap="square" rtlCol="0">
            <a:spAutoFit/>
          </a:bodyPr>
          <a:lstStyle/>
          <a:p>
            <a:r>
              <a:rPr lang="en-US" altLang="zh-CN"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6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Unified Modeling Language (UML)又称统一建模语言或标准建模语言，是始于1997年一个OMG标准，它是一个支持模型化和软件系统开发的图形化语言，为软件开发的所有阶段提供模型化和可视化支持，包括由需求分析到规格，到构造和配置。 面向对象的分析与设计(OOA&amp;D，OOAD)方法的发展在80年代末至90年代中出现了一个高潮，UML是这个高潮的产物。它不仅统一了Booch、Rumbaugh和Jacobson的表示方法，而且对其作了进一步的发展，并最终统一为大众所接受的标准建模语言。</a:t>
            </a:r>
            <a:endPar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2" name="文本框 1"/>
          <p:cNvSpPr txBox="1"/>
          <p:nvPr/>
        </p:nvSpPr>
        <p:spPr>
          <a:xfrm>
            <a:off x="3700145" y="3759200"/>
            <a:ext cx="5285740" cy="1198880"/>
          </a:xfrm>
          <a:prstGeom prst="rect">
            <a:avLst/>
          </a:prstGeom>
          <a:noFill/>
        </p:spPr>
        <p:txBody>
          <a:bodyPr wrap="none" rtlCol="0">
            <a:spAutoFit/>
          </a:bodyPr>
          <a:p>
            <a:pPr algn="l"/>
            <a:r>
              <a:rPr lang="zh-CN" altLang="en-US"/>
              <a:t>参考文献：</a:t>
            </a:r>
            <a:endParaRPr lang="zh-CN" altLang="en-US"/>
          </a:p>
          <a:p>
            <a:pPr algn="l"/>
            <a:r>
              <a:rPr lang="zh-CN" altLang="en-US"/>
              <a:t>《</a:t>
            </a:r>
            <a:r>
              <a:rPr lang="en-US" altLang="zh-CN"/>
              <a:t>UML2</a:t>
            </a:r>
            <a:r>
              <a:rPr lang="zh-CN" altLang="en-US"/>
              <a:t>基础、建模与设计教程》    清华大学出版社</a:t>
            </a:r>
            <a:endParaRPr lang="zh-CN" altLang="en-US"/>
          </a:p>
          <a:p>
            <a:pPr algn="l"/>
            <a:r>
              <a:rPr lang="zh-CN" altLang="en-US"/>
              <a:t>《</a:t>
            </a:r>
            <a:r>
              <a:rPr lang="en-US" altLang="zh-CN"/>
              <a:t>UML</a:t>
            </a:r>
            <a:r>
              <a:rPr lang="zh-CN" altLang="en-US"/>
              <a:t>和模式应用》</a:t>
            </a:r>
            <a:endParaRPr lang="zh-CN" altLang="en-US"/>
          </a:p>
          <a:p>
            <a:pPr algn="l"/>
            <a:r>
              <a:rPr lang="zh-CN" altLang="en-US"/>
              <a:t>《UML基础与Rose建模教程》</a:t>
            </a:r>
            <a:endParaRPr lang="zh-CN" altLang="en-US"/>
          </a:p>
        </p:txBody>
      </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1" presetClass="entr" presetSubtype="0" fill="hold" grpId="0" nodeType="withEffect">
                                  <p:stCondLst>
                                    <p:cond delay="1000"/>
                                  </p:stCondLst>
                                  <p:iterate type="lt">
                                    <p:tmPct val="10000"/>
                                  </p:iterate>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9"/>
                                        </p:tgtEl>
                                        <p:attrNameLst>
                                          <p:attrName>ppt_y</p:attrName>
                                        </p:attrNameLst>
                                      </p:cBhvr>
                                      <p:tavLst>
                                        <p:tav tm="0">
                                          <p:val>
                                            <p:strVal val="#ppt_y"/>
                                          </p:val>
                                        </p:tav>
                                        <p:tav tm="100000">
                                          <p:val>
                                            <p:strVal val="#ppt_y"/>
                                          </p:val>
                                        </p:tav>
                                      </p:tavLst>
                                    </p:anim>
                                    <p:anim calcmode="lin" valueType="num">
                                      <p:cBhvr>
                                        <p:cTn id="30"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1" grpId="0"/>
      <p:bldP spid="1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0972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创建模块</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956945"/>
            <a:ext cx="6428105" cy="267652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模块是一中包，它提供了对</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功能和特征的扩充。模块的创建可以是几种新扩充元素的结合。不但可以为某用途对一个独立的模块配置扩充元素，而且还可以再同意模块中创建同一类型的扩充元素。</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的模块具有以下功能。</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）拓展主菜单货弹出菜单</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）添加新方法（</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Approach</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3</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）添加新轮廓（</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Profile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4</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）通过构造型（</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Stereotype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）或表示法（</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Notation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）的扩充</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添加新元素</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5</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com</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服务器或简单的脚本文件实现新的功能</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6</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）与其他应用程序集成</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7</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）其他的插件（</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Add-In</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）功能</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在项目中创建三个元素的方法相同，如果添加模块，需要选择图</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中右侧的无标题模块，邮件选择模型即可创建模块</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123"/>
          <p:cNvPicPr>
            <a:picLocks noChangeAspect="1"/>
          </p:cNvPicPr>
          <p:nvPr/>
        </p:nvPicPr>
        <p:blipFill>
          <a:blip r:embed="rId5"/>
          <a:stretch>
            <a:fillRect/>
          </a:stretch>
        </p:blipFill>
        <p:spPr>
          <a:xfrm>
            <a:off x="5832475" y="1494790"/>
            <a:ext cx="2884170" cy="318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011680" cy="368300"/>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rPr>
              <a:t>创建参与者与用例</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1040765"/>
            <a:ext cx="5617210" cy="1383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参与者定义了在于实体交互时该实体的用户可以发挥作用的一套清楚的角色。参与者可以被认为是对于每个用来交流的用例而言的独立角色。</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如果在创建用例图之前创建参与者，则需要经过以下步骤进行。</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通过</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Model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主菜单或右键选定模型，选择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Add→Actor</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命令；</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在模型资源管理器中就会出现小人图标</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(3)</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相关属性可以在属性区设置和修改</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如图为我们小组创建的创建者例子，分为教师、学生、游客、管理员</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1111"/>
          <p:cNvPicPr>
            <a:picLocks noChangeAspect="1"/>
          </p:cNvPicPr>
          <p:nvPr/>
        </p:nvPicPr>
        <p:blipFill>
          <a:blip r:embed="rId5"/>
          <a:stretch>
            <a:fillRect/>
          </a:stretch>
        </p:blipFill>
        <p:spPr>
          <a:xfrm>
            <a:off x="6660515" y="210820"/>
            <a:ext cx="2308225" cy="2886710"/>
          </a:xfrm>
          <a:prstGeom prst="rect">
            <a:avLst/>
          </a:prstGeom>
        </p:spPr>
      </p:pic>
      <p:sp>
        <p:nvSpPr>
          <p:cNvPr id="7" name="PA_文本框 6"/>
          <p:cNvSpPr txBox="1"/>
          <p:nvPr>
            <p:custDataLst>
              <p:tags r:id="rId6"/>
            </p:custDataLst>
          </p:nvPr>
        </p:nvSpPr>
        <p:spPr>
          <a:xfrm>
            <a:off x="1043305" y="3435350"/>
            <a:ext cx="4298950" cy="829945"/>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用例构造用于定义系统行为或者其他的语义实体而不展示其内部结构。每个用例制定一系列的行为，包括辩题，可执行的实体，与参与者实体交互</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其创建过程与参与者类似</a:t>
            </a:r>
            <a:endPar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9" name="图片 8" descr="222"/>
          <p:cNvPicPr>
            <a:picLocks noChangeAspect="1"/>
          </p:cNvPicPr>
          <p:nvPr/>
        </p:nvPicPr>
        <p:blipFill>
          <a:blip r:embed="rId7"/>
          <a:stretch>
            <a:fillRect/>
          </a:stretch>
        </p:blipFill>
        <p:spPr>
          <a:xfrm>
            <a:off x="5288915" y="2914650"/>
            <a:ext cx="2270760" cy="1774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8686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创建图</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880110"/>
            <a:ext cx="6428105" cy="1383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能提供常用的</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种类图，前面已经提过，这里就不一一介绍，主要来讲解一下如何创建图</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1</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）从模型资源管理器选择相应的模型；</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2</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）右键单击选择创建图菜单，选择相应的图即可</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如图即是我们创建的图示例</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6" name="图片 5" descr="QQ图片20171105160527"/>
          <p:cNvPicPr>
            <a:picLocks noChangeAspect="1"/>
          </p:cNvPicPr>
          <p:nvPr/>
        </p:nvPicPr>
        <p:blipFill>
          <a:blip r:embed="rId5"/>
          <a:stretch>
            <a:fillRect/>
          </a:stretch>
        </p:blipFill>
        <p:spPr>
          <a:xfrm>
            <a:off x="3408045" y="1835150"/>
            <a:ext cx="4925060" cy="2770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258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保存与导出</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043305" y="880110"/>
            <a:ext cx="46672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从</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Save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命令，所有资料只有一个单一的项目文件（</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X.uml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），所以目前应该只有一个文件生成</a:t>
            </a:r>
            <a:endPar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4" name="图片 3" descr="~@LFL{L_$B6W5X3{T2`%~Y9"/>
          <p:cNvPicPr>
            <a:picLocks noChangeAspect="1"/>
          </p:cNvPicPr>
          <p:nvPr/>
        </p:nvPicPr>
        <p:blipFill>
          <a:blip r:embed="rId5"/>
          <a:stretch>
            <a:fillRect/>
          </a:stretch>
        </p:blipFill>
        <p:spPr>
          <a:xfrm>
            <a:off x="6072505" y="643255"/>
            <a:ext cx="2627630" cy="2006600"/>
          </a:xfrm>
          <a:prstGeom prst="rect">
            <a:avLst/>
          </a:prstGeom>
        </p:spPr>
      </p:pic>
      <p:sp>
        <p:nvSpPr>
          <p:cNvPr id="7" name="PA_文本框 6"/>
          <p:cNvSpPr txBox="1"/>
          <p:nvPr>
            <p:custDataLst>
              <p:tags r:id="rId6"/>
            </p:custDataLst>
          </p:nvPr>
        </p:nvSpPr>
        <p:spPr>
          <a:xfrm>
            <a:off x="875030" y="3419475"/>
            <a:ext cx="4667250" cy="645160"/>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选择</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File</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菜单中的导出命令可以将图表导出，通过选择合适的稳健烈性保存为其他格式。</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如图为导出</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XML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的示例</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9" name="图片 8" descr="QPBZK3I`B}AVK])Q4F[5V]D"/>
          <p:cNvPicPr>
            <a:picLocks noChangeAspect="1"/>
          </p:cNvPicPr>
          <p:nvPr/>
        </p:nvPicPr>
        <p:blipFill>
          <a:blip r:embed="rId7"/>
          <a:stretch>
            <a:fillRect/>
          </a:stretch>
        </p:blipFill>
        <p:spPr>
          <a:xfrm>
            <a:off x="6072505" y="2875280"/>
            <a:ext cx="2598420" cy="1842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8" fill="hold" nodeType="with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3970" y="1535866"/>
            <a:ext cx="6977052" cy="3753485"/>
          </a:xfrm>
          <a:prstGeom prst="rect">
            <a:avLst/>
          </a:prstGeom>
          <a:noFill/>
        </p:spPr>
        <p:txBody>
          <a:bodyPr wrap="square" rtlCol="0">
            <a:spAutoFit/>
          </a:bodyPr>
          <a:lstStyle/>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一、请说出</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UML2.0</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支持的所有</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13</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种图中的任意五种</a:t>
            </a:r>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类图、组合结构图、构件图、部署图、对象图、包图、活动图、顺序图、通信图、交互概念图、计时图、用例图、状态机图</a:t>
            </a:r>
            <a:endPar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二、在</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StarUML</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中，最基本的管理单位是？并说出它的三种子元素。、</a:t>
            </a:r>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项目   模型、子系统、包</a:t>
            </a:r>
            <a:endPar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三、</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简要讲解一下正向工程与逆向工程</a:t>
            </a:r>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正向工程：从模型直接产生一个代码框架</a:t>
            </a:r>
            <a:endPar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逆向工程：分析</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java</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代码，然后将其转换到模型的类的过程</a:t>
            </a:r>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732115"/>
            <a:ext cx="2596136" cy="398780"/>
            <a:chOff x="3272008" y="732115"/>
            <a:chExt cx="2596136" cy="398780"/>
          </a:xfrm>
        </p:grpSpPr>
        <p:sp>
          <p:nvSpPr>
            <p:cNvPr id="7" name="TextBox 6"/>
            <p:cNvSpPr txBox="1"/>
            <p:nvPr/>
          </p:nvSpPr>
          <p:spPr>
            <a:xfrm>
              <a:off x="4339409" y="732115"/>
              <a:ext cx="464820" cy="398780"/>
            </a:xfrm>
            <a:prstGeom prst="rect">
              <a:avLst/>
            </a:prstGeom>
            <a:noFill/>
          </p:spPr>
          <p:txBody>
            <a:bodyPr wrap="none" rtlCol="0">
              <a:spAutoFit/>
            </a:bodyPr>
            <a:lstStyle/>
            <a:p>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rPr>
                <a:t>Q </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 calcmode="lin" valueType="num">
                                      <p:cBhvr additive="base">
                                        <p:cTn id="1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 calcmode="lin" valueType="num">
                                      <p:cBhvr additive="base">
                                        <p:cTn id="24"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12" end="12"/>
                                            </p:txEl>
                                          </p:spTgt>
                                        </p:tgtEl>
                                        <p:attrNameLst>
                                          <p:attrName>style.visibility</p:attrName>
                                        </p:attrNameLst>
                                      </p:cBhvr>
                                      <p:to>
                                        <p:strVal val="visible"/>
                                      </p:to>
                                    </p:set>
                                    <p:anim calcmode="lin" valueType="num">
                                      <p:cBhvr additive="base">
                                        <p:cTn id="28"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3340" y="2050851"/>
            <a:ext cx="6977052" cy="2030095"/>
          </a:xfrm>
          <a:prstGeom prst="rect">
            <a:avLst/>
          </a:prstGeom>
          <a:noFill/>
        </p:spPr>
        <p:txBody>
          <a:bodyPr wrap="square" rtlCol="0">
            <a:spAutoFit/>
          </a:bodyPr>
          <a:lstStyle/>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包含了很多图形，敏捷开发可能会少用一些（OOD部分），但是如果完全不用，开发过程中多少都会有点问题。下面几个问题大家可以考虑一下：软件由哪些角色在使用？他们的关系是什么？他们能做什么事情？想想在完成一个比较复杂的流程功能时，没有活动图那将是一个什么的结果？以上问题对于简单的软件是可以不用考虑的，但是对于比较复杂的企业级开发就是必须要考虑的。举例来说，我们要是一个比较复杂的流程，如果不画活动图，那我们如何来判断流程中是否存在瓶颈？流程中涉及哪些角色？非正常情况下流程应该怎么流转？如何这些不知道，开发出的软件肯定会出现问题的，因此，学好</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对于现阶段的我们来说真的十分重要</a:t>
            </a:r>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731480"/>
            <a:ext cx="2596136" cy="400110"/>
            <a:chOff x="3272008" y="731480"/>
            <a:chExt cx="2596136" cy="400110"/>
          </a:xfrm>
        </p:grpSpPr>
        <p:sp>
          <p:nvSpPr>
            <p:cNvPr id="7" name="TextBox 6"/>
            <p:cNvSpPr txBox="1"/>
            <p:nvPr/>
          </p:nvSpPr>
          <p:spPr>
            <a:xfrm>
              <a:off x="4110174" y="731480"/>
              <a:ext cx="954107"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结束语</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1130" y="2026721"/>
            <a:ext cx="6977052" cy="1630045"/>
          </a:xfrm>
          <a:prstGeom prst="rect">
            <a:avLst/>
          </a:prstGeom>
          <a:noFill/>
        </p:spPr>
        <p:txBody>
          <a:bodyPr wrap="square" rtlCol="0">
            <a:spAutoFit/>
          </a:bodyPr>
          <a:lstStyle/>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蒋立：学习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工具使用，对最终</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PPT</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提出建议</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——87</a:t>
            </a:r>
            <a:endPar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陆律宇：学习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工具使用，帮助组员安装工具</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——83</a:t>
            </a:r>
            <a:endPar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寿嘉能：学习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工具使用，制作</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PPT</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与修改</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——90</a:t>
            </a:r>
            <a:endPar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庄天杨：学习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工具使用，实际操作并截图</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——95</a:t>
            </a:r>
            <a:endPar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章轩华：学习</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工具使用，实际操作并截图</a:t>
            </a:r>
            <a:r>
              <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——85</a:t>
            </a:r>
            <a:endParaRPr lang="en-US" altLang="zh-CN" sz="20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731480"/>
            <a:ext cx="2596136" cy="398780"/>
            <a:chOff x="3272008" y="731480"/>
            <a:chExt cx="2596136" cy="398780"/>
          </a:xfrm>
        </p:grpSpPr>
        <p:sp>
          <p:nvSpPr>
            <p:cNvPr id="7" name="TextBox 6"/>
            <p:cNvSpPr txBox="1"/>
            <p:nvPr/>
          </p:nvSpPr>
          <p:spPr>
            <a:xfrm>
              <a:off x="4110174" y="731480"/>
              <a:ext cx="1198880" cy="39878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绩效评定</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4"/>
            </p:custDataLst>
          </p:nvPr>
        </p:nvSpPr>
        <p:spPr>
          <a:xfrm>
            <a:off x="3653383" y="2100967"/>
            <a:ext cx="2011680" cy="645160"/>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汇报完毕</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804689" y="3623192"/>
            <a:ext cx="3900083" cy="316710"/>
            <a:chOff x="3711841" y="3469887"/>
            <a:chExt cx="1580239" cy="316710"/>
          </a:xfrm>
        </p:grpSpPr>
        <p:sp>
          <p:nvSpPr>
            <p:cNvPr id="10" name="圆角矩形 9"/>
            <p:cNvSpPr/>
            <p:nvPr/>
          </p:nvSpPr>
          <p:spPr>
            <a:xfrm>
              <a:off x="3711841" y="3469887"/>
              <a:ext cx="1580239" cy="316710"/>
            </a:xfrm>
            <a:prstGeom prst="roundRect">
              <a:avLst>
                <a:gd name="adj" fmla="val 50000"/>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34950" y="3489742"/>
              <a:ext cx="1304202"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汇报时间：</a:t>
              </a:r>
              <a:r>
                <a:rPr lang="en-US" altLang="zh-CN" sz="1200" dirty="0">
                  <a:latin typeface="微软雅黑" panose="020B0503020204020204" pitchFamily="34" charset="-122"/>
                  <a:ea typeface="微软雅黑" panose="020B0503020204020204" pitchFamily="34" charset="-122"/>
                </a:rPr>
                <a:t>2017</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11</a:t>
              </a:r>
              <a:r>
                <a:rPr lang="zh-CN" altLang="en-US" sz="1200" dirty="0">
                  <a:latin typeface="微软雅黑" panose="020B0503020204020204" pitchFamily="34" charset="-122"/>
                  <a:ea typeface="微软雅黑" panose="020B0503020204020204" pitchFamily="34" charset="-122"/>
                </a:rPr>
                <a:t>月    汇报人：</a:t>
              </a:r>
              <a:r>
                <a:rPr lang="en-US" altLang="zh-CN" sz="1200" dirty="0">
                  <a:latin typeface="微软雅黑" panose="020B0503020204020204" pitchFamily="34" charset="-122"/>
                  <a:ea typeface="微软雅黑" panose="020B0503020204020204" pitchFamily="34" charset="-122"/>
                </a:rPr>
                <a:t>G06</a:t>
              </a:r>
              <a:r>
                <a:rPr lang="zh-CN" altLang="en-US" sz="1200" dirty="0">
                  <a:latin typeface="微软雅黑" panose="020B0503020204020204" pitchFamily="34" charset="-122"/>
                  <a:ea typeface="微软雅黑" panose="020B0503020204020204" pitchFamily="34" charset="-122"/>
                </a:rPr>
                <a:t>小组</a:t>
              </a:r>
              <a:endParaRPr lang="zh-CN" altLang="en-US" sz="1200" dirty="0">
                <a:latin typeface="微软雅黑" panose="020B0503020204020204" pitchFamily="34" charset="-122"/>
                <a:ea typeface="微软雅黑" panose="020B0503020204020204" pitchFamily="34" charset="-122"/>
              </a:endParaRPr>
            </a:p>
          </p:txBody>
        </p:sp>
      </p:grpSp>
      <p:sp>
        <p:nvSpPr>
          <p:cNvPr id="25" name="PA_椭圆 10"/>
          <p:cNvSpPr/>
          <p:nvPr>
            <p:custDataLst>
              <p:tags r:id="rId5"/>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6"/>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7"/>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8"/>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2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6090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建模工具</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PA_矩形 5"/>
          <p:cNvSpPr/>
          <p:nvPr>
            <p:custDataLst>
              <p:tags r:id="rId3"/>
            </p:custDataLst>
          </p:nvPr>
        </p:nvSpPr>
        <p:spPr>
          <a:xfrm>
            <a:off x="971600" y="1748702"/>
            <a:ext cx="3620235" cy="269338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004129" y="1635760"/>
            <a:ext cx="3943189" cy="2806828"/>
            <a:chOff x="5004048" y="1635646"/>
            <a:chExt cx="3240498" cy="2274033"/>
          </a:xfrm>
        </p:grpSpPr>
        <p:sp>
          <p:nvSpPr>
            <p:cNvPr id="7" name="PA_文本框 6"/>
            <p:cNvSpPr txBox="1"/>
            <p:nvPr>
              <p:custDataLst>
                <p:tags r:id="rId5"/>
              </p:custDataLst>
            </p:nvPr>
          </p:nvSpPr>
          <p:spPr>
            <a:xfrm>
              <a:off x="5008858" y="1945588"/>
              <a:ext cx="3235550" cy="372986"/>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简单的来说，模型就是现实的简化。航模大赛，一个个的航模，其实就是对实际生活中的航船的简化再造。</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8" name="PA_文本框 7"/>
            <p:cNvSpPr txBox="1"/>
            <p:nvPr>
              <p:custDataLst>
                <p:tags r:id="rId6"/>
              </p:custDataLst>
            </p:nvPr>
          </p:nvSpPr>
          <p:spPr>
            <a:xfrm>
              <a:off x="5004048" y="1635646"/>
              <a:ext cx="1402080" cy="273180"/>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什么是模型？</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PA_文本框 11"/>
            <p:cNvSpPr txBox="1"/>
            <p:nvPr>
              <p:custDataLst>
                <p:tags r:id="rId7"/>
              </p:custDataLst>
            </p:nvPr>
          </p:nvSpPr>
          <p:spPr>
            <a:xfrm>
              <a:off x="5008996" y="2938372"/>
              <a:ext cx="3235550" cy="971307"/>
            </a:xfrm>
            <a:prstGeom prst="rect">
              <a:avLst/>
            </a:prstGeom>
            <a:noFill/>
          </p:spPr>
          <p:txBody>
            <a:bodyPr wrap="square" rtlCol="0">
              <a:spAutoFit/>
            </a:bodyPr>
            <a:lstStyle/>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用</a:t>
              </a:r>
              <a:r>
                <a:rPr lang="en-US" altLang="zh-CN"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建模的好处有很多，简单来说，可以概括为以下四点：</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一、有助于按照现实或者实际情况进行直观的描述。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二、能够规定软件或者模型的结构，行为，属性。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三、能够指导软件构造的模板。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四、对决策进行文档化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0" name="PA_文本框 12"/>
            <p:cNvSpPr txBox="1"/>
            <p:nvPr>
              <p:custDataLst>
                <p:tags r:id="rId8"/>
              </p:custDataLst>
            </p:nvPr>
          </p:nvSpPr>
          <p:spPr>
            <a:xfrm>
              <a:off x="5004431" y="2664960"/>
              <a:ext cx="2418080" cy="273180"/>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为什么要用</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UML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建模？</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3" name="PA_文本框 14"/>
          <p:cNvSpPr txBox="1"/>
          <p:nvPr>
            <p:custDataLst>
              <p:tags r:id="rId9"/>
            </p:custDataLst>
          </p:nvPr>
        </p:nvSpPr>
        <p:spPr>
          <a:xfrm>
            <a:off x="876452" y="886530"/>
            <a:ext cx="7367956" cy="491490"/>
          </a:xfrm>
          <a:prstGeom prst="rect">
            <a:avLst/>
          </a:prstGeom>
          <a:noFill/>
        </p:spPr>
        <p:txBody>
          <a:bodyPr wrap="square" rtlCol="0">
            <a:spAutoFit/>
          </a:bodyPr>
          <a:lstStyle/>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首先，UML的一种面向对象的建模语言，通过上次翻转课堂，相信大家都对</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有了相应的了解。这次翻转课堂我们主要讲的就是</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的一种建模工具</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endPar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500"/>
                                        <p:tgtEl>
                                          <p:spTgt spid="13"/>
                                        </p:tgtEl>
                                      </p:cBhvr>
                                    </p:animEffect>
                                  </p:childTnLst>
                                </p:cTn>
                              </p:par>
                              <p:par>
                                <p:cTn id="14" presetID="5" presetClass="entr" presetSubtype="5" fill="hold" grpId="0" nodeType="withEffect">
                                  <p:stCondLst>
                                    <p:cond delay="2000"/>
                                  </p:stCondLst>
                                  <p:childTnLst>
                                    <p:set>
                                      <p:cBhvr>
                                        <p:cTn id="15" dur="1" fill="hold">
                                          <p:stCondLst>
                                            <p:cond delay="0"/>
                                          </p:stCondLst>
                                        </p:cTn>
                                        <p:tgtEl>
                                          <p:spTgt spid="5"/>
                                        </p:tgtEl>
                                        <p:attrNameLst>
                                          <p:attrName>style.visibility</p:attrName>
                                        </p:attrNameLst>
                                      </p:cBhvr>
                                      <p:to>
                                        <p:strVal val="visible"/>
                                      </p:to>
                                    </p:set>
                                    <p:animEffect transition="in" filter="checkerboard(down)">
                                      <p:cBhvr>
                                        <p:cTn id="16" dur="500"/>
                                        <p:tgtEl>
                                          <p:spTgt spid="5"/>
                                        </p:tgtEl>
                                      </p:cBhvr>
                                    </p:animEffect>
                                  </p:childTnLst>
                                </p:cTn>
                              </p:par>
                              <p:par>
                                <p:cTn id="17" presetID="22" presetClass="entr" presetSubtype="8" fill="hold" nodeType="withEffect">
                                  <p:stCondLst>
                                    <p:cond delay="25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209290" cy="368300"/>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最出名与常用的</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建模工具</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A_文本框 14"/>
          <p:cNvSpPr txBox="1"/>
          <p:nvPr>
            <p:custDataLst>
              <p:tags r:id="rId3"/>
            </p:custDataLst>
          </p:nvPr>
        </p:nvSpPr>
        <p:spPr>
          <a:xfrm>
            <a:off x="876452" y="886530"/>
            <a:ext cx="7367956" cy="1599565"/>
          </a:xfrm>
          <a:prstGeom prst="rect">
            <a:avLst/>
          </a:prstGeom>
          <a:noFill/>
        </p:spPr>
        <p:txBody>
          <a:bodyPr wrap="square" rtlCol="0">
            <a:spAutoFit/>
          </a:bodyPr>
          <a:lstStyle/>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说到建模工具，就不得不简要的提一下</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Rational Rose</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Rational Rose是Rational公司出品的一种面向对象的统一建模语言的可视化建模工具。用于可视化建模和公司级水平软件应用的组件构造。</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就像一个戏剧导演设计一个剧本一样，一个软件设计师使用Rational Rose，以演员（数字）、使用拖放式符号的程序表中的有用的案例元素（椭圆）、目标（矩形）和消息/关系（箭头）设计各种类，来创造（模型）一个应用的框架。当程序表被创建时，Rational Rose记录下这个程序表然后以设计师选择的C++， Visual Basic，Java， Oracle8，CORBA或者数据定义语言（Data Definition Language）来产生代码。</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4" name="文本框 3"/>
          <p:cNvSpPr txBox="1"/>
          <p:nvPr/>
        </p:nvSpPr>
        <p:spPr>
          <a:xfrm>
            <a:off x="953135" y="3648710"/>
            <a:ext cx="5128895" cy="922020"/>
          </a:xfrm>
          <a:prstGeom prst="rect">
            <a:avLst/>
          </a:prstGeom>
          <a:noFill/>
        </p:spPr>
        <p:txBody>
          <a:bodyPr wrap="square" rtlCol="0" anchor="t">
            <a:spAutoFit/>
          </a:bodyPr>
          <a:p>
            <a:r>
              <a:rPr lang="en-US" altLang="zh-CN">
                <a:solidFill>
                  <a:srgbClr val="FF0000"/>
                </a:solidFill>
              </a:rPr>
              <a:t>*</a:t>
            </a:r>
            <a:r>
              <a:rPr lang="zh-CN" altLang="en-US">
                <a:solidFill>
                  <a:srgbClr val="FF0000"/>
                </a:solidFill>
              </a:rPr>
              <a:t>Rose现在已经退出市场，不过仍有一些公司在使用。IBM推出了Rational Software Architect来替代Rational Rose。</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527434" y="1882155"/>
            <a:ext cx="2592215" cy="771017"/>
            <a:chOff x="5185929" y="1491630"/>
            <a:chExt cx="2592215" cy="771017"/>
          </a:xfrm>
        </p:grpSpPr>
        <p:sp>
          <p:nvSpPr>
            <p:cNvPr id="5" name="PA_文本框 24"/>
            <p:cNvSpPr txBox="1"/>
            <p:nvPr>
              <p:custDataLst>
                <p:tags r:id="rId2"/>
              </p:custDataLst>
            </p:nvPr>
          </p:nvSpPr>
          <p:spPr>
            <a:xfrm>
              <a:off x="5975379" y="1617487"/>
              <a:ext cx="1802765" cy="64516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的安装</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4201537" y="1189101"/>
            <a:ext cx="2339227" cy="621046"/>
            <a:chOff x="4860032" y="798576"/>
            <a:chExt cx="2339227" cy="621046"/>
          </a:xfrm>
        </p:grpSpPr>
        <p:sp>
          <p:nvSpPr>
            <p:cNvPr id="4" name="PA_文本框 23"/>
            <p:cNvSpPr txBox="1"/>
            <p:nvPr>
              <p:custDataLst>
                <p:tags r:id="rId4"/>
              </p:custDataLst>
            </p:nvPr>
          </p:nvSpPr>
          <p:spPr>
            <a:xfrm>
              <a:off x="5625094" y="924432"/>
              <a:ext cx="1574165" cy="368300"/>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StarUML</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4644424" y="2632620"/>
            <a:ext cx="2795413" cy="621046"/>
            <a:chOff x="5302919" y="2242095"/>
            <a:chExt cx="2795413" cy="621046"/>
          </a:xfrm>
        </p:grpSpPr>
        <p:sp>
          <p:nvSpPr>
            <p:cNvPr id="6" name="PA_文本框 25"/>
            <p:cNvSpPr txBox="1"/>
            <p:nvPr>
              <p:custDataLst>
                <p:tags r:id="rId6"/>
              </p:custDataLst>
            </p:nvPr>
          </p:nvSpPr>
          <p:spPr>
            <a:xfrm>
              <a:off x="6066967" y="2367952"/>
              <a:ext cx="2031365" cy="368300"/>
            </a:xfrm>
            <a:prstGeom prst="rect">
              <a:avLst/>
            </a:prstGeom>
            <a:noFill/>
          </p:spPr>
          <p:txBody>
            <a:bodyPr wrap="none" rtlCol="0">
              <a:spAutoFit/>
            </a:bodyPr>
            <a:lstStyle/>
            <a:p>
              <a:pPr algn="l"/>
              <a:r>
                <a:rPr 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使用</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StarUML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建模</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29" name="PA_组合 28"/>
          <p:cNvGrpSpPr/>
          <p:nvPr>
            <p:custDataLst>
              <p:tags r:id="rId7"/>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8"/>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1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2743200" cy="583565"/>
          </a:xfrm>
          <a:prstGeom prst="rect">
            <a:avLst/>
          </a:prstGeom>
          <a:noFill/>
        </p:spPr>
        <p:txBody>
          <a:bodyPr wrap="none" rtlCol="0">
            <a:spAutoFit/>
          </a:bodyPr>
          <a:lstStyle/>
          <a:p>
            <a:pPr algn="l"/>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star UML</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7" name="PA_组合 6"/>
          <p:cNvGrpSpPr/>
          <p:nvPr>
            <p:custDataLst>
              <p:tags r:id="rId5"/>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640080" cy="368300"/>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22705" y="1012825"/>
            <a:ext cx="690372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StarUML是一款开放源码的UML开发工具，是由韩国公司主导开发出来的产品，可以直接到StarUML网站下载。可以用来创建UML类图。</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6"/>
          <p:cNvSpPr txBox="1"/>
          <p:nvPr>
            <p:custDataLst>
              <p:tags r:id="rId4"/>
            </p:custDataLst>
          </p:nvPr>
        </p:nvSpPr>
        <p:spPr>
          <a:xfrm>
            <a:off x="1322705" y="1757680"/>
            <a:ext cx="2029460" cy="1383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StarUML(简称SU)，是一种创建UML类图，生成类图和其他类型的统一建模语言(UML)图表的工具。StarUML是一个开源项目之一发展快、灵活、可扩展性强.</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11" name="PA_组合 6"/>
          <p:cNvGrpSpPr/>
          <p:nvPr>
            <p:custDataLst>
              <p:tags r:id="rId5"/>
            </p:custDataLst>
          </p:nvPr>
        </p:nvGrpSpPr>
        <p:grpSpPr>
          <a:xfrm>
            <a:off x="511424" y="1108134"/>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78404" y="1854200"/>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4" name="图片 3"/>
          <p:cNvPicPr>
            <a:picLocks noChangeAspect="1"/>
          </p:cNvPicPr>
          <p:nvPr/>
        </p:nvPicPr>
        <p:blipFill>
          <a:blip r:embed="rId7"/>
          <a:stretch>
            <a:fillRect/>
          </a:stretch>
        </p:blipFill>
        <p:spPr>
          <a:xfrm>
            <a:off x="3484245" y="1757680"/>
            <a:ext cx="5337175" cy="3185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640080" cy="368300"/>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特点</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55090" y="728345"/>
            <a:ext cx="7477760" cy="89154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可绘制</a:t>
            </a:r>
            <a:r>
              <a:rPr lang="en-US" altLang="zh-CN"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中的常用图</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UML2.0</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分为两大类：结构图和行为图总计共</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13</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中途，结构图对于用系统的静态结构建模，包括类图、组合结构图、构件图、部署图、对象图和包图；行为图用于对系统的动态行为建模，包括示例图、交互图（顺序图、通信图、交互概览图、计时图）、活动图和状态机图。</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可支持这些图的绘制</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6"/>
          <p:cNvSpPr txBox="1"/>
          <p:nvPr>
            <p:custDataLst>
              <p:tags r:id="rId4"/>
            </p:custDataLst>
          </p:nvPr>
        </p:nvSpPr>
        <p:spPr>
          <a:xfrm>
            <a:off x="1344930" y="1779905"/>
            <a:ext cx="6088380" cy="52197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完全免费</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StarUML是一套开放源码的软件，不仅免费自由下载，连代码都免费开放。</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11" name="PA_组合 6"/>
          <p:cNvGrpSpPr/>
          <p:nvPr>
            <p:custDataLst>
              <p:tags r:id="rId5"/>
            </p:custDataLst>
          </p:nvPr>
        </p:nvGrpSpPr>
        <p:grpSpPr>
          <a:xfrm>
            <a:off x="469514" y="863659"/>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68879" y="1791335"/>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6" name="PA_文本框 6"/>
          <p:cNvSpPr txBox="1"/>
          <p:nvPr>
            <p:custDataLst>
              <p:tags r:id="rId7"/>
            </p:custDataLst>
          </p:nvPr>
        </p:nvSpPr>
        <p:spPr>
          <a:xfrm>
            <a:off x="1344930" y="2595245"/>
            <a:ext cx="7799070" cy="521970"/>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多种格式</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StarUML遵守</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UML的语法规则，不支持违反语法的动作</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可导出JPG、JPEG、BMP、EMF和WMF等格式的影像文件</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7" name="PA_组合 7"/>
          <p:cNvGrpSpPr/>
          <p:nvPr>
            <p:custDataLst>
              <p:tags r:id="rId8"/>
            </p:custDataLst>
          </p:nvPr>
        </p:nvGrpSpPr>
        <p:grpSpPr>
          <a:xfrm>
            <a:off x="468244" y="2693670"/>
            <a:ext cx="938032" cy="938032"/>
            <a:chOff x="4102984" y="2467893"/>
            <a:chExt cx="938032" cy="938032"/>
          </a:xfrm>
        </p:grpSpPr>
        <p:sp>
          <p:nvSpPr>
            <p:cNvPr id="10" name="饼形 9"/>
            <p:cNvSpPr/>
            <p:nvPr/>
          </p:nvSpPr>
          <p:spPr>
            <a:xfrm rot="18000000">
              <a:off x="4102984" y="2467893"/>
              <a:ext cx="938032" cy="938032"/>
            </a:xfrm>
            <a:prstGeom prst="pie">
              <a:avLst>
                <a:gd name="adj1" fmla="val 16200000"/>
                <a:gd name="adj2" fmla="val 180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文本框 4506"/>
            <p:cNvSpPr txBox="1"/>
            <p:nvPr/>
          </p:nvSpPr>
          <p:spPr>
            <a:xfrm>
              <a:off x="4328985" y="2517471"/>
              <a:ext cx="481330" cy="398780"/>
            </a:xfrm>
            <a:prstGeom prst="rect">
              <a:avLst/>
            </a:prstGeom>
            <a:noFill/>
          </p:spPr>
          <p:txBody>
            <a:bodyPr wrap="none" rtlCol="0">
              <a:spAutoFit/>
            </a:bodyPr>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PA_文本框 6"/>
          <p:cNvSpPr txBox="1"/>
          <p:nvPr>
            <p:custDataLst>
              <p:tags r:id="rId9"/>
            </p:custDataLst>
          </p:nvPr>
        </p:nvSpPr>
        <p:spPr>
          <a:xfrm>
            <a:off x="1344930" y="3462020"/>
            <a:ext cx="6170930" cy="107632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双向工程</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20" name="PA_组合 7"/>
          <p:cNvGrpSpPr/>
          <p:nvPr>
            <p:custDataLst>
              <p:tags r:id="rId10"/>
            </p:custDataLst>
          </p:nvPr>
        </p:nvGrpSpPr>
        <p:grpSpPr>
          <a:xfrm>
            <a:off x="465704" y="3750945"/>
            <a:ext cx="938032" cy="938032"/>
            <a:chOff x="4102984" y="2467893"/>
            <a:chExt cx="938032" cy="938032"/>
          </a:xfrm>
        </p:grpSpPr>
        <p:sp>
          <p:nvSpPr>
            <p:cNvPr id="21" name="饼形 20"/>
            <p:cNvSpPr/>
            <p:nvPr/>
          </p:nvSpPr>
          <p:spPr>
            <a:xfrm rot="18000000">
              <a:off x="4102984" y="2467893"/>
              <a:ext cx="938032" cy="938032"/>
            </a:xfrm>
            <a:prstGeom prst="pie">
              <a:avLst>
                <a:gd name="adj1" fmla="val 16200000"/>
                <a:gd name="adj2" fmla="val 1800000"/>
              </a:avLst>
            </a:prstGeom>
            <a:solidFill>
              <a:schemeClr val="accent5">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文本框 4506"/>
            <p:cNvSpPr txBox="1"/>
            <p:nvPr/>
          </p:nvSpPr>
          <p:spPr>
            <a:xfrm>
              <a:off x="4328985" y="2517471"/>
              <a:ext cx="481330" cy="39878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 presetClass="entr" presetSubtype="6" fill="hold" nodeType="withEffect">
                                  <p:stCondLst>
                                    <p:cond delay="3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35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grpId="0" nodeType="withEffect">
                                  <p:stCondLst>
                                    <p:cond delay="350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 presetClass="entr" presetSubtype="6" fill="hold" nodeType="withEffect">
                                  <p:stCondLst>
                                    <p:cond delay="30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1+#ppt_w/2"/>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6"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640080" cy="368300"/>
          </a:xfrm>
          <a:prstGeom prst="rect">
            <a:avLst/>
          </a:prstGeom>
          <a:noFill/>
        </p:spPr>
        <p:txBody>
          <a:bodyPr wrap="none" rtlCol="0">
            <a:spAutoFit/>
          </a:bodyPr>
          <a:lstStyle/>
          <a:p>
            <a:r>
              <a:rPr lang="zh-CN" dirty="0">
                <a:solidFill>
                  <a:schemeClr val="tx1">
                    <a:lumMod val="85000"/>
                    <a:lumOff val="15000"/>
                  </a:schemeClr>
                </a:solidFill>
                <a:latin typeface="微软雅黑" panose="020B0503020204020204" pitchFamily="34" charset="-122"/>
                <a:ea typeface="微软雅黑" panose="020B0503020204020204" pitchFamily="34" charset="-122"/>
              </a:rPr>
              <a:t>特点</a:t>
            </a:r>
            <a:endParaRPr 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1355090" y="728345"/>
            <a:ext cx="7477760" cy="70675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支持XMI</a:t>
            </a:r>
            <a:endParaRPr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StarUML接受XMI 1.1、1.2和1.3版的导入导出。XMI是一种以XML为基础的交换格式，用以交换不同开发工具所生成的UML模型。</a:t>
            </a:r>
            <a:endPar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6"/>
          <p:cNvSpPr txBox="1"/>
          <p:nvPr>
            <p:custDataLst>
              <p:tags r:id="rId4"/>
            </p:custDataLst>
          </p:nvPr>
        </p:nvSpPr>
        <p:spPr>
          <a:xfrm>
            <a:off x="1355090" y="1973580"/>
            <a:ext cx="7327265" cy="70675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导入Rose文件</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StarUML可以读取Rational Rose生成的文件，让原先Rose的用户可以转而使用免费的StarUML。早期，Rational Rose是市场占有率最高的UML开发工具，同时也是相当昂贵的工具。</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11" name="PA_组合 6"/>
          <p:cNvGrpSpPr/>
          <p:nvPr>
            <p:custDataLst>
              <p:tags r:id="rId5"/>
            </p:custDataLst>
          </p:nvPr>
        </p:nvGrpSpPr>
        <p:grpSpPr>
          <a:xfrm>
            <a:off x="469514" y="863659"/>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6"/>
            </p:custDataLst>
          </p:nvPr>
        </p:nvGrpSpPr>
        <p:grpSpPr>
          <a:xfrm>
            <a:off x="470149" y="2179320"/>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6" name="PA_文本框 6"/>
          <p:cNvSpPr txBox="1"/>
          <p:nvPr>
            <p:custDataLst>
              <p:tags r:id="rId7"/>
            </p:custDataLst>
          </p:nvPr>
        </p:nvSpPr>
        <p:spPr>
          <a:xfrm>
            <a:off x="1355090" y="3430270"/>
            <a:ext cx="7799070" cy="891540"/>
          </a:xfrm>
          <a:prstGeom prst="rect">
            <a:avLst/>
          </a:prstGeom>
          <a:noFill/>
        </p:spPr>
        <p:txBody>
          <a:bodyPr wrap="square" rtlCol="0">
            <a:spAutoFit/>
          </a:bodyPr>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多种格式</a:t>
            </a:r>
            <a:endParaRPr lang="zh-CN" altLang="en-US" sz="16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支持23种GoF模式(Pattern)，以及3种EJB模式。GoF模式出自于Erich Gamma等4人合著的Design Patterns：Elements of Reusable Object-Oriented Software一书，其内列出了23种软件模式，可解决软件设计上的特定问题。StarUML也支持3种常用的EJB模式，分别为EntityEJB、MessageDrivenEJB、SessionEJB。</a:t>
            </a:r>
            <a:endParaRPr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7" name="PA_组合 7"/>
          <p:cNvGrpSpPr/>
          <p:nvPr>
            <p:custDataLst>
              <p:tags r:id="rId8"/>
            </p:custDataLst>
          </p:nvPr>
        </p:nvGrpSpPr>
        <p:grpSpPr>
          <a:xfrm>
            <a:off x="468244" y="3601720"/>
            <a:ext cx="938032" cy="938032"/>
            <a:chOff x="4102984" y="2467893"/>
            <a:chExt cx="938032" cy="938032"/>
          </a:xfrm>
        </p:grpSpPr>
        <p:sp>
          <p:nvSpPr>
            <p:cNvPr id="10" name="饼形 9"/>
            <p:cNvSpPr/>
            <p:nvPr/>
          </p:nvSpPr>
          <p:spPr>
            <a:xfrm rot="18000000">
              <a:off x="4102984" y="2467893"/>
              <a:ext cx="938032" cy="938032"/>
            </a:xfrm>
            <a:prstGeom prst="pie">
              <a:avLst>
                <a:gd name="adj1" fmla="val 16200000"/>
                <a:gd name="adj2" fmla="val 1800000"/>
              </a:avLst>
            </a:pr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文本框 4506"/>
            <p:cNvSpPr txBox="1"/>
            <p:nvPr/>
          </p:nvSpPr>
          <p:spPr>
            <a:xfrm>
              <a:off x="4328985" y="2517471"/>
              <a:ext cx="481330" cy="398780"/>
            </a:xfrm>
            <a:prstGeom prst="rect">
              <a:avLst/>
            </a:prstGeom>
            <a:noFill/>
          </p:spPr>
          <p:txBody>
            <a:bodyPr wrap="none" rtlCol="0">
              <a:spAutoFit/>
            </a:bodyPr>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a:t>
              </a:r>
              <a:r>
                <a:rPr lang="en-US"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 presetClass="entr" presetSubtype="6" fill="hold" nodeType="withEffect">
                                  <p:stCondLst>
                                    <p:cond delay="3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350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6"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00.xml><?xml version="1.0" encoding="utf-8"?>
<p:tagLst xmlns:p="http://schemas.openxmlformats.org/presentationml/2006/main">
  <p:tag name="PA" val="v3.0.1"/>
</p:tagLst>
</file>

<file path=ppt/tags/tag101.xml><?xml version="1.0" encoding="utf-8"?>
<p:tagLst xmlns:p="http://schemas.openxmlformats.org/presentationml/2006/main">
  <p:tag name="PA" val="v3.0.1"/>
</p:tagLst>
</file>

<file path=ppt/tags/tag102.xml><?xml version="1.0" encoding="utf-8"?>
<p:tagLst xmlns:p="http://schemas.openxmlformats.org/presentationml/2006/main">
  <p:tag name="PA" val="v3.0.1"/>
</p:tagLst>
</file>

<file path=ppt/tags/tag103.xml><?xml version="1.0" encoding="utf-8"?>
<p:tagLst xmlns:p="http://schemas.openxmlformats.org/presentationml/2006/main">
  <p:tag name="PA" val="v3.0.1"/>
</p:tagLst>
</file>

<file path=ppt/tags/tag104.xml><?xml version="1.0" encoding="utf-8"?>
<p:tagLst xmlns:p="http://schemas.openxmlformats.org/presentationml/2006/main">
  <p:tag name="PA" val="v3.0.1"/>
</p:tagLst>
</file>

<file path=ppt/tags/tag105.xml><?xml version="1.0" encoding="utf-8"?>
<p:tagLst xmlns:p="http://schemas.openxmlformats.org/presentationml/2006/main">
  <p:tag name="PA" val="v3.0.1"/>
</p:tagLst>
</file>

<file path=ppt/tags/tag106.xml><?xml version="1.0" encoding="utf-8"?>
<p:tagLst xmlns:p="http://schemas.openxmlformats.org/presentationml/2006/main">
  <p:tag name="PA" val="v3.0.1"/>
</p:tagLst>
</file>

<file path=ppt/tags/tag107.xml><?xml version="1.0" encoding="utf-8"?>
<p:tagLst xmlns:p="http://schemas.openxmlformats.org/presentationml/2006/main">
  <p:tag name="PA" val="v3.0.1"/>
</p:tagLst>
</file>

<file path=ppt/tags/tag108.xml><?xml version="1.0" encoding="utf-8"?>
<p:tagLst xmlns:p="http://schemas.openxmlformats.org/presentationml/2006/main">
  <p:tag name="PA" val="v3.0.1"/>
</p:tagLst>
</file>

<file path=ppt/tags/tag109.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10.xml><?xml version="1.0" encoding="utf-8"?>
<p:tagLst xmlns:p="http://schemas.openxmlformats.org/presentationml/2006/main">
  <p:tag name="PA" val="v3.0.1"/>
</p:tagLst>
</file>

<file path=ppt/tags/tag111.xml><?xml version="1.0" encoding="utf-8"?>
<p:tagLst xmlns:p="http://schemas.openxmlformats.org/presentationml/2006/main">
  <p:tag name="PA" val="v3.0.1"/>
</p:tagLst>
</file>

<file path=ppt/tags/tag112.xml><?xml version="1.0" encoding="utf-8"?>
<p:tagLst xmlns:p="http://schemas.openxmlformats.org/presentationml/2006/main">
  <p:tag name="PA" val="v3.0.1"/>
</p:tagLst>
</file>

<file path=ppt/tags/tag113.xml><?xml version="1.0" encoding="utf-8"?>
<p:tagLst xmlns:p="http://schemas.openxmlformats.org/presentationml/2006/main">
  <p:tag name="PA" val="v3.0.1"/>
</p:tagLst>
</file>

<file path=ppt/tags/tag114.xml><?xml version="1.0" encoding="utf-8"?>
<p:tagLst xmlns:p="http://schemas.openxmlformats.org/presentationml/2006/main">
  <p:tag name="PA" val="v3.0.1"/>
</p:tagLst>
</file>

<file path=ppt/tags/tag115.xml><?xml version="1.0" encoding="utf-8"?>
<p:tagLst xmlns:p="http://schemas.openxmlformats.org/presentationml/2006/main">
  <p:tag name="PA" val="v3.0.1"/>
</p:tagLst>
</file>

<file path=ppt/tags/tag116.xml><?xml version="1.0" encoding="utf-8"?>
<p:tagLst xmlns:p="http://schemas.openxmlformats.org/presentationml/2006/main">
  <p:tag name="PA" val="v3.0.1"/>
</p:tagLst>
</file>

<file path=ppt/tags/tag117.xml><?xml version="1.0" encoding="utf-8"?>
<p:tagLst xmlns:p="http://schemas.openxmlformats.org/presentationml/2006/main">
  <p:tag name="PA" val="v3.0.1"/>
</p:tagLst>
</file>

<file path=ppt/tags/tag118.xml><?xml version="1.0" encoding="utf-8"?>
<p:tagLst xmlns:p="http://schemas.openxmlformats.org/presentationml/2006/main">
  <p:tag name="PA" val="v3.0.1"/>
</p:tagLst>
</file>

<file path=ppt/tags/tag119.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20.xml><?xml version="1.0" encoding="utf-8"?>
<p:tagLst xmlns:p="http://schemas.openxmlformats.org/presentationml/2006/main">
  <p:tag name="PA" val="v3.0.1"/>
</p:tagLst>
</file>

<file path=ppt/tags/tag121.xml><?xml version="1.0" encoding="utf-8"?>
<p:tagLst xmlns:p="http://schemas.openxmlformats.org/presentationml/2006/main">
  <p:tag name="PA" val="v3.0.1"/>
</p:tagLst>
</file>

<file path=ppt/tags/tag122.xml><?xml version="1.0" encoding="utf-8"?>
<p:tagLst xmlns:p="http://schemas.openxmlformats.org/presentationml/2006/main">
  <p:tag name="PA" val="v3.0.1"/>
</p:tagLst>
</file>

<file path=ppt/tags/tag123.xml><?xml version="1.0" encoding="utf-8"?>
<p:tagLst xmlns:p="http://schemas.openxmlformats.org/presentationml/2006/main">
  <p:tag name="PA" val="v3.0.1"/>
</p:tagLst>
</file>

<file path=ppt/tags/tag124.xml><?xml version="1.0" encoding="utf-8"?>
<p:tagLst xmlns:p="http://schemas.openxmlformats.org/presentationml/2006/main">
  <p:tag name="PA" val="v3.0.1"/>
</p:tagLst>
</file>

<file path=ppt/tags/tag125.xml><?xml version="1.0" encoding="utf-8"?>
<p:tagLst xmlns:p="http://schemas.openxmlformats.org/presentationml/2006/main">
  <p:tag name="PA" val="v3.0.1"/>
</p:tagLst>
</file>

<file path=ppt/tags/tag126.xml><?xml version="1.0" encoding="utf-8"?>
<p:tagLst xmlns:p="http://schemas.openxmlformats.org/presentationml/2006/main">
  <p:tag name="PA" val="v3.0.1"/>
</p:tagLst>
</file>

<file path=ppt/tags/tag127.xml><?xml version="1.0" encoding="utf-8"?>
<p:tagLst xmlns:p="http://schemas.openxmlformats.org/presentationml/2006/main">
  <p:tag name="PA" val="v3.0.1"/>
</p:tagLst>
</file>

<file path=ppt/tags/tag128.xml><?xml version="1.0" encoding="utf-8"?>
<p:tagLst xmlns:p="http://schemas.openxmlformats.org/presentationml/2006/main">
  <p:tag name="PA" val="v3.0.1"/>
</p:tagLst>
</file>

<file path=ppt/tags/tag129.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27.xml><?xml version="1.0" encoding="utf-8"?>
<p:tagLst xmlns:p="http://schemas.openxmlformats.org/presentationml/2006/main">
  <p:tag name="PA" val="v3.0.1"/>
</p:tagLst>
</file>

<file path=ppt/tags/tag28.xml><?xml version="1.0" encoding="utf-8"?>
<p:tagLst xmlns:p="http://schemas.openxmlformats.org/presentationml/2006/main">
  <p:tag name="PA" val="v3.0.1"/>
</p:tagLst>
</file>

<file path=ppt/tags/tag29.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PA" val="v3.0.1"/>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PA" val="v3.0.1"/>
</p:tagLst>
</file>

<file path=ppt/tags/tag35.xml><?xml version="1.0" encoding="utf-8"?>
<p:tagLst xmlns:p="http://schemas.openxmlformats.org/presentationml/2006/main">
  <p:tag name="PA" val="v3.0.1"/>
</p:tagLst>
</file>

<file path=ppt/tags/tag36.xml><?xml version="1.0" encoding="utf-8"?>
<p:tagLst xmlns:p="http://schemas.openxmlformats.org/presentationml/2006/main">
  <p:tag name="PA" val="v3.0.1"/>
</p:tagLst>
</file>

<file path=ppt/tags/tag37.xml><?xml version="1.0" encoding="utf-8"?>
<p:tagLst xmlns:p="http://schemas.openxmlformats.org/presentationml/2006/main">
  <p:tag name="PA" val="v3.0.1"/>
</p:tagLst>
</file>

<file path=ppt/tags/tag38.xml><?xml version="1.0" encoding="utf-8"?>
<p:tagLst xmlns:p="http://schemas.openxmlformats.org/presentationml/2006/main">
  <p:tag name="PA" val="v3.0.1"/>
</p:tagLst>
</file>

<file path=ppt/tags/tag39.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PA" val="v3.0.1"/>
</p:tagLst>
</file>

<file path=ppt/tags/tag41.xml><?xml version="1.0" encoding="utf-8"?>
<p:tagLst xmlns:p="http://schemas.openxmlformats.org/presentationml/2006/main">
  <p:tag name="PA" val="v3.0.1"/>
</p:tagLst>
</file>

<file path=ppt/tags/tag42.xml><?xml version="1.0" encoding="utf-8"?>
<p:tagLst xmlns:p="http://schemas.openxmlformats.org/presentationml/2006/main">
  <p:tag name="PA" val="v3.0.1"/>
</p:tagLst>
</file>

<file path=ppt/tags/tag43.xml><?xml version="1.0" encoding="utf-8"?>
<p:tagLst xmlns:p="http://schemas.openxmlformats.org/presentationml/2006/main">
  <p:tag name="PA" val="v3.0.1"/>
</p:tagLst>
</file>

<file path=ppt/tags/tag44.xml><?xml version="1.0" encoding="utf-8"?>
<p:tagLst xmlns:p="http://schemas.openxmlformats.org/presentationml/2006/main">
  <p:tag name="PA" val="v3.0.1"/>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1"/>
</p:tagLst>
</file>

<file path=ppt/tags/tag47.xml><?xml version="1.0" encoding="utf-8"?>
<p:tagLst xmlns:p="http://schemas.openxmlformats.org/presentationml/2006/main">
  <p:tag name="PA" val="v3.0.1"/>
</p:tagLst>
</file>

<file path=ppt/tags/tag48.xml><?xml version="1.0" encoding="utf-8"?>
<p:tagLst xmlns:p="http://schemas.openxmlformats.org/presentationml/2006/main">
  <p:tag name="PA" val="v3.0.1"/>
</p:tagLst>
</file>

<file path=ppt/tags/tag49.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3.0.1"/>
</p:tagLst>
</file>

<file path=ppt/tags/tag52.xml><?xml version="1.0" encoding="utf-8"?>
<p:tagLst xmlns:p="http://schemas.openxmlformats.org/presentationml/2006/main">
  <p:tag name="PA" val="v3.0.1"/>
</p:tagLst>
</file>

<file path=ppt/tags/tag53.xml><?xml version="1.0" encoding="utf-8"?>
<p:tagLst xmlns:p="http://schemas.openxmlformats.org/presentationml/2006/main">
  <p:tag name="PA" val="v3.0.1"/>
</p:tagLst>
</file>

<file path=ppt/tags/tag54.xml><?xml version="1.0" encoding="utf-8"?>
<p:tagLst xmlns:p="http://schemas.openxmlformats.org/presentationml/2006/main">
  <p:tag name="PA" val="v3.0.1"/>
</p:tagLst>
</file>

<file path=ppt/tags/tag55.xml><?xml version="1.0" encoding="utf-8"?>
<p:tagLst xmlns:p="http://schemas.openxmlformats.org/presentationml/2006/main">
  <p:tag name="PA" val="v3.0.1"/>
</p:tagLst>
</file>

<file path=ppt/tags/tag56.xml><?xml version="1.0" encoding="utf-8"?>
<p:tagLst xmlns:p="http://schemas.openxmlformats.org/presentationml/2006/main">
  <p:tag name="PA" val="v3.0.1"/>
</p:tagLst>
</file>

<file path=ppt/tags/tag57.xml><?xml version="1.0" encoding="utf-8"?>
<p:tagLst xmlns:p="http://schemas.openxmlformats.org/presentationml/2006/main">
  <p:tag name="PA" val="v3.0.1"/>
</p:tagLst>
</file>

<file path=ppt/tags/tag58.xml><?xml version="1.0" encoding="utf-8"?>
<p:tagLst xmlns:p="http://schemas.openxmlformats.org/presentationml/2006/main">
  <p:tag name="PA" val="v3.0.1"/>
</p:tagLst>
</file>

<file path=ppt/tags/tag59.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60.xml><?xml version="1.0" encoding="utf-8"?>
<p:tagLst xmlns:p="http://schemas.openxmlformats.org/presentationml/2006/main">
  <p:tag name="PA" val="v3.0.1"/>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PA" val="v3.0.1"/>
</p:tagLst>
</file>

<file path=ppt/tags/tag63.xml><?xml version="1.0" encoding="utf-8"?>
<p:tagLst xmlns:p="http://schemas.openxmlformats.org/presentationml/2006/main">
  <p:tag name="PA" val="v3.0.1"/>
</p:tagLst>
</file>

<file path=ppt/tags/tag64.xml><?xml version="1.0" encoding="utf-8"?>
<p:tagLst xmlns:p="http://schemas.openxmlformats.org/presentationml/2006/main">
  <p:tag name="PA" val="v3.0.1"/>
</p:tagLst>
</file>

<file path=ppt/tags/tag65.xml><?xml version="1.0" encoding="utf-8"?>
<p:tagLst xmlns:p="http://schemas.openxmlformats.org/presentationml/2006/main">
  <p:tag name="PA" val="v3.0.1"/>
</p:tagLst>
</file>

<file path=ppt/tags/tag66.xml><?xml version="1.0" encoding="utf-8"?>
<p:tagLst xmlns:p="http://schemas.openxmlformats.org/presentationml/2006/main">
  <p:tag name="PA" val="v3.0.1"/>
</p:tagLst>
</file>

<file path=ppt/tags/tag67.xml><?xml version="1.0" encoding="utf-8"?>
<p:tagLst xmlns:p="http://schemas.openxmlformats.org/presentationml/2006/main">
  <p:tag name="PA" val="v3.0.1"/>
</p:tagLst>
</file>

<file path=ppt/tags/tag68.xml><?xml version="1.0" encoding="utf-8"?>
<p:tagLst xmlns:p="http://schemas.openxmlformats.org/presentationml/2006/main">
  <p:tag name="PA" val="v3.0.1"/>
</p:tagLst>
</file>

<file path=ppt/tags/tag69.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70.xml><?xml version="1.0" encoding="utf-8"?>
<p:tagLst xmlns:p="http://schemas.openxmlformats.org/presentationml/2006/main">
  <p:tag name="PA" val="v3.0.1"/>
</p:tagLst>
</file>

<file path=ppt/tags/tag71.xml><?xml version="1.0" encoding="utf-8"?>
<p:tagLst xmlns:p="http://schemas.openxmlformats.org/presentationml/2006/main">
  <p:tag name="PA" val="v3.0.1"/>
</p:tagLst>
</file>

<file path=ppt/tags/tag72.xml><?xml version="1.0" encoding="utf-8"?>
<p:tagLst xmlns:p="http://schemas.openxmlformats.org/presentationml/2006/main">
  <p:tag name="PA" val="v3.0.1"/>
</p:tagLst>
</file>

<file path=ppt/tags/tag73.xml><?xml version="1.0" encoding="utf-8"?>
<p:tagLst xmlns:p="http://schemas.openxmlformats.org/presentationml/2006/main">
  <p:tag name="PA" val="v3.0.1"/>
</p:tagLst>
</file>

<file path=ppt/tags/tag74.xml><?xml version="1.0" encoding="utf-8"?>
<p:tagLst xmlns:p="http://schemas.openxmlformats.org/presentationml/2006/main">
  <p:tag name="PA" val="v3.0.1"/>
</p:tagLst>
</file>

<file path=ppt/tags/tag75.xml><?xml version="1.0" encoding="utf-8"?>
<p:tagLst xmlns:p="http://schemas.openxmlformats.org/presentationml/2006/main">
  <p:tag name="PA" val="v3.0.1"/>
</p:tagLst>
</file>

<file path=ppt/tags/tag76.xml><?xml version="1.0" encoding="utf-8"?>
<p:tagLst xmlns:p="http://schemas.openxmlformats.org/presentationml/2006/main">
  <p:tag name="PA" val="v3.0.1"/>
</p:tagLst>
</file>

<file path=ppt/tags/tag77.xml><?xml version="1.0" encoding="utf-8"?>
<p:tagLst xmlns:p="http://schemas.openxmlformats.org/presentationml/2006/main">
  <p:tag name="PA" val="v3.0.1"/>
</p:tagLst>
</file>

<file path=ppt/tags/tag78.xml><?xml version="1.0" encoding="utf-8"?>
<p:tagLst xmlns:p="http://schemas.openxmlformats.org/presentationml/2006/main">
  <p:tag name="PA" val="v3.0.1"/>
</p:tagLst>
</file>

<file path=ppt/tags/tag79.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80.xml><?xml version="1.0" encoding="utf-8"?>
<p:tagLst xmlns:p="http://schemas.openxmlformats.org/presentationml/2006/main">
  <p:tag name="PA" val="v3.0.1"/>
</p:tagLst>
</file>

<file path=ppt/tags/tag81.xml><?xml version="1.0" encoding="utf-8"?>
<p:tagLst xmlns:p="http://schemas.openxmlformats.org/presentationml/2006/main">
  <p:tag name="PA" val="v3.0.1"/>
</p:tagLst>
</file>

<file path=ppt/tags/tag82.xml><?xml version="1.0" encoding="utf-8"?>
<p:tagLst xmlns:p="http://schemas.openxmlformats.org/presentationml/2006/main">
  <p:tag name="PA" val="v3.0.1"/>
</p:tagLst>
</file>

<file path=ppt/tags/tag83.xml><?xml version="1.0" encoding="utf-8"?>
<p:tagLst xmlns:p="http://schemas.openxmlformats.org/presentationml/2006/main">
  <p:tag name="PA" val="v3.0.1"/>
</p:tagLst>
</file>

<file path=ppt/tags/tag84.xml><?xml version="1.0" encoding="utf-8"?>
<p:tagLst xmlns:p="http://schemas.openxmlformats.org/presentationml/2006/main">
  <p:tag name="PA" val="v3.0.1"/>
</p:tagLst>
</file>

<file path=ppt/tags/tag85.xml><?xml version="1.0" encoding="utf-8"?>
<p:tagLst xmlns:p="http://schemas.openxmlformats.org/presentationml/2006/main">
  <p:tag name="PA" val="v3.0.1"/>
</p:tagLst>
</file>

<file path=ppt/tags/tag86.xml><?xml version="1.0" encoding="utf-8"?>
<p:tagLst xmlns:p="http://schemas.openxmlformats.org/presentationml/2006/main">
  <p:tag name="PA" val="v3.0.1"/>
</p:tagLst>
</file>

<file path=ppt/tags/tag87.xml><?xml version="1.0" encoding="utf-8"?>
<p:tagLst xmlns:p="http://schemas.openxmlformats.org/presentationml/2006/main">
  <p:tag name="PA" val="v3.0.1"/>
</p:tagLst>
</file>

<file path=ppt/tags/tag88.xml><?xml version="1.0" encoding="utf-8"?>
<p:tagLst xmlns:p="http://schemas.openxmlformats.org/presentationml/2006/main">
  <p:tag name="PA" val="v3.0.1"/>
</p:tagLst>
</file>

<file path=ppt/tags/tag89.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ags/tag90.xml><?xml version="1.0" encoding="utf-8"?>
<p:tagLst xmlns:p="http://schemas.openxmlformats.org/presentationml/2006/main">
  <p:tag name="PA" val="v3.0.1"/>
</p:tagLst>
</file>

<file path=ppt/tags/tag91.xml><?xml version="1.0" encoding="utf-8"?>
<p:tagLst xmlns:p="http://schemas.openxmlformats.org/presentationml/2006/main">
  <p:tag name="PA" val="v3.0.1"/>
</p:tagLst>
</file>

<file path=ppt/tags/tag92.xml><?xml version="1.0" encoding="utf-8"?>
<p:tagLst xmlns:p="http://schemas.openxmlformats.org/presentationml/2006/main">
  <p:tag name="PA" val="v3.0.1"/>
</p:tagLst>
</file>

<file path=ppt/tags/tag93.xml><?xml version="1.0" encoding="utf-8"?>
<p:tagLst xmlns:p="http://schemas.openxmlformats.org/presentationml/2006/main">
  <p:tag name="PA" val="v3.0.1"/>
</p:tagLst>
</file>

<file path=ppt/tags/tag94.xml><?xml version="1.0" encoding="utf-8"?>
<p:tagLst xmlns:p="http://schemas.openxmlformats.org/presentationml/2006/main">
  <p:tag name="PA" val="v3.0.1"/>
</p:tagLst>
</file>

<file path=ppt/tags/tag95.xml><?xml version="1.0" encoding="utf-8"?>
<p:tagLst xmlns:p="http://schemas.openxmlformats.org/presentationml/2006/main">
  <p:tag name="PA" val="v3.0.1"/>
</p:tagLst>
</file>

<file path=ppt/tags/tag96.xml><?xml version="1.0" encoding="utf-8"?>
<p:tagLst xmlns:p="http://schemas.openxmlformats.org/presentationml/2006/main">
  <p:tag name="PA" val="v3.0.1"/>
</p:tagLst>
</file>

<file path=ppt/tags/tag97.xml><?xml version="1.0" encoding="utf-8"?>
<p:tagLst xmlns:p="http://schemas.openxmlformats.org/presentationml/2006/main">
  <p:tag name="PA" val="v3.0.1"/>
</p:tagLst>
</file>

<file path=ppt/tags/tag98.xml><?xml version="1.0" encoding="utf-8"?>
<p:tagLst xmlns:p="http://schemas.openxmlformats.org/presentationml/2006/main">
  <p:tag name="PA" val="v3.0.1"/>
</p:tagLst>
</file>

<file path=ppt/tags/tag9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4449</Words>
  <Application>WPS 演示</Application>
  <PresentationFormat>全屏显示(16:9)</PresentationFormat>
  <Paragraphs>225</Paragraphs>
  <Slides>27</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华文琥珀</vt:lpstr>
      <vt:lpstr>微软雅黑</vt:lpstr>
      <vt:lpstr>幼圆</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Jedie</dc:creator>
  <cp:lastModifiedBy>admin</cp:lastModifiedBy>
  <cp:revision>108</cp:revision>
  <dcterms:created xsi:type="dcterms:W3CDTF">2017-01-03T04:52:00Z</dcterms:created>
  <dcterms:modified xsi:type="dcterms:W3CDTF">2017-11-07T14:29:14Z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