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3"/>
    <p:sldId id="257" r:id="rId5"/>
    <p:sldId id="270" r:id="rId6"/>
    <p:sldId id="256" r:id="rId7"/>
    <p:sldId id="259" r:id="rId8"/>
    <p:sldId id="265" r:id="rId9"/>
    <p:sldId id="322" r:id="rId10"/>
    <p:sldId id="323" r:id="rId11"/>
    <p:sldId id="261" r:id="rId12"/>
    <p:sldId id="268" r:id="rId13"/>
    <p:sldId id="326" r:id="rId14"/>
    <p:sldId id="327" r:id="rId15"/>
    <p:sldId id="328" r:id="rId16"/>
    <p:sldId id="329" r:id="rId17"/>
    <p:sldId id="331" r:id="rId18"/>
    <p:sldId id="262" r:id="rId19"/>
    <p:sldId id="330" r:id="rId20"/>
    <p:sldId id="336" r:id="rId21"/>
    <p:sldId id="337" r:id="rId22"/>
    <p:sldId id="338" r:id="rId23"/>
    <p:sldId id="339" r:id="rId24"/>
    <p:sldId id="340" r:id="rId25"/>
    <p:sldId id="283" r:id="rId26"/>
    <p:sldId id="294" r:id="rId2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C6D5C"/>
    <a:srgbClr val="8BC066"/>
    <a:srgbClr val="66BFBD"/>
    <a:srgbClr val="FBC65C"/>
    <a:srgbClr val="FF7C80"/>
    <a:srgbClr val="2BCF62"/>
    <a:srgbClr val="66FF66"/>
    <a:srgbClr val="3399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8" d="100"/>
          <a:sy n="88" d="100"/>
        </p:scale>
        <p:origin x="-876" y="-102"/>
      </p:cViewPr>
      <p:guideLst>
        <p:guide orient="horz" pos="1619"/>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A07E51-ED29-4F1B-9F4A-52C79B50D7D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9C6297-20A2-49B0-A95D-734083CE80B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4C541AE-41DC-4328-9C92-4713EB774D8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83E54D-405F-446B-AE9B-7FFD24FC0EF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4C541AE-41DC-4328-9C92-4713EB774D8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83E54D-405F-446B-AE9B-7FFD24FC0EF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4C541AE-41DC-4328-9C92-4713EB774D8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83E54D-405F-446B-AE9B-7FFD24FC0EF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4C541AE-41DC-4328-9C92-4713EB774D8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83E54D-405F-446B-AE9B-7FFD24FC0EF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34C541AE-41DC-4328-9C92-4713EB774D8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83E54D-405F-446B-AE9B-7FFD24FC0EF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4C541AE-41DC-4328-9C92-4713EB774D8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83E54D-405F-446B-AE9B-7FFD24FC0EF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4C541AE-41DC-4328-9C92-4713EB774D8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C83E54D-405F-446B-AE9B-7FFD24FC0EF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4C541AE-41DC-4328-9C92-4713EB774D8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C83E54D-405F-446B-AE9B-7FFD24FC0EF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4C541AE-41DC-4328-9C92-4713EB774D8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C83E54D-405F-446B-AE9B-7FFD24FC0EF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4C541AE-41DC-4328-9C92-4713EB774D8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83E54D-405F-446B-AE9B-7FFD24FC0EF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4C541AE-41DC-4328-9C92-4713EB774D8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83E54D-405F-446B-AE9B-7FFD24FC0EF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4C541AE-41DC-4328-9C92-4713EB774D8B}"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C83E54D-405F-446B-AE9B-7FFD24FC0EF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5" Type="http://schemas.openxmlformats.org/officeDocument/2006/relationships/notesSlide" Target="../notesSlides/notesSlide1.xml"/><Relationship Id="rId14" Type="http://schemas.openxmlformats.org/officeDocument/2006/relationships/slideLayout" Target="../slideLayouts/slideLayout1.xml"/><Relationship Id="rId13" Type="http://schemas.openxmlformats.org/officeDocument/2006/relationships/image" Target="../media/image1.png"/><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slideLayout" Target="../slideLayouts/slideLayout1.xml"/><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1.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1.xml"/><Relationship Id="rId4" Type="http://schemas.openxmlformats.org/officeDocument/2006/relationships/image" Target="../media/image12.png"/><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tags" Target="../tags/tag100.xml"/><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1.xml"/><Relationship Id="rId5" Type="http://schemas.openxmlformats.org/officeDocument/2006/relationships/image" Target="../media/image13.jpeg"/><Relationship Id="rId4" Type="http://schemas.openxmlformats.org/officeDocument/2006/relationships/tags" Target="../tags/tag104.xml"/><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tags" Target="../tags/tag101.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tags" Target="../tags/tag14.xml"/><Relationship Id="rId1" Type="http://schemas.openxmlformats.org/officeDocument/2006/relationships/tags" Target="../tags/tag13.xml"/></Relationships>
</file>

<file path=ppt/slides/_rels/slide20.xml.rels><?xml version="1.0" encoding="UTF-8" standalone="yes"?>
<Relationships xmlns="http://schemas.openxmlformats.org/package/2006/relationships"><Relationship Id="rId9" Type="http://schemas.openxmlformats.org/officeDocument/2006/relationships/notesSlide" Target="../notesSlides/notesSlide20.xml"/><Relationship Id="rId8" Type="http://schemas.openxmlformats.org/officeDocument/2006/relationships/slideLayout" Target="../slideLayouts/slideLayout1.xml"/><Relationship Id="rId7" Type="http://schemas.openxmlformats.org/officeDocument/2006/relationships/image" Target="../media/image15.jpeg"/><Relationship Id="rId6" Type="http://schemas.openxmlformats.org/officeDocument/2006/relationships/tags" Target="../tags/tag109.xml"/><Relationship Id="rId5" Type="http://schemas.openxmlformats.org/officeDocument/2006/relationships/image" Target="../media/image14.jpeg"/><Relationship Id="rId4" Type="http://schemas.openxmlformats.org/officeDocument/2006/relationships/tags" Target="../tags/tag108.xml"/><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tags" Target="../tags/tag105.xml"/></Relationships>
</file>

<file path=ppt/slides/_rels/slide21.xml.rels><?xml version="1.0" encoding="UTF-8" standalone="yes"?>
<Relationships xmlns="http://schemas.openxmlformats.org/package/2006/relationships"><Relationship Id="rId7" Type="http://schemas.openxmlformats.org/officeDocument/2006/relationships/notesSlide" Target="../notesSlides/notesSlide21.xml"/><Relationship Id="rId6" Type="http://schemas.openxmlformats.org/officeDocument/2006/relationships/slideLayout" Target="../slideLayouts/slideLayout1.xml"/><Relationship Id="rId5" Type="http://schemas.openxmlformats.org/officeDocument/2006/relationships/image" Target="../media/image16.jpeg"/><Relationship Id="rId4" Type="http://schemas.openxmlformats.org/officeDocument/2006/relationships/tags" Target="../tags/tag113.xml"/><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s>
</file>

<file path=ppt/slides/_rels/slide22.xml.rels><?xml version="1.0" encoding="UTF-8" standalone="yes"?>
<Relationships xmlns="http://schemas.openxmlformats.org/package/2006/relationships"><Relationship Id="rId9" Type="http://schemas.openxmlformats.org/officeDocument/2006/relationships/notesSlide" Target="../notesSlides/notesSlide22.xml"/><Relationship Id="rId8" Type="http://schemas.openxmlformats.org/officeDocument/2006/relationships/slideLayout" Target="../slideLayouts/slideLayout1.xml"/><Relationship Id="rId7" Type="http://schemas.openxmlformats.org/officeDocument/2006/relationships/image" Target="../media/image18.png"/><Relationship Id="rId6" Type="http://schemas.openxmlformats.org/officeDocument/2006/relationships/tags" Target="../tags/tag118.xml"/><Relationship Id="rId5" Type="http://schemas.openxmlformats.org/officeDocument/2006/relationships/image" Target="../media/image17.jpeg"/><Relationship Id="rId4" Type="http://schemas.openxmlformats.org/officeDocument/2006/relationships/tags" Target="../tags/tag117.xml"/><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tags" Target="../tags/tag1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126.xml"/><Relationship Id="rId7" Type="http://schemas.openxmlformats.org/officeDocument/2006/relationships/tags" Target="../tags/tag125.xml"/><Relationship Id="rId6" Type="http://schemas.openxmlformats.org/officeDocument/2006/relationships/tags" Target="../tags/tag124.xml"/><Relationship Id="rId5" Type="http://schemas.openxmlformats.org/officeDocument/2006/relationships/tags" Target="../tags/tag123.xml"/><Relationship Id="rId4" Type="http://schemas.openxmlformats.org/officeDocument/2006/relationships/tags" Target="../tags/tag122.xml"/><Relationship Id="rId3" Type="http://schemas.openxmlformats.org/officeDocument/2006/relationships/tags" Target="../tags/tag121.xml"/><Relationship Id="rId2" Type="http://schemas.openxmlformats.org/officeDocument/2006/relationships/tags" Target="../tags/tag120.xml"/><Relationship Id="rId10" Type="http://schemas.openxmlformats.org/officeDocument/2006/relationships/notesSlide" Target="../notesSlides/notesSlide24.xml"/><Relationship Id="rId1" Type="http://schemas.openxmlformats.org/officeDocument/2006/relationships/tags" Target="../tags/tag119.xml"/></Relationships>
</file>

<file path=ppt/slides/_rels/slide3.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image" Target="../media/image2.jpeg"/><Relationship Id="rId3" Type="http://schemas.openxmlformats.org/officeDocument/2006/relationships/tags" Target="../tags/tag17.xml"/><Relationship Id="rId2" Type="http://schemas.openxmlformats.org/officeDocument/2006/relationships/tags" Target="../tags/tag16.xml"/><Relationship Id="rId11" Type="http://schemas.openxmlformats.org/officeDocument/2006/relationships/notesSlide" Target="../notesSlides/notesSlide3.xml"/><Relationship Id="rId10" Type="http://schemas.openxmlformats.org/officeDocument/2006/relationships/slideLayout" Target="../slideLayouts/slideLayout1.xml"/><Relationship Id="rId1" Type="http://schemas.openxmlformats.org/officeDocument/2006/relationships/tags" Target="../tags/tag15.xml"/></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0" Type="http://schemas.openxmlformats.org/officeDocument/2006/relationships/notesSlide" Target="../notesSlides/notesSlide4.xml"/><Relationship Id="rId1" Type="http://schemas.openxmlformats.org/officeDocument/2006/relationships/tags" Target="../tags/tag23.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xml"/><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1.xml"/><Relationship Id="rId7" Type="http://schemas.openxmlformats.org/officeDocument/2006/relationships/image" Target="../media/image3.png"/><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s>
</file>

<file path=ppt/slides/_rels/slide7.xml.rels><?xml version="1.0" encoding="UTF-8" standalone="yes"?>
<Relationships xmlns="http://schemas.openxmlformats.org/package/2006/relationships"><Relationship Id="rId9" Type="http://schemas.openxmlformats.org/officeDocument/2006/relationships/tags" Target="../tags/tag50.xml"/><Relationship Id="rId8" Type="http://schemas.openxmlformats.org/officeDocument/2006/relationships/tags" Target="../tags/tag49.xml"/><Relationship Id="rId7" Type="http://schemas.openxmlformats.org/officeDocument/2006/relationships/tags" Target="../tags/tag48.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2" Type="http://schemas.openxmlformats.org/officeDocument/2006/relationships/notesSlide" Target="../notesSlides/notesSlide7.xml"/><Relationship Id="rId11" Type="http://schemas.openxmlformats.org/officeDocument/2006/relationships/slideLayout" Target="../slideLayouts/slideLayout1.xml"/><Relationship Id="rId10" Type="http://schemas.openxmlformats.org/officeDocument/2006/relationships/tags" Target="../tags/tag51.xml"/><Relationship Id="rId1" Type="http://schemas.openxmlformats.org/officeDocument/2006/relationships/tags" Target="../tags/tag42.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59.xml"/><Relationship Id="rId7" Type="http://schemas.openxmlformats.org/officeDocument/2006/relationships/tags" Target="../tags/tag58.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0" Type="http://schemas.openxmlformats.org/officeDocument/2006/relationships/notesSlide" Target="../notesSlides/notesSlide8.xml"/><Relationship Id="rId1" Type="http://schemas.openxmlformats.org/officeDocument/2006/relationships/tags" Target="../tags/tag52.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1.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PA_组合 6"/>
          <p:cNvGrpSpPr/>
          <p:nvPr>
            <p:custDataLst>
              <p:tags r:id="rId1"/>
            </p:custDataLst>
          </p:nvPr>
        </p:nvGrpSpPr>
        <p:grpSpPr>
          <a:xfrm>
            <a:off x="0" y="771550"/>
            <a:ext cx="9144000" cy="4386700"/>
            <a:chOff x="0" y="771550"/>
            <a:chExt cx="9144000" cy="4386700"/>
          </a:xfrm>
        </p:grpSpPr>
        <p:sp>
          <p:nvSpPr>
            <p:cNvPr id="25" name="PA_KSO_Shape"/>
            <p:cNvSpPr/>
            <p:nvPr>
              <p:custDataLst>
                <p:tags r:id="rId2"/>
              </p:custDataLst>
            </p:nvPr>
          </p:nvSpPr>
          <p:spPr>
            <a:xfrm rot="10800000">
              <a:off x="4139952" y="3391950"/>
              <a:ext cx="5004048" cy="17663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PA_KSO_Shape"/>
            <p:cNvSpPr/>
            <p:nvPr>
              <p:custDataLst>
                <p:tags r:id="rId3"/>
              </p:custDataLst>
            </p:nvPr>
          </p:nvSpPr>
          <p:spPr>
            <a:xfrm rot="10800000" flipH="1">
              <a:off x="0" y="771550"/>
              <a:ext cx="4932040" cy="437195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sp>
        <p:nvSpPr>
          <p:cNvPr id="2" name="PA_文本框 1"/>
          <p:cNvSpPr txBox="1"/>
          <p:nvPr>
            <p:custDataLst>
              <p:tags r:id="rId4"/>
            </p:custDataLst>
          </p:nvPr>
        </p:nvSpPr>
        <p:spPr>
          <a:xfrm>
            <a:off x="1911236" y="947440"/>
            <a:ext cx="6011545" cy="1322070"/>
          </a:xfrm>
          <a:prstGeom prst="rect">
            <a:avLst/>
          </a:prstGeom>
          <a:noFill/>
          <a:effectLst>
            <a:outerShdw blurRad="63500" dist="38100" algn="l" rotWithShape="0">
              <a:prstClr val="black">
                <a:alpha val="40000"/>
              </a:prstClr>
            </a:outerShdw>
          </a:effectLst>
        </p:spPr>
        <p:txBody>
          <a:bodyPr wrap="none" rtlCol="0">
            <a:spAutoFit/>
          </a:bodyPr>
          <a:lstStyle/>
          <a:p>
            <a:r>
              <a:rPr lang="en-US" sz="8000" dirty="0" smtClean="0">
                <a:solidFill>
                  <a:srgbClr val="FC6D5C"/>
                </a:solidFill>
                <a:latin typeface="华文琥珀" panose="02010800040101010101" pitchFamily="2" charset="-122"/>
                <a:ea typeface="华文琥珀" panose="02010800040101010101" pitchFamily="2" charset="-122"/>
              </a:rPr>
              <a:t>UML</a:t>
            </a:r>
            <a:r>
              <a:rPr lang="zh-CN" altLang="en-US" sz="8000" dirty="0" smtClean="0">
                <a:solidFill>
                  <a:srgbClr val="FC6D5C"/>
                </a:solidFill>
                <a:latin typeface="华文琥珀" panose="02010800040101010101" pitchFamily="2" charset="-122"/>
                <a:ea typeface="华文琥珀" panose="02010800040101010101" pitchFamily="2" charset="-122"/>
              </a:rPr>
              <a:t>建模工具</a:t>
            </a:r>
            <a:endParaRPr lang="zh-CN" altLang="en-US" sz="8000" dirty="0" smtClean="0">
              <a:solidFill>
                <a:srgbClr val="FC6D5C"/>
              </a:solidFill>
              <a:latin typeface="华文琥珀" panose="02010800040101010101" pitchFamily="2" charset="-122"/>
              <a:ea typeface="华文琥珀" panose="02010800040101010101" pitchFamily="2" charset="-122"/>
            </a:endParaRPr>
          </a:p>
        </p:txBody>
      </p:sp>
      <p:sp>
        <p:nvSpPr>
          <p:cNvPr id="3" name="PA_文本框 2"/>
          <p:cNvSpPr txBox="1"/>
          <p:nvPr>
            <p:custDataLst>
              <p:tags r:id="rId5"/>
            </p:custDataLst>
          </p:nvPr>
        </p:nvSpPr>
        <p:spPr>
          <a:xfrm>
            <a:off x="3280229" y="2135980"/>
            <a:ext cx="2011680" cy="645160"/>
          </a:xfrm>
          <a:prstGeom prst="rect">
            <a:avLst/>
          </a:prstGeom>
          <a:noFill/>
        </p:spPr>
        <p:txBody>
          <a:bodyPr wrap="none" rtlCol="0">
            <a:spAutoFit/>
          </a:bodyPr>
          <a:lstStyle/>
          <a:p>
            <a:r>
              <a:rPr lang="zh-CN" altLang="en-US" sz="3600" dirty="0" smtClean="0">
                <a:solidFill>
                  <a:schemeClr val="tx1">
                    <a:lumMod val="85000"/>
                    <a:lumOff val="15000"/>
                  </a:schemeClr>
                </a:solidFill>
                <a:latin typeface="微软雅黑" panose="020B0503020204020204" pitchFamily="34" charset="-122"/>
                <a:ea typeface="微软雅黑" panose="020B0503020204020204" pitchFamily="34" charset="-122"/>
              </a:rPr>
              <a:t>翻转课堂</a:t>
            </a:r>
            <a:endParaRPr lang="zh-CN" altLang="en-US" sz="3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8" name="PA_组合 7"/>
          <p:cNvGrpSpPr/>
          <p:nvPr>
            <p:custDataLst>
              <p:tags r:id="rId6"/>
            </p:custDataLst>
          </p:nvPr>
        </p:nvGrpSpPr>
        <p:grpSpPr>
          <a:xfrm>
            <a:off x="2195736" y="2892698"/>
            <a:ext cx="4824536" cy="327124"/>
            <a:chOff x="2195736" y="2732224"/>
            <a:chExt cx="4824536" cy="327124"/>
          </a:xfrm>
        </p:grpSpPr>
        <p:cxnSp>
          <p:nvCxnSpPr>
            <p:cNvPr id="6" name="直接连接符 5"/>
            <p:cNvCxnSpPr/>
            <p:nvPr/>
          </p:nvCxnSpPr>
          <p:spPr>
            <a:xfrm>
              <a:off x="2195736" y="2895786"/>
              <a:ext cx="4824536"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圆角矩形 3"/>
            <p:cNvSpPr/>
            <p:nvPr/>
          </p:nvSpPr>
          <p:spPr>
            <a:xfrm>
              <a:off x="2339753" y="2732224"/>
              <a:ext cx="4464496" cy="32712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幼圆" panose="02010509060101010101" pitchFamily="49" charset="-122"/>
                  <a:ea typeface="幼圆" panose="02010509060101010101" pitchFamily="49" charset="-122"/>
                </a:rPr>
                <a:t>汇报时间：</a:t>
              </a:r>
              <a:r>
                <a:rPr lang="en-US" altLang="zh-CN" sz="1400" dirty="0">
                  <a:latin typeface="幼圆" panose="02010509060101010101" pitchFamily="49" charset="-122"/>
                  <a:ea typeface="幼圆" panose="02010509060101010101" pitchFamily="49" charset="-122"/>
                </a:rPr>
                <a:t>2017</a:t>
              </a:r>
              <a:r>
                <a:rPr lang="zh-CN" altLang="en-US" sz="1400" dirty="0">
                  <a:latin typeface="幼圆" panose="02010509060101010101" pitchFamily="49" charset="-122"/>
                  <a:ea typeface="幼圆" panose="02010509060101010101" pitchFamily="49" charset="-122"/>
                </a:rPr>
                <a:t>年 </a:t>
              </a:r>
              <a:r>
                <a:rPr lang="en-US" altLang="zh-CN" sz="1400" dirty="0">
                  <a:latin typeface="幼圆" panose="02010509060101010101" pitchFamily="49" charset="-122"/>
                  <a:ea typeface="幼圆" panose="02010509060101010101" pitchFamily="49" charset="-122"/>
                </a:rPr>
                <a:t>11</a:t>
              </a:r>
              <a:r>
                <a:rPr lang="zh-CN" altLang="en-US" sz="1400" dirty="0">
                  <a:latin typeface="幼圆" panose="02010509060101010101" pitchFamily="49" charset="-122"/>
                  <a:ea typeface="幼圆" panose="02010509060101010101" pitchFamily="49" charset="-122"/>
                </a:rPr>
                <a:t>月    汇报人：</a:t>
              </a:r>
              <a:r>
                <a:rPr lang="en-US" altLang="zh-CN" sz="1400" dirty="0">
                  <a:latin typeface="幼圆" panose="02010509060101010101" pitchFamily="49" charset="-122"/>
                  <a:ea typeface="幼圆" panose="02010509060101010101" pitchFamily="49" charset="-122"/>
                </a:rPr>
                <a:t>G06</a:t>
              </a:r>
              <a:r>
                <a:rPr lang="zh-CN" altLang="en-US" sz="1400" dirty="0">
                  <a:latin typeface="幼圆" panose="02010509060101010101" pitchFamily="49" charset="-122"/>
                  <a:ea typeface="幼圆" panose="02010509060101010101" pitchFamily="49" charset="-122"/>
                </a:rPr>
                <a:t>小组</a:t>
              </a:r>
              <a:endParaRPr lang="zh-CN" altLang="en-US" sz="1400" dirty="0">
                <a:latin typeface="幼圆" panose="02010509060101010101" pitchFamily="49" charset="-122"/>
                <a:ea typeface="幼圆" panose="02010509060101010101" pitchFamily="49" charset="-122"/>
              </a:endParaRPr>
            </a:p>
          </p:txBody>
        </p:sp>
      </p:grpSp>
      <p:sp>
        <p:nvSpPr>
          <p:cNvPr id="11" name="PA_椭圆 10"/>
          <p:cNvSpPr/>
          <p:nvPr>
            <p:custDataLst>
              <p:tags r:id="rId7"/>
            </p:custDataLst>
          </p:nvPr>
        </p:nvSpPr>
        <p:spPr>
          <a:xfrm>
            <a:off x="1115616" y="2959902"/>
            <a:ext cx="259920" cy="259920"/>
          </a:xfrm>
          <a:prstGeom prst="ellipse">
            <a:avLst/>
          </a:prstGeom>
          <a:solidFill>
            <a:srgbClr val="66BFBD"/>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_KSO_Shape"/>
          <p:cNvSpPr/>
          <p:nvPr>
            <p:custDataLst>
              <p:tags r:id="rId8"/>
            </p:custDataLst>
          </p:nvPr>
        </p:nvSpPr>
        <p:spPr>
          <a:xfrm flipH="1">
            <a:off x="6444208" y="-236562"/>
            <a:ext cx="2710704" cy="874387"/>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PA_椭圆 12"/>
          <p:cNvSpPr/>
          <p:nvPr>
            <p:custDataLst>
              <p:tags r:id="rId9"/>
            </p:custDataLst>
          </p:nvPr>
        </p:nvSpPr>
        <p:spPr>
          <a:xfrm>
            <a:off x="1655418" y="3543600"/>
            <a:ext cx="324294" cy="324294"/>
          </a:xfrm>
          <a:prstGeom prst="ellipse">
            <a:avLst/>
          </a:prstGeom>
          <a:solidFill>
            <a:srgbClr val="FC6D5C"/>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PA_椭圆 13"/>
          <p:cNvSpPr/>
          <p:nvPr>
            <p:custDataLst>
              <p:tags r:id="rId10"/>
            </p:custDataLst>
          </p:nvPr>
        </p:nvSpPr>
        <p:spPr>
          <a:xfrm>
            <a:off x="2555777" y="3363839"/>
            <a:ext cx="341908" cy="341908"/>
          </a:xfrm>
          <a:prstGeom prst="ellipse">
            <a:avLst/>
          </a:prstGeom>
          <a:solidFill>
            <a:srgbClr val="8BC066"/>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PA_椭圆 14"/>
          <p:cNvSpPr/>
          <p:nvPr>
            <p:custDataLst>
              <p:tags r:id="rId11"/>
            </p:custDataLst>
          </p:nvPr>
        </p:nvSpPr>
        <p:spPr>
          <a:xfrm>
            <a:off x="1486593" y="2438671"/>
            <a:ext cx="493119" cy="493119"/>
          </a:xfrm>
          <a:prstGeom prst="ellipse">
            <a:avLst/>
          </a:prstGeom>
          <a:solidFill>
            <a:srgbClr val="FBC65C"/>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PA_椭圆 10"/>
          <p:cNvSpPr/>
          <p:nvPr>
            <p:custDataLst>
              <p:tags r:id="rId12"/>
            </p:custDataLst>
          </p:nvPr>
        </p:nvSpPr>
        <p:spPr>
          <a:xfrm>
            <a:off x="6804248" y="3291830"/>
            <a:ext cx="360040" cy="360040"/>
          </a:xfrm>
          <a:prstGeom prst="ellipse">
            <a:avLst/>
          </a:prstGeom>
          <a:solidFill>
            <a:srgbClr val="66BFBD"/>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png格式logo"/>
          <p:cNvPicPr>
            <a:picLocks noChangeAspect="1"/>
          </p:cNvPicPr>
          <p:nvPr/>
        </p:nvPicPr>
        <p:blipFill>
          <a:blip r:embed="rId13"/>
          <a:stretch>
            <a:fillRect/>
          </a:stretch>
        </p:blipFill>
        <p:spPr>
          <a:xfrm>
            <a:off x="400685" y="289560"/>
            <a:ext cx="1427480" cy="18465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000" advTm="5500">
        <p14:reveal/>
      </p:transition>
    </mc:Choice>
    <mc:Fallback>
      <p:transition spd="slow" advTm="5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47"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1000"/>
                                        <p:tgtEl>
                                          <p:spTgt spid="12"/>
                                        </p:tgtEl>
                                      </p:cBhvr>
                                    </p:animEffect>
                                    <p:anim calcmode="lin" valueType="num">
                                      <p:cBhvr>
                                        <p:cTn id="11" dur="1000" fill="hold"/>
                                        <p:tgtEl>
                                          <p:spTgt spid="12"/>
                                        </p:tgtEl>
                                        <p:attrNameLst>
                                          <p:attrName>ppt_x</p:attrName>
                                        </p:attrNameLst>
                                      </p:cBhvr>
                                      <p:tavLst>
                                        <p:tav tm="0">
                                          <p:val>
                                            <p:strVal val="#ppt_x"/>
                                          </p:val>
                                        </p:tav>
                                        <p:tav tm="100000">
                                          <p:val>
                                            <p:strVal val="#ppt_x"/>
                                          </p:val>
                                        </p:tav>
                                      </p:tavLst>
                                    </p:anim>
                                    <p:anim calcmode="lin" valueType="num">
                                      <p:cBhvr>
                                        <p:cTn id="12" dur="1000" fill="hold"/>
                                        <p:tgtEl>
                                          <p:spTgt spid="12"/>
                                        </p:tgtEl>
                                        <p:attrNameLst>
                                          <p:attrName>ppt_y</p:attrName>
                                        </p:attrNameLst>
                                      </p:cBhvr>
                                      <p:tavLst>
                                        <p:tav tm="0">
                                          <p:val>
                                            <p:strVal val="#ppt_y-.1"/>
                                          </p:val>
                                        </p:tav>
                                        <p:tav tm="100000">
                                          <p:val>
                                            <p:strVal val="#ppt_y"/>
                                          </p:val>
                                        </p:tav>
                                      </p:tavLst>
                                    </p:anim>
                                  </p:childTnLst>
                                </p:cTn>
                              </p:par>
                              <p:par>
                                <p:cTn id="13" presetID="23" presetClass="entr" presetSubtype="16" fill="hold" grpId="0" nodeType="withEffect">
                                  <p:stCondLst>
                                    <p:cond delay="100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fltVal val="0"/>
                                          </p:val>
                                        </p:tav>
                                        <p:tav tm="100000">
                                          <p:val>
                                            <p:strVal val="#ppt_w"/>
                                          </p:val>
                                        </p:tav>
                                      </p:tavLst>
                                    </p:anim>
                                    <p:anim calcmode="lin" valueType="num">
                                      <p:cBhvr>
                                        <p:cTn id="16" dur="500" fill="hold"/>
                                        <p:tgtEl>
                                          <p:spTgt spid="2"/>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150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childTnLst>
                                </p:cTn>
                              </p:par>
                              <p:par>
                                <p:cTn id="21" presetID="16" presetClass="entr" presetSubtype="37" fill="hold" nodeType="withEffect">
                                  <p:stCondLst>
                                    <p:cond delay="2000"/>
                                  </p:stCondLst>
                                  <p:childTnLst>
                                    <p:set>
                                      <p:cBhvr>
                                        <p:cTn id="22" dur="1" fill="hold">
                                          <p:stCondLst>
                                            <p:cond delay="0"/>
                                          </p:stCondLst>
                                        </p:cTn>
                                        <p:tgtEl>
                                          <p:spTgt spid="8"/>
                                        </p:tgtEl>
                                        <p:attrNameLst>
                                          <p:attrName>style.visibility</p:attrName>
                                        </p:attrNameLst>
                                      </p:cBhvr>
                                      <p:to>
                                        <p:strVal val="visible"/>
                                      </p:to>
                                    </p:set>
                                    <p:animEffect transition="in" filter="barn(outVertical)">
                                      <p:cBhvr>
                                        <p:cTn id="23" dur="500"/>
                                        <p:tgtEl>
                                          <p:spTgt spid="8"/>
                                        </p:tgtEl>
                                      </p:cBhvr>
                                    </p:animEffect>
                                  </p:childTnLst>
                                </p:cTn>
                              </p:par>
                              <p:par>
                                <p:cTn id="24" presetID="10" presetClass="entr" presetSubtype="0" fill="hold" grpId="0" nodeType="withEffect">
                                  <p:stCondLst>
                                    <p:cond delay="200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0" presetClass="entr" presetSubtype="0" fill="hold" grpId="0" nodeType="withEffect">
                                  <p:stCondLst>
                                    <p:cond delay="250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grpId="0" nodeType="withEffect">
                                  <p:stCondLst>
                                    <p:cond delay="300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10" presetClass="entr" presetSubtype="0" fill="hold" grpId="0" nodeType="withEffect">
                                  <p:stCondLst>
                                    <p:cond delay="350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400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11" grpId="0" animBg="1"/>
      <p:bldP spid="12" grpId="0" animBg="1"/>
      <p:bldP spid="13" grpId="0" animBg="1"/>
      <p:bldP spid="14" grpId="0" animBg="1"/>
      <p:bldP spid="15" grpId="0" animBg="1"/>
      <p:bldP spid="2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1097280" cy="368300"/>
          </a:xfrm>
          <a:prstGeom prst="rect">
            <a:avLst/>
          </a:prstGeom>
          <a:noFill/>
        </p:spPr>
        <p:txBody>
          <a:bodyPr wrap="none" rtlCol="0">
            <a:spAutoFit/>
          </a:bodyPr>
          <a:lstStyle/>
          <a:p>
            <a:pPr algn="l"/>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安装步骤</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PA_直接连接符 7"/>
          <p:cNvCxnSpPr/>
          <p:nvPr>
            <p:custDataLst>
              <p:tags r:id="rId3"/>
            </p:custDataLst>
          </p:nvPr>
        </p:nvCxnSpPr>
        <p:spPr>
          <a:xfrm>
            <a:off x="971600" y="4789066"/>
            <a:ext cx="7200800" cy="0"/>
          </a:xfrm>
          <a:prstGeom prst="line">
            <a:avLst/>
          </a:prstGeom>
          <a:ln w="12700">
            <a:solidFill>
              <a:srgbClr val="FBC65C"/>
            </a:solidFill>
          </a:ln>
        </p:spPr>
        <p:style>
          <a:lnRef idx="1">
            <a:schemeClr val="accent1"/>
          </a:lnRef>
          <a:fillRef idx="0">
            <a:schemeClr val="accent1"/>
          </a:fillRef>
          <a:effectRef idx="0">
            <a:schemeClr val="accent1"/>
          </a:effectRef>
          <a:fontRef idx="minor">
            <a:schemeClr val="tx1"/>
          </a:fontRef>
        </p:style>
      </p:cxnSp>
      <p:sp>
        <p:nvSpPr>
          <p:cNvPr id="8" name="PA_文本框 6"/>
          <p:cNvSpPr txBox="1"/>
          <p:nvPr>
            <p:custDataLst>
              <p:tags r:id="rId4"/>
            </p:custDataLst>
          </p:nvPr>
        </p:nvSpPr>
        <p:spPr>
          <a:xfrm>
            <a:off x="4829553" y="2296325"/>
            <a:ext cx="3235550" cy="829945"/>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首先下载</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StarUML</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的下载包。我们小组选择的是</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StarUML 5.0.2.1570</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版本，也是现在用的最多的版本。</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双击</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exe</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程序进入安装向导界面，如图所示</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pic>
        <p:nvPicPr>
          <p:cNvPr id="4" name="图片 3" descr="`4CZK7A1}M}0}~[%C]A3FLF"/>
          <p:cNvPicPr>
            <a:picLocks noChangeAspect="1"/>
          </p:cNvPicPr>
          <p:nvPr/>
        </p:nvPicPr>
        <p:blipFill>
          <a:blip r:embed="rId5"/>
          <a:stretch>
            <a:fillRect/>
          </a:stretch>
        </p:blipFill>
        <p:spPr>
          <a:xfrm>
            <a:off x="771525" y="1194435"/>
            <a:ext cx="3909695" cy="30327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advTm="4000">
        <p:checker/>
      </p:transition>
    </mc:Choice>
    <mc:Fallback>
      <p:transition spd="slow" advTm="4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1" fill="hold" grpId="0" nodeType="withEffect">
                                  <p:stCondLst>
                                    <p:cond delay="250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8" fill="hold" nodeType="withEffect">
                                  <p:stCondLst>
                                    <p:cond delay="300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1097280" cy="368300"/>
          </a:xfrm>
          <a:prstGeom prst="rect">
            <a:avLst/>
          </a:prstGeom>
          <a:noFill/>
        </p:spPr>
        <p:txBody>
          <a:bodyPr wrap="none" rtlCol="0">
            <a:spAutoFit/>
          </a:bodyPr>
          <a:lstStyle/>
          <a:p>
            <a:pPr algn="l"/>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安装步骤</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PA_直接连接符 7"/>
          <p:cNvCxnSpPr/>
          <p:nvPr>
            <p:custDataLst>
              <p:tags r:id="rId3"/>
            </p:custDataLst>
          </p:nvPr>
        </p:nvCxnSpPr>
        <p:spPr>
          <a:xfrm>
            <a:off x="971600" y="4789066"/>
            <a:ext cx="7200800" cy="0"/>
          </a:xfrm>
          <a:prstGeom prst="line">
            <a:avLst/>
          </a:prstGeom>
          <a:ln w="12700">
            <a:solidFill>
              <a:srgbClr val="FBC65C"/>
            </a:solidFill>
          </a:ln>
        </p:spPr>
        <p:style>
          <a:lnRef idx="1">
            <a:schemeClr val="accent1"/>
          </a:lnRef>
          <a:fillRef idx="0">
            <a:schemeClr val="accent1"/>
          </a:fillRef>
          <a:effectRef idx="0">
            <a:schemeClr val="accent1"/>
          </a:effectRef>
          <a:fontRef idx="minor">
            <a:schemeClr val="tx1"/>
          </a:fontRef>
        </p:style>
      </p:cxnSp>
      <p:sp>
        <p:nvSpPr>
          <p:cNvPr id="8" name="PA_文本框 6"/>
          <p:cNvSpPr txBox="1"/>
          <p:nvPr>
            <p:custDataLst>
              <p:tags r:id="rId4"/>
            </p:custDataLst>
          </p:nvPr>
        </p:nvSpPr>
        <p:spPr>
          <a:xfrm>
            <a:off x="4829553" y="2296325"/>
            <a:ext cx="3235550" cy="275590"/>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单击</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NEXT</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按钮进入协议许可界面</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pic>
        <p:nvPicPr>
          <p:cNvPr id="6" name="图片 5" descr="Q6U$90(IBY$`I6}9K}_DBLT"/>
          <p:cNvPicPr>
            <a:picLocks noChangeAspect="1"/>
          </p:cNvPicPr>
          <p:nvPr/>
        </p:nvPicPr>
        <p:blipFill>
          <a:blip r:embed="rId5"/>
          <a:stretch>
            <a:fillRect/>
          </a:stretch>
        </p:blipFill>
        <p:spPr>
          <a:xfrm>
            <a:off x="802005" y="1246505"/>
            <a:ext cx="3909695" cy="30327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advTm="4000">
        <p:checker/>
      </p:transition>
    </mc:Choice>
    <mc:Fallback>
      <p:transition spd="slow" advTm="4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1" fill="hold" grpId="0" nodeType="withEffect">
                                  <p:stCondLst>
                                    <p:cond delay="250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8" fill="hold" nodeType="withEffect">
                                  <p:stCondLst>
                                    <p:cond delay="300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1097280" cy="368300"/>
          </a:xfrm>
          <a:prstGeom prst="rect">
            <a:avLst/>
          </a:prstGeom>
          <a:noFill/>
        </p:spPr>
        <p:txBody>
          <a:bodyPr wrap="none" rtlCol="0">
            <a:spAutoFit/>
          </a:bodyPr>
          <a:lstStyle/>
          <a:p>
            <a:pPr algn="l"/>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安装步骤</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PA_直接连接符 7"/>
          <p:cNvCxnSpPr/>
          <p:nvPr>
            <p:custDataLst>
              <p:tags r:id="rId3"/>
            </p:custDataLst>
          </p:nvPr>
        </p:nvCxnSpPr>
        <p:spPr>
          <a:xfrm>
            <a:off x="971600" y="4789066"/>
            <a:ext cx="7200800" cy="0"/>
          </a:xfrm>
          <a:prstGeom prst="line">
            <a:avLst/>
          </a:prstGeom>
          <a:ln w="12700">
            <a:solidFill>
              <a:srgbClr val="FBC65C"/>
            </a:solidFill>
          </a:ln>
        </p:spPr>
        <p:style>
          <a:lnRef idx="1">
            <a:schemeClr val="accent1"/>
          </a:lnRef>
          <a:fillRef idx="0">
            <a:schemeClr val="accent1"/>
          </a:fillRef>
          <a:effectRef idx="0">
            <a:schemeClr val="accent1"/>
          </a:effectRef>
          <a:fontRef idx="minor">
            <a:schemeClr val="tx1"/>
          </a:fontRef>
        </p:style>
      </p:cxnSp>
      <p:sp>
        <p:nvSpPr>
          <p:cNvPr id="8" name="PA_文本框 6"/>
          <p:cNvSpPr txBox="1"/>
          <p:nvPr>
            <p:custDataLst>
              <p:tags r:id="rId4"/>
            </p:custDataLst>
          </p:nvPr>
        </p:nvSpPr>
        <p:spPr>
          <a:xfrm>
            <a:off x="4531103" y="3498380"/>
            <a:ext cx="3235550" cy="829945"/>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连续单击后进入安装路径的设置界面。对话框中的是默认路径，单击</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Browse</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按钮选择相应路径，同理于开始栏及桌面快捷方式的创建与否</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pic>
        <p:nvPicPr>
          <p:cNvPr id="6" name="图片 5" descr="OFT)@VX8MN4Y0J]JEFCYKJD"/>
          <p:cNvPicPr>
            <a:picLocks noChangeAspect="1"/>
          </p:cNvPicPr>
          <p:nvPr/>
        </p:nvPicPr>
        <p:blipFill>
          <a:blip r:embed="rId5"/>
          <a:stretch>
            <a:fillRect/>
          </a:stretch>
        </p:blipFill>
        <p:spPr>
          <a:xfrm>
            <a:off x="1043305" y="579120"/>
            <a:ext cx="2875915" cy="2230755"/>
          </a:xfrm>
          <a:prstGeom prst="rect">
            <a:avLst/>
          </a:prstGeom>
        </p:spPr>
      </p:pic>
      <p:pic>
        <p:nvPicPr>
          <p:cNvPr id="7" name="图片 6" descr="{[9%XIEX{V6F%QU]($QRL`5"/>
          <p:cNvPicPr>
            <a:picLocks noChangeAspect="1"/>
          </p:cNvPicPr>
          <p:nvPr/>
        </p:nvPicPr>
        <p:blipFill>
          <a:blip r:embed="rId6"/>
          <a:stretch>
            <a:fillRect/>
          </a:stretch>
        </p:blipFill>
        <p:spPr>
          <a:xfrm>
            <a:off x="4531360" y="626745"/>
            <a:ext cx="2875915" cy="2230755"/>
          </a:xfrm>
          <a:prstGeom prst="rect">
            <a:avLst/>
          </a:prstGeom>
        </p:spPr>
      </p:pic>
      <p:pic>
        <p:nvPicPr>
          <p:cNvPr id="9" name="图片 8" descr="QQ)`{0FI$`XYXR8L%~B%E%F"/>
          <p:cNvPicPr>
            <a:picLocks noChangeAspect="1"/>
          </p:cNvPicPr>
          <p:nvPr/>
        </p:nvPicPr>
        <p:blipFill>
          <a:blip r:embed="rId7"/>
          <a:stretch>
            <a:fillRect/>
          </a:stretch>
        </p:blipFill>
        <p:spPr>
          <a:xfrm>
            <a:off x="1043305" y="2857500"/>
            <a:ext cx="2721610" cy="21113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advTm="4000">
        <p:checker/>
      </p:transition>
    </mc:Choice>
    <mc:Fallback>
      <p:transition spd="slow" advTm="4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1" fill="hold" grpId="0" nodeType="withEffect">
                                  <p:stCondLst>
                                    <p:cond delay="250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8" fill="hold" nodeType="withEffect">
                                  <p:stCondLst>
                                    <p:cond delay="300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1097280" cy="368300"/>
          </a:xfrm>
          <a:prstGeom prst="rect">
            <a:avLst/>
          </a:prstGeom>
          <a:noFill/>
        </p:spPr>
        <p:txBody>
          <a:bodyPr wrap="none" rtlCol="0">
            <a:spAutoFit/>
          </a:bodyPr>
          <a:lstStyle/>
          <a:p>
            <a:pPr algn="l"/>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安装步骤</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PA_直接连接符 7"/>
          <p:cNvCxnSpPr/>
          <p:nvPr>
            <p:custDataLst>
              <p:tags r:id="rId3"/>
            </p:custDataLst>
          </p:nvPr>
        </p:nvCxnSpPr>
        <p:spPr>
          <a:xfrm>
            <a:off x="971600" y="4789066"/>
            <a:ext cx="7200800" cy="0"/>
          </a:xfrm>
          <a:prstGeom prst="line">
            <a:avLst/>
          </a:prstGeom>
          <a:ln w="12700">
            <a:solidFill>
              <a:srgbClr val="FBC65C"/>
            </a:solidFill>
          </a:ln>
        </p:spPr>
        <p:style>
          <a:lnRef idx="1">
            <a:schemeClr val="accent1"/>
          </a:lnRef>
          <a:fillRef idx="0">
            <a:schemeClr val="accent1"/>
          </a:fillRef>
          <a:effectRef idx="0">
            <a:schemeClr val="accent1"/>
          </a:effectRef>
          <a:fontRef idx="minor">
            <a:schemeClr val="tx1"/>
          </a:fontRef>
        </p:style>
      </p:cxnSp>
      <p:sp>
        <p:nvSpPr>
          <p:cNvPr id="8" name="PA_文本框 6"/>
          <p:cNvSpPr txBox="1"/>
          <p:nvPr>
            <p:custDataLst>
              <p:tags r:id="rId4"/>
            </p:custDataLst>
          </p:nvPr>
        </p:nvSpPr>
        <p:spPr>
          <a:xfrm>
            <a:off x="1107818" y="3468535"/>
            <a:ext cx="3235550" cy="460375"/>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之后静等安装成功即可，安装成功后的界面如图所示</a:t>
            </a:r>
            <a:endPar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pic>
        <p:nvPicPr>
          <p:cNvPr id="6" name="图片 5" descr="GNML~{ND_LKYRBQT]3)@[KO"/>
          <p:cNvPicPr>
            <a:picLocks noChangeAspect="1"/>
          </p:cNvPicPr>
          <p:nvPr/>
        </p:nvPicPr>
        <p:blipFill>
          <a:blip r:embed="rId5"/>
          <a:stretch>
            <a:fillRect/>
          </a:stretch>
        </p:blipFill>
        <p:spPr>
          <a:xfrm>
            <a:off x="1043305" y="672465"/>
            <a:ext cx="2967355" cy="2301875"/>
          </a:xfrm>
          <a:prstGeom prst="rect">
            <a:avLst/>
          </a:prstGeom>
        </p:spPr>
      </p:pic>
      <p:pic>
        <p:nvPicPr>
          <p:cNvPr id="7" name="图片 6" descr=")@5IPN]SX~L0%`AR5`}LD0U"/>
          <p:cNvPicPr>
            <a:picLocks noChangeAspect="1"/>
          </p:cNvPicPr>
          <p:nvPr/>
        </p:nvPicPr>
        <p:blipFill>
          <a:blip r:embed="rId6"/>
          <a:stretch>
            <a:fillRect/>
          </a:stretch>
        </p:blipFill>
        <p:spPr>
          <a:xfrm>
            <a:off x="4569460" y="672465"/>
            <a:ext cx="2967990" cy="23025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advTm="4000">
        <p:checker/>
      </p:transition>
    </mc:Choice>
    <mc:Fallback>
      <p:transition spd="slow" advTm="4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1" fill="hold" grpId="0" nodeType="withEffect">
                                  <p:stCondLst>
                                    <p:cond delay="250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8" fill="hold" nodeType="withEffect">
                                  <p:stCondLst>
                                    <p:cond delay="300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1097280" cy="368300"/>
          </a:xfrm>
          <a:prstGeom prst="rect">
            <a:avLst/>
          </a:prstGeom>
          <a:noFill/>
        </p:spPr>
        <p:txBody>
          <a:bodyPr wrap="none" rtlCol="0">
            <a:spAutoFit/>
          </a:bodyPr>
          <a:lstStyle/>
          <a:p>
            <a:pPr algn="l"/>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安装步骤</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PA_直接连接符 7"/>
          <p:cNvCxnSpPr/>
          <p:nvPr>
            <p:custDataLst>
              <p:tags r:id="rId3"/>
            </p:custDataLst>
          </p:nvPr>
        </p:nvCxnSpPr>
        <p:spPr>
          <a:xfrm>
            <a:off x="971600" y="4789066"/>
            <a:ext cx="7200800" cy="0"/>
          </a:xfrm>
          <a:prstGeom prst="line">
            <a:avLst/>
          </a:prstGeom>
          <a:ln w="12700">
            <a:solidFill>
              <a:srgbClr val="FBC65C"/>
            </a:solidFill>
          </a:ln>
        </p:spPr>
        <p:style>
          <a:lnRef idx="1">
            <a:schemeClr val="accent1"/>
          </a:lnRef>
          <a:fillRef idx="0">
            <a:schemeClr val="accent1"/>
          </a:fillRef>
          <a:effectRef idx="0">
            <a:schemeClr val="accent1"/>
          </a:effectRef>
          <a:fontRef idx="minor">
            <a:schemeClr val="tx1"/>
          </a:fontRef>
        </p:style>
      </p:cxnSp>
      <p:sp>
        <p:nvSpPr>
          <p:cNvPr id="8" name="PA_文本框 6"/>
          <p:cNvSpPr txBox="1"/>
          <p:nvPr>
            <p:custDataLst>
              <p:tags r:id="rId4"/>
            </p:custDataLst>
          </p:nvPr>
        </p:nvSpPr>
        <p:spPr>
          <a:xfrm>
            <a:off x="1107818" y="3468535"/>
            <a:ext cx="3235550" cy="460375"/>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之后静等安装成功即可，安装成功后的界面如图所示</a:t>
            </a:r>
            <a:endPar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pic>
        <p:nvPicPr>
          <p:cNvPr id="6" name="图片 5" descr="GNML~{ND_LKYRBQT]3)@[KO"/>
          <p:cNvPicPr>
            <a:picLocks noChangeAspect="1"/>
          </p:cNvPicPr>
          <p:nvPr/>
        </p:nvPicPr>
        <p:blipFill>
          <a:blip r:embed="rId5"/>
          <a:stretch>
            <a:fillRect/>
          </a:stretch>
        </p:blipFill>
        <p:spPr>
          <a:xfrm>
            <a:off x="1043305" y="672465"/>
            <a:ext cx="2967355" cy="2301875"/>
          </a:xfrm>
          <a:prstGeom prst="rect">
            <a:avLst/>
          </a:prstGeom>
        </p:spPr>
      </p:pic>
      <p:pic>
        <p:nvPicPr>
          <p:cNvPr id="7" name="图片 6" descr=")@5IPN]SX~L0%`AR5`}LD0U"/>
          <p:cNvPicPr>
            <a:picLocks noChangeAspect="1"/>
          </p:cNvPicPr>
          <p:nvPr/>
        </p:nvPicPr>
        <p:blipFill>
          <a:blip r:embed="rId6"/>
          <a:stretch>
            <a:fillRect/>
          </a:stretch>
        </p:blipFill>
        <p:spPr>
          <a:xfrm>
            <a:off x="4569460" y="672465"/>
            <a:ext cx="2967990" cy="23025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advTm="4000">
        <p:checker/>
      </p:transition>
    </mc:Choice>
    <mc:Fallback>
      <p:transition spd="slow" advTm="4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1" fill="hold" grpId="0" nodeType="withEffect">
                                  <p:stCondLst>
                                    <p:cond delay="250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8" fill="hold" nodeType="withEffect">
                                  <p:stCondLst>
                                    <p:cond delay="300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1802765" cy="368300"/>
          </a:xfrm>
          <a:prstGeom prst="rect">
            <a:avLst/>
          </a:prstGeom>
          <a:noFill/>
        </p:spPr>
        <p:txBody>
          <a:bodyPr wrap="none" rtlCol="0">
            <a:spAutoFit/>
          </a:bodyPr>
          <a:lstStyle/>
          <a:p>
            <a:pPr algn="l"/>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StarUML</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的配置</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PA_直接连接符 7"/>
          <p:cNvCxnSpPr/>
          <p:nvPr>
            <p:custDataLst>
              <p:tags r:id="rId3"/>
            </p:custDataLst>
          </p:nvPr>
        </p:nvCxnSpPr>
        <p:spPr>
          <a:xfrm>
            <a:off x="971600" y="4789066"/>
            <a:ext cx="7200800" cy="0"/>
          </a:xfrm>
          <a:prstGeom prst="line">
            <a:avLst/>
          </a:prstGeom>
          <a:ln w="12700">
            <a:solidFill>
              <a:srgbClr val="FBC65C"/>
            </a:solidFill>
          </a:ln>
        </p:spPr>
        <p:style>
          <a:lnRef idx="1">
            <a:schemeClr val="accent1"/>
          </a:lnRef>
          <a:fillRef idx="0">
            <a:schemeClr val="accent1"/>
          </a:fillRef>
          <a:effectRef idx="0">
            <a:schemeClr val="accent1"/>
          </a:effectRef>
          <a:fontRef idx="minor">
            <a:schemeClr val="tx1"/>
          </a:fontRef>
        </p:style>
      </p:cxnSp>
      <p:sp>
        <p:nvSpPr>
          <p:cNvPr id="8" name="PA_文本框 6"/>
          <p:cNvSpPr txBox="1"/>
          <p:nvPr>
            <p:custDataLst>
              <p:tags r:id="rId4"/>
            </p:custDataLst>
          </p:nvPr>
        </p:nvSpPr>
        <p:spPr>
          <a:xfrm>
            <a:off x="1108075" y="3545205"/>
            <a:ext cx="6428105" cy="1014730"/>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为了能与面向对象的程序设计语言相关联，实现双向工程，需要在</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StarUML</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中配置</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profile</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属性</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打开</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StarUML</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界面，通过</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Model/Profile……</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菜单设置工程所需的</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profile</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。设置成功后就决定了工程所使用的规则和约定。根据语言的关联，可以选择适合的项，这里为了与</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JAVA</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语言管理，必须包含</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Java Profile</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项，如图所示</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pic>
        <p:nvPicPr>
          <p:cNvPr id="4" name="图片 3" descr="{LSWAAY3Z0WM5(L`[TXS}SG"/>
          <p:cNvPicPr>
            <a:picLocks noChangeAspect="1"/>
          </p:cNvPicPr>
          <p:nvPr/>
        </p:nvPicPr>
        <p:blipFill>
          <a:blip r:embed="rId5"/>
          <a:stretch>
            <a:fillRect/>
          </a:stretch>
        </p:blipFill>
        <p:spPr>
          <a:xfrm>
            <a:off x="1108075" y="717550"/>
            <a:ext cx="4633595" cy="26974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advTm="4000">
        <p:checker/>
      </p:transition>
    </mc:Choice>
    <mc:Fallback>
      <p:transition spd="slow" advTm="4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1" fill="hold" grpId="0" nodeType="withEffect">
                                  <p:stCondLst>
                                    <p:cond delay="250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8" fill="hold" nodeType="withEffect">
                                  <p:stCondLst>
                                    <p:cond delay="300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PA_组合 3"/>
          <p:cNvGrpSpPr/>
          <p:nvPr>
            <p:custDataLst>
              <p:tags r:id="rId1"/>
            </p:custDataLst>
          </p:nvPr>
        </p:nvGrpSpPr>
        <p:grpSpPr>
          <a:xfrm>
            <a:off x="0" y="771550"/>
            <a:ext cx="9144000" cy="4386700"/>
            <a:chOff x="0" y="771550"/>
            <a:chExt cx="9144000" cy="4386700"/>
          </a:xfrm>
        </p:grpSpPr>
        <p:sp>
          <p:nvSpPr>
            <p:cNvPr id="2" name="PA_KSO_Shape"/>
            <p:cNvSpPr/>
            <p:nvPr>
              <p:custDataLst>
                <p:tags r:id="rId2"/>
              </p:custDataLst>
            </p:nvPr>
          </p:nvSpPr>
          <p:spPr>
            <a:xfrm rot="10800000">
              <a:off x="4139952" y="3391950"/>
              <a:ext cx="5004048" cy="17663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PA_KSO_Shape"/>
            <p:cNvSpPr/>
            <p:nvPr>
              <p:custDataLst>
                <p:tags r:id="rId3"/>
              </p:custDataLst>
            </p:nvPr>
          </p:nvSpPr>
          <p:spPr>
            <a:xfrm rot="10800000" flipH="1">
              <a:off x="0" y="771550"/>
              <a:ext cx="4932040" cy="437195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sp>
        <p:nvSpPr>
          <p:cNvPr id="5" name="PA_文本框 4"/>
          <p:cNvSpPr txBox="1"/>
          <p:nvPr>
            <p:custDataLst>
              <p:tags r:id="rId4"/>
            </p:custDataLst>
          </p:nvPr>
        </p:nvSpPr>
        <p:spPr>
          <a:xfrm>
            <a:off x="4499992" y="1908307"/>
            <a:ext cx="3467735" cy="583565"/>
          </a:xfrm>
          <a:prstGeom prst="rect">
            <a:avLst/>
          </a:prstGeom>
          <a:noFill/>
        </p:spPr>
        <p:txBody>
          <a:bodyPr wrap="none" rtlCol="0">
            <a:spAutoFit/>
          </a:bodyPr>
          <a:lstStyle/>
          <a:p>
            <a:r>
              <a:rPr lang="zh-CN" sz="3200" dirty="0">
                <a:solidFill>
                  <a:schemeClr val="tx1">
                    <a:lumMod val="85000"/>
                    <a:lumOff val="15000"/>
                  </a:schemeClr>
                </a:solidFill>
                <a:latin typeface="微软雅黑" panose="020B0503020204020204" pitchFamily="34" charset="-122"/>
                <a:ea typeface="微软雅黑" panose="020B0503020204020204" pitchFamily="34" charset="-122"/>
              </a:rPr>
              <a:t>使用</a:t>
            </a:r>
            <a:r>
              <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rPr>
              <a:t>StarUML</a:t>
            </a: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建模</a:t>
            </a:r>
            <a:endPar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6" name="PA_组合 5"/>
          <p:cNvGrpSpPr/>
          <p:nvPr>
            <p:custDataLst>
              <p:tags r:id="rId5"/>
            </p:custDataLst>
          </p:nvPr>
        </p:nvGrpSpPr>
        <p:grpSpPr>
          <a:xfrm>
            <a:off x="3048085" y="1686951"/>
            <a:ext cx="1027486" cy="1027486"/>
            <a:chOff x="5302919" y="2242095"/>
            <a:chExt cx="621046" cy="621046"/>
          </a:xfrm>
        </p:grpSpPr>
        <p:sp>
          <p:nvSpPr>
            <p:cNvPr id="11" name="椭圆 10"/>
            <p:cNvSpPr/>
            <p:nvPr/>
          </p:nvSpPr>
          <p:spPr>
            <a:xfrm>
              <a:off x="5302919" y="2242095"/>
              <a:ext cx="621046" cy="621046"/>
            </a:xfrm>
            <a:prstGeom prst="ellipse">
              <a:avLst/>
            </a:prstGeom>
            <a:solidFill>
              <a:srgbClr val="8BC066"/>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KSO_Shape"/>
            <p:cNvSpPr/>
            <p:nvPr/>
          </p:nvSpPr>
          <p:spPr bwMode="auto">
            <a:xfrm>
              <a:off x="5462568" y="2409455"/>
              <a:ext cx="301748" cy="335473"/>
            </a:xfrm>
            <a:custGeom>
              <a:avLst/>
              <a:gdLst>
                <a:gd name="T0" fmla="*/ 1511663 w 2946"/>
                <a:gd name="T1" fmla="*/ 216114 h 3274"/>
                <a:gd name="T2" fmla="*/ 1558387 w 2946"/>
                <a:gd name="T3" fmla="*/ 72038 h 3274"/>
                <a:gd name="T4" fmla="*/ 1619403 w 2946"/>
                <a:gd name="T5" fmla="*/ 168822 h 3274"/>
                <a:gd name="T6" fmla="*/ 141821 w 2946"/>
                <a:gd name="T7" fmla="*/ 72038 h 3274"/>
                <a:gd name="T8" fmla="*/ 647541 w 2946"/>
                <a:gd name="T9" fmla="*/ 0 h 3274"/>
                <a:gd name="T10" fmla="*/ 974060 w 2946"/>
                <a:gd name="T11" fmla="*/ 72038 h 3274"/>
                <a:gd name="T12" fmla="*/ 1477582 w 2946"/>
                <a:gd name="T13" fmla="*/ 216114 h 3274"/>
                <a:gd name="T14" fmla="*/ 141821 w 2946"/>
                <a:gd name="T15" fmla="*/ 72038 h 3274"/>
                <a:gd name="T16" fmla="*/ 0 w 2946"/>
                <a:gd name="T17" fmla="*/ 112731 h 3274"/>
                <a:gd name="T18" fmla="*/ 107740 w 2946"/>
                <a:gd name="T19" fmla="*/ 72038 h 3274"/>
                <a:gd name="T20" fmla="*/ 51671 w 2946"/>
                <a:gd name="T21" fmla="*/ 216114 h 3274"/>
                <a:gd name="T22" fmla="*/ 1441851 w 2946"/>
                <a:gd name="T23" fmla="*/ 285952 h 3274"/>
                <a:gd name="T24" fmla="*/ 179750 w 2946"/>
                <a:gd name="T25" fmla="*/ 1298331 h 3274"/>
                <a:gd name="T26" fmla="*/ 1441851 w 2946"/>
                <a:gd name="T27" fmla="*/ 285952 h 3274"/>
                <a:gd name="T28" fmla="*/ 1190091 w 2946"/>
                <a:gd name="T29" fmla="*/ 1118512 h 3274"/>
                <a:gd name="T30" fmla="*/ 937781 w 2946"/>
                <a:gd name="T31" fmla="*/ 1046474 h 3274"/>
                <a:gd name="T32" fmla="*/ 937781 w 2946"/>
                <a:gd name="T33" fmla="*/ 974436 h 3274"/>
                <a:gd name="T34" fmla="*/ 1334111 w 2946"/>
                <a:gd name="T35" fmla="*/ 900199 h 3274"/>
                <a:gd name="T36" fmla="*/ 937781 w 2946"/>
                <a:gd name="T37" fmla="*/ 974436 h 3274"/>
                <a:gd name="T38" fmla="*/ 1334111 w 2946"/>
                <a:gd name="T39" fmla="*/ 792417 h 3274"/>
                <a:gd name="T40" fmla="*/ 937781 w 2946"/>
                <a:gd name="T41" fmla="*/ 722578 h 3274"/>
                <a:gd name="T42" fmla="*/ 554093 w 2946"/>
                <a:gd name="T43" fmla="*/ 1181751 h 3274"/>
                <a:gd name="T44" fmla="*/ 507919 w 2946"/>
                <a:gd name="T45" fmla="*/ 972236 h 3274"/>
                <a:gd name="T46" fmla="*/ 301233 w 2946"/>
                <a:gd name="T47" fmla="*/ 928244 h 3274"/>
                <a:gd name="T48" fmla="*/ 863572 w 2946"/>
                <a:gd name="T49" fmla="*/ 900199 h 3274"/>
                <a:gd name="T50" fmla="*/ 575531 w 2946"/>
                <a:gd name="T51" fmla="*/ 900199 h 3274"/>
                <a:gd name="T52" fmla="*/ 287491 w 2946"/>
                <a:gd name="T53" fmla="*/ 506465 h 3274"/>
                <a:gd name="T54" fmla="*/ 863572 w 2946"/>
                <a:gd name="T55" fmla="*/ 393734 h 3274"/>
                <a:gd name="T56" fmla="*/ 287491 w 2946"/>
                <a:gd name="T57" fmla="*/ 506465 h 3274"/>
                <a:gd name="T58" fmla="*/ 109939 w 2946"/>
                <a:gd name="T59" fmla="*/ 1476502 h 3274"/>
                <a:gd name="T60" fmla="*/ 1551790 w 2946"/>
                <a:gd name="T61" fmla="*/ 1368170 h 3274"/>
                <a:gd name="T62" fmla="*/ 694815 w 2946"/>
                <a:gd name="T63" fmla="*/ 1519394 h 3274"/>
                <a:gd name="T64" fmla="*/ 357302 w 2946"/>
                <a:gd name="T65" fmla="*/ 1800397 h 3274"/>
                <a:gd name="T66" fmla="*/ 694815 w 2946"/>
                <a:gd name="T67" fmla="*/ 1519394 h 3274"/>
                <a:gd name="T68" fmla="*/ 1088397 w 2946"/>
                <a:gd name="T69" fmla="*/ 1800397 h 3274"/>
                <a:gd name="T70" fmla="*/ 1088397 w 2946"/>
                <a:gd name="T71" fmla="*/ 1519394 h 327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946" h="3274">
                  <a:moveTo>
                    <a:pt x="2831" y="393"/>
                  </a:moveTo>
                  <a:cubicBezTo>
                    <a:pt x="2750" y="393"/>
                    <a:pt x="2750" y="393"/>
                    <a:pt x="2750" y="393"/>
                  </a:cubicBezTo>
                  <a:cubicBezTo>
                    <a:pt x="2754" y="131"/>
                    <a:pt x="2754" y="131"/>
                    <a:pt x="2754" y="131"/>
                  </a:cubicBezTo>
                  <a:cubicBezTo>
                    <a:pt x="2835" y="131"/>
                    <a:pt x="2835" y="131"/>
                    <a:pt x="2835" y="131"/>
                  </a:cubicBezTo>
                  <a:cubicBezTo>
                    <a:pt x="2946" y="205"/>
                    <a:pt x="2946" y="205"/>
                    <a:pt x="2946" y="205"/>
                  </a:cubicBezTo>
                  <a:cubicBezTo>
                    <a:pt x="2946" y="307"/>
                    <a:pt x="2946" y="307"/>
                    <a:pt x="2946" y="307"/>
                  </a:cubicBezTo>
                  <a:lnTo>
                    <a:pt x="2831" y="393"/>
                  </a:lnTo>
                  <a:close/>
                  <a:moveTo>
                    <a:pt x="258" y="131"/>
                  </a:moveTo>
                  <a:cubicBezTo>
                    <a:pt x="1178" y="131"/>
                    <a:pt x="1178" y="131"/>
                    <a:pt x="1178" y="131"/>
                  </a:cubicBezTo>
                  <a:cubicBezTo>
                    <a:pt x="1178" y="0"/>
                    <a:pt x="1178" y="0"/>
                    <a:pt x="1178" y="0"/>
                  </a:cubicBezTo>
                  <a:cubicBezTo>
                    <a:pt x="1772" y="0"/>
                    <a:pt x="1772" y="0"/>
                    <a:pt x="1772" y="0"/>
                  </a:cubicBezTo>
                  <a:cubicBezTo>
                    <a:pt x="1772" y="131"/>
                    <a:pt x="1772" y="131"/>
                    <a:pt x="1772" y="131"/>
                  </a:cubicBezTo>
                  <a:cubicBezTo>
                    <a:pt x="2688" y="131"/>
                    <a:pt x="2688" y="131"/>
                    <a:pt x="2688" y="131"/>
                  </a:cubicBezTo>
                  <a:cubicBezTo>
                    <a:pt x="2688" y="393"/>
                    <a:pt x="2688" y="393"/>
                    <a:pt x="2688" y="393"/>
                  </a:cubicBezTo>
                  <a:cubicBezTo>
                    <a:pt x="258" y="393"/>
                    <a:pt x="258" y="393"/>
                    <a:pt x="258" y="393"/>
                  </a:cubicBezTo>
                  <a:lnTo>
                    <a:pt x="258" y="131"/>
                  </a:lnTo>
                  <a:close/>
                  <a:moveTo>
                    <a:pt x="0" y="307"/>
                  </a:moveTo>
                  <a:cubicBezTo>
                    <a:pt x="0" y="205"/>
                    <a:pt x="0" y="205"/>
                    <a:pt x="0" y="205"/>
                  </a:cubicBezTo>
                  <a:cubicBezTo>
                    <a:pt x="94" y="131"/>
                    <a:pt x="94" y="131"/>
                    <a:pt x="94" y="131"/>
                  </a:cubicBezTo>
                  <a:cubicBezTo>
                    <a:pt x="196" y="131"/>
                    <a:pt x="196" y="131"/>
                    <a:pt x="196" y="131"/>
                  </a:cubicBezTo>
                  <a:cubicBezTo>
                    <a:pt x="196" y="393"/>
                    <a:pt x="196" y="393"/>
                    <a:pt x="196" y="393"/>
                  </a:cubicBezTo>
                  <a:cubicBezTo>
                    <a:pt x="94" y="393"/>
                    <a:pt x="94" y="393"/>
                    <a:pt x="94" y="393"/>
                  </a:cubicBezTo>
                  <a:lnTo>
                    <a:pt x="0" y="307"/>
                  </a:lnTo>
                  <a:close/>
                  <a:moveTo>
                    <a:pt x="2623" y="520"/>
                  </a:moveTo>
                  <a:cubicBezTo>
                    <a:pt x="2623" y="2361"/>
                    <a:pt x="2623" y="2361"/>
                    <a:pt x="2623" y="2361"/>
                  </a:cubicBezTo>
                  <a:cubicBezTo>
                    <a:pt x="327" y="2361"/>
                    <a:pt x="327" y="2361"/>
                    <a:pt x="327" y="2361"/>
                  </a:cubicBezTo>
                  <a:cubicBezTo>
                    <a:pt x="327" y="520"/>
                    <a:pt x="327" y="520"/>
                    <a:pt x="327" y="520"/>
                  </a:cubicBezTo>
                  <a:lnTo>
                    <a:pt x="2623" y="520"/>
                  </a:lnTo>
                  <a:close/>
                  <a:moveTo>
                    <a:pt x="1706" y="2034"/>
                  </a:moveTo>
                  <a:cubicBezTo>
                    <a:pt x="2165" y="2034"/>
                    <a:pt x="2165" y="2034"/>
                    <a:pt x="2165" y="2034"/>
                  </a:cubicBezTo>
                  <a:cubicBezTo>
                    <a:pt x="2165" y="1903"/>
                    <a:pt x="2165" y="1903"/>
                    <a:pt x="2165" y="1903"/>
                  </a:cubicBezTo>
                  <a:cubicBezTo>
                    <a:pt x="1706" y="1903"/>
                    <a:pt x="1706" y="1903"/>
                    <a:pt x="1706" y="1903"/>
                  </a:cubicBezTo>
                  <a:lnTo>
                    <a:pt x="1706" y="2034"/>
                  </a:lnTo>
                  <a:close/>
                  <a:moveTo>
                    <a:pt x="1706" y="1772"/>
                  </a:moveTo>
                  <a:cubicBezTo>
                    <a:pt x="2427" y="1772"/>
                    <a:pt x="2427" y="1772"/>
                    <a:pt x="2427" y="1772"/>
                  </a:cubicBezTo>
                  <a:cubicBezTo>
                    <a:pt x="2427" y="1637"/>
                    <a:pt x="2427" y="1637"/>
                    <a:pt x="2427" y="1637"/>
                  </a:cubicBezTo>
                  <a:cubicBezTo>
                    <a:pt x="1706" y="1637"/>
                    <a:pt x="1706" y="1637"/>
                    <a:pt x="1706" y="1637"/>
                  </a:cubicBezTo>
                  <a:lnTo>
                    <a:pt x="1706" y="1772"/>
                  </a:lnTo>
                  <a:close/>
                  <a:moveTo>
                    <a:pt x="1706" y="1441"/>
                  </a:moveTo>
                  <a:cubicBezTo>
                    <a:pt x="2427" y="1441"/>
                    <a:pt x="2427" y="1441"/>
                    <a:pt x="2427" y="1441"/>
                  </a:cubicBezTo>
                  <a:cubicBezTo>
                    <a:pt x="2427" y="1314"/>
                    <a:pt x="2427" y="1314"/>
                    <a:pt x="2427" y="1314"/>
                  </a:cubicBezTo>
                  <a:cubicBezTo>
                    <a:pt x="1706" y="1314"/>
                    <a:pt x="1706" y="1314"/>
                    <a:pt x="1706" y="1314"/>
                  </a:cubicBezTo>
                  <a:lnTo>
                    <a:pt x="1706" y="1441"/>
                  </a:lnTo>
                  <a:close/>
                  <a:moveTo>
                    <a:pt x="1008" y="2149"/>
                  </a:moveTo>
                  <a:cubicBezTo>
                    <a:pt x="1245" y="2149"/>
                    <a:pt x="1440" y="1998"/>
                    <a:pt x="1466" y="1768"/>
                  </a:cubicBezTo>
                  <a:cubicBezTo>
                    <a:pt x="924" y="1768"/>
                    <a:pt x="924" y="1768"/>
                    <a:pt x="924" y="1768"/>
                  </a:cubicBezTo>
                  <a:cubicBezTo>
                    <a:pt x="924" y="1231"/>
                    <a:pt x="924" y="1231"/>
                    <a:pt x="924" y="1231"/>
                  </a:cubicBezTo>
                  <a:cubicBezTo>
                    <a:pt x="694" y="1256"/>
                    <a:pt x="548" y="1451"/>
                    <a:pt x="548" y="1688"/>
                  </a:cubicBezTo>
                  <a:cubicBezTo>
                    <a:pt x="548" y="1943"/>
                    <a:pt x="754" y="2149"/>
                    <a:pt x="1008" y="2149"/>
                  </a:cubicBezTo>
                  <a:close/>
                  <a:moveTo>
                    <a:pt x="1571" y="1637"/>
                  </a:moveTo>
                  <a:cubicBezTo>
                    <a:pt x="1571" y="1637"/>
                    <a:pt x="1559" y="1126"/>
                    <a:pt x="1047" y="1126"/>
                  </a:cubicBezTo>
                  <a:cubicBezTo>
                    <a:pt x="1047" y="1637"/>
                    <a:pt x="1047" y="1637"/>
                    <a:pt x="1047" y="1637"/>
                  </a:cubicBezTo>
                  <a:lnTo>
                    <a:pt x="1571" y="1637"/>
                  </a:lnTo>
                  <a:close/>
                  <a:moveTo>
                    <a:pt x="523" y="921"/>
                  </a:moveTo>
                  <a:cubicBezTo>
                    <a:pt x="1571" y="921"/>
                    <a:pt x="1571" y="921"/>
                    <a:pt x="1571" y="921"/>
                  </a:cubicBezTo>
                  <a:cubicBezTo>
                    <a:pt x="1571" y="716"/>
                    <a:pt x="1571" y="716"/>
                    <a:pt x="1571" y="716"/>
                  </a:cubicBezTo>
                  <a:cubicBezTo>
                    <a:pt x="523" y="716"/>
                    <a:pt x="523" y="716"/>
                    <a:pt x="523" y="716"/>
                  </a:cubicBezTo>
                  <a:lnTo>
                    <a:pt x="523" y="921"/>
                  </a:lnTo>
                  <a:close/>
                  <a:moveTo>
                    <a:pt x="2823" y="2685"/>
                  </a:moveTo>
                  <a:cubicBezTo>
                    <a:pt x="200" y="2685"/>
                    <a:pt x="200" y="2685"/>
                    <a:pt x="200" y="2685"/>
                  </a:cubicBezTo>
                  <a:cubicBezTo>
                    <a:pt x="200" y="2488"/>
                    <a:pt x="200" y="2488"/>
                    <a:pt x="200" y="2488"/>
                  </a:cubicBezTo>
                  <a:cubicBezTo>
                    <a:pt x="2823" y="2488"/>
                    <a:pt x="2823" y="2488"/>
                    <a:pt x="2823" y="2488"/>
                  </a:cubicBezTo>
                  <a:lnTo>
                    <a:pt x="2823" y="2685"/>
                  </a:lnTo>
                  <a:close/>
                  <a:moveTo>
                    <a:pt x="1264" y="2763"/>
                  </a:moveTo>
                  <a:cubicBezTo>
                    <a:pt x="957" y="3274"/>
                    <a:pt x="957" y="3274"/>
                    <a:pt x="957" y="3274"/>
                  </a:cubicBezTo>
                  <a:cubicBezTo>
                    <a:pt x="650" y="3274"/>
                    <a:pt x="650" y="3274"/>
                    <a:pt x="650" y="3274"/>
                  </a:cubicBezTo>
                  <a:cubicBezTo>
                    <a:pt x="957" y="2763"/>
                    <a:pt x="957" y="2763"/>
                    <a:pt x="957" y="2763"/>
                  </a:cubicBezTo>
                  <a:lnTo>
                    <a:pt x="1264" y="2763"/>
                  </a:lnTo>
                  <a:close/>
                  <a:moveTo>
                    <a:pt x="2287" y="3274"/>
                  </a:moveTo>
                  <a:cubicBezTo>
                    <a:pt x="1980" y="3274"/>
                    <a:pt x="1980" y="3274"/>
                    <a:pt x="1980" y="3274"/>
                  </a:cubicBezTo>
                  <a:cubicBezTo>
                    <a:pt x="1673" y="2763"/>
                    <a:pt x="1673" y="2763"/>
                    <a:pt x="1673" y="2763"/>
                  </a:cubicBezTo>
                  <a:cubicBezTo>
                    <a:pt x="1980" y="2763"/>
                    <a:pt x="1980" y="2763"/>
                    <a:pt x="1980" y="2763"/>
                  </a:cubicBezTo>
                  <a:lnTo>
                    <a:pt x="2287" y="3274"/>
                  </a:ln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advTm="1500">
        <p:fade/>
      </p:transition>
    </mc:Choice>
    <mc:Fallback>
      <p:transition spd="med"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3" presetClass="entr" presetSubtype="16" fill="hold" nodeType="withEffect">
                                  <p:stCondLst>
                                    <p:cond delay="500"/>
                                  </p:stCondLst>
                                  <p:childTnLst>
                                    <p:set>
                                      <p:cBhvr>
                                        <p:cTn id="9" dur="1" fill="hold">
                                          <p:stCondLst>
                                            <p:cond delay="0"/>
                                          </p:stCondLst>
                                        </p:cTn>
                                        <p:tgtEl>
                                          <p:spTgt spid="6"/>
                                        </p:tgtEl>
                                        <p:attrNameLst>
                                          <p:attrName>style.visibility</p:attrName>
                                        </p:attrNameLst>
                                      </p:cBhvr>
                                      <p:to>
                                        <p:strVal val="visible"/>
                                      </p:to>
                                    </p:set>
                                    <p:anim calcmode="lin" valueType="num">
                                      <p:cBhvr>
                                        <p:cTn id="10" dur="500" fill="hold"/>
                                        <p:tgtEl>
                                          <p:spTgt spid="6"/>
                                        </p:tgtEl>
                                        <p:attrNameLst>
                                          <p:attrName>ppt_w</p:attrName>
                                        </p:attrNameLst>
                                      </p:cBhvr>
                                      <p:tavLst>
                                        <p:tav tm="0">
                                          <p:val>
                                            <p:fltVal val="0"/>
                                          </p:val>
                                        </p:tav>
                                        <p:tav tm="100000">
                                          <p:val>
                                            <p:strVal val="#ppt_w"/>
                                          </p:val>
                                        </p:tav>
                                      </p:tavLst>
                                    </p:anim>
                                    <p:anim calcmode="lin" valueType="num">
                                      <p:cBhvr>
                                        <p:cTn id="11" dur="500" fill="hold"/>
                                        <p:tgtEl>
                                          <p:spTgt spid="6"/>
                                        </p:tgtEl>
                                        <p:attrNameLst>
                                          <p:attrName>ppt_h</p:attrName>
                                        </p:attrNameLst>
                                      </p:cBhvr>
                                      <p:tavLst>
                                        <p:tav tm="0">
                                          <p:val>
                                            <p:fltVal val="0"/>
                                          </p:val>
                                        </p:tav>
                                        <p:tav tm="100000">
                                          <p:val>
                                            <p:strVal val="#ppt_h"/>
                                          </p:val>
                                        </p:tav>
                                      </p:tavLst>
                                    </p:anim>
                                  </p:childTnLst>
                                </p:cTn>
                              </p:par>
                              <p:par>
                                <p:cTn id="12" presetID="22" presetClass="entr" presetSubtype="8" fill="hold" grpId="0" nodeType="withEffect">
                                  <p:stCondLst>
                                    <p:cond delay="100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868680" cy="368300"/>
          </a:xfrm>
          <a:prstGeom prst="rect">
            <a:avLst/>
          </a:prstGeom>
          <a:noFill/>
        </p:spPr>
        <p:txBody>
          <a:bodyPr wrap="none" rtlCol="0">
            <a:spAutoFit/>
          </a:bodyPr>
          <a:lstStyle/>
          <a:p>
            <a:pPr algn="l"/>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主界面</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PA_文本框 6"/>
          <p:cNvSpPr txBox="1"/>
          <p:nvPr>
            <p:custDataLst>
              <p:tags r:id="rId3"/>
            </p:custDataLst>
          </p:nvPr>
        </p:nvSpPr>
        <p:spPr>
          <a:xfrm>
            <a:off x="1181735" y="4302760"/>
            <a:ext cx="5655310" cy="829945"/>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安装完成之后点击</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StarUML</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进入主界面。如图，主界面主要以以文件为始一行的菜单栏，</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菜单栏之下以空白文件为始一行的工具栏，再之下以工具箱为始一列的工具箱，右侧的模型资源管理器及之下的属性区五个大类组成</a:t>
            </a:r>
            <a:endPar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pic>
        <p:nvPicPr>
          <p:cNvPr id="4" name="图片 3" descr="]5K~TL}W1{MC9O5[631{`RU"/>
          <p:cNvPicPr>
            <a:picLocks noChangeAspect="1"/>
          </p:cNvPicPr>
          <p:nvPr/>
        </p:nvPicPr>
        <p:blipFill>
          <a:blip r:embed="rId4"/>
          <a:stretch>
            <a:fillRect/>
          </a:stretch>
        </p:blipFill>
        <p:spPr>
          <a:xfrm>
            <a:off x="1043305" y="604520"/>
            <a:ext cx="6531610" cy="35375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advTm="4000">
        <p:checker/>
      </p:transition>
    </mc:Choice>
    <mc:Fallback>
      <p:transition spd="slow" advTm="4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1" fill="hold" grpId="0" nodeType="withEffect">
                                  <p:stCondLst>
                                    <p:cond delay="250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3162935" cy="368300"/>
          </a:xfrm>
          <a:prstGeom prst="rect">
            <a:avLst/>
          </a:prstGeom>
          <a:noFill/>
        </p:spPr>
        <p:txBody>
          <a:bodyPr wrap="none" rtlCol="0">
            <a:spAutoFit/>
          </a:bodyPr>
          <a:lstStyle/>
          <a:p>
            <a:pPr algn="l"/>
            <a:r>
              <a:rPr lang="zh-CN" dirty="0">
                <a:solidFill>
                  <a:schemeClr val="tx1">
                    <a:lumMod val="85000"/>
                    <a:lumOff val="15000"/>
                  </a:schemeClr>
                </a:solidFill>
                <a:latin typeface="微软雅黑" panose="020B0503020204020204" pitchFamily="34" charset="-122"/>
                <a:ea typeface="微软雅黑" panose="020B0503020204020204" pitchFamily="34" charset="-122"/>
              </a:rPr>
              <a:t>创建或打开项目、配置</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Profile</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PA_直接连接符 7"/>
          <p:cNvCxnSpPr/>
          <p:nvPr>
            <p:custDataLst>
              <p:tags r:id="rId3"/>
            </p:custDataLst>
          </p:nvPr>
        </p:nvCxnSpPr>
        <p:spPr>
          <a:xfrm>
            <a:off x="971600" y="4789066"/>
            <a:ext cx="7200800" cy="0"/>
          </a:xfrm>
          <a:prstGeom prst="line">
            <a:avLst/>
          </a:prstGeom>
          <a:ln w="12700">
            <a:solidFill>
              <a:srgbClr val="FBC65C"/>
            </a:solidFill>
          </a:ln>
        </p:spPr>
        <p:style>
          <a:lnRef idx="1">
            <a:schemeClr val="accent1"/>
          </a:lnRef>
          <a:fillRef idx="0">
            <a:schemeClr val="accent1"/>
          </a:fillRef>
          <a:effectRef idx="0">
            <a:schemeClr val="accent1"/>
          </a:effectRef>
          <a:fontRef idx="minor">
            <a:schemeClr val="tx1"/>
          </a:fontRef>
        </p:style>
      </p:cxnSp>
      <p:sp>
        <p:nvSpPr>
          <p:cNvPr id="8" name="PA_文本框 6"/>
          <p:cNvSpPr txBox="1"/>
          <p:nvPr>
            <p:custDataLst>
              <p:tags r:id="rId4"/>
            </p:custDataLst>
          </p:nvPr>
        </p:nvSpPr>
        <p:spPr>
          <a:xfrm>
            <a:off x="1043305" y="895350"/>
            <a:ext cx="6428105" cy="1198880"/>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在</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S</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tarUML</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中，项目是基本的管理单位。一个项目可以管理一个或多个项目模型，它是在任何软件模型中都存在的顶级的包。一般的说，一个项目保存在一个文件中。一个项目包含三种子元素。分别为模型、子系统和包。</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在</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StarUML</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中，可以通过</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File→New Project</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和</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File→Open</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来创建和打开项目。</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同时，为了与</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Java</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语言交互，应设置</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Profile</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属性，界面如下所示</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pic>
        <p:nvPicPr>
          <p:cNvPr id="4" name="图片 3" descr="{LSWAAY3Z0WM5(L`[TXS}SG"/>
          <p:cNvPicPr>
            <a:picLocks noChangeAspect="1"/>
          </p:cNvPicPr>
          <p:nvPr/>
        </p:nvPicPr>
        <p:blipFill>
          <a:blip r:embed="rId5"/>
          <a:stretch>
            <a:fillRect/>
          </a:stretch>
        </p:blipFill>
        <p:spPr>
          <a:xfrm>
            <a:off x="1529080" y="2094230"/>
            <a:ext cx="4312285" cy="25101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advTm="4000">
        <p:checker/>
      </p:transition>
    </mc:Choice>
    <mc:Fallback>
      <p:transition spd="slow" advTm="4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1" fill="hold" grpId="0" nodeType="withEffect">
                                  <p:stCondLst>
                                    <p:cond delay="250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8" fill="hold" nodeType="withEffect">
                                  <p:stCondLst>
                                    <p:cond delay="300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1097280" cy="368300"/>
          </a:xfrm>
          <a:prstGeom prst="rect">
            <a:avLst/>
          </a:prstGeom>
          <a:noFill/>
        </p:spPr>
        <p:txBody>
          <a:bodyPr wrap="none" rtlCol="0">
            <a:spAutoFit/>
          </a:bodyPr>
          <a:lstStyle/>
          <a:p>
            <a:pPr algn="l"/>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创建模块</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PA_直接连接符 7"/>
          <p:cNvCxnSpPr/>
          <p:nvPr>
            <p:custDataLst>
              <p:tags r:id="rId3"/>
            </p:custDataLst>
          </p:nvPr>
        </p:nvCxnSpPr>
        <p:spPr>
          <a:xfrm>
            <a:off x="971600" y="4789066"/>
            <a:ext cx="7200800" cy="0"/>
          </a:xfrm>
          <a:prstGeom prst="line">
            <a:avLst/>
          </a:prstGeom>
          <a:ln w="12700">
            <a:solidFill>
              <a:srgbClr val="FBC65C"/>
            </a:solidFill>
          </a:ln>
        </p:spPr>
        <p:style>
          <a:lnRef idx="1">
            <a:schemeClr val="accent1"/>
          </a:lnRef>
          <a:fillRef idx="0">
            <a:schemeClr val="accent1"/>
          </a:fillRef>
          <a:effectRef idx="0">
            <a:schemeClr val="accent1"/>
          </a:effectRef>
          <a:fontRef idx="minor">
            <a:schemeClr val="tx1"/>
          </a:fontRef>
        </p:style>
      </p:cxnSp>
      <p:sp>
        <p:nvSpPr>
          <p:cNvPr id="8" name="PA_文本框 6"/>
          <p:cNvSpPr txBox="1"/>
          <p:nvPr>
            <p:custDataLst>
              <p:tags r:id="rId4"/>
            </p:custDataLst>
          </p:nvPr>
        </p:nvSpPr>
        <p:spPr>
          <a:xfrm>
            <a:off x="1043305" y="956945"/>
            <a:ext cx="6428105" cy="2676525"/>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模块是一中包，它提供了对</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StarUML</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功能和特征的扩充。模块的创建可以是几种新扩充元素的结合。不但可以为某用途对一个独立的模块配置扩充元素，而且还可以再同意模块中创建同一类型的扩充元素。</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StarUML</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的模块具有以下功能。</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1</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）拓展主菜单货弹出菜单</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2</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添加新方法（</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Approach</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3</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添加新轮廓（</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Profile</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4</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通过构造型（</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Stereotype</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）或表示法（</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Notation</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）的扩充</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添加新元素</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5</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通过</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com</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服务器或简单的脚本文件实现新的功能</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6</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与其他应用程序集成</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7</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其他的插件（</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Add-In</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）功能</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在项目中创建三个元素的方法相同，如果添加模块，需要选择图</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中右侧的无标题模块，邮件选择模型即可创建模块</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pic>
        <p:nvPicPr>
          <p:cNvPr id="6" name="图片 5" descr="123"/>
          <p:cNvPicPr>
            <a:picLocks noChangeAspect="1"/>
          </p:cNvPicPr>
          <p:nvPr/>
        </p:nvPicPr>
        <p:blipFill>
          <a:blip r:embed="rId5"/>
          <a:stretch>
            <a:fillRect/>
          </a:stretch>
        </p:blipFill>
        <p:spPr>
          <a:xfrm>
            <a:off x="5832475" y="1494790"/>
            <a:ext cx="2884170" cy="31800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advTm="4000">
        <p:checker/>
      </p:transition>
    </mc:Choice>
    <mc:Fallback>
      <p:transition spd="slow" advTm="4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1" fill="hold" grpId="0" nodeType="withEffect">
                                  <p:stCondLst>
                                    <p:cond delay="250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8" fill="hold" nodeType="withEffect">
                                  <p:stCondLst>
                                    <p:cond delay="300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939326" y="843559"/>
            <a:ext cx="253855" cy="253855"/>
          </a:xfrm>
          <a:prstGeom prst="rect">
            <a:avLst/>
          </a:prstGeom>
          <a:solidFill>
            <a:srgbClr val="FBC6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314635" y="843558"/>
            <a:ext cx="253855" cy="253855"/>
          </a:xfrm>
          <a:prstGeom prst="rect">
            <a:avLst/>
          </a:prstGeom>
          <a:solidFill>
            <a:srgbClr val="8B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312476" y="457782"/>
            <a:ext cx="253855" cy="253855"/>
          </a:xfrm>
          <a:prstGeom prst="rect">
            <a:avLst/>
          </a:prstGeom>
          <a:solidFill>
            <a:srgbClr val="66B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39326" y="457783"/>
            <a:ext cx="253855" cy="253855"/>
          </a:xfrm>
          <a:prstGeom prst="rect">
            <a:avLst/>
          </a:prstGeom>
          <a:solidFill>
            <a:srgbClr val="FC6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827584" y="1273475"/>
            <a:ext cx="492443" cy="831318"/>
          </a:xfrm>
          <a:prstGeom prst="rect">
            <a:avLst/>
          </a:prstGeom>
          <a:noFill/>
        </p:spPr>
        <p:txBody>
          <a:bodyPr vert="eaVert" wrap="non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前   言</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TextBox 11"/>
          <p:cNvSpPr txBox="1"/>
          <p:nvPr/>
        </p:nvSpPr>
        <p:spPr>
          <a:xfrm>
            <a:off x="1249059" y="1653164"/>
            <a:ext cx="400110" cy="846578"/>
          </a:xfrm>
          <a:prstGeom prst="rect">
            <a:avLst/>
          </a:prstGeom>
          <a:noFill/>
        </p:spPr>
        <p:txBody>
          <a:bodyPr vert="eaVert" wrap="none" rtlCol="0">
            <a:spAutoFit/>
          </a:bodyPr>
          <a:lstStyle/>
          <a:p>
            <a:r>
              <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rPr>
              <a:t>PREFACE</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8" name="组合 17"/>
          <p:cNvGrpSpPr/>
          <p:nvPr/>
        </p:nvGrpSpPr>
        <p:grpSpPr>
          <a:xfrm>
            <a:off x="941485" y="457783"/>
            <a:ext cx="627005" cy="2401999"/>
            <a:chOff x="941485" y="385775"/>
            <a:chExt cx="627005" cy="2401999"/>
          </a:xfrm>
        </p:grpSpPr>
        <p:cxnSp>
          <p:nvCxnSpPr>
            <p:cNvPr id="10" name="PA_直接连接符 7"/>
            <p:cNvCxnSpPr/>
            <p:nvPr>
              <p:custDataLst>
                <p:tags r:id="rId1"/>
              </p:custDataLst>
            </p:nvPr>
          </p:nvCxnSpPr>
          <p:spPr>
            <a:xfrm>
              <a:off x="1246806" y="385775"/>
              <a:ext cx="0" cy="2401999"/>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3" name="PA_直接连接符 7"/>
            <p:cNvCxnSpPr/>
            <p:nvPr>
              <p:custDataLst>
                <p:tags r:id="rId2"/>
              </p:custDataLst>
            </p:nvPr>
          </p:nvCxnSpPr>
          <p:spPr>
            <a:xfrm>
              <a:off x="941485" y="699542"/>
              <a:ext cx="627005"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1907704" y="1619964"/>
            <a:ext cx="6192620" cy="2306955"/>
          </a:xfrm>
          <a:prstGeom prst="rect">
            <a:avLst/>
          </a:prstGeom>
          <a:noFill/>
        </p:spPr>
        <p:txBody>
          <a:bodyPr wrap="square" rtlCol="0">
            <a:spAutoFit/>
          </a:bodyPr>
          <a:lstStyle/>
          <a:p>
            <a:r>
              <a:rPr lang="en-US" altLang="zh-CN" sz="16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 </a:t>
            </a:r>
            <a:r>
              <a:rPr lang="en-US" altLang="zh-CN" sz="1600" dirty="0" smtClean="0">
                <a:solidFill>
                  <a:schemeClr val="tx1">
                    <a:lumMod val="65000"/>
                    <a:lumOff val="35000"/>
                  </a:schemeClr>
                </a:solidFill>
                <a:latin typeface="幼圆" panose="02010509060101010101" pitchFamily="49" charset="-122"/>
                <a:ea typeface="幼圆" panose="02010509060101010101" pitchFamily="49" charset="-122"/>
                <a:cs typeface="+mn-ea"/>
                <a:sym typeface="+mn-lt"/>
              </a:rPr>
              <a:t>   </a:t>
            </a:r>
            <a:r>
              <a:rPr lang="zh-CN" altLang="en-US" sz="16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Unified Modeling Language (UML)又称统一建模语言或标准建模语言，是始于1997年一个OMG标准，它是一个支持模型化和软件系统开发的图形化语言，为软件开发的所有阶段提供模型化和可视化支持，包括由需求分析到规格，到构造和配置。 面向对象的分析与设计(OOA&amp;D，OOAD)方法的发展在80年代末至90年代中出现了一个高潮，UML是这个高潮的产物。它不仅统一了Booch、Rumbaugh和Jacobson的表示方法，而且对其作了进一步的发展，并最终统一为大众所接受的标准建模语言。</a:t>
            </a:r>
            <a:endParaRPr lang="zh-CN" altLang="en-US" sz="16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a:p>
            <a:endParaRPr lang="zh-CN" altLang="en-US" sz="16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p:txBody>
      </p:sp>
    </p:spTree>
  </p:cSld>
  <p:clrMapOvr>
    <a:masterClrMapping/>
  </p:clrMapOvr>
  <p:transition spd="slow" advTm="95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500"/>
                                        <p:tgtEl>
                                          <p:spTgt spid="18"/>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41" presetClass="entr" presetSubtype="0" fill="hold" grpId="0" nodeType="withEffect">
                                  <p:stCondLst>
                                    <p:cond delay="1000"/>
                                  </p:stCondLst>
                                  <p:iterate type="lt">
                                    <p:tmPct val="10000"/>
                                  </p:iterate>
                                  <p:childTnLst>
                                    <p:set>
                                      <p:cBhvr>
                                        <p:cTn id="27" dur="1" fill="hold">
                                          <p:stCondLst>
                                            <p:cond delay="0"/>
                                          </p:stCondLst>
                                        </p:cTn>
                                        <p:tgtEl>
                                          <p:spTgt spid="19"/>
                                        </p:tgtEl>
                                        <p:attrNameLst>
                                          <p:attrName>style.visibility</p:attrName>
                                        </p:attrNameLst>
                                      </p:cBhvr>
                                      <p:to>
                                        <p:strVal val="visible"/>
                                      </p:to>
                                    </p:set>
                                    <p:anim calcmode="lin" valueType="num">
                                      <p:cBhvr>
                                        <p:cTn id="28"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19"/>
                                        </p:tgtEl>
                                        <p:attrNameLst>
                                          <p:attrName>ppt_y</p:attrName>
                                        </p:attrNameLst>
                                      </p:cBhvr>
                                      <p:tavLst>
                                        <p:tav tm="0">
                                          <p:val>
                                            <p:strVal val="#ppt_y"/>
                                          </p:val>
                                        </p:tav>
                                        <p:tav tm="100000">
                                          <p:val>
                                            <p:strVal val="#ppt_y"/>
                                          </p:val>
                                        </p:tav>
                                      </p:tavLst>
                                    </p:anim>
                                    <p:anim calcmode="lin" valueType="num">
                                      <p:cBhvr>
                                        <p:cTn id="30"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6" grpId="0" animBg="1"/>
      <p:bldP spid="7" grpId="0" animBg="1"/>
      <p:bldP spid="11" grpId="0"/>
      <p:bldP spid="12" grpId="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2011680" cy="368300"/>
          </a:xfrm>
          <a:prstGeom prst="rect">
            <a:avLst/>
          </a:prstGeom>
          <a:noFill/>
        </p:spPr>
        <p:txBody>
          <a:bodyPr wrap="none" rtlCol="0">
            <a:spAutoFit/>
          </a:bodyPr>
          <a:lstStyle/>
          <a:p>
            <a:pPr algn="l"/>
            <a:r>
              <a:rPr lang="zh-CN" dirty="0">
                <a:solidFill>
                  <a:schemeClr val="tx1">
                    <a:lumMod val="85000"/>
                    <a:lumOff val="15000"/>
                  </a:schemeClr>
                </a:solidFill>
                <a:latin typeface="微软雅黑" panose="020B0503020204020204" pitchFamily="34" charset="-122"/>
                <a:ea typeface="微软雅黑" panose="020B0503020204020204" pitchFamily="34" charset="-122"/>
              </a:rPr>
              <a:t>创建参与者与用例</a:t>
            </a:r>
            <a:endParaRPr 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PA_直接连接符 7"/>
          <p:cNvCxnSpPr/>
          <p:nvPr>
            <p:custDataLst>
              <p:tags r:id="rId3"/>
            </p:custDataLst>
          </p:nvPr>
        </p:nvCxnSpPr>
        <p:spPr>
          <a:xfrm>
            <a:off x="971600" y="4789066"/>
            <a:ext cx="7200800" cy="0"/>
          </a:xfrm>
          <a:prstGeom prst="line">
            <a:avLst/>
          </a:prstGeom>
          <a:ln w="12700">
            <a:solidFill>
              <a:srgbClr val="FBC65C"/>
            </a:solidFill>
          </a:ln>
        </p:spPr>
        <p:style>
          <a:lnRef idx="1">
            <a:schemeClr val="accent1"/>
          </a:lnRef>
          <a:fillRef idx="0">
            <a:schemeClr val="accent1"/>
          </a:fillRef>
          <a:effectRef idx="0">
            <a:schemeClr val="accent1"/>
          </a:effectRef>
          <a:fontRef idx="minor">
            <a:schemeClr val="tx1"/>
          </a:fontRef>
        </p:style>
      </p:cxnSp>
      <p:sp>
        <p:nvSpPr>
          <p:cNvPr id="8" name="PA_文本框 6"/>
          <p:cNvSpPr txBox="1"/>
          <p:nvPr>
            <p:custDataLst>
              <p:tags r:id="rId4"/>
            </p:custDataLst>
          </p:nvPr>
        </p:nvSpPr>
        <p:spPr>
          <a:xfrm>
            <a:off x="1043305" y="1040765"/>
            <a:ext cx="5617210" cy="1383665"/>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参与者定义了在于实体交互时该实体的用户可以发挥作用的一套清楚的角色。参与者可以被认为是对于每个用来交流的用例而言的独立角色。</a:t>
            </a:r>
            <a:endParaRPr 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如果在创建用例图之前创建参与者，则需要经过以下步骤进行。</a:t>
            </a:r>
            <a:endParaRPr 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(1)</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通过</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Model</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主菜单或右键选定模型，选择</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Add→Actor</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命令；</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(2)</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在模型资源管理器中就会出现小人图标</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(3)</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相关属性可以在属性区设置和修改</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如图为我们小组创建的创建者例子，分为教师、学生、游客、管理员</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pic>
        <p:nvPicPr>
          <p:cNvPr id="6" name="图片 5" descr="1111"/>
          <p:cNvPicPr>
            <a:picLocks noChangeAspect="1"/>
          </p:cNvPicPr>
          <p:nvPr/>
        </p:nvPicPr>
        <p:blipFill>
          <a:blip r:embed="rId5"/>
          <a:stretch>
            <a:fillRect/>
          </a:stretch>
        </p:blipFill>
        <p:spPr>
          <a:xfrm>
            <a:off x="6660515" y="210820"/>
            <a:ext cx="2308225" cy="2886710"/>
          </a:xfrm>
          <a:prstGeom prst="rect">
            <a:avLst/>
          </a:prstGeom>
        </p:spPr>
      </p:pic>
      <p:sp>
        <p:nvSpPr>
          <p:cNvPr id="7" name="PA_文本框 6"/>
          <p:cNvSpPr txBox="1"/>
          <p:nvPr>
            <p:custDataLst>
              <p:tags r:id="rId6"/>
            </p:custDataLst>
          </p:nvPr>
        </p:nvSpPr>
        <p:spPr>
          <a:xfrm>
            <a:off x="1043305" y="3435350"/>
            <a:ext cx="4298950" cy="829945"/>
          </a:xfrm>
          <a:prstGeom prst="rect">
            <a:avLst/>
          </a:prstGeom>
          <a:noFill/>
        </p:spPr>
        <p:txBody>
          <a:bodyPr wrap="square" rtlCol="0">
            <a:spAutoFit/>
          </a:bodyPr>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用例构造用于定义系统行为或者其他的语义实体而不展示其内部结构。每个用例制定一系列的行为，包括辩题，可执行的实体，与参与者实体交互</a:t>
            </a:r>
            <a:endParaRPr 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其创建过程与参与者类似</a:t>
            </a:r>
            <a:endParaRPr 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pic>
        <p:nvPicPr>
          <p:cNvPr id="9" name="图片 8" descr="222"/>
          <p:cNvPicPr>
            <a:picLocks noChangeAspect="1"/>
          </p:cNvPicPr>
          <p:nvPr/>
        </p:nvPicPr>
        <p:blipFill>
          <a:blip r:embed="rId7"/>
          <a:stretch>
            <a:fillRect/>
          </a:stretch>
        </p:blipFill>
        <p:spPr>
          <a:xfrm>
            <a:off x="5288915" y="2914650"/>
            <a:ext cx="2270760" cy="17741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advTm="4000">
        <p:checker/>
      </p:transition>
    </mc:Choice>
    <mc:Fallback>
      <p:transition spd="slow" advTm="4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1" fill="hold" grpId="0" nodeType="withEffect">
                                  <p:stCondLst>
                                    <p:cond delay="250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8" fill="hold" nodeType="withEffect">
                                  <p:stCondLst>
                                    <p:cond delay="300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par>
                                <p:cTn id="17" presetID="22" presetClass="entr" presetSubtype="1" fill="hold" grpId="0" nodeType="withEffect">
                                  <p:stCondLst>
                                    <p:cond delay="250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868680" cy="368300"/>
          </a:xfrm>
          <a:prstGeom prst="rect">
            <a:avLst/>
          </a:prstGeom>
          <a:noFill/>
        </p:spPr>
        <p:txBody>
          <a:bodyPr wrap="none" rtlCol="0">
            <a:spAutoFit/>
          </a:bodyPr>
          <a:lstStyle/>
          <a:p>
            <a:pPr algn="l"/>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创建图</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PA_直接连接符 7"/>
          <p:cNvCxnSpPr/>
          <p:nvPr>
            <p:custDataLst>
              <p:tags r:id="rId3"/>
            </p:custDataLst>
          </p:nvPr>
        </p:nvCxnSpPr>
        <p:spPr>
          <a:xfrm>
            <a:off x="971600" y="4789066"/>
            <a:ext cx="7200800" cy="0"/>
          </a:xfrm>
          <a:prstGeom prst="line">
            <a:avLst/>
          </a:prstGeom>
          <a:ln w="12700">
            <a:solidFill>
              <a:srgbClr val="FBC65C"/>
            </a:solidFill>
          </a:ln>
        </p:spPr>
        <p:style>
          <a:lnRef idx="1">
            <a:schemeClr val="accent1"/>
          </a:lnRef>
          <a:fillRef idx="0">
            <a:schemeClr val="accent1"/>
          </a:fillRef>
          <a:effectRef idx="0">
            <a:schemeClr val="accent1"/>
          </a:effectRef>
          <a:fontRef idx="minor">
            <a:schemeClr val="tx1"/>
          </a:fontRef>
        </p:style>
      </p:cxnSp>
      <p:sp>
        <p:nvSpPr>
          <p:cNvPr id="8" name="PA_文本框 6"/>
          <p:cNvSpPr txBox="1"/>
          <p:nvPr>
            <p:custDataLst>
              <p:tags r:id="rId4"/>
            </p:custDataLst>
          </p:nvPr>
        </p:nvSpPr>
        <p:spPr>
          <a:xfrm>
            <a:off x="1043305" y="880110"/>
            <a:ext cx="6428105" cy="1383665"/>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StarUML</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能提供常用的</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11</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种类图，前面已经提过，这里就不一一介绍，主要来讲解一下如何创建图</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1</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）从模型资源管理器选择相应的模型；</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2</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右键单击选择创建图菜单，选择相应的图即可</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如图即是我们创建的图示例</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endPar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pic>
        <p:nvPicPr>
          <p:cNvPr id="6" name="图片 5" descr="QQ图片20171105160527"/>
          <p:cNvPicPr>
            <a:picLocks noChangeAspect="1"/>
          </p:cNvPicPr>
          <p:nvPr/>
        </p:nvPicPr>
        <p:blipFill>
          <a:blip r:embed="rId5"/>
          <a:stretch>
            <a:fillRect/>
          </a:stretch>
        </p:blipFill>
        <p:spPr>
          <a:xfrm>
            <a:off x="3408045" y="1835150"/>
            <a:ext cx="4925060" cy="27705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advTm="4000">
        <p:checker/>
      </p:transition>
    </mc:Choice>
    <mc:Fallback>
      <p:transition spd="slow" advTm="4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1" fill="hold" grpId="0" nodeType="withEffect">
                                  <p:stCondLst>
                                    <p:cond delay="250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8" fill="hold" nodeType="withEffect">
                                  <p:stCondLst>
                                    <p:cond delay="300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1325880" cy="368300"/>
          </a:xfrm>
          <a:prstGeom prst="rect">
            <a:avLst/>
          </a:prstGeom>
          <a:noFill/>
        </p:spPr>
        <p:txBody>
          <a:bodyPr wrap="none" rtlCol="0">
            <a:spAutoFit/>
          </a:bodyPr>
          <a:lstStyle/>
          <a:p>
            <a:pPr algn="l"/>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保存与导出</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PA_直接连接符 7"/>
          <p:cNvCxnSpPr/>
          <p:nvPr>
            <p:custDataLst>
              <p:tags r:id="rId3"/>
            </p:custDataLst>
          </p:nvPr>
        </p:nvCxnSpPr>
        <p:spPr>
          <a:xfrm>
            <a:off x="971600" y="4789066"/>
            <a:ext cx="7200800" cy="0"/>
          </a:xfrm>
          <a:prstGeom prst="line">
            <a:avLst/>
          </a:prstGeom>
          <a:ln w="12700">
            <a:solidFill>
              <a:srgbClr val="FBC65C"/>
            </a:solidFill>
          </a:ln>
        </p:spPr>
        <p:style>
          <a:lnRef idx="1">
            <a:schemeClr val="accent1"/>
          </a:lnRef>
          <a:fillRef idx="0">
            <a:schemeClr val="accent1"/>
          </a:fillRef>
          <a:effectRef idx="0">
            <a:schemeClr val="accent1"/>
          </a:effectRef>
          <a:fontRef idx="minor">
            <a:schemeClr val="tx1"/>
          </a:fontRef>
        </p:style>
      </p:cxnSp>
      <p:sp>
        <p:nvSpPr>
          <p:cNvPr id="8" name="PA_文本框 6"/>
          <p:cNvSpPr txBox="1"/>
          <p:nvPr>
            <p:custDataLst>
              <p:tags r:id="rId4"/>
            </p:custDataLst>
          </p:nvPr>
        </p:nvSpPr>
        <p:spPr>
          <a:xfrm>
            <a:off x="1043305" y="880110"/>
            <a:ext cx="4667250" cy="460375"/>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从</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File</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菜单选择</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Save</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命令，所有资料只有一个单一的项目文件（</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X.uml</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），所以目前应该只有一个文件生成</a:t>
            </a:r>
            <a:endPar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pic>
        <p:nvPicPr>
          <p:cNvPr id="4" name="图片 3" descr="~@LFL{L_$B6W5X3{T2`%~Y9"/>
          <p:cNvPicPr>
            <a:picLocks noChangeAspect="1"/>
          </p:cNvPicPr>
          <p:nvPr/>
        </p:nvPicPr>
        <p:blipFill>
          <a:blip r:embed="rId5"/>
          <a:stretch>
            <a:fillRect/>
          </a:stretch>
        </p:blipFill>
        <p:spPr>
          <a:xfrm>
            <a:off x="6072505" y="643255"/>
            <a:ext cx="2627630" cy="2006600"/>
          </a:xfrm>
          <a:prstGeom prst="rect">
            <a:avLst/>
          </a:prstGeom>
        </p:spPr>
      </p:pic>
      <p:sp>
        <p:nvSpPr>
          <p:cNvPr id="7" name="PA_文本框 6"/>
          <p:cNvSpPr txBox="1"/>
          <p:nvPr>
            <p:custDataLst>
              <p:tags r:id="rId6"/>
            </p:custDataLst>
          </p:nvPr>
        </p:nvSpPr>
        <p:spPr>
          <a:xfrm>
            <a:off x="875030" y="3419475"/>
            <a:ext cx="4667250" cy="645160"/>
          </a:xfrm>
          <a:prstGeom prst="rect">
            <a:avLst/>
          </a:prstGeom>
          <a:noFill/>
        </p:spPr>
        <p:txBody>
          <a:bodyPr wrap="square" rtlCol="0">
            <a:spAutoFit/>
          </a:bodyPr>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选择</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File</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菜单中的导出命令可以将图表导出，通过选择合适的稳健烈性保存为其他格式。</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如图为导出</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XML</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的示例</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pic>
        <p:nvPicPr>
          <p:cNvPr id="9" name="图片 8" descr="QPBZK3I`B}AVK])Q4F[5V]D"/>
          <p:cNvPicPr>
            <a:picLocks noChangeAspect="1"/>
          </p:cNvPicPr>
          <p:nvPr/>
        </p:nvPicPr>
        <p:blipFill>
          <a:blip r:embed="rId7"/>
          <a:stretch>
            <a:fillRect/>
          </a:stretch>
        </p:blipFill>
        <p:spPr>
          <a:xfrm>
            <a:off x="6072505" y="2875280"/>
            <a:ext cx="2598420" cy="18421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advTm="4000">
        <p:checker/>
      </p:transition>
    </mc:Choice>
    <mc:Fallback>
      <p:transition spd="slow" advTm="4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1" fill="hold" grpId="0" nodeType="withEffect">
                                  <p:stCondLst>
                                    <p:cond delay="250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8" fill="hold" nodeType="withEffect">
                                  <p:stCondLst>
                                    <p:cond delay="300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par>
                                <p:cTn id="17" presetID="22" presetClass="entr" presetSubtype="1" fill="hold" grpId="0" nodeType="withEffect">
                                  <p:stCondLst>
                                    <p:cond delay="250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23340" y="2050851"/>
            <a:ext cx="6977052" cy="2030095"/>
          </a:xfrm>
          <a:prstGeom prst="rect">
            <a:avLst/>
          </a:prstGeom>
          <a:noFill/>
        </p:spPr>
        <p:txBody>
          <a:bodyPr wrap="square" rtlCol="0">
            <a:spAutoFit/>
          </a:bodyPr>
          <a:lstStyle/>
          <a:p>
            <a:r>
              <a:rPr lang="en-US" altLang="zh-CN"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 </a:t>
            </a:r>
            <a:r>
              <a:rPr lang="en-US" altLang="zh-CN" sz="1400" dirty="0" smtClean="0">
                <a:solidFill>
                  <a:schemeClr val="tx1">
                    <a:lumMod val="65000"/>
                    <a:lumOff val="35000"/>
                  </a:schemeClr>
                </a:solidFill>
                <a:latin typeface="幼圆" panose="02010509060101010101" pitchFamily="49" charset="-122"/>
                <a:ea typeface="幼圆" panose="02010509060101010101" pitchFamily="49" charset="-122"/>
                <a:cs typeface="+mn-ea"/>
                <a:sym typeface="+mn-lt"/>
              </a:rPr>
              <a:t>   </a:t>
            </a:r>
            <a:r>
              <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UML包含了很多图形，敏捷开发可能会少用一些（OOD部分），但是如果完全不用，开发过程中多少都会有点问题。下面几个问题大家可以考虑一下：软件由哪些角色在使用？他们的关系是什么？他们能做什么事情？想想在完成一个比较复杂的流程功能时，没有活动图那将是一个什么的结果？以上问题对于简单的软件是可以不用考虑的，但是对于比较复杂的企业级开发就是必须要考虑的。举例来说，我们要是一个比较复杂的流程，如果不画活动图，那我们如何来判断流程中是否存在瓶颈？流程中涉及哪些角色？非正常情况下流程应该怎么流转？如何这些不知道，开发出的软件肯定会出现问题的，因此，学好</a:t>
            </a:r>
            <a:r>
              <a:rPr lang="en-US" altLang="zh-CN"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UML</a:t>
            </a:r>
            <a:r>
              <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对于现阶段的我们来说真的十分重要</a:t>
            </a:r>
            <a:endPar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a:p>
            <a:endPar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p:txBody>
      </p:sp>
      <p:grpSp>
        <p:nvGrpSpPr>
          <p:cNvPr id="6" name="组合 5"/>
          <p:cNvGrpSpPr/>
          <p:nvPr/>
        </p:nvGrpSpPr>
        <p:grpSpPr>
          <a:xfrm>
            <a:off x="3272008" y="731480"/>
            <a:ext cx="2596136" cy="400110"/>
            <a:chOff x="3272008" y="731480"/>
            <a:chExt cx="2596136" cy="400110"/>
          </a:xfrm>
        </p:grpSpPr>
        <p:sp>
          <p:nvSpPr>
            <p:cNvPr id="7" name="TextBox 6"/>
            <p:cNvSpPr txBox="1"/>
            <p:nvPr/>
          </p:nvSpPr>
          <p:spPr>
            <a:xfrm>
              <a:off x="4110174" y="731480"/>
              <a:ext cx="954107" cy="400110"/>
            </a:xfrm>
            <a:prstGeom prst="rect">
              <a:avLst/>
            </a:prstGeom>
            <a:noFill/>
          </p:spPr>
          <p:txBody>
            <a:bodyPr wrap="non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结束语</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5292080" y="804607"/>
              <a:ext cx="576064" cy="253855"/>
              <a:chOff x="5148064" y="804607"/>
              <a:chExt cx="576064" cy="253855"/>
            </a:xfrm>
          </p:grpSpPr>
          <p:sp>
            <p:nvSpPr>
              <p:cNvPr id="12" name="矩形 11"/>
              <p:cNvSpPr/>
              <p:nvPr/>
            </p:nvSpPr>
            <p:spPr>
              <a:xfrm>
                <a:off x="5148064" y="804607"/>
                <a:ext cx="253855" cy="253855"/>
              </a:xfrm>
              <a:prstGeom prst="rect">
                <a:avLst/>
              </a:prstGeom>
              <a:solidFill>
                <a:srgbClr val="FBC6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470273" y="804607"/>
                <a:ext cx="253855" cy="253855"/>
              </a:xfrm>
              <a:prstGeom prst="rect">
                <a:avLst/>
              </a:prstGeom>
              <a:solidFill>
                <a:srgbClr val="8B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3272008" y="804607"/>
              <a:ext cx="569802" cy="253856"/>
              <a:chOff x="3282118" y="792680"/>
              <a:chExt cx="569802" cy="253856"/>
            </a:xfrm>
          </p:grpSpPr>
          <p:sp>
            <p:nvSpPr>
              <p:cNvPr id="10" name="矩形 9"/>
              <p:cNvSpPr/>
              <p:nvPr/>
            </p:nvSpPr>
            <p:spPr>
              <a:xfrm>
                <a:off x="3598065" y="792681"/>
                <a:ext cx="253855" cy="253855"/>
              </a:xfrm>
              <a:prstGeom prst="rect">
                <a:avLst/>
              </a:prstGeom>
              <a:solidFill>
                <a:srgbClr val="66B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282118" y="792680"/>
                <a:ext cx="253855" cy="253855"/>
              </a:xfrm>
              <a:prstGeom prst="rect">
                <a:avLst/>
              </a:prstGeom>
              <a:solidFill>
                <a:srgbClr val="FC6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transition spd="slow" advTm="95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41" presetClass="entr" presetSubtype="0" fill="hold" grpId="0" nodeType="withEffect">
                                  <p:stCondLst>
                                    <p:cond delay="500"/>
                                  </p:stCondLst>
                                  <p:iterate type="lt">
                                    <p:tmPct val="10000"/>
                                  </p:iterate>
                                  <p:childTnLst>
                                    <p:set>
                                      <p:cBhvr>
                                        <p:cTn id="9" dur="1" fill="hold">
                                          <p:stCondLst>
                                            <p:cond delay="0"/>
                                          </p:stCondLst>
                                        </p:cTn>
                                        <p:tgtEl>
                                          <p:spTgt spid="5"/>
                                        </p:tgtEl>
                                        <p:attrNameLst>
                                          <p:attrName>style.visibility</p:attrName>
                                        </p:attrNameLst>
                                      </p:cBhvr>
                                      <p:to>
                                        <p:strVal val="visible"/>
                                      </p:to>
                                    </p:set>
                                    <p:anim calcmode="lin" valueType="num">
                                      <p:cBhvr>
                                        <p:cTn id="10"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5"/>
                                        </p:tgtEl>
                                        <p:attrNameLst>
                                          <p:attrName>ppt_y</p:attrName>
                                        </p:attrNameLst>
                                      </p:cBhvr>
                                      <p:tavLst>
                                        <p:tav tm="0">
                                          <p:val>
                                            <p:strVal val="#ppt_y"/>
                                          </p:val>
                                        </p:tav>
                                        <p:tav tm="100000">
                                          <p:val>
                                            <p:strVal val="#ppt_y"/>
                                          </p:val>
                                        </p:tav>
                                      </p:tavLst>
                                    </p:anim>
                                    <p:anim calcmode="lin" valueType="num">
                                      <p:cBhvr>
                                        <p:cTn id="12"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3"/>
          <p:cNvGrpSpPr/>
          <p:nvPr>
            <p:custDataLst>
              <p:tags r:id="rId1"/>
            </p:custDataLst>
          </p:nvPr>
        </p:nvGrpSpPr>
        <p:grpSpPr>
          <a:xfrm>
            <a:off x="0" y="771550"/>
            <a:ext cx="9144000" cy="4386700"/>
            <a:chOff x="0" y="771550"/>
            <a:chExt cx="9144000" cy="4386700"/>
          </a:xfrm>
        </p:grpSpPr>
        <p:sp>
          <p:nvSpPr>
            <p:cNvPr id="3" name="PA_KSO_Shape"/>
            <p:cNvSpPr/>
            <p:nvPr>
              <p:custDataLst>
                <p:tags r:id="rId2"/>
              </p:custDataLst>
            </p:nvPr>
          </p:nvSpPr>
          <p:spPr>
            <a:xfrm rot="10800000">
              <a:off x="4139952" y="3391950"/>
              <a:ext cx="5004048" cy="17663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PA_KSO_Shape"/>
            <p:cNvSpPr/>
            <p:nvPr>
              <p:custDataLst>
                <p:tags r:id="rId3"/>
              </p:custDataLst>
            </p:nvPr>
          </p:nvSpPr>
          <p:spPr>
            <a:xfrm rot="10800000" flipH="1">
              <a:off x="0" y="771550"/>
              <a:ext cx="4932040" cy="437195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sp>
        <p:nvSpPr>
          <p:cNvPr id="6" name="PA_文本框 1"/>
          <p:cNvSpPr txBox="1"/>
          <p:nvPr>
            <p:custDataLst>
              <p:tags r:id="rId4"/>
            </p:custDataLst>
          </p:nvPr>
        </p:nvSpPr>
        <p:spPr>
          <a:xfrm>
            <a:off x="3653383" y="2100967"/>
            <a:ext cx="2011680" cy="645160"/>
          </a:xfrm>
          <a:prstGeom prst="rect">
            <a:avLst/>
          </a:prstGeom>
          <a:noFill/>
        </p:spPr>
        <p:txBody>
          <a:bodyPr wrap="none" rtlCol="0">
            <a:spAutoFit/>
          </a:bodyPr>
          <a:lstStyle/>
          <a:p>
            <a:r>
              <a:rPr lang="zh-CN" altLang="en-US" sz="3600" dirty="0">
                <a:solidFill>
                  <a:schemeClr val="tx1">
                    <a:lumMod val="85000"/>
                    <a:lumOff val="15000"/>
                  </a:schemeClr>
                </a:solidFill>
                <a:latin typeface="微软雅黑" panose="020B0503020204020204" pitchFamily="34" charset="-122"/>
                <a:ea typeface="微软雅黑" panose="020B0503020204020204" pitchFamily="34" charset="-122"/>
              </a:rPr>
              <a:t>汇报完毕</a:t>
            </a:r>
            <a:endParaRPr lang="zh-CN" altLang="en-US" sz="3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2804689" y="3623192"/>
            <a:ext cx="3900083" cy="316710"/>
            <a:chOff x="3711841" y="3469887"/>
            <a:chExt cx="1580239" cy="316710"/>
          </a:xfrm>
        </p:grpSpPr>
        <p:sp>
          <p:nvSpPr>
            <p:cNvPr id="10" name="圆角矩形 9"/>
            <p:cNvSpPr/>
            <p:nvPr/>
          </p:nvSpPr>
          <p:spPr>
            <a:xfrm>
              <a:off x="3711841" y="3469887"/>
              <a:ext cx="1580239" cy="316710"/>
            </a:xfrm>
            <a:prstGeom prst="roundRect">
              <a:avLst>
                <a:gd name="adj" fmla="val 50000"/>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3834950" y="3489742"/>
              <a:ext cx="1304202" cy="275590"/>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汇报时间：</a:t>
              </a:r>
              <a:r>
                <a:rPr lang="en-US" altLang="zh-CN" sz="1200" dirty="0">
                  <a:latin typeface="微软雅黑" panose="020B0503020204020204" pitchFamily="34" charset="-122"/>
                  <a:ea typeface="微软雅黑" panose="020B0503020204020204" pitchFamily="34" charset="-122"/>
                </a:rPr>
                <a:t>2017</a:t>
              </a:r>
              <a:r>
                <a:rPr lang="zh-CN" altLang="en-US" sz="1200" dirty="0">
                  <a:latin typeface="微软雅黑" panose="020B0503020204020204" pitchFamily="34" charset="-122"/>
                  <a:ea typeface="微软雅黑" panose="020B0503020204020204" pitchFamily="34" charset="-122"/>
                </a:rPr>
                <a:t>年 </a:t>
              </a:r>
              <a:r>
                <a:rPr lang="en-US" altLang="zh-CN" sz="1200" dirty="0">
                  <a:latin typeface="微软雅黑" panose="020B0503020204020204" pitchFamily="34" charset="-122"/>
                  <a:ea typeface="微软雅黑" panose="020B0503020204020204" pitchFamily="34" charset="-122"/>
                </a:rPr>
                <a:t>11</a:t>
              </a:r>
              <a:r>
                <a:rPr lang="zh-CN" altLang="en-US" sz="1200" dirty="0">
                  <a:latin typeface="微软雅黑" panose="020B0503020204020204" pitchFamily="34" charset="-122"/>
                  <a:ea typeface="微软雅黑" panose="020B0503020204020204" pitchFamily="34" charset="-122"/>
                </a:rPr>
                <a:t>月    汇报人：</a:t>
              </a:r>
              <a:r>
                <a:rPr lang="en-US" altLang="zh-CN" sz="1200" dirty="0">
                  <a:latin typeface="微软雅黑" panose="020B0503020204020204" pitchFamily="34" charset="-122"/>
                  <a:ea typeface="微软雅黑" panose="020B0503020204020204" pitchFamily="34" charset="-122"/>
                </a:rPr>
                <a:t>G06</a:t>
              </a:r>
              <a:r>
                <a:rPr lang="zh-CN" altLang="en-US" sz="1200" dirty="0">
                  <a:latin typeface="微软雅黑" panose="020B0503020204020204" pitchFamily="34" charset="-122"/>
                  <a:ea typeface="微软雅黑" panose="020B0503020204020204" pitchFamily="34" charset="-122"/>
                </a:rPr>
                <a:t>小组</a:t>
              </a:r>
              <a:endParaRPr lang="zh-CN" altLang="en-US" sz="1200" dirty="0">
                <a:latin typeface="微软雅黑" panose="020B0503020204020204" pitchFamily="34" charset="-122"/>
                <a:ea typeface="微软雅黑" panose="020B0503020204020204" pitchFamily="34" charset="-122"/>
              </a:endParaRPr>
            </a:p>
          </p:txBody>
        </p:sp>
      </p:grpSp>
      <p:sp>
        <p:nvSpPr>
          <p:cNvPr id="25" name="PA_椭圆 10"/>
          <p:cNvSpPr/>
          <p:nvPr>
            <p:custDataLst>
              <p:tags r:id="rId5"/>
            </p:custDataLst>
          </p:nvPr>
        </p:nvSpPr>
        <p:spPr>
          <a:xfrm>
            <a:off x="2804688" y="843558"/>
            <a:ext cx="920081" cy="920081"/>
          </a:xfrm>
          <a:prstGeom prst="ellipse">
            <a:avLst/>
          </a:prstGeom>
          <a:solidFill>
            <a:srgbClr val="66BFBD"/>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PA_椭圆 12"/>
          <p:cNvSpPr/>
          <p:nvPr>
            <p:custDataLst>
              <p:tags r:id="rId6"/>
            </p:custDataLst>
          </p:nvPr>
        </p:nvSpPr>
        <p:spPr>
          <a:xfrm>
            <a:off x="2248347" y="3183560"/>
            <a:ext cx="324294" cy="324294"/>
          </a:xfrm>
          <a:prstGeom prst="ellipse">
            <a:avLst/>
          </a:prstGeom>
          <a:solidFill>
            <a:srgbClr val="FC6D5C"/>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_椭圆 13"/>
          <p:cNvSpPr/>
          <p:nvPr>
            <p:custDataLst>
              <p:tags r:id="rId7"/>
            </p:custDataLst>
          </p:nvPr>
        </p:nvSpPr>
        <p:spPr>
          <a:xfrm>
            <a:off x="1887428" y="1507479"/>
            <a:ext cx="683012" cy="683012"/>
          </a:xfrm>
          <a:prstGeom prst="ellipse">
            <a:avLst/>
          </a:prstGeom>
          <a:solidFill>
            <a:srgbClr val="8BC066"/>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PA_椭圆 14"/>
          <p:cNvSpPr/>
          <p:nvPr>
            <p:custDataLst>
              <p:tags r:id="rId8"/>
            </p:custDataLst>
          </p:nvPr>
        </p:nvSpPr>
        <p:spPr>
          <a:xfrm>
            <a:off x="1719482" y="2510679"/>
            <a:ext cx="493119" cy="493119"/>
          </a:xfrm>
          <a:prstGeom prst="ellipse">
            <a:avLst/>
          </a:prstGeom>
          <a:solidFill>
            <a:srgbClr val="FBC65C"/>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Tm="25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42" presetClass="entr" presetSubtype="0" fill="hold" grpId="0" nodeType="withEffect">
                                  <p:stCondLst>
                                    <p:cond delay="5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anim calcmode="lin" valueType="num">
                                      <p:cBhvr>
                                        <p:cTn id="11" dur="1000" fill="hold"/>
                                        <p:tgtEl>
                                          <p:spTgt spid="6"/>
                                        </p:tgtEl>
                                        <p:attrNameLst>
                                          <p:attrName>ppt_x</p:attrName>
                                        </p:attrNameLst>
                                      </p:cBhvr>
                                      <p:tavLst>
                                        <p:tav tm="0">
                                          <p:val>
                                            <p:strVal val="#ppt_x"/>
                                          </p:val>
                                        </p:tav>
                                        <p:tav tm="100000">
                                          <p:val>
                                            <p:strVal val="#ppt_x"/>
                                          </p:val>
                                        </p:tav>
                                      </p:tavLst>
                                    </p:anim>
                                    <p:anim calcmode="lin" valueType="num">
                                      <p:cBhvr>
                                        <p:cTn id="12" dur="1000" fill="hold"/>
                                        <p:tgtEl>
                                          <p:spTgt spid="6"/>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50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50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par>
                                <p:cTn id="21" presetID="10" presetClass="entr" presetSubtype="0" fill="hold" grpId="0" nodeType="withEffect">
                                  <p:stCondLst>
                                    <p:cond delay="100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par>
                                <p:cTn id="24" presetID="10" presetClass="entr" presetSubtype="0" fill="hold" grpId="0" nodeType="withEffect">
                                  <p:stCondLst>
                                    <p:cond delay="150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par>
                                <p:cTn id="27" presetID="10" presetClass="entr" presetSubtype="0" fill="hold" grpId="0" nodeType="withEffect">
                                  <p:stCondLst>
                                    <p:cond delay="200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5" grpId="0" animBg="1"/>
      <p:bldP spid="26" grpId="0" animBg="1"/>
      <p:bldP spid="27" grpId="0" animBg="1"/>
      <p:bldP spid="2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1609090" cy="368300"/>
          </a:xfrm>
          <a:prstGeom prst="rect">
            <a:avLst/>
          </a:prstGeom>
          <a:noFill/>
        </p:spPr>
        <p:txBody>
          <a:bodyPr wrap="none" rtlCol="0">
            <a:spAutoFit/>
          </a:bodyPr>
          <a:lstStyle/>
          <a:p>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UML</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是什么？</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PA_矩形 5"/>
          <p:cNvSpPr/>
          <p:nvPr>
            <p:custDataLst>
              <p:tags r:id="rId3"/>
            </p:custDataLst>
          </p:nvPr>
        </p:nvSpPr>
        <p:spPr>
          <a:xfrm>
            <a:off x="971600" y="1748702"/>
            <a:ext cx="3620235" cy="2693389"/>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5004129" y="1635760"/>
            <a:ext cx="3943189" cy="2806828"/>
            <a:chOff x="5004048" y="1635646"/>
            <a:chExt cx="3240498" cy="2274033"/>
          </a:xfrm>
        </p:grpSpPr>
        <p:sp>
          <p:nvSpPr>
            <p:cNvPr id="7" name="PA_文本框 6"/>
            <p:cNvSpPr txBox="1"/>
            <p:nvPr>
              <p:custDataLst>
                <p:tags r:id="rId5"/>
              </p:custDataLst>
            </p:nvPr>
          </p:nvSpPr>
          <p:spPr>
            <a:xfrm>
              <a:off x="5008858" y="1945588"/>
              <a:ext cx="3235550" cy="372986"/>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简单的来说，模型就是现实的简化。航模大赛，一个个的航模，其实就是对实际生活中的航船的简化再造。</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sp>
          <p:nvSpPr>
            <p:cNvPr id="8" name="PA_文本框 7"/>
            <p:cNvSpPr txBox="1"/>
            <p:nvPr>
              <p:custDataLst>
                <p:tags r:id="rId6"/>
              </p:custDataLst>
            </p:nvPr>
          </p:nvSpPr>
          <p:spPr>
            <a:xfrm>
              <a:off x="5004048" y="1635646"/>
              <a:ext cx="1402080" cy="273180"/>
            </a:xfrm>
            <a:prstGeom prst="rect">
              <a:avLst/>
            </a:prstGeom>
            <a:noFill/>
          </p:spPr>
          <p:txBody>
            <a:bodyPr wrap="square" rtlCol="0">
              <a:spAutoFit/>
            </a:bodyPr>
            <a:lstStyle/>
            <a:p>
              <a:pPr algn="l"/>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什么是模型？</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PA_文本框 11"/>
            <p:cNvSpPr txBox="1"/>
            <p:nvPr>
              <p:custDataLst>
                <p:tags r:id="rId7"/>
              </p:custDataLst>
            </p:nvPr>
          </p:nvSpPr>
          <p:spPr>
            <a:xfrm>
              <a:off x="5008996" y="2938372"/>
              <a:ext cx="3235550" cy="971307"/>
            </a:xfrm>
            <a:prstGeom prst="rect">
              <a:avLst/>
            </a:prstGeom>
            <a:noFill/>
          </p:spPr>
          <p:txBody>
            <a:bodyPr wrap="square" rtlCol="0">
              <a:spAutoFit/>
            </a:bodyPr>
            <a:lstStyle/>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用</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UML</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建模的好处有很多，简单来说，可以概括为以下四点：</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一、有助于按照现实或者实际情况进行直观的描述。 </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二、能够规定软件或者模型的结构，行为，属性。 </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三、能够指导软件构造的模板。 </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四、对决策进行文档化 </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sp>
          <p:nvSpPr>
            <p:cNvPr id="10" name="PA_文本框 12"/>
            <p:cNvSpPr txBox="1"/>
            <p:nvPr>
              <p:custDataLst>
                <p:tags r:id="rId8"/>
              </p:custDataLst>
            </p:nvPr>
          </p:nvSpPr>
          <p:spPr>
            <a:xfrm>
              <a:off x="5004431" y="2664960"/>
              <a:ext cx="2418080" cy="273180"/>
            </a:xfrm>
            <a:prstGeom prst="rect">
              <a:avLst/>
            </a:prstGeom>
            <a:noFill/>
          </p:spPr>
          <p:txBody>
            <a:bodyPr wrap="square" rtlCol="0">
              <a:spAutoFit/>
            </a:bodyPr>
            <a:lstStyle/>
            <a:p>
              <a:pPr algn="l"/>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为什么要用</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UML</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建模？</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3" name="PA_文本框 14"/>
          <p:cNvSpPr txBox="1"/>
          <p:nvPr>
            <p:custDataLst>
              <p:tags r:id="rId9"/>
            </p:custDataLst>
          </p:nvPr>
        </p:nvSpPr>
        <p:spPr>
          <a:xfrm>
            <a:off x="876452" y="886530"/>
            <a:ext cx="7367956" cy="491490"/>
          </a:xfrm>
          <a:prstGeom prst="rect">
            <a:avLst/>
          </a:prstGeom>
          <a:noFill/>
        </p:spPr>
        <p:txBody>
          <a:bodyPr wrap="square" rtlCol="0">
            <a:spAutoFit/>
          </a:bodyPr>
          <a:lstStyle/>
          <a:p>
            <a:r>
              <a:rPr lang="en-US" altLang="zh-CN" sz="14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en-US" altLang="zh-CN" sz="14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首先，UML的一种面向对象的建模语言，通过上次翻转课堂，相信大家都对</a:t>
            </a:r>
            <a:r>
              <a:rPr lang="en-US" altLang="zh-CN"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UML</a:t>
            </a:r>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有了相应的了解。这次翻转课堂我们主要讲的就是</a:t>
            </a:r>
            <a:r>
              <a:rPr lang="en-US" altLang="zh-CN"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UML</a:t>
            </a:r>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的一种建模工具</a:t>
            </a:r>
            <a:r>
              <a:rPr lang="en-US" altLang="zh-CN"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——StarUML</a:t>
            </a:r>
            <a:endParaRPr lang="en-US" altLang="zh-CN"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16" presetClass="entr" presetSubtype="37" fill="hold" grpId="0" nodeType="withEffect">
                                  <p:stCondLst>
                                    <p:cond delay="1500"/>
                                  </p:stCondLst>
                                  <p:childTnLst>
                                    <p:set>
                                      <p:cBhvr>
                                        <p:cTn id="12" dur="1" fill="hold">
                                          <p:stCondLst>
                                            <p:cond delay="0"/>
                                          </p:stCondLst>
                                        </p:cTn>
                                        <p:tgtEl>
                                          <p:spTgt spid="13"/>
                                        </p:tgtEl>
                                        <p:attrNameLst>
                                          <p:attrName>style.visibility</p:attrName>
                                        </p:attrNameLst>
                                      </p:cBhvr>
                                      <p:to>
                                        <p:strVal val="visible"/>
                                      </p:to>
                                    </p:set>
                                    <p:animEffect transition="in" filter="barn(outVertical)">
                                      <p:cBhvr>
                                        <p:cTn id="13" dur="500"/>
                                        <p:tgtEl>
                                          <p:spTgt spid="13"/>
                                        </p:tgtEl>
                                      </p:cBhvr>
                                    </p:animEffect>
                                  </p:childTnLst>
                                </p:cTn>
                              </p:par>
                              <p:par>
                                <p:cTn id="14" presetID="5" presetClass="entr" presetSubtype="5" fill="hold" grpId="0" nodeType="withEffect">
                                  <p:stCondLst>
                                    <p:cond delay="2000"/>
                                  </p:stCondLst>
                                  <p:childTnLst>
                                    <p:set>
                                      <p:cBhvr>
                                        <p:cTn id="15" dur="1" fill="hold">
                                          <p:stCondLst>
                                            <p:cond delay="0"/>
                                          </p:stCondLst>
                                        </p:cTn>
                                        <p:tgtEl>
                                          <p:spTgt spid="5"/>
                                        </p:tgtEl>
                                        <p:attrNameLst>
                                          <p:attrName>style.visibility</p:attrName>
                                        </p:attrNameLst>
                                      </p:cBhvr>
                                      <p:to>
                                        <p:strVal val="visible"/>
                                      </p:to>
                                    </p:set>
                                    <p:animEffect transition="in" filter="checkerboard(down)">
                                      <p:cBhvr>
                                        <p:cTn id="16" dur="500"/>
                                        <p:tgtEl>
                                          <p:spTgt spid="5"/>
                                        </p:tgtEl>
                                      </p:cBhvr>
                                    </p:animEffect>
                                  </p:childTnLst>
                                </p:cTn>
                              </p:par>
                              <p:par>
                                <p:cTn id="17" presetID="22" presetClass="entr" presetSubtype="8" fill="hold" nodeType="withEffect">
                                  <p:stCondLst>
                                    <p:cond delay="250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_组合 2"/>
          <p:cNvGrpSpPr/>
          <p:nvPr>
            <p:custDataLst>
              <p:tags r:id="rId1"/>
            </p:custDataLst>
          </p:nvPr>
        </p:nvGrpSpPr>
        <p:grpSpPr>
          <a:xfrm>
            <a:off x="4527434" y="1882155"/>
            <a:ext cx="2592215" cy="771017"/>
            <a:chOff x="5185929" y="1491630"/>
            <a:chExt cx="2592215" cy="771017"/>
          </a:xfrm>
        </p:grpSpPr>
        <p:sp>
          <p:nvSpPr>
            <p:cNvPr id="5" name="PA_文本框 24"/>
            <p:cNvSpPr txBox="1"/>
            <p:nvPr>
              <p:custDataLst>
                <p:tags r:id="rId2"/>
              </p:custDataLst>
            </p:nvPr>
          </p:nvSpPr>
          <p:spPr>
            <a:xfrm>
              <a:off x="5975379" y="1617487"/>
              <a:ext cx="1802765" cy="645160"/>
            </a:xfrm>
            <a:prstGeom prst="rect">
              <a:avLst/>
            </a:prstGeom>
            <a:noFill/>
          </p:spPr>
          <p:txBody>
            <a:bodyPr wrap="none" rtlCol="0">
              <a:spAutoFit/>
            </a:bodyPr>
            <a:lstStyle/>
            <a:p>
              <a:pPr algn="l"/>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sym typeface="+mn-ea"/>
                </a:rPr>
                <a:t>StarUML</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mn-ea"/>
                </a:rPr>
                <a:t>的安装</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a:p>
              <a:pPr algn="l"/>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5185929" y="1491630"/>
              <a:ext cx="621046" cy="621046"/>
              <a:chOff x="4184947" y="1523826"/>
              <a:chExt cx="720080" cy="720080"/>
            </a:xfrm>
          </p:grpSpPr>
          <p:sp>
            <p:nvSpPr>
              <p:cNvPr id="18" name="椭圆 17"/>
              <p:cNvSpPr/>
              <p:nvPr/>
            </p:nvSpPr>
            <p:spPr>
              <a:xfrm>
                <a:off x="4184947" y="1523826"/>
                <a:ext cx="720080" cy="720080"/>
              </a:xfrm>
              <a:prstGeom prst="ellipse">
                <a:avLst/>
              </a:prstGeom>
              <a:solidFill>
                <a:srgbClr val="FBC65C"/>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KSO_Shape"/>
              <p:cNvSpPr/>
              <p:nvPr/>
            </p:nvSpPr>
            <p:spPr bwMode="auto">
              <a:xfrm>
                <a:off x="4378996" y="1742497"/>
                <a:ext cx="331982" cy="282738"/>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grpSp>
      <p:grpSp>
        <p:nvGrpSpPr>
          <p:cNvPr id="2" name="PA_组合 1"/>
          <p:cNvGrpSpPr/>
          <p:nvPr>
            <p:custDataLst>
              <p:tags r:id="rId3"/>
            </p:custDataLst>
          </p:nvPr>
        </p:nvGrpSpPr>
        <p:grpSpPr>
          <a:xfrm>
            <a:off x="4201537" y="1189101"/>
            <a:ext cx="2339227" cy="621046"/>
            <a:chOff x="4860032" y="798576"/>
            <a:chExt cx="2339227" cy="621046"/>
          </a:xfrm>
        </p:grpSpPr>
        <p:sp>
          <p:nvSpPr>
            <p:cNvPr id="4" name="PA_文本框 23"/>
            <p:cNvSpPr txBox="1"/>
            <p:nvPr>
              <p:custDataLst>
                <p:tags r:id="rId4"/>
              </p:custDataLst>
            </p:nvPr>
          </p:nvSpPr>
          <p:spPr>
            <a:xfrm>
              <a:off x="5625094" y="924432"/>
              <a:ext cx="1574165" cy="368300"/>
            </a:xfrm>
            <a:prstGeom prst="rect">
              <a:avLst/>
            </a:prstGeom>
            <a:noFill/>
          </p:spPr>
          <p:txBody>
            <a:bodyPr wrap="none" rtlCol="0">
              <a:spAutoFit/>
            </a:bodyPr>
            <a:lstStyle/>
            <a:p>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简述</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StarUML</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5" name="组合 24"/>
            <p:cNvGrpSpPr/>
            <p:nvPr/>
          </p:nvGrpSpPr>
          <p:grpSpPr>
            <a:xfrm>
              <a:off x="4860032" y="798576"/>
              <a:ext cx="621046" cy="621046"/>
              <a:chOff x="4211960" y="697241"/>
              <a:chExt cx="720080" cy="720080"/>
            </a:xfrm>
          </p:grpSpPr>
          <p:sp>
            <p:nvSpPr>
              <p:cNvPr id="15" name="椭圆 14"/>
              <p:cNvSpPr/>
              <p:nvPr/>
            </p:nvSpPr>
            <p:spPr>
              <a:xfrm>
                <a:off x="4211960" y="697241"/>
                <a:ext cx="720080" cy="720080"/>
              </a:xfrm>
              <a:prstGeom prst="ellipse">
                <a:avLst/>
              </a:prstGeom>
              <a:solidFill>
                <a:srgbClr val="FC6D5C"/>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KSO_Shape"/>
              <p:cNvSpPr/>
              <p:nvPr/>
            </p:nvSpPr>
            <p:spPr bwMode="auto">
              <a:xfrm>
                <a:off x="4415138" y="903462"/>
                <a:ext cx="313724" cy="307637"/>
              </a:xfrm>
              <a:custGeom>
                <a:avLst/>
                <a:gdLst>
                  <a:gd name="T0" fmla="*/ 418516 w 2779"/>
                  <a:gd name="T1" fmla="*/ 0 h 2723"/>
                  <a:gd name="T2" fmla="*/ 60251 w 2779"/>
                  <a:gd name="T3" fmla="*/ 0 h 2723"/>
                  <a:gd name="T4" fmla="*/ 0 w 2779"/>
                  <a:gd name="T5" fmla="*/ 59661 h 2723"/>
                  <a:gd name="T6" fmla="*/ 0 w 2779"/>
                  <a:gd name="T7" fmla="*/ 411792 h 2723"/>
                  <a:gd name="T8" fmla="*/ 60251 w 2779"/>
                  <a:gd name="T9" fmla="*/ 471453 h 2723"/>
                  <a:gd name="T10" fmla="*/ 418516 w 2779"/>
                  <a:gd name="T11" fmla="*/ 471453 h 2723"/>
                  <a:gd name="T12" fmla="*/ 478119 w 2779"/>
                  <a:gd name="T13" fmla="*/ 411792 h 2723"/>
                  <a:gd name="T14" fmla="*/ 478119 w 2779"/>
                  <a:gd name="T15" fmla="*/ 59661 h 2723"/>
                  <a:gd name="T16" fmla="*/ 418516 w 2779"/>
                  <a:gd name="T17" fmla="*/ 0 h 2723"/>
                  <a:gd name="T18" fmla="*/ 418516 w 2779"/>
                  <a:gd name="T19" fmla="*/ 651085 h 2723"/>
                  <a:gd name="T20" fmla="*/ 60251 w 2779"/>
                  <a:gd name="T21" fmla="*/ 651085 h 2723"/>
                  <a:gd name="T22" fmla="*/ 0 w 2779"/>
                  <a:gd name="T23" fmla="*/ 710747 h 2723"/>
                  <a:gd name="T24" fmla="*/ 0 w 2779"/>
                  <a:gd name="T25" fmla="*/ 1055095 h 2723"/>
                  <a:gd name="T26" fmla="*/ 60251 w 2779"/>
                  <a:gd name="T27" fmla="*/ 1114757 h 2723"/>
                  <a:gd name="T28" fmla="*/ 418516 w 2779"/>
                  <a:gd name="T29" fmla="*/ 1114757 h 2723"/>
                  <a:gd name="T30" fmla="*/ 478119 w 2779"/>
                  <a:gd name="T31" fmla="*/ 1055095 h 2723"/>
                  <a:gd name="T32" fmla="*/ 478119 w 2779"/>
                  <a:gd name="T33" fmla="*/ 710747 h 2723"/>
                  <a:gd name="T34" fmla="*/ 418516 w 2779"/>
                  <a:gd name="T35" fmla="*/ 651085 h 2723"/>
                  <a:gd name="T36" fmla="*/ 418516 w 2779"/>
                  <a:gd name="T37" fmla="*/ 1294389 h 2723"/>
                  <a:gd name="T38" fmla="*/ 60251 w 2779"/>
                  <a:gd name="T39" fmla="*/ 1294389 h 2723"/>
                  <a:gd name="T40" fmla="*/ 0 w 2779"/>
                  <a:gd name="T41" fmla="*/ 1354698 h 2723"/>
                  <a:gd name="T42" fmla="*/ 0 w 2779"/>
                  <a:gd name="T43" fmla="*/ 1706181 h 2723"/>
                  <a:gd name="T44" fmla="*/ 60251 w 2779"/>
                  <a:gd name="T45" fmla="*/ 1765842 h 2723"/>
                  <a:gd name="T46" fmla="*/ 418516 w 2779"/>
                  <a:gd name="T47" fmla="*/ 1765842 h 2723"/>
                  <a:gd name="T48" fmla="*/ 478119 w 2779"/>
                  <a:gd name="T49" fmla="*/ 1706181 h 2723"/>
                  <a:gd name="T50" fmla="*/ 478119 w 2779"/>
                  <a:gd name="T51" fmla="*/ 1354698 h 2723"/>
                  <a:gd name="T52" fmla="*/ 418516 w 2779"/>
                  <a:gd name="T53" fmla="*/ 1294389 h 2723"/>
                  <a:gd name="T54" fmla="*/ 1740794 w 2779"/>
                  <a:gd name="T55" fmla="*/ 0 h 2723"/>
                  <a:gd name="T56" fmla="*/ 702926 w 2779"/>
                  <a:gd name="T57" fmla="*/ 0 h 2723"/>
                  <a:gd name="T58" fmla="*/ 643323 w 2779"/>
                  <a:gd name="T59" fmla="*/ 59661 h 2723"/>
                  <a:gd name="T60" fmla="*/ 643323 w 2779"/>
                  <a:gd name="T61" fmla="*/ 411792 h 2723"/>
                  <a:gd name="T62" fmla="*/ 702926 w 2779"/>
                  <a:gd name="T63" fmla="*/ 471453 h 2723"/>
                  <a:gd name="T64" fmla="*/ 1740794 w 2779"/>
                  <a:gd name="T65" fmla="*/ 471453 h 2723"/>
                  <a:gd name="T66" fmla="*/ 1800397 w 2779"/>
                  <a:gd name="T67" fmla="*/ 411792 h 2723"/>
                  <a:gd name="T68" fmla="*/ 1800397 w 2779"/>
                  <a:gd name="T69" fmla="*/ 59661 h 2723"/>
                  <a:gd name="T70" fmla="*/ 1740794 w 2779"/>
                  <a:gd name="T71" fmla="*/ 0 h 2723"/>
                  <a:gd name="T72" fmla="*/ 1740794 w 2779"/>
                  <a:gd name="T73" fmla="*/ 651085 h 2723"/>
                  <a:gd name="T74" fmla="*/ 702926 w 2779"/>
                  <a:gd name="T75" fmla="*/ 651085 h 2723"/>
                  <a:gd name="T76" fmla="*/ 643323 w 2779"/>
                  <a:gd name="T77" fmla="*/ 710747 h 2723"/>
                  <a:gd name="T78" fmla="*/ 643323 w 2779"/>
                  <a:gd name="T79" fmla="*/ 1055095 h 2723"/>
                  <a:gd name="T80" fmla="*/ 702926 w 2779"/>
                  <a:gd name="T81" fmla="*/ 1114757 h 2723"/>
                  <a:gd name="T82" fmla="*/ 1740794 w 2779"/>
                  <a:gd name="T83" fmla="*/ 1114757 h 2723"/>
                  <a:gd name="T84" fmla="*/ 1800397 w 2779"/>
                  <a:gd name="T85" fmla="*/ 1055095 h 2723"/>
                  <a:gd name="T86" fmla="*/ 1800397 w 2779"/>
                  <a:gd name="T87" fmla="*/ 710747 h 2723"/>
                  <a:gd name="T88" fmla="*/ 1740794 w 2779"/>
                  <a:gd name="T89" fmla="*/ 651085 h 2723"/>
                  <a:gd name="T90" fmla="*/ 1740794 w 2779"/>
                  <a:gd name="T91" fmla="*/ 1294389 h 2723"/>
                  <a:gd name="T92" fmla="*/ 702926 w 2779"/>
                  <a:gd name="T93" fmla="*/ 1294389 h 2723"/>
                  <a:gd name="T94" fmla="*/ 643323 w 2779"/>
                  <a:gd name="T95" fmla="*/ 1354698 h 2723"/>
                  <a:gd name="T96" fmla="*/ 643323 w 2779"/>
                  <a:gd name="T97" fmla="*/ 1706181 h 2723"/>
                  <a:gd name="T98" fmla="*/ 702926 w 2779"/>
                  <a:gd name="T99" fmla="*/ 1765842 h 2723"/>
                  <a:gd name="T100" fmla="*/ 1740794 w 2779"/>
                  <a:gd name="T101" fmla="*/ 1765842 h 2723"/>
                  <a:gd name="T102" fmla="*/ 1800397 w 2779"/>
                  <a:gd name="T103" fmla="*/ 1706181 h 2723"/>
                  <a:gd name="T104" fmla="*/ 1800397 w 2779"/>
                  <a:gd name="T105" fmla="*/ 1354698 h 2723"/>
                  <a:gd name="T106" fmla="*/ 1740794 w 2779"/>
                  <a:gd name="T107" fmla="*/ 1294389 h 272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779" h="2723">
                    <a:moveTo>
                      <a:pt x="646" y="0"/>
                    </a:moveTo>
                    <a:cubicBezTo>
                      <a:pt x="93" y="0"/>
                      <a:pt x="93" y="0"/>
                      <a:pt x="93" y="0"/>
                    </a:cubicBezTo>
                    <a:cubicBezTo>
                      <a:pt x="42" y="0"/>
                      <a:pt x="0" y="41"/>
                      <a:pt x="0" y="92"/>
                    </a:cubicBezTo>
                    <a:cubicBezTo>
                      <a:pt x="0" y="635"/>
                      <a:pt x="0" y="635"/>
                      <a:pt x="0" y="635"/>
                    </a:cubicBezTo>
                    <a:cubicBezTo>
                      <a:pt x="0" y="686"/>
                      <a:pt x="42" y="727"/>
                      <a:pt x="93" y="727"/>
                    </a:cubicBezTo>
                    <a:cubicBezTo>
                      <a:pt x="646" y="727"/>
                      <a:pt x="646" y="727"/>
                      <a:pt x="646" y="727"/>
                    </a:cubicBezTo>
                    <a:cubicBezTo>
                      <a:pt x="697" y="727"/>
                      <a:pt x="738" y="686"/>
                      <a:pt x="738" y="635"/>
                    </a:cubicBezTo>
                    <a:cubicBezTo>
                      <a:pt x="738" y="92"/>
                      <a:pt x="738" y="92"/>
                      <a:pt x="738" y="92"/>
                    </a:cubicBezTo>
                    <a:cubicBezTo>
                      <a:pt x="738" y="41"/>
                      <a:pt x="697" y="0"/>
                      <a:pt x="646" y="0"/>
                    </a:cubicBezTo>
                    <a:close/>
                    <a:moveTo>
                      <a:pt x="646" y="1004"/>
                    </a:moveTo>
                    <a:cubicBezTo>
                      <a:pt x="93" y="1004"/>
                      <a:pt x="93" y="1004"/>
                      <a:pt x="93" y="1004"/>
                    </a:cubicBezTo>
                    <a:cubicBezTo>
                      <a:pt x="42" y="1004"/>
                      <a:pt x="0" y="1045"/>
                      <a:pt x="0" y="1096"/>
                    </a:cubicBezTo>
                    <a:cubicBezTo>
                      <a:pt x="0" y="1627"/>
                      <a:pt x="0" y="1627"/>
                      <a:pt x="0" y="1627"/>
                    </a:cubicBezTo>
                    <a:cubicBezTo>
                      <a:pt x="0" y="1678"/>
                      <a:pt x="42" y="1719"/>
                      <a:pt x="93" y="1719"/>
                    </a:cubicBezTo>
                    <a:cubicBezTo>
                      <a:pt x="646" y="1719"/>
                      <a:pt x="646" y="1719"/>
                      <a:pt x="646" y="1719"/>
                    </a:cubicBezTo>
                    <a:cubicBezTo>
                      <a:pt x="697" y="1719"/>
                      <a:pt x="738" y="1678"/>
                      <a:pt x="738" y="1627"/>
                    </a:cubicBezTo>
                    <a:cubicBezTo>
                      <a:pt x="738" y="1096"/>
                      <a:pt x="738" y="1096"/>
                      <a:pt x="738" y="1096"/>
                    </a:cubicBezTo>
                    <a:cubicBezTo>
                      <a:pt x="738" y="1045"/>
                      <a:pt x="697" y="1004"/>
                      <a:pt x="646" y="1004"/>
                    </a:cubicBezTo>
                    <a:close/>
                    <a:moveTo>
                      <a:pt x="646" y="1996"/>
                    </a:moveTo>
                    <a:cubicBezTo>
                      <a:pt x="93" y="1996"/>
                      <a:pt x="93" y="1996"/>
                      <a:pt x="93" y="1996"/>
                    </a:cubicBezTo>
                    <a:cubicBezTo>
                      <a:pt x="42" y="1996"/>
                      <a:pt x="0" y="2037"/>
                      <a:pt x="0" y="2089"/>
                    </a:cubicBezTo>
                    <a:cubicBezTo>
                      <a:pt x="0" y="2631"/>
                      <a:pt x="0" y="2631"/>
                      <a:pt x="0" y="2631"/>
                    </a:cubicBezTo>
                    <a:cubicBezTo>
                      <a:pt x="0" y="2682"/>
                      <a:pt x="42" y="2723"/>
                      <a:pt x="93" y="2723"/>
                    </a:cubicBezTo>
                    <a:cubicBezTo>
                      <a:pt x="646" y="2723"/>
                      <a:pt x="646" y="2723"/>
                      <a:pt x="646" y="2723"/>
                    </a:cubicBezTo>
                    <a:cubicBezTo>
                      <a:pt x="697" y="2723"/>
                      <a:pt x="738" y="2682"/>
                      <a:pt x="738" y="2631"/>
                    </a:cubicBezTo>
                    <a:cubicBezTo>
                      <a:pt x="738" y="2089"/>
                      <a:pt x="738" y="2089"/>
                      <a:pt x="738" y="2089"/>
                    </a:cubicBezTo>
                    <a:cubicBezTo>
                      <a:pt x="738" y="2037"/>
                      <a:pt x="697" y="1996"/>
                      <a:pt x="646" y="1996"/>
                    </a:cubicBezTo>
                    <a:close/>
                    <a:moveTo>
                      <a:pt x="2687" y="0"/>
                    </a:moveTo>
                    <a:cubicBezTo>
                      <a:pt x="1085" y="0"/>
                      <a:pt x="1085" y="0"/>
                      <a:pt x="1085" y="0"/>
                    </a:cubicBezTo>
                    <a:cubicBezTo>
                      <a:pt x="1034" y="0"/>
                      <a:pt x="993" y="41"/>
                      <a:pt x="993" y="92"/>
                    </a:cubicBezTo>
                    <a:cubicBezTo>
                      <a:pt x="993" y="635"/>
                      <a:pt x="993" y="635"/>
                      <a:pt x="993" y="635"/>
                    </a:cubicBezTo>
                    <a:cubicBezTo>
                      <a:pt x="993" y="686"/>
                      <a:pt x="1034" y="727"/>
                      <a:pt x="1085" y="727"/>
                    </a:cubicBezTo>
                    <a:cubicBezTo>
                      <a:pt x="2687" y="727"/>
                      <a:pt x="2687" y="727"/>
                      <a:pt x="2687" y="727"/>
                    </a:cubicBezTo>
                    <a:cubicBezTo>
                      <a:pt x="2738" y="727"/>
                      <a:pt x="2779" y="686"/>
                      <a:pt x="2779" y="635"/>
                    </a:cubicBezTo>
                    <a:cubicBezTo>
                      <a:pt x="2779" y="92"/>
                      <a:pt x="2779" y="92"/>
                      <a:pt x="2779" y="92"/>
                    </a:cubicBezTo>
                    <a:cubicBezTo>
                      <a:pt x="2779" y="41"/>
                      <a:pt x="2738" y="0"/>
                      <a:pt x="2687" y="0"/>
                    </a:cubicBezTo>
                    <a:close/>
                    <a:moveTo>
                      <a:pt x="2687" y="1004"/>
                    </a:moveTo>
                    <a:cubicBezTo>
                      <a:pt x="1085" y="1004"/>
                      <a:pt x="1085" y="1004"/>
                      <a:pt x="1085" y="1004"/>
                    </a:cubicBezTo>
                    <a:cubicBezTo>
                      <a:pt x="1034" y="1004"/>
                      <a:pt x="993" y="1045"/>
                      <a:pt x="993" y="1096"/>
                    </a:cubicBezTo>
                    <a:cubicBezTo>
                      <a:pt x="993" y="1627"/>
                      <a:pt x="993" y="1627"/>
                      <a:pt x="993" y="1627"/>
                    </a:cubicBezTo>
                    <a:cubicBezTo>
                      <a:pt x="993" y="1678"/>
                      <a:pt x="1034" y="1719"/>
                      <a:pt x="1085" y="1719"/>
                    </a:cubicBezTo>
                    <a:cubicBezTo>
                      <a:pt x="2687" y="1719"/>
                      <a:pt x="2687" y="1719"/>
                      <a:pt x="2687" y="1719"/>
                    </a:cubicBezTo>
                    <a:cubicBezTo>
                      <a:pt x="2738" y="1719"/>
                      <a:pt x="2779" y="1678"/>
                      <a:pt x="2779" y="1627"/>
                    </a:cubicBezTo>
                    <a:cubicBezTo>
                      <a:pt x="2779" y="1096"/>
                      <a:pt x="2779" y="1096"/>
                      <a:pt x="2779" y="1096"/>
                    </a:cubicBezTo>
                    <a:cubicBezTo>
                      <a:pt x="2779" y="1045"/>
                      <a:pt x="2738" y="1004"/>
                      <a:pt x="2687" y="1004"/>
                    </a:cubicBezTo>
                    <a:close/>
                    <a:moveTo>
                      <a:pt x="2687" y="1996"/>
                    </a:moveTo>
                    <a:cubicBezTo>
                      <a:pt x="1085" y="1996"/>
                      <a:pt x="1085" y="1996"/>
                      <a:pt x="1085" y="1996"/>
                    </a:cubicBezTo>
                    <a:cubicBezTo>
                      <a:pt x="1034" y="1996"/>
                      <a:pt x="993" y="2037"/>
                      <a:pt x="993" y="2089"/>
                    </a:cubicBezTo>
                    <a:cubicBezTo>
                      <a:pt x="993" y="2631"/>
                      <a:pt x="993" y="2631"/>
                      <a:pt x="993" y="2631"/>
                    </a:cubicBezTo>
                    <a:cubicBezTo>
                      <a:pt x="993" y="2682"/>
                      <a:pt x="1034" y="2723"/>
                      <a:pt x="1085" y="2723"/>
                    </a:cubicBezTo>
                    <a:cubicBezTo>
                      <a:pt x="2687" y="2723"/>
                      <a:pt x="2687" y="2723"/>
                      <a:pt x="2687" y="2723"/>
                    </a:cubicBezTo>
                    <a:cubicBezTo>
                      <a:pt x="2738" y="2723"/>
                      <a:pt x="2779" y="2682"/>
                      <a:pt x="2779" y="2631"/>
                    </a:cubicBezTo>
                    <a:cubicBezTo>
                      <a:pt x="2779" y="2089"/>
                      <a:pt x="2779" y="2089"/>
                      <a:pt x="2779" y="2089"/>
                    </a:cubicBezTo>
                    <a:cubicBezTo>
                      <a:pt x="2779" y="2037"/>
                      <a:pt x="2738" y="1996"/>
                      <a:pt x="2687" y="1996"/>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grpSp>
      <p:grpSp>
        <p:nvGrpSpPr>
          <p:cNvPr id="11" name="PA_组合 10"/>
          <p:cNvGrpSpPr/>
          <p:nvPr>
            <p:custDataLst>
              <p:tags r:id="rId5"/>
            </p:custDataLst>
          </p:nvPr>
        </p:nvGrpSpPr>
        <p:grpSpPr>
          <a:xfrm>
            <a:off x="4644424" y="2632620"/>
            <a:ext cx="2795413" cy="621046"/>
            <a:chOff x="5302919" y="2242095"/>
            <a:chExt cx="2795413" cy="621046"/>
          </a:xfrm>
        </p:grpSpPr>
        <p:sp>
          <p:nvSpPr>
            <p:cNvPr id="6" name="PA_文本框 25"/>
            <p:cNvSpPr txBox="1"/>
            <p:nvPr>
              <p:custDataLst>
                <p:tags r:id="rId6"/>
              </p:custDataLst>
            </p:nvPr>
          </p:nvSpPr>
          <p:spPr>
            <a:xfrm>
              <a:off x="6066967" y="2367952"/>
              <a:ext cx="2031365" cy="368300"/>
            </a:xfrm>
            <a:prstGeom prst="rect">
              <a:avLst/>
            </a:prstGeom>
            <a:noFill/>
          </p:spPr>
          <p:txBody>
            <a:bodyPr wrap="none" rtlCol="0">
              <a:spAutoFit/>
            </a:bodyPr>
            <a:lstStyle/>
            <a:p>
              <a:pPr algn="l"/>
              <a:r>
                <a:rPr lang="zh-CN" dirty="0">
                  <a:solidFill>
                    <a:schemeClr val="tx1">
                      <a:lumMod val="85000"/>
                      <a:lumOff val="15000"/>
                    </a:schemeClr>
                  </a:solidFill>
                  <a:latin typeface="微软雅黑" panose="020B0503020204020204" pitchFamily="34" charset="-122"/>
                  <a:ea typeface="微软雅黑" panose="020B0503020204020204" pitchFamily="34" charset="-122"/>
                  <a:sym typeface="+mn-ea"/>
                </a:rPr>
                <a:t>使用</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sym typeface="+mn-ea"/>
                </a:rPr>
                <a:t>StarUML</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mn-ea"/>
                </a:rPr>
                <a:t>建模</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2" name="组合 21"/>
            <p:cNvGrpSpPr/>
            <p:nvPr/>
          </p:nvGrpSpPr>
          <p:grpSpPr>
            <a:xfrm>
              <a:off x="5302919" y="2242095"/>
              <a:ext cx="621046" cy="621046"/>
              <a:chOff x="3635775" y="2580616"/>
              <a:chExt cx="720080" cy="720080"/>
            </a:xfrm>
          </p:grpSpPr>
          <p:sp>
            <p:nvSpPr>
              <p:cNvPr id="17" name="椭圆 16"/>
              <p:cNvSpPr/>
              <p:nvPr/>
            </p:nvSpPr>
            <p:spPr>
              <a:xfrm>
                <a:off x="3635775" y="2580616"/>
                <a:ext cx="720080" cy="720080"/>
              </a:xfrm>
              <a:prstGeom prst="ellipse">
                <a:avLst/>
              </a:prstGeom>
              <a:solidFill>
                <a:srgbClr val="8BC066"/>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KSO_Shape"/>
              <p:cNvSpPr/>
              <p:nvPr/>
            </p:nvSpPr>
            <p:spPr bwMode="auto">
              <a:xfrm>
                <a:off x="3820882" y="2774664"/>
                <a:ext cx="349866" cy="388969"/>
              </a:xfrm>
              <a:custGeom>
                <a:avLst/>
                <a:gdLst>
                  <a:gd name="T0" fmla="*/ 1511663 w 2946"/>
                  <a:gd name="T1" fmla="*/ 216114 h 3274"/>
                  <a:gd name="T2" fmla="*/ 1558387 w 2946"/>
                  <a:gd name="T3" fmla="*/ 72038 h 3274"/>
                  <a:gd name="T4" fmla="*/ 1619403 w 2946"/>
                  <a:gd name="T5" fmla="*/ 168822 h 3274"/>
                  <a:gd name="T6" fmla="*/ 141821 w 2946"/>
                  <a:gd name="T7" fmla="*/ 72038 h 3274"/>
                  <a:gd name="T8" fmla="*/ 647541 w 2946"/>
                  <a:gd name="T9" fmla="*/ 0 h 3274"/>
                  <a:gd name="T10" fmla="*/ 974060 w 2946"/>
                  <a:gd name="T11" fmla="*/ 72038 h 3274"/>
                  <a:gd name="T12" fmla="*/ 1477582 w 2946"/>
                  <a:gd name="T13" fmla="*/ 216114 h 3274"/>
                  <a:gd name="T14" fmla="*/ 141821 w 2946"/>
                  <a:gd name="T15" fmla="*/ 72038 h 3274"/>
                  <a:gd name="T16" fmla="*/ 0 w 2946"/>
                  <a:gd name="T17" fmla="*/ 112731 h 3274"/>
                  <a:gd name="T18" fmla="*/ 107740 w 2946"/>
                  <a:gd name="T19" fmla="*/ 72038 h 3274"/>
                  <a:gd name="T20" fmla="*/ 51671 w 2946"/>
                  <a:gd name="T21" fmla="*/ 216114 h 3274"/>
                  <a:gd name="T22" fmla="*/ 1441851 w 2946"/>
                  <a:gd name="T23" fmla="*/ 285952 h 3274"/>
                  <a:gd name="T24" fmla="*/ 179750 w 2946"/>
                  <a:gd name="T25" fmla="*/ 1298331 h 3274"/>
                  <a:gd name="T26" fmla="*/ 1441851 w 2946"/>
                  <a:gd name="T27" fmla="*/ 285952 h 3274"/>
                  <a:gd name="T28" fmla="*/ 1190091 w 2946"/>
                  <a:gd name="T29" fmla="*/ 1118512 h 3274"/>
                  <a:gd name="T30" fmla="*/ 937781 w 2946"/>
                  <a:gd name="T31" fmla="*/ 1046474 h 3274"/>
                  <a:gd name="T32" fmla="*/ 937781 w 2946"/>
                  <a:gd name="T33" fmla="*/ 974436 h 3274"/>
                  <a:gd name="T34" fmla="*/ 1334111 w 2946"/>
                  <a:gd name="T35" fmla="*/ 900199 h 3274"/>
                  <a:gd name="T36" fmla="*/ 937781 w 2946"/>
                  <a:gd name="T37" fmla="*/ 974436 h 3274"/>
                  <a:gd name="T38" fmla="*/ 1334111 w 2946"/>
                  <a:gd name="T39" fmla="*/ 792417 h 3274"/>
                  <a:gd name="T40" fmla="*/ 937781 w 2946"/>
                  <a:gd name="T41" fmla="*/ 722578 h 3274"/>
                  <a:gd name="T42" fmla="*/ 554093 w 2946"/>
                  <a:gd name="T43" fmla="*/ 1181751 h 3274"/>
                  <a:gd name="T44" fmla="*/ 507919 w 2946"/>
                  <a:gd name="T45" fmla="*/ 972236 h 3274"/>
                  <a:gd name="T46" fmla="*/ 301233 w 2946"/>
                  <a:gd name="T47" fmla="*/ 928244 h 3274"/>
                  <a:gd name="T48" fmla="*/ 863572 w 2946"/>
                  <a:gd name="T49" fmla="*/ 900199 h 3274"/>
                  <a:gd name="T50" fmla="*/ 575531 w 2946"/>
                  <a:gd name="T51" fmla="*/ 900199 h 3274"/>
                  <a:gd name="T52" fmla="*/ 287491 w 2946"/>
                  <a:gd name="T53" fmla="*/ 506465 h 3274"/>
                  <a:gd name="T54" fmla="*/ 863572 w 2946"/>
                  <a:gd name="T55" fmla="*/ 393734 h 3274"/>
                  <a:gd name="T56" fmla="*/ 287491 w 2946"/>
                  <a:gd name="T57" fmla="*/ 506465 h 3274"/>
                  <a:gd name="T58" fmla="*/ 109939 w 2946"/>
                  <a:gd name="T59" fmla="*/ 1476502 h 3274"/>
                  <a:gd name="T60" fmla="*/ 1551790 w 2946"/>
                  <a:gd name="T61" fmla="*/ 1368170 h 3274"/>
                  <a:gd name="T62" fmla="*/ 694815 w 2946"/>
                  <a:gd name="T63" fmla="*/ 1519394 h 3274"/>
                  <a:gd name="T64" fmla="*/ 357302 w 2946"/>
                  <a:gd name="T65" fmla="*/ 1800397 h 3274"/>
                  <a:gd name="T66" fmla="*/ 694815 w 2946"/>
                  <a:gd name="T67" fmla="*/ 1519394 h 3274"/>
                  <a:gd name="T68" fmla="*/ 1088397 w 2946"/>
                  <a:gd name="T69" fmla="*/ 1800397 h 3274"/>
                  <a:gd name="T70" fmla="*/ 1088397 w 2946"/>
                  <a:gd name="T71" fmla="*/ 1519394 h 327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946" h="3274">
                    <a:moveTo>
                      <a:pt x="2831" y="393"/>
                    </a:moveTo>
                    <a:cubicBezTo>
                      <a:pt x="2750" y="393"/>
                      <a:pt x="2750" y="393"/>
                      <a:pt x="2750" y="393"/>
                    </a:cubicBezTo>
                    <a:cubicBezTo>
                      <a:pt x="2754" y="131"/>
                      <a:pt x="2754" y="131"/>
                      <a:pt x="2754" y="131"/>
                    </a:cubicBezTo>
                    <a:cubicBezTo>
                      <a:pt x="2835" y="131"/>
                      <a:pt x="2835" y="131"/>
                      <a:pt x="2835" y="131"/>
                    </a:cubicBezTo>
                    <a:cubicBezTo>
                      <a:pt x="2946" y="205"/>
                      <a:pt x="2946" y="205"/>
                      <a:pt x="2946" y="205"/>
                    </a:cubicBezTo>
                    <a:cubicBezTo>
                      <a:pt x="2946" y="307"/>
                      <a:pt x="2946" y="307"/>
                      <a:pt x="2946" y="307"/>
                    </a:cubicBezTo>
                    <a:lnTo>
                      <a:pt x="2831" y="393"/>
                    </a:lnTo>
                    <a:close/>
                    <a:moveTo>
                      <a:pt x="258" y="131"/>
                    </a:moveTo>
                    <a:cubicBezTo>
                      <a:pt x="1178" y="131"/>
                      <a:pt x="1178" y="131"/>
                      <a:pt x="1178" y="131"/>
                    </a:cubicBezTo>
                    <a:cubicBezTo>
                      <a:pt x="1178" y="0"/>
                      <a:pt x="1178" y="0"/>
                      <a:pt x="1178" y="0"/>
                    </a:cubicBezTo>
                    <a:cubicBezTo>
                      <a:pt x="1772" y="0"/>
                      <a:pt x="1772" y="0"/>
                      <a:pt x="1772" y="0"/>
                    </a:cubicBezTo>
                    <a:cubicBezTo>
                      <a:pt x="1772" y="131"/>
                      <a:pt x="1772" y="131"/>
                      <a:pt x="1772" y="131"/>
                    </a:cubicBezTo>
                    <a:cubicBezTo>
                      <a:pt x="2688" y="131"/>
                      <a:pt x="2688" y="131"/>
                      <a:pt x="2688" y="131"/>
                    </a:cubicBezTo>
                    <a:cubicBezTo>
                      <a:pt x="2688" y="393"/>
                      <a:pt x="2688" y="393"/>
                      <a:pt x="2688" y="393"/>
                    </a:cubicBezTo>
                    <a:cubicBezTo>
                      <a:pt x="258" y="393"/>
                      <a:pt x="258" y="393"/>
                      <a:pt x="258" y="393"/>
                    </a:cubicBezTo>
                    <a:lnTo>
                      <a:pt x="258" y="131"/>
                    </a:lnTo>
                    <a:close/>
                    <a:moveTo>
                      <a:pt x="0" y="307"/>
                    </a:moveTo>
                    <a:cubicBezTo>
                      <a:pt x="0" y="205"/>
                      <a:pt x="0" y="205"/>
                      <a:pt x="0" y="205"/>
                    </a:cubicBezTo>
                    <a:cubicBezTo>
                      <a:pt x="94" y="131"/>
                      <a:pt x="94" y="131"/>
                      <a:pt x="94" y="131"/>
                    </a:cubicBezTo>
                    <a:cubicBezTo>
                      <a:pt x="196" y="131"/>
                      <a:pt x="196" y="131"/>
                      <a:pt x="196" y="131"/>
                    </a:cubicBezTo>
                    <a:cubicBezTo>
                      <a:pt x="196" y="393"/>
                      <a:pt x="196" y="393"/>
                      <a:pt x="196" y="393"/>
                    </a:cubicBezTo>
                    <a:cubicBezTo>
                      <a:pt x="94" y="393"/>
                      <a:pt x="94" y="393"/>
                      <a:pt x="94" y="393"/>
                    </a:cubicBezTo>
                    <a:lnTo>
                      <a:pt x="0" y="307"/>
                    </a:lnTo>
                    <a:close/>
                    <a:moveTo>
                      <a:pt x="2623" y="520"/>
                    </a:moveTo>
                    <a:cubicBezTo>
                      <a:pt x="2623" y="2361"/>
                      <a:pt x="2623" y="2361"/>
                      <a:pt x="2623" y="2361"/>
                    </a:cubicBezTo>
                    <a:cubicBezTo>
                      <a:pt x="327" y="2361"/>
                      <a:pt x="327" y="2361"/>
                      <a:pt x="327" y="2361"/>
                    </a:cubicBezTo>
                    <a:cubicBezTo>
                      <a:pt x="327" y="520"/>
                      <a:pt x="327" y="520"/>
                      <a:pt x="327" y="520"/>
                    </a:cubicBezTo>
                    <a:lnTo>
                      <a:pt x="2623" y="520"/>
                    </a:lnTo>
                    <a:close/>
                    <a:moveTo>
                      <a:pt x="1706" y="2034"/>
                    </a:moveTo>
                    <a:cubicBezTo>
                      <a:pt x="2165" y="2034"/>
                      <a:pt x="2165" y="2034"/>
                      <a:pt x="2165" y="2034"/>
                    </a:cubicBezTo>
                    <a:cubicBezTo>
                      <a:pt x="2165" y="1903"/>
                      <a:pt x="2165" y="1903"/>
                      <a:pt x="2165" y="1903"/>
                    </a:cubicBezTo>
                    <a:cubicBezTo>
                      <a:pt x="1706" y="1903"/>
                      <a:pt x="1706" y="1903"/>
                      <a:pt x="1706" y="1903"/>
                    </a:cubicBezTo>
                    <a:lnTo>
                      <a:pt x="1706" y="2034"/>
                    </a:lnTo>
                    <a:close/>
                    <a:moveTo>
                      <a:pt x="1706" y="1772"/>
                    </a:moveTo>
                    <a:cubicBezTo>
                      <a:pt x="2427" y="1772"/>
                      <a:pt x="2427" y="1772"/>
                      <a:pt x="2427" y="1772"/>
                    </a:cubicBezTo>
                    <a:cubicBezTo>
                      <a:pt x="2427" y="1637"/>
                      <a:pt x="2427" y="1637"/>
                      <a:pt x="2427" y="1637"/>
                    </a:cubicBezTo>
                    <a:cubicBezTo>
                      <a:pt x="1706" y="1637"/>
                      <a:pt x="1706" y="1637"/>
                      <a:pt x="1706" y="1637"/>
                    </a:cubicBezTo>
                    <a:lnTo>
                      <a:pt x="1706" y="1772"/>
                    </a:lnTo>
                    <a:close/>
                    <a:moveTo>
                      <a:pt x="1706" y="1441"/>
                    </a:moveTo>
                    <a:cubicBezTo>
                      <a:pt x="2427" y="1441"/>
                      <a:pt x="2427" y="1441"/>
                      <a:pt x="2427" y="1441"/>
                    </a:cubicBezTo>
                    <a:cubicBezTo>
                      <a:pt x="2427" y="1314"/>
                      <a:pt x="2427" y="1314"/>
                      <a:pt x="2427" y="1314"/>
                    </a:cubicBezTo>
                    <a:cubicBezTo>
                      <a:pt x="1706" y="1314"/>
                      <a:pt x="1706" y="1314"/>
                      <a:pt x="1706" y="1314"/>
                    </a:cubicBezTo>
                    <a:lnTo>
                      <a:pt x="1706" y="1441"/>
                    </a:lnTo>
                    <a:close/>
                    <a:moveTo>
                      <a:pt x="1008" y="2149"/>
                    </a:moveTo>
                    <a:cubicBezTo>
                      <a:pt x="1245" y="2149"/>
                      <a:pt x="1440" y="1998"/>
                      <a:pt x="1466" y="1768"/>
                    </a:cubicBezTo>
                    <a:cubicBezTo>
                      <a:pt x="924" y="1768"/>
                      <a:pt x="924" y="1768"/>
                      <a:pt x="924" y="1768"/>
                    </a:cubicBezTo>
                    <a:cubicBezTo>
                      <a:pt x="924" y="1231"/>
                      <a:pt x="924" y="1231"/>
                      <a:pt x="924" y="1231"/>
                    </a:cubicBezTo>
                    <a:cubicBezTo>
                      <a:pt x="694" y="1256"/>
                      <a:pt x="548" y="1451"/>
                      <a:pt x="548" y="1688"/>
                    </a:cubicBezTo>
                    <a:cubicBezTo>
                      <a:pt x="548" y="1943"/>
                      <a:pt x="754" y="2149"/>
                      <a:pt x="1008" y="2149"/>
                    </a:cubicBezTo>
                    <a:close/>
                    <a:moveTo>
                      <a:pt x="1571" y="1637"/>
                    </a:moveTo>
                    <a:cubicBezTo>
                      <a:pt x="1571" y="1637"/>
                      <a:pt x="1559" y="1126"/>
                      <a:pt x="1047" y="1126"/>
                    </a:cubicBezTo>
                    <a:cubicBezTo>
                      <a:pt x="1047" y="1637"/>
                      <a:pt x="1047" y="1637"/>
                      <a:pt x="1047" y="1637"/>
                    </a:cubicBezTo>
                    <a:lnTo>
                      <a:pt x="1571" y="1637"/>
                    </a:lnTo>
                    <a:close/>
                    <a:moveTo>
                      <a:pt x="523" y="921"/>
                    </a:moveTo>
                    <a:cubicBezTo>
                      <a:pt x="1571" y="921"/>
                      <a:pt x="1571" y="921"/>
                      <a:pt x="1571" y="921"/>
                    </a:cubicBezTo>
                    <a:cubicBezTo>
                      <a:pt x="1571" y="716"/>
                      <a:pt x="1571" y="716"/>
                      <a:pt x="1571" y="716"/>
                    </a:cubicBezTo>
                    <a:cubicBezTo>
                      <a:pt x="523" y="716"/>
                      <a:pt x="523" y="716"/>
                      <a:pt x="523" y="716"/>
                    </a:cubicBezTo>
                    <a:lnTo>
                      <a:pt x="523" y="921"/>
                    </a:lnTo>
                    <a:close/>
                    <a:moveTo>
                      <a:pt x="2823" y="2685"/>
                    </a:moveTo>
                    <a:cubicBezTo>
                      <a:pt x="200" y="2685"/>
                      <a:pt x="200" y="2685"/>
                      <a:pt x="200" y="2685"/>
                    </a:cubicBezTo>
                    <a:cubicBezTo>
                      <a:pt x="200" y="2488"/>
                      <a:pt x="200" y="2488"/>
                      <a:pt x="200" y="2488"/>
                    </a:cubicBezTo>
                    <a:cubicBezTo>
                      <a:pt x="2823" y="2488"/>
                      <a:pt x="2823" y="2488"/>
                      <a:pt x="2823" y="2488"/>
                    </a:cubicBezTo>
                    <a:lnTo>
                      <a:pt x="2823" y="2685"/>
                    </a:lnTo>
                    <a:close/>
                    <a:moveTo>
                      <a:pt x="1264" y="2763"/>
                    </a:moveTo>
                    <a:cubicBezTo>
                      <a:pt x="957" y="3274"/>
                      <a:pt x="957" y="3274"/>
                      <a:pt x="957" y="3274"/>
                    </a:cubicBezTo>
                    <a:cubicBezTo>
                      <a:pt x="650" y="3274"/>
                      <a:pt x="650" y="3274"/>
                      <a:pt x="650" y="3274"/>
                    </a:cubicBezTo>
                    <a:cubicBezTo>
                      <a:pt x="957" y="2763"/>
                      <a:pt x="957" y="2763"/>
                      <a:pt x="957" y="2763"/>
                    </a:cubicBezTo>
                    <a:lnTo>
                      <a:pt x="1264" y="2763"/>
                    </a:lnTo>
                    <a:close/>
                    <a:moveTo>
                      <a:pt x="2287" y="3274"/>
                    </a:moveTo>
                    <a:cubicBezTo>
                      <a:pt x="1980" y="3274"/>
                      <a:pt x="1980" y="3274"/>
                      <a:pt x="1980" y="3274"/>
                    </a:cubicBezTo>
                    <a:cubicBezTo>
                      <a:pt x="1673" y="2763"/>
                      <a:pt x="1673" y="2763"/>
                      <a:pt x="1673" y="2763"/>
                    </a:cubicBezTo>
                    <a:cubicBezTo>
                      <a:pt x="1980" y="2763"/>
                      <a:pt x="1980" y="2763"/>
                      <a:pt x="1980" y="2763"/>
                    </a:cubicBezTo>
                    <a:lnTo>
                      <a:pt x="2287" y="3274"/>
                    </a:ln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grpSp>
      <p:grpSp>
        <p:nvGrpSpPr>
          <p:cNvPr id="29" name="PA_组合 28"/>
          <p:cNvGrpSpPr/>
          <p:nvPr>
            <p:custDataLst>
              <p:tags r:id="rId7"/>
            </p:custDataLst>
          </p:nvPr>
        </p:nvGrpSpPr>
        <p:grpSpPr>
          <a:xfrm>
            <a:off x="1475656" y="1538154"/>
            <a:ext cx="2074386" cy="2074386"/>
            <a:chOff x="1475656" y="1538154"/>
            <a:chExt cx="2074386" cy="2074386"/>
          </a:xfrm>
        </p:grpSpPr>
        <p:sp>
          <p:nvSpPr>
            <p:cNvPr id="26" name="椭圆 25"/>
            <p:cNvSpPr/>
            <p:nvPr/>
          </p:nvSpPr>
          <p:spPr>
            <a:xfrm>
              <a:off x="1475656" y="1538154"/>
              <a:ext cx="2074386" cy="2074386"/>
            </a:xfrm>
            <a:prstGeom prst="ellipse">
              <a:avLst/>
            </a:prstGeom>
            <a:solidFill>
              <a:schemeClr val="tx2">
                <a:lumMod val="40000"/>
                <a:lumOff val="60000"/>
              </a:schemeClr>
            </a:solidFill>
            <a:ln>
              <a:noFill/>
            </a:ln>
            <a:effectLst>
              <a:outerShdw blurRad="127000" sx="106000" sy="106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_文本框 5"/>
            <p:cNvSpPr txBox="1"/>
            <p:nvPr>
              <p:custDataLst>
                <p:tags r:id="rId8"/>
              </p:custDataLst>
            </p:nvPr>
          </p:nvSpPr>
          <p:spPr>
            <a:xfrm>
              <a:off x="1594745" y="2137120"/>
              <a:ext cx="1836208" cy="830997"/>
            </a:xfrm>
            <a:prstGeom prst="rect">
              <a:avLst/>
            </a:prstGeom>
            <a:noFill/>
          </p:spPr>
          <p:txBody>
            <a:bodyPr wrap="none" rtlCol="0">
              <a:spAutoFit/>
            </a:bodyPr>
            <a:lstStyle/>
            <a:p>
              <a:pPr algn="ctr"/>
              <a:r>
                <a:rPr lang="zh-CN" altLang="en-US" sz="2400" dirty="0" smtClean="0">
                  <a:solidFill>
                    <a:schemeClr val="bg1"/>
                  </a:solidFill>
                  <a:latin typeface="微软雅黑" panose="020B0503020204020204" pitchFamily="34" charset="-122"/>
                  <a:ea typeface="微软雅黑" panose="020B0503020204020204" pitchFamily="34" charset="-122"/>
                </a:rPr>
                <a:t>目录</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algn="ctr"/>
              <a:r>
                <a:rPr lang="en-US" altLang="zh-CN" sz="2400" dirty="0" smtClean="0">
                  <a:solidFill>
                    <a:schemeClr val="bg1"/>
                  </a:solidFill>
                  <a:latin typeface="微软雅黑" panose="020B0503020204020204" pitchFamily="34" charset="-122"/>
                  <a:ea typeface="微软雅黑" panose="020B0503020204020204" pitchFamily="34" charset="-122"/>
                </a:rPr>
                <a:t>CONTENTS</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6" fill="hold" nodeType="withEffect">
                                  <p:stCondLst>
                                    <p:cond delay="5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6" fill="hold" nodeType="withEffect">
                                  <p:stCondLst>
                                    <p:cond delay="10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1+#ppt_w/2"/>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6" fill="hold" nodeType="withEffect">
                                  <p:stCondLst>
                                    <p:cond delay="15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PA_组合 3"/>
          <p:cNvGrpSpPr/>
          <p:nvPr>
            <p:custDataLst>
              <p:tags r:id="rId1"/>
            </p:custDataLst>
          </p:nvPr>
        </p:nvGrpSpPr>
        <p:grpSpPr>
          <a:xfrm>
            <a:off x="0" y="771550"/>
            <a:ext cx="9144000" cy="4386700"/>
            <a:chOff x="0" y="771550"/>
            <a:chExt cx="9144000" cy="4386700"/>
          </a:xfrm>
        </p:grpSpPr>
        <p:sp>
          <p:nvSpPr>
            <p:cNvPr id="2" name="PA_KSO_Shape"/>
            <p:cNvSpPr/>
            <p:nvPr>
              <p:custDataLst>
                <p:tags r:id="rId2"/>
              </p:custDataLst>
            </p:nvPr>
          </p:nvSpPr>
          <p:spPr>
            <a:xfrm rot="10800000">
              <a:off x="4139952" y="3391950"/>
              <a:ext cx="5004048" cy="17663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PA_KSO_Shape"/>
            <p:cNvSpPr/>
            <p:nvPr>
              <p:custDataLst>
                <p:tags r:id="rId3"/>
              </p:custDataLst>
            </p:nvPr>
          </p:nvSpPr>
          <p:spPr>
            <a:xfrm rot="10800000" flipH="1">
              <a:off x="0" y="771550"/>
              <a:ext cx="4932040" cy="437195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sp>
        <p:nvSpPr>
          <p:cNvPr id="5" name="PA_文本框 4"/>
          <p:cNvSpPr txBox="1"/>
          <p:nvPr>
            <p:custDataLst>
              <p:tags r:id="rId4"/>
            </p:custDataLst>
          </p:nvPr>
        </p:nvSpPr>
        <p:spPr>
          <a:xfrm>
            <a:off x="4499992" y="1908307"/>
            <a:ext cx="2743200" cy="583565"/>
          </a:xfrm>
          <a:prstGeom prst="rect">
            <a:avLst/>
          </a:prstGeom>
          <a:noFill/>
        </p:spPr>
        <p:txBody>
          <a:bodyPr wrap="none" rtlCol="0">
            <a:spAutoFit/>
          </a:bodyPr>
          <a:lstStyle/>
          <a:p>
            <a:pPr algn="l"/>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简述</a:t>
            </a:r>
            <a:r>
              <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rPr>
              <a:t>star UML</a:t>
            </a:r>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7" name="PA_组合 6"/>
          <p:cNvGrpSpPr/>
          <p:nvPr>
            <p:custDataLst>
              <p:tags r:id="rId5"/>
            </p:custDataLst>
          </p:nvPr>
        </p:nvGrpSpPr>
        <p:grpSpPr>
          <a:xfrm>
            <a:off x="3055713" y="1694578"/>
            <a:ext cx="1012231" cy="1012231"/>
            <a:chOff x="4211960" y="697241"/>
            <a:chExt cx="720080" cy="720080"/>
          </a:xfrm>
        </p:grpSpPr>
        <p:sp>
          <p:nvSpPr>
            <p:cNvPr id="8" name="椭圆 7"/>
            <p:cNvSpPr/>
            <p:nvPr/>
          </p:nvSpPr>
          <p:spPr>
            <a:xfrm>
              <a:off x="4211960" y="697241"/>
              <a:ext cx="720080" cy="720080"/>
            </a:xfrm>
            <a:prstGeom prst="ellipse">
              <a:avLst/>
            </a:prstGeom>
            <a:solidFill>
              <a:srgbClr val="FC6D5C"/>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KSO_Shape"/>
            <p:cNvSpPr/>
            <p:nvPr/>
          </p:nvSpPr>
          <p:spPr bwMode="auto">
            <a:xfrm>
              <a:off x="4415138" y="903462"/>
              <a:ext cx="313724" cy="307637"/>
            </a:xfrm>
            <a:custGeom>
              <a:avLst/>
              <a:gdLst>
                <a:gd name="T0" fmla="*/ 418516 w 2779"/>
                <a:gd name="T1" fmla="*/ 0 h 2723"/>
                <a:gd name="T2" fmla="*/ 60251 w 2779"/>
                <a:gd name="T3" fmla="*/ 0 h 2723"/>
                <a:gd name="T4" fmla="*/ 0 w 2779"/>
                <a:gd name="T5" fmla="*/ 59661 h 2723"/>
                <a:gd name="T6" fmla="*/ 0 w 2779"/>
                <a:gd name="T7" fmla="*/ 411792 h 2723"/>
                <a:gd name="T8" fmla="*/ 60251 w 2779"/>
                <a:gd name="T9" fmla="*/ 471453 h 2723"/>
                <a:gd name="T10" fmla="*/ 418516 w 2779"/>
                <a:gd name="T11" fmla="*/ 471453 h 2723"/>
                <a:gd name="T12" fmla="*/ 478119 w 2779"/>
                <a:gd name="T13" fmla="*/ 411792 h 2723"/>
                <a:gd name="T14" fmla="*/ 478119 w 2779"/>
                <a:gd name="T15" fmla="*/ 59661 h 2723"/>
                <a:gd name="T16" fmla="*/ 418516 w 2779"/>
                <a:gd name="T17" fmla="*/ 0 h 2723"/>
                <a:gd name="T18" fmla="*/ 418516 w 2779"/>
                <a:gd name="T19" fmla="*/ 651085 h 2723"/>
                <a:gd name="T20" fmla="*/ 60251 w 2779"/>
                <a:gd name="T21" fmla="*/ 651085 h 2723"/>
                <a:gd name="T22" fmla="*/ 0 w 2779"/>
                <a:gd name="T23" fmla="*/ 710747 h 2723"/>
                <a:gd name="T24" fmla="*/ 0 w 2779"/>
                <a:gd name="T25" fmla="*/ 1055095 h 2723"/>
                <a:gd name="T26" fmla="*/ 60251 w 2779"/>
                <a:gd name="T27" fmla="*/ 1114757 h 2723"/>
                <a:gd name="T28" fmla="*/ 418516 w 2779"/>
                <a:gd name="T29" fmla="*/ 1114757 h 2723"/>
                <a:gd name="T30" fmla="*/ 478119 w 2779"/>
                <a:gd name="T31" fmla="*/ 1055095 h 2723"/>
                <a:gd name="T32" fmla="*/ 478119 w 2779"/>
                <a:gd name="T33" fmla="*/ 710747 h 2723"/>
                <a:gd name="T34" fmla="*/ 418516 w 2779"/>
                <a:gd name="T35" fmla="*/ 651085 h 2723"/>
                <a:gd name="T36" fmla="*/ 418516 w 2779"/>
                <a:gd name="T37" fmla="*/ 1294389 h 2723"/>
                <a:gd name="T38" fmla="*/ 60251 w 2779"/>
                <a:gd name="T39" fmla="*/ 1294389 h 2723"/>
                <a:gd name="T40" fmla="*/ 0 w 2779"/>
                <a:gd name="T41" fmla="*/ 1354698 h 2723"/>
                <a:gd name="T42" fmla="*/ 0 w 2779"/>
                <a:gd name="T43" fmla="*/ 1706181 h 2723"/>
                <a:gd name="T44" fmla="*/ 60251 w 2779"/>
                <a:gd name="T45" fmla="*/ 1765842 h 2723"/>
                <a:gd name="T46" fmla="*/ 418516 w 2779"/>
                <a:gd name="T47" fmla="*/ 1765842 h 2723"/>
                <a:gd name="T48" fmla="*/ 478119 w 2779"/>
                <a:gd name="T49" fmla="*/ 1706181 h 2723"/>
                <a:gd name="T50" fmla="*/ 478119 w 2779"/>
                <a:gd name="T51" fmla="*/ 1354698 h 2723"/>
                <a:gd name="T52" fmla="*/ 418516 w 2779"/>
                <a:gd name="T53" fmla="*/ 1294389 h 2723"/>
                <a:gd name="T54" fmla="*/ 1740794 w 2779"/>
                <a:gd name="T55" fmla="*/ 0 h 2723"/>
                <a:gd name="T56" fmla="*/ 702926 w 2779"/>
                <a:gd name="T57" fmla="*/ 0 h 2723"/>
                <a:gd name="T58" fmla="*/ 643323 w 2779"/>
                <a:gd name="T59" fmla="*/ 59661 h 2723"/>
                <a:gd name="T60" fmla="*/ 643323 w 2779"/>
                <a:gd name="T61" fmla="*/ 411792 h 2723"/>
                <a:gd name="T62" fmla="*/ 702926 w 2779"/>
                <a:gd name="T63" fmla="*/ 471453 h 2723"/>
                <a:gd name="T64" fmla="*/ 1740794 w 2779"/>
                <a:gd name="T65" fmla="*/ 471453 h 2723"/>
                <a:gd name="T66" fmla="*/ 1800397 w 2779"/>
                <a:gd name="T67" fmla="*/ 411792 h 2723"/>
                <a:gd name="T68" fmla="*/ 1800397 w 2779"/>
                <a:gd name="T69" fmla="*/ 59661 h 2723"/>
                <a:gd name="T70" fmla="*/ 1740794 w 2779"/>
                <a:gd name="T71" fmla="*/ 0 h 2723"/>
                <a:gd name="T72" fmla="*/ 1740794 w 2779"/>
                <a:gd name="T73" fmla="*/ 651085 h 2723"/>
                <a:gd name="T74" fmla="*/ 702926 w 2779"/>
                <a:gd name="T75" fmla="*/ 651085 h 2723"/>
                <a:gd name="T76" fmla="*/ 643323 w 2779"/>
                <a:gd name="T77" fmla="*/ 710747 h 2723"/>
                <a:gd name="T78" fmla="*/ 643323 w 2779"/>
                <a:gd name="T79" fmla="*/ 1055095 h 2723"/>
                <a:gd name="T80" fmla="*/ 702926 w 2779"/>
                <a:gd name="T81" fmla="*/ 1114757 h 2723"/>
                <a:gd name="T82" fmla="*/ 1740794 w 2779"/>
                <a:gd name="T83" fmla="*/ 1114757 h 2723"/>
                <a:gd name="T84" fmla="*/ 1800397 w 2779"/>
                <a:gd name="T85" fmla="*/ 1055095 h 2723"/>
                <a:gd name="T86" fmla="*/ 1800397 w 2779"/>
                <a:gd name="T87" fmla="*/ 710747 h 2723"/>
                <a:gd name="T88" fmla="*/ 1740794 w 2779"/>
                <a:gd name="T89" fmla="*/ 651085 h 2723"/>
                <a:gd name="T90" fmla="*/ 1740794 w 2779"/>
                <a:gd name="T91" fmla="*/ 1294389 h 2723"/>
                <a:gd name="T92" fmla="*/ 702926 w 2779"/>
                <a:gd name="T93" fmla="*/ 1294389 h 2723"/>
                <a:gd name="T94" fmla="*/ 643323 w 2779"/>
                <a:gd name="T95" fmla="*/ 1354698 h 2723"/>
                <a:gd name="T96" fmla="*/ 643323 w 2779"/>
                <a:gd name="T97" fmla="*/ 1706181 h 2723"/>
                <a:gd name="T98" fmla="*/ 702926 w 2779"/>
                <a:gd name="T99" fmla="*/ 1765842 h 2723"/>
                <a:gd name="T100" fmla="*/ 1740794 w 2779"/>
                <a:gd name="T101" fmla="*/ 1765842 h 2723"/>
                <a:gd name="T102" fmla="*/ 1800397 w 2779"/>
                <a:gd name="T103" fmla="*/ 1706181 h 2723"/>
                <a:gd name="T104" fmla="*/ 1800397 w 2779"/>
                <a:gd name="T105" fmla="*/ 1354698 h 2723"/>
                <a:gd name="T106" fmla="*/ 1740794 w 2779"/>
                <a:gd name="T107" fmla="*/ 1294389 h 272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779" h="2723">
                  <a:moveTo>
                    <a:pt x="646" y="0"/>
                  </a:moveTo>
                  <a:cubicBezTo>
                    <a:pt x="93" y="0"/>
                    <a:pt x="93" y="0"/>
                    <a:pt x="93" y="0"/>
                  </a:cubicBezTo>
                  <a:cubicBezTo>
                    <a:pt x="42" y="0"/>
                    <a:pt x="0" y="41"/>
                    <a:pt x="0" y="92"/>
                  </a:cubicBezTo>
                  <a:cubicBezTo>
                    <a:pt x="0" y="635"/>
                    <a:pt x="0" y="635"/>
                    <a:pt x="0" y="635"/>
                  </a:cubicBezTo>
                  <a:cubicBezTo>
                    <a:pt x="0" y="686"/>
                    <a:pt x="42" y="727"/>
                    <a:pt x="93" y="727"/>
                  </a:cubicBezTo>
                  <a:cubicBezTo>
                    <a:pt x="646" y="727"/>
                    <a:pt x="646" y="727"/>
                    <a:pt x="646" y="727"/>
                  </a:cubicBezTo>
                  <a:cubicBezTo>
                    <a:pt x="697" y="727"/>
                    <a:pt x="738" y="686"/>
                    <a:pt x="738" y="635"/>
                  </a:cubicBezTo>
                  <a:cubicBezTo>
                    <a:pt x="738" y="92"/>
                    <a:pt x="738" y="92"/>
                    <a:pt x="738" y="92"/>
                  </a:cubicBezTo>
                  <a:cubicBezTo>
                    <a:pt x="738" y="41"/>
                    <a:pt x="697" y="0"/>
                    <a:pt x="646" y="0"/>
                  </a:cubicBezTo>
                  <a:close/>
                  <a:moveTo>
                    <a:pt x="646" y="1004"/>
                  </a:moveTo>
                  <a:cubicBezTo>
                    <a:pt x="93" y="1004"/>
                    <a:pt x="93" y="1004"/>
                    <a:pt x="93" y="1004"/>
                  </a:cubicBezTo>
                  <a:cubicBezTo>
                    <a:pt x="42" y="1004"/>
                    <a:pt x="0" y="1045"/>
                    <a:pt x="0" y="1096"/>
                  </a:cubicBezTo>
                  <a:cubicBezTo>
                    <a:pt x="0" y="1627"/>
                    <a:pt x="0" y="1627"/>
                    <a:pt x="0" y="1627"/>
                  </a:cubicBezTo>
                  <a:cubicBezTo>
                    <a:pt x="0" y="1678"/>
                    <a:pt x="42" y="1719"/>
                    <a:pt x="93" y="1719"/>
                  </a:cubicBezTo>
                  <a:cubicBezTo>
                    <a:pt x="646" y="1719"/>
                    <a:pt x="646" y="1719"/>
                    <a:pt x="646" y="1719"/>
                  </a:cubicBezTo>
                  <a:cubicBezTo>
                    <a:pt x="697" y="1719"/>
                    <a:pt x="738" y="1678"/>
                    <a:pt x="738" y="1627"/>
                  </a:cubicBezTo>
                  <a:cubicBezTo>
                    <a:pt x="738" y="1096"/>
                    <a:pt x="738" y="1096"/>
                    <a:pt x="738" y="1096"/>
                  </a:cubicBezTo>
                  <a:cubicBezTo>
                    <a:pt x="738" y="1045"/>
                    <a:pt x="697" y="1004"/>
                    <a:pt x="646" y="1004"/>
                  </a:cubicBezTo>
                  <a:close/>
                  <a:moveTo>
                    <a:pt x="646" y="1996"/>
                  </a:moveTo>
                  <a:cubicBezTo>
                    <a:pt x="93" y="1996"/>
                    <a:pt x="93" y="1996"/>
                    <a:pt x="93" y="1996"/>
                  </a:cubicBezTo>
                  <a:cubicBezTo>
                    <a:pt x="42" y="1996"/>
                    <a:pt x="0" y="2037"/>
                    <a:pt x="0" y="2089"/>
                  </a:cubicBezTo>
                  <a:cubicBezTo>
                    <a:pt x="0" y="2631"/>
                    <a:pt x="0" y="2631"/>
                    <a:pt x="0" y="2631"/>
                  </a:cubicBezTo>
                  <a:cubicBezTo>
                    <a:pt x="0" y="2682"/>
                    <a:pt x="42" y="2723"/>
                    <a:pt x="93" y="2723"/>
                  </a:cubicBezTo>
                  <a:cubicBezTo>
                    <a:pt x="646" y="2723"/>
                    <a:pt x="646" y="2723"/>
                    <a:pt x="646" y="2723"/>
                  </a:cubicBezTo>
                  <a:cubicBezTo>
                    <a:pt x="697" y="2723"/>
                    <a:pt x="738" y="2682"/>
                    <a:pt x="738" y="2631"/>
                  </a:cubicBezTo>
                  <a:cubicBezTo>
                    <a:pt x="738" y="2089"/>
                    <a:pt x="738" y="2089"/>
                    <a:pt x="738" y="2089"/>
                  </a:cubicBezTo>
                  <a:cubicBezTo>
                    <a:pt x="738" y="2037"/>
                    <a:pt x="697" y="1996"/>
                    <a:pt x="646" y="1996"/>
                  </a:cubicBezTo>
                  <a:close/>
                  <a:moveTo>
                    <a:pt x="2687" y="0"/>
                  </a:moveTo>
                  <a:cubicBezTo>
                    <a:pt x="1085" y="0"/>
                    <a:pt x="1085" y="0"/>
                    <a:pt x="1085" y="0"/>
                  </a:cubicBezTo>
                  <a:cubicBezTo>
                    <a:pt x="1034" y="0"/>
                    <a:pt x="993" y="41"/>
                    <a:pt x="993" y="92"/>
                  </a:cubicBezTo>
                  <a:cubicBezTo>
                    <a:pt x="993" y="635"/>
                    <a:pt x="993" y="635"/>
                    <a:pt x="993" y="635"/>
                  </a:cubicBezTo>
                  <a:cubicBezTo>
                    <a:pt x="993" y="686"/>
                    <a:pt x="1034" y="727"/>
                    <a:pt x="1085" y="727"/>
                  </a:cubicBezTo>
                  <a:cubicBezTo>
                    <a:pt x="2687" y="727"/>
                    <a:pt x="2687" y="727"/>
                    <a:pt x="2687" y="727"/>
                  </a:cubicBezTo>
                  <a:cubicBezTo>
                    <a:pt x="2738" y="727"/>
                    <a:pt x="2779" y="686"/>
                    <a:pt x="2779" y="635"/>
                  </a:cubicBezTo>
                  <a:cubicBezTo>
                    <a:pt x="2779" y="92"/>
                    <a:pt x="2779" y="92"/>
                    <a:pt x="2779" y="92"/>
                  </a:cubicBezTo>
                  <a:cubicBezTo>
                    <a:pt x="2779" y="41"/>
                    <a:pt x="2738" y="0"/>
                    <a:pt x="2687" y="0"/>
                  </a:cubicBezTo>
                  <a:close/>
                  <a:moveTo>
                    <a:pt x="2687" y="1004"/>
                  </a:moveTo>
                  <a:cubicBezTo>
                    <a:pt x="1085" y="1004"/>
                    <a:pt x="1085" y="1004"/>
                    <a:pt x="1085" y="1004"/>
                  </a:cubicBezTo>
                  <a:cubicBezTo>
                    <a:pt x="1034" y="1004"/>
                    <a:pt x="993" y="1045"/>
                    <a:pt x="993" y="1096"/>
                  </a:cubicBezTo>
                  <a:cubicBezTo>
                    <a:pt x="993" y="1627"/>
                    <a:pt x="993" y="1627"/>
                    <a:pt x="993" y="1627"/>
                  </a:cubicBezTo>
                  <a:cubicBezTo>
                    <a:pt x="993" y="1678"/>
                    <a:pt x="1034" y="1719"/>
                    <a:pt x="1085" y="1719"/>
                  </a:cubicBezTo>
                  <a:cubicBezTo>
                    <a:pt x="2687" y="1719"/>
                    <a:pt x="2687" y="1719"/>
                    <a:pt x="2687" y="1719"/>
                  </a:cubicBezTo>
                  <a:cubicBezTo>
                    <a:pt x="2738" y="1719"/>
                    <a:pt x="2779" y="1678"/>
                    <a:pt x="2779" y="1627"/>
                  </a:cubicBezTo>
                  <a:cubicBezTo>
                    <a:pt x="2779" y="1096"/>
                    <a:pt x="2779" y="1096"/>
                    <a:pt x="2779" y="1096"/>
                  </a:cubicBezTo>
                  <a:cubicBezTo>
                    <a:pt x="2779" y="1045"/>
                    <a:pt x="2738" y="1004"/>
                    <a:pt x="2687" y="1004"/>
                  </a:cubicBezTo>
                  <a:close/>
                  <a:moveTo>
                    <a:pt x="2687" y="1996"/>
                  </a:moveTo>
                  <a:cubicBezTo>
                    <a:pt x="1085" y="1996"/>
                    <a:pt x="1085" y="1996"/>
                    <a:pt x="1085" y="1996"/>
                  </a:cubicBezTo>
                  <a:cubicBezTo>
                    <a:pt x="1034" y="1996"/>
                    <a:pt x="993" y="2037"/>
                    <a:pt x="993" y="2089"/>
                  </a:cubicBezTo>
                  <a:cubicBezTo>
                    <a:pt x="993" y="2631"/>
                    <a:pt x="993" y="2631"/>
                    <a:pt x="993" y="2631"/>
                  </a:cubicBezTo>
                  <a:cubicBezTo>
                    <a:pt x="993" y="2682"/>
                    <a:pt x="1034" y="2723"/>
                    <a:pt x="1085" y="2723"/>
                  </a:cubicBezTo>
                  <a:cubicBezTo>
                    <a:pt x="2687" y="2723"/>
                    <a:pt x="2687" y="2723"/>
                    <a:pt x="2687" y="2723"/>
                  </a:cubicBezTo>
                  <a:cubicBezTo>
                    <a:pt x="2738" y="2723"/>
                    <a:pt x="2779" y="2682"/>
                    <a:pt x="2779" y="2631"/>
                  </a:cubicBezTo>
                  <a:cubicBezTo>
                    <a:pt x="2779" y="2089"/>
                    <a:pt x="2779" y="2089"/>
                    <a:pt x="2779" y="2089"/>
                  </a:cubicBezTo>
                  <a:cubicBezTo>
                    <a:pt x="2779" y="2037"/>
                    <a:pt x="2738" y="1996"/>
                    <a:pt x="2687" y="1996"/>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advTm="1500">
        <p:fade/>
      </p:transition>
    </mc:Choice>
    <mc:Fallback>
      <p:transition spd="med"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3" presetClass="entr" presetSubtype="16" fill="hold" nodeType="withEffect">
                                  <p:stCondLst>
                                    <p:cond delay="500"/>
                                  </p:stCondLst>
                                  <p:childTnLst>
                                    <p:set>
                                      <p:cBhvr>
                                        <p:cTn id="9" dur="1" fill="hold">
                                          <p:stCondLst>
                                            <p:cond delay="0"/>
                                          </p:stCondLst>
                                        </p:cTn>
                                        <p:tgtEl>
                                          <p:spTgt spid="7"/>
                                        </p:tgtEl>
                                        <p:attrNameLst>
                                          <p:attrName>style.visibility</p:attrName>
                                        </p:attrNameLst>
                                      </p:cBhvr>
                                      <p:to>
                                        <p:strVal val="visible"/>
                                      </p:to>
                                    </p:set>
                                    <p:anim calcmode="lin" valueType="num">
                                      <p:cBhvr>
                                        <p:cTn id="10" dur="500" fill="hold"/>
                                        <p:tgtEl>
                                          <p:spTgt spid="7"/>
                                        </p:tgtEl>
                                        <p:attrNameLst>
                                          <p:attrName>ppt_w</p:attrName>
                                        </p:attrNameLst>
                                      </p:cBhvr>
                                      <p:tavLst>
                                        <p:tav tm="0">
                                          <p:val>
                                            <p:fltVal val="0"/>
                                          </p:val>
                                        </p:tav>
                                        <p:tav tm="100000">
                                          <p:val>
                                            <p:strVal val="#ppt_w"/>
                                          </p:val>
                                        </p:tav>
                                      </p:tavLst>
                                    </p:anim>
                                    <p:anim calcmode="lin" valueType="num">
                                      <p:cBhvr>
                                        <p:cTn id="11" dur="500" fill="hold"/>
                                        <p:tgtEl>
                                          <p:spTgt spid="7"/>
                                        </p:tgtEl>
                                        <p:attrNameLst>
                                          <p:attrName>ppt_h</p:attrName>
                                        </p:attrNameLst>
                                      </p:cBhvr>
                                      <p:tavLst>
                                        <p:tav tm="0">
                                          <p:val>
                                            <p:fltVal val="0"/>
                                          </p:val>
                                        </p:tav>
                                        <p:tav tm="100000">
                                          <p:val>
                                            <p:strVal val="#ppt_h"/>
                                          </p:val>
                                        </p:tav>
                                      </p:tavLst>
                                    </p:anim>
                                  </p:childTnLst>
                                </p:cTn>
                              </p:par>
                              <p:par>
                                <p:cTn id="12" presetID="22" presetClass="entr" presetSubtype="8" fill="hold" grpId="0" nodeType="withEffect">
                                  <p:stCondLst>
                                    <p:cond delay="100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640080" cy="368300"/>
          </a:xfrm>
          <a:prstGeom prst="rect">
            <a:avLst/>
          </a:prstGeom>
          <a:noFill/>
        </p:spPr>
        <p:txBody>
          <a:bodyPr wrap="none" rtlCol="0">
            <a:spAutoFit/>
          </a:bodyPr>
          <a:lstStyle/>
          <a:p>
            <a:r>
              <a:rPr lang="zh-CN" dirty="0">
                <a:solidFill>
                  <a:schemeClr val="tx1">
                    <a:lumMod val="85000"/>
                    <a:lumOff val="15000"/>
                  </a:schemeClr>
                </a:solidFill>
                <a:latin typeface="微软雅黑" panose="020B0503020204020204" pitchFamily="34" charset="-122"/>
                <a:ea typeface="微软雅黑" panose="020B0503020204020204" pitchFamily="34" charset="-122"/>
              </a:rPr>
              <a:t>概述</a:t>
            </a:r>
            <a:endParaRPr 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PA_文本框 6"/>
          <p:cNvSpPr txBox="1"/>
          <p:nvPr>
            <p:custDataLst>
              <p:tags r:id="rId3"/>
            </p:custDataLst>
          </p:nvPr>
        </p:nvSpPr>
        <p:spPr>
          <a:xfrm>
            <a:off x="1322705" y="1012825"/>
            <a:ext cx="6903720" cy="460375"/>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StarUML是一款开放源码的UML开发工具，是由韩国公司主导开发出来的产品，可以直接到StarUML网站下载。可以用来创建UML类图。</a:t>
            </a:r>
            <a:endPar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sp>
        <p:nvSpPr>
          <p:cNvPr id="9" name="PA_文本框 6"/>
          <p:cNvSpPr txBox="1"/>
          <p:nvPr>
            <p:custDataLst>
              <p:tags r:id="rId4"/>
            </p:custDataLst>
          </p:nvPr>
        </p:nvSpPr>
        <p:spPr>
          <a:xfrm>
            <a:off x="1322705" y="1757680"/>
            <a:ext cx="2029460" cy="1383665"/>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StarUML(简称SU)，是一种创建UML类图，生成类图和其他类型的统一建模语言(UML)图表的工具。StarUML是一个开源项目之一发展快、灵活、可扩展性强.</a:t>
            </a:r>
            <a:endPar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grpSp>
        <p:nvGrpSpPr>
          <p:cNvPr id="11" name="PA_组合 6"/>
          <p:cNvGrpSpPr/>
          <p:nvPr>
            <p:custDataLst>
              <p:tags r:id="rId5"/>
            </p:custDataLst>
          </p:nvPr>
        </p:nvGrpSpPr>
        <p:grpSpPr>
          <a:xfrm>
            <a:off x="511424" y="1108134"/>
            <a:ext cx="938032" cy="938032"/>
            <a:chOff x="4202439" y="1314688"/>
            <a:chExt cx="938032" cy="938032"/>
          </a:xfrm>
        </p:grpSpPr>
        <p:sp>
          <p:nvSpPr>
            <p:cNvPr id="12" name="饼形 11"/>
            <p:cNvSpPr/>
            <p:nvPr/>
          </p:nvSpPr>
          <p:spPr>
            <a:xfrm rot="18000000">
              <a:off x="4202439" y="1314688"/>
              <a:ext cx="938032" cy="938032"/>
            </a:xfrm>
            <a:prstGeom prst="pie">
              <a:avLst>
                <a:gd name="adj1" fmla="val 16200000"/>
                <a:gd name="adj2" fmla="val 1800000"/>
              </a:avLst>
            </a:prstGeom>
            <a:solidFill>
              <a:srgbClr val="FC6D5C"/>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文本框 4506"/>
            <p:cNvSpPr txBox="1"/>
            <p:nvPr/>
          </p:nvSpPr>
          <p:spPr>
            <a:xfrm>
              <a:off x="4428440" y="1364266"/>
              <a:ext cx="486030" cy="400110"/>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01</a:t>
              </a:r>
              <a:endParaRPr lang="zh-CN" altLang="en-US" sz="2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23" name="PA_组合 7"/>
          <p:cNvGrpSpPr/>
          <p:nvPr>
            <p:custDataLst>
              <p:tags r:id="rId6"/>
            </p:custDataLst>
          </p:nvPr>
        </p:nvGrpSpPr>
        <p:grpSpPr>
          <a:xfrm>
            <a:off x="478404" y="1854200"/>
            <a:ext cx="938032" cy="938032"/>
            <a:chOff x="4102984" y="2467893"/>
            <a:chExt cx="938032" cy="938032"/>
          </a:xfrm>
        </p:grpSpPr>
        <p:sp>
          <p:nvSpPr>
            <p:cNvPr id="24" name="饼形 23"/>
            <p:cNvSpPr/>
            <p:nvPr/>
          </p:nvSpPr>
          <p:spPr>
            <a:xfrm rot="18000000">
              <a:off x="4102984" y="2467893"/>
              <a:ext cx="938032" cy="938032"/>
            </a:xfrm>
            <a:prstGeom prst="pie">
              <a:avLst>
                <a:gd name="adj1" fmla="val 16200000"/>
                <a:gd name="adj2" fmla="val 1800000"/>
              </a:avLst>
            </a:prstGeom>
            <a:solidFill>
              <a:srgbClr val="FBC65C"/>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文本框 4506"/>
            <p:cNvSpPr txBox="1"/>
            <p:nvPr/>
          </p:nvSpPr>
          <p:spPr>
            <a:xfrm>
              <a:off x="4328985" y="2517471"/>
              <a:ext cx="486030" cy="400110"/>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02</a:t>
              </a:r>
              <a:endParaRPr lang="zh-CN" altLang="en-US" sz="2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pic>
        <p:nvPicPr>
          <p:cNvPr id="4" name="图片 3"/>
          <p:cNvPicPr>
            <a:picLocks noChangeAspect="1"/>
          </p:cNvPicPr>
          <p:nvPr/>
        </p:nvPicPr>
        <p:blipFill>
          <a:blip r:embed="rId7"/>
          <a:stretch>
            <a:fillRect/>
          </a:stretch>
        </p:blipFill>
        <p:spPr>
          <a:xfrm>
            <a:off x="3484245" y="1757680"/>
            <a:ext cx="5337175" cy="31851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000" advTm="5000">
        <p14:shred/>
      </p:transition>
    </mc:Choice>
    <mc:Fallback>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 presetClass="entr" presetSubtype="6" fill="hold" nodeType="withEffect">
                                  <p:stCondLst>
                                    <p:cond delay="200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1+#ppt_w/2"/>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2" presetClass="entr" presetSubtype="8" fill="hold" grpId="0" nodeType="withEffect">
                                  <p:stCondLst>
                                    <p:cond delay="250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par>
                                <p:cTn id="18" presetID="2" presetClass="entr" presetSubtype="6" fill="hold" nodeType="withEffect">
                                  <p:stCondLst>
                                    <p:cond delay="300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1+#ppt_w/2"/>
                                          </p:val>
                                        </p:tav>
                                        <p:tav tm="100000">
                                          <p:val>
                                            <p:strVal val="#ppt_x"/>
                                          </p:val>
                                        </p:tav>
                                      </p:tavLst>
                                    </p:anim>
                                    <p:anim calcmode="lin" valueType="num">
                                      <p:cBhvr additive="base">
                                        <p:cTn id="21" dur="500" fill="hold"/>
                                        <p:tgtEl>
                                          <p:spTgt spid="23"/>
                                        </p:tgtEl>
                                        <p:attrNameLst>
                                          <p:attrName>ppt_y</p:attrName>
                                        </p:attrNameLst>
                                      </p:cBhvr>
                                      <p:tavLst>
                                        <p:tav tm="0">
                                          <p:val>
                                            <p:strVal val="1+#ppt_h/2"/>
                                          </p:val>
                                        </p:tav>
                                        <p:tav tm="100000">
                                          <p:val>
                                            <p:strVal val="#ppt_y"/>
                                          </p:val>
                                        </p:tav>
                                      </p:tavLst>
                                    </p:anim>
                                  </p:childTnLst>
                                </p:cTn>
                              </p:par>
                              <p:par>
                                <p:cTn id="22" presetID="22" presetClass="entr" presetSubtype="8" fill="hold" grpId="0" nodeType="withEffect">
                                  <p:stCondLst>
                                    <p:cond delay="350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640080" cy="368300"/>
          </a:xfrm>
          <a:prstGeom prst="rect">
            <a:avLst/>
          </a:prstGeom>
          <a:noFill/>
        </p:spPr>
        <p:txBody>
          <a:bodyPr wrap="none" rtlCol="0">
            <a:spAutoFit/>
          </a:bodyPr>
          <a:lstStyle/>
          <a:p>
            <a:r>
              <a:rPr lang="zh-CN" dirty="0">
                <a:solidFill>
                  <a:schemeClr val="tx1">
                    <a:lumMod val="85000"/>
                    <a:lumOff val="15000"/>
                  </a:schemeClr>
                </a:solidFill>
                <a:latin typeface="微软雅黑" panose="020B0503020204020204" pitchFamily="34" charset="-122"/>
                <a:ea typeface="微软雅黑" panose="020B0503020204020204" pitchFamily="34" charset="-122"/>
              </a:rPr>
              <a:t>特点</a:t>
            </a:r>
            <a:endParaRPr 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PA_文本框 6"/>
          <p:cNvSpPr txBox="1"/>
          <p:nvPr>
            <p:custDataLst>
              <p:tags r:id="rId3"/>
            </p:custDataLst>
          </p:nvPr>
        </p:nvSpPr>
        <p:spPr>
          <a:xfrm>
            <a:off x="1355090" y="728345"/>
            <a:ext cx="7477760" cy="891540"/>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600" b="1"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可绘制</a:t>
            </a:r>
            <a:r>
              <a:rPr lang="en-US" altLang="zh-CN" sz="1600" b="1"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UML</a:t>
            </a:r>
            <a:r>
              <a:rPr lang="zh-CN" altLang="en-US" sz="1600" b="1"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中的常用图</a:t>
            </a:r>
            <a:endParaRPr lang="zh-CN" altLang="en-US" sz="1600" b="1"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en-US" altLang="zh-CN"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UML2.0</a:t>
            </a:r>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分为两大类：结构图和行为图总计共</a:t>
            </a:r>
            <a:r>
              <a:rPr lang="en-US" altLang="zh-CN"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13</a:t>
            </a:r>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中途，结构图对于用系统的静态结构建模，包括类图、组合结构图、构件图、部署图、对象图和包图；行为图用于对系统的动态行为建模，包括示例图、交互图（顺序图、通信图、交互概览图、计时图）、活动图和状态机图。</a:t>
            </a:r>
            <a:r>
              <a:rPr lang="en-US" altLang="zh-CN"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StarUML</a:t>
            </a:r>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可支持这些图的绘制</a:t>
            </a:r>
            <a:endPar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sp>
        <p:nvSpPr>
          <p:cNvPr id="9" name="PA_文本框 6"/>
          <p:cNvSpPr txBox="1"/>
          <p:nvPr>
            <p:custDataLst>
              <p:tags r:id="rId4"/>
            </p:custDataLst>
          </p:nvPr>
        </p:nvSpPr>
        <p:spPr>
          <a:xfrm>
            <a:off x="1344930" y="1779905"/>
            <a:ext cx="6088380" cy="521970"/>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600" b="1"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完全免费</a:t>
            </a:r>
            <a:endParaRPr lang="zh-CN" altLang="en-US" sz="1600" b="1"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StarUML是一套开放源码的软件，不仅免费自由下载，连代码都免费开放。</a:t>
            </a:r>
            <a:endPar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grpSp>
        <p:nvGrpSpPr>
          <p:cNvPr id="11" name="PA_组合 6"/>
          <p:cNvGrpSpPr/>
          <p:nvPr>
            <p:custDataLst>
              <p:tags r:id="rId5"/>
            </p:custDataLst>
          </p:nvPr>
        </p:nvGrpSpPr>
        <p:grpSpPr>
          <a:xfrm>
            <a:off x="469514" y="863659"/>
            <a:ext cx="938032" cy="938032"/>
            <a:chOff x="4202439" y="1314688"/>
            <a:chExt cx="938032" cy="938032"/>
          </a:xfrm>
        </p:grpSpPr>
        <p:sp>
          <p:nvSpPr>
            <p:cNvPr id="12" name="饼形 11"/>
            <p:cNvSpPr/>
            <p:nvPr/>
          </p:nvSpPr>
          <p:spPr>
            <a:xfrm rot="18000000">
              <a:off x="4202439" y="1314688"/>
              <a:ext cx="938032" cy="938032"/>
            </a:xfrm>
            <a:prstGeom prst="pie">
              <a:avLst>
                <a:gd name="adj1" fmla="val 16200000"/>
                <a:gd name="adj2" fmla="val 1800000"/>
              </a:avLst>
            </a:prstGeom>
            <a:solidFill>
              <a:srgbClr val="FC6D5C"/>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文本框 4506"/>
            <p:cNvSpPr txBox="1"/>
            <p:nvPr/>
          </p:nvSpPr>
          <p:spPr>
            <a:xfrm>
              <a:off x="4428440" y="1364266"/>
              <a:ext cx="486030" cy="400110"/>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01</a:t>
              </a:r>
              <a:endParaRPr lang="zh-CN" altLang="en-US" sz="2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23" name="PA_组合 7"/>
          <p:cNvGrpSpPr/>
          <p:nvPr>
            <p:custDataLst>
              <p:tags r:id="rId6"/>
            </p:custDataLst>
          </p:nvPr>
        </p:nvGrpSpPr>
        <p:grpSpPr>
          <a:xfrm>
            <a:off x="468879" y="1791335"/>
            <a:ext cx="938032" cy="938032"/>
            <a:chOff x="4102984" y="2467893"/>
            <a:chExt cx="938032" cy="938032"/>
          </a:xfrm>
        </p:grpSpPr>
        <p:sp>
          <p:nvSpPr>
            <p:cNvPr id="24" name="饼形 23"/>
            <p:cNvSpPr/>
            <p:nvPr/>
          </p:nvSpPr>
          <p:spPr>
            <a:xfrm rot="18000000">
              <a:off x="4102984" y="2467893"/>
              <a:ext cx="938032" cy="938032"/>
            </a:xfrm>
            <a:prstGeom prst="pie">
              <a:avLst>
                <a:gd name="adj1" fmla="val 16200000"/>
                <a:gd name="adj2" fmla="val 1800000"/>
              </a:avLst>
            </a:prstGeom>
            <a:solidFill>
              <a:srgbClr val="FBC65C"/>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文本框 4506"/>
            <p:cNvSpPr txBox="1"/>
            <p:nvPr/>
          </p:nvSpPr>
          <p:spPr>
            <a:xfrm>
              <a:off x="4328985" y="2517471"/>
              <a:ext cx="486030" cy="400110"/>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02</a:t>
              </a:r>
              <a:endParaRPr lang="zh-CN" altLang="en-US" sz="2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6" name="PA_文本框 6"/>
          <p:cNvSpPr txBox="1"/>
          <p:nvPr>
            <p:custDataLst>
              <p:tags r:id="rId7"/>
            </p:custDataLst>
          </p:nvPr>
        </p:nvSpPr>
        <p:spPr>
          <a:xfrm>
            <a:off x="1344930" y="2595245"/>
            <a:ext cx="7799070" cy="521970"/>
          </a:xfrm>
          <a:prstGeom prst="rect">
            <a:avLst/>
          </a:prstGeom>
          <a:noFill/>
        </p:spPr>
        <p:txBody>
          <a:bodyPr wrap="square" rtlCol="0">
            <a:spAutoFit/>
          </a:bodyPr>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600" b="1"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多种格式</a:t>
            </a:r>
            <a:endParaRPr lang="zh-CN" altLang="en-US" sz="1600" b="1"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StarUML遵守</a:t>
            </a:r>
            <a:r>
              <a:rPr lang="en-US" altLang="zh-CN"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UML的语法规则，不支持违反语法的动作</a:t>
            </a:r>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a:t>
            </a:r>
            <a:r>
              <a:rPr lang="en-US" altLang="zh-CN"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可导出JPG、JPEG、BMP、EMF和WMF等格式的影像文件</a:t>
            </a:r>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a:t>
            </a:r>
            <a:endPar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grpSp>
        <p:nvGrpSpPr>
          <p:cNvPr id="7" name="PA_组合 7"/>
          <p:cNvGrpSpPr/>
          <p:nvPr>
            <p:custDataLst>
              <p:tags r:id="rId8"/>
            </p:custDataLst>
          </p:nvPr>
        </p:nvGrpSpPr>
        <p:grpSpPr>
          <a:xfrm>
            <a:off x="468244" y="2693670"/>
            <a:ext cx="938032" cy="938032"/>
            <a:chOff x="4102984" y="2467893"/>
            <a:chExt cx="938032" cy="938032"/>
          </a:xfrm>
        </p:grpSpPr>
        <p:sp>
          <p:nvSpPr>
            <p:cNvPr id="10" name="饼形 9"/>
            <p:cNvSpPr/>
            <p:nvPr/>
          </p:nvSpPr>
          <p:spPr>
            <a:xfrm rot="18000000">
              <a:off x="4102984" y="2467893"/>
              <a:ext cx="938032" cy="938032"/>
            </a:xfrm>
            <a:prstGeom prst="pie">
              <a:avLst>
                <a:gd name="adj1" fmla="val 16200000"/>
                <a:gd name="adj2" fmla="val 1800000"/>
              </a:avLst>
            </a:prstGeom>
            <a:solidFill>
              <a:schemeClr val="accent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文本框 4506"/>
            <p:cNvSpPr txBox="1"/>
            <p:nvPr/>
          </p:nvSpPr>
          <p:spPr>
            <a:xfrm>
              <a:off x="4328985" y="2517471"/>
              <a:ext cx="481330" cy="398780"/>
            </a:xfrm>
            <a:prstGeom prst="rect">
              <a:avLst/>
            </a:prstGeom>
            <a:noFill/>
          </p:spPr>
          <p:txBody>
            <a:bodyPr wrap="none" rtlCol="0">
              <a:spAutoFit/>
            </a:bodyPr>
            <a:p>
              <a:r>
                <a:rPr lang="en-US" altLang="zh-CN" sz="20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0</a:t>
              </a:r>
              <a:r>
                <a:rPr lang="en-US" sz="20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3</a:t>
              </a:r>
              <a:endParaRPr lang="en-US" sz="2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15" name="PA_文本框 6"/>
          <p:cNvSpPr txBox="1"/>
          <p:nvPr>
            <p:custDataLst>
              <p:tags r:id="rId9"/>
            </p:custDataLst>
          </p:nvPr>
        </p:nvSpPr>
        <p:spPr>
          <a:xfrm>
            <a:off x="1344930" y="3462020"/>
            <a:ext cx="6170930" cy="1076325"/>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600" b="1"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双向工程</a:t>
            </a:r>
            <a:endParaRPr lang="zh-CN" altLang="en-US" sz="1600" b="1"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StarUML可以依据类图的内容生成Java、C++、C#代码，也能够读取Java、C++、C#代码反向生成类图。反向工程有两个主要用途，其一是旧有的源码反转成图之后，可以构建UML模型的方式继续将新的设计添加上去；另一项用途是想要解析源码时，可以通过反转的类图来理解，不再需要查看一行又一行的代码，这将节省大量的时间和精力。</a:t>
            </a:r>
            <a:endPar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grpSp>
        <p:nvGrpSpPr>
          <p:cNvPr id="20" name="PA_组合 7"/>
          <p:cNvGrpSpPr/>
          <p:nvPr>
            <p:custDataLst>
              <p:tags r:id="rId10"/>
            </p:custDataLst>
          </p:nvPr>
        </p:nvGrpSpPr>
        <p:grpSpPr>
          <a:xfrm>
            <a:off x="465704" y="3750945"/>
            <a:ext cx="938032" cy="938032"/>
            <a:chOff x="4102984" y="2467893"/>
            <a:chExt cx="938032" cy="938032"/>
          </a:xfrm>
        </p:grpSpPr>
        <p:sp>
          <p:nvSpPr>
            <p:cNvPr id="21" name="饼形 20"/>
            <p:cNvSpPr/>
            <p:nvPr/>
          </p:nvSpPr>
          <p:spPr>
            <a:xfrm rot="18000000">
              <a:off x="4102984" y="2467893"/>
              <a:ext cx="938032" cy="938032"/>
            </a:xfrm>
            <a:prstGeom prst="pie">
              <a:avLst>
                <a:gd name="adj1" fmla="val 16200000"/>
                <a:gd name="adj2" fmla="val 1800000"/>
              </a:avLst>
            </a:prstGeom>
            <a:solidFill>
              <a:schemeClr val="accent5">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文本框 4506"/>
            <p:cNvSpPr txBox="1"/>
            <p:nvPr/>
          </p:nvSpPr>
          <p:spPr>
            <a:xfrm>
              <a:off x="4328985" y="2517471"/>
              <a:ext cx="481330" cy="398780"/>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0</a:t>
              </a:r>
              <a:r>
                <a:rPr lang="en-US" sz="20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4</a:t>
              </a:r>
              <a:endParaRPr lang="en-US" sz="2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3000" advTm="5000">
        <p14:shred/>
      </p:transition>
    </mc:Choice>
    <mc:Fallback>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 presetClass="entr" presetSubtype="6" fill="hold" nodeType="withEffect">
                                  <p:stCondLst>
                                    <p:cond delay="200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1+#ppt_w/2"/>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2" presetClass="entr" presetSubtype="8" fill="hold" grpId="0" nodeType="withEffect">
                                  <p:stCondLst>
                                    <p:cond delay="250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par>
                                <p:cTn id="18" presetID="2" presetClass="entr" presetSubtype="6" fill="hold" nodeType="withEffect">
                                  <p:stCondLst>
                                    <p:cond delay="300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1+#ppt_w/2"/>
                                          </p:val>
                                        </p:tav>
                                        <p:tav tm="100000">
                                          <p:val>
                                            <p:strVal val="#ppt_x"/>
                                          </p:val>
                                        </p:tav>
                                      </p:tavLst>
                                    </p:anim>
                                    <p:anim calcmode="lin" valueType="num">
                                      <p:cBhvr additive="base">
                                        <p:cTn id="21" dur="500" fill="hold"/>
                                        <p:tgtEl>
                                          <p:spTgt spid="23"/>
                                        </p:tgtEl>
                                        <p:attrNameLst>
                                          <p:attrName>ppt_y</p:attrName>
                                        </p:attrNameLst>
                                      </p:cBhvr>
                                      <p:tavLst>
                                        <p:tav tm="0">
                                          <p:val>
                                            <p:strVal val="1+#ppt_h/2"/>
                                          </p:val>
                                        </p:tav>
                                        <p:tav tm="100000">
                                          <p:val>
                                            <p:strVal val="#ppt_y"/>
                                          </p:val>
                                        </p:tav>
                                      </p:tavLst>
                                    </p:anim>
                                  </p:childTnLst>
                                </p:cTn>
                              </p:par>
                              <p:par>
                                <p:cTn id="22" presetID="22" presetClass="entr" presetSubtype="8" fill="hold" grpId="0" nodeType="withEffect">
                                  <p:stCondLst>
                                    <p:cond delay="350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par>
                                <p:cTn id="25" presetID="2" presetClass="entr" presetSubtype="6" fill="hold" nodeType="withEffect">
                                  <p:stCondLst>
                                    <p:cond delay="300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1+#ppt_w/2"/>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2" presetClass="entr" presetSubtype="8" fill="hold" grpId="0" nodeType="withEffect">
                                  <p:stCondLst>
                                    <p:cond delay="350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par>
                                <p:cTn id="32" presetID="22" presetClass="entr" presetSubtype="8" fill="hold" grpId="0" nodeType="withEffect">
                                  <p:stCondLst>
                                    <p:cond delay="350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500"/>
                                        <p:tgtEl>
                                          <p:spTgt spid="15"/>
                                        </p:tgtEl>
                                      </p:cBhvr>
                                    </p:animEffect>
                                  </p:childTnLst>
                                </p:cTn>
                              </p:par>
                              <p:par>
                                <p:cTn id="35" presetID="2" presetClass="entr" presetSubtype="6" fill="hold" nodeType="withEffect">
                                  <p:stCondLst>
                                    <p:cond delay="300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1+#ppt_w/2"/>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P spid="6"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640080" cy="368300"/>
          </a:xfrm>
          <a:prstGeom prst="rect">
            <a:avLst/>
          </a:prstGeom>
          <a:noFill/>
        </p:spPr>
        <p:txBody>
          <a:bodyPr wrap="none" rtlCol="0">
            <a:spAutoFit/>
          </a:bodyPr>
          <a:lstStyle/>
          <a:p>
            <a:r>
              <a:rPr lang="zh-CN" dirty="0">
                <a:solidFill>
                  <a:schemeClr val="tx1">
                    <a:lumMod val="85000"/>
                    <a:lumOff val="15000"/>
                  </a:schemeClr>
                </a:solidFill>
                <a:latin typeface="微软雅黑" panose="020B0503020204020204" pitchFamily="34" charset="-122"/>
                <a:ea typeface="微软雅黑" panose="020B0503020204020204" pitchFamily="34" charset="-122"/>
              </a:rPr>
              <a:t>特点</a:t>
            </a:r>
            <a:endParaRPr 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PA_文本框 6"/>
          <p:cNvSpPr txBox="1"/>
          <p:nvPr>
            <p:custDataLst>
              <p:tags r:id="rId3"/>
            </p:custDataLst>
          </p:nvPr>
        </p:nvSpPr>
        <p:spPr>
          <a:xfrm>
            <a:off x="1355090" y="728345"/>
            <a:ext cx="7477760" cy="706755"/>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sz="1600" b="1"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支持XMI</a:t>
            </a:r>
            <a:endParaRPr sz="1600" b="1"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en-US" altLang="zh-CN"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StarUML接受XMI 1.1、1.2和1.3版的导入导出。XMI是一种以XML为基础的交换格式，用以交换不同开发工具所生成的UML模型。</a:t>
            </a:r>
            <a:endParaRPr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sp>
        <p:nvSpPr>
          <p:cNvPr id="9" name="PA_文本框 6"/>
          <p:cNvSpPr txBox="1"/>
          <p:nvPr>
            <p:custDataLst>
              <p:tags r:id="rId4"/>
            </p:custDataLst>
          </p:nvPr>
        </p:nvSpPr>
        <p:spPr>
          <a:xfrm>
            <a:off x="1355090" y="1973580"/>
            <a:ext cx="7327265" cy="891540"/>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600" b="1"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导入Rose文件</a:t>
            </a:r>
            <a:endParaRPr lang="zh-CN" altLang="en-US" sz="1600" b="1"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StarUML可以读取Rational Rose生成的文件，让原先Rose的用户可以转而使用免费的StarUML。早期，Rational Rose是市场占有率最高的UML开发工具，同时也是相当昂贵的工具。由于Rational Rose非常闻名，后来让IBM给收购了。</a:t>
            </a:r>
            <a:endPar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grpSp>
        <p:nvGrpSpPr>
          <p:cNvPr id="11" name="PA_组合 6"/>
          <p:cNvGrpSpPr/>
          <p:nvPr>
            <p:custDataLst>
              <p:tags r:id="rId5"/>
            </p:custDataLst>
          </p:nvPr>
        </p:nvGrpSpPr>
        <p:grpSpPr>
          <a:xfrm>
            <a:off x="469514" y="863659"/>
            <a:ext cx="938032" cy="938032"/>
            <a:chOff x="4202439" y="1314688"/>
            <a:chExt cx="938032" cy="938032"/>
          </a:xfrm>
        </p:grpSpPr>
        <p:sp>
          <p:nvSpPr>
            <p:cNvPr id="12" name="饼形 11"/>
            <p:cNvSpPr/>
            <p:nvPr/>
          </p:nvSpPr>
          <p:spPr>
            <a:xfrm rot="18000000">
              <a:off x="4202439" y="1314688"/>
              <a:ext cx="938032" cy="938032"/>
            </a:xfrm>
            <a:prstGeom prst="pie">
              <a:avLst>
                <a:gd name="adj1" fmla="val 16200000"/>
                <a:gd name="adj2" fmla="val 1800000"/>
              </a:avLst>
            </a:prstGeom>
            <a:solidFill>
              <a:srgbClr val="FC6D5C"/>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文本框 4506"/>
            <p:cNvSpPr txBox="1"/>
            <p:nvPr/>
          </p:nvSpPr>
          <p:spPr>
            <a:xfrm>
              <a:off x="4428440" y="1364266"/>
              <a:ext cx="486030" cy="400110"/>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01</a:t>
              </a:r>
              <a:endParaRPr lang="zh-CN" altLang="en-US" sz="2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23" name="PA_组合 7"/>
          <p:cNvGrpSpPr/>
          <p:nvPr>
            <p:custDataLst>
              <p:tags r:id="rId6"/>
            </p:custDataLst>
          </p:nvPr>
        </p:nvGrpSpPr>
        <p:grpSpPr>
          <a:xfrm>
            <a:off x="470149" y="2179320"/>
            <a:ext cx="938032" cy="938032"/>
            <a:chOff x="4102984" y="2467893"/>
            <a:chExt cx="938032" cy="938032"/>
          </a:xfrm>
        </p:grpSpPr>
        <p:sp>
          <p:nvSpPr>
            <p:cNvPr id="24" name="饼形 23"/>
            <p:cNvSpPr/>
            <p:nvPr/>
          </p:nvSpPr>
          <p:spPr>
            <a:xfrm rot="18000000">
              <a:off x="4102984" y="2467893"/>
              <a:ext cx="938032" cy="938032"/>
            </a:xfrm>
            <a:prstGeom prst="pie">
              <a:avLst>
                <a:gd name="adj1" fmla="val 16200000"/>
                <a:gd name="adj2" fmla="val 1800000"/>
              </a:avLst>
            </a:prstGeom>
            <a:solidFill>
              <a:srgbClr val="FBC65C"/>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文本框 4506"/>
            <p:cNvSpPr txBox="1"/>
            <p:nvPr/>
          </p:nvSpPr>
          <p:spPr>
            <a:xfrm>
              <a:off x="4328985" y="2517471"/>
              <a:ext cx="486030" cy="400110"/>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02</a:t>
              </a:r>
              <a:endParaRPr lang="zh-CN" altLang="en-US" sz="2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6" name="PA_文本框 6"/>
          <p:cNvSpPr txBox="1"/>
          <p:nvPr>
            <p:custDataLst>
              <p:tags r:id="rId7"/>
            </p:custDataLst>
          </p:nvPr>
        </p:nvSpPr>
        <p:spPr>
          <a:xfrm>
            <a:off x="1355090" y="3430270"/>
            <a:ext cx="7799070" cy="891540"/>
          </a:xfrm>
          <a:prstGeom prst="rect">
            <a:avLst/>
          </a:prstGeom>
          <a:noFill/>
        </p:spPr>
        <p:txBody>
          <a:bodyPr wrap="square" rtlCol="0">
            <a:spAutoFit/>
          </a:bodyPr>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600" b="1"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多种格式</a:t>
            </a:r>
            <a:endParaRPr lang="zh-CN" altLang="en-US" sz="1600" b="1"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支持23种GoF模式(Pattern)，以及3种EJB模式。GoF模式出自于Erich Gamma等4人合著的Design Patterns：Elements of Reusable Object-Oriented Software一书，其内列出了23种软件模式，可解决软件设计上的特定问题。StarUML也支持3种常用的EJB模式，分别为EntityEJB、MessageDrivenEJB、SessionEJB。</a:t>
            </a:r>
            <a:endParaRPr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grpSp>
        <p:nvGrpSpPr>
          <p:cNvPr id="7" name="PA_组合 7"/>
          <p:cNvGrpSpPr/>
          <p:nvPr>
            <p:custDataLst>
              <p:tags r:id="rId8"/>
            </p:custDataLst>
          </p:nvPr>
        </p:nvGrpSpPr>
        <p:grpSpPr>
          <a:xfrm>
            <a:off x="468244" y="3601720"/>
            <a:ext cx="938032" cy="938032"/>
            <a:chOff x="4102984" y="2467893"/>
            <a:chExt cx="938032" cy="938032"/>
          </a:xfrm>
        </p:grpSpPr>
        <p:sp>
          <p:nvSpPr>
            <p:cNvPr id="10" name="饼形 9"/>
            <p:cNvSpPr/>
            <p:nvPr/>
          </p:nvSpPr>
          <p:spPr>
            <a:xfrm rot="18000000">
              <a:off x="4102984" y="2467893"/>
              <a:ext cx="938032" cy="938032"/>
            </a:xfrm>
            <a:prstGeom prst="pie">
              <a:avLst>
                <a:gd name="adj1" fmla="val 16200000"/>
                <a:gd name="adj2" fmla="val 1800000"/>
              </a:avLst>
            </a:prstGeom>
            <a:solidFill>
              <a:schemeClr val="accent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文本框 4506"/>
            <p:cNvSpPr txBox="1"/>
            <p:nvPr/>
          </p:nvSpPr>
          <p:spPr>
            <a:xfrm>
              <a:off x="4328985" y="2517471"/>
              <a:ext cx="481330" cy="398780"/>
            </a:xfrm>
            <a:prstGeom prst="rect">
              <a:avLst/>
            </a:prstGeom>
            <a:noFill/>
          </p:spPr>
          <p:txBody>
            <a:bodyPr wrap="none" rtlCol="0">
              <a:spAutoFit/>
            </a:bodyPr>
            <a:p>
              <a:r>
                <a:rPr lang="en-US" altLang="zh-CN" sz="20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0</a:t>
              </a:r>
              <a:r>
                <a:rPr lang="en-US" sz="20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3</a:t>
              </a:r>
              <a:endParaRPr lang="en-US" sz="2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3000" advTm="5000">
        <p14:shred/>
      </p:transition>
    </mc:Choice>
    <mc:Fallback>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 presetClass="entr" presetSubtype="6" fill="hold" nodeType="withEffect">
                                  <p:stCondLst>
                                    <p:cond delay="200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1+#ppt_w/2"/>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2" presetClass="entr" presetSubtype="8" fill="hold" grpId="0" nodeType="withEffect">
                                  <p:stCondLst>
                                    <p:cond delay="250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par>
                                <p:cTn id="18" presetID="2" presetClass="entr" presetSubtype="6" fill="hold" nodeType="withEffect">
                                  <p:stCondLst>
                                    <p:cond delay="300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1+#ppt_w/2"/>
                                          </p:val>
                                        </p:tav>
                                        <p:tav tm="100000">
                                          <p:val>
                                            <p:strVal val="#ppt_x"/>
                                          </p:val>
                                        </p:tav>
                                      </p:tavLst>
                                    </p:anim>
                                    <p:anim calcmode="lin" valueType="num">
                                      <p:cBhvr additive="base">
                                        <p:cTn id="21" dur="500" fill="hold"/>
                                        <p:tgtEl>
                                          <p:spTgt spid="23"/>
                                        </p:tgtEl>
                                        <p:attrNameLst>
                                          <p:attrName>ppt_y</p:attrName>
                                        </p:attrNameLst>
                                      </p:cBhvr>
                                      <p:tavLst>
                                        <p:tav tm="0">
                                          <p:val>
                                            <p:strVal val="1+#ppt_h/2"/>
                                          </p:val>
                                        </p:tav>
                                        <p:tav tm="100000">
                                          <p:val>
                                            <p:strVal val="#ppt_y"/>
                                          </p:val>
                                        </p:tav>
                                      </p:tavLst>
                                    </p:anim>
                                  </p:childTnLst>
                                </p:cTn>
                              </p:par>
                              <p:par>
                                <p:cTn id="22" presetID="22" presetClass="entr" presetSubtype="8" fill="hold" grpId="0" nodeType="withEffect">
                                  <p:stCondLst>
                                    <p:cond delay="350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par>
                                <p:cTn id="25" presetID="2" presetClass="entr" presetSubtype="6" fill="hold" nodeType="withEffect">
                                  <p:stCondLst>
                                    <p:cond delay="300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1+#ppt_w/2"/>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2" presetClass="entr" presetSubtype="8" fill="hold" grpId="0" nodeType="withEffect">
                                  <p:stCondLst>
                                    <p:cond delay="350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PA_组合 3"/>
          <p:cNvGrpSpPr/>
          <p:nvPr>
            <p:custDataLst>
              <p:tags r:id="rId1"/>
            </p:custDataLst>
          </p:nvPr>
        </p:nvGrpSpPr>
        <p:grpSpPr>
          <a:xfrm>
            <a:off x="0" y="771550"/>
            <a:ext cx="9144000" cy="4386700"/>
            <a:chOff x="0" y="771550"/>
            <a:chExt cx="9144000" cy="4386700"/>
          </a:xfrm>
        </p:grpSpPr>
        <p:sp>
          <p:nvSpPr>
            <p:cNvPr id="2" name="PA_KSO_Shape"/>
            <p:cNvSpPr/>
            <p:nvPr>
              <p:custDataLst>
                <p:tags r:id="rId2"/>
              </p:custDataLst>
            </p:nvPr>
          </p:nvSpPr>
          <p:spPr>
            <a:xfrm rot="10800000">
              <a:off x="4139952" y="3391950"/>
              <a:ext cx="5004048" cy="17663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PA_KSO_Shape"/>
            <p:cNvSpPr/>
            <p:nvPr>
              <p:custDataLst>
                <p:tags r:id="rId3"/>
              </p:custDataLst>
            </p:nvPr>
          </p:nvSpPr>
          <p:spPr>
            <a:xfrm rot="10800000" flipH="1">
              <a:off x="0" y="771550"/>
              <a:ext cx="4932040" cy="437195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sp>
        <p:nvSpPr>
          <p:cNvPr id="5" name="PA_文本框 4"/>
          <p:cNvSpPr txBox="1"/>
          <p:nvPr>
            <p:custDataLst>
              <p:tags r:id="rId4"/>
            </p:custDataLst>
          </p:nvPr>
        </p:nvSpPr>
        <p:spPr>
          <a:xfrm>
            <a:off x="4499992" y="1908307"/>
            <a:ext cx="3061335" cy="583565"/>
          </a:xfrm>
          <a:prstGeom prst="rect">
            <a:avLst/>
          </a:prstGeom>
          <a:noFill/>
        </p:spPr>
        <p:txBody>
          <a:bodyPr wrap="none" rtlCol="0">
            <a:spAutoFit/>
          </a:bodyPr>
          <a:lstStyle/>
          <a:p>
            <a:r>
              <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rPr>
              <a:t>StarUML</a:t>
            </a: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的安装</a:t>
            </a:r>
            <a:endPar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6" name="PA_组合 5"/>
          <p:cNvGrpSpPr/>
          <p:nvPr>
            <p:custDataLst>
              <p:tags r:id="rId5"/>
            </p:custDataLst>
          </p:nvPr>
        </p:nvGrpSpPr>
        <p:grpSpPr>
          <a:xfrm>
            <a:off x="3046711" y="1685576"/>
            <a:ext cx="1030234" cy="1030234"/>
            <a:chOff x="5185929" y="1491630"/>
            <a:chExt cx="621046" cy="621046"/>
          </a:xfrm>
        </p:grpSpPr>
        <p:sp>
          <p:nvSpPr>
            <p:cNvPr id="12" name="椭圆 11"/>
            <p:cNvSpPr/>
            <p:nvPr/>
          </p:nvSpPr>
          <p:spPr>
            <a:xfrm>
              <a:off x="5185929" y="1491630"/>
              <a:ext cx="621046" cy="621046"/>
            </a:xfrm>
            <a:prstGeom prst="ellipse">
              <a:avLst/>
            </a:prstGeom>
            <a:solidFill>
              <a:srgbClr val="FBC65C"/>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KSO_Shape"/>
            <p:cNvSpPr/>
            <p:nvPr/>
          </p:nvSpPr>
          <p:spPr bwMode="auto">
            <a:xfrm>
              <a:off x="5353290" y="1680227"/>
              <a:ext cx="286324" cy="243852"/>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Tree>
  </p:cSld>
  <p:clrMapOvr>
    <a:masterClrMapping/>
  </p:clrMapOvr>
  <mc:AlternateContent xmlns:mc="http://schemas.openxmlformats.org/markup-compatibility/2006">
    <mc:Choice xmlns:p14="http://schemas.microsoft.com/office/powerpoint/2010/main" Requires="p14">
      <p:transition spd="med" p14:dur="700" advTm="1500">
        <p:fade/>
      </p:transition>
    </mc:Choice>
    <mc:Fallback>
      <p:transition spd="med"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3" presetClass="entr" presetSubtype="16" fill="hold" nodeType="withEffect">
                                  <p:stCondLst>
                                    <p:cond delay="500"/>
                                  </p:stCondLst>
                                  <p:childTnLst>
                                    <p:set>
                                      <p:cBhvr>
                                        <p:cTn id="9" dur="1" fill="hold">
                                          <p:stCondLst>
                                            <p:cond delay="0"/>
                                          </p:stCondLst>
                                        </p:cTn>
                                        <p:tgtEl>
                                          <p:spTgt spid="6"/>
                                        </p:tgtEl>
                                        <p:attrNameLst>
                                          <p:attrName>style.visibility</p:attrName>
                                        </p:attrNameLst>
                                      </p:cBhvr>
                                      <p:to>
                                        <p:strVal val="visible"/>
                                      </p:to>
                                    </p:set>
                                    <p:anim calcmode="lin" valueType="num">
                                      <p:cBhvr>
                                        <p:cTn id="10" dur="500" fill="hold"/>
                                        <p:tgtEl>
                                          <p:spTgt spid="6"/>
                                        </p:tgtEl>
                                        <p:attrNameLst>
                                          <p:attrName>ppt_w</p:attrName>
                                        </p:attrNameLst>
                                      </p:cBhvr>
                                      <p:tavLst>
                                        <p:tav tm="0">
                                          <p:val>
                                            <p:fltVal val="0"/>
                                          </p:val>
                                        </p:tav>
                                        <p:tav tm="100000">
                                          <p:val>
                                            <p:strVal val="#ppt_w"/>
                                          </p:val>
                                        </p:tav>
                                      </p:tavLst>
                                    </p:anim>
                                    <p:anim calcmode="lin" valueType="num">
                                      <p:cBhvr>
                                        <p:cTn id="11" dur="500" fill="hold"/>
                                        <p:tgtEl>
                                          <p:spTgt spid="6"/>
                                        </p:tgtEl>
                                        <p:attrNameLst>
                                          <p:attrName>ppt_h</p:attrName>
                                        </p:attrNameLst>
                                      </p:cBhvr>
                                      <p:tavLst>
                                        <p:tav tm="0">
                                          <p:val>
                                            <p:fltVal val="0"/>
                                          </p:val>
                                        </p:tav>
                                        <p:tav tm="100000">
                                          <p:val>
                                            <p:strVal val="#ppt_h"/>
                                          </p:val>
                                        </p:tav>
                                      </p:tavLst>
                                    </p:anim>
                                  </p:childTnLst>
                                </p:cTn>
                              </p:par>
                              <p:par>
                                <p:cTn id="12" presetID="22" presetClass="entr" presetSubtype="8" fill="hold" grpId="0" nodeType="withEffect">
                                  <p:stCondLst>
                                    <p:cond delay="100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ags/tag1.xml><?xml version="1.0" encoding="utf-8"?>
<p:tagLst xmlns:p="http://schemas.openxmlformats.org/presentationml/2006/main">
  <p:tag name="PA" val="v3.0.1"/>
</p:tagLst>
</file>

<file path=ppt/tags/tag10.xml><?xml version="1.0" encoding="utf-8"?>
<p:tagLst xmlns:p="http://schemas.openxmlformats.org/presentationml/2006/main">
  <p:tag name="PA" val="v3.0.1"/>
</p:tagLst>
</file>

<file path=ppt/tags/tag100.xml><?xml version="1.0" encoding="utf-8"?>
<p:tagLst xmlns:p="http://schemas.openxmlformats.org/presentationml/2006/main">
  <p:tag name="PA" val="v3.0.1"/>
</p:tagLst>
</file>

<file path=ppt/tags/tag101.xml><?xml version="1.0" encoding="utf-8"?>
<p:tagLst xmlns:p="http://schemas.openxmlformats.org/presentationml/2006/main">
  <p:tag name="PA" val="v3.0.1"/>
</p:tagLst>
</file>

<file path=ppt/tags/tag102.xml><?xml version="1.0" encoding="utf-8"?>
<p:tagLst xmlns:p="http://schemas.openxmlformats.org/presentationml/2006/main">
  <p:tag name="PA" val="v3.0.1"/>
</p:tagLst>
</file>

<file path=ppt/tags/tag103.xml><?xml version="1.0" encoding="utf-8"?>
<p:tagLst xmlns:p="http://schemas.openxmlformats.org/presentationml/2006/main">
  <p:tag name="PA" val="v3.0.1"/>
</p:tagLst>
</file>

<file path=ppt/tags/tag104.xml><?xml version="1.0" encoding="utf-8"?>
<p:tagLst xmlns:p="http://schemas.openxmlformats.org/presentationml/2006/main">
  <p:tag name="PA" val="v3.0.1"/>
</p:tagLst>
</file>

<file path=ppt/tags/tag105.xml><?xml version="1.0" encoding="utf-8"?>
<p:tagLst xmlns:p="http://schemas.openxmlformats.org/presentationml/2006/main">
  <p:tag name="PA" val="v3.0.1"/>
</p:tagLst>
</file>

<file path=ppt/tags/tag106.xml><?xml version="1.0" encoding="utf-8"?>
<p:tagLst xmlns:p="http://schemas.openxmlformats.org/presentationml/2006/main">
  <p:tag name="PA" val="v3.0.1"/>
</p:tagLst>
</file>

<file path=ppt/tags/tag107.xml><?xml version="1.0" encoding="utf-8"?>
<p:tagLst xmlns:p="http://schemas.openxmlformats.org/presentationml/2006/main">
  <p:tag name="PA" val="v3.0.1"/>
</p:tagLst>
</file>

<file path=ppt/tags/tag108.xml><?xml version="1.0" encoding="utf-8"?>
<p:tagLst xmlns:p="http://schemas.openxmlformats.org/presentationml/2006/main">
  <p:tag name="PA" val="v3.0.1"/>
</p:tagLst>
</file>

<file path=ppt/tags/tag109.xml><?xml version="1.0" encoding="utf-8"?>
<p:tagLst xmlns:p="http://schemas.openxmlformats.org/presentationml/2006/main">
  <p:tag name="PA" val="v3.0.1"/>
</p:tagLst>
</file>

<file path=ppt/tags/tag11.xml><?xml version="1.0" encoding="utf-8"?>
<p:tagLst xmlns:p="http://schemas.openxmlformats.org/presentationml/2006/main">
  <p:tag name="PA" val="v3.0.1"/>
</p:tagLst>
</file>

<file path=ppt/tags/tag110.xml><?xml version="1.0" encoding="utf-8"?>
<p:tagLst xmlns:p="http://schemas.openxmlformats.org/presentationml/2006/main">
  <p:tag name="PA" val="v3.0.1"/>
</p:tagLst>
</file>

<file path=ppt/tags/tag111.xml><?xml version="1.0" encoding="utf-8"?>
<p:tagLst xmlns:p="http://schemas.openxmlformats.org/presentationml/2006/main">
  <p:tag name="PA" val="v3.0.1"/>
</p:tagLst>
</file>

<file path=ppt/tags/tag112.xml><?xml version="1.0" encoding="utf-8"?>
<p:tagLst xmlns:p="http://schemas.openxmlformats.org/presentationml/2006/main">
  <p:tag name="PA" val="v3.0.1"/>
</p:tagLst>
</file>

<file path=ppt/tags/tag113.xml><?xml version="1.0" encoding="utf-8"?>
<p:tagLst xmlns:p="http://schemas.openxmlformats.org/presentationml/2006/main">
  <p:tag name="PA" val="v3.0.1"/>
</p:tagLst>
</file>

<file path=ppt/tags/tag114.xml><?xml version="1.0" encoding="utf-8"?>
<p:tagLst xmlns:p="http://schemas.openxmlformats.org/presentationml/2006/main">
  <p:tag name="PA" val="v3.0.1"/>
</p:tagLst>
</file>

<file path=ppt/tags/tag115.xml><?xml version="1.0" encoding="utf-8"?>
<p:tagLst xmlns:p="http://schemas.openxmlformats.org/presentationml/2006/main">
  <p:tag name="PA" val="v3.0.1"/>
</p:tagLst>
</file>

<file path=ppt/tags/tag116.xml><?xml version="1.0" encoding="utf-8"?>
<p:tagLst xmlns:p="http://schemas.openxmlformats.org/presentationml/2006/main">
  <p:tag name="PA" val="v3.0.1"/>
</p:tagLst>
</file>

<file path=ppt/tags/tag117.xml><?xml version="1.0" encoding="utf-8"?>
<p:tagLst xmlns:p="http://schemas.openxmlformats.org/presentationml/2006/main">
  <p:tag name="PA" val="v3.0.1"/>
</p:tagLst>
</file>

<file path=ppt/tags/tag118.xml><?xml version="1.0" encoding="utf-8"?>
<p:tagLst xmlns:p="http://schemas.openxmlformats.org/presentationml/2006/main">
  <p:tag name="PA" val="v3.0.1"/>
</p:tagLst>
</file>

<file path=ppt/tags/tag119.xml><?xml version="1.0" encoding="utf-8"?>
<p:tagLst xmlns:p="http://schemas.openxmlformats.org/presentationml/2006/main">
  <p:tag name="PA" val="v3.0.1"/>
</p:tagLst>
</file>

<file path=ppt/tags/tag12.xml><?xml version="1.0" encoding="utf-8"?>
<p:tagLst xmlns:p="http://schemas.openxmlformats.org/presentationml/2006/main">
  <p:tag name="PA" val="v3.0.1"/>
</p:tagLst>
</file>

<file path=ppt/tags/tag120.xml><?xml version="1.0" encoding="utf-8"?>
<p:tagLst xmlns:p="http://schemas.openxmlformats.org/presentationml/2006/main">
  <p:tag name="PA" val="v3.0.1"/>
</p:tagLst>
</file>

<file path=ppt/tags/tag121.xml><?xml version="1.0" encoding="utf-8"?>
<p:tagLst xmlns:p="http://schemas.openxmlformats.org/presentationml/2006/main">
  <p:tag name="PA" val="v3.0.1"/>
</p:tagLst>
</file>

<file path=ppt/tags/tag122.xml><?xml version="1.0" encoding="utf-8"?>
<p:tagLst xmlns:p="http://schemas.openxmlformats.org/presentationml/2006/main">
  <p:tag name="PA" val="v3.0.1"/>
</p:tagLst>
</file>

<file path=ppt/tags/tag123.xml><?xml version="1.0" encoding="utf-8"?>
<p:tagLst xmlns:p="http://schemas.openxmlformats.org/presentationml/2006/main">
  <p:tag name="PA" val="v3.0.1"/>
</p:tagLst>
</file>

<file path=ppt/tags/tag124.xml><?xml version="1.0" encoding="utf-8"?>
<p:tagLst xmlns:p="http://schemas.openxmlformats.org/presentationml/2006/main">
  <p:tag name="PA" val="v3.0.1"/>
</p:tagLst>
</file>

<file path=ppt/tags/tag125.xml><?xml version="1.0" encoding="utf-8"?>
<p:tagLst xmlns:p="http://schemas.openxmlformats.org/presentationml/2006/main">
  <p:tag name="PA" val="v3.0.1"/>
</p:tagLst>
</file>

<file path=ppt/tags/tag126.xml><?xml version="1.0" encoding="utf-8"?>
<p:tagLst xmlns:p="http://schemas.openxmlformats.org/presentationml/2006/main">
  <p:tag name="PA" val="v3.0.1"/>
</p:tagLst>
</file>

<file path=ppt/tags/tag13.xml><?xml version="1.0" encoding="utf-8"?>
<p:tagLst xmlns:p="http://schemas.openxmlformats.org/presentationml/2006/main">
  <p:tag name="PA" val="v3.0.1"/>
</p:tagLst>
</file>

<file path=ppt/tags/tag14.xml><?xml version="1.0" encoding="utf-8"?>
<p:tagLst xmlns:p="http://schemas.openxmlformats.org/presentationml/2006/main">
  <p:tag name="PA" val="v3.0.1"/>
</p:tagLst>
</file>

<file path=ppt/tags/tag15.xml><?xml version="1.0" encoding="utf-8"?>
<p:tagLst xmlns:p="http://schemas.openxmlformats.org/presentationml/2006/main">
  <p:tag name="PA" val="v3.0.1"/>
</p:tagLst>
</file>

<file path=ppt/tags/tag16.xml><?xml version="1.0" encoding="utf-8"?>
<p:tagLst xmlns:p="http://schemas.openxmlformats.org/presentationml/2006/main">
  <p:tag name="PA" val="v3.0.1"/>
</p:tagLst>
</file>

<file path=ppt/tags/tag17.xml><?xml version="1.0" encoding="utf-8"?>
<p:tagLst xmlns:p="http://schemas.openxmlformats.org/presentationml/2006/main">
  <p:tag name="PA" val="v3.0.1"/>
</p:tagLst>
</file>

<file path=ppt/tags/tag18.xml><?xml version="1.0" encoding="utf-8"?>
<p:tagLst xmlns:p="http://schemas.openxmlformats.org/presentationml/2006/main">
  <p:tag name="PA" val="v3.0.1"/>
</p:tagLst>
</file>

<file path=ppt/tags/tag19.xml><?xml version="1.0" encoding="utf-8"?>
<p:tagLst xmlns:p="http://schemas.openxmlformats.org/presentationml/2006/main">
  <p:tag name="PA" val="v3.0.1"/>
</p:tagLst>
</file>

<file path=ppt/tags/tag2.xml><?xml version="1.0" encoding="utf-8"?>
<p:tagLst xmlns:p="http://schemas.openxmlformats.org/presentationml/2006/main">
  <p:tag name="PA" val="v3.0.1"/>
</p:tagLst>
</file>

<file path=ppt/tags/tag20.xml><?xml version="1.0" encoding="utf-8"?>
<p:tagLst xmlns:p="http://schemas.openxmlformats.org/presentationml/2006/main">
  <p:tag name="PA" val="v3.0.1"/>
</p:tagLst>
</file>

<file path=ppt/tags/tag21.xml><?xml version="1.0" encoding="utf-8"?>
<p:tagLst xmlns:p="http://schemas.openxmlformats.org/presentationml/2006/main">
  <p:tag name="PA" val="v3.0.1"/>
</p:tagLst>
</file>

<file path=ppt/tags/tag22.xml><?xml version="1.0" encoding="utf-8"?>
<p:tagLst xmlns:p="http://schemas.openxmlformats.org/presentationml/2006/main">
  <p:tag name="PA" val="v3.0.1"/>
</p:tagLst>
</file>

<file path=ppt/tags/tag23.xml><?xml version="1.0" encoding="utf-8"?>
<p:tagLst xmlns:p="http://schemas.openxmlformats.org/presentationml/2006/main">
  <p:tag name="PA" val="v3.0.1"/>
</p:tagLst>
</file>

<file path=ppt/tags/tag24.xml><?xml version="1.0" encoding="utf-8"?>
<p:tagLst xmlns:p="http://schemas.openxmlformats.org/presentationml/2006/main">
  <p:tag name="PA" val="v3.0.1"/>
</p:tagLst>
</file>

<file path=ppt/tags/tag25.xml><?xml version="1.0" encoding="utf-8"?>
<p:tagLst xmlns:p="http://schemas.openxmlformats.org/presentationml/2006/main">
  <p:tag name="PA" val="v3.0.1"/>
</p:tagLst>
</file>

<file path=ppt/tags/tag26.xml><?xml version="1.0" encoding="utf-8"?>
<p:tagLst xmlns:p="http://schemas.openxmlformats.org/presentationml/2006/main">
  <p:tag name="PA" val="v3.0.1"/>
</p:tagLst>
</file>

<file path=ppt/tags/tag27.xml><?xml version="1.0" encoding="utf-8"?>
<p:tagLst xmlns:p="http://schemas.openxmlformats.org/presentationml/2006/main">
  <p:tag name="PA" val="v3.0.1"/>
</p:tagLst>
</file>

<file path=ppt/tags/tag28.xml><?xml version="1.0" encoding="utf-8"?>
<p:tagLst xmlns:p="http://schemas.openxmlformats.org/presentationml/2006/main">
  <p:tag name="PA" val="v3.0.1"/>
</p:tagLst>
</file>

<file path=ppt/tags/tag29.xml><?xml version="1.0" encoding="utf-8"?>
<p:tagLst xmlns:p="http://schemas.openxmlformats.org/presentationml/2006/main">
  <p:tag name="PA" val="v3.0.1"/>
</p:tagLst>
</file>

<file path=ppt/tags/tag3.xml><?xml version="1.0" encoding="utf-8"?>
<p:tagLst xmlns:p="http://schemas.openxmlformats.org/presentationml/2006/main">
  <p:tag name="PA" val="v3.0.1"/>
</p:tagLst>
</file>

<file path=ppt/tags/tag30.xml><?xml version="1.0" encoding="utf-8"?>
<p:tagLst xmlns:p="http://schemas.openxmlformats.org/presentationml/2006/main">
  <p:tag name="PA" val="v3.0.1"/>
</p:tagLst>
</file>

<file path=ppt/tags/tag31.xml><?xml version="1.0" encoding="utf-8"?>
<p:tagLst xmlns:p="http://schemas.openxmlformats.org/presentationml/2006/main">
  <p:tag name="PA" val="v3.0.1"/>
</p:tagLst>
</file>

<file path=ppt/tags/tag32.xml><?xml version="1.0" encoding="utf-8"?>
<p:tagLst xmlns:p="http://schemas.openxmlformats.org/presentationml/2006/main">
  <p:tag name="PA" val="v3.0.1"/>
</p:tagLst>
</file>

<file path=ppt/tags/tag33.xml><?xml version="1.0" encoding="utf-8"?>
<p:tagLst xmlns:p="http://schemas.openxmlformats.org/presentationml/2006/main">
  <p:tag name="PA" val="v3.0.1"/>
</p:tagLst>
</file>

<file path=ppt/tags/tag34.xml><?xml version="1.0" encoding="utf-8"?>
<p:tagLst xmlns:p="http://schemas.openxmlformats.org/presentationml/2006/main">
  <p:tag name="PA" val="v3.0.1"/>
</p:tagLst>
</file>

<file path=ppt/tags/tag35.xml><?xml version="1.0" encoding="utf-8"?>
<p:tagLst xmlns:p="http://schemas.openxmlformats.org/presentationml/2006/main">
  <p:tag name="PA" val="v3.0.1"/>
</p:tagLst>
</file>

<file path=ppt/tags/tag36.xml><?xml version="1.0" encoding="utf-8"?>
<p:tagLst xmlns:p="http://schemas.openxmlformats.org/presentationml/2006/main">
  <p:tag name="PA" val="v3.0.1"/>
</p:tagLst>
</file>

<file path=ppt/tags/tag37.xml><?xml version="1.0" encoding="utf-8"?>
<p:tagLst xmlns:p="http://schemas.openxmlformats.org/presentationml/2006/main">
  <p:tag name="PA" val="v3.0.1"/>
</p:tagLst>
</file>

<file path=ppt/tags/tag38.xml><?xml version="1.0" encoding="utf-8"?>
<p:tagLst xmlns:p="http://schemas.openxmlformats.org/presentationml/2006/main">
  <p:tag name="PA" val="v3.0.1"/>
</p:tagLst>
</file>

<file path=ppt/tags/tag39.xml><?xml version="1.0" encoding="utf-8"?>
<p:tagLst xmlns:p="http://schemas.openxmlformats.org/presentationml/2006/main">
  <p:tag name="PA" val="v3.0.1"/>
</p:tagLst>
</file>

<file path=ppt/tags/tag4.xml><?xml version="1.0" encoding="utf-8"?>
<p:tagLst xmlns:p="http://schemas.openxmlformats.org/presentationml/2006/main">
  <p:tag name="PA" val="v3.0.1"/>
</p:tagLst>
</file>

<file path=ppt/tags/tag40.xml><?xml version="1.0" encoding="utf-8"?>
<p:tagLst xmlns:p="http://schemas.openxmlformats.org/presentationml/2006/main">
  <p:tag name="PA" val="v3.0.1"/>
</p:tagLst>
</file>

<file path=ppt/tags/tag41.xml><?xml version="1.0" encoding="utf-8"?>
<p:tagLst xmlns:p="http://schemas.openxmlformats.org/presentationml/2006/main">
  <p:tag name="PA" val="v3.0.1"/>
</p:tagLst>
</file>

<file path=ppt/tags/tag42.xml><?xml version="1.0" encoding="utf-8"?>
<p:tagLst xmlns:p="http://schemas.openxmlformats.org/presentationml/2006/main">
  <p:tag name="PA" val="v3.0.1"/>
</p:tagLst>
</file>

<file path=ppt/tags/tag43.xml><?xml version="1.0" encoding="utf-8"?>
<p:tagLst xmlns:p="http://schemas.openxmlformats.org/presentationml/2006/main">
  <p:tag name="PA" val="v3.0.1"/>
</p:tagLst>
</file>

<file path=ppt/tags/tag44.xml><?xml version="1.0" encoding="utf-8"?>
<p:tagLst xmlns:p="http://schemas.openxmlformats.org/presentationml/2006/main">
  <p:tag name="PA" val="v3.0.1"/>
</p:tagLst>
</file>

<file path=ppt/tags/tag45.xml><?xml version="1.0" encoding="utf-8"?>
<p:tagLst xmlns:p="http://schemas.openxmlformats.org/presentationml/2006/main">
  <p:tag name="PA" val="v3.0.1"/>
</p:tagLst>
</file>

<file path=ppt/tags/tag46.xml><?xml version="1.0" encoding="utf-8"?>
<p:tagLst xmlns:p="http://schemas.openxmlformats.org/presentationml/2006/main">
  <p:tag name="PA" val="v3.0.1"/>
</p:tagLst>
</file>

<file path=ppt/tags/tag47.xml><?xml version="1.0" encoding="utf-8"?>
<p:tagLst xmlns:p="http://schemas.openxmlformats.org/presentationml/2006/main">
  <p:tag name="PA" val="v3.0.1"/>
</p:tagLst>
</file>

<file path=ppt/tags/tag48.xml><?xml version="1.0" encoding="utf-8"?>
<p:tagLst xmlns:p="http://schemas.openxmlformats.org/presentationml/2006/main">
  <p:tag name="PA" val="v3.0.1"/>
</p:tagLst>
</file>

<file path=ppt/tags/tag49.xml><?xml version="1.0" encoding="utf-8"?>
<p:tagLst xmlns:p="http://schemas.openxmlformats.org/presentationml/2006/main">
  <p:tag name="PA" val="v3.0.1"/>
</p:tagLst>
</file>

<file path=ppt/tags/tag5.xml><?xml version="1.0" encoding="utf-8"?>
<p:tagLst xmlns:p="http://schemas.openxmlformats.org/presentationml/2006/main">
  <p:tag name="PA" val="v3.0.1"/>
</p:tagLst>
</file>

<file path=ppt/tags/tag50.xml><?xml version="1.0" encoding="utf-8"?>
<p:tagLst xmlns:p="http://schemas.openxmlformats.org/presentationml/2006/main">
  <p:tag name="PA" val="v3.0.1"/>
</p:tagLst>
</file>

<file path=ppt/tags/tag51.xml><?xml version="1.0" encoding="utf-8"?>
<p:tagLst xmlns:p="http://schemas.openxmlformats.org/presentationml/2006/main">
  <p:tag name="PA" val="v3.0.1"/>
</p:tagLst>
</file>

<file path=ppt/tags/tag52.xml><?xml version="1.0" encoding="utf-8"?>
<p:tagLst xmlns:p="http://schemas.openxmlformats.org/presentationml/2006/main">
  <p:tag name="PA" val="v3.0.1"/>
</p:tagLst>
</file>

<file path=ppt/tags/tag53.xml><?xml version="1.0" encoding="utf-8"?>
<p:tagLst xmlns:p="http://schemas.openxmlformats.org/presentationml/2006/main">
  <p:tag name="PA" val="v3.0.1"/>
</p:tagLst>
</file>

<file path=ppt/tags/tag54.xml><?xml version="1.0" encoding="utf-8"?>
<p:tagLst xmlns:p="http://schemas.openxmlformats.org/presentationml/2006/main">
  <p:tag name="PA" val="v3.0.1"/>
</p:tagLst>
</file>

<file path=ppt/tags/tag55.xml><?xml version="1.0" encoding="utf-8"?>
<p:tagLst xmlns:p="http://schemas.openxmlformats.org/presentationml/2006/main">
  <p:tag name="PA" val="v3.0.1"/>
</p:tagLst>
</file>

<file path=ppt/tags/tag56.xml><?xml version="1.0" encoding="utf-8"?>
<p:tagLst xmlns:p="http://schemas.openxmlformats.org/presentationml/2006/main">
  <p:tag name="PA" val="v3.0.1"/>
</p:tagLst>
</file>

<file path=ppt/tags/tag57.xml><?xml version="1.0" encoding="utf-8"?>
<p:tagLst xmlns:p="http://schemas.openxmlformats.org/presentationml/2006/main">
  <p:tag name="PA" val="v3.0.1"/>
</p:tagLst>
</file>

<file path=ppt/tags/tag58.xml><?xml version="1.0" encoding="utf-8"?>
<p:tagLst xmlns:p="http://schemas.openxmlformats.org/presentationml/2006/main">
  <p:tag name="PA" val="v3.0.1"/>
</p:tagLst>
</file>

<file path=ppt/tags/tag59.xml><?xml version="1.0" encoding="utf-8"?>
<p:tagLst xmlns:p="http://schemas.openxmlformats.org/presentationml/2006/main">
  <p:tag name="PA" val="v3.0.1"/>
</p:tagLst>
</file>

<file path=ppt/tags/tag6.xml><?xml version="1.0" encoding="utf-8"?>
<p:tagLst xmlns:p="http://schemas.openxmlformats.org/presentationml/2006/main">
  <p:tag name="PA" val="v3.0.1"/>
</p:tagLst>
</file>

<file path=ppt/tags/tag60.xml><?xml version="1.0" encoding="utf-8"?>
<p:tagLst xmlns:p="http://schemas.openxmlformats.org/presentationml/2006/main">
  <p:tag name="PA" val="v3.0.1"/>
</p:tagLst>
</file>

<file path=ppt/tags/tag61.xml><?xml version="1.0" encoding="utf-8"?>
<p:tagLst xmlns:p="http://schemas.openxmlformats.org/presentationml/2006/main">
  <p:tag name="PA" val="v3.0.1"/>
</p:tagLst>
</file>

<file path=ppt/tags/tag62.xml><?xml version="1.0" encoding="utf-8"?>
<p:tagLst xmlns:p="http://schemas.openxmlformats.org/presentationml/2006/main">
  <p:tag name="PA" val="v3.0.1"/>
</p:tagLst>
</file>

<file path=ppt/tags/tag63.xml><?xml version="1.0" encoding="utf-8"?>
<p:tagLst xmlns:p="http://schemas.openxmlformats.org/presentationml/2006/main">
  <p:tag name="PA" val="v3.0.1"/>
</p:tagLst>
</file>

<file path=ppt/tags/tag64.xml><?xml version="1.0" encoding="utf-8"?>
<p:tagLst xmlns:p="http://schemas.openxmlformats.org/presentationml/2006/main">
  <p:tag name="PA" val="v3.0.1"/>
</p:tagLst>
</file>

<file path=ppt/tags/tag65.xml><?xml version="1.0" encoding="utf-8"?>
<p:tagLst xmlns:p="http://schemas.openxmlformats.org/presentationml/2006/main">
  <p:tag name="PA" val="v3.0.1"/>
</p:tagLst>
</file>

<file path=ppt/tags/tag66.xml><?xml version="1.0" encoding="utf-8"?>
<p:tagLst xmlns:p="http://schemas.openxmlformats.org/presentationml/2006/main">
  <p:tag name="PA" val="v3.0.1"/>
</p:tagLst>
</file>

<file path=ppt/tags/tag67.xml><?xml version="1.0" encoding="utf-8"?>
<p:tagLst xmlns:p="http://schemas.openxmlformats.org/presentationml/2006/main">
  <p:tag name="PA" val="v3.0.1"/>
</p:tagLst>
</file>

<file path=ppt/tags/tag68.xml><?xml version="1.0" encoding="utf-8"?>
<p:tagLst xmlns:p="http://schemas.openxmlformats.org/presentationml/2006/main">
  <p:tag name="PA" val="v3.0.1"/>
</p:tagLst>
</file>

<file path=ppt/tags/tag69.xml><?xml version="1.0" encoding="utf-8"?>
<p:tagLst xmlns:p="http://schemas.openxmlformats.org/presentationml/2006/main">
  <p:tag name="PA" val="v3.0.1"/>
</p:tagLst>
</file>

<file path=ppt/tags/tag7.xml><?xml version="1.0" encoding="utf-8"?>
<p:tagLst xmlns:p="http://schemas.openxmlformats.org/presentationml/2006/main">
  <p:tag name="PA" val="v3.0.1"/>
</p:tagLst>
</file>

<file path=ppt/tags/tag70.xml><?xml version="1.0" encoding="utf-8"?>
<p:tagLst xmlns:p="http://schemas.openxmlformats.org/presentationml/2006/main">
  <p:tag name="PA" val="v3.0.1"/>
</p:tagLst>
</file>

<file path=ppt/tags/tag71.xml><?xml version="1.0" encoding="utf-8"?>
<p:tagLst xmlns:p="http://schemas.openxmlformats.org/presentationml/2006/main">
  <p:tag name="PA" val="v3.0.1"/>
</p:tagLst>
</file>

<file path=ppt/tags/tag72.xml><?xml version="1.0" encoding="utf-8"?>
<p:tagLst xmlns:p="http://schemas.openxmlformats.org/presentationml/2006/main">
  <p:tag name="PA" val="v3.0.1"/>
</p:tagLst>
</file>

<file path=ppt/tags/tag73.xml><?xml version="1.0" encoding="utf-8"?>
<p:tagLst xmlns:p="http://schemas.openxmlformats.org/presentationml/2006/main">
  <p:tag name="PA" val="v3.0.1"/>
</p:tagLst>
</file>

<file path=ppt/tags/tag74.xml><?xml version="1.0" encoding="utf-8"?>
<p:tagLst xmlns:p="http://schemas.openxmlformats.org/presentationml/2006/main">
  <p:tag name="PA" val="v3.0.1"/>
</p:tagLst>
</file>

<file path=ppt/tags/tag75.xml><?xml version="1.0" encoding="utf-8"?>
<p:tagLst xmlns:p="http://schemas.openxmlformats.org/presentationml/2006/main">
  <p:tag name="PA" val="v3.0.1"/>
</p:tagLst>
</file>

<file path=ppt/tags/tag76.xml><?xml version="1.0" encoding="utf-8"?>
<p:tagLst xmlns:p="http://schemas.openxmlformats.org/presentationml/2006/main">
  <p:tag name="PA" val="v3.0.1"/>
</p:tagLst>
</file>

<file path=ppt/tags/tag77.xml><?xml version="1.0" encoding="utf-8"?>
<p:tagLst xmlns:p="http://schemas.openxmlformats.org/presentationml/2006/main">
  <p:tag name="PA" val="v3.0.1"/>
</p:tagLst>
</file>

<file path=ppt/tags/tag78.xml><?xml version="1.0" encoding="utf-8"?>
<p:tagLst xmlns:p="http://schemas.openxmlformats.org/presentationml/2006/main">
  <p:tag name="PA" val="v3.0.1"/>
</p:tagLst>
</file>

<file path=ppt/tags/tag79.xml><?xml version="1.0" encoding="utf-8"?>
<p:tagLst xmlns:p="http://schemas.openxmlformats.org/presentationml/2006/main">
  <p:tag name="PA" val="v3.0.1"/>
</p:tagLst>
</file>

<file path=ppt/tags/tag8.xml><?xml version="1.0" encoding="utf-8"?>
<p:tagLst xmlns:p="http://schemas.openxmlformats.org/presentationml/2006/main">
  <p:tag name="PA" val="v3.0.1"/>
</p:tagLst>
</file>

<file path=ppt/tags/tag80.xml><?xml version="1.0" encoding="utf-8"?>
<p:tagLst xmlns:p="http://schemas.openxmlformats.org/presentationml/2006/main">
  <p:tag name="PA" val="v3.0.1"/>
</p:tagLst>
</file>

<file path=ppt/tags/tag81.xml><?xml version="1.0" encoding="utf-8"?>
<p:tagLst xmlns:p="http://schemas.openxmlformats.org/presentationml/2006/main">
  <p:tag name="PA" val="v3.0.1"/>
</p:tagLst>
</file>

<file path=ppt/tags/tag82.xml><?xml version="1.0" encoding="utf-8"?>
<p:tagLst xmlns:p="http://schemas.openxmlformats.org/presentationml/2006/main">
  <p:tag name="PA" val="v3.0.1"/>
</p:tagLst>
</file>

<file path=ppt/tags/tag83.xml><?xml version="1.0" encoding="utf-8"?>
<p:tagLst xmlns:p="http://schemas.openxmlformats.org/presentationml/2006/main">
  <p:tag name="PA" val="v3.0.1"/>
</p:tagLst>
</file>

<file path=ppt/tags/tag84.xml><?xml version="1.0" encoding="utf-8"?>
<p:tagLst xmlns:p="http://schemas.openxmlformats.org/presentationml/2006/main">
  <p:tag name="PA" val="v3.0.1"/>
</p:tagLst>
</file>

<file path=ppt/tags/tag85.xml><?xml version="1.0" encoding="utf-8"?>
<p:tagLst xmlns:p="http://schemas.openxmlformats.org/presentationml/2006/main">
  <p:tag name="PA" val="v3.0.1"/>
</p:tagLst>
</file>

<file path=ppt/tags/tag86.xml><?xml version="1.0" encoding="utf-8"?>
<p:tagLst xmlns:p="http://schemas.openxmlformats.org/presentationml/2006/main">
  <p:tag name="PA" val="v3.0.1"/>
</p:tagLst>
</file>

<file path=ppt/tags/tag87.xml><?xml version="1.0" encoding="utf-8"?>
<p:tagLst xmlns:p="http://schemas.openxmlformats.org/presentationml/2006/main">
  <p:tag name="PA" val="v3.0.1"/>
</p:tagLst>
</file>

<file path=ppt/tags/tag88.xml><?xml version="1.0" encoding="utf-8"?>
<p:tagLst xmlns:p="http://schemas.openxmlformats.org/presentationml/2006/main">
  <p:tag name="PA" val="v3.0.1"/>
</p:tagLst>
</file>

<file path=ppt/tags/tag89.xml><?xml version="1.0" encoding="utf-8"?>
<p:tagLst xmlns:p="http://schemas.openxmlformats.org/presentationml/2006/main">
  <p:tag name="PA" val="v3.0.1"/>
</p:tagLst>
</file>

<file path=ppt/tags/tag9.xml><?xml version="1.0" encoding="utf-8"?>
<p:tagLst xmlns:p="http://schemas.openxmlformats.org/presentationml/2006/main">
  <p:tag name="PA" val="v3.0.1"/>
</p:tagLst>
</file>

<file path=ppt/tags/tag90.xml><?xml version="1.0" encoding="utf-8"?>
<p:tagLst xmlns:p="http://schemas.openxmlformats.org/presentationml/2006/main">
  <p:tag name="PA" val="v3.0.1"/>
</p:tagLst>
</file>

<file path=ppt/tags/tag91.xml><?xml version="1.0" encoding="utf-8"?>
<p:tagLst xmlns:p="http://schemas.openxmlformats.org/presentationml/2006/main">
  <p:tag name="PA" val="v3.0.1"/>
</p:tagLst>
</file>

<file path=ppt/tags/tag92.xml><?xml version="1.0" encoding="utf-8"?>
<p:tagLst xmlns:p="http://schemas.openxmlformats.org/presentationml/2006/main">
  <p:tag name="PA" val="v3.0.1"/>
</p:tagLst>
</file>

<file path=ppt/tags/tag93.xml><?xml version="1.0" encoding="utf-8"?>
<p:tagLst xmlns:p="http://schemas.openxmlformats.org/presentationml/2006/main">
  <p:tag name="PA" val="v3.0.1"/>
</p:tagLst>
</file>

<file path=ppt/tags/tag94.xml><?xml version="1.0" encoding="utf-8"?>
<p:tagLst xmlns:p="http://schemas.openxmlformats.org/presentationml/2006/main">
  <p:tag name="PA" val="v3.0.1"/>
</p:tagLst>
</file>

<file path=ppt/tags/tag95.xml><?xml version="1.0" encoding="utf-8"?>
<p:tagLst xmlns:p="http://schemas.openxmlformats.org/presentationml/2006/main">
  <p:tag name="PA" val="v3.0.1"/>
</p:tagLst>
</file>

<file path=ppt/tags/tag96.xml><?xml version="1.0" encoding="utf-8"?>
<p:tagLst xmlns:p="http://schemas.openxmlformats.org/presentationml/2006/main">
  <p:tag name="PA" val="v3.0.1"/>
</p:tagLst>
</file>

<file path=ppt/tags/tag97.xml><?xml version="1.0" encoding="utf-8"?>
<p:tagLst xmlns:p="http://schemas.openxmlformats.org/presentationml/2006/main">
  <p:tag name="PA" val="v3.0.1"/>
</p:tagLst>
</file>

<file path=ppt/tags/tag98.xml><?xml version="1.0" encoding="utf-8"?>
<p:tagLst xmlns:p="http://schemas.openxmlformats.org/presentationml/2006/main">
  <p:tag name="PA" val="v3.0.1"/>
</p:tagLst>
</file>

<file path=ppt/tags/tag99.xml><?xml version="1.0" encoding="utf-8"?>
<p:tagLst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3643</Words>
  <Application>WPS 演示</Application>
  <PresentationFormat>全屏显示(16:9)</PresentationFormat>
  <Paragraphs>184</Paragraphs>
  <Slides>24</Slides>
  <Notes>24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Arial</vt:lpstr>
      <vt:lpstr>宋体</vt:lpstr>
      <vt:lpstr>Wingdings</vt:lpstr>
      <vt:lpstr>华文琥珀</vt:lpstr>
      <vt:lpstr>微软雅黑</vt:lpstr>
      <vt:lpstr>幼圆</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Jedie</dc:creator>
  <cp:lastModifiedBy>Hisashi Canon</cp:lastModifiedBy>
  <cp:revision>105</cp:revision>
  <dcterms:created xsi:type="dcterms:W3CDTF">2017-01-03T04:52:00Z</dcterms:created>
  <dcterms:modified xsi:type="dcterms:W3CDTF">2017-11-05T08:21:34Z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