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75" r:id="rId9"/>
    <p:sldId id="266" r:id="rId10"/>
    <p:sldId id="267" r:id="rId11"/>
    <p:sldId id="268" r:id="rId12"/>
    <p:sldId id="269" r:id="rId13"/>
    <p:sldId id="270" r:id="rId14"/>
    <p:sldId id="280" r:id="rId15"/>
    <p:sldId id="259" r:id="rId16"/>
  </p:sldIdLst>
  <p:sldSz cx="9144000" cy="5143500" type="screen16x9"/>
  <p:notesSz cx="6858000" cy="9144000"/>
  <p:embeddedFontLst>
    <p:embeddedFont>
      <p:font typeface="Montserrat" panose="00000500000000000000" pitchFamily="2" charset="-18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D65BA1-6D69-4548-B479-736EBF70C33D}">
  <a:tblStyle styleId="{B9D65BA1-6D69-4548-B479-736EBF70C3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2065233-25E1-4989-AD35-E11AE04927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18063" y="805650"/>
            <a:ext cx="7507875" cy="35322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152400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296350" y="1991850"/>
            <a:ext cx="4551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_1">
    <p:bg>
      <p:bgPr>
        <a:solidFill>
          <a:schemeClr val="dk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558125" y="550425"/>
            <a:ext cx="8028198" cy="4042637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818063" y="805650"/>
            <a:ext cx="7507875" cy="35322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505901"/>
            <a:ext cx="7772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818063" y="805650"/>
            <a:ext cx="7507875" cy="35322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037600" y="2161800"/>
            <a:ext cx="50688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ctr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 i="1">
                <a:solidFill>
                  <a:srgbClr val="CCCCCC"/>
                </a:solidFill>
              </a:defRPr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 i="1">
                <a:solidFill>
                  <a:srgbClr val="CCCCCC"/>
                </a:solidFill>
              </a:defRPr>
            </a:lvl2pPr>
            <a:lvl3pPr marL="1371600" lvl="2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 i="1">
                <a:solidFill>
                  <a:srgbClr val="CCCCCC"/>
                </a:solidFill>
              </a:defRPr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>
                <a:solidFill>
                  <a:srgbClr val="CCCCCC"/>
                </a:solidFill>
              </a:defRPr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>
                <a:solidFill>
                  <a:srgbClr val="CCCCCC"/>
                </a:solidFill>
              </a:defRPr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  <a:defRPr i="1">
                <a:solidFill>
                  <a:srgbClr val="CCCCCC"/>
                </a:solidFill>
              </a:defRPr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○"/>
              <a:defRPr i="1">
                <a:solidFill>
                  <a:srgbClr val="CCCCCC"/>
                </a:solidFill>
              </a:defRPr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3853200" y="293593"/>
            <a:ext cx="14376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⊡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40975" y="956004"/>
            <a:ext cx="36219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81053" y="956004"/>
            <a:ext cx="36219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753900" y="971550"/>
            <a:ext cx="2440500" cy="32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3319596" y="971550"/>
            <a:ext cx="2440500" cy="32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5885292" y="971550"/>
            <a:ext cx="2440500" cy="32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rot="10800000" flipH="1">
            <a:off x="259950" y="274275"/>
            <a:ext cx="8624125" cy="459495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3104100" y="4513082"/>
            <a:ext cx="29358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200"/>
              <a:buNone/>
              <a:defRPr sz="1200" i="1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558125" y="550425"/>
            <a:ext cx="8028198" cy="4042637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⊡"/>
              <a:defRPr sz="3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□"/>
              <a:defRPr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■"/>
              <a:defRPr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●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2296350" y="1991850"/>
            <a:ext cx="4551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Egy jó prezentáció elkészítése</a:t>
            </a:r>
            <a:br>
              <a:rPr lang="hu-HU" dirty="0"/>
            </a:br>
            <a:br>
              <a:rPr lang="hu-HU" dirty="0"/>
            </a:br>
            <a:r>
              <a:rPr lang="hu-HU" sz="1050" dirty="0"/>
              <a:t>Nagy Szabolcs</a:t>
            </a:r>
            <a:endParaRPr sz="1050" dirty="0"/>
          </a:p>
        </p:txBody>
      </p:sp>
      <p:sp>
        <p:nvSpPr>
          <p:cNvPr id="59" name="Google Shape;59;p12"/>
          <p:cNvSpPr/>
          <p:nvPr/>
        </p:nvSpPr>
        <p:spPr>
          <a:xfrm>
            <a:off x="4255105" y="512098"/>
            <a:ext cx="633840" cy="57650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ÁBRÁK</a:t>
            </a:r>
            <a:endParaRPr dirty="0"/>
          </a:p>
        </p:txBody>
      </p:sp>
      <p:sp>
        <p:nvSpPr>
          <p:cNvPr id="148" name="Google Shape;148;p23"/>
          <p:cNvSpPr/>
          <p:nvPr/>
        </p:nvSpPr>
        <p:spPr>
          <a:xfrm>
            <a:off x="3357200" y="1720250"/>
            <a:ext cx="2429600" cy="1394550"/>
          </a:xfrm>
          <a:prstGeom prst="flowChartPreparation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Gray</a:t>
            </a:r>
            <a:endParaRPr b="1" dirty="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1376000" y="1720250"/>
            <a:ext cx="2429600" cy="1394550"/>
          </a:xfrm>
          <a:prstGeom prst="flowChartPreparation">
            <a:avLst/>
          </a:prstGeom>
          <a:noFill/>
          <a:ln w="762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White</a:t>
            </a:r>
            <a:endParaRPr dirty="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50" name="Google Shape;150;p23"/>
          <p:cNvSpPr/>
          <p:nvPr/>
        </p:nvSpPr>
        <p:spPr>
          <a:xfrm>
            <a:off x="5338400" y="1720250"/>
            <a:ext cx="2429600" cy="1394550"/>
          </a:xfrm>
          <a:prstGeom prst="flowChartPreparation">
            <a:avLst/>
          </a:prstGeom>
          <a:noFill/>
          <a:ln w="762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Black</a:t>
            </a:r>
            <a:endParaRPr dirty="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51" name="Google Shape;151;p23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TÁBLÁZATOK</a:t>
            </a:r>
            <a:endParaRPr dirty="0"/>
          </a:p>
        </p:txBody>
      </p:sp>
      <p:graphicFrame>
        <p:nvGraphicFramePr>
          <p:cNvPr id="157" name="Google Shape;157;p24"/>
          <p:cNvGraphicFramePr/>
          <p:nvPr/>
        </p:nvGraphicFramePr>
        <p:xfrm>
          <a:off x="952500" y="1569700"/>
          <a:ext cx="7239000" cy="2004100"/>
        </p:xfrm>
        <a:graphic>
          <a:graphicData uri="http://schemas.openxmlformats.org/drawingml/2006/table">
            <a:tbl>
              <a:tblPr>
                <a:noFill/>
                <a:tableStyleId>{B9D65BA1-6D69-4548-B479-736EBF70C33D}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Yellow</a:t>
                      </a:r>
                      <a:endParaRPr sz="1100" dirty="0">
                        <a:solidFill>
                          <a:schemeClr val="dk2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Blue</a:t>
                      </a:r>
                      <a:endParaRPr sz="1100">
                        <a:solidFill>
                          <a:schemeClr val="dk2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Orange</a:t>
                      </a:r>
                      <a:endParaRPr sz="1100">
                        <a:solidFill>
                          <a:schemeClr val="dk2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sz="11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/>
          <p:nvPr/>
        </p:nvSpPr>
        <p:spPr>
          <a:xfrm>
            <a:off x="1017776" y="877425"/>
            <a:ext cx="7165896" cy="341367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TÉRKÉPEK</a:t>
            </a:r>
            <a:endParaRPr dirty="0"/>
          </a:p>
        </p:txBody>
      </p:sp>
      <p:sp>
        <p:nvSpPr>
          <p:cNvPr id="165" name="Google Shape;165;p25"/>
          <p:cNvSpPr/>
          <p:nvPr/>
        </p:nvSpPr>
        <p:spPr>
          <a:xfrm>
            <a:off x="2348100" y="1691656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OUR OFFICE</a:t>
            </a:r>
            <a:endParaRPr sz="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5"/>
          <p:cNvSpPr/>
          <p:nvPr/>
        </p:nvSpPr>
        <p:spPr>
          <a:xfrm>
            <a:off x="1795400" y="2002200"/>
            <a:ext cx="202500" cy="202500"/>
          </a:xfrm>
          <a:prstGeom prst="frame">
            <a:avLst>
              <a:gd name="adj1" fmla="val 27022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3158650" y="3048125"/>
            <a:ext cx="202500" cy="202500"/>
          </a:xfrm>
          <a:prstGeom prst="frame">
            <a:avLst>
              <a:gd name="adj1" fmla="val 27022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3945700" y="1747500"/>
            <a:ext cx="202500" cy="202500"/>
          </a:xfrm>
          <a:prstGeom prst="frame">
            <a:avLst>
              <a:gd name="adj1" fmla="val 27022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5"/>
          <p:cNvSpPr/>
          <p:nvPr/>
        </p:nvSpPr>
        <p:spPr>
          <a:xfrm>
            <a:off x="4549025" y="3469850"/>
            <a:ext cx="202500" cy="202500"/>
          </a:xfrm>
          <a:prstGeom prst="frame">
            <a:avLst>
              <a:gd name="adj1" fmla="val 27022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5"/>
          <p:cNvSpPr/>
          <p:nvPr/>
        </p:nvSpPr>
        <p:spPr>
          <a:xfrm>
            <a:off x="6839225" y="3563775"/>
            <a:ext cx="202500" cy="202500"/>
          </a:xfrm>
          <a:prstGeom prst="frame">
            <a:avLst>
              <a:gd name="adj1" fmla="val 27022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5"/>
          <p:cNvSpPr/>
          <p:nvPr/>
        </p:nvSpPr>
        <p:spPr>
          <a:xfrm>
            <a:off x="6240050" y="2204700"/>
            <a:ext cx="202500" cy="202500"/>
          </a:xfrm>
          <a:prstGeom prst="frame">
            <a:avLst>
              <a:gd name="adj1" fmla="val 27022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ctrTitle" idx="4294967295"/>
          </p:nvPr>
        </p:nvSpPr>
        <p:spPr>
          <a:xfrm>
            <a:off x="1741650" y="1659550"/>
            <a:ext cx="5660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</a:rPr>
              <a:t>89,526,124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78" name="Google Shape;178;p26"/>
          <p:cNvSpPr txBox="1">
            <a:spLocks noGrp="1"/>
          </p:cNvSpPr>
          <p:nvPr>
            <p:ph type="subTitle" idx="4294967295"/>
          </p:nvPr>
        </p:nvSpPr>
        <p:spPr>
          <a:xfrm>
            <a:off x="1741650" y="2763854"/>
            <a:ext cx="5660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800" dirty="0"/>
              <a:t>Nagy számok. A lényeg a figyelemfelkeltés és megtartás. Ha nem figyel rád senki, akkor kinek prezentálsz?</a:t>
            </a:r>
            <a:endParaRPr sz="1800" dirty="0"/>
          </a:p>
        </p:txBody>
      </p:sp>
      <p:grpSp>
        <p:nvGrpSpPr>
          <p:cNvPr id="179" name="Google Shape;179;p26"/>
          <p:cNvGrpSpPr/>
          <p:nvPr/>
        </p:nvGrpSpPr>
        <p:grpSpPr>
          <a:xfrm>
            <a:off x="4355034" y="428165"/>
            <a:ext cx="433931" cy="318157"/>
            <a:chOff x="3936375" y="3703750"/>
            <a:chExt cx="453050" cy="332175"/>
          </a:xfrm>
        </p:grpSpPr>
        <p:sp>
          <p:nvSpPr>
            <p:cNvPr id="180" name="Google Shape;180;p26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85" name="Google Shape;185;p26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6"/>
          <p:cNvSpPr txBox="1">
            <a:spLocks noGrp="1"/>
          </p:cNvSpPr>
          <p:nvPr>
            <p:ph type="ctrTitle" idx="4294967295"/>
          </p:nvPr>
        </p:nvSpPr>
        <p:spPr>
          <a:xfrm>
            <a:off x="3913025" y="323393"/>
            <a:ext cx="1317900" cy="45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/>
              <a:t>Q&amp;A</a:t>
            </a:r>
            <a:endParaRPr sz="1800" dirty="0"/>
          </a:p>
        </p:txBody>
      </p:sp>
      <p:sp>
        <p:nvSpPr>
          <p:cNvPr id="433" name="Google Shape;433;p36"/>
          <p:cNvSpPr txBox="1">
            <a:spLocks noGrp="1"/>
          </p:cNvSpPr>
          <p:nvPr>
            <p:ph type="subTitle" idx="4294967295"/>
          </p:nvPr>
        </p:nvSpPr>
        <p:spPr>
          <a:xfrm>
            <a:off x="1275150" y="15637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/>
              <a:t>Kérdések</a:t>
            </a:r>
            <a:r>
              <a:rPr lang="en" b="1" dirty="0"/>
              <a:t>?</a:t>
            </a:r>
            <a:endParaRPr b="1" dirty="0"/>
          </a:p>
        </p:txBody>
      </p:sp>
      <p:sp>
        <p:nvSpPr>
          <p:cNvPr id="434" name="Google Shape;434;p36"/>
          <p:cNvSpPr txBox="1">
            <a:spLocks noGrp="1"/>
          </p:cNvSpPr>
          <p:nvPr>
            <p:ph type="body" idx="4294967295"/>
          </p:nvPr>
        </p:nvSpPr>
        <p:spPr>
          <a:xfrm>
            <a:off x="1275150" y="2233800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800" dirty="0"/>
              <a:t>Hagyhatunk helyet a kérdéseknek, de úgyse kérdez senki.</a:t>
            </a:r>
            <a:endParaRPr sz="1800" dirty="0"/>
          </a:p>
        </p:txBody>
      </p:sp>
      <p:sp>
        <p:nvSpPr>
          <p:cNvPr id="435" name="Google Shape;435;p36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KÖSZÖNÖM A FIGYELMET!</a:t>
            </a:r>
            <a:endParaRPr dirty="0"/>
          </a:p>
        </p:txBody>
      </p:sp>
      <p:sp>
        <p:nvSpPr>
          <p:cNvPr id="83" name="Google Shape;83;p15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VÉGE</a:t>
            </a:r>
            <a:endParaRPr sz="24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2037600" y="2161800"/>
            <a:ext cx="50688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Ha nem tudod, mit szeretnél elérni az előadásoddal, a közönséged soha nem fogja tudni.</a:t>
            </a:r>
          </a:p>
        </p:txBody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TIPPEK</a:t>
            </a:r>
            <a:endParaRPr dirty="0"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916650" y="1047150"/>
            <a:ext cx="7310700" cy="3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⊡"/>
            </a:pPr>
            <a:r>
              <a:rPr lang="hu-HU" dirty="0"/>
              <a:t>Tervezzük meg a prezentáció felépítését</a:t>
            </a: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⊡"/>
            </a:pPr>
            <a:r>
              <a:rPr lang="hu-HU" dirty="0"/>
              <a:t>Valósítsuk meg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⊡"/>
            </a:pPr>
            <a:r>
              <a:rPr lang="hu-HU" dirty="0"/>
              <a:t>Nézzük át, ismételjünk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/>
              <a:t>Ha ezek megvannak, elkezdhetjük az előadás készülésére.</a:t>
            </a:r>
            <a:endParaRPr dirty="0"/>
          </a:p>
        </p:txBody>
      </p:sp>
      <p:sp>
        <p:nvSpPr>
          <p:cNvPr id="97" name="Google Shape;97;p17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0" y="1803599"/>
            <a:ext cx="5936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800" dirty="0">
                <a:solidFill>
                  <a:schemeClr val="accent1"/>
                </a:solidFill>
              </a:rPr>
              <a:t>Fejben dől el </a:t>
            </a:r>
            <a:endParaRPr sz="4800" dirty="0">
              <a:solidFill>
                <a:schemeClr val="accent1"/>
              </a:solidFill>
            </a:endParaRPr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4294967295"/>
          </p:nvPr>
        </p:nvSpPr>
        <p:spPr>
          <a:xfrm>
            <a:off x="1603675" y="2839980"/>
            <a:ext cx="5936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rgbClr val="CCCCCC"/>
                </a:solidFill>
              </a:rPr>
              <a:t>Ha a fejünkben nincs meg az előadás menete, a prezentáció felépítése lényeges hátrányból indulunk.</a:t>
            </a:r>
            <a:endParaRPr sz="1800" dirty="0">
              <a:solidFill>
                <a:srgbClr val="CCCCCC"/>
              </a:solidFill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840975" y="1184604"/>
            <a:ext cx="36219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800" b="1" dirty="0">
                <a:latin typeface="Montserrat"/>
              </a:rPr>
              <a:t>EGYSZERŰ DIÁK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20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A kevesebb néha több. Egy zsúfolt dia elvonja a figyelmet.  Zavart és unalmat okoz a hallgatóság körében. Az unalom az utolsó dolog amit akarunk, mikor prezentálunk.</a:t>
            </a:r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TIPPEK</a:t>
            </a:r>
            <a:endParaRPr dirty="0"/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2"/>
          </p:nvPr>
        </p:nvSpPr>
        <p:spPr>
          <a:xfrm>
            <a:off x="4681053" y="1184604"/>
            <a:ext cx="36219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800" b="1" dirty="0">
                <a:latin typeface="Montserrat"/>
                <a:ea typeface="Montserrat"/>
                <a:cs typeface="Montserrat"/>
                <a:sym typeface="Montserrat"/>
              </a:rPr>
              <a:t>JÓ SZÍNVÁLASZTÁS</a:t>
            </a:r>
          </a:p>
          <a:p>
            <a:pPr marL="0" indent="0">
              <a:buNone/>
            </a:pPr>
            <a:r>
              <a:rPr lang="hu-HU" dirty="0">
                <a:solidFill>
                  <a:srgbClr val="434343"/>
                </a:solidFill>
              </a:rPr>
              <a:t>A betűválasztáshoz hasonlóan a színek különleges tudatalatti reakciókat váltanak ki a nézőkből.  Egy elavult színkombináció választása a prezentációdhoz hatástalanná teszi azt.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b="1" dirty="0"/>
          </a:p>
        </p:txBody>
      </p:sp>
      <p:sp>
        <p:nvSpPr>
          <p:cNvPr id="118" name="Google Shape;118;p19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TIPPEK</a:t>
            </a:r>
            <a:endParaRPr dirty="0"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753900" y="971550"/>
            <a:ext cx="2440500" cy="32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>
                <a:latin typeface="Montserrat"/>
                <a:ea typeface="Montserrat"/>
                <a:cs typeface="Montserrat"/>
                <a:sym typeface="Montserrat"/>
              </a:rPr>
              <a:t>GYAKORLÁS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/>
              <a:t>Ha nem érezzük biztosnak, gyakoroljuk be az előadást.</a:t>
            </a:r>
            <a:endParaRPr lang="en-US" dirty="0"/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2"/>
          </p:nvPr>
        </p:nvSpPr>
        <p:spPr>
          <a:xfrm>
            <a:off x="3319596" y="971550"/>
            <a:ext cx="2440500" cy="32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/>
              <a:t>LEZÁRÁS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/>
              <a:t>Mindig hagyjunk a lezárásnak egy külön diát, amelyben megköszönjük a figyelmet.</a:t>
            </a:r>
            <a:endParaRPr lang="en-US" dirty="0"/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3"/>
          </p:nvPr>
        </p:nvSpPr>
        <p:spPr>
          <a:xfrm>
            <a:off x="5885292" y="971550"/>
            <a:ext cx="2440500" cy="32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>
                <a:latin typeface="Montserrat"/>
                <a:ea typeface="Montserrat"/>
                <a:cs typeface="Montserrat"/>
                <a:sym typeface="Montserrat"/>
              </a:rPr>
              <a:t>ÉRDEKES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/>
              <a:t>Ne legyen unalmas a prezentáció, kerüljük a sok szöveget.</a:t>
            </a:r>
            <a:endParaRPr dirty="0"/>
          </a:p>
        </p:txBody>
      </p:sp>
      <p:sp>
        <p:nvSpPr>
          <p:cNvPr id="127" name="Google Shape;127;p20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KÉPEK</a:t>
            </a:r>
            <a:endParaRPr dirty="0"/>
          </a:p>
        </p:txBody>
      </p:sp>
      <p:pic>
        <p:nvPicPr>
          <p:cNvPr id="133" name="Google Shape;133;p21" descr="beach.jpg"/>
          <p:cNvPicPr preferRelativeResize="0"/>
          <p:nvPr/>
        </p:nvPicPr>
        <p:blipFill rotWithShape="1">
          <a:blip r:embed="rId3">
            <a:alphaModFix/>
          </a:blip>
          <a:srcRect t="36368" b="14763"/>
          <a:stretch/>
        </p:blipFill>
        <p:spPr>
          <a:xfrm>
            <a:off x="1143000" y="1151347"/>
            <a:ext cx="6857999" cy="251355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1569450" y="3672222"/>
            <a:ext cx="6005100" cy="10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400" dirty="0"/>
              <a:t>Egy nehéz témát sokkal könnyebb megértetni képekkel és grafikonokkal.</a:t>
            </a:r>
            <a:endParaRPr sz="1400" dirty="0"/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 txBox="1">
            <a:spLocks noGrp="1"/>
          </p:cNvSpPr>
          <p:nvPr>
            <p:ph type="body" idx="1"/>
          </p:nvPr>
        </p:nvSpPr>
        <p:spPr>
          <a:xfrm>
            <a:off x="3104100" y="4513082"/>
            <a:ext cx="29358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hu-HU" b="1" i="0" dirty="0"/>
              <a:t>GRAFIKONOK</a:t>
            </a:r>
            <a:endParaRPr b="1" i="0" dirty="0"/>
          </a:p>
        </p:txBody>
      </p:sp>
      <p:sp>
        <p:nvSpPr>
          <p:cNvPr id="277" name="Google Shape;277;p3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cxnSp>
        <p:nvCxnSpPr>
          <p:cNvPr id="278" name="Google Shape;278;p31"/>
          <p:cNvCxnSpPr/>
          <p:nvPr/>
        </p:nvCxnSpPr>
        <p:spPr>
          <a:xfrm>
            <a:off x="952500" y="10747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Google Shape;279;p31"/>
          <p:cNvCxnSpPr/>
          <p:nvPr/>
        </p:nvCxnSpPr>
        <p:spPr>
          <a:xfrm>
            <a:off x="952500" y="1784183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31"/>
          <p:cNvCxnSpPr/>
          <p:nvPr/>
        </p:nvCxnSpPr>
        <p:spPr>
          <a:xfrm>
            <a:off x="952500" y="2493664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1"/>
          <p:cNvCxnSpPr/>
          <p:nvPr/>
        </p:nvCxnSpPr>
        <p:spPr>
          <a:xfrm>
            <a:off x="952500" y="320314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1"/>
          <p:cNvCxnSpPr/>
          <p:nvPr/>
        </p:nvCxnSpPr>
        <p:spPr>
          <a:xfrm>
            <a:off x="952500" y="393452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3" name="Google Shape;283;p31"/>
          <p:cNvSpPr txBox="1"/>
          <p:nvPr/>
        </p:nvSpPr>
        <p:spPr>
          <a:xfrm>
            <a:off x="883015" y="915950"/>
            <a:ext cx="3579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4000</a:t>
            </a:r>
            <a:endParaRPr sz="10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3000</a:t>
            </a:r>
            <a:endParaRPr sz="10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2000</a:t>
            </a:r>
            <a:endParaRPr sz="10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1000</a:t>
            </a:r>
            <a:endParaRPr sz="10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0</a:t>
            </a:r>
            <a:endParaRPr sz="10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84" name="Google Shape;284;p31"/>
          <p:cNvSpPr/>
          <p:nvPr/>
        </p:nvSpPr>
        <p:spPr>
          <a:xfrm>
            <a:off x="1572782" y="23809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1"/>
          <p:cNvSpPr/>
          <p:nvPr/>
        </p:nvSpPr>
        <p:spPr>
          <a:xfrm>
            <a:off x="1887026" y="1986874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1"/>
          <p:cNvSpPr/>
          <p:nvPr/>
        </p:nvSpPr>
        <p:spPr>
          <a:xfrm>
            <a:off x="2201270" y="24936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1"/>
          <p:cNvSpPr/>
          <p:nvPr/>
        </p:nvSpPr>
        <p:spPr>
          <a:xfrm>
            <a:off x="3325786" y="26947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1"/>
          <p:cNvSpPr/>
          <p:nvPr/>
        </p:nvSpPr>
        <p:spPr>
          <a:xfrm>
            <a:off x="3640031" y="2096344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1"/>
          <p:cNvSpPr/>
          <p:nvPr/>
        </p:nvSpPr>
        <p:spPr>
          <a:xfrm>
            <a:off x="3954275" y="12290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1"/>
          <p:cNvSpPr/>
          <p:nvPr/>
        </p:nvSpPr>
        <p:spPr>
          <a:xfrm>
            <a:off x="5078791" y="21401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1"/>
          <p:cNvSpPr/>
          <p:nvPr/>
        </p:nvSpPr>
        <p:spPr>
          <a:xfrm>
            <a:off x="5393035" y="1074577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1"/>
          <p:cNvSpPr/>
          <p:nvPr/>
        </p:nvSpPr>
        <p:spPr>
          <a:xfrm>
            <a:off x="5707280" y="23225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1"/>
          <p:cNvSpPr/>
          <p:nvPr/>
        </p:nvSpPr>
        <p:spPr>
          <a:xfrm>
            <a:off x="6831796" y="27531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1"/>
          <p:cNvSpPr/>
          <p:nvPr/>
        </p:nvSpPr>
        <p:spPr>
          <a:xfrm>
            <a:off x="7146040" y="1293620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1"/>
          <p:cNvSpPr/>
          <p:nvPr/>
        </p:nvSpPr>
        <p:spPr>
          <a:xfrm>
            <a:off x="7460284" y="16074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 idx="4294967295"/>
          </p:nvPr>
        </p:nvSpPr>
        <p:spPr>
          <a:xfrm>
            <a:off x="3906250" y="244245"/>
            <a:ext cx="1352100" cy="60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rgbClr val="434343"/>
                </a:solidFill>
              </a:rPr>
              <a:t>FIGYELMET AKARSZ?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4294967295"/>
          </p:nvPr>
        </p:nvSpPr>
        <p:spPr>
          <a:xfrm>
            <a:off x="627600" y="1987650"/>
            <a:ext cx="7888800" cy="11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7200" dirty="0">
                <a:solidFill>
                  <a:srgbClr val="FFFFFF"/>
                </a:solidFill>
                <a:latin typeface="+mj-lt"/>
              </a:rPr>
              <a:t>Nagy </a:t>
            </a:r>
            <a:r>
              <a:rPr lang="hu-HU" sz="7200" dirty="0" err="1">
                <a:solidFill>
                  <a:srgbClr val="FFFFFF"/>
                </a:solidFill>
                <a:latin typeface="+mj-lt"/>
              </a:rPr>
              <a:t>kep</a:t>
            </a:r>
            <a:r>
              <a:rPr lang="hu-HU" sz="7200" dirty="0">
                <a:solidFill>
                  <a:srgbClr val="FFFFFF"/>
                </a:solidFill>
                <a:latin typeface="+mj-lt"/>
              </a:rPr>
              <a:t> </a:t>
            </a:r>
            <a:r>
              <a:rPr lang="hu-HU" sz="7200" dirty="0" err="1">
                <a:solidFill>
                  <a:srgbClr val="FFFFFF"/>
                </a:solidFill>
                <a:latin typeface="+mj-lt"/>
              </a:rPr>
              <a:t>xd</a:t>
            </a:r>
            <a:endParaRPr sz="7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434343"/>
      </a:dk1>
      <a:lt1>
        <a:srgbClr val="FFFFFF"/>
      </a:lt1>
      <a:dk2>
        <a:srgbClr val="999999"/>
      </a:dk2>
      <a:lt2>
        <a:srgbClr val="EFEFEF"/>
      </a:lt2>
      <a:accent1>
        <a:srgbClr val="FF9E00"/>
      </a:accent1>
      <a:accent2>
        <a:srgbClr val="FF6F00"/>
      </a:accent2>
      <a:accent3>
        <a:srgbClr val="8A827D"/>
      </a:accent3>
      <a:accent4>
        <a:srgbClr val="443F3D"/>
      </a:accent4>
      <a:accent5>
        <a:srgbClr val="A0BEDA"/>
      </a:accent5>
      <a:accent6>
        <a:srgbClr val="5E86AC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263</Words>
  <Application>Microsoft Office PowerPoint</Application>
  <PresentationFormat>Diavetítés a képernyőre (16:9 oldalarány)</PresentationFormat>
  <Paragraphs>75</Paragraphs>
  <Slides>15</Slides>
  <Notes>15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9" baseType="lpstr">
      <vt:lpstr>Arial</vt:lpstr>
      <vt:lpstr>Montserrat</vt:lpstr>
      <vt:lpstr>Droid Serif</vt:lpstr>
      <vt:lpstr>Perdita template</vt:lpstr>
      <vt:lpstr>Egy jó prezentáció elkészítése  Nagy Szabolcs</vt:lpstr>
      <vt:lpstr>PowerPoint-bemutató</vt:lpstr>
      <vt:lpstr>TIPPEK</vt:lpstr>
      <vt:lpstr>Fejben dől el </vt:lpstr>
      <vt:lpstr>TIPPEK</vt:lpstr>
      <vt:lpstr>TIPPEK</vt:lpstr>
      <vt:lpstr>KÉPEK</vt:lpstr>
      <vt:lpstr>PowerPoint-bemutató</vt:lpstr>
      <vt:lpstr>FIGYELMET AKARSZ?</vt:lpstr>
      <vt:lpstr>ÁBRÁK</vt:lpstr>
      <vt:lpstr>TÁBLÁZATOK</vt:lpstr>
      <vt:lpstr>TÉRKÉPEK</vt:lpstr>
      <vt:lpstr>89,526,124</vt:lpstr>
      <vt:lpstr>Q&amp;A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Egy jó prezentáció elkészítése</dc:title>
  <dc:creator>Nagy Attila</dc:creator>
  <cp:lastModifiedBy>Szabolcs Nagy</cp:lastModifiedBy>
  <cp:revision>4</cp:revision>
  <dcterms:modified xsi:type="dcterms:W3CDTF">2022-05-05T18:14:40Z</dcterms:modified>
</cp:coreProperties>
</file>