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</p:sldMasterIdLst>
  <p:notesMasterIdLst>
    <p:notesMasterId r:id="rId26"/>
  </p:notesMasterIdLst>
  <p:handoutMasterIdLst>
    <p:handoutMasterId r:id="rId27"/>
  </p:handoutMasterIdLst>
  <p:sldIdLst>
    <p:sldId id="256" r:id="rId2"/>
    <p:sldId id="260" r:id="rId3"/>
    <p:sldId id="354" r:id="rId4"/>
    <p:sldId id="259" r:id="rId5"/>
    <p:sldId id="285" r:id="rId6"/>
    <p:sldId id="286" r:id="rId7"/>
    <p:sldId id="355" r:id="rId8"/>
    <p:sldId id="301" r:id="rId9"/>
    <p:sldId id="302" r:id="rId10"/>
    <p:sldId id="317" r:id="rId11"/>
    <p:sldId id="318" r:id="rId12"/>
    <p:sldId id="319" r:id="rId13"/>
    <p:sldId id="356" r:id="rId14"/>
    <p:sldId id="330" r:id="rId15"/>
    <p:sldId id="331" r:id="rId16"/>
    <p:sldId id="332" r:id="rId17"/>
    <p:sldId id="333" r:id="rId18"/>
    <p:sldId id="334" r:id="rId19"/>
    <p:sldId id="344" r:id="rId20"/>
    <p:sldId id="345" r:id="rId21"/>
    <p:sldId id="346" r:id="rId22"/>
    <p:sldId id="352" r:id="rId23"/>
    <p:sldId id="353" r:id="rId24"/>
    <p:sldId id="282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B1D8"/>
    <a:srgbClr val="3F6E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2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496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C1FBA-CF23-45CA-A289-03E32D160964}" type="datetimeFigureOut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F2B0C5-C56D-47E9-BCFE-D990A940F1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7004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966BD8-0FC1-456F-BDC6-7D0CA8E36566}" type="datetimeFigureOut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CFC841-E2E1-4802-8701-94EA307E94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598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149566"/>
            <a:ext cx="7886700" cy="8995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628650" y="5114029"/>
            <a:ext cx="7886700" cy="604299"/>
          </a:xfrm>
        </p:spPr>
        <p:txBody>
          <a:bodyPr anchor="ctr">
            <a:noAutofit/>
          </a:bodyPr>
          <a:lstStyle>
            <a:lvl1pPr algn="ctr"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/>
              <a:t>单击以编辑母版副标题样式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04896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1703B59-C883-4B8B-974E-AFB30A6C43A7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350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56169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9423215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3" pos="1620">
          <p15:clr>
            <a:srgbClr val="FBAE40"/>
          </p15:clr>
        </p15:guide>
        <p15:guide id="4" pos="216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66445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1024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5193">
          <p15:clr>
            <a:srgbClr val="FBAE40"/>
          </p15:clr>
        </p15:guide>
        <p15:guide id="5" pos="1620">
          <p15:clr>
            <a:srgbClr val="FBAE40"/>
          </p15:clr>
        </p15:guide>
        <p15:guide id="6" pos="2921">
          <p15:clr>
            <a:srgbClr val="FBAE40"/>
          </p15:clr>
        </p15:guide>
        <p15:guide id="7" pos="2160" userDrawn="1">
          <p15:clr>
            <a:srgbClr val="FBAE40"/>
          </p15:clr>
        </p15:guide>
        <p15:guide id="8" pos="3895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4756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3" pos="1620">
          <p15:clr>
            <a:srgbClr val="FBAE40"/>
          </p15:clr>
        </p15:guide>
        <p15:guide id="4" pos="216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9" name="矩形 18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3060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5193">
          <p15:clr>
            <a:srgbClr val="FBAE40"/>
          </p15:clr>
        </p15:guide>
        <p15:guide id="5" pos="1620">
          <p15:clr>
            <a:srgbClr val="FBAE40"/>
          </p15:clr>
        </p15:guide>
        <p15:guide id="6" pos="2921">
          <p15:clr>
            <a:srgbClr val="FBAE40"/>
          </p15:clr>
        </p15:guide>
        <p15:guide id="7" pos="2160" userDrawn="1">
          <p15:clr>
            <a:srgbClr val="FBAE40"/>
          </p15:clr>
        </p15:guide>
        <p15:guide id="8" pos="3895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封面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123" y="4006448"/>
            <a:ext cx="8325019" cy="111419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469124" y="5245246"/>
            <a:ext cx="5820358" cy="468179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/>
              <a:t>单击以编辑母版副标题样式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69124" y="5815087"/>
            <a:ext cx="4159250" cy="49900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单击此处添加日期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11" name="直接连接符 10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 userDrawn="1"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0609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95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16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封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74" y="3608990"/>
            <a:ext cx="3021843" cy="799946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87896" y="1371600"/>
            <a:ext cx="8410492" cy="926932"/>
          </a:xfrm>
        </p:spPr>
        <p:txBody>
          <a:bodyPr>
            <a:noAutofit/>
          </a:bodyPr>
          <a:lstStyle>
            <a:lvl1pPr algn="ctr">
              <a:defRPr sz="66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3727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2904986-5C46-4DB7-AC07-6FDDB08C8A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AD8F4CD-BB82-42A4-9FC8-9E033CF4055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0" y="0"/>
            <a:ext cx="0" cy="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7D87CFA4-F506-4598-8F84-9936E21B38D3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96B97814-EB87-4041-BAAF-B9CA5E0C0BE0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4477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0501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6000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" name="灯片编号占位符 5"/>
          <p:cNvSpPr txBox="1">
            <a:spLocks/>
          </p:cNvSpPr>
          <p:nvPr/>
        </p:nvSpPr>
        <p:spPr>
          <a:xfrm>
            <a:off x="8697600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97453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283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4CE0C3C-47D3-4455-AB34-8268314DB49D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174895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5821680"/>
            <a:ext cx="9144000" cy="1036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93" y="6100771"/>
            <a:ext cx="1958547" cy="5184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2498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556">
          <p15:clr>
            <a:srgbClr val="FBAE40"/>
          </p15:clr>
        </p15:guide>
        <p15:guide id="2" pos="204">
          <p15:clr>
            <a:srgbClr val="FBAE40"/>
          </p15:clr>
        </p15:guide>
        <p15:guide id="5" pos="3125">
          <p15:clr>
            <a:srgbClr val="FBAE40"/>
          </p15:clr>
        </p15:guide>
        <p15:guide id="6" pos="115">
          <p15:clr>
            <a:srgbClr val="FBAE40"/>
          </p15:clr>
        </p15:guide>
        <p15:guide id="7" pos="4167" userDrawn="1">
          <p15:clr>
            <a:srgbClr val="FBAE40"/>
          </p15:clr>
        </p15:guide>
        <p15:guide id="8" pos="153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866588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灯片编号占位符 5"/>
          <p:cNvSpPr txBox="1">
            <a:spLocks/>
          </p:cNvSpPr>
          <p:nvPr/>
        </p:nvSpPr>
        <p:spPr>
          <a:xfrm>
            <a:off x="8696565" y="311755"/>
            <a:ext cx="44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26199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330335"/>
      </p:ext>
    </p:extLst>
  </p:cSld>
  <p:clrMapOvr>
    <a:masterClrMapping/>
  </p:clrMapOvr>
  <p:transition spd="med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microsoft.com/office/2007/relationships/hdphoto" Target="../media/hdphoto1.wdp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13468" y="1673352"/>
            <a:ext cx="8340421" cy="4999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0" cstate="print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sp>
        <p:nvSpPr>
          <p:cNvPr id="4" name="标题占位符 3"/>
          <p:cNvSpPr>
            <a:spLocks noGrp="1"/>
          </p:cNvSpPr>
          <p:nvPr>
            <p:ph type="title"/>
          </p:nvPr>
        </p:nvSpPr>
        <p:spPr>
          <a:xfrm>
            <a:off x="413468" y="863020"/>
            <a:ext cx="8410492" cy="701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0" cstate="print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2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73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  <p:sldLayoutId id="2147483815" r:id="rId13"/>
    <p:sldLayoutId id="2147483816" r:id="rId14"/>
    <p:sldLayoutId id="2147483817" r:id="rId15"/>
    <p:sldLayoutId id="2147483818" r:id="rId16"/>
    <p:sldLayoutId id="2147483819" r:id="rId17"/>
  </p:sldLayoutIdLst>
  <p:transition spd="med">
    <p:push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/>
              <a:t>答疑</a:t>
            </a:r>
            <a:endParaRPr lang="zh-CN" altLang="en-US" sz="4400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628650" y="5273420"/>
            <a:ext cx="7886700" cy="604299"/>
          </a:xfrm>
        </p:spPr>
        <p:txBody>
          <a:bodyPr/>
          <a:lstStyle/>
          <a:p>
            <a:r>
              <a:rPr lang="zh-CN" altLang="en-US" sz="2800" dirty="0"/>
              <a:t>冯湛搏</a:t>
            </a:r>
            <a:endParaRPr lang="en-US" altLang="zh-CN" sz="2800" dirty="0"/>
          </a:p>
          <a:p>
            <a:r>
              <a:rPr lang="en-US" altLang="zh-CN" sz="2800" dirty="0"/>
              <a:t>2020</a:t>
            </a:r>
            <a:r>
              <a:rPr lang="zh-CN" altLang="en-US" sz="2800" dirty="0"/>
              <a:t>年</a:t>
            </a:r>
            <a:r>
              <a:rPr lang="en-US" altLang="zh-CN" sz="2800" dirty="0"/>
              <a:t>11</a:t>
            </a:r>
            <a:r>
              <a:rPr lang="zh-CN" altLang="en-US" sz="2800" dirty="0"/>
              <a:t>月</a:t>
            </a:r>
            <a:r>
              <a:rPr lang="en-US" altLang="zh-CN" sz="2800" dirty="0"/>
              <a:t>12</a:t>
            </a:r>
            <a:r>
              <a:rPr lang="zh-CN" altLang="en-US" sz="2800" dirty="0"/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1691820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>
            <a:extLst>
              <a:ext uri="{FF2B5EF4-FFF2-40B4-BE49-F238E27FC236}">
                <a16:creationId xmlns:a16="http://schemas.microsoft.com/office/drawing/2014/main" id="{3A141A2B-7574-4FC3-A59A-FEB668ED2AC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490538" y="515938"/>
            <a:ext cx="7772400" cy="1143000"/>
          </a:xfrm>
        </p:spPr>
        <p:txBody>
          <a:bodyPr/>
          <a:lstStyle/>
          <a:p>
            <a:pPr eaLnBrk="1" hangingPunct="1"/>
            <a:r>
              <a:t>返回指针的函数</a:t>
            </a:r>
          </a:p>
        </p:txBody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6FFD1389-C4BD-4B66-B6EC-356E03D6908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90538" y="2024063"/>
            <a:ext cx="7967662" cy="428625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2800"/>
              <a:t>函数的返回值可以是一个指针 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800"/>
              <a:t>返回指针的函数原型：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800"/>
              <a:t>      类型 *函数名（形式参数表）；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s-ES" sz="2800"/>
              <a:t>当函数的返回值是指针时，返回地址对应的变量不能是局部变量。</a:t>
            </a:r>
          </a:p>
        </p:txBody>
      </p:sp>
    </p:spTree>
  </p:cSld>
  <p:clrMapOvr>
    <a:masterClrMapping/>
  </p:clrMapOvr>
  <p:transition spd="med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>
            <a:extLst>
              <a:ext uri="{FF2B5EF4-FFF2-40B4-BE49-F238E27FC236}">
                <a16:creationId xmlns:a16="http://schemas.microsoft.com/office/drawing/2014/main" id="{DA10369D-49C1-44D3-A7F3-4B6378648F97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571500" y="639763"/>
            <a:ext cx="7772400" cy="792162"/>
          </a:xfrm>
        </p:spPr>
        <p:txBody>
          <a:bodyPr/>
          <a:lstStyle/>
          <a:p>
            <a:pPr eaLnBrk="1" hangingPunct="1"/>
            <a:r>
              <a:t>实例</a:t>
            </a:r>
          </a:p>
        </p:txBody>
      </p:sp>
      <p:sp>
        <p:nvSpPr>
          <p:cNvPr id="116739" name="Rectangle 3">
            <a:extLst>
              <a:ext uri="{FF2B5EF4-FFF2-40B4-BE49-F238E27FC236}">
                <a16:creationId xmlns:a16="http://schemas.microsoft.com/office/drawing/2014/main" id="{FF67BBA4-F730-47CE-AA26-3EF97CA9B68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71500" y="1444625"/>
            <a:ext cx="8237538" cy="5151438"/>
          </a:xfr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zh-CN" altLang="en-US" sz="2800"/>
              <a:t>设计一个函数从一个字符串中取出一个子串。 </a:t>
            </a:r>
            <a:endParaRPr lang="zh-CN" altLang="es-ES" sz="2800"/>
          </a:p>
          <a:p>
            <a:pPr eaLnBrk="1" hangingPunct="1">
              <a:lnSpc>
                <a:spcPct val="140000"/>
              </a:lnSpc>
            </a:pPr>
            <a:r>
              <a:rPr lang="zh-CN" altLang="es-ES" sz="2800"/>
              <a:t>原型设计：</a:t>
            </a:r>
          </a:p>
          <a:p>
            <a:pPr lvl="1" eaLnBrk="1" hangingPunct="1">
              <a:lnSpc>
                <a:spcPct val="140000"/>
              </a:lnSpc>
            </a:pPr>
            <a:r>
              <a:rPr lang="zh-CN" altLang="es-ES" sz="2400"/>
              <a:t>从哪一个字符串中取子串、起点和终点</a:t>
            </a:r>
          </a:p>
          <a:p>
            <a:pPr lvl="1" eaLnBrk="1" hangingPunct="1">
              <a:lnSpc>
                <a:spcPct val="140000"/>
              </a:lnSpc>
            </a:pPr>
            <a:r>
              <a:rPr lang="zh-CN" altLang="es-ES" sz="2400"/>
              <a:t>返回值：字符串可以用一个指向字符的指针表示，所以函数的执行结果是一个字符串，表示一个字符串可以用一个指向字符的指针 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sz="2800"/>
              <a:t>返回值指针指向的空间必须在返回后还存在。这可以用动态字符数组</a:t>
            </a:r>
          </a:p>
        </p:txBody>
      </p:sp>
    </p:spTree>
  </p:cSld>
  <p:clrMapOvr>
    <a:masterClrMapping/>
  </p:clrMapOvr>
  <p:transition spd="med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>
            <a:extLst>
              <a:ext uri="{FF2B5EF4-FFF2-40B4-BE49-F238E27FC236}">
                <a16:creationId xmlns:a16="http://schemas.microsoft.com/office/drawing/2014/main" id="{73530B2F-42A9-4CB6-8E6B-111D292CAA0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9750" y="1484313"/>
            <a:ext cx="7772400" cy="561975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char *</a:t>
            </a:r>
            <a:r>
              <a:rPr lang="en-US" altLang="zh-CN" sz="2400" dirty="0" err="1"/>
              <a:t>subString</a:t>
            </a:r>
            <a:r>
              <a:rPr lang="en-US" altLang="zh-CN" sz="2400" dirty="0"/>
              <a:t>(char *s, int start, int end)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	int </a:t>
            </a:r>
            <a:r>
              <a:rPr lang="en-US" altLang="zh-CN" sz="2400" dirty="0" err="1"/>
              <a:t>len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strlen</a:t>
            </a:r>
            <a:r>
              <a:rPr lang="en-US" altLang="zh-CN" sz="2400" dirty="0"/>
              <a:t>(s);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	if (start &lt; 0 || start &gt;= </a:t>
            </a:r>
            <a:r>
              <a:rPr lang="en-US" altLang="zh-CN" sz="2400" dirty="0" err="1"/>
              <a:t>len</a:t>
            </a:r>
            <a:r>
              <a:rPr lang="en-US" altLang="zh-CN" sz="2400" dirty="0"/>
              <a:t> || end &lt; 0 ||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       end &gt;= </a:t>
            </a:r>
            <a:r>
              <a:rPr lang="en-US" altLang="zh-CN" sz="2400" dirty="0" err="1"/>
              <a:t>len</a:t>
            </a:r>
            <a:r>
              <a:rPr lang="en-US" altLang="zh-CN" sz="2400" dirty="0"/>
              <a:t> || start &gt; end)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		</a:t>
            </a:r>
            <a:r>
              <a:rPr lang="en-US" altLang="zh-CN" sz="2400" dirty="0" err="1"/>
              <a:t>cout</a:t>
            </a:r>
            <a:r>
              <a:rPr lang="en-US" altLang="zh-CN" sz="2400" dirty="0"/>
              <a:t> &lt;&lt; "</a:t>
            </a:r>
            <a:r>
              <a:rPr lang="zh-CN" altLang="en-US" sz="2400" dirty="0"/>
              <a:t>起始或终止位置错</a:t>
            </a:r>
            <a:r>
              <a:rPr lang="en-US" altLang="zh-CN" sz="2400" dirty="0"/>
              <a:t>" &lt;&lt; </a:t>
            </a:r>
            <a:r>
              <a:rPr lang="en-US" altLang="zh-CN" sz="2400" dirty="0" err="1"/>
              <a:t>endl</a:t>
            </a:r>
            <a:r>
              <a:rPr lang="en-US" altLang="zh-CN" sz="2400" dirty="0"/>
              <a:t>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		return NULL;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	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	char *sub = new char[end - start + 2];         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	</a:t>
            </a:r>
            <a:r>
              <a:rPr lang="en-US" altLang="zh-CN" sz="2400" dirty="0" err="1"/>
              <a:t>strncpy</a:t>
            </a:r>
            <a:r>
              <a:rPr lang="en-US" altLang="zh-CN" sz="2400" dirty="0"/>
              <a:t>(sub, s + start, end - start +1);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	sub[end - start +1] = '\0';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	return sub;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}</a:t>
            </a:r>
          </a:p>
        </p:txBody>
      </p:sp>
    </p:spTree>
  </p:cSld>
  <p:clrMapOvr>
    <a:masterClrMapping/>
  </p:clrMapOvr>
  <p:transition spd="med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0"/>
          <p:cNvSpPr>
            <a:spLocks/>
          </p:cNvSpPr>
          <p:nvPr userDrawn="1"/>
        </p:nvSpPr>
        <p:spPr bwMode="auto">
          <a:xfrm>
            <a:off x="1841535" y="1367357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5" name="文本框 4"/>
          <p:cNvSpPr txBox="1"/>
          <p:nvPr userDrawn="1"/>
        </p:nvSpPr>
        <p:spPr>
          <a:xfrm>
            <a:off x="2071646" y="1303550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1711215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5073" y="1274734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指针概念</a:t>
            </a:r>
          </a:p>
        </p:txBody>
      </p:sp>
      <p:sp>
        <p:nvSpPr>
          <p:cNvPr id="13" name="Freeform 10"/>
          <p:cNvSpPr>
            <a:spLocks/>
          </p:cNvSpPr>
          <p:nvPr userDrawn="1"/>
        </p:nvSpPr>
        <p:spPr bwMode="auto">
          <a:xfrm>
            <a:off x="1841535" y="2287330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2071646" y="2223523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2631188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15073" y="2194707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指针作为函数参数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返回值</a:t>
            </a:r>
          </a:p>
        </p:txBody>
      </p:sp>
      <p:sp>
        <p:nvSpPr>
          <p:cNvPr id="18" name="Freeform 10"/>
          <p:cNvSpPr>
            <a:spLocks/>
          </p:cNvSpPr>
          <p:nvPr userDrawn="1"/>
        </p:nvSpPr>
        <p:spPr bwMode="auto">
          <a:xfrm>
            <a:off x="1841535" y="3207303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2071646" y="3143496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3" y="3551161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15072" y="3114680"/>
            <a:ext cx="49789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指针数组和多级指针（动态数组）</a:t>
            </a:r>
          </a:p>
        </p:txBody>
      </p:sp>
    </p:spTree>
    <p:extLst>
      <p:ext uri="{BB962C8B-B14F-4D97-AF65-F5344CB8AC3E}">
        <p14:creationId xmlns:p14="http://schemas.microsoft.com/office/powerpoint/2010/main" val="3620199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>
            <a:extLst>
              <a:ext uri="{FF2B5EF4-FFF2-40B4-BE49-F238E27FC236}">
                <a16:creationId xmlns:a16="http://schemas.microsoft.com/office/drawing/2014/main" id="{99F0D0EB-0CB2-45B9-B9F8-DEE910340346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676275" y="476250"/>
            <a:ext cx="7772400" cy="1143000"/>
          </a:xfrm>
        </p:spPr>
        <p:txBody>
          <a:bodyPr/>
          <a:lstStyle/>
          <a:p>
            <a:pPr eaLnBrk="1" hangingPunct="1"/>
            <a:r>
              <a:t>指针数组</a:t>
            </a:r>
          </a:p>
        </p:txBody>
      </p:sp>
      <p:sp>
        <p:nvSpPr>
          <p:cNvPr id="131075" name="Rectangle 3">
            <a:extLst>
              <a:ext uri="{FF2B5EF4-FFF2-40B4-BE49-F238E27FC236}">
                <a16:creationId xmlns:a16="http://schemas.microsoft.com/office/drawing/2014/main" id="{36C9C041-F542-443D-AFEE-3FF51CC828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487488"/>
            <a:ext cx="7772400" cy="5103812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zh-CN" altLang="en-US" sz="2800"/>
              <a:t>地址本身也是数据，他们也可以像其他数据一样组织成一个数组 </a:t>
            </a:r>
          </a:p>
          <a:p>
            <a:pPr eaLnBrk="1" hangingPunct="1"/>
            <a:r>
              <a:rPr lang="zh-CN" altLang="en-US" sz="2800"/>
              <a:t>一个数组，如果他的元素均为指针，则称为指针数组 </a:t>
            </a:r>
          </a:p>
          <a:p>
            <a:pPr eaLnBrk="1" hangingPunct="1"/>
            <a:r>
              <a:rPr lang="zh-CN" altLang="en-US" sz="2800"/>
              <a:t>一维指针数组的定义形式：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/>
              <a:t>     类型名  *数组名</a:t>
            </a:r>
            <a:r>
              <a:rPr lang="en-US" altLang="zh-CN" sz="2800"/>
              <a:t>[</a:t>
            </a:r>
            <a:r>
              <a:rPr lang="zh-CN" altLang="en-US" sz="2800"/>
              <a:t>数组长度</a:t>
            </a:r>
            <a:r>
              <a:rPr lang="en-US" altLang="zh-CN" sz="2800"/>
              <a:t>]</a:t>
            </a:r>
            <a:r>
              <a:rPr lang="zh-CN" altLang="en-US" sz="2800"/>
              <a:t>；</a:t>
            </a:r>
          </a:p>
          <a:p>
            <a:pPr eaLnBrk="1" hangingPunct="1"/>
            <a:r>
              <a:rPr lang="zh-CN" altLang="en-US" sz="2800"/>
              <a:t>例如，</a:t>
            </a:r>
            <a:r>
              <a:rPr lang="en-US" altLang="zh-CN" sz="2800"/>
              <a:t>char *String[10]; </a:t>
            </a:r>
            <a:r>
              <a:rPr lang="zh-CN" altLang="en-US" sz="2800"/>
              <a:t>定义了一个名为</a:t>
            </a:r>
            <a:r>
              <a:rPr lang="en-US" altLang="zh-CN" sz="2800"/>
              <a:t>String</a:t>
            </a:r>
            <a:r>
              <a:rPr lang="zh-CN" altLang="en-US" sz="2800"/>
              <a:t>的指针数组，该数组有</a:t>
            </a:r>
            <a:r>
              <a:rPr lang="en-US" altLang="zh-CN" sz="2800"/>
              <a:t>10</a:t>
            </a:r>
            <a:r>
              <a:rPr lang="zh-CN" altLang="en-US" sz="2800"/>
              <a:t>个元素，数组的每个成员是一个指向字符的指针 </a:t>
            </a:r>
          </a:p>
        </p:txBody>
      </p:sp>
    </p:spTree>
  </p:cSld>
  <p:clrMapOvr>
    <a:masterClrMapping/>
  </p:clrMapOvr>
  <p:transition spd="med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>
            <a:extLst>
              <a:ext uri="{FF2B5EF4-FFF2-40B4-BE49-F238E27FC236}">
                <a16:creationId xmlns:a16="http://schemas.microsoft.com/office/drawing/2014/main" id="{BD5B6BFB-526F-4566-8D70-575FF124BFF2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t>指针数组的应用</a:t>
            </a:r>
          </a:p>
        </p:txBody>
      </p:sp>
      <p:sp>
        <p:nvSpPr>
          <p:cNvPr id="132099" name="Rectangle 3">
            <a:extLst>
              <a:ext uri="{FF2B5EF4-FFF2-40B4-BE49-F238E27FC236}">
                <a16:creationId xmlns:a16="http://schemas.microsoft.com/office/drawing/2014/main" id="{08E66401-1E50-4062-9D86-4588A211AC0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625975"/>
          </a:xfrm>
        </p:spPr>
        <p:txBody>
          <a:bodyPr/>
          <a:lstStyle/>
          <a:p>
            <a:pPr eaLnBrk="1" hangingPunct="1"/>
            <a:r>
              <a:rPr lang="zh-CN" altLang="en-US"/>
              <a:t>字符串可以用一个指向字符的指针表示，一组字符串可以用一个指向字符的指针数组来表示</a:t>
            </a:r>
          </a:p>
          <a:p>
            <a:pPr eaLnBrk="1" hangingPunct="1"/>
            <a:r>
              <a:rPr lang="zh-CN" altLang="en-US"/>
              <a:t>例：写一个函数用二分法查找某一个城市在城市表中是否出现。用递归实现</a:t>
            </a:r>
          </a:p>
          <a:p>
            <a:pPr eaLnBrk="1" hangingPunct="1"/>
            <a:r>
              <a:rPr lang="zh-CN" altLang="en-US"/>
              <a:t>关键问题：</a:t>
            </a:r>
          </a:p>
          <a:p>
            <a:pPr lvl="1" eaLnBrk="1" hangingPunct="1"/>
            <a:r>
              <a:rPr lang="zh-CN" altLang="en-US"/>
              <a:t>城市表的存储：用指向字符的指针数组</a:t>
            </a:r>
          </a:p>
          <a:p>
            <a:pPr lvl="1" eaLnBrk="1" hangingPunct="1"/>
            <a:r>
              <a:rPr lang="zh-CN" altLang="en-US"/>
              <a:t>查找时的比较：用字符串比较函数 </a:t>
            </a:r>
          </a:p>
        </p:txBody>
      </p:sp>
    </p:spTree>
  </p:cSld>
  <p:clrMapOvr>
    <a:masterClrMapping/>
  </p:clrMapOvr>
  <p:transition spd="med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>
            <a:extLst>
              <a:ext uri="{FF2B5EF4-FFF2-40B4-BE49-F238E27FC236}">
                <a16:creationId xmlns:a16="http://schemas.microsoft.com/office/drawing/2014/main" id="{4073245E-930D-44DB-9D32-5A68490D84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000" y="962025"/>
            <a:ext cx="8686800" cy="545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 Light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 Light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 Light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 Light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 Light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 Light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 Light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 Light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 Light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1" lang="en-US" altLang="zh-CN" sz="2000" b="1">
                <a:latin typeface="Arial" panose="020B0604020202020204" pitchFamily="34" charset="0"/>
                <a:ea typeface="黑体" panose="02010609060101010101" pitchFamily="49" charset="-122"/>
              </a:rPr>
              <a:t>//</a:t>
            </a:r>
            <a:r>
              <a:rPr kumimoji="1" lang="zh-CN" altLang="en-US" sz="2000" b="1">
                <a:latin typeface="Arial" panose="020B0604020202020204" pitchFamily="34" charset="0"/>
                <a:ea typeface="黑体" panose="02010609060101010101" pitchFamily="49" charset="-122"/>
              </a:rPr>
              <a:t>该函数用二分查找在</a:t>
            </a:r>
            <a:r>
              <a:rPr kumimoji="1" lang="en-US" altLang="zh-CN" sz="2000" b="1">
                <a:latin typeface="Arial" panose="020B0604020202020204" pitchFamily="34" charset="0"/>
                <a:ea typeface="黑体" panose="02010609060101010101" pitchFamily="49" charset="-122"/>
              </a:rPr>
              <a:t>cityTable</a:t>
            </a:r>
            <a:r>
              <a:rPr kumimoji="1" lang="zh-CN" altLang="en-US" sz="2000" b="1">
                <a:latin typeface="Arial" panose="020B0604020202020204" pitchFamily="34" charset="0"/>
                <a:ea typeface="黑体" panose="02010609060101010101" pitchFamily="49" charset="-122"/>
              </a:rPr>
              <a:t>中查找</a:t>
            </a:r>
            <a:r>
              <a:rPr kumimoji="1" lang="en-US" altLang="zh-CN" sz="2000" b="1">
                <a:latin typeface="Arial" panose="020B0604020202020204" pitchFamily="34" charset="0"/>
                <a:ea typeface="黑体" panose="02010609060101010101" pitchFamily="49" charset="-122"/>
              </a:rPr>
              <a:t>cityName</a:t>
            </a:r>
            <a:r>
              <a:rPr kumimoji="1" lang="zh-CN" altLang="en-US" sz="2000" b="1">
                <a:latin typeface="Arial" panose="020B0604020202020204" pitchFamily="34" charset="0"/>
                <a:ea typeface="黑体" panose="02010609060101010101" pitchFamily="49" charset="-122"/>
              </a:rPr>
              <a:t>是否出现</a:t>
            </a:r>
          </a:p>
          <a:p>
            <a:pPr eaLnBrk="1" hangingPunct="1">
              <a:lnSpc>
                <a:spcPct val="110000"/>
              </a:lnSpc>
            </a:pPr>
            <a:r>
              <a:rPr kumimoji="1" lang="en-US" altLang="zh-CN" sz="2000" b="1">
                <a:latin typeface="Arial" panose="020B0604020202020204" pitchFamily="34" charset="0"/>
                <a:ea typeface="黑体" panose="02010609060101010101" pitchFamily="49" charset="-122"/>
              </a:rPr>
              <a:t>//lh</a:t>
            </a:r>
            <a:r>
              <a:rPr kumimoji="1" lang="zh-CN" altLang="en-US" sz="2000" b="1">
                <a:latin typeface="Arial" panose="020B0604020202020204" pitchFamily="34" charset="0"/>
                <a:ea typeface="黑体" panose="02010609060101010101" pitchFamily="49" charset="-122"/>
              </a:rPr>
              <a:t>和</a:t>
            </a:r>
            <a:r>
              <a:rPr kumimoji="1" lang="en-US" altLang="zh-CN" sz="2000" b="1">
                <a:latin typeface="Arial" panose="020B0604020202020204" pitchFamily="34" charset="0"/>
                <a:ea typeface="黑体" panose="02010609060101010101" pitchFamily="49" charset="-122"/>
              </a:rPr>
              <a:t>rh</a:t>
            </a:r>
            <a:r>
              <a:rPr kumimoji="1" lang="zh-CN" altLang="en-US" sz="2000" b="1">
                <a:latin typeface="Arial" panose="020B0604020202020204" pitchFamily="34" charset="0"/>
                <a:ea typeface="黑体" panose="02010609060101010101" pitchFamily="49" charset="-122"/>
              </a:rPr>
              <a:t>表示查找范围，返回出现的位置</a:t>
            </a:r>
          </a:p>
          <a:p>
            <a:pPr eaLnBrk="1" hangingPunct="1">
              <a:lnSpc>
                <a:spcPct val="110000"/>
              </a:lnSpc>
            </a:pPr>
            <a:r>
              <a:rPr kumimoji="1" lang="en-US" altLang="zh-CN" sz="2000" b="1">
                <a:latin typeface="Arial" panose="020B0604020202020204" pitchFamily="34" charset="0"/>
                <a:ea typeface="黑体" panose="02010609060101010101" pitchFamily="49" charset="-122"/>
              </a:rPr>
              <a:t>Int binarySearch(char *cityTable[], int lh, int rh, char *cityName)</a:t>
            </a:r>
          </a:p>
          <a:p>
            <a:pPr eaLnBrk="1" hangingPunct="1">
              <a:lnSpc>
                <a:spcPct val="110000"/>
              </a:lnSpc>
            </a:pPr>
            <a:r>
              <a:rPr kumimoji="1" lang="en-US" altLang="zh-CN" sz="2000" b="1">
                <a:latin typeface="Arial" panose="020B0604020202020204" pitchFamily="34" charset="0"/>
                <a:ea typeface="黑体" panose="02010609060101010101" pitchFamily="49" charset="-122"/>
              </a:rPr>
              <a:t>{int mid, result;  </a:t>
            </a:r>
          </a:p>
          <a:p>
            <a:pPr eaLnBrk="1" hangingPunct="1">
              <a:lnSpc>
                <a:spcPct val="110000"/>
              </a:lnSpc>
            </a:pPr>
            <a:endParaRPr kumimoji="1" lang="en-US" altLang="zh-CN" sz="2000" b="1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110000"/>
              </a:lnSpc>
            </a:pPr>
            <a:r>
              <a:rPr kumimoji="1" lang="en-US" altLang="zh-CN" sz="2000" b="1">
                <a:latin typeface="Arial" panose="020B0604020202020204" pitchFamily="34" charset="0"/>
                <a:ea typeface="黑体" panose="02010609060101010101" pitchFamily="49" charset="-122"/>
              </a:rPr>
              <a:t> if  (lh &lt;= rh) {</a:t>
            </a:r>
          </a:p>
          <a:p>
            <a:pPr eaLnBrk="1" hangingPunct="1">
              <a:lnSpc>
                <a:spcPct val="110000"/>
              </a:lnSpc>
            </a:pPr>
            <a:r>
              <a:rPr kumimoji="1" lang="en-US" altLang="zh-CN" sz="2000" b="1">
                <a:latin typeface="Arial" panose="020B0604020202020204" pitchFamily="34" charset="0"/>
                <a:ea typeface="黑体" panose="02010609060101010101" pitchFamily="49" charset="-122"/>
              </a:rPr>
              <a:t>	mid =(lh+rh)/2;</a:t>
            </a:r>
          </a:p>
          <a:p>
            <a:pPr eaLnBrk="1" hangingPunct="1">
              <a:lnSpc>
                <a:spcPct val="110000"/>
              </a:lnSpc>
            </a:pPr>
            <a:r>
              <a:rPr kumimoji="1" lang="en-US" altLang="zh-CN" sz="2000" b="1">
                <a:latin typeface="Arial" panose="020B0604020202020204" pitchFamily="34" charset="0"/>
                <a:ea typeface="黑体" panose="02010609060101010101" pitchFamily="49" charset="-122"/>
              </a:rPr>
              <a:t>	result= strcmp(cityTable[mid], cityName);</a:t>
            </a:r>
          </a:p>
          <a:p>
            <a:pPr eaLnBrk="1" hangingPunct="1">
              <a:lnSpc>
                <a:spcPct val="110000"/>
              </a:lnSpc>
            </a:pPr>
            <a:r>
              <a:rPr kumimoji="1" lang="en-US" altLang="zh-CN" sz="2000" b="1">
                <a:latin typeface="Arial" panose="020B0604020202020204" pitchFamily="34" charset="0"/>
                <a:ea typeface="黑体" panose="02010609060101010101" pitchFamily="49" charset="-122"/>
              </a:rPr>
              <a:t>             if (result == 0) return mid; //</a:t>
            </a:r>
            <a:r>
              <a:rPr kumimoji="1" lang="zh-CN" altLang="en-US" sz="2000" b="1">
                <a:latin typeface="Arial" panose="020B0604020202020204" pitchFamily="34" charset="0"/>
                <a:ea typeface="黑体" panose="02010609060101010101" pitchFamily="49" charset="-122"/>
              </a:rPr>
              <a:t>找到</a:t>
            </a:r>
          </a:p>
          <a:p>
            <a:pPr eaLnBrk="1" hangingPunct="1">
              <a:lnSpc>
                <a:spcPct val="110000"/>
              </a:lnSpc>
            </a:pPr>
            <a:r>
              <a:rPr kumimoji="1" lang="zh-CN" altLang="en-US" sz="2000" b="1">
                <a:latin typeface="Arial" panose="020B0604020202020204" pitchFamily="34" charset="0"/>
                <a:ea typeface="黑体" panose="02010609060101010101" pitchFamily="49" charset="-122"/>
              </a:rPr>
              <a:t>	   </a:t>
            </a:r>
            <a:r>
              <a:rPr kumimoji="1" lang="en-US" altLang="zh-CN" sz="2000" b="1">
                <a:latin typeface="Arial" panose="020B0604020202020204" pitchFamily="34" charset="0"/>
                <a:ea typeface="黑体" panose="02010609060101010101" pitchFamily="49" charset="-122"/>
              </a:rPr>
              <a:t>else if (result &gt; 0) </a:t>
            </a:r>
          </a:p>
          <a:p>
            <a:pPr eaLnBrk="1" hangingPunct="1">
              <a:lnSpc>
                <a:spcPct val="110000"/>
              </a:lnSpc>
            </a:pPr>
            <a:r>
              <a:rPr kumimoji="1" lang="en-US" altLang="zh-CN" sz="2000" b="1">
                <a:latin typeface="Arial" panose="020B0604020202020204" pitchFamily="34" charset="0"/>
                <a:ea typeface="黑体" panose="02010609060101010101" pitchFamily="49" charset="-122"/>
              </a:rPr>
              <a:t>                               return binarySearch(cityTable, lh, mid-1, cityName); </a:t>
            </a:r>
          </a:p>
          <a:p>
            <a:pPr eaLnBrk="1" hangingPunct="1">
              <a:lnSpc>
                <a:spcPct val="110000"/>
              </a:lnSpc>
            </a:pPr>
            <a:r>
              <a:rPr kumimoji="1" lang="en-US" altLang="zh-CN" sz="2000" b="1">
                <a:latin typeface="Arial" panose="020B0604020202020204" pitchFamily="34" charset="0"/>
                <a:ea typeface="黑体" panose="02010609060101010101" pitchFamily="49" charset="-122"/>
              </a:rPr>
              <a:t>	            else return binarySearch(cityTable, mid+1, rh,cityName); </a:t>
            </a:r>
          </a:p>
          <a:p>
            <a:pPr eaLnBrk="1" hangingPunct="1">
              <a:lnSpc>
                <a:spcPct val="110000"/>
              </a:lnSpc>
            </a:pPr>
            <a:r>
              <a:rPr kumimoji="1" lang="en-US" altLang="zh-CN" sz="2000" b="1">
                <a:latin typeface="Arial" panose="020B0604020202020204" pitchFamily="34" charset="0"/>
                <a:ea typeface="黑体" panose="02010609060101010101" pitchFamily="49" charset="-122"/>
              </a:rPr>
              <a:t>           }</a:t>
            </a:r>
          </a:p>
          <a:p>
            <a:pPr eaLnBrk="1" hangingPunct="1">
              <a:lnSpc>
                <a:spcPct val="110000"/>
              </a:lnSpc>
            </a:pPr>
            <a:endParaRPr kumimoji="1" lang="en-US" altLang="zh-CN" sz="2000" b="1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110000"/>
              </a:lnSpc>
            </a:pPr>
            <a:r>
              <a:rPr kumimoji="1" lang="en-US" altLang="zh-CN" sz="2000" b="1">
                <a:latin typeface="Arial" panose="020B0604020202020204" pitchFamily="34" charset="0"/>
                <a:ea typeface="黑体" panose="02010609060101010101" pitchFamily="49" charset="-122"/>
              </a:rPr>
              <a:t>  return -1; //</a:t>
            </a:r>
            <a:r>
              <a:rPr kumimoji="1" lang="zh-CN" altLang="en-US" sz="2000" b="1">
                <a:latin typeface="Arial" panose="020B0604020202020204" pitchFamily="34" charset="0"/>
                <a:ea typeface="黑体" panose="02010609060101010101" pitchFamily="49" charset="-122"/>
              </a:rPr>
              <a:t>没有找到</a:t>
            </a:r>
          </a:p>
          <a:p>
            <a:pPr eaLnBrk="1" hangingPunct="1">
              <a:lnSpc>
                <a:spcPct val="110000"/>
              </a:lnSpc>
            </a:pPr>
            <a:r>
              <a:rPr kumimoji="1" lang="en-US" altLang="zh-CN" sz="2000" b="1">
                <a:latin typeface="Arial" panose="020B0604020202020204" pitchFamily="34" charset="0"/>
                <a:ea typeface="黑体" panose="02010609060101010101" pitchFamily="49" charset="-122"/>
              </a:rPr>
              <a:t>}</a:t>
            </a:r>
          </a:p>
        </p:txBody>
      </p:sp>
    </p:spTree>
  </p:cSld>
  <p:clrMapOvr>
    <a:masterClrMapping/>
  </p:clrMapOvr>
  <p:transition spd="med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>
            <a:extLst>
              <a:ext uri="{FF2B5EF4-FFF2-40B4-BE49-F238E27FC236}">
                <a16:creationId xmlns:a16="http://schemas.microsoft.com/office/drawing/2014/main" id="{20772AE9-060D-4C54-B481-B97DC5809A3A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447675" y="476250"/>
            <a:ext cx="7772400" cy="1143000"/>
          </a:xfrm>
        </p:spPr>
        <p:txBody>
          <a:bodyPr/>
          <a:lstStyle/>
          <a:p>
            <a:pPr eaLnBrk="1" hangingPunct="1"/>
            <a:r>
              <a:t>函数的应用</a:t>
            </a:r>
          </a:p>
        </p:txBody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49E627A1-DB75-44DB-A26D-7A7C6A437DC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3550" y="1916113"/>
            <a:ext cx="8216900" cy="4114800"/>
          </a:xfrm>
        </p:spPr>
        <p:txBody>
          <a:bodyPr rtlCol="0">
            <a:normAutofit fontScale="62500" lnSpcReduction="20000"/>
          </a:bodyPr>
          <a:lstStyle/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#include &lt;iostream&gt;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using namespace std;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int </a:t>
            </a:r>
            <a:r>
              <a:rPr lang="en-US" altLang="zh-CN" sz="2400" dirty="0" err="1"/>
              <a:t>binarySearch</a:t>
            </a:r>
            <a:r>
              <a:rPr lang="en-US" altLang="zh-CN" sz="2400" dirty="0"/>
              <a:t>(char *</a:t>
            </a:r>
            <a:r>
              <a:rPr lang="en-US" altLang="zh-CN" sz="2400" dirty="0" err="1"/>
              <a:t>cityTable</a:t>
            </a:r>
            <a:r>
              <a:rPr lang="en-US" altLang="zh-CN" sz="2400" dirty="0"/>
              <a:t>[], int </a:t>
            </a:r>
            <a:r>
              <a:rPr lang="en-US" altLang="zh-CN" sz="2400" dirty="0" err="1"/>
              <a:t>lh</a:t>
            </a:r>
            <a:r>
              <a:rPr lang="en-US" altLang="zh-CN" sz="2400" dirty="0"/>
              <a:t>, int rh, 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                              char *</a:t>
            </a:r>
            <a:r>
              <a:rPr lang="en-US" altLang="zh-CN" sz="2400" dirty="0" err="1"/>
              <a:t>cityName</a:t>
            </a:r>
            <a:r>
              <a:rPr lang="en-US" altLang="zh-CN" sz="2400" dirty="0"/>
              <a:t>);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altLang="zh-CN" sz="2400" dirty="0"/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int main()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{char *string[10] = {"</a:t>
            </a:r>
            <a:r>
              <a:rPr lang="en-US" altLang="zh-CN" sz="2400" dirty="0" err="1"/>
              <a:t>aaa</a:t>
            </a:r>
            <a:r>
              <a:rPr lang="en-US" altLang="zh-CN" sz="2400" dirty="0"/>
              <a:t>", "</a:t>
            </a:r>
            <a:r>
              <a:rPr lang="en-US" altLang="zh-CN" sz="2400" dirty="0" err="1"/>
              <a:t>bbb</a:t>
            </a:r>
            <a:r>
              <a:rPr lang="en-US" altLang="zh-CN" sz="2400" dirty="0"/>
              <a:t>", "ccc", "</a:t>
            </a:r>
            <a:r>
              <a:rPr lang="en-US" altLang="zh-CN" sz="2400" dirty="0" err="1"/>
              <a:t>ddd</a:t>
            </a:r>
            <a:r>
              <a:rPr lang="en-US" altLang="zh-CN" sz="2400" dirty="0"/>
              <a:t>", "</a:t>
            </a:r>
            <a:r>
              <a:rPr lang="en-US" altLang="zh-CN" sz="2400" dirty="0" err="1"/>
              <a:t>eee</a:t>
            </a:r>
            <a:r>
              <a:rPr lang="en-US" altLang="zh-CN" sz="2400" dirty="0"/>
              <a:t>", 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                                   "</a:t>
            </a:r>
            <a:r>
              <a:rPr lang="en-US" altLang="zh-CN" sz="2400" dirty="0" err="1"/>
              <a:t>fff</a:t>
            </a:r>
            <a:r>
              <a:rPr lang="en-US" altLang="zh-CN" sz="2400" dirty="0"/>
              <a:t>", "</a:t>
            </a:r>
            <a:r>
              <a:rPr lang="en-US" altLang="zh-CN" sz="2400" dirty="0" err="1"/>
              <a:t>ggg</a:t>
            </a:r>
            <a:r>
              <a:rPr lang="en-US" altLang="zh-CN" sz="2400" dirty="0"/>
              <a:t>", "</a:t>
            </a:r>
            <a:r>
              <a:rPr lang="en-US" altLang="zh-CN" sz="2400" dirty="0" err="1"/>
              <a:t>hhh</a:t>
            </a:r>
            <a:r>
              <a:rPr lang="en-US" altLang="zh-CN" sz="2400" dirty="0"/>
              <a:t>", "iii","</a:t>
            </a:r>
            <a:r>
              <a:rPr lang="en-US" altLang="zh-CN" sz="2400" dirty="0" err="1"/>
              <a:t>jjj</a:t>
            </a:r>
            <a:r>
              <a:rPr lang="en-US" altLang="zh-CN" sz="2400" dirty="0"/>
              <a:t>"};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  char </a:t>
            </a:r>
            <a:r>
              <a:rPr lang="en-US" altLang="zh-CN" sz="2400" dirty="0" err="1"/>
              <a:t>tmp</a:t>
            </a:r>
            <a:r>
              <a:rPr lang="en-US" altLang="zh-CN" sz="2400" dirty="0"/>
              <a:t>[10];;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altLang="zh-CN" sz="2400" dirty="0"/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  while (</a:t>
            </a:r>
            <a:r>
              <a:rPr lang="en-US" altLang="zh-CN" sz="2400" dirty="0" err="1"/>
              <a:t>cin</a:t>
            </a:r>
            <a:r>
              <a:rPr lang="en-US" altLang="zh-CN" sz="2400" dirty="0"/>
              <a:t> &gt;&gt; </a:t>
            </a:r>
            <a:r>
              <a:rPr lang="en-US" altLang="zh-CN" sz="2400" dirty="0" err="1"/>
              <a:t>tmp</a:t>
            </a:r>
            <a:r>
              <a:rPr lang="en-US" altLang="zh-CN" sz="2400" dirty="0"/>
              <a:t>)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	 </a:t>
            </a:r>
            <a:r>
              <a:rPr lang="en-US" altLang="zh-CN" sz="2400" dirty="0" err="1"/>
              <a:t>cout</a:t>
            </a:r>
            <a:r>
              <a:rPr lang="en-US" altLang="zh-CN" sz="2400" dirty="0"/>
              <a:t> &lt;&lt; </a:t>
            </a:r>
            <a:r>
              <a:rPr lang="en-US" altLang="zh-CN" sz="2400" dirty="0" err="1"/>
              <a:t>binarySearch</a:t>
            </a:r>
            <a:r>
              <a:rPr lang="en-US" altLang="zh-CN" sz="2400" dirty="0"/>
              <a:t>(string, 0, 9, </a:t>
            </a:r>
            <a:r>
              <a:rPr lang="en-US" altLang="zh-CN" sz="2400" dirty="0" err="1"/>
              <a:t>tmp</a:t>
            </a:r>
            <a:r>
              <a:rPr lang="en-US" altLang="zh-CN" sz="2400" dirty="0"/>
              <a:t>) &lt;&lt; </a:t>
            </a:r>
            <a:r>
              <a:rPr lang="en-US" altLang="zh-CN" sz="2400" dirty="0" err="1"/>
              <a:t>endl</a:t>
            </a:r>
            <a:r>
              <a:rPr lang="en-US" altLang="zh-CN" sz="2400" dirty="0"/>
              <a:t>;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 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  return 0;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}</a:t>
            </a:r>
          </a:p>
        </p:txBody>
      </p:sp>
    </p:spTree>
  </p:cSld>
  <p:clrMapOvr>
    <a:masterClrMapping/>
  </p:clrMapOvr>
  <p:transition spd="med"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22" name="Group 2">
            <a:extLst>
              <a:ext uri="{FF2B5EF4-FFF2-40B4-BE49-F238E27FC236}">
                <a16:creationId xmlns:a16="http://schemas.microsoft.com/office/drawing/2014/main" id="{6DF38CF7-E677-4F08-86BF-CD966E021C2D}"/>
              </a:ext>
            </a:extLst>
          </p:cNvPr>
          <p:cNvGraphicFramePr>
            <a:graphicFrameLocks noGrp="1"/>
          </p:cNvGraphicFramePr>
          <p:nvPr/>
        </p:nvGraphicFramePr>
        <p:xfrm>
          <a:off x="2124075" y="1557338"/>
          <a:ext cx="3671887" cy="4064000"/>
        </p:xfrm>
        <a:graphic>
          <a:graphicData uri="http://schemas.openxmlformats.org/drawingml/2006/table">
            <a:tbl>
              <a:tblPr/>
              <a:tblGrid>
                <a:gridCol w="958850">
                  <a:extLst>
                    <a:ext uri="{9D8B030D-6E8A-4147-A177-3AD203B41FA5}">
                      <a16:colId xmlns:a16="http://schemas.microsoft.com/office/drawing/2014/main" val="438633342"/>
                    </a:ext>
                  </a:extLst>
                </a:gridCol>
                <a:gridCol w="1150937">
                  <a:extLst>
                    <a:ext uri="{9D8B030D-6E8A-4147-A177-3AD203B41FA5}">
                      <a16:colId xmlns:a16="http://schemas.microsoft.com/office/drawing/2014/main" val="2969461321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265360793"/>
                    </a:ext>
                  </a:extLst>
                </a:gridCol>
              </a:tblGrid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1pPr>
                      <a:lvl2pPr marL="5921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2pPr>
                      <a:lvl3pPr marL="13398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3pPr>
                      <a:lvl4pPr marL="17589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 marL="21780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marL="2635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marL="3092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marL="3549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marL="4006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1pPr>
                      <a:lvl2pPr marL="5921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2pPr>
                      <a:lvl3pPr marL="13398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3pPr>
                      <a:lvl4pPr marL="17589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 marL="21780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marL="2635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marL="3092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marL="3549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marL="4006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1pPr>
                      <a:lvl2pPr marL="5921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2pPr>
                      <a:lvl3pPr marL="13398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3pPr>
                      <a:lvl4pPr marL="17589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 marL="21780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marL="2635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marL="3092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marL="3549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marL="4006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“aaa”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5107351"/>
                  </a:ext>
                </a:extLst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1pPr>
                      <a:lvl2pPr marL="5921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2pPr>
                      <a:lvl3pPr marL="13398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3pPr>
                      <a:lvl4pPr marL="17589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 marL="21780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marL="2635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marL="3092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marL="3549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marL="4006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1pPr>
                      <a:lvl2pPr marL="5921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2pPr>
                      <a:lvl3pPr marL="13398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3pPr>
                      <a:lvl4pPr marL="17589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 marL="21780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marL="2635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marL="3092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marL="3549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marL="4006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1pPr>
                      <a:lvl2pPr marL="5921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2pPr>
                      <a:lvl3pPr marL="13398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3pPr>
                      <a:lvl4pPr marL="17589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 marL="21780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marL="2635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marL="3092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marL="3549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marL="4006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“bbb”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6428076"/>
                  </a:ext>
                </a:extLst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1pPr>
                      <a:lvl2pPr marL="5921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2pPr>
                      <a:lvl3pPr marL="13398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3pPr>
                      <a:lvl4pPr marL="17589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 marL="21780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marL="2635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marL="3092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marL="3549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marL="4006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1pPr>
                      <a:lvl2pPr marL="5921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2pPr>
                      <a:lvl3pPr marL="13398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3pPr>
                      <a:lvl4pPr marL="17589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 marL="21780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marL="2635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marL="3092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marL="3549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marL="4006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1pPr>
                      <a:lvl2pPr marL="5921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2pPr>
                      <a:lvl3pPr marL="13398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3pPr>
                      <a:lvl4pPr marL="17589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 marL="21780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marL="2635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marL="3092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marL="3549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marL="4006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“ccc”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9402719"/>
                  </a:ext>
                </a:extLst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1pPr>
                      <a:lvl2pPr marL="5921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2pPr>
                      <a:lvl3pPr marL="13398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3pPr>
                      <a:lvl4pPr marL="17589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 marL="21780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marL="2635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marL="3092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marL="3549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marL="4006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1pPr>
                      <a:lvl2pPr marL="5921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2pPr>
                      <a:lvl3pPr marL="13398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3pPr>
                      <a:lvl4pPr marL="17589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 marL="21780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marL="2635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marL="3092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marL="3549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marL="4006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1pPr>
                      <a:lvl2pPr marL="5921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2pPr>
                      <a:lvl3pPr marL="13398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3pPr>
                      <a:lvl4pPr marL="17589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 marL="21780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marL="2635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marL="3092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marL="3549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marL="4006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“ddd”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2594016"/>
                  </a:ext>
                </a:extLst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1pPr>
                      <a:lvl2pPr marL="5921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2pPr>
                      <a:lvl3pPr marL="13398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3pPr>
                      <a:lvl4pPr marL="17589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 marL="21780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marL="2635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marL="3092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marL="3549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marL="4006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1pPr>
                      <a:lvl2pPr marL="5921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2pPr>
                      <a:lvl3pPr marL="13398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3pPr>
                      <a:lvl4pPr marL="17589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 marL="21780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marL="2635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marL="3092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marL="3549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marL="4006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1pPr>
                      <a:lvl2pPr marL="5921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2pPr>
                      <a:lvl3pPr marL="13398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3pPr>
                      <a:lvl4pPr marL="17589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 marL="21780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marL="2635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marL="3092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marL="3549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marL="4006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“eee”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4826991"/>
                  </a:ext>
                </a:extLst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1pPr>
                      <a:lvl2pPr marL="5921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2pPr>
                      <a:lvl3pPr marL="13398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3pPr>
                      <a:lvl4pPr marL="17589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 marL="21780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marL="2635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marL="3092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marL="3549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marL="4006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1pPr>
                      <a:lvl2pPr marL="5921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2pPr>
                      <a:lvl3pPr marL="13398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3pPr>
                      <a:lvl4pPr marL="17589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 marL="21780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marL="2635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marL="3092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marL="3549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marL="4006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1pPr>
                      <a:lvl2pPr marL="5921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2pPr>
                      <a:lvl3pPr marL="13398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3pPr>
                      <a:lvl4pPr marL="17589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 marL="21780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marL="2635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marL="3092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marL="3549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marL="4006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“fff”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9129692"/>
                  </a:ext>
                </a:extLst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1pPr>
                      <a:lvl2pPr marL="5921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2pPr>
                      <a:lvl3pPr marL="13398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3pPr>
                      <a:lvl4pPr marL="17589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 marL="21780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marL="2635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marL="3092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marL="3549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marL="4006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1pPr>
                      <a:lvl2pPr marL="5921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2pPr>
                      <a:lvl3pPr marL="13398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3pPr>
                      <a:lvl4pPr marL="17589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 marL="21780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marL="2635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marL="3092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marL="3549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marL="4006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1pPr>
                      <a:lvl2pPr marL="5921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2pPr>
                      <a:lvl3pPr marL="13398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3pPr>
                      <a:lvl4pPr marL="17589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 marL="21780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marL="2635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marL="3092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marL="3549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marL="4006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“ggg”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3039857"/>
                  </a:ext>
                </a:extLst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1pPr>
                      <a:lvl2pPr marL="5921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2pPr>
                      <a:lvl3pPr marL="13398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3pPr>
                      <a:lvl4pPr marL="17589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 marL="21780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marL="2635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marL="3092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marL="3549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marL="4006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1pPr>
                      <a:lvl2pPr marL="5921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2pPr>
                      <a:lvl3pPr marL="13398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3pPr>
                      <a:lvl4pPr marL="17589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 marL="21780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marL="2635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marL="3092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marL="3549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marL="4006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1pPr>
                      <a:lvl2pPr marL="5921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2pPr>
                      <a:lvl3pPr marL="13398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3pPr>
                      <a:lvl4pPr marL="17589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 marL="21780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marL="2635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marL="3092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marL="3549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marL="4006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“hhh”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3024240"/>
                  </a:ext>
                </a:extLst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1pPr>
                      <a:lvl2pPr marL="5921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2pPr>
                      <a:lvl3pPr marL="13398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3pPr>
                      <a:lvl4pPr marL="17589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 marL="21780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marL="2635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marL="3092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marL="3549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marL="4006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1pPr>
                      <a:lvl2pPr marL="5921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2pPr>
                      <a:lvl3pPr marL="13398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3pPr>
                      <a:lvl4pPr marL="17589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 marL="21780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marL="2635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marL="3092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marL="3549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marL="4006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1pPr>
                      <a:lvl2pPr marL="5921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2pPr>
                      <a:lvl3pPr marL="13398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3pPr>
                      <a:lvl4pPr marL="17589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 marL="21780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marL="2635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marL="3092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marL="3549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marL="4006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“iii”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6723565"/>
                  </a:ext>
                </a:extLst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1pPr>
                      <a:lvl2pPr marL="5921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2pPr>
                      <a:lvl3pPr marL="13398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3pPr>
                      <a:lvl4pPr marL="17589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 marL="21780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marL="2635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marL="3092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marL="3549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marL="4006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1pPr>
                      <a:lvl2pPr marL="5921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2pPr>
                      <a:lvl3pPr marL="13398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3pPr>
                      <a:lvl4pPr marL="17589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 marL="21780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marL="2635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marL="3092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marL="3549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marL="4006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1pPr>
                      <a:lvl2pPr marL="5921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2pPr>
                      <a:lvl3pPr marL="13398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3pPr>
                      <a:lvl4pPr marL="17589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 marL="21780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marL="2635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marL="3092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marL="3549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marL="4006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“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jjj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”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3917878"/>
                  </a:ext>
                </a:extLst>
              </a:tr>
            </a:tbl>
          </a:graphicData>
        </a:graphic>
      </p:graphicFrame>
      <p:sp>
        <p:nvSpPr>
          <p:cNvPr id="135214" name="Line 60">
            <a:extLst>
              <a:ext uri="{FF2B5EF4-FFF2-40B4-BE49-F238E27FC236}">
                <a16:creationId xmlns:a16="http://schemas.microsoft.com/office/drawing/2014/main" id="{E073D5F1-D9CF-46FB-95BE-D8C9DF64C8EB}"/>
              </a:ext>
            </a:extLst>
          </p:cNvPr>
          <p:cNvSpPr>
            <a:spLocks noChangeShapeType="1"/>
          </p:cNvSpPr>
          <p:nvPr/>
        </p:nvSpPr>
        <p:spPr bwMode="auto">
          <a:xfrm>
            <a:off x="2708275" y="1817688"/>
            <a:ext cx="1525588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5215" name="Line 61">
            <a:extLst>
              <a:ext uri="{FF2B5EF4-FFF2-40B4-BE49-F238E27FC236}">
                <a16:creationId xmlns:a16="http://schemas.microsoft.com/office/drawing/2014/main" id="{B9CE0576-9F5A-483E-A9E4-43ADC1E050DA}"/>
              </a:ext>
            </a:extLst>
          </p:cNvPr>
          <p:cNvSpPr>
            <a:spLocks noChangeShapeType="1"/>
          </p:cNvSpPr>
          <p:nvPr/>
        </p:nvSpPr>
        <p:spPr bwMode="auto">
          <a:xfrm>
            <a:off x="2708275" y="2317750"/>
            <a:ext cx="1525588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5216" name="Line 62">
            <a:extLst>
              <a:ext uri="{FF2B5EF4-FFF2-40B4-BE49-F238E27FC236}">
                <a16:creationId xmlns:a16="http://schemas.microsoft.com/office/drawing/2014/main" id="{E59C056B-46B5-4ADE-A465-9A89A8BEE0DB}"/>
              </a:ext>
            </a:extLst>
          </p:cNvPr>
          <p:cNvSpPr>
            <a:spLocks noChangeShapeType="1"/>
          </p:cNvSpPr>
          <p:nvPr/>
        </p:nvSpPr>
        <p:spPr bwMode="auto">
          <a:xfrm>
            <a:off x="2736850" y="2849563"/>
            <a:ext cx="1525588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5217" name="Line 63">
            <a:extLst>
              <a:ext uri="{FF2B5EF4-FFF2-40B4-BE49-F238E27FC236}">
                <a16:creationId xmlns:a16="http://schemas.microsoft.com/office/drawing/2014/main" id="{B7F07825-1D36-4726-B2D6-F80123DFF3AC}"/>
              </a:ext>
            </a:extLst>
          </p:cNvPr>
          <p:cNvSpPr>
            <a:spLocks noChangeShapeType="1"/>
          </p:cNvSpPr>
          <p:nvPr/>
        </p:nvSpPr>
        <p:spPr bwMode="auto">
          <a:xfrm>
            <a:off x="2708275" y="3349625"/>
            <a:ext cx="1525588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5218" name="Line 64">
            <a:extLst>
              <a:ext uri="{FF2B5EF4-FFF2-40B4-BE49-F238E27FC236}">
                <a16:creationId xmlns:a16="http://schemas.microsoft.com/office/drawing/2014/main" id="{5B7A94DD-42C9-4A27-998E-DD709AA89159}"/>
              </a:ext>
            </a:extLst>
          </p:cNvPr>
          <p:cNvSpPr>
            <a:spLocks noChangeShapeType="1"/>
          </p:cNvSpPr>
          <p:nvPr/>
        </p:nvSpPr>
        <p:spPr bwMode="auto">
          <a:xfrm>
            <a:off x="2736850" y="3895725"/>
            <a:ext cx="1525588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5219" name="Line 65">
            <a:extLst>
              <a:ext uri="{FF2B5EF4-FFF2-40B4-BE49-F238E27FC236}">
                <a16:creationId xmlns:a16="http://schemas.microsoft.com/office/drawing/2014/main" id="{D26405A3-251D-4055-9B00-F3B9BFF60EF5}"/>
              </a:ext>
            </a:extLst>
          </p:cNvPr>
          <p:cNvSpPr>
            <a:spLocks noChangeShapeType="1"/>
          </p:cNvSpPr>
          <p:nvPr/>
        </p:nvSpPr>
        <p:spPr bwMode="auto">
          <a:xfrm>
            <a:off x="2768600" y="4441825"/>
            <a:ext cx="1525588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5220" name="Line 66">
            <a:extLst>
              <a:ext uri="{FF2B5EF4-FFF2-40B4-BE49-F238E27FC236}">
                <a16:creationId xmlns:a16="http://schemas.microsoft.com/office/drawing/2014/main" id="{10928B25-B82A-45FF-9678-A743C3B3FE48}"/>
              </a:ext>
            </a:extLst>
          </p:cNvPr>
          <p:cNvSpPr>
            <a:spLocks noChangeShapeType="1"/>
          </p:cNvSpPr>
          <p:nvPr/>
        </p:nvSpPr>
        <p:spPr bwMode="auto">
          <a:xfrm>
            <a:off x="2693988" y="4941888"/>
            <a:ext cx="1525587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5221" name="Line 67">
            <a:extLst>
              <a:ext uri="{FF2B5EF4-FFF2-40B4-BE49-F238E27FC236}">
                <a16:creationId xmlns:a16="http://schemas.microsoft.com/office/drawing/2014/main" id="{5315F4BC-02BF-4C2D-BFCF-1BAF82CAB6CB}"/>
              </a:ext>
            </a:extLst>
          </p:cNvPr>
          <p:cNvSpPr>
            <a:spLocks noChangeShapeType="1"/>
          </p:cNvSpPr>
          <p:nvPr/>
        </p:nvSpPr>
        <p:spPr bwMode="auto">
          <a:xfrm>
            <a:off x="2708275" y="5457825"/>
            <a:ext cx="1525588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>
    <p:push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>
            <a:extLst>
              <a:ext uri="{FF2B5EF4-FFF2-40B4-BE49-F238E27FC236}">
                <a16:creationId xmlns:a16="http://schemas.microsoft.com/office/drawing/2014/main" id="{200F1DCF-5176-4CD7-B6F7-AF78F9BBBD45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685800" y="476250"/>
            <a:ext cx="7772400" cy="1143000"/>
          </a:xfrm>
        </p:spPr>
        <p:txBody>
          <a:bodyPr/>
          <a:lstStyle/>
          <a:p>
            <a:pPr eaLnBrk="1" hangingPunct="1"/>
            <a:r>
              <a:t>多级指针</a:t>
            </a:r>
          </a:p>
        </p:txBody>
      </p:sp>
      <p:sp>
        <p:nvSpPr>
          <p:cNvPr id="145411" name="Rectangle 3">
            <a:extLst>
              <a:ext uri="{FF2B5EF4-FFF2-40B4-BE49-F238E27FC236}">
                <a16:creationId xmlns:a16="http://schemas.microsoft.com/office/drawing/2014/main" id="{FF448E83-A0D2-49C0-9C77-C82F5E4EDFF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458913"/>
            <a:ext cx="7993063" cy="5132387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2800"/>
              <a:t>指针指向的内容还是一个指针，称为多级指针 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800"/>
              <a:t>如有定义：</a:t>
            </a:r>
            <a:r>
              <a:rPr lang="en-US" altLang="zh-CN" sz="2800"/>
              <a:t>char *string[10]; 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800"/>
              <a:t>     string</a:t>
            </a:r>
            <a:r>
              <a:rPr lang="zh-CN" altLang="en-US" sz="2800"/>
              <a:t>是一个数组，数组元素可以通过指针来访问。如果</a:t>
            </a:r>
            <a:r>
              <a:rPr lang="en-US" altLang="zh-CN" sz="2800"/>
              <a:t>p</a:t>
            </a:r>
            <a:r>
              <a:rPr lang="zh-CN" altLang="en-US" sz="2800"/>
              <a:t>是指向数组</a:t>
            </a:r>
            <a:r>
              <a:rPr lang="en-US" altLang="zh-CN" sz="2800"/>
              <a:t>string</a:t>
            </a:r>
            <a:r>
              <a:rPr lang="zh-CN" altLang="en-US" sz="2800"/>
              <a:t>的某一个元素，那么</a:t>
            </a:r>
            <a:r>
              <a:rPr lang="en-US" altLang="zh-CN" sz="2800"/>
              <a:t>p</a:t>
            </a:r>
            <a:r>
              <a:rPr lang="zh-CN" altLang="en-US" sz="2800"/>
              <a:t>指向的内容是一个指向字符的指针，因此</a:t>
            </a:r>
            <a:r>
              <a:rPr lang="en-US" altLang="zh-CN" sz="2800"/>
              <a:t>p</a:t>
            </a:r>
            <a:r>
              <a:rPr lang="zh-CN" altLang="en-US" sz="2800"/>
              <a:t>就是一个多级指针。</a:t>
            </a:r>
            <a:r>
              <a:rPr lang="en-US" altLang="zh-CN" sz="2800"/>
              <a:t>string</a:t>
            </a:r>
            <a:r>
              <a:rPr lang="zh-CN" altLang="en-US" sz="2800"/>
              <a:t>也是一个多级指针，不过是一个常指针</a:t>
            </a:r>
          </a:p>
        </p:txBody>
      </p:sp>
    </p:spTree>
  </p:cSld>
  <p:clrMapOvr>
    <a:masterClrMapping/>
  </p:clrMapOvr>
  <p:transition spd="med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841535" y="1303550"/>
            <a:ext cx="843427" cy="443226"/>
            <a:chOff x="666810" y="2586037"/>
            <a:chExt cx="468000" cy="245937"/>
          </a:xfrm>
        </p:grpSpPr>
        <p:sp>
          <p:nvSpPr>
            <p:cNvPr id="4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5" name="文本框 4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1711215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5073" y="1274734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指针的概念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1841535" y="2223523"/>
            <a:ext cx="843427" cy="443226"/>
            <a:chOff x="666810" y="2586037"/>
            <a:chExt cx="468000" cy="245937"/>
          </a:xfrm>
        </p:grpSpPr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14" name="文本框 13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2631188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15073" y="2194707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指针作为函数参数</a:t>
            </a:r>
            <a:r>
              <a:rPr lang="en-US" altLang="zh-CN" sz="2400" dirty="0"/>
              <a:t>/</a:t>
            </a:r>
            <a:r>
              <a:rPr lang="zh-CN" altLang="en-US" sz="2400" dirty="0"/>
              <a:t>返回值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1841535" y="3143496"/>
            <a:ext cx="843427" cy="443226"/>
            <a:chOff x="666810" y="2586037"/>
            <a:chExt cx="468000" cy="245937"/>
          </a:xfrm>
        </p:grpSpPr>
        <p:sp>
          <p:nvSpPr>
            <p:cNvPr id="18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19" name="文本框 18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3" y="3551161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15072" y="3114680"/>
            <a:ext cx="4718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指针数组和多级指针（动态数组）</a:t>
            </a:r>
          </a:p>
        </p:txBody>
      </p:sp>
    </p:spTree>
    <p:extLst>
      <p:ext uri="{BB962C8B-B14F-4D97-AF65-F5344CB8AC3E}">
        <p14:creationId xmlns:p14="http://schemas.microsoft.com/office/powerpoint/2010/main" val="3155251148"/>
      </p:ext>
    </p:extLst>
  </p:cSld>
  <p:clrMapOvr>
    <a:masterClrMapping/>
  </p:clrMapOvr>
  <p:transition spd="slow">
    <p:push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>
            <a:extLst>
              <a:ext uri="{FF2B5EF4-FFF2-40B4-BE49-F238E27FC236}">
                <a16:creationId xmlns:a16="http://schemas.microsoft.com/office/drawing/2014/main" id="{AFD5752C-3F53-429D-A2A6-0E2981F2495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309563" y="446088"/>
            <a:ext cx="7772400" cy="1143000"/>
          </a:xfrm>
        </p:spPr>
        <p:txBody>
          <a:bodyPr/>
          <a:lstStyle/>
          <a:p>
            <a:pPr eaLnBrk="1" hangingPunct="1"/>
            <a:r>
              <a:t>多级指针的定义</a:t>
            </a:r>
          </a:p>
        </p:txBody>
      </p:sp>
      <p:sp>
        <p:nvSpPr>
          <p:cNvPr id="146435" name="Rectangle 3">
            <a:extLst>
              <a:ext uri="{FF2B5EF4-FFF2-40B4-BE49-F238E27FC236}">
                <a16:creationId xmlns:a16="http://schemas.microsoft.com/office/drawing/2014/main" id="{CD111698-FE84-4524-9642-CF53A1139D9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65113" y="1443038"/>
            <a:ext cx="8878887" cy="5211762"/>
          </a:xfrm>
        </p:spPr>
        <p:txBody>
          <a:bodyPr/>
          <a:lstStyle/>
          <a:p>
            <a:pPr eaLnBrk="1" hangingPunct="1"/>
            <a:r>
              <a:rPr lang="zh-CN" altLang="en-US" sz="2800"/>
              <a:t>两级指针：类型名 **变量名；</a:t>
            </a:r>
          </a:p>
          <a:p>
            <a:pPr eaLnBrk="1" hangingPunct="1"/>
            <a:r>
              <a:rPr lang="zh-CN" altLang="en-US" sz="2800"/>
              <a:t>三级指针：类型名 ***变量名；</a:t>
            </a:r>
          </a:p>
          <a:p>
            <a:pPr eaLnBrk="1" hangingPunct="1"/>
            <a:r>
              <a:rPr lang="zh-CN" altLang="en-US" sz="2800"/>
              <a:t>如：</a:t>
            </a:r>
            <a:r>
              <a:rPr lang="en-US" altLang="zh-CN" sz="2800"/>
              <a:t>int **q;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/>
              <a:t>     </a:t>
            </a:r>
            <a:r>
              <a:rPr lang="zh-CN" altLang="en-US" sz="2800"/>
              <a:t>表示</a:t>
            </a:r>
            <a:r>
              <a:rPr lang="en-US" altLang="zh-CN" sz="2800"/>
              <a:t>q</a:t>
            </a:r>
            <a:r>
              <a:rPr lang="zh-CN" altLang="en-US" sz="2800"/>
              <a:t>指向的内容是一个指向整型的指针。可以这样使用：</a:t>
            </a:r>
            <a:r>
              <a:rPr lang="en-US" altLang="zh-CN" sz="2800"/>
              <a:t>int  x=15, *p=&amp;x;  q = &amp;p;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2800"/>
          </a:p>
          <a:p>
            <a:pPr eaLnBrk="1" hangingPunct="1"/>
            <a:r>
              <a:rPr lang="zh-CN" altLang="en-US" sz="2800"/>
              <a:t>同样：</a:t>
            </a:r>
            <a:r>
              <a:rPr lang="en-US" altLang="zh-CN" sz="2800"/>
              <a:t>char  **s;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/>
              <a:t>    </a:t>
            </a:r>
            <a:r>
              <a:rPr lang="zh-CN" altLang="en-US" sz="2800"/>
              <a:t>表示</a:t>
            </a:r>
            <a:r>
              <a:rPr lang="en-US" altLang="zh-CN" sz="2800"/>
              <a:t>s</a:t>
            </a:r>
            <a:r>
              <a:rPr lang="zh-CN" altLang="en-US" sz="2800"/>
              <a:t>指向的内容是一个指向字符的指针</a:t>
            </a:r>
          </a:p>
        </p:txBody>
      </p:sp>
      <p:grpSp>
        <p:nvGrpSpPr>
          <p:cNvPr id="146436" name="Group 4">
            <a:extLst>
              <a:ext uri="{FF2B5EF4-FFF2-40B4-BE49-F238E27FC236}">
                <a16:creationId xmlns:a16="http://schemas.microsoft.com/office/drawing/2014/main" id="{5507EED4-E6DC-46F2-9409-69132899755D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4524375"/>
            <a:ext cx="3073400" cy="469900"/>
            <a:chOff x="816" y="2720"/>
            <a:chExt cx="1936" cy="296"/>
          </a:xfrm>
        </p:grpSpPr>
        <p:sp>
          <p:nvSpPr>
            <p:cNvPr id="146443" name="Text Box 5">
              <a:extLst>
                <a:ext uri="{FF2B5EF4-FFF2-40B4-BE49-F238E27FC236}">
                  <a16:creationId xmlns:a16="http://schemas.microsoft.com/office/drawing/2014/main" id="{FAD86E1A-5421-4F04-9C38-167B98A337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2720"/>
              <a:ext cx="304" cy="296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>
                  <a:latin typeface="Arial" panose="020B0604020202020204" pitchFamily="34" charset="0"/>
                  <a:ea typeface="黑体" panose="02010609060101010101" pitchFamily="49" charset="-122"/>
                </a:rPr>
                <a:t>q</a:t>
              </a:r>
            </a:p>
          </p:txBody>
        </p:sp>
        <p:sp>
          <p:nvSpPr>
            <p:cNvPr id="146444" name="Text Box 6">
              <a:extLst>
                <a:ext uri="{FF2B5EF4-FFF2-40B4-BE49-F238E27FC236}">
                  <a16:creationId xmlns:a16="http://schemas.microsoft.com/office/drawing/2014/main" id="{57C2F62A-062E-4708-9ECF-C1BA9EEB8F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8" y="2720"/>
              <a:ext cx="304" cy="296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>
                  <a:latin typeface="Arial" panose="020B0604020202020204" pitchFamily="34" charset="0"/>
                  <a:ea typeface="黑体" panose="02010609060101010101" pitchFamily="49" charset="-122"/>
                </a:rPr>
                <a:t>p</a:t>
              </a:r>
            </a:p>
          </p:txBody>
        </p:sp>
        <p:sp>
          <p:nvSpPr>
            <p:cNvPr id="146445" name="Text Box 7">
              <a:extLst>
                <a:ext uri="{FF2B5EF4-FFF2-40B4-BE49-F238E27FC236}">
                  <a16:creationId xmlns:a16="http://schemas.microsoft.com/office/drawing/2014/main" id="{BEDD7586-3CFA-4E56-A63B-E5CB84B249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2720"/>
              <a:ext cx="544" cy="296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>
                  <a:latin typeface="Arial" panose="020B0604020202020204" pitchFamily="34" charset="0"/>
                  <a:ea typeface="黑体" panose="02010609060101010101" pitchFamily="49" charset="-122"/>
                </a:rPr>
                <a:t>15</a:t>
              </a:r>
            </a:p>
          </p:txBody>
        </p:sp>
        <p:sp>
          <p:nvSpPr>
            <p:cNvPr id="146446" name="Line 8">
              <a:extLst>
                <a:ext uri="{FF2B5EF4-FFF2-40B4-BE49-F238E27FC236}">
                  <a16:creationId xmlns:a16="http://schemas.microsoft.com/office/drawing/2014/main" id="{87445BC8-0267-4907-9971-0911FE7427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20" y="2872"/>
              <a:ext cx="32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47" name="Line 9">
              <a:extLst>
                <a:ext uri="{FF2B5EF4-FFF2-40B4-BE49-F238E27FC236}">
                  <a16:creationId xmlns:a16="http://schemas.microsoft.com/office/drawing/2014/main" id="{86F086FF-C644-43A6-8CCA-E24856DDA7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52" y="2872"/>
              <a:ext cx="45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6437" name="Group 10">
            <a:extLst>
              <a:ext uri="{FF2B5EF4-FFF2-40B4-BE49-F238E27FC236}">
                <a16:creationId xmlns:a16="http://schemas.microsoft.com/office/drawing/2014/main" id="{88ED5382-9A2A-43F1-A103-BB4331D0AA67}"/>
              </a:ext>
            </a:extLst>
          </p:cNvPr>
          <p:cNvGrpSpPr>
            <a:grpSpLocks/>
          </p:cNvGrpSpPr>
          <p:nvPr/>
        </p:nvGrpSpPr>
        <p:grpSpPr bwMode="auto">
          <a:xfrm>
            <a:off x="1536700" y="6184900"/>
            <a:ext cx="3937000" cy="506413"/>
            <a:chOff x="968" y="3664"/>
            <a:chExt cx="2480" cy="319"/>
          </a:xfrm>
        </p:grpSpPr>
        <p:sp>
          <p:nvSpPr>
            <p:cNvPr id="146438" name="Text Box 11">
              <a:extLst>
                <a:ext uri="{FF2B5EF4-FFF2-40B4-BE49-F238E27FC236}">
                  <a16:creationId xmlns:a16="http://schemas.microsoft.com/office/drawing/2014/main" id="{B7DB4BA4-50AE-430E-9DB7-00FB00DE76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8" y="3664"/>
              <a:ext cx="304" cy="319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>
                <a:lnSpc>
                  <a:spcPct val="110000"/>
                </a:lnSpc>
                <a:spcBef>
                  <a:spcPct val="50000"/>
                </a:spcBef>
              </a:pPr>
              <a:r>
                <a:rPr kumimoji="1" lang="en-US" altLang="zh-CN" sz="2400">
                  <a:latin typeface="Arial" panose="020B0604020202020204" pitchFamily="34" charset="0"/>
                  <a:ea typeface="黑体" panose="02010609060101010101" pitchFamily="49" charset="-122"/>
                </a:rPr>
                <a:t>s</a:t>
              </a:r>
            </a:p>
          </p:txBody>
        </p:sp>
        <p:sp>
          <p:nvSpPr>
            <p:cNvPr id="146439" name="Text Box 12">
              <a:extLst>
                <a:ext uri="{FF2B5EF4-FFF2-40B4-BE49-F238E27FC236}">
                  <a16:creationId xmlns:a16="http://schemas.microsoft.com/office/drawing/2014/main" id="{C262E5EA-CF4E-441C-86D7-A998DD2388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00" y="3664"/>
              <a:ext cx="304" cy="319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>
                <a:lnSpc>
                  <a:spcPct val="110000"/>
                </a:lnSpc>
                <a:spcBef>
                  <a:spcPct val="50000"/>
                </a:spcBef>
              </a:pPr>
              <a:endParaRPr kumimoji="1" lang="zh-CN" altLang="zh-CN" sz="240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46440" name="Text Box 13">
              <a:extLst>
                <a:ext uri="{FF2B5EF4-FFF2-40B4-BE49-F238E27FC236}">
                  <a16:creationId xmlns:a16="http://schemas.microsoft.com/office/drawing/2014/main" id="{BCC55E09-C63C-4FF2-8701-9771AC8E55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3664"/>
              <a:ext cx="1240" cy="319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>
                <a:lnSpc>
                  <a:spcPct val="110000"/>
                </a:lnSpc>
                <a:spcBef>
                  <a:spcPct val="50000"/>
                </a:spcBef>
              </a:pPr>
              <a:r>
                <a:rPr kumimoji="1" lang="en-US" altLang="zh-CN" sz="2400">
                  <a:latin typeface="Arial" panose="020B0604020202020204" pitchFamily="34" charset="0"/>
                  <a:ea typeface="黑体" panose="02010609060101010101" pitchFamily="49" charset="-122"/>
                </a:rPr>
                <a:t>“abcde”</a:t>
              </a:r>
            </a:p>
          </p:txBody>
        </p:sp>
        <p:sp>
          <p:nvSpPr>
            <p:cNvPr id="146441" name="Line 14">
              <a:extLst>
                <a:ext uri="{FF2B5EF4-FFF2-40B4-BE49-F238E27FC236}">
                  <a16:creationId xmlns:a16="http://schemas.microsoft.com/office/drawing/2014/main" id="{15EC78E5-5845-4389-9B8D-2A2F54CDAD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2" y="3808"/>
              <a:ext cx="32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42" name="Line 15">
              <a:extLst>
                <a:ext uri="{FF2B5EF4-FFF2-40B4-BE49-F238E27FC236}">
                  <a16:creationId xmlns:a16="http://schemas.microsoft.com/office/drawing/2014/main" id="{423E7EA9-DA15-4226-BC9B-04110DBCCD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4" y="3808"/>
              <a:ext cx="30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spd="med">
    <p:push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>
            <a:extLst>
              <a:ext uri="{FF2B5EF4-FFF2-40B4-BE49-F238E27FC236}">
                <a16:creationId xmlns:a16="http://schemas.microsoft.com/office/drawing/2014/main" id="{1F0B5F1A-B83E-498C-81D0-976EC4FB4DA3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533400" y="368300"/>
            <a:ext cx="7772400" cy="1143000"/>
          </a:xfrm>
        </p:spPr>
        <p:txBody>
          <a:bodyPr/>
          <a:lstStyle/>
          <a:p>
            <a:pPr eaLnBrk="1" hangingPunct="1"/>
            <a:r>
              <a:t>多级指针的应用</a:t>
            </a:r>
          </a:p>
        </p:txBody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6D85E546-D9F6-4B3E-A7B7-238A738A0D4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30200" y="1511300"/>
            <a:ext cx="7772400" cy="4800600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zh-CN" altLang="en-US" sz="2400"/>
              <a:t>可以用指向指针的指针访问指针数组的元素。如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2400"/>
              <a:t>#include &lt;iostream&gt;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2400"/>
              <a:t>using namespace std;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altLang="zh-CN" sz="2400"/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2400"/>
              <a:t>int main()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2400"/>
              <a:t>{ char *city[] = {"aaa", "bbb", "ccc", "ddd",  "eee"};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2400"/>
              <a:t>  char **p;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altLang="zh-CN" sz="2400"/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2400"/>
              <a:t>  for (p=city; p&lt;city+5; ++p)  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2400"/>
              <a:t>        cout &lt;&lt; *p &lt;&lt; endl;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altLang="zh-CN" sz="2400"/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2400"/>
              <a:t>  return 0;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2400"/>
              <a:t> }</a:t>
            </a:r>
          </a:p>
        </p:txBody>
      </p:sp>
      <p:sp>
        <p:nvSpPr>
          <p:cNvPr id="147460" name="Text Box 4">
            <a:extLst>
              <a:ext uri="{FF2B5EF4-FFF2-40B4-BE49-F238E27FC236}">
                <a16:creationId xmlns:a16="http://schemas.microsoft.com/office/drawing/2014/main" id="{304A9C9A-1248-4861-AB38-9A941F51FF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4025" y="3482975"/>
            <a:ext cx="2160588" cy="2989263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 Light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 Light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 Light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 Light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 Light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 Light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 Light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 Light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 Light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2400" b="1">
                <a:latin typeface="Arial" panose="020B0604020202020204" pitchFamily="34" charset="0"/>
                <a:ea typeface="黑体" panose="02010609060101010101" pitchFamily="49" charset="-122"/>
              </a:rPr>
              <a:t>输出结果：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400" b="1">
                <a:latin typeface="Arial" panose="020B0604020202020204" pitchFamily="34" charset="0"/>
                <a:ea typeface="黑体" panose="02010609060101010101" pitchFamily="49" charset="-122"/>
              </a:rPr>
              <a:t>aaa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400" b="1">
                <a:latin typeface="Arial" panose="020B0604020202020204" pitchFamily="34" charset="0"/>
                <a:ea typeface="黑体" panose="02010609060101010101" pitchFamily="49" charset="-122"/>
              </a:rPr>
              <a:t>bbb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400" b="1">
                <a:latin typeface="Arial" panose="020B0604020202020204" pitchFamily="34" charset="0"/>
                <a:ea typeface="黑体" panose="02010609060101010101" pitchFamily="49" charset="-122"/>
              </a:rPr>
              <a:t>ccc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400" b="1">
                <a:latin typeface="Arial" panose="020B0604020202020204" pitchFamily="34" charset="0"/>
                <a:ea typeface="黑体" panose="02010609060101010101" pitchFamily="49" charset="-122"/>
              </a:rPr>
              <a:t>ddd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400" b="1">
                <a:latin typeface="Arial" panose="020B0604020202020204" pitchFamily="34" charset="0"/>
                <a:ea typeface="黑体" panose="02010609060101010101" pitchFamily="49" charset="-122"/>
              </a:rPr>
              <a:t>eee</a:t>
            </a:r>
          </a:p>
        </p:txBody>
      </p:sp>
    </p:spTree>
  </p:cSld>
  <p:clrMapOvr>
    <a:masterClrMapping/>
  </p:clrMapOvr>
  <p:transition spd="med">
    <p:push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>
            <a:extLst>
              <a:ext uri="{FF2B5EF4-FFF2-40B4-BE49-F238E27FC236}">
                <a16:creationId xmlns:a16="http://schemas.microsoft.com/office/drawing/2014/main" id="{D25E1E53-CD13-4C86-B40E-07C0C66BA294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433388" y="476250"/>
            <a:ext cx="7772400" cy="1143000"/>
          </a:xfrm>
        </p:spPr>
        <p:txBody>
          <a:bodyPr/>
          <a:lstStyle/>
          <a:p>
            <a:pPr eaLnBrk="1" hangingPunct="1"/>
            <a:r>
              <a:t>动态的二维数组</a:t>
            </a:r>
          </a:p>
        </p:txBody>
      </p:sp>
      <p:sp>
        <p:nvSpPr>
          <p:cNvPr id="153603" name="Rectangle 3">
            <a:extLst>
              <a:ext uri="{FF2B5EF4-FFF2-40B4-BE49-F238E27FC236}">
                <a16:creationId xmlns:a16="http://schemas.microsoft.com/office/drawing/2014/main" id="{B0DF7963-26B9-40CB-8EE2-3199210B9D9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368425"/>
            <a:ext cx="8347075" cy="5224463"/>
          </a:xfrm>
        </p:spPr>
        <p:txBody>
          <a:bodyPr/>
          <a:lstStyle/>
          <a:p>
            <a:pPr eaLnBrk="1" hangingPunct="1"/>
            <a:r>
              <a:rPr lang="zh-CN" altLang="en-US" sz="2800"/>
              <a:t>方法一：用一维动态数组</a:t>
            </a:r>
          </a:p>
          <a:p>
            <a:pPr lvl="1" eaLnBrk="1" hangingPunct="1"/>
            <a:r>
              <a:rPr lang="zh-CN" altLang="en-US" sz="2400"/>
              <a:t>将它按行序转换成一维数组，用动态的一维数组存储。如一个</a:t>
            </a:r>
            <a:r>
              <a:rPr lang="en-US" altLang="zh-CN" sz="2400"/>
              <a:t>3</a:t>
            </a:r>
            <a:r>
              <a:rPr lang="zh-CN" altLang="en-US" sz="2400"/>
              <a:t>行</a:t>
            </a:r>
            <a:r>
              <a:rPr lang="en-US" altLang="zh-CN" sz="2400"/>
              <a:t>4</a:t>
            </a:r>
            <a:r>
              <a:rPr lang="zh-CN" altLang="en-US" sz="2400"/>
              <a:t>列的矩阵</a:t>
            </a:r>
            <a:r>
              <a:rPr lang="en-US" altLang="zh-CN" sz="2400"/>
              <a:t>a</a:t>
            </a:r>
            <a:r>
              <a:rPr lang="zh-CN" altLang="en-US" sz="2400"/>
              <a:t>可以存储为</a:t>
            </a:r>
            <a:r>
              <a:rPr lang="en-US" altLang="zh-CN" sz="2400"/>
              <a:t>12</a:t>
            </a:r>
            <a:r>
              <a:rPr lang="zh-CN" altLang="en-US" sz="2400"/>
              <a:t>个元素的一维数组</a:t>
            </a:r>
          </a:p>
          <a:p>
            <a:pPr lvl="1" eaLnBrk="1" hangingPunct="1"/>
            <a:r>
              <a:rPr lang="zh-CN" altLang="en-US" sz="2400"/>
              <a:t>访问</a:t>
            </a:r>
            <a:r>
              <a:rPr lang="en-US" altLang="zh-CN" sz="2400"/>
              <a:t>i</a:t>
            </a:r>
            <a:r>
              <a:rPr lang="zh-CN" altLang="en-US" sz="2400"/>
              <a:t>行</a:t>
            </a:r>
            <a:r>
              <a:rPr lang="en-US" altLang="zh-CN" sz="2400"/>
              <a:t>j</a:t>
            </a:r>
            <a:r>
              <a:rPr lang="zh-CN" altLang="en-US" sz="2400"/>
              <a:t>列的元素转换成访问一维数组的第</a:t>
            </a:r>
            <a:r>
              <a:rPr lang="en-US" altLang="zh-CN" sz="2400"/>
              <a:t>4*i+j</a:t>
            </a:r>
            <a:r>
              <a:rPr lang="zh-CN" altLang="en-US" sz="2400"/>
              <a:t>个元素</a:t>
            </a:r>
          </a:p>
          <a:p>
            <a:pPr eaLnBrk="1" hangingPunct="1"/>
            <a:r>
              <a:rPr lang="zh-CN" altLang="en-US" sz="2800"/>
              <a:t>方法二：用指向指针的指针，可以用</a:t>
            </a:r>
            <a:r>
              <a:rPr lang="en-US" altLang="zh-CN" sz="2800"/>
              <a:t>a[i][j]</a:t>
            </a:r>
            <a:r>
              <a:rPr lang="zh-CN" altLang="en-US" sz="2800"/>
              <a:t>访问</a:t>
            </a:r>
          </a:p>
          <a:p>
            <a:pPr lvl="1" eaLnBrk="1" hangingPunct="1"/>
            <a:r>
              <a:rPr lang="zh-CN" altLang="en-US" sz="2400"/>
              <a:t>用指向指针的指针指向一个一维的指针数组</a:t>
            </a:r>
          </a:p>
          <a:p>
            <a:pPr lvl="1" eaLnBrk="1" hangingPunct="1"/>
            <a:r>
              <a:rPr lang="zh-CN" altLang="en-US" sz="2400"/>
              <a:t>指针数组中的每个元素指向矩阵的每一行的第一个元素</a:t>
            </a:r>
          </a:p>
        </p:txBody>
      </p:sp>
    </p:spTree>
  </p:cSld>
  <p:clrMapOvr>
    <a:masterClrMapping/>
  </p:clrMapOvr>
  <p:transition spd="med">
    <p:push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>
            <a:extLst>
              <a:ext uri="{FF2B5EF4-FFF2-40B4-BE49-F238E27FC236}">
                <a16:creationId xmlns:a16="http://schemas.microsoft.com/office/drawing/2014/main" id="{33B508B2-7F7C-4EBA-9302-56A1D2706E7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11188" y="1484313"/>
            <a:ext cx="8458200" cy="6858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int main()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{  int **a, i, j, k = 0;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   a = new int *[3];                  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   for (i = 0; i &lt; 3; ++i)   a[i] = new int[4];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   for (i = 0; i &lt; 3; ++i)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	   </a:t>
            </a:r>
            <a:r>
              <a:rPr lang="nb-NO" altLang="zh-CN" sz="2000"/>
              <a:t>for (j = 0; j &lt; 4; ++j)   a[i][j] = k++;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nb-NO" altLang="zh-CN" sz="2000"/>
              <a:t>   for (i = 0; i &lt; 3; ++i) {       </a:t>
            </a:r>
            <a:endParaRPr lang="zh-CN" altLang="nb-NO" sz="200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nb-NO" sz="2000"/>
              <a:t>	   </a:t>
            </a:r>
            <a:r>
              <a:rPr lang="nb-NO" altLang="zh-CN" sz="2000"/>
              <a:t>cout &lt;&lt; endl;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nb-NO" altLang="zh-CN" sz="2000"/>
              <a:t>	   for (j = 0; j &lt; 4; ++j)   </a:t>
            </a:r>
            <a:r>
              <a:rPr lang="en-US" altLang="zh-CN" sz="2000"/>
              <a:t>cout &lt;&lt; a[i][j] &lt;&lt; '\t';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   }</a:t>
            </a:r>
            <a:endParaRPr lang="nb-NO" altLang="zh-CN" sz="200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nb-NO" altLang="zh-CN" sz="2000"/>
              <a:t>   for (i = 0; i &lt; 3; ++i) </a:t>
            </a:r>
            <a:r>
              <a:rPr lang="zh-CN" altLang="nb-NO" sz="2000"/>
              <a:t>   </a:t>
            </a:r>
            <a:r>
              <a:rPr lang="nb-NO" altLang="zh-CN" sz="2000"/>
              <a:t>delete [] a[i];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nb-NO" altLang="zh-CN" sz="2000"/>
              <a:t>   </a:t>
            </a:r>
            <a:r>
              <a:rPr lang="en-US" altLang="zh-CN" sz="2000"/>
              <a:t>delete [] a;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   return 0;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}</a:t>
            </a:r>
          </a:p>
        </p:txBody>
      </p:sp>
    </p:spTree>
  </p:cSld>
  <p:clrMapOvr>
    <a:masterClrMapping/>
  </p:clrMapOvr>
  <p:transition spd="med">
    <p:push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1362973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0"/>
          <p:cNvSpPr>
            <a:spLocks/>
          </p:cNvSpPr>
          <p:nvPr userDrawn="1"/>
        </p:nvSpPr>
        <p:spPr bwMode="auto">
          <a:xfrm>
            <a:off x="1841535" y="1367357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5" name="文本框 4"/>
          <p:cNvSpPr txBox="1"/>
          <p:nvPr userDrawn="1"/>
        </p:nvSpPr>
        <p:spPr>
          <a:xfrm>
            <a:off x="2071646" y="1303550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1711215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5073" y="1274734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指针的概念</a:t>
            </a:r>
          </a:p>
        </p:txBody>
      </p:sp>
      <p:sp>
        <p:nvSpPr>
          <p:cNvPr id="13" name="Freeform 10"/>
          <p:cNvSpPr>
            <a:spLocks/>
          </p:cNvSpPr>
          <p:nvPr userDrawn="1"/>
        </p:nvSpPr>
        <p:spPr bwMode="auto">
          <a:xfrm>
            <a:off x="1841535" y="2287330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2071646" y="2223523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2631188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15073" y="2194707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指针作为函数参数</a:t>
            </a:r>
            <a:r>
              <a:rPr lang="en-US" altLang="zh-CN" sz="2400" dirty="0"/>
              <a:t>/</a:t>
            </a:r>
            <a:r>
              <a:rPr lang="zh-CN" altLang="en-US" sz="2400" dirty="0"/>
              <a:t>返回值</a:t>
            </a:r>
          </a:p>
        </p:txBody>
      </p:sp>
      <p:sp>
        <p:nvSpPr>
          <p:cNvPr id="18" name="Freeform 10"/>
          <p:cNvSpPr>
            <a:spLocks/>
          </p:cNvSpPr>
          <p:nvPr userDrawn="1"/>
        </p:nvSpPr>
        <p:spPr bwMode="auto">
          <a:xfrm>
            <a:off x="1841535" y="3207303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2071646" y="3143496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3" y="3551161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15073" y="3114680"/>
            <a:ext cx="46769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指针数组和多级指针（动态数组）</a:t>
            </a:r>
          </a:p>
        </p:txBody>
      </p:sp>
    </p:spTree>
    <p:extLst>
      <p:ext uri="{BB962C8B-B14F-4D97-AF65-F5344CB8AC3E}">
        <p14:creationId xmlns:p14="http://schemas.microsoft.com/office/powerpoint/2010/main" val="2288505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D5013F05-4BC0-458D-91EA-C46B13F2D6DA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406400" y="476250"/>
            <a:ext cx="7772400" cy="1143000"/>
          </a:xfrm>
        </p:spPr>
        <p:txBody>
          <a:bodyPr/>
          <a:lstStyle/>
          <a:p>
            <a:pPr eaLnBrk="1" hangingPunct="1"/>
            <a:r>
              <a:t>指针的概念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5C548331-5B07-43B8-8196-F5E31481715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06400" y="1738313"/>
            <a:ext cx="8423275" cy="4362450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zh-CN" altLang="en-US">
                <a:latin typeface="楷体_GB2312" charset="-122"/>
              </a:rPr>
              <a:t>指针就是把左值（地址）作为数据处理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>
                <a:latin typeface="楷体_GB2312" charset="-122"/>
              </a:rPr>
              <a:t>指针变量对象：存储地址的变量对象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>
                <a:latin typeface="楷体_GB2312" charset="-122"/>
              </a:rPr>
              <a:t>变量的指针：当一个变量存储另一个变量的地址时，那我们说它就是那个变量的指针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>
                <a:latin typeface="楷体_GB2312" charset="-122"/>
              </a:rPr>
              <a:t>使用指针的目的：提供间接访问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08079B28-EE30-480F-99B1-84AC4CEE0216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357188" y="495300"/>
            <a:ext cx="7772400" cy="1143000"/>
          </a:xfrm>
        </p:spPr>
        <p:txBody>
          <a:bodyPr/>
          <a:lstStyle/>
          <a:p>
            <a:pPr eaLnBrk="1" hangingPunct="1"/>
            <a:r>
              <a:t>指针的概念   </a:t>
            </a:r>
            <a:r>
              <a:rPr sz="2800"/>
              <a:t>续</a:t>
            </a:r>
          </a:p>
        </p:txBody>
      </p:sp>
      <p:sp>
        <p:nvSpPr>
          <p:cNvPr id="6147" name="Text Box 3">
            <a:extLst>
              <a:ext uri="{FF2B5EF4-FFF2-40B4-BE49-F238E27FC236}">
                <a16:creationId xmlns:a16="http://schemas.microsoft.com/office/drawing/2014/main" id="{44B4FF3D-2DA3-4535-931A-FA662B9FC51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80988" y="1423988"/>
            <a:ext cx="5880100" cy="5434012"/>
          </a:xfrm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z="2800"/>
              <a:t>如在某一程序中定义了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/>
              <a:t>    </a:t>
            </a:r>
            <a:r>
              <a:rPr lang="en-US" altLang="zh-CN" sz="2800"/>
              <a:t>int x = 2;</a:t>
            </a:r>
          </a:p>
          <a:p>
            <a:pPr eaLnBrk="1" hangingPunct="1"/>
            <a:r>
              <a:rPr lang="zh-CN" altLang="en-US" sz="2800"/>
              <a:t>如系统给</a:t>
            </a:r>
            <a:r>
              <a:rPr lang="en-US" altLang="zh-CN" sz="2800"/>
              <a:t>x</a:t>
            </a:r>
            <a:r>
              <a:rPr lang="zh-CN" altLang="en-US" sz="2800"/>
              <a:t>分配的空间是</a:t>
            </a:r>
            <a:r>
              <a:rPr lang="en-US" altLang="zh-CN" sz="2800"/>
              <a:t>1000</a:t>
            </a:r>
            <a:r>
              <a:rPr lang="zh-CN" altLang="en-US" sz="2800"/>
              <a:t>号单元，则指向</a:t>
            </a:r>
            <a:r>
              <a:rPr lang="en-US" altLang="zh-CN" sz="2800"/>
              <a:t>x</a:t>
            </a:r>
            <a:r>
              <a:rPr lang="zh-CN" altLang="en-US" sz="2800"/>
              <a:t>的指针是另一个变量</a:t>
            </a:r>
            <a:r>
              <a:rPr lang="en-US" altLang="zh-CN" sz="2800"/>
              <a:t>p</a:t>
            </a:r>
            <a:r>
              <a:rPr lang="zh-CN" altLang="en-US" sz="2800"/>
              <a:t>，</a:t>
            </a:r>
            <a:r>
              <a:rPr lang="en-US" altLang="zh-CN" sz="2800"/>
              <a:t>p</a:t>
            </a:r>
            <a:r>
              <a:rPr lang="zh-CN" altLang="en-US" sz="2800"/>
              <a:t>中存放的数据为</a:t>
            </a:r>
            <a:r>
              <a:rPr lang="en-US" altLang="zh-CN" sz="2800"/>
              <a:t>1000</a:t>
            </a:r>
          </a:p>
          <a:p>
            <a:pPr eaLnBrk="1" hangingPunct="1"/>
            <a:r>
              <a:rPr lang="en-US" altLang="zh-CN" sz="2800"/>
              <a:t>1000</a:t>
            </a:r>
            <a:r>
              <a:rPr lang="zh-CN" altLang="en-US" sz="2800"/>
              <a:t>号单元的内容有两种访问方式：</a:t>
            </a:r>
          </a:p>
          <a:p>
            <a:pPr lvl="1" eaLnBrk="1" hangingPunct="1"/>
            <a:r>
              <a:rPr lang="zh-CN" altLang="en-US" sz="2400"/>
              <a:t>访问变量</a:t>
            </a:r>
            <a:r>
              <a:rPr lang="en-US" altLang="zh-CN" sz="2400"/>
              <a:t>x</a:t>
            </a:r>
            <a:r>
              <a:rPr lang="zh-CN" altLang="en-US" sz="2400"/>
              <a:t>（直接访问）</a:t>
            </a:r>
          </a:p>
          <a:p>
            <a:pPr lvl="1" eaLnBrk="1" hangingPunct="1"/>
            <a:r>
              <a:rPr lang="zh-CN" altLang="en-US" sz="2400"/>
              <a:t>访问变量</a:t>
            </a:r>
            <a:r>
              <a:rPr lang="en-US" altLang="zh-CN" sz="2400"/>
              <a:t>p</a:t>
            </a:r>
            <a:r>
              <a:rPr lang="zh-CN" altLang="en-US" sz="2400"/>
              <a:t>指向的单元的内容（间接访问）</a:t>
            </a:r>
          </a:p>
        </p:txBody>
      </p:sp>
      <p:grpSp>
        <p:nvGrpSpPr>
          <p:cNvPr id="52228" name="Group 4">
            <a:extLst>
              <a:ext uri="{FF2B5EF4-FFF2-40B4-BE49-F238E27FC236}">
                <a16:creationId xmlns:a16="http://schemas.microsoft.com/office/drawing/2014/main" id="{0CE33D85-A969-478C-B862-85AF80229EA6}"/>
              </a:ext>
            </a:extLst>
          </p:cNvPr>
          <p:cNvGrpSpPr>
            <a:grpSpLocks/>
          </p:cNvGrpSpPr>
          <p:nvPr/>
        </p:nvGrpSpPr>
        <p:grpSpPr bwMode="auto">
          <a:xfrm>
            <a:off x="6376988" y="1981200"/>
            <a:ext cx="2582862" cy="3581400"/>
            <a:chOff x="4017" y="1248"/>
            <a:chExt cx="1627" cy="2256"/>
          </a:xfrm>
        </p:grpSpPr>
        <p:grpSp>
          <p:nvGrpSpPr>
            <p:cNvPr id="52229" name="Group 5">
              <a:extLst>
                <a:ext uri="{FF2B5EF4-FFF2-40B4-BE49-F238E27FC236}">
                  <a16:creationId xmlns:a16="http://schemas.microsoft.com/office/drawing/2014/main" id="{98E4E75B-36CF-4235-BD86-32B65E646E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17" y="1248"/>
              <a:ext cx="1627" cy="2256"/>
              <a:chOff x="3489" y="1248"/>
              <a:chExt cx="1627" cy="2256"/>
            </a:xfrm>
          </p:grpSpPr>
          <p:grpSp>
            <p:nvGrpSpPr>
              <p:cNvPr id="52232" name="Group 6">
                <a:extLst>
                  <a:ext uri="{FF2B5EF4-FFF2-40B4-BE49-F238E27FC236}">
                    <a16:creationId xmlns:a16="http://schemas.microsoft.com/office/drawing/2014/main" id="{544FF022-9C64-48E4-BFA9-B735A951833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89" y="1248"/>
                <a:ext cx="1104" cy="2256"/>
                <a:chOff x="4353" y="1248"/>
                <a:chExt cx="1104" cy="2256"/>
              </a:xfrm>
            </p:grpSpPr>
            <p:grpSp>
              <p:nvGrpSpPr>
                <p:cNvPr id="52234" name="Group 7">
                  <a:extLst>
                    <a:ext uri="{FF2B5EF4-FFF2-40B4-BE49-F238E27FC236}">
                      <a16:creationId xmlns:a16="http://schemas.microsoft.com/office/drawing/2014/main" id="{C41612EA-9A6F-4630-B33C-7A6B99CC10C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353" y="1248"/>
                  <a:ext cx="1104" cy="2256"/>
                  <a:chOff x="4512" y="1968"/>
                  <a:chExt cx="1104" cy="2256"/>
                </a:xfrm>
              </p:grpSpPr>
              <p:sp>
                <p:nvSpPr>
                  <p:cNvPr id="52237" name="Line 8">
                    <a:extLst>
                      <a:ext uri="{FF2B5EF4-FFF2-40B4-BE49-F238E27FC236}">
                        <a16:creationId xmlns:a16="http://schemas.microsoft.com/office/drawing/2014/main" id="{33343498-360E-4003-8A7F-BCFEC43219F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040" y="1968"/>
                    <a:ext cx="0" cy="2256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2238" name="Line 9">
                    <a:extLst>
                      <a:ext uri="{FF2B5EF4-FFF2-40B4-BE49-F238E27FC236}">
                        <a16:creationId xmlns:a16="http://schemas.microsoft.com/office/drawing/2014/main" id="{25DDB670-A739-4F73-B871-19414E67D8E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616" y="1968"/>
                    <a:ext cx="0" cy="2256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2239" name="Line 10">
                    <a:extLst>
                      <a:ext uri="{FF2B5EF4-FFF2-40B4-BE49-F238E27FC236}">
                        <a16:creationId xmlns:a16="http://schemas.microsoft.com/office/drawing/2014/main" id="{991BA44A-E2B1-4B1A-8B5F-E23B069EA69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040" y="2112"/>
                    <a:ext cx="57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2240" name="Line 11">
                    <a:extLst>
                      <a:ext uri="{FF2B5EF4-FFF2-40B4-BE49-F238E27FC236}">
                        <a16:creationId xmlns:a16="http://schemas.microsoft.com/office/drawing/2014/main" id="{D9403E38-CECE-4585-9888-1429772884F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040" y="2448"/>
                    <a:ext cx="57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2241" name="Line 12">
                    <a:extLst>
                      <a:ext uri="{FF2B5EF4-FFF2-40B4-BE49-F238E27FC236}">
                        <a16:creationId xmlns:a16="http://schemas.microsoft.com/office/drawing/2014/main" id="{DC3D1362-0CCF-4173-AF27-160803C3F8D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040" y="2784"/>
                    <a:ext cx="57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2242" name="Line 13">
                    <a:extLst>
                      <a:ext uri="{FF2B5EF4-FFF2-40B4-BE49-F238E27FC236}">
                        <a16:creationId xmlns:a16="http://schemas.microsoft.com/office/drawing/2014/main" id="{97377236-7ED6-48EF-B022-AF1284AD98F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040" y="3456"/>
                    <a:ext cx="57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2243" name="Line 14">
                    <a:extLst>
                      <a:ext uri="{FF2B5EF4-FFF2-40B4-BE49-F238E27FC236}">
                        <a16:creationId xmlns:a16="http://schemas.microsoft.com/office/drawing/2014/main" id="{E0FEA74F-D5C0-42E8-9226-2979B8750A5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040" y="3792"/>
                    <a:ext cx="57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2244" name="Line 15">
                    <a:extLst>
                      <a:ext uri="{FF2B5EF4-FFF2-40B4-BE49-F238E27FC236}">
                        <a16:creationId xmlns:a16="http://schemas.microsoft.com/office/drawing/2014/main" id="{13C3473F-B2A6-4D24-807F-112CAFCF4B3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512" y="3648"/>
                    <a:ext cx="528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2245" name="Line 16">
                    <a:extLst>
                      <a:ext uri="{FF2B5EF4-FFF2-40B4-BE49-F238E27FC236}">
                        <a16:creationId xmlns:a16="http://schemas.microsoft.com/office/drawing/2014/main" id="{3F42F999-0F35-437D-A32D-1A1B0A5642B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512" y="2208"/>
                    <a:ext cx="0" cy="144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2246" name="Line 17">
                    <a:extLst>
                      <a:ext uri="{FF2B5EF4-FFF2-40B4-BE49-F238E27FC236}">
                        <a16:creationId xmlns:a16="http://schemas.microsoft.com/office/drawing/2014/main" id="{477FB5D0-D338-4036-91C0-5A2C391DD68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512" y="2208"/>
                    <a:ext cx="528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2235" name="Text Box 18">
                  <a:extLst>
                    <a:ext uri="{FF2B5EF4-FFF2-40B4-BE49-F238E27FC236}">
                      <a16:creationId xmlns:a16="http://schemas.microsoft.com/office/drawing/2014/main" id="{BCF54EF7-B701-41E3-ABB1-AE4D9E2EB7D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81" y="2736"/>
                  <a:ext cx="57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sq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等线 Light" panose="02010600030101010101" pitchFamily="2" charset="-122"/>
                      <a:ea typeface="等线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等线 Light" panose="02010600030101010101" pitchFamily="2" charset="-122"/>
                      <a:ea typeface="等线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等线 Light" panose="02010600030101010101" pitchFamily="2" charset="-122"/>
                      <a:ea typeface="等线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等线 Light" panose="02010600030101010101" pitchFamily="2" charset="-122"/>
                      <a:ea typeface="等线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等线 Light" panose="02010600030101010101" pitchFamily="2" charset="-122"/>
                      <a:ea typeface="等线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 Light" panose="02010600030101010101" pitchFamily="2" charset="-122"/>
                      <a:ea typeface="等线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 Light" panose="02010600030101010101" pitchFamily="2" charset="-122"/>
                      <a:ea typeface="等线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 Light" panose="02010600030101010101" pitchFamily="2" charset="-122"/>
                      <a:ea typeface="等线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 Light" panose="02010600030101010101" pitchFamily="2" charset="-122"/>
                      <a:ea typeface="等线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kumimoji="1" lang="en-US" altLang="zh-CN" sz="2400">
                      <a:latin typeface="Arial" panose="020B0604020202020204" pitchFamily="34" charset="0"/>
                      <a:ea typeface="黑体" panose="02010609060101010101" pitchFamily="49" charset="-122"/>
                    </a:rPr>
                    <a:t>1000</a:t>
                  </a:r>
                </a:p>
              </p:txBody>
            </p:sp>
            <p:sp>
              <p:nvSpPr>
                <p:cNvPr id="52236" name="Text Box 19">
                  <a:extLst>
                    <a:ext uri="{FF2B5EF4-FFF2-40B4-BE49-F238E27FC236}">
                      <a16:creationId xmlns:a16="http://schemas.microsoft.com/office/drawing/2014/main" id="{19F82FBC-658A-490D-9922-933D55A08B6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81" y="1488"/>
                  <a:ext cx="57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sq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等线 Light" panose="02010600030101010101" pitchFamily="2" charset="-122"/>
                      <a:ea typeface="等线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等线 Light" panose="02010600030101010101" pitchFamily="2" charset="-122"/>
                      <a:ea typeface="等线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等线 Light" panose="02010600030101010101" pitchFamily="2" charset="-122"/>
                      <a:ea typeface="等线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等线 Light" panose="02010600030101010101" pitchFamily="2" charset="-122"/>
                      <a:ea typeface="等线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等线 Light" panose="02010600030101010101" pitchFamily="2" charset="-122"/>
                      <a:ea typeface="等线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 Light" panose="02010600030101010101" pitchFamily="2" charset="-122"/>
                      <a:ea typeface="等线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 Light" panose="02010600030101010101" pitchFamily="2" charset="-122"/>
                      <a:ea typeface="等线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 Light" panose="02010600030101010101" pitchFamily="2" charset="-122"/>
                      <a:ea typeface="等线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 Light" panose="02010600030101010101" pitchFamily="2" charset="-122"/>
                      <a:ea typeface="等线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kumimoji="1" lang="en-US" altLang="zh-CN" sz="2400">
                      <a:latin typeface="Arial" panose="020B0604020202020204" pitchFamily="34" charset="0"/>
                      <a:ea typeface="黑体" panose="02010609060101010101" pitchFamily="49" charset="-122"/>
                    </a:rPr>
                    <a:t>   2</a:t>
                  </a:r>
                </a:p>
              </p:txBody>
            </p:sp>
          </p:grpSp>
          <p:sp>
            <p:nvSpPr>
              <p:cNvPr id="52233" name="Text Box 20">
                <a:extLst>
                  <a:ext uri="{FF2B5EF4-FFF2-40B4-BE49-F238E27FC236}">
                    <a16:creationId xmlns:a16="http://schemas.microsoft.com/office/drawing/2014/main" id="{E780FF03-B6AD-4CA3-83F3-A0EA228A6B6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93" y="1488"/>
                <a:ext cx="52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 Light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 Light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 Light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 Light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 Light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 Light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 Light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 Light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 Light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000">
                    <a:latin typeface="Arial" panose="020B0604020202020204" pitchFamily="34" charset="0"/>
                    <a:ea typeface="黑体" panose="02010609060101010101" pitchFamily="49" charset="-122"/>
                  </a:rPr>
                  <a:t>1000</a:t>
                </a:r>
              </a:p>
            </p:txBody>
          </p:sp>
        </p:grpSp>
        <p:sp>
          <p:nvSpPr>
            <p:cNvPr id="52230" name="Text Box 21">
              <a:extLst>
                <a:ext uri="{FF2B5EF4-FFF2-40B4-BE49-F238E27FC236}">
                  <a16:creationId xmlns:a16="http://schemas.microsoft.com/office/drawing/2014/main" id="{9BC29E43-56AA-4E7F-A413-F95F3FACD8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21" y="1248"/>
              <a:ext cx="34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 algn="ctr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800">
                  <a:latin typeface="Arial" panose="020B0604020202020204" pitchFamily="34" charset="0"/>
                  <a:ea typeface="黑体" panose="02010609060101010101" pitchFamily="49" charset="-122"/>
                </a:rPr>
                <a:t>x</a:t>
              </a:r>
            </a:p>
          </p:txBody>
        </p:sp>
        <p:sp>
          <p:nvSpPr>
            <p:cNvPr id="52231" name="Text Box 22">
              <a:extLst>
                <a:ext uri="{FF2B5EF4-FFF2-40B4-BE49-F238E27FC236}">
                  <a16:creationId xmlns:a16="http://schemas.microsoft.com/office/drawing/2014/main" id="{B8C8AD6E-5B03-47BE-B980-951878AB74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21" y="2764"/>
              <a:ext cx="52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 algn="ctr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800">
                  <a:latin typeface="Arial" panose="020B0604020202020204" pitchFamily="34" charset="0"/>
                  <a:ea typeface="黑体" panose="02010609060101010101" pitchFamily="49" charset="-122"/>
                </a:rPr>
                <a:t>p</a:t>
              </a:r>
            </a:p>
          </p:txBody>
        </p:sp>
      </p:grp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3DF72606-D8D9-4095-9DB7-6A7B4E9C452B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323850" y="495300"/>
            <a:ext cx="7772400" cy="1143000"/>
          </a:xfrm>
        </p:spPr>
        <p:txBody>
          <a:bodyPr/>
          <a:lstStyle/>
          <a:p>
            <a:pPr eaLnBrk="1" hangingPunct="1"/>
            <a:r>
              <a:t>指针实例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900CB0EE-3CF9-4659-87EA-59EE796D75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888" y="1579563"/>
            <a:ext cx="2819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 Light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 Light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 Light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 Light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 Light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 Light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 Light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 Light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 Light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latin typeface="Times New Roman" panose="02020603050405020304" pitchFamily="18" charset="0"/>
                <a:ea typeface="楷体_GB2312" charset="-122"/>
              </a:rPr>
              <a:t>有以下结构</a:t>
            </a:r>
            <a:r>
              <a:rPr kumimoji="1"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grpSp>
        <p:nvGrpSpPr>
          <p:cNvPr id="61444" name="Group 4">
            <a:extLst>
              <a:ext uri="{FF2B5EF4-FFF2-40B4-BE49-F238E27FC236}">
                <a16:creationId xmlns:a16="http://schemas.microsoft.com/office/drawing/2014/main" id="{9B08D61B-6673-4986-8B1C-92A25907FE22}"/>
              </a:ext>
            </a:extLst>
          </p:cNvPr>
          <p:cNvGrpSpPr>
            <a:grpSpLocks/>
          </p:cNvGrpSpPr>
          <p:nvPr/>
        </p:nvGrpSpPr>
        <p:grpSpPr bwMode="auto">
          <a:xfrm>
            <a:off x="2062163" y="1706563"/>
            <a:ext cx="3890962" cy="1589087"/>
            <a:chOff x="1200" y="720"/>
            <a:chExt cx="2592" cy="1296"/>
          </a:xfrm>
        </p:grpSpPr>
        <p:sp>
          <p:nvSpPr>
            <p:cNvPr id="61468" name="Text Box 5">
              <a:extLst>
                <a:ext uri="{FF2B5EF4-FFF2-40B4-BE49-F238E27FC236}">
                  <a16:creationId xmlns:a16="http://schemas.microsoft.com/office/drawing/2014/main" id="{5DA4F0C3-2518-4A7D-8EFC-7B14EB2242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720"/>
              <a:ext cx="846" cy="22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just" eaLnBrk="1" hangingPunct="1"/>
              <a:endParaRPr lang="zh-CN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469" name="Text Box 6">
              <a:extLst>
                <a:ext uri="{FF2B5EF4-FFF2-40B4-BE49-F238E27FC236}">
                  <a16:creationId xmlns:a16="http://schemas.microsoft.com/office/drawing/2014/main" id="{EEA1E59B-3C66-4DC9-863C-B89B2F0CA1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46" y="720"/>
              <a:ext cx="846" cy="22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61470" name="Line 7">
              <a:extLst>
                <a:ext uri="{FF2B5EF4-FFF2-40B4-BE49-F238E27FC236}">
                  <a16:creationId xmlns:a16="http://schemas.microsoft.com/office/drawing/2014/main" id="{3FBE502A-C2F1-45EF-A339-3B581FCCA4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76" y="796"/>
              <a:ext cx="12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71" name="Text Box 8">
              <a:extLst>
                <a:ext uri="{FF2B5EF4-FFF2-40B4-BE49-F238E27FC236}">
                  <a16:creationId xmlns:a16="http://schemas.microsoft.com/office/drawing/2014/main" id="{449D0DB9-8E5A-4D60-9657-5F4A0CDA86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59" y="1025"/>
              <a:ext cx="634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p1</a:t>
              </a:r>
            </a:p>
          </p:txBody>
        </p:sp>
        <p:sp>
          <p:nvSpPr>
            <p:cNvPr id="61472" name="Text Box 9">
              <a:extLst>
                <a:ext uri="{FF2B5EF4-FFF2-40B4-BE49-F238E27FC236}">
                  <a16:creationId xmlns:a16="http://schemas.microsoft.com/office/drawing/2014/main" id="{E5DC2D7E-2272-47AD-98FC-71754A080C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46" y="1025"/>
              <a:ext cx="634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61473" name="Text Box 10">
              <a:extLst>
                <a:ext uri="{FF2B5EF4-FFF2-40B4-BE49-F238E27FC236}">
                  <a16:creationId xmlns:a16="http://schemas.microsoft.com/office/drawing/2014/main" id="{82F4B37D-61B1-4938-B31A-605F285F3C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1482"/>
              <a:ext cx="846" cy="22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just" eaLnBrk="1" hangingPunct="1"/>
              <a:endParaRPr lang="zh-CN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474" name="Text Box 11">
              <a:extLst>
                <a:ext uri="{FF2B5EF4-FFF2-40B4-BE49-F238E27FC236}">
                  <a16:creationId xmlns:a16="http://schemas.microsoft.com/office/drawing/2014/main" id="{315B0F5F-89C7-4E9D-A1F7-D36DE4D612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46" y="1482"/>
              <a:ext cx="846" cy="22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61475" name="Line 12">
              <a:extLst>
                <a:ext uri="{FF2B5EF4-FFF2-40B4-BE49-F238E27FC236}">
                  <a16:creationId xmlns:a16="http://schemas.microsoft.com/office/drawing/2014/main" id="{534B988D-F191-49C7-96FD-68AA2A5339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9" y="1559"/>
              <a:ext cx="15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76" name="Text Box 13">
              <a:extLst>
                <a:ext uri="{FF2B5EF4-FFF2-40B4-BE49-F238E27FC236}">
                  <a16:creationId xmlns:a16="http://schemas.microsoft.com/office/drawing/2014/main" id="{80E0A637-B260-4197-8813-B37EECA51D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59" y="1787"/>
              <a:ext cx="634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p2</a:t>
              </a:r>
            </a:p>
          </p:txBody>
        </p:sp>
        <p:sp>
          <p:nvSpPr>
            <p:cNvPr id="61477" name="Text Box 14">
              <a:extLst>
                <a:ext uri="{FF2B5EF4-FFF2-40B4-BE49-F238E27FC236}">
                  <a16:creationId xmlns:a16="http://schemas.microsoft.com/office/drawing/2014/main" id="{E2248CB2-5A18-4246-AE09-AB5CD4103B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46" y="1787"/>
              <a:ext cx="634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</a:p>
          </p:txBody>
        </p:sp>
      </p:grpSp>
      <p:sp>
        <p:nvSpPr>
          <p:cNvPr id="61445" name="Rectangle 15">
            <a:extLst>
              <a:ext uri="{FF2B5EF4-FFF2-40B4-BE49-F238E27FC236}">
                <a16:creationId xmlns:a16="http://schemas.microsoft.com/office/drawing/2014/main" id="{4BA1FFAB-159F-4266-9A3E-C325ED758D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3519488"/>
            <a:ext cx="617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 Light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 Light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 Light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 Light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 Light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 Light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 Light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 Light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 Light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latin typeface="Times New Roman" panose="02020603050405020304" pitchFamily="18" charset="0"/>
                <a:ea typeface="楷体_GB2312" charset="-122"/>
              </a:rPr>
              <a:t>比较执行 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charset="-122"/>
              </a:rPr>
              <a:t>p1=p2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charset="-122"/>
              </a:rPr>
              <a:t>和 *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charset="-122"/>
              </a:rPr>
              <a:t>p1= *p2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charset="-122"/>
              </a:rPr>
              <a:t>后的不同结果。</a:t>
            </a:r>
            <a:r>
              <a:rPr kumimoji="1" lang="zh-CN" altLang="en-US" sz="11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kumimoji="1"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2304" name="Group 16">
            <a:extLst>
              <a:ext uri="{FF2B5EF4-FFF2-40B4-BE49-F238E27FC236}">
                <a16:creationId xmlns:a16="http://schemas.microsoft.com/office/drawing/2014/main" id="{B0D09537-3BA1-4D25-8C9C-B760D4E061E0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4221163"/>
            <a:ext cx="5983287" cy="2160587"/>
            <a:chOff x="336" y="2544"/>
            <a:chExt cx="4176" cy="1488"/>
          </a:xfrm>
        </p:grpSpPr>
        <p:sp>
          <p:nvSpPr>
            <p:cNvPr id="61447" name="Rectangle 17">
              <a:extLst>
                <a:ext uri="{FF2B5EF4-FFF2-40B4-BE49-F238E27FC236}">
                  <a16:creationId xmlns:a16="http://schemas.microsoft.com/office/drawing/2014/main" id="{F30F5538-DB5A-40E9-8C87-321F70005A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2544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 b="1">
                  <a:latin typeface="Times New Roman" panose="02020603050405020304" pitchFamily="18" charset="0"/>
                  <a:ea typeface="楷体_GB2312" charset="-122"/>
                </a:rPr>
                <a:t>解：</a:t>
              </a:r>
              <a:r>
                <a:rPr kumimoji="1" lang="zh-CN" altLang="en-US" sz="110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kumimoji="1"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448" name="Text Box 18">
              <a:extLst>
                <a:ext uri="{FF2B5EF4-FFF2-40B4-BE49-F238E27FC236}">
                  <a16:creationId xmlns:a16="http://schemas.microsoft.com/office/drawing/2014/main" id="{DDEA88D6-B072-4E87-AD7A-B37D261B55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2592"/>
              <a:ext cx="474" cy="2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just" eaLnBrk="1" hangingPunct="1"/>
              <a:endParaRPr lang="zh-CN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449" name="Text Box 19">
              <a:extLst>
                <a:ext uri="{FF2B5EF4-FFF2-40B4-BE49-F238E27FC236}">
                  <a16:creationId xmlns:a16="http://schemas.microsoft.com/office/drawing/2014/main" id="{8614EA85-C0DF-45B2-BAD9-23F9A636A7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2" y="2592"/>
              <a:ext cx="474" cy="2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61450" name="Text Box 20">
              <a:extLst>
                <a:ext uri="{FF2B5EF4-FFF2-40B4-BE49-F238E27FC236}">
                  <a16:creationId xmlns:a16="http://schemas.microsoft.com/office/drawing/2014/main" id="{19A068D1-BBBD-4278-9BBD-2DDA3247B5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3" y="2931"/>
              <a:ext cx="356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p1</a:t>
              </a:r>
            </a:p>
          </p:txBody>
        </p:sp>
        <p:sp>
          <p:nvSpPr>
            <p:cNvPr id="61451" name="Text Box 21">
              <a:extLst>
                <a:ext uri="{FF2B5EF4-FFF2-40B4-BE49-F238E27FC236}">
                  <a16:creationId xmlns:a16="http://schemas.microsoft.com/office/drawing/2014/main" id="{F5DCFF7B-B744-4C98-B90D-33CF4DF3C5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2" y="2931"/>
              <a:ext cx="356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61452" name="Text Box 22">
              <a:extLst>
                <a:ext uri="{FF2B5EF4-FFF2-40B4-BE49-F238E27FC236}">
                  <a16:creationId xmlns:a16="http://schemas.microsoft.com/office/drawing/2014/main" id="{A94E1481-C63A-43F8-8D9D-829E8FEAFD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3439"/>
              <a:ext cx="474" cy="2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just" eaLnBrk="1" hangingPunct="1"/>
              <a:endParaRPr lang="zh-CN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453" name="Text Box 23">
              <a:extLst>
                <a:ext uri="{FF2B5EF4-FFF2-40B4-BE49-F238E27FC236}">
                  <a16:creationId xmlns:a16="http://schemas.microsoft.com/office/drawing/2014/main" id="{FA2BE815-31AE-41C7-908A-31C70BE764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2" y="3439"/>
              <a:ext cx="474" cy="2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61454" name="Line 24">
              <a:extLst>
                <a:ext uri="{FF2B5EF4-FFF2-40B4-BE49-F238E27FC236}">
                  <a16:creationId xmlns:a16="http://schemas.microsoft.com/office/drawing/2014/main" id="{C26F4622-318A-42D5-B65C-B3E399DD09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93" y="3524"/>
              <a:ext cx="8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55" name="Text Box 25">
              <a:extLst>
                <a:ext uri="{FF2B5EF4-FFF2-40B4-BE49-F238E27FC236}">
                  <a16:creationId xmlns:a16="http://schemas.microsoft.com/office/drawing/2014/main" id="{887C84C1-6ACF-4911-8D8B-9241BD2CE7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3" y="3778"/>
              <a:ext cx="356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p2</a:t>
              </a:r>
            </a:p>
          </p:txBody>
        </p:sp>
        <p:sp>
          <p:nvSpPr>
            <p:cNvPr id="61456" name="Text Box 26">
              <a:extLst>
                <a:ext uri="{FF2B5EF4-FFF2-40B4-BE49-F238E27FC236}">
                  <a16:creationId xmlns:a16="http://schemas.microsoft.com/office/drawing/2014/main" id="{8C4598DB-7EF6-4701-BE3D-1347F0A56D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2" y="3778"/>
              <a:ext cx="356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61457" name="Text Box 27">
              <a:extLst>
                <a:ext uri="{FF2B5EF4-FFF2-40B4-BE49-F238E27FC236}">
                  <a16:creationId xmlns:a16="http://schemas.microsoft.com/office/drawing/2014/main" id="{D51452F1-9C51-4A26-8191-797B231A73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0" y="2592"/>
              <a:ext cx="474" cy="2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just" eaLnBrk="1" hangingPunct="1"/>
              <a:endParaRPr lang="zh-CN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458" name="Text Box 28">
              <a:extLst>
                <a:ext uri="{FF2B5EF4-FFF2-40B4-BE49-F238E27FC236}">
                  <a16:creationId xmlns:a16="http://schemas.microsoft.com/office/drawing/2014/main" id="{80D927CB-F11D-4B18-8AF8-2FD72FE37A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8" y="2592"/>
              <a:ext cx="474" cy="2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61459" name="Line 29">
              <a:extLst>
                <a:ext uri="{FF2B5EF4-FFF2-40B4-BE49-F238E27FC236}">
                  <a16:creationId xmlns:a16="http://schemas.microsoft.com/office/drawing/2014/main" id="{42CF8BF9-30BA-4195-B96D-FD73C2B344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27" y="2677"/>
              <a:ext cx="7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60" name="Text Box 30">
              <a:extLst>
                <a:ext uri="{FF2B5EF4-FFF2-40B4-BE49-F238E27FC236}">
                  <a16:creationId xmlns:a16="http://schemas.microsoft.com/office/drawing/2014/main" id="{AC945A96-9914-4069-AB32-E5B3DC7BCD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49" y="2931"/>
              <a:ext cx="355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p1</a:t>
              </a:r>
            </a:p>
          </p:txBody>
        </p:sp>
        <p:sp>
          <p:nvSpPr>
            <p:cNvPr id="61461" name="Text Box 31">
              <a:extLst>
                <a:ext uri="{FF2B5EF4-FFF2-40B4-BE49-F238E27FC236}">
                  <a16:creationId xmlns:a16="http://schemas.microsoft.com/office/drawing/2014/main" id="{6F7A795F-4825-477D-914C-70D0CC392E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8" y="2931"/>
              <a:ext cx="355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61462" name="Text Box 32">
              <a:extLst>
                <a:ext uri="{FF2B5EF4-FFF2-40B4-BE49-F238E27FC236}">
                  <a16:creationId xmlns:a16="http://schemas.microsoft.com/office/drawing/2014/main" id="{98B9458C-5486-451E-90CB-EB91FD08F1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0" y="3439"/>
              <a:ext cx="474" cy="2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just" eaLnBrk="1" hangingPunct="1"/>
              <a:endParaRPr lang="zh-CN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463" name="Text Box 33">
              <a:extLst>
                <a:ext uri="{FF2B5EF4-FFF2-40B4-BE49-F238E27FC236}">
                  <a16:creationId xmlns:a16="http://schemas.microsoft.com/office/drawing/2014/main" id="{81E5C94E-5D70-4797-851F-3E2D99C639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8" y="3439"/>
              <a:ext cx="474" cy="2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61464" name="Line 34">
              <a:extLst>
                <a:ext uri="{FF2B5EF4-FFF2-40B4-BE49-F238E27FC236}">
                  <a16:creationId xmlns:a16="http://schemas.microsoft.com/office/drawing/2014/main" id="{CC827A57-ECD9-46A9-A07D-5A0853B5C5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49" y="3524"/>
              <a:ext cx="8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65" name="Text Box 35">
              <a:extLst>
                <a:ext uri="{FF2B5EF4-FFF2-40B4-BE49-F238E27FC236}">
                  <a16:creationId xmlns:a16="http://schemas.microsoft.com/office/drawing/2014/main" id="{E3FCE989-1A9C-4DFD-9720-4F71CBC4A6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49" y="3778"/>
              <a:ext cx="355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p2</a:t>
              </a:r>
            </a:p>
          </p:txBody>
        </p:sp>
        <p:sp>
          <p:nvSpPr>
            <p:cNvPr id="61466" name="Text Box 36">
              <a:extLst>
                <a:ext uri="{FF2B5EF4-FFF2-40B4-BE49-F238E27FC236}">
                  <a16:creationId xmlns:a16="http://schemas.microsoft.com/office/drawing/2014/main" id="{D204D4CB-A3A4-43EB-A9FA-A9CACDB002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8" y="3778"/>
              <a:ext cx="355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61467" name="Line 37">
              <a:extLst>
                <a:ext uri="{FF2B5EF4-FFF2-40B4-BE49-F238E27FC236}">
                  <a16:creationId xmlns:a16="http://schemas.microsoft.com/office/drawing/2014/main" id="{B5D9C255-406C-4FB4-834C-B5C442754E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60" y="2677"/>
              <a:ext cx="622" cy="7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0"/>
          <p:cNvSpPr>
            <a:spLocks/>
          </p:cNvSpPr>
          <p:nvPr userDrawn="1"/>
        </p:nvSpPr>
        <p:spPr bwMode="auto">
          <a:xfrm>
            <a:off x="1841535" y="1367357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5" name="文本框 4"/>
          <p:cNvSpPr txBox="1"/>
          <p:nvPr userDrawn="1"/>
        </p:nvSpPr>
        <p:spPr>
          <a:xfrm>
            <a:off x="2071646" y="1303550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1711215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5073" y="1274734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指针概念</a:t>
            </a:r>
          </a:p>
        </p:txBody>
      </p:sp>
      <p:sp>
        <p:nvSpPr>
          <p:cNvPr id="13" name="Freeform 10"/>
          <p:cNvSpPr>
            <a:spLocks/>
          </p:cNvSpPr>
          <p:nvPr userDrawn="1"/>
        </p:nvSpPr>
        <p:spPr bwMode="auto">
          <a:xfrm>
            <a:off x="1841535" y="2287330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2071646" y="2223523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2631188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15073" y="2194707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指针作为函数参数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返回值</a:t>
            </a:r>
          </a:p>
        </p:txBody>
      </p:sp>
      <p:sp>
        <p:nvSpPr>
          <p:cNvPr id="18" name="Freeform 10"/>
          <p:cNvSpPr>
            <a:spLocks/>
          </p:cNvSpPr>
          <p:nvPr userDrawn="1"/>
        </p:nvSpPr>
        <p:spPr bwMode="auto">
          <a:xfrm>
            <a:off x="1841535" y="3207303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2071646" y="3143496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3" y="3551161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15073" y="3114680"/>
            <a:ext cx="4886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指针数组和多级指针（动态数组）</a:t>
            </a:r>
          </a:p>
        </p:txBody>
      </p:sp>
    </p:spTree>
    <p:extLst>
      <p:ext uri="{BB962C8B-B14F-4D97-AF65-F5344CB8AC3E}">
        <p14:creationId xmlns:p14="http://schemas.microsoft.com/office/powerpoint/2010/main" val="3897666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>
            <a:extLst>
              <a:ext uri="{FF2B5EF4-FFF2-40B4-BE49-F238E27FC236}">
                <a16:creationId xmlns:a16="http://schemas.microsoft.com/office/drawing/2014/main" id="{2362116C-5800-4372-95A8-7FD5EF149AE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611188" y="506413"/>
            <a:ext cx="7772400" cy="1143000"/>
          </a:xfrm>
        </p:spPr>
        <p:txBody>
          <a:bodyPr/>
          <a:lstStyle/>
          <a:p>
            <a:pPr eaLnBrk="1" hangingPunct="1"/>
            <a:r>
              <a:t>指针作为函数参数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F6615749-6576-48CA-A5F2-C5A9F6ECF5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511300"/>
            <a:ext cx="62690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 Light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 Light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 Light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 Light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 Light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 Light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 Light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 Light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 Light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latin typeface="Times New Roman" panose="02020603050405020304" pitchFamily="18" charset="0"/>
                <a:ea typeface="楷体_GB2312" charset="-122"/>
              </a:rPr>
              <a:t>例：编一函数，交换二个参数值。</a:t>
            </a:r>
            <a:r>
              <a:rPr kumimoji="1"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48132" name="Rectangle 4">
            <a:extLst>
              <a:ext uri="{FF2B5EF4-FFF2-40B4-BE49-F238E27FC236}">
                <a16:creationId xmlns:a16="http://schemas.microsoft.com/office/drawing/2014/main" id="{A385CF94-FE46-4B4B-8EB3-DAF61394F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2781300"/>
            <a:ext cx="3846513" cy="198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 Light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 Light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 Light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 Light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 Light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 Light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 Light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 Light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 Light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1" lang="en-US" altLang="zh-CN" sz="2800" b="1">
                <a:latin typeface="Times New Roman" panose="02020603050405020304" pitchFamily="18" charset="0"/>
                <a:ea typeface="楷体_GB2312" charset="-122"/>
              </a:rPr>
              <a:t>void swap(int a, int b)</a:t>
            </a:r>
          </a:p>
          <a:p>
            <a:pPr eaLnBrk="1" hangingPunct="1">
              <a:lnSpc>
                <a:spcPct val="110000"/>
              </a:lnSpc>
            </a:pPr>
            <a:r>
              <a:rPr kumimoji="1" lang="en-US" altLang="zh-CN" sz="2800" b="1">
                <a:latin typeface="Times New Roman" panose="02020603050405020304" pitchFamily="18" charset="0"/>
                <a:ea typeface="楷体_GB2312" charset="-122"/>
              </a:rPr>
              <a:t>{ int c;</a:t>
            </a:r>
          </a:p>
          <a:p>
            <a:pPr eaLnBrk="1" hangingPunct="1">
              <a:lnSpc>
                <a:spcPct val="110000"/>
              </a:lnSpc>
            </a:pPr>
            <a:r>
              <a:rPr kumimoji="1" lang="en-US" altLang="zh-CN" sz="2800" b="1">
                <a:latin typeface="Times New Roman" panose="02020603050405020304" pitchFamily="18" charset="0"/>
                <a:ea typeface="楷体_GB2312" charset="-122"/>
              </a:rPr>
              <a:t>   c=a;    a=b;    b=c;</a:t>
            </a:r>
          </a:p>
          <a:p>
            <a:pPr eaLnBrk="1" hangingPunct="1">
              <a:lnSpc>
                <a:spcPct val="110000"/>
              </a:lnSpc>
            </a:pPr>
            <a:r>
              <a:rPr kumimoji="1" lang="en-US" altLang="zh-CN" sz="2800" b="1">
                <a:latin typeface="Times New Roman" panose="02020603050405020304" pitchFamily="18" charset="0"/>
                <a:ea typeface="楷体_GB2312" charset="-122"/>
              </a:rPr>
              <a:t> }</a:t>
            </a:r>
            <a:r>
              <a:rPr kumimoji="1"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48133" name="Text Box 5">
            <a:extLst>
              <a:ext uri="{FF2B5EF4-FFF2-40B4-BE49-F238E27FC236}">
                <a16:creationId xmlns:a16="http://schemas.microsoft.com/office/drawing/2014/main" id="{ED42953F-6B11-4754-BF9E-3FE197E979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2050" y="3125788"/>
            <a:ext cx="3965575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 Light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 Light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 Light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 Light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 Light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 Light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 Light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 Light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 Light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800" b="1">
                <a:latin typeface="楷体_GB2312" charset="-122"/>
                <a:ea typeface="楷体_GB2312" charset="-122"/>
              </a:rPr>
              <a:t>希望通过调用</a:t>
            </a:r>
            <a:r>
              <a:rPr kumimoji="1" lang="en-US" altLang="zh-CN" sz="2800" b="1">
                <a:latin typeface="楷体_GB2312" charset="-122"/>
                <a:ea typeface="楷体_GB2312" charset="-122"/>
              </a:rPr>
              <a:t>swap(x, y)</a:t>
            </a:r>
            <a:r>
              <a:rPr kumimoji="1" lang="zh-CN" altLang="en-US" sz="2800" b="1">
                <a:latin typeface="楷体_GB2312" charset="-122"/>
                <a:ea typeface="楷体_GB2312" charset="-122"/>
              </a:rPr>
              <a:t>交换变量</a:t>
            </a:r>
            <a:r>
              <a:rPr kumimoji="1" lang="en-US" altLang="zh-CN" sz="2800" b="1">
                <a:latin typeface="楷体_GB2312" charset="-122"/>
                <a:ea typeface="楷体_GB2312" charset="-122"/>
              </a:rPr>
              <a:t>x</a:t>
            </a:r>
            <a:r>
              <a:rPr kumimoji="1" lang="zh-CN" altLang="en-US" sz="2800" b="1">
                <a:latin typeface="楷体_GB2312" charset="-122"/>
                <a:ea typeface="楷体_GB2312" charset="-122"/>
              </a:rPr>
              <a:t>和</a:t>
            </a:r>
            <a:r>
              <a:rPr kumimoji="1" lang="en-US" altLang="zh-CN" sz="2800" b="1">
                <a:latin typeface="楷体_GB2312" charset="-122"/>
                <a:ea typeface="楷体_GB2312" charset="-122"/>
              </a:rPr>
              <a:t>y</a:t>
            </a:r>
            <a:r>
              <a:rPr kumimoji="1" lang="zh-CN" altLang="en-US" sz="2800" b="1">
                <a:latin typeface="楷体_GB2312" charset="-122"/>
                <a:ea typeface="楷体_GB2312" charset="-122"/>
              </a:rPr>
              <a:t>的值</a:t>
            </a:r>
          </a:p>
        </p:txBody>
      </p:sp>
      <p:sp>
        <p:nvSpPr>
          <p:cNvPr id="99334" name="Text Box 6">
            <a:extLst>
              <a:ext uri="{FF2B5EF4-FFF2-40B4-BE49-F238E27FC236}">
                <a16:creationId xmlns:a16="http://schemas.microsoft.com/office/drawing/2014/main" id="{C14DACD0-F9D8-4693-89AB-E66936FE09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030413"/>
            <a:ext cx="67024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 Light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 Light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 Light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 Light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 Light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 Light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 Light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 Light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 Light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Arial" panose="020B0604020202020204" pitchFamily="34" charset="0"/>
                <a:ea typeface="楷体_GB2312" charset="-122"/>
              </a:rPr>
              <a:t>新手可能会编出如下的函数：</a:t>
            </a:r>
          </a:p>
        </p:txBody>
      </p:sp>
      <p:sp>
        <p:nvSpPr>
          <p:cNvPr id="99335" name="Text Box 7">
            <a:extLst>
              <a:ext uri="{FF2B5EF4-FFF2-40B4-BE49-F238E27FC236}">
                <a16:creationId xmlns:a16="http://schemas.microsoft.com/office/drawing/2014/main" id="{AD4E2978-9C19-41F0-9CC9-6E1D186AA0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5111750"/>
            <a:ext cx="7696200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 Light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 Light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 Light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 Light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 Light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 Light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 Light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 Light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 Light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800" b="1">
                <a:latin typeface="楷体_GB2312" charset="-122"/>
                <a:ea typeface="楷体_GB2312" charset="-122"/>
              </a:rPr>
              <a:t>因为</a:t>
            </a:r>
            <a:r>
              <a:rPr kumimoji="1" lang="en-US" altLang="zh-CN" sz="2800" b="1">
                <a:latin typeface="楷体_GB2312" charset="-122"/>
                <a:ea typeface="楷体_GB2312" charset="-122"/>
              </a:rPr>
              <a:t>C++</a:t>
            </a:r>
            <a:r>
              <a:rPr kumimoji="1" lang="zh-CN" altLang="en-US" sz="2800" b="1">
                <a:latin typeface="楷体_GB2312" charset="-122"/>
                <a:ea typeface="楷体_GB2312" charset="-122"/>
              </a:rPr>
              <a:t>采用的是值传递机制，函数中</a:t>
            </a:r>
            <a:r>
              <a:rPr kumimoji="1" lang="en-US" altLang="zh-CN" sz="2800" b="1">
                <a:latin typeface="楷体_GB2312" charset="-122"/>
                <a:ea typeface="楷体_GB2312" charset="-122"/>
              </a:rPr>
              <a:t>a</a:t>
            </a:r>
            <a:r>
              <a:rPr kumimoji="1" lang="zh-CN" altLang="en-US" sz="2800" b="1">
                <a:latin typeface="楷体_GB2312" charset="-122"/>
                <a:ea typeface="楷体_GB2312" charset="-122"/>
              </a:rPr>
              <a:t>、</a:t>
            </a:r>
            <a:r>
              <a:rPr kumimoji="1" lang="en-US" altLang="zh-CN" sz="2800" b="1">
                <a:latin typeface="楷体_GB2312" charset="-122"/>
                <a:ea typeface="楷体_GB2312" charset="-122"/>
              </a:rPr>
              <a:t>b</a:t>
            </a:r>
            <a:r>
              <a:rPr kumimoji="1" lang="zh-CN" altLang="en-US" sz="2800" b="1">
                <a:latin typeface="楷体_GB2312" charset="-122"/>
                <a:ea typeface="楷体_GB2312" charset="-122"/>
              </a:rPr>
              <a:t>值的交换不会影响实际参数</a:t>
            </a:r>
            <a:r>
              <a:rPr kumimoji="1" lang="en-US" altLang="zh-CN" sz="2800" b="1">
                <a:latin typeface="楷体_GB2312" charset="-122"/>
                <a:ea typeface="楷体_GB2312" charset="-122"/>
              </a:rPr>
              <a:t>x</a:t>
            </a:r>
            <a:r>
              <a:rPr kumimoji="1" lang="zh-CN" altLang="en-US" sz="2800" b="1">
                <a:latin typeface="楷体_GB2312" charset="-122"/>
                <a:ea typeface="楷体_GB2312" charset="-122"/>
              </a:rPr>
              <a:t>和</a:t>
            </a:r>
            <a:r>
              <a:rPr kumimoji="1" lang="en-US" altLang="zh-CN" sz="2800" b="1">
                <a:latin typeface="楷体_GB2312" charset="-122"/>
                <a:ea typeface="楷体_GB2312" charset="-122"/>
              </a:rPr>
              <a:t>y</a:t>
            </a:r>
            <a:r>
              <a:rPr kumimoji="1" lang="zh-CN" altLang="en-US" sz="2800" b="1">
                <a:latin typeface="楷体_GB2312" charset="-122"/>
                <a:ea typeface="楷体_GB2312" charset="-122"/>
              </a:rPr>
              <a:t>的值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autoUpdateAnimBg="0"/>
      <p:bldP spid="48132" grpId="0" animBg="1" autoUpdateAnimBg="0"/>
      <p:bldP spid="48133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EE57F506-FE4A-4E29-952E-4C6762355C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593850"/>
            <a:ext cx="4446588" cy="198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 Light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 Light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 Light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 Light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 Light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 Light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 Light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 Light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 Light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1" lang="en-US" altLang="zh-CN" sz="2800" b="1">
                <a:latin typeface="Times New Roman" panose="02020603050405020304" pitchFamily="18" charset="0"/>
                <a:ea typeface="楷体_GB2312" charset="-122"/>
              </a:rPr>
              <a:t>void swap(int  *a, int *b)</a:t>
            </a:r>
          </a:p>
          <a:p>
            <a:pPr eaLnBrk="1" hangingPunct="1">
              <a:lnSpc>
                <a:spcPct val="110000"/>
              </a:lnSpc>
            </a:pPr>
            <a:r>
              <a:rPr kumimoji="1" lang="en-US" altLang="zh-CN" sz="2800" b="1">
                <a:latin typeface="Times New Roman" panose="02020603050405020304" pitchFamily="18" charset="0"/>
                <a:ea typeface="楷体_GB2312" charset="-122"/>
              </a:rPr>
              <a:t>{ int c;</a:t>
            </a:r>
          </a:p>
          <a:p>
            <a:pPr eaLnBrk="1" hangingPunct="1">
              <a:lnSpc>
                <a:spcPct val="110000"/>
              </a:lnSpc>
            </a:pPr>
            <a:r>
              <a:rPr kumimoji="1" lang="en-US" altLang="zh-CN" sz="2800" b="1">
                <a:latin typeface="Times New Roman" panose="02020603050405020304" pitchFamily="18" charset="0"/>
                <a:ea typeface="楷体_GB2312" charset="-122"/>
              </a:rPr>
              <a:t>   c=*a;   *a= *b;     *b=c;</a:t>
            </a:r>
          </a:p>
          <a:p>
            <a:pPr eaLnBrk="1" hangingPunct="1">
              <a:lnSpc>
                <a:spcPct val="110000"/>
              </a:lnSpc>
            </a:pPr>
            <a:r>
              <a:rPr kumimoji="1" lang="en-US" altLang="zh-CN" sz="2800" b="1">
                <a:latin typeface="Times New Roman" panose="02020603050405020304" pitchFamily="18" charset="0"/>
                <a:ea typeface="楷体_GB2312" charset="-122"/>
              </a:rPr>
              <a:t> }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grpSp>
        <p:nvGrpSpPr>
          <p:cNvPr id="49155" name="Group 3">
            <a:extLst>
              <a:ext uri="{FF2B5EF4-FFF2-40B4-BE49-F238E27FC236}">
                <a16:creationId xmlns:a16="http://schemas.microsoft.com/office/drawing/2014/main" id="{650C7350-C3EA-4F21-9215-69BE8518FDA1}"/>
              </a:ext>
            </a:extLst>
          </p:cNvPr>
          <p:cNvGrpSpPr>
            <a:grpSpLocks/>
          </p:cNvGrpSpPr>
          <p:nvPr/>
        </p:nvGrpSpPr>
        <p:grpSpPr bwMode="auto">
          <a:xfrm>
            <a:off x="6664325" y="1593850"/>
            <a:ext cx="2008188" cy="4106863"/>
            <a:chOff x="4343" y="1120"/>
            <a:chExt cx="1265" cy="2587"/>
          </a:xfrm>
        </p:grpSpPr>
        <p:sp>
          <p:nvSpPr>
            <p:cNvPr id="100359" name="Line 4">
              <a:extLst>
                <a:ext uri="{FF2B5EF4-FFF2-40B4-BE49-F238E27FC236}">
                  <a16:creationId xmlns:a16="http://schemas.microsoft.com/office/drawing/2014/main" id="{DCDC85D1-7E67-4AC9-B45D-410EF1AB5F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79" y="1120"/>
              <a:ext cx="1" cy="25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60" name="Line 5">
              <a:extLst>
                <a:ext uri="{FF2B5EF4-FFF2-40B4-BE49-F238E27FC236}">
                  <a16:creationId xmlns:a16="http://schemas.microsoft.com/office/drawing/2014/main" id="{C008A81B-E109-4971-9FA8-57F972E00B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5" y="1120"/>
              <a:ext cx="1" cy="25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61" name="Line 6">
              <a:extLst>
                <a:ext uri="{FF2B5EF4-FFF2-40B4-BE49-F238E27FC236}">
                  <a16:creationId xmlns:a16="http://schemas.microsoft.com/office/drawing/2014/main" id="{EEEAE3A0-2B78-4CBD-AFCA-5C562939A6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79" y="1264"/>
              <a:ext cx="601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62" name="Line 7">
              <a:extLst>
                <a:ext uri="{FF2B5EF4-FFF2-40B4-BE49-F238E27FC236}">
                  <a16:creationId xmlns:a16="http://schemas.microsoft.com/office/drawing/2014/main" id="{1CD9CD89-2423-4B05-B852-49A94470A7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79" y="1600"/>
              <a:ext cx="601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63" name="Line 8">
              <a:extLst>
                <a:ext uri="{FF2B5EF4-FFF2-40B4-BE49-F238E27FC236}">
                  <a16:creationId xmlns:a16="http://schemas.microsoft.com/office/drawing/2014/main" id="{07F36276-21C4-4C98-99F4-489A3C1423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79" y="1936"/>
              <a:ext cx="601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64" name="Line 9">
              <a:extLst>
                <a:ext uri="{FF2B5EF4-FFF2-40B4-BE49-F238E27FC236}">
                  <a16:creationId xmlns:a16="http://schemas.microsoft.com/office/drawing/2014/main" id="{0B2FE48B-5140-4545-B2BB-10493E352B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79" y="2608"/>
              <a:ext cx="601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65" name="Line 10">
              <a:extLst>
                <a:ext uri="{FF2B5EF4-FFF2-40B4-BE49-F238E27FC236}">
                  <a16:creationId xmlns:a16="http://schemas.microsoft.com/office/drawing/2014/main" id="{228C5754-796E-4780-A0DC-2DC031923E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79" y="2944"/>
              <a:ext cx="601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66" name="Line 11">
              <a:extLst>
                <a:ext uri="{FF2B5EF4-FFF2-40B4-BE49-F238E27FC236}">
                  <a16:creationId xmlns:a16="http://schemas.microsoft.com/office/drawing/2014/main" id="{9AB07E90-04F1-42E9-BEE5-4202CBD917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79" y="3279"/>
              <a:ext cx="601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67" name="Line 12">
              <a:extLst>
                <a:ext uri="{FF2B5EF4-FFF2-40B4-BE49-F238E27FC236}">
                  <a16:creationId xmlns:a16="http://schemas.microsoft.com/office/drawing/2014/main" id="{DB5AA603-CB58-4874-908B-7C50BCAD10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79" y="3616"/>
              <a:ext cx="601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68" name="Line 13">
              <a:extLst>
                <a:ext uri="{FF2B5EF4-FFF2-40B4-BE49-F238E27FC236}">
                  <a16:creationId xmlns:a16="http://schemas.microsoft.com/office/drawing/2014/main" id="{AF2F425C-65C8-4F0F-AE90-A20BB5E351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43" y="2752"/>
              <a:ext cx="336" cy="0"/>
            </a:xfrm>
            <a:prstGeom prst="line">
              <a:avLst/>
            </a:prstGeom>
            <a:noFill/>
            <a:ln w="28575">
              <a:solidFill>
                <a:srgbClr val="00CC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69" name="Line 14">
              <a:extLst>
                <a:ext uri="{FF2B5EF4-FFF2-40B4-BE49-F238E27FC236}">
                  <a16:creationId xmlns:a16="http://schemas.microsoft.com/office/drawing/2014/main" id="{E8375092-0976-4C67-8297-BF995E1742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43" y="1408"/>
              <a:ext cx="0" cy="1344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70" name="Line 15">
              <a:extLst>
                <a:ext uri="{FF2B5EF4-FFF2-40B4-BE49-F238E27FC236}">
                  <a16:creationId xmlns:a16="http://schemas.microsoft.com/office/drawing/2014/main" id="{E9CA814F-0858-4347-94B6-E9777B2A18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3" y="1408"/>
              <a:ext cx="336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71" name="Line 16">
              <a:extLst>
                <a:ext uri="{FF2B5EF4-FFF2-40B4-BE49-F238E27FC236}">
                  <a16:creationId xmlns:a16="http://schemas.microsoft.com/office/drawing/2014/main" id="{B486A26E-B893-49BA-8886-C9DD072836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83" y="3136"/>
              <a:ext cx="96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72" name="Line 17">
              <a:extLst>
                <a:ext uri="{FF2B5EF4-FFF2-40B4-BE49-F238E27FC236}">
                  <a16:creationId xmlns:a16="http://schemas.microsoft.com/office/drawing/2014/main" id="{FA789471-5DA3-4615-BD41-31689AF2B4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83" y="1840"/>
              <a:ext cx="0" cy="1296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73" name="Line 18">
              <a:extLst>
                <a:ext uri="{FF2B5EF4-FFF2-40B4-BE49-F238E27FC236}">
                  <a16:creationId xmlns:a16="http://schemas.microsoft.com/office/drawing/2014/main" id="{566DFE8B-488A-4AE5-887D-1F565BE87C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83" y="1840"/>
              <a:ext cx="96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74" name="Text Box 19">
              <a:extLst>
                <a:ext uri="{FF2B5EF4-FFF2-40B4-BE49-F238E27FC236}">
                  <a16:creationId xmlns:a16="http://schemas.microsoft.com/office/drawing/2014/main" id="{EC8B4580-900A-4B47-8BCE-F18D797971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80" y="1265"/>
              <a:ext cx="57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800" b="1">
                  <a:latin typeface="Arial" panose="020B0604020202020204" pitchFamily="34" charset="0"/>
                  <a:ea typeface="黑体" panose="02010609060101010101" pitchFamily="49" charset="-122"/>
                </a:rPr>
                <a:t>  3</a:t>
              </a:r>
            </a:p>
          </p:txBody>
        </p:sp>
        <p:sp>
          <p:nvSpPr>
            <p:cNvPr id="100375" name="Text Box 20">
              <a:extLst>
                <a:ext uri="{FF2B5EF4-FFF2-40B4-BE49-F238E27FC236}">
                  <a16:creationId xmlns:a16="http://schemas.microsoft.com/office/drawing/2014/main" id="{E5707B7D-DC42-487C-AED4-551FCAEABD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80" y="1648"/>
              <a:ext cx="57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800" b="1">
                  <a:latin typeface="Arial" panose="020B0604020202020204" pitchFamily="34" charset="0"/>
                  <a:ea typeface="黑体" panose="02010609060101010101" pitchFamily="49" charset="-122"/>
                </a:rPr>
                <a:t>  4</a:t>
              </a:r>
            </a:p>
          </p:txBody>
        </p:sp>
        <p:sp>
          <p:nvSpPr>
            <p:cNvPr id="100376" name="Text Box 21">
              <a:extLst>
                <a:ext uri="{FF2B5EF4-FFF2-40B4-BE49-F238E27FC236}">
                  <a16:creationId xmlns:a16="http://schemas.microsoft.com/office/drawing/2014/main" id="{4D84B362-AD18-4D02-9C44-1E52606E93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28" y="1264"/>
              <a:ext cx="280" cy="6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>
                <a:spcBef>
                  <a:spcPct val="30000"/>
                </a:spcBef>
              </a:pPr>
              <a:r>
                <a:rPr kumimoji="1" lang="en-US" altLang="zh-CN" sz="2800" b="1">
                  <a:latin typeface="Arial" panose="020B0604020202020204" pitchFamily="34" charset="0"/>
                  <a:ea typeface="黑体" panose="02010609060101010101" pitchFamily="49" charset="-122"/>
                </a:rPr>
                <a:t>x</a:t>
              </a:r>
            </a:p>
            <a:p>
              <a:pPr eaLnBrk="1" hangingPunct="1">
                <a:spcBef>
                  <a:spcPct val="30000"/>
                </a:spcBef>
              </a:pPr>
              <a:r>
                <a:rPr kumimoji="1" lang="en-US" altLang="zh-CN" sz="2800" b="1">
                  <a:latin typeface="Arial" panose="020B0604020202020204" pitchFamily="34" charset="0"/>
                  <a:ea typeface="黑体" panose="02010609060101010101" pitchFamily="49" charset="-122"/>
                </a:rPr>
                <a:t>y</a:t>
              </a:r>
            </a:p>
          </p:txBody>
        </p:sp>
        <p:sp>
          <p:nvSpPr>
            <p:cNvPr id="100377" name="Text Box 22">
              <a:extLst>
                <a:ext uri="{FF2B5EF4-FFF2-40B4-BE49-F238E27FC236}">
                  <a16:creationId xmlns:a16="http://schemas.microsoft.com/office/drawing/2014/main" id="{3D5F933A-D388-4FCA-9455-F524085F07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0" y="2609"/>
              <a:ext cx="192" cy="6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 Light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>
                  <a:latin typeface="Arial" panose="020B0604020202020204" pitchFamily="34" charset="0"/>
                  <a:ea typeface="黑体" panose="02010609060101010101" pitchFamily="49" charset="-122"/>
                </a:rPr>
                <a:t>a</a:t>
              </a:r>
            </a:p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>
                  <a:latin typeface="Arial" panose="020B0604020202020204" pitchFamily="34" charset="0"/>
                  <a:ea typeface="黑体" panose="02010609060101010101" pitchFamily="49" charset="-122"/>
                </a:rPr>
                <a:t>b</a:t>
              </a:r>
            </a:p>
          </p:txBody>
        </p:sp>
      </p:grpSp>
      <p:sp>
        <p:nvSpPr>
          <p:cNvPr id="49175" name="Text Box 23">
            <a:extLst>
              <a:ext uri="{FF2B5EF4-FFF2-40B4-BE49-F238E27FC236}">
                <a16:creationId xmlns:a16="http://schemas.microsoft.com/office/drawing/2014/main" id="{FA63CD86-6307-4B64-B840-836C687381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867150"/>
            <a:ext cx="5105400" cy="120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 Light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 Light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 Light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 Light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 Light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 Light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 Light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 Light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 Light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800" b="1">
                <a:latin typeface="楷体_GB2312" charset="-122"/>
                <a:ea typeface="楷体_GB2312" charset="-122"/>
              </a:rPr>
              <a:t>交换</a:t>
            </a:r>
            <a:r>
              <a:rPr kumimoji="1" lang="en-US" altLang="zh-CN" sz="2800" b="1">
                <a:latin typeface="楷体_GB2312" charset="-122"/>
                <a:ea typeface="楷体_GB2312" charset="-122"/>
              </a:rPr>
              <a:t>x</a:t>
            </a:r>
            <a:r>
              <a:rPr kumimoji="1" lang="zh-CN" altLang="en-US" sz="2800" b="1">
                <a:latin typeface="楷体_GB2312" charset="-122"/>
                <a:ea typeface="楷体_GB2312" charset="-122"/>
              </a:rPr>
              <a:t>和</a:t>
            </a:r>
            <a:r>
              <a:rPr kumimoji="1" lang="en-US" altLang="zh-CN" sz="2800" b="1">
                <a:latin typeface="楷体_GB2312" charset="-122"/>
                <a:ea typeface="楷体_GB2312" charset="-122"/>
              </a:rPr>
              <a:t>y</a:t>
            </a:r>
            <a:r>
              <a:rPr kumimoji="1" lang="zh-CN" altLang="en-US" sz="2800" b="1">
                <a:latin typeface="楷体_GB2312" charset="-122"/>
                <a:ea typeface="楷体_GB2312" charset="-122"/>
              </a:rPr>
              <a:t>的值，可以调用</a:t>
            </a:r>
            <a:r>
              <a:rPr kumimoji="1" lang="en-US" altLang="zh-CN" sz="2800" b="1">
                <a:latin typeface="楷体_GB2312" charset="-122"/>
                <a:ea typeface="楷体_GB2312" charset="-122"/>
              </a:rPr>
              <a:t>swap(&amp;x, &amp;y)</a:t>
            </a:r>
          </a:p>
        </p:txBody>
      </p:sp>
      <p:sp>
        <p:nvSpPr>
          <p:cNvPr id="49176" name="Text Box 24">
            <a:extLst>
              <a:ext uri="{FF2B5EF4-FFF2-40B4-BE49-F238E27FC236}">
                <a16:creationId xmlns:a16="http://schemas.microsoft.com/office/drawing/2014/main" id="{F8316024-B3CE-457C-8D63-75A8E904E8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281613"/>
            <a:ext cx="6034088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 Light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 Light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 Light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 Light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 Light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 Light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 Light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 Light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 Light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400" b="1">
                <a:latin typeface="Arial" panose="020B0604020202020204" pitchFamily="34" charset="0"/>
                <a:ea typeface="幼圆" pitchFamily="49" charset="-122"/>
              </a:rPr>
              <a:t>用指针作为参数可以在函数中修改主调程序的变量值，即实现变量传递。必须小心使用！！！</a:t>
            </a:r>
          </a:p>
        </p:txBody>
      </p:sp>
      <p:sp>
        <p:nvSpPr>
          <p:cNvPr id="100358" name="Rectangle 2">
            <a:extLst>
              <a:ext uri="{FF2B5EF4-FFF2-40B4-BE49-F238E27FC236}">
                <a16:creationId xmlns:a16="http://schemas.microsoft.com/office/drawing/2014/main" id="{F7AC422A-FB04-43C1-BAC5-8B70EF503EAA}"/>
              </a:ext>
            </a:extLst>
          </p:cNvPr>
          <p:cNvSpPr txBox="1">
            <a:spLocks noRot="1" noChangeArrowheads="1"/>
          </p:cNvSpPr>
          <p:nvPr/>
        </p:nvSpPr>
        <p:spPr bwMode="auto">
          <a:xfrm>
            <a:off x="301625" y="8207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p"/>
              <a:defRPr b="1">
                <a:solidFill>
                  <a:schemeClr val="tx1"/>
                </a:solidFill>
                <a:latin typeface="等线 Light" panose="02010600030101010101" pitchFamily="2" charset="-122"/>
                <a:ea typeface="等线" panose="02010600030101010101" pitchFamily="2" charset="-122"/>
              </a:defRPr>
            </a:lvl1pPr>
            <a:lvl2pPr marL="742950" indent="-285750" defTabSz="685800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  <a:defRPr sz="1500" b="1">
                <a:solidFill>
                  <a:schemeClr val="tx1"/>
                </a:solidFill>
                <a:latin typeface="等线 Light" panose="02010600030101010101" pitchFamily="2" charset="-122"/>
                <a:ea typeface="等线" panose="02010600030101010101" pitchFamily="2" charset="-122"/>
              </a:defRPr>
            </a:lvl2pPr>
            <a:lvl3pPr marL="1143000" indent="-228600" defTabSz="685800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300" b="1">
                <a:solidFill>
                  <a:schemeClr val="tx1"/>
                </a:solidFill>
                <a:latin typeface="等线 Light" panose="02010600030101010101" pitchFamily="2" charset="-122"/>
                <a:ea typeface="等线" panose="02010600030101010101" pitchFamily="2" charset="-122"/>
              </a:defRPr>
            </a:lvl3pPr>
            <a:lvl4pPr marL="1600200" indent="-228600" defTabSz="685800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200" b="1">
                <a:solidFill>
                  <a:schemeClr val="tx1"/>
                </a:solidFill>
                <a:latin typeface="等线 Light" panose="02010600030101010101" pitchFamily="2" charset="-122"/>
                <a:ea typeface="等线" panose="02010600030101010101" pitchFamily="2" charset="-122"/>
              </a:defRPr>
            </a:lvl4pPr>
            <a:lvl5pPr marL="2057400" indent="-228600" defTabSz="685800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200" b="1">
                <a:solidFill>
                  <a:schemeClr val="tx1"/>
                </a:solidFill>
                <a:latin typeface="等线 Light" panose="02010600030101010101" pitchFamily="2" charset="-122"/>
                <a:ea typeface="等线" panose="02010600030101010101" pitchFamily="2" charset="-122"/>
              </a:defRPr>
            </a:lvl5pPr>
            <a:lvl6pPr marL="2514600" indent="-228600" defTabSz="685800" eaLnBrk="0" fontAlgn="base" hangingPunct="0">
              <a:lnSpc>
                <a:spcPct val="12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200" b="1">
                <a:solidFill>
                  <a:schemeClr val="tx1"/>
                </a:solidFill>
                <a:latin typeface="等线 Light" panose="02010600030101010101" pitchFamily="2" charset="-122"/>
                <a:ea typeface="等线" panose="02010600030101010101" pitchFamily="2" charset="-122"/>
              </a:defRPr>
            </a:lvl6pPr>
            <a:lvl7pPr marL="2971800" indent="-228600" defTabSz="685800" eaLnBrk="0" fontAlgn="base" hangingPunct="0">
              <a:lnSpc>
                <a:spcPct val="12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200" b="1">
                <a:solidFill>
                  <a:schemeClr val="tx1"/>
                </a:solidFill>
                <a:latin typeface="等线 Light" panose="02010600030101010101" pitchFamily="2" charset="-122"/>
                <a:ea typeface="等线" panose="02010600030101010101" pitchFamily="2" charset="-122"/>
              </a:defRPr>
            </a:lvl7pPr>
            <a:lvl8pPr marL="3429000" indent="-228600" defTabSz="685800" eaLnBrk="0" fontAlgn="base" hangingPunct="0">
              <a:lnSpc>
                <a:spcPct val="12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200" b="1">
                <a:solidFill>
                  <a:schemeClr val="tx1"/>
                </a:solidFill>
                <a:latin typeface="等线 Light" panose="02010600030101010101" pitchFamily="2" charset="-122"/>
                <a:ea typeface="等线" panose="02010600030101010101" pitchFamily="2" charset="-122"/>
              </a:defRPr>
            </a:lvl8pPr>
            <a:lvl9pPr marL="3886200" indent="-228600" defTabSz="685800" eaLnBrk="0" fontAlgn="base" hangingPunct="0">
              <a:lnSpc>
                <a:spcPct val="12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200" b="1">
                <a:solidFill>
                  <a:schemeClr val="tx1"/>
                </a:solidFill>
                <a:latin typeface="等线 Light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chemeClr val="accent1"/>
                </a:solidFill>
                <a:latin typeface="等线" panose="02010600030101010101" pitchFamily="2" charset="-122"/>
              </a:rPr>
              <a:t>正确的方法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4" grpId="0" animBg="1" autoUpdateAnimBg="0"/>
      <p:bldP spid="49175" grpId="0" autoUpdateAnimBg="0"/>
      <p:bldP spid="49176" grpId="0" autoUpdateAnimBg="0"/>
    </p:bldLst>
  </p:timing>
</p:sld>
</file>

<file path=ppt/theme/theme1.xml><?xml version="1.0" encoding="utf-8"?>
<a:theme xmlns:a="http://schemas.openxmlformats.org/drawingml/2006/main" name="2016-VI主题-蓝">
  <a:themeElements>
    <a:clrScheme name="VI蓝色版">
      <a:dk1>
        <a:srgbClr val="000000"/>
      </a:dk1>
      <a:lt1>
        <a:srgbClr val="FFFFFF"/>
      </a:lt1>
      <a:dk2>
        <a:srgbClr val="BD9F68"/>
      </a:dk2>
      <a:lt2>
        <a:srgbClr val="B5B5B6"/>
      </a:lt2>
      <a:accent1>
        <a:srgbClr val="004098"/>
      </a:accent1>
      <a:accent2>
        <a:srgbClr val="0086D1"/>
      </a:accent2>
      <a:accent3>
        <a:srgbClr val="338D27"/>
      </a:accent3>
      <a:accent4>
        <a:srgbClr val="00514E"/>
      </a:accent4>
      <a:accent5>
        <a:srgbClr val="FDD000"/>
      </a:accent5>
      <a:accent6>
        <a:srgbClr val="F08300"/>
      </a:accent6>
      <a:hlink>
        <a:srgbClr val="B5B5B6"/>
      </a:hlink>
      <a:folHlink>
        <a:srgbClr val="BD9F68"/>
      </a:folHlink>
    </a:clrScheme>
    <a:fontScheme name="自定义 7">
      <a:majorFont>
        <a:latin typeface="等线"/>
        <a:ea typeface="等线"/>
        <a:cs typeface=""/>
      </a:majorFont>
      <a:minorFont>
        <a:latin typeface="等线 Light"/>
        <a:ea typeface="等线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2016-VI主题-蓝" id="{1B918C6D-2D61-4306-88BA-3CA31BAAF13F}" vid="{A734D909-B61D-48C4-8B37-4CE497344009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2016-VI主题-蓝</Template>
  <TotalTime>953</TotalTime>
  <Words>1678</Words>
  <Application>Microsoft Office PowerPoint</Application>
  <PresentationFormat>全屏显示(4:3)</PresentationFormat>
  <Paragraphs>229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3" baseType="lpstr">
      <vt:lpstr>微软雅黑</vt:lpstr>
      <vt:lpstr>楷体_GB2312</vt:lpstr>
      <vt:lpstr>等线</vt:lpstr>
      <vt:lpstr>等线 Light</vt:lpstr>
      <vt:lpstr>Arial</vt:lpstr>
      <vt:lpstr>Calibri</vt:lpstr>
      <vt:lpstr>Times New Roman</vt:lpstr>
      <vt:lpstr>Wingdings</vt:lpstr>
      <vt:lpstr>2016-VI主题-蓝</vt:lpstr>
      <vt:lpstr>答疑</vt:lpstr>
      <vt:lpstr>目录 Contents</vt:lpstr>
      <vt:lpstr>目录 Contents</vt:lpstr>
      <vt:lpstr>指针的概念</vt:lpstr>
      <vt:lpstr>指针的概念   续</vt:lpstr>
      <vt:lpstr>指针实例</vt:lpstr>
      <vt:lpstr>目录 Contents</vt:lpstr>
      <vt:lpstr>指针作为函数参数</vt:lpstr>
      <vt:lpstr>PowerPoint 演示文稿</vt:lpstr>
      <vt:lpstr>返回指针的函数</vt:lpstr>
      <vt:lpstr>实例</vt:lpstr>
      <vt:lpstr>PowerPoint 演示文稿</vt:lpstr>
      <vt:lpstr>目录 Contents</vt:lpstr>
      <vt:lpstr>指针数组</vt:lpstr>
      <vt:lpstr>指针数组的应用</vt:lpstr>
      <vt:lpstr>PowerPoint 演示文稿</vt:lpstr>
      <vt:lpstr>函数的应用</vt:lpstr>
      <vt:lpstr>PowerPoint 演示文稿</vt:lpstr>
      <vt:lpstr>多级指针</vt:lpstr>
      <vt:lpstr>多级指针的定义</vt:lpstr>
      <vt:lpstr>多级指针的应用</vt:lpstr>
      <vt:lpstr>动态的二维数组</vt:lpstr>
      <vt:lpstr>PowerPoint 演示文稿</vt:lpstr>
      <vt:lpstr>谢谢！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沈小丹</dc:creator>
  <cp:lastModifiedBy>冯 湛搏</cp:lastModifiedBy>
  <cp:revision>51</cp:revision>
  <dcterms:created xsi:type="dcterms:W3CDTF">2016-04-20T02:59:17Z</dcterms:created>
  <dcterms:modified xsi:type="dcterms:W3CDTF">2020-11-12T15:18:40Z</dcterms:modified>
</cp:coreProperties>
</file>