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f76fcdb2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f76fcdb2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312269bd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312269bd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312269bd6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312269bd6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312269bd6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312269bd6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312269bd6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312269bd6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312269bd6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312269bd6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312269bd6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312269bd6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312269bd6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312269bd6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312269bd6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312269bd6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312269bd6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312269bd6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f76fcdb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f76fcdb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312269bd6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312269bd6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312269bd6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312269bd6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312269bd6_3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312269bd6_3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f76fcdb2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f76fcdb2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312269bd6_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312269bd6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f76fcdb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f76fcdb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f76fcdb2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f76fcdb2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f76fcdb2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f76fcdb2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f76fcdb2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f76fcdb2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f76fcdb2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f76fcdb2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f76fcdb2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f76fcdb2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f76fcdb2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f76fcdb2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ocs.dask.org/en/latest/bag.html" TargetMode="External"/><Relationship Id="rId4" Type="http://schemas.openxmlformats.org/officeDocument/2006/relationships/hyperlink" Target="https://docs.dask.org/en/latest/array.html" TargetMode="External"/><Relationship Id="rId5" Type="http://schemas.openxmlformats.org/officeDocument/2006/relationships/hyperlink" Target="https://docs.dask.org/en/latest/delayed.html" TargetMode="External"/><Relationship Id="rId6" Type="http://schemas.openxmlformats.org/officeDocument/2006/relationships/hyperlink" Target="https://www.postgresql.or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github.com/dask/dask-tutoria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cteplovs/umpy" TargetMode="External"/><Relationship Id="rId4" Type="http://schemas.openxmlformats.org/officeDocument/2006/relationships/hyperlink" Target="https://github.com/umsi-data-science/si618-student" TargetMode="External"/><Relationship Id="rId5" Type="http://schemas.openxmlformats.org/officeDocument/2006/relationships/hyperlink" Target="https://github.com/umsi-data-science/dat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docker.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Big(ger) Data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SI 618</a:t>
            </a:r>
            <a:endParaRPr/>
          </a:p>
          <a:p>
            <a:pPr indent="0" lvl="0" marL="0" rtl="0" algn="ctr">
              <a:spcBef>
                <a:spcPts val="0"/>
              </a:spcBef>
              <a:spcAft>
                <a:spcPts val="0"/>
              </a:spcAft>
              <a:buNone/>
            </a:pPr>
            <a:r>
              <a:rPr lang="en"/>
              <a:t>Dr. Chris Teplovs</a:t>
            </a:r>
            <a:endParaRPr/>
          </a:p>
          <a:p>
            <a:pPr indent="0" lvl="0" marL="0" rtl="0" algn="ctr">
              <a:spcBef>
                <a:spcPts val="0"/>
              </a:spcBef>
              <a:spcAft>
                <a:spcPts val="0"/>
              </a:spcAft>
              <a:buNone/>
            </a:pPr>
            <a:r>
              <a:rPr lang="en"/>
              <a:t>Univerity of Michigan School of Information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dask: parallel processing with python</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uses concepts of Directed Acyclic Graph (DAG) computational engine and parallel processing to solve memory- and compute-bound problems</a:t>
            </a:r>
            <a:endParaRPr/>
          </a:p>
          <a:p>
            <a:pPr indent="-342900" lvl="0" marL="457200" rtl="0" algn="l">
              <a:spcBef>
                <a:spcPts val="0"/>
              </a:spcBef>
              <a:spcAft>
                <a:spcPts val="0"/>
              </a:spcAft>
              <a:buSzPts val="1800"/>
              <a:buChar char="●"/>
            </a:pPr>
            <a:r>
              <a:rPr lang="en"/>
              <a:t>easy-to-use parallel equivalents of pandas DataFrames (called, unsurprisingly, Dask DataFrames)</a:t>
            </a:r>
            <a:endParaRPr/>
          </a:p>
          <a:p>
            <a:pPr indent="-342900" lvl="0" marL="457200" rtl="0" algn="l">
              <a:spcBef>
                <a:spcPts val="0"/>
              </a:spcBef>
              <a:spcAft>
                <a:spcPts val="0"/>
              </a:spcAft>
              <a:buSzPts val="1800"/>
              <a:buChar char="●"/>
            </a:pPr>
            <a:r>
              <a:rPr lang="en"/>
              <a:t>also provides primitive interface (delayed objects), Dask Arrays (like numpy arrays), Dask Bags (like iterators, toolz, and pyspark), and futures interface (like promises)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each of these "scale up" to handle big(ger) data?</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pandas for manipulating data</a:t>
            </a:r>
            <a:endParaRPr/>
          </a:p>
          <a:p>
            <a:pPr indent="-342900" lvl="0" marL="457200" rtl="0" algn="l">
              <a:spcBef>
                <a:spcPts val="0"/>
              </a:spcBef>
              <a:spcAft>
                <a:spcPts val="0"/>
              </a:spcAft>
              <a:buSzPts val="1800"/>
              <a:buChar char="●"/>
            </a:pPr>
            <a:r>
              <a:rPr lang="en"/>
              <a:t>matplotlib &amp; seaborn for visualization</a:t>
            </a:r>
            <a:endParaRPr/>
          </a:p>
          <a:p>
            <a:pPr indent="-342900" lvl="0" marL="457200" rtl="0" algn="l">
              <a:spcBef>
                <a:spcPts val="0"/>
              </a:spcBef>
              <a:spcAft>
                <a:spcPts val="0"/>
              </a:spcAft>
              <a:buSzPts val="1800"/>
              <a:buChar char="●"/>
            </a:pPr>
            <a:r>
              <a:rPr lang="en"/>
              <a:t>nltk for text processing</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Data</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three Vs:</a:t>
            </a:r>
            <a:endParaRPr/>
          </a:p>
          <a:p>
            <a:pPr indent="-317500" lvl="1" marL="914400" rtl="0" algn="l">
              <a:spcBef>
                <a:spcPts val="0"/>
              </a:spcBef>
              <a:spcAft>
                <a:spcPts val="0"/>
              </a:spcAft>
              <a:buSzPts val="1400"/>
              <a:buChar char="○"/>
            </a:pPr>
            <a:r>
              <a:rPr lang="en"/>
              <a:t>volume</a:t>
            </a:r>
            <a:endParaRPr/>
          </a:p>
          <a:p>
            <a:pPr indent="-317500" lvl="1" marL="914400" rtl="0" algn="l">
              <a:spcBef>
                <a:spcPts val="0"/>
              </a:spcBef>
              <a:spcAft>
                <a:spcPts val="0"/>
              </a:spcAft>
              <a:buSzPts val="1400"/>
              <a:buChar char="○"/>
            </a:pPr>
            <a:r>
              <a:rPr lang="en"/>
              <a:t>velocity</a:t>
            </a:r>
            <a:endParaRPr/>
          </a:p>
          <a:p>
            <a:pPr indent="-317500" lvl="1" marL="914400" rtl="0" algn="l">
              <a:spcBef>
                <a:spcPts val="0"/>
              </a:spcBef>
              <a:spcAft>
                <a:spcPts val="0"/>
              </a:spcAft>
              <a:buSzPts val="1400"/>
              <a:buChar char="○"/>
            </a:pPr>
            <a:r>
              <a:rPr lang="en"/>
              <a:t>variety</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how can we handle big 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ways to scale</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vertically</a:t>
            </a:r>
            <a:endParaRPr/>
          </a:p>
          <a:p>
            <a:pPr indent="-317500" lvl="1" marL="914400" rtl="0" algn="l">
              <a:spcBef>
                <a:spcPts val="0"/>
              </a:spcBef>
              <a:spcAft>
                <a:spcPts val="0"/>
              </a:spcAft>
              <a:buSzPts val="1400"/>
              <a:buChar char="○"/>
            </a:pPr>
            <a:r>
              <a:rPr lang="en"/>
              <a:t>get a more powerful machine</a:t>
            </a:r>
            <a:endParaRPr/>
          </a:p>
          <a:p>
            <a:pPr indent="-342900" lvl="0" marL="457200" rtl="0" algn="l">
              <a:spcBef>
                <a:spcPts val="0"/>
              </a:spcBef>
              <a:spcAft>
                <a:spcPts val="0"/>
              </a:spcAft>
              <a:buSzPts val="1800"/>
              <a:buChar char="●"/>
            </a:pPr>
            <a:r>
              <a:rPr lang="en"/>
              <a:t>horizontally</a:t>
            </a:r>
            <a:endParaRPr/>
          </a:p>
          <a:p>
            <a:pPr indent="-317500" lvl="1" marL="914400" rtl="0" algn="l">
              <a:spcBef>
                <a:spcPts val="0"/>
              </a:spcBef>
              <a:spcAft>
                <a:spcPts val="0"/>
              </a:spcAft>
              <a:buSzPts val="1400"/>
              <a:buChar char="○"/>
            </a:pPr>
            <a:r>
              <a:rPr lang="en"/>
              <a:t>get more machines</a:t>
            </a:r>
            <a:endParaRPr/>
          </a:p>
          <a:p>
            <a:pPr indent="-317500" lvl="2" marL="1371600" rtl="0" algn="l">
              <a:spcBef>
                <a:spcPts val="0"/>
              </a:spcBef>
              <a:spcAft>
                <a:spcPts val="0"/>
              </a:spcAft>
              <a:buSzPts val="1400"/>
              <a:buChar char="■"/>
            </a:pPr>
            <a:r>
              <a:rPr lang="en"/>
              <a:t>and get them to divide up the work</a:t>
            </a:r>
            <a:endParaRPr/>
          </a:p>
          <a:p>
            <a:pPr indent="-317500" lvl="3" marL="1828800" rtl="0" algn="l">
              <a:spcBef>
                <a:spcPts val="0"/>
              </a:spcBef>
              <a:spcAft>
                <a:spcPts val="0"/>
              </a:spcAft>
              <a:buSzPts val="1400"/>
              <a:buChar char="●"/>
            </a:pPr>
            <a:r>
              <a:rPr lang="en"/>
              <a:t>and get them to talk to each other</a:t>
            </a:r>
            <a:endParaRPr/>
          </a:p>
          <a:p>
            <a:pPr indent="-317500" lvl="4" marL="2286000" rtl="0" algn="l">
              <a:spcBef>
                <a:spcPts val="0"/>
              </a:spcBef>
              <a:spcAft>
                <a:spcPts val="0"/>
              </a:spcAft>
              <a:buSzPts val="1400"/>
              <a:buChar char="○"/>
            </a:pPr>
            <a:r>
              <a:rPr lang="en"/>
              <a:t>and assemble the results</a:t>
            </a:r>
            <a:endParaRPr/>
          </a:p>
          <a:p>
            <a:pPr indent="-317500" lvl="1" marL="914400" rtl="0" algn="l">
              <a:spcBef>
                <a:spcPts val="0"/>
              </a:spcBef>
              <a:spcAft>
                <a:spcPts val="0"/>
              </a:spcAft>
              <a:buSzPts val="1400"/>
              <a:buChar char="○"/>
            </a:pPr>
            <a:r>
              <a:rPr lang="en"/>
              <a:t>alternatively, use your existing machine to its full capabilities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Multithreading</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python supports the idea of multithreading: running multiple processes or threads simultaneously</a:t>
            </a:r>
            <a:endParaRPr/>
          </a:p>
          <a:p>
            <a:pPr indent="-317500" lvl="1" marL="914400" rtl="0" algn="l">
              <a:spcBef>
                <a:spcPts val="0"/>
              </a:spcBef>
              <a:spcAft>
                <a:spcPts val="0"/>
              </a:spcAft>
              <a:buSzPts val="1400"/>
              <a:buChar char="○"/>
            </a:pPr>
            <a:r>
              <a:rPr lang="en"/>
              <a:t>(note that processes and threads are technically different, but the differences are not particularly important to what we're doing in this course)</a:t>
            </a:r>
            <a:endParaRPr/>
          </a:p>
          <a:p>
            <a:pPr indent="-342900" lvl="0" marL="457200" rtl="0" algn="l">
              <a:spcBef>
                <a:spcPts val="0"/>
              </a:spcBef>
              <a:spcAft>
                <a:spcPts val="0"/>
              </a:spcAft>
              <a:buSzPts val="1800"/>
              <a:buChar char="●"/>
            </a:pPr>
            <a:r>
              <a:rPr lang="en"/>
              <a:t>similar idea to running multiple programs, but multiple threads share same data space as the main thread and can therefore access the same data</a:t>
            </a:r>
            <a:endParaRPr/>
          </a:p>
          <a:p>
            <a:pPr indent="-342900" lvl="0" marL="457200" rtl="0" algn="l">
              <a:spcBef>
                <a:spcPts val="0"/>
              </a:spcBef>
              <a:spcAft>
                <a:spcPts val="0"/>
              </a:spcAft>
              <a:buSzPts val="1800"/>
              <a:buChar char="●"/>
            </a:pPr>
            <a:r>
              <a:rPr lang="en"/>
              <a:t>there are many ways to spawn multiple threads, many of which are relatively "low-level"</a:t>
            </a:r>
            <a:endParaRPr/>
          </a:p>
          <a:p>
            <a:pPr indent="-342900" lvl="0" marL="457200" rtl="0" algn="l">
              <a:spcBef>
                <a:spcPts val="0"/>
              </a:spcBef>
              <a:spcAft>
                <a:spcPts val="0"/>
              </a:spcAft>
              <a:buSzPts val="1800"/>
              <a:buChar char="●"/>
            </a:pPr>
            <a:r>
              <a:rPr lang="en"/>
              <a:t>we're going to focus on higher-level abstractions of threads, so we don't have to get bogged down in the details of handling thread execution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Focus on pandas</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let's take a closer look at how we might scale up pandas dataframes using horizontal scaling</a:t>
            </a:r>
            <a:endParaRPr/>
          </a:p>
          <a:p>
            <a:pPr indent="0" lvl="0" marL="45720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Dask</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"Dask is a flexible library for parallel computing in Python"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Dask</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Dask is composed of two parts:</a:t>
            </a:r>
            <a:endParaRPr/>
          </a:p>
          <a:p>
            <a:pPr indent="0" lvl="0" marL="0" rtl="0" algn="l">
              <a:spcBef>
                <a:spcPts val="1200"/>
              </a:spcBef>
              <a:spcAft>
                <a:spcPts val="0"/>
              </a:spcAft>
              <a:buClr>
                <a:schemeClr val="dk1"/>
              </a:buClr>
              <a:buSzPct val="61111"/>
              <a:buFont typeface="Arial"/>
              <a:buNone/>
            </a:pPr>
            <a:r>
              <a:t/>
            </a:r>
            <a:endParaRPr/>
          </a:p>
          <a:p>
            <a:pPr indent="-334327" lvl="0" marL="457200" rtl="0" algn="l">
              <a:spcBef>
                <a:spcPts val="1200"/>
              </a:spcBef>
              <a:spcAft>
                <a:spcPts val="0"/>
              </a:spcAft>
              <a:buSzPct val="100000"/>
              <a:buAutoNum type="arabicPeriod"/>
            </a:pPr>
            <a:r>
              <a:rPr lang="en"/>
              <a:t>Dynamic task scheduling optimized for computation. This is similar to Airflow, Luigi, Celery, or Make, but optimized for interactive computational workloads.</a:t>
            </a:r>
            <a:endParaRPr/>
          </a:p>
          <a:p>
            <a:pPr indent="0" lvl="0" marL="0" rtl="0" algn="l">
              <a:spcBef>
                <a:spcPts val="1200"/>
              </a:spcBef>
              <a:spcAft>
                <a:spcPts val="0"/>
              </a:spcAft>
              <a:buClr>
                <a:schemeClr val="dk1"/>
              </a:buClr>
              <a:buSzPct val="61111"/>
              <a:buFont typeface="Arial"/>
              <a:buNone/>
            </a:pPr>
            <a:r>
              <a:t/>
            </a:r>
            <a:endParaRPr/>
          </a:p>
          <a:p>
            <a:pPr indent="-334327" lvl="0" marL="457200" rtl="0" algn="l">
              <a:spcBef>
                <a:spcPts val="1200"/>
              </a:spcBef>
              <a:spcAft>
                <a:spcPts val="0"/>
              </a:spcAft>
              <a:buSzPct val="100000"/>
              <a:buAutoNum type="arabicPeriod"/>
            </a:pPr>
            <a:r>
              <a:rPr lang="en"/>
              <a:t>“Big Data” collections like parallel arrays, dataframes, and lists that extend common interfaces like NumPy, Pandas, or Python iterators to larger-than-memory or distributed environments. These parallel collections run on top of dynamic task schedulers.</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Dask principles</a:t>
            </a:r>
            <a:endParaRPr/>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333333"/>
              </a:buClr>
              <a:buSzPts val="1200"/>
              <a:buChar char="●"/>
            </a:pPr>
            <a:r>
              <a:rPr b="1" lang="en" sz="1200">
                <a:solidFill>
                  <a:srgbClr val="333333"/>
                </a:solidFill>
                <a:highlight>
                  <a:srgbClr val="FFFFFF"/>
                </a:highlight>
              </a:rPr>
              <a:t>Familiar</a:t>
            </a:r>
            <a:r>
              <a:rPr lang="en" sz="1200">
                <a:solidFill>
                  <a:srgbClr val="333333"/>
                </a:solidFill>
                <a:highlight>
                  <a:srgbClr val="FFFFFF"/>
                </a:highlight>
              </a:rPr>
              <a:t>: Provides parallelized NumPy array and Pandas DataFrame objects</a:t>
            </a:r>
            <a:br>
              <a:rPr lang="en" sz="1200">
                <a:solidFill>
                  <a:srgbClr val="333333"/>
                </a:solidFill>
                <a:highlight>
                  <a:srgbClr val="FFFFFF"/>
                </a:highlight>
              </a:rPr>
            </a:br>
            <a:endParaRPr sz="1200">
              <a:solidFill>
                <a:srgbClr val="333333"/>
              </a:solidFill>
              <a:highlight>
                <a:srgbClr val="FFFFFF"/>
              </a:highlight>
            </a:endParaRPr>
          </a:p>
          <a:p>
            <a:pPr indent="-304800" lvl="0" marL="457200" rtl="0" algn="l">
              <a:spcBef>
                <a:spcPts val="0"/>
              </a:spcBef>
              <a:spcAft>
                <a:spcPts val="0"/>
              </a:spcAft>
              <a:buClr>
                <a:srgbClr val="333333"/>
              </a:buClr>
              <a:buSzPts val="1200"/>
              <a:buChar char="●"/>
            </a:pPr>
            <a:r>
              <a:rPr b="1" lang="en" sz="1200">
                <a:solidFill>
                  <a:srgbClr val="333333"/>
                </a:solidFill>
                <a:highlight>
                  <a:srgbClr val="FFFFFF"/>
                </a:highlight>
              </a:rPr>
              <a:t>Flexible</a:t>
            </a:r>
            <a:r>
              <a:rPr lang="en" sz="1200">
                <a:solidFill>
                  <a:srgbClr val="333333"/>
                </a:solidFill>
                <a:highlight>
                  <a:srgbClr val="FFFFFF"/>
                </a:highlight>
              </a:rPr>
              <a:t>: Provides a task scheduling interface for more custom workloads and integration with other projects.</a:t>
            </a:r>
            <a:br>
              <a:rPr lang="en" sz="1200">
                <a:solidFill>
                  <a:srgbClr val="333333"/>
                </a:solidFill>
                <a:highlight>
                  <a:srgbClr val="FFFFFF"/>
                </a:highlight>
              </a:rPr>
            </a:br>
            <a:endParaRPr sz="1200">
              <a:solidFill>
                <a:srgbClr val="333333"/>
              </a:solidFill>
              <a:highlight>
                <a:srgbClr val="FFFFFF"/>
              </a:highlight>
            </a:endParaRPr>
          </a:p>
          <a:p>
            <a:pPr indent="-304800" lvl="0" marL="457200" rtl="0" algn="l">
              <a:spcBef>
                <a:spcPts val="0"/>
              </a:spcBef>
              <a:spcAft>
                <a:spcPts val="0"/>
              </a:spcAft>
              <a:buClr>
                <a:srgbClr val="333333"/>
              </a:buClr>
              <a:buSzPts val="1200"/>
              <a:buChar char="●"/>
            </a:pPr>
            <a:r>
              <a:rPr b="1" lang="en" sz="1200">
                <a:solidFill>
                  <a:srgbClr val="333333"/>
                </a:solidFill>
                <a:highlight>
                  <a:srgbClr val="FFFFFF"/>
                </a:highlight>
              </a:rPr>
              <a:t>Native</a:t>
            </a:r>
            <a:r>
              <a:rPr lang="en" sz="1200">
                <a:solidFill>
                  <a:srgbClr val="333333"/>
                </a:solidFill>
                <a:highlight>
                  <a:srgbClr val="FFFFFF"/>
                </a:highlight>
              </a:rPr>
              <a:t>: Enables distributed computing in pure Python with access to the PyData stack.</a:t>
            </a:r>
            <a:br>
              <a:rPr lang="en" sz="1200">
                <a:solidFill>
                  <a:srgbClr val="333333"/>
                </a:solidFill>
                <a:highlight>
                  <a:srgbClr val="FFFFFF"/>
                </a:highlight>
              </a:rPr>
            </a:br>
            <a:endParaRPr sz="1200">
              <a:solidFill>
                <a:srgbClr val="333333"/>
              </a:solidFill>
              <a:highlight>
                <a:srgbClr val="FFFFFF"/>
              </a:highlight>
            </a:endParaRPr>
          </a:p>
          <a:p>
            <a:pPr indent="-304800" lvl="0" marL="457200" rtl="0" algn="l">
              <a:spcBef>
                <a:spcPts val="0"/>
              </a:spcBef>
              <a:spcAft>
                <a:spcPts val="0"/>
              </a:spcAft>
              <a:buClr>
                <a:srgbClr val="333333"/>
              </a:buClr>
              <a:buSzPts val="1200"/>
              <a:buChar char="●"/>
            </a:pPr>
            <a:r>
              <a:rPr b="1" lang="en" sz="1200">
                <a:solidFill>
                  <a:srgbClr val="333333"/>
                </a:solidFill>
                <a:highlight>
                  <a:srgbClr val="FFFFFF"/>
                </a:highlight>
              </a:rPr>
              <a:t>Fast</a:t>
            </a:r>
            <a:r>
              <a:rPr lang="en" sz="1200">
                <a:solidFill>
                  <a:srgbClr val="333333"/>
                </a:solidFill>
                <a:highlight>
                  <a:srgbClr val="FFFFFF"/>
                </a:highlight>
              </a:rPr>
              <a:t>: Operates with low overhead, low latency, and minimal serialization necessary for fast numerical algorithms</a:t>
            </a:r>
            <a:br>
              <a:rPr lang="en" sz="1200">
                <a:solidFill>
                  <a:srgbClr val="333333"/>
                </a:solidFill>
                <a:highlight>
                  <a:srgbClr val="FFFFFF"/>
                </a:highlight>
              </a:rPr>
            </a:br>
            <a:endParaRPr sz="1200">
              <a:solidFill>
                <a:srgbClr val="333333"/>
              </a:solidFill>
              <a:highlight>
                <a:srgbClr val="FFFFFF"/>
              </a:highlight>
            </a:endParaRPr>
          </a:p>
          <a:p>
            <a:pPr indent="-304800" lvl="0" marL="457200" rtl="0" algn="l">
              <a:spcBef>
                <a:spcPts val="0"/>
              </a:spcBef>
              <a:spcAft>
                <a:spcPts val="0"/>
              </a:spcAft>
              <a:buClr>
                <a:srgbClr val="333333"/>
              </a:buClr>
              <a:buSzPts val="1200"/>
              <a:buChar char="●"/>
            </a:pPr>
            <a:r>
              <a:rPr b="1" lang="en" sz="1200">
                <a:solidFill>
                  <a:srgbClr val="333333"/>
                </a:solidFill>
                <a:highlight>
                  <a:srgbClr val="FFFFFF"/>
                </a:highlight>
              </a:rPr>
              <a:t>Scales up</a:t>
            </a:r>
            <a:r>
              <a:rPr lang="en" sz="1200">
                <a:solidFill>
                  <a:srgbClr val="333333"/>
                </a:solidFill>
                <a:highlight>
                  <a:srgbClr val="FFFFFF"/>
                </a:highlight>
              </a:rPr>
              <a:t>: Runs resiliently on clusters with 1000s of cores</a:t>
            </a:r>
            <a:br>
              <a:rPr lang="en" sz="1200">
                <a:solidFill>
                  <a:srgbClr val="333333"/>
                </a:solidFill>
                <a:highlight>
                  <a:srgbClr val="FFFFFF"/>
                </a:highlight>
              </a:rPr>
            </a:br>
            <a:endParaRPr sz="1200">
              <a:solidFill>
                <a:srgbClr val="333333"/>
              </a:solidFill>
              <a:highlight>
                <a:srgbClr val="FFFFFF"/>
              </a:highlight>
            </a:endParaRPr>
          </a:p>
          <a:p>
            <a:pPr indent="-304800" lvl="0" marL="457200" rtl="0" algn="l">
              <a:spcBef>
                <a:spcPts val="0"/>
              </a:spcBef>
              <a:spcAft>
                <a:spcPts val="0"/>
              </a:spcAft>
              <a:buClr>
                <a:srgbClr val="333333"/>
              </a:buClr>
              <a:buSzPts val="1200"/>
              <a:buChar char="●"/>
            </a:pPr>
            <a:r>
              <a:rPr b="1" lang="en" sz="1200">
                <a:solidFill>
                  <a:srgbClr val="333333"/>
                </a:solidFill>
                <a:highlight>
                  <a:srgbClr val="FFFFFF"/>
                </a:highlight>
              </a:rPr>
              <a:t>Scales down</a:t>
            </a:r>
            <a:r>
              <a:rPr lang="en" sz="1200">
                <a:solidFill>
                  <a:srgbClr val="333333"/>
                </a:solidFill>
                <a:highlight>
                  <a:srgbClr val="FFFFFF"/>
                </a:highlight>
              </a:rPr>
              <a:t>: Trivial to set up and run on a laptop in a single process</a:t>
            </a:r>
            <a:br>
              <a:rPr lang="en" sz="1200">
                <a:solidFill>
                  <a:srgbClr val="333333"/>
                </a:solidFill>
                <a:highlight>
                  <a:srgbClr val="FFFFFF"/>
                </a:highlight>
              </a:rPr>
            </a:br>
            <a:endParaRPr sz="1200">
              <a:solidFill>
                <a:srgbClr val="333333"/>
              </a:solidFill>
              <a:highlight>
                <a:srgbClr val="FFFFFF"/>
              </a:highlight>
            </a:endParaRPr>
          </a:p>
          <a:p>
            <a:pPr indent="-304800" lvl="0" marL="457200" rtl="0" algn="l">
              <a:spcBef>
                <a:spcPts val="0"/>
              </a:spcBef>
              <a:spcAft>
                <a:spcPts val="0"/>
              </a:spcAft>
              <a:buClr>
                <a:srgbClr val="333333"/>
              </a:buClr>
              <a:buSzPts val="1200"/>
              <a:buChar char="●"/>
            </a:pPr>
            <a:r>
              <a:rPr b="1" lang="en" sz="1200">
                <a:solidFill>
                  <a:srgbClr val="333333"/>
                </a:solidFill>
                <a:highlight>
                  <a:srgbClr val="FFFFFF"/>
                </a:highlight>
              </a:rPr>
              <a:t>Responsive</a:t>
            </a:r>
            <a:r>
              <a:rPr lang="en" sz="1200">
                <a:solidFill>
                  <a:srgbClr val="333333"/>
                </a:solidFill>
                <a:highlight>
                  <a:srgbClr val="FFFFFF"/>
                </a:highlight>
              </a:rPr>
              <a:t>: Designed with interactive computing in mind, it provides rapid feedback and diagnostics to aid humans</a:t>
            </a:r>
            <a:endParaRPr sz="1200">
              <a:solidFill>
                <a:srgbClr val="333333"/>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 difficult (mostly) if you know pandas (which you do)</a:t>
            </a:r>
            <a:endParaRPr/>
          </a:p>
        </p:txBody>
      </p:sp>
      <p:sp>
        <p:nvSpPr>
          <p:cNvPr id="164" name="Google Shape;16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31"/>
          <p:cNvPicPr preferRelativeResize="0"/>
          <p:nvPr/>
        </p:nvPicPr>
        <p:blipFill>
          <a:blip r:embed="rId3">
            <a:alphaModFix/>
          </a:blip>
          <a:stretch>
            <a:fillRect/>
          </a:stretch>
        </p:blipFill>
        <p:spPr>
          <a:xfrm>
            <a:off x="494788" y="1449949"/>
            <a:ext cx="8154425" cy="1340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check-in</a:t>
            </a:r>
            <a:endParaRPr/>
          </a:p>
          <a:p>
            <a:pPr indent="-342900" lvl="0" marL="457200" rtl="0" algn="l">
              <a:spcBef>
                <a:spcPts val="0"/>
              </a:spcBef>
              <a:spcAft>
                <a:spcPts val="0"/>
              </a:spcAft>
              <a:buSzPts val="1800"/>
              <a:buChar char="●"/>
            </a:pPr>
            <a:r>
              <a:rPr lang="en"/>
              <a:t>questions about homework, machine learning, etc.</a:t>
            </a:r>
            <a:endParaRPr/>
          </a:p>
          <a:p>
            <a:pPr indent="-342900" lvl="0" marL="457200" rtl="0" algn="l">
              <a:spcBef>
                <a:spcPts val="0"/>
              </a:spcBef>
              <a:spcAft>
                <a:spcPts val="0"/>
              </a:spcAft>
              <a:buSzPts val="1800"/>
              <a:buChar char="●"/>
            </a:pPr>
            <a:r>
              <a:rPr lang="en"/>
              <a:t>a quick detour:</a:t>
            </a:r>
            <a:endParaRPr/>
          </a:p>
          <a:p>
            <a:pPr indent="-317500" lvl="1" marL="914400" rtl="0" algn="l">
              <a:spcBef>
                <a:spcPts val="0"/>
              </a:spcBef>
              <a:spcAft>
                <a:spcPts val="0"/>
              </a:spcAft>
              <a:buSzPts val="1400"/>
              <a:buChar char="○"/>
            </a:pPr>
            <a:r>
              <a:rPr lang="en"/>
              <a:t>git</a:t>
            </a:r>
            <a:endParaRPr/>
          </a:p>
          <a:p>
            <a:pPr indent="-317500" lvl="1" marL="914400" rtl="0" algn="l">
              <a:spcBef>
                <a:spcPts val="0"/>
              </a:spcBef>
              <a:spcAft>
                <a:spcPts val="0"/>
              </a:spcAft>
              <a:buSzPts val="1400"/>
              <a:buChar char="○"/>
            </a:pPr>
            <a:r>
              <a:rPr lang="en"/>
              <a:t>github</a:t>
            </a:r>
            <a:endParaRPr/>
          </a:p>
          <a:p>
            <a:pPr indent="-317500" lvl="1" marL="914400" rtl="0" algn="l">
              <a:spcBef>
                <a:spcPts val="0"/>
              </a:spcBef>
              <a:spcAft>
                <a:spcPts val="0"/>
              </a:spcAft>
              <a:buSzPts val="1400"/>
              <a:buChar char="○"/>
            </a:pPr>
            <a:r>
              <a:rPr lang="en"/>
              <a:t>docker</a:t>
            </a:r>
            <a:endParaRPr/>
          </a:p>
          <a:p>
            <a:pPr indent="-317500" lvl="1" marL="914400" rtl="0" algn="l">
              <a:spcBef>
                <a:spcPts val="0"/>
              </a:spcBef>
              <a:spcAft>
                <a:spcPts val="0"/>
              </a:spcAft>
              <a:buSzPts val="1400"/>
              <a:buChar char="○"/>
            </a:pPr>
            <a:r>
              <a:rPr lang="en"/>
              <a:t>binder</a:t>
            </a:r>
            <a:endParaRPr/>
          </a:p>
          <a:p>
            <a:pPr indent="-342900" lvl="0" marL="457200" rtl="0" algn="l">
              <a:spcBef>
                <a:spcPts val="0"/>
              </a:spcBef>
              <a:spcAft>
                <a:spcPts val="0"/>
              </a:spcAft>
              <a:buSzPts val="1800"/>
              <a:buChar char="●"/>
            </a:pPr>
            <a:r>
              <a:rPr lang="en"/>
              <a:t>dask</a:t>
            </a:r>
            <a:endParaRPr/>
          </a:p>
          <a:p>
            <a:pPr indent="-317500" lvl="1" marL="914400" rtl="0" algn="l">
              <a:spcBef>
                <a:spcPts val="0"/>
              </a:spcBef>
              <a:spcAft>
                <a:spcPts val="0"/>
              </a:spcAft>
              <a:buSzPts val="1400"/>
              <a:buChar char="○"/>
            </a:pPr>
            <a:r>
              <a:rPr lang="en"/>
              <a:t>dataframes</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Easy to install</a:t>
            </a:r>
            <a:endParaRPr/>
          </a:p>
        </p:txBody>
      </p:sp>
      <p:sp>
        <p:nvSpPr>
          <p:cNvPr id="171" name="Google Shape;17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pip install h5py scikit-image graphviz dask[complete]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graphs</a:t>
            </a:r>
            <a:endParaRPr/>
          </a:p>
        </p:txBody>
      </p:sp>
      <p:sp>
        <p:nvSpPr>
          <p:cNvPr id="177" name="Google Shape;17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dask represents parallel computation as a </a:t>
            </a:r>
            <a:br>
              <a:rPr lang="en"/>
            </a:br>
            <a:r>
              <a:rPr lang="en"/>
              <a:t>directed acyclic graph</a:t>
            </a:r>
            <a:endParaRPr/>
          </a:p>
        </p:txBody>
      </p:sp>
      <p:pic>
        <p:nvPicPr>
          <p:cNvPr id="178" name="Google Shape;178;p33"/>
          <p:cNvPicPr preferRelativeResize="0"/>
          <p:nvPr/>
        </p:nvPicPr>
        <p:blipFill>
          <a:blip r:embed="rId3">
            <a:alphaModFix/>
          </a:blip>
          <a:stretch>
            <a:fillRect/>
          </a:stretch>
        </p:blipFill>
        <p:spPr>
          <a:xfrm>
            <a:off x="3626325" y="1715325"/>
            <a:ext cx="2876550" cy="3238500"/>
          </a:xfrm>
          <a:prstGeom prst="rect">
            <a:avLst/>
          </a:prstGeom>
          <a:noFill/>
          <a:ln>
            <a:noFill/>
          </a:ln>
        </p:spPr>
      </p:pic>
      <p:pic>
        <p:nvPicPr>
          <p:cNvPr id="179" name="Google Shape;179;p33"/>
          <p:cNvPicPr preferRelativeResize="0"/>
          <p:nvPr/>
        </p:nvPicPr>
        <p:blipFill>
          <a:blip r:embed="rId4">
            <a:alphaModFix/>
          </a:blip>
          <a:stretch>
            <a:fillRect/>
          </a:stretch>
        </p:blipFill>
        <p:spPr>
          <a:xfrm>
            <a:off x="7184102" y="610425"/>
            <a:ext cx="1784225" cy="4007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But that's low-level stuff – what about DataFrames?</a:t>
            </a:r>
            <a:endParaRPr/>
          </a:p>
        </p:txBody>
      </p:sp>
      <p:sp>
        <p:nvSpPr>
          <p:cNvPr id="185" name="Google Shape;18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91666"/>
              <a:buFont typeface="Arial"/>
              <a:buNone/>
            </a:pPr>
            <a:r>
              <a:rPr lang="en" sz="1200">
                <a:solidFill>
                  <a:srgbClr val="333333"/>
                </a:solidFill>
                <a:highlight>
                  <a:srgbClr val="FFFFFF"/>
                </a:highlight>
              </a:rPr>
              <a:t>Dask DataFrame is used in situations where Pandas is commonly needed, usually when Pandas fails due to data size or computation speed:</a:t>
            </a:r>
            <a:endParaRPr sz="1200">
              <a:solidFill>
                <a:srgbClr val="333333"/>
              </a:solidFill>
              <a:highlight>
                <a:srgbClr val="FFFFFF"/>
              </a:highlight>
            </a:endParaRPr>
          </a:p>
          <a:p>
            <a:pPr indent="-299085" lvl="0" marL="457200" rtl="0" algn="l">
              <a:spcBef>
                <a:spcPts val="1400"/>
              </a:spcBef>
              <a:spcAft>
                <a:spcPts val="0"/>
              </a:spcAft>
              <a:buClr>
                <a:srgbClr val="333333"/>
              </a:buClr>
              <a:buSzPct val="100000"/>
              <a:buChar char="●"/>
            </a:pPr>
            <a:r>
              <a:rPr lang="en" sz="1200">
                <a:solidFill>
                  <a:srgbClr val="333333"/>
                </a:solidFill>
                <a:highlight>
                  <a:srgbClr val="FFFFFF"/>
                </a:highlight>
              </a:rPr>
              <a:t>Manipulating large datasets, even when those datasets don’t fit in memory</a:t>
            </a:r>
            <a:endParaRPr sz="1200">
              <a:solidFill>
                <a:srgbClr val="333333"/>
              </a:solidFill>
              <a:highlight>
                <a:srgbClr val="FFFFFF"/>
              </a:highlight>
            </a:endParaRPr>
          </a:p>
          <a:p>
            <a:pPr indent="-299085" lvl="0" marL="457200" rtl="0" algn="l">
              <a:spcBef>
                <a:spcPts val="0"/>
              </a:spcBef>
              <a:spcAft>
                <a:spcPts val="0"/>
              </a:spcAft>
              <a:buClr>
                <a:srgbClr val="333333"/>
              </a:buClr>
              <a:buSzPct val="100000"/>
              <a:buChar char="●"/>
            </a:pPr>
            <a:r>
              <a:rPr lang="en" sz="1200">
                <a:solidFill>
                  <a:srgbClr val="333333"/>
                </a:solidFill>
                <a:highlight>
                  <a:srgbClr val="FFFFFF"/>
                </a:highlight>
              </a:rPr>
              <a:t>Accelerating long computations by using many cores</a:t>
            </a:r>
            <a:endParaRPr sz="1200">
              <a:solidFill>
                <a:srgbClr val="333333"/>
              </a:solidFill>
              <a:highlight>
                <a:srgbClr val="FFFFFF"/>
              </a:highlight>
            </a:endParaRPr>
          </a:p>
          <a:p>
            <a:pPr indent="-299085" lvl="0" marL="457200" rtl="0" algn="l">
              <a:spcBef>
                <a:spcPts val="0"/>
              </a:spcBef>
              <a:spcAft>
                <a:spcPts val="0"/>
              </a:spcAft>
              <a:buClr>
                <a:srgbClr val="333333"/>
              </a:buClr>
              <a:buSzPct val="100000"/>
              <a:buChar char="●"/>
            </a:pPr>
            <a:r>
              <a:rPr lang="en" sz="1200">
                <a:solidFill>
                  <a:srgbClr val="333333"/>
                </a:solidFill>
                <a:highlight>
                  <a:srgbClr val="FFFFFF"/>
                </a:highlight>
              </a:rPr>
              <a:t>Distributed computing on large datasets with standard Pandas operations like groupby, join, and time series computations</a:t>
            </a:r>
            <a:endParaRPr sz="1200">
              <a:solidFill>
                <a:srgbClr val="333333"/>
              </a:solidFill>
              <a:highlight>
                <a:srgbClr val="FFFFFF"/>
              </a:highlight>
            </a:endParaRPr>
          </a:p>
          <a:p>
            <a:pPr indent="0" lvl="0" marL="0" rtl="0" algn="l">
              <a:spcBef>
                <a:spcPts val="1200"/>
              </a:spcBef>
              <a:spcAft>
                <a:spcPts val="0"/>
              </a:spcAft>
              <a:buNone/>
            </a:pPr>
            <a:r>
              <a:rPr lang="en" sz="1200">
                <a:solidFill>
                  <a:srgbClr val="333333"/>
                </a:solidFill>
                <a:highlight>
                  <a:srgbClr val="FFFFFF"/>
                </a:highlight>
              </a:rPr>
              <a:t>Dask DataFrame may not be the best choice in the following situations:</a:t>
            </a:r>
            <a:endParaRPr sz="1200">
              <a:solidFill>
                <a:srgbClr val="333333"/>
              </a:solidFill>
              <a:highlight>
                <a:srgbClr val="FFFFFF"/>
              </a:highlight>
            </a:endParaRPr>
          </a:p>
          <a:p>
            <a:pPr indent="-299085" lvl="0" marL="457200" rtl="0" algn="l">
              <a:spcBef>
                <a:spcPts val="1400"/>
              </a:spcBef>
              <a:spcAft>
                <a:spcPts val="0"/>
              </a:spcAft>
              <a:buClr>
                <a:srgbClr val="333333"/>
              </a:buClr>
              <a:buSzPct val="100000"/>
              <a:buChar char="●"/>
            </a:pPr>
            <a:r>
              <a:rPr lang="en" sz="1200">
                <a:solidFill>
                  <a:srgbClr val="333333"/>
                </a:solidFill>
                <a:highlight>
                  <a:srgbClr val="FFFFFF"/>
                </a:highlight>
              </a:rPr>
              <a:t>If your dataset fits comfortably into RAM on your laptop, then you may be better off just using Pandas. There may be simpler ways to improve performance than through parallelism</a:t>
            </a:r>
            <a:endParaRPr sz="1200">
              <a:solidFill>
                <a:srgbClr val="333333"/>
              </a:solidFill>
              <a:highlight>
                <a:srgbClr val="FFFFFF"/>
              </a:highlight>
            </a:endParaRPr>
          </a:p>
          <a:p>
            <a:pPr indent="-299085" lvl="0" marL="457200" rtl="0" algn="l">
              <a:spcBef>
                <a:spcPts val="0"/>
              </a:spcBef>
              <a:spcAft>
                <a:spcPts val="0"/>
              </a:spcAft>
              <a:buClr>
                <a:srgbClr val="333333"/>
              </a:buClr>
              <a:buSzPct val="100000"/>
              <a:buChar char="●"/>
            </a:pPr>
            <a:r>
              <a:rPr lang="en" sz="1200">
                <a:solidFill>
                  <a:srgbClr val="333333"/>
                </a:solidFill>
                <a:highlight>
                  <a:srgbClr val="FFFFFF"/>
                </a:highlight>
              </a:rPr>
              <a:t>If your dataset doesn’t fit neatly into the Pandas tabular model, then you might find more use in </a:t>
            </a:r>
            <a:r>
              <a:rPr lang="en" sz="1200">
                <a:solidFill>
                  <a:schemeClr val="hlink"/>
                </a:solidFill>
                <a:highlight>
                  <a:srgbClr val="FFFFFF"/>
                </a:highlight>
                <a:uFill>
                  <a:noFill/>
                </a:uFill>
                <a:hlinkClick r:id="rId3"/>
              </a:rPr>
              <a:t>dask.bag</a:t>
            </a:r>
            <a:r>
              <a:rPr lang="en" sz="1200">
                <a:solidFill>
                  <a:srgbClr val="333333"/>
                </a:solidFill>
                <a:highlight>
                  <a:srgbClr val="FFFFFF"/>
                </a:highlight>
              </a:rPr>
              <a:t> or </a:t>
            </a:r>
            <a:r>
              <a:rPr lang="en" sz="1200">
                <a:solidFill>
                  <a:schemeClr val="hlink"/>
                </a:solidFill>
                <a:highlight>
                  <a:srgbClr val="FFFFFF"/>
                </a:highlight>
                <a:uFill>
                  <a:noFill/>
                </a:uFill>
                <a:hlinkClick r:id="rId4"/>
              </a:rPr>
              <a:t>dask.array</a:t>
            </a:r>
            <a:endParaRPr sz="1200">
              <a:solidFill>
                <a:schemeClr val="hlink"/>
              </a:solidFill>
              <a:highlight>
                <a:srgbClr val="FFFFFF"/>
              </a:highlight>
            </a:endParaRPr>
          </a:p>
          <a:p>
            <a:pPr indent="-299085" lvl="0" marL="457200" rtl="0" algn="l">
              <a:spcBef>
                <a:spcPts val="0"/>
              </a:spcBef>
              <a:spcAft>
                <a:spcPts val="0"/>
              </a:spcAft>
              <a:buClr>
                <a:srgbClr val="333333"/>
              </a:buClr>
              <a:buSzPct val="100000"/>
              <a:buChar char="●"/>
            </a:pPr>
            <a:r>
              <a:rPr lang="en" sz="1200">
                <a:solidFill>
                  <a:srgbClr val="333333"/>
                </a:solidFill>
                <a:highlight>
                  <a:srgbClr val="FFFFFF"/>
                </a:highlight>
              </a:rPr>
              <a:t>If you need functions that are not implemented in Dask DataFrame, then you might want to look at </a:t>
            </a:r>
            <a:r>
              <a:rPr lang="en" sz="1200">
                <a:solidFill>
                  <a:schemeClr val="hlink"/>
                </a:solidFill>
                <a:highlight>
                  <a:srgbClr val="FFFFFF"/>
                </a:highlight>
                <a:uFill>
                  <a:noFill/>
                </a:uFill>
                <a:hlinkClick r:id="rId5"/>
              </a:rPr>
              <a:t>dask.delayed</a:t>
            </a:r>
            <a:r>
              <a:rPr lang="en" sz="1200">
                <a:solidFill>
                  <a:srgbClr val="333333"/>
                </a:solidFill>
                <a:highlight>
                  <a:srgbClr val="FFFFFF"/>
                </a:highlight>
              </a:rPr>
              <a:t> which offers more flexibility</a:t>
            </a:r>
            <a:endParaRPr sz="1200">
              <a:solidFill>
                <a:srgbClr val="333333"/>
              </a:solidFill>
              <a:highlight>
                <a:srgbClr val="FFFFFF"/>
              </a:highlight>
            </a:endParaRPr>
          </a:p>
          <a:p>
            <a:pPr indent="-299085" lvl="0" marL="457200" rtl="0" algn="l">
              <a:spcBef>
                <a:spcPts val="0"/>
              </a:spcBef>
              <a:spcAft>
                <a:spcPts val="0"/>
              </a:spcAft>
              <a:buClr>
                <a:srgbClr val="333333"/>
              </a:buClr>
              <a:buSzPct val="100000"/>
              <a:buChar char="●"/>
            </a:pPr>
            <a:r>
              <a:rPr lang="en" sz="1200">
                <a:solidFill>
                  <a:srgbClr val="333333"/>
                </a:solidFill>
                <a:highlight>
                  <a:srgbClr val="FFFFFF"/>
                </a:highlight>
              </a:rPr>
              <a:t>If you need a proper database with all that databases offer you might prefer something like </a:t>
            </a:r>
            <a:r>
              <a:rPr lang="en" sz="1200">
                <a:solidFill>
                  <a:schemeClr val="hlink"/>
                </a:solidFill>
                <a:highlight>
                  <a:srgbClr val="FFFFFF"/>
                </a:highlight>
                <a:uFill>
                  <a:noFill/>
                </a:uFill>
                <a:hlinkClick r:id="rId6"/>
              </a:rPr>
              <a:t>Postgres</a:t>
            </a:r>
            <a:endParaRPr sz="1200">
              <a:solidFill>
                <a:schemeClr val="hlink"/>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take a look at dask using binder</a:t>
            </a:r>
            <a:endParaRPr/>
          </a:p>
        </p:txBody>
      </p:sp>
      <p:sp>
        <p:nvSpPr>
          <p:cNvPr id="191" name="Google Shape;191;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 you don't have to install anything)</a:t>
            </a:r>
            <a:endParaRPr/>
          </a:p>
          <a:p>
            <a:pPr indent="-342900" lvl="0" marL="457200" rtl="0" algn="l">
              <a:spcBef>
                <a:spcPts val="0"/>
              </a:spcBef>
              <a:spcAft>
                <a:spcPts val="0"/>
              </a:spcAft>
              <a:buSzPts val="1800"/>
              <a:buChar char="●"/>
            </a:pPr>
            <a:r>
              <a:rPr lang="en" u="sng">
                <a:solidFill>
                  <a:schemeClr val="hlink"/>
                </a:solidFill>
                <a:hlinkClick r:id="rId3"/>
              </a:rPr>
              <a:t>https://github.com/dask/dask-tutorial</a:t>
            </a:r>
            <a:r>
              <a:rPr lang="en"/>
              <a:t> (note: there is a limit (100) on the number of sessions that can be active at any given time)</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try out some dask!</a:t>
            </a:r>
            <a:endParaRPr/>
          </a:p>
        </p:txBody>
      </p:sp>
      <p:sp>
        <p:nvSpPr>
          <p:cNvPr id="197" name="Google Shape;19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Install dask on your laptop using the command below.  Note that you may need to install additional libraries (your notebooks may fail with errors if they're missing).  In particular, graphviz is needed for the .visualize() methods.  The graphviz installation is a bit complicated by the fact that you need to have the graphviz executable installed as well as the python module).</a:t>
            </a:r>
            <a:endParaRPr/>
          </a:p>
          <a:p>
            <a:pPr indent="0" lvl="0" marL="0" rtl="0" algn="l">
              <a:spcBef>
                <a:spcPts val="1200"/>
              </a:spcBef>
              <a:spcAft>
                <a:spcPts val="0"/>
              </a:spcAft>
              <a:buClr>
                <a:schemeClr val="dk1"/>
              </a:buClr>
              <a:buSzPts val="1100"/>
              <a:buFont typeface="Arial"/>
              <a:buNone/>
            </a:pPr>
            <a:r>
              <a:rPr lang="en">
                <a:latin typeface="Consolas"/>
                <a:ea typeface="Consolas"/>
                <a:cs typeface="Consolas"/>
                <a:sym typeface="Consolas"/>
              </a:rPr>
              <a:t>	pip install graphviz h5py dask[complete]</a:t>
            </a:r>
            <a:endParaRPr>
              <a:latin typeface="Consolas"/>
              <a:ea typeface="Consolas"/>
              <a:cs typeface="Consolas"/>
              <a:sym typeface="Consolas"/>
            </a:endParaRPr>
          </a:p>
          <a:p>
            <a:pPr indent="0" lvl="0" marL="0" rtl="0" algn="l">
              <a:spcBef>
                <a:spcPts val="1200"/>
              </a:spcBef>
              <a:spcAft>
                <a:spcPts val="0"/>
              </a:spcAft>
              <a:buClr>
                <a:schemeClr val="dk1"/>
              </a:buClr>
              <a:buSzPts val="1100"/>
              <a:buFont typeface="Arial"/>
              <a:buNone/>
            </a:pPr>
            <a:r>
              <a:t/>
            </a:r>
            <a:endParaRPr>
              <a:latin typeface="Consolas"/>
              <a:ea typeface="Consolas"/>
              <a:cs typeface="Consolas"/>
              <a:sym typeface="Consolas"/>
            </a:endParaRPr>
          </a:p>
          <a:p>
            <a:pPr indent="0" lvl="0" marL="0" rtl="0" algn="l">
              <a:spcBef>
                <a:spcPts val="1200"/>
              </a:spcBef>
              <a:spcAft>
                <a:spcPts val="1200"/>
              </a:spcAft>
              <a:buClr>
                <a:schemeClr val="dk1"/>
              </a:buClr>
              <a:buSzPts val="1100"/>
              <a:buFont typeface="Arial"/>
              <a:buNone/>
            </a:pPr>
            <a:r>
              <a:rPr lang="en">
                <a:latin typeface="Consolas"/>
                <a:ea typeface="Consolas"/>
                <a:cs typeface="Consolas"/>
                <a:sym typeface="Consolas"/>
              </a:rPr>
              <a:t>Download today's notebook (from Canvas) and open it.</a:t>
            </a:r>
            <a:endParaRPr>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Check-in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about homework, ML, etc</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quick detour</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git</a:t>
            </a:r>
            <a:endParaRPr/>
          </a:p>
          <a:p>
            <a:pPr indent="-342900" lvl="0" marL="457200" rtl="0" algn="l">
              <a:spcBef>
                <a:spcPts val="0"/>
              </a:spcBef>
              <a:spcAft>
                <a:spcPts val="0"/>
              </a:spcAft>
              <a:buSzPts val="1800"/>
              <a:buChar char="●"/>
            </a:pPr>
            <a:r>
              <a:rPr lang="en"/>
              <a:t>github</a:t>
            </a:r>
            <a:endParaRPr/>
          </a:p>
          <a:p>
            <a:pPr indent="-342900" lvl="0" marL="457200" rtl="0" algn="l">
              <a:spcBef>
                <a:spcPts val="0"/>
              </a:spcBef>
              <a:spcAft>
                <a:spcPts val="0"/>
              </a:spcAft>
              <a:buSzPts val="1800"/>
              <a:buChar char="●"/>
            </a:pPr>
            <a:r>
              <a:rPr lang="en"/>
              <a:t>docker</a:t>
            </a:r>
            <a:endParaRPr/>
          </a:p>
          <a:p>
            <a:pPr indent="-342900" lvl="0" marL="457200" rtl="0" algn="l">
              <a:spcBef>
                <a:spcPts val="0"/>
              </a:spcBef>
              <a:spcAft>
                <a:spcPts val="0"/>
              </a:spcAft>
              <a:buSzPts val="1800"/>
              <a:buChar char="●"/>
            </a:pPr>
            <a:r>
              <a:rPr lang="en"/>
              <a:t>binder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distributed version control</a:t>
            </a:r>
            <a:endParaRPr/>
          </a:p>
          <a:p>
            <a:pPr indent="-342900" lvl="0" marL="457200" rtl="0" algn="l">
              <a:spcBef>
                <a:spcPts val="0"/>
              </a:spcBef>
              <a:spcAft>
                <a:spcPts val="0"/>
              </a:spcAft>
              <a:buSzPts val="1800"/>
              <a:buChar char="●"/>
            </a:pPr>
            <a:r>
              <a:rPr lang="en"/>
              <a:t>really great for many languages</a:t>
            </a:r>
            <a:endParaRPr/>
          </a:p>
          <a:p>
            <a:pPr indent="-317500" lvl="1" marL="914400" rtl="0" algn="l">
              <a:spcBef>
                <a:spcPts val="0"/>
              </a:spcBef>
              <a:spcAft>
                <a:spcPts val="0"/>
              </a:spcAft>
              <a:buSzPts val="1400"/>
              <a:buChar char="○"/>
            </a:pPr>
            <a:r>
              <a:rPr lang="en"/>
              <a:t>(but sometimes not really great for Jupyter notebooks)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descr="Git" id="86" name="Google Shape;86;p18" title="If that doesn't fix it, git.txt contains the phone number of a friend of mine who understands git. Just wait through a few minutes of 'It's really pretty simple, just think of branches as...' and eventually you'll learn the commands that will fix everything."/>
          <p:cNvPicPr preferRelativeResize="0"/>
          <p:nvPr/>
        </p:nvPicPr>
        <p:blipFill>
          <a:blip r:embed="rId3">
            <a:alphaModFix/>
          </a:blip>
          <a:stretch>
            <a:fillRect/>
          </a:stretch>
        </p:blipFill>
        <p:spPr>
          <a:xfrm>
            <a:off x="5689050" y="364650"/>
            <a:ext cx="3143250" cy="4552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github</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 convenient cloud-based solution to sharing git repositories (repos)</a:t>
            </a:r>
            <a:endParaRPr/>
          </a:p>
          <a:p>
            <a:pPr indent="-342900" lvl="0" marL="457200" rtl="0" algn="l">
              <a:spcBef>
                <a:spcPts val="0"/>
              </a:spcBef>
              <a:spcAft>
                <a:spcPts val="0"/>
              </a:spcAft>
              <a:buSzPts val="1800"/>
              <a:buChar char="●"/>
            </a:pPr>
            <a:r>
              <a:rPr lang="en"/>
              <a:t>see, for example, </a:t>
            </a:r>
            <a:r>
              <a:rPr lang="en" u="sng">
                <a:solidFill>
                  <a:schemeClr val="accent5"/>
                </a:solidFill>
                <a:hlinkClick r:id="rId3">
                  <a:extLst>
                    <a:ext uri="{A12FA001-AC4F-418D-AE19-62706E023703}">
                      <ahyp:hlinkClr val="tx"/>
                    </a:ext>
                  </a:extLst>
                </a:hlinkClick>
              </a:rPr>
              <a:t>umpy</a:t>
            </a:r>
            <a:endParaRPr/>
          </a:p>
          <a:p>
            <a:pPr indent="-342900" lvl="0" marL="457200" rtl="0" algn="l">
              <a:spcBef>
                <a:spcPts val="0"/>
              </a:spcBef>
              <a:spcAft>
                <a:spcPts val="0"/>
              </a:spcAft>
              <a:buSzPts val="1800"/>
              <a:buChar char="●"/>
            </a:pPr>
            <a:r>
              <a:rPr lang="en"/>
              <a:t>see also, </a:t>
            </a:r>
            <a:r>
              <a:rPr lang="en" u="sng">
                <a:solidFill>
                  <a:schemeClr val="hlink"/>
                </a:solidFill>
                <a:hlinkClick r:id="rId4"/>
              </a:rPr>
              <a:t>https://github.com/umsi-data-science/si618wn23</a:t>
            </a:r>
            <a:r>
              <a:rPr lang="en"/>
              <a:t> (and </a:t>
            </a:r>
            <a:r>
              <a:rPr lang="en" u="sng">
                <a:solidFill>
                  <a:schemeClr val="hlink"/>
                </a:solidFill>
                <a:hlinkClick r:id="rId5"/>
              </a:rPr>
              <a:t>https://github.com/umsi-data-science/data</a:t>
            </a:r>
            <a:r>
              <a:rPr lang="en"/>
              <a:t>) </a:t>
            </a:r>
            <a:endParaRPr/>
          </a:p>
          <a:p>
            <a:pPr indent="-342900" lvl="0" marL="457200" rtl="0" algn="l">
              <a:spcBef>
                <a:spcPts val="0"/>
              </a:spcBef>
              <a:spcAft>
                <a:spcPts val="0"/>
              </a:spcAft>
              <a:buSzPts val="1800"/>
              <a:buChar char="●"/>
            </a:pPr>
            <a:r>
              <a:rPr lang="en"/>
              <a:t>Jupyter notebooks can be viewed automatically using nbviewer (which doesn't always work)</a:t>
            </a:r>
            <a:endParaRPr/>
          </a:p>
          <a:p>
            <a:pPr indent="-342900" lvl="0" marL="457200" rtl="0" algn="l">
              <a:spcBef>
                <a:spcPts val="0"/>
              </a:spcBef>
              <a:spcAft>
                <a:spcPts val="0"/>
              </a:spcAft>
              <a:buSzPts val="1800"/>
              <a:buChar char="●"/>
            </a:pPr>
            <a:r>
              <a:rPr lang="en"/>
              <a:t>wouldn't it be great if we could have an interactive environment based on the contents of a repo?</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docker</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Wikipedia:</a:t>
            </a:r>
            <a:endParaRPr/>
          </a:p>
          <a:p>
            <a:pPr indent="0" lvl="0" marL="0" rtl="0" algn="l">
              <a:spcBef>
                <a:spcPts val="1200"/>
              </a:spcBef>
              <a:spcAft>
                <a:spcPts val="0"/>
              </a:spcAft>
              <a:buNone/>
            </a:pPr>
            <a:r>
              <a:rPr lang="en"/>
              <a:t>Docker is a set of </a:t>
            </a:r>
            <a:r>
              <a:rPr b="1" lang="en"/>
              <a:t>platform as a service</a:t>
            </a:r>
            <a:r>
              <a:rPr lang="en"/>
              <a:t> products that use OS-level </a:t>
            </a:r>
            <a:r>
              <a:rPr b="1" lang="en"/>
              <a:t>virtualization</a:t>
            </a:r>
            <a:r>
              <a:rPr lang="en"/>
              <a:t> to deliver software in packages called </a:t>
            </a:r>
            <a:r>
              <a:rPr b="1" lang="en"/>
              <a:t>containers</a:t>
            </a:r>
            <a:r>
              <a:rPr lang="en"/>
              <a:t>. Containers are </a:t>
            </a:r>
            <a:r>
              <a:rPr b="1" lang="en"/>
              <a:t>isolated</a:t>
            </a:r>
            <a:r>
              <a:rPr lang="en"/>
              <a:t> from one another and bundle their own software, libraries and configuration files; they </a:t>
            </a:r>
            <a:r>
              <a:rPr b="1" lang="en"/>
              <a:t>can communicate with each other</a:t>
            </a:r>
            <a:r>
              <a:rPr lang="en"/>
              <a:t> through well-defined channels.</a:t>
            </a:r>
            <a:endParaRPr/>
          </a:p>
          <a:p>
            <a:pPr indent="0" lvl="0" marL="0" rtl="0" algn="l">
              <a:spcBef>
                <a:spcPts val="1200"/>
              </a:spcBef>
              <a:spcAft>
                <a:spcPts val="0"/>
              </a:spcAft>
              <a:buNone/>
            </a:pPr>
            <a:r>
              <a:rPr lang="en" u="sng">
                <a:solidFill>
                  <a:schemeClr val="hlink"/>
                </a:solidFill>
                <a:hlinkClick r:id="rId3"/>
              </a:rPr>
              <a:t>www.docker.com</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binder: turn a git repo into a collection of interactive notebooks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add a few configuration files to your repo, point binder at your repo and enjoy (after a small wait)!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