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1"/>
  </p:notesMasterIdLst>
  <p:sldIdLst>
    <p:sldId id="256" r:id="rId2"/>
    <p:sldId id="257" r:id="rId3"/>
    <p:sldId id="259" r:id="rId4"/>
    <p:sldId id="258" r:id="rId5"/>
    <p:sldId id="260" r:id="rId6"/>
    <p:sldId id="330" r:id="rId7"/>
    <p:sldId id="327" r:id="rId8"/>
    <p:sldId id="331" r:id="rId9"/>
    <p:sldId id="328" r:id="rId10"/>
    <p:sldId id="332" r:id="rId11"/>
    <p:sldId id="329" r:id="rId12"/>
    <p:sldId id="333" r:id="rId13"/>
    <p:sldId id="273" r:id="rId14"/>
    <p:sldId id="275" r:id="rId15"/>
    <p:sldId id="334" r:id="rId16"/>
    <p:sldId id="335" r:id="rId17"/>
    <p:sldId id="336" r:id="rId18"/>
    <p:sldId id="337" r:id="rId19"/>
    <p:sldId id="338" r:id="rId20"/>
    <p:sldId id="359"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5" r:id="rId35"/>
    <p:sldId id="352" r:id="rId36"/>
    <p:sldId id="353" r:id="rId37"/>
    <p:sldId id="356" r:id="rId38"/>
    <p:sldId id="358" r:id="rId39"/>
    <p:sldId id="357" r:id="rId40"/>
  </p:sldIdLst>
  <p:sldSz cx="9144000" cy="5143500" type="screen16x9"/>
  <p:notesSz cx="6858000" cy="9144000"/>
  <p:embeddedFontLst>
    <p:embeddedFont>
      <p:font typeface="Arial MT" pitchFamily="50" charset="0"/>
      <p:bold r:id="rId42"/>
      <p:italic r:id="rId43"/>
      <p:boldItalic r:id="rId44"/>
    </p:embeddedFont>
    <p:embeddedFont>
      <p:font typeface="Chakra Petch" panose="020B0604020202020204" charset="-34"/>
      <p:regular r:id="rId45"/>
      <p:bold r:id="rId46"/>
      <p:italic r:id="rId47"/>
      <p:boldItalic r:id="rId48"/>
    </p:embeddedFont>
    <p:embeddedFont>
      <p:font typeface="Ex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444B68-23FF-4E11-91C3-3B3CAEF6905E}">
  <a:tblStyle styleId="{3E444B68-23FF-4E11-91C3-3B3CAEF690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048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a18735c7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a18735c7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32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43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18735c7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18735c7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ba18735c7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ba18735c7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1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4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24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ba18735c7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ba18735c7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771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70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ba18735c7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ba18735c7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975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83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72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18735c7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18735c7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55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18735c7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18735c7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5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18735c7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18735c7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10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68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18735c7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18735c7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30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98feb88a6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98feb88a6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98feb88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a18735c7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a18735c7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94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a18735c7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a18735c7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06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59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a18735c7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a18735c7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62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2325" y="1813400"/>
            <a:ext cx="4893600" cy="22584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SzPts val="7200"/>
              <a:buNone/>
              <a:defRPr sz="6000"/>
            </a:lvl1pPr>
            <a:lvl2pPr lvl="1" algn="ctr">
              <a:lnSpc>
                <a:spcPct val="80000"/>
              </a:lnSpc>
              <a:spcBef>
                <a:spcPts val="0"/>
              </a:spcBef>
              <a:spcAft>
                <a:spcPts val="0"/>
              </a:spcAft>
              <a:buSzPts val="7200"/>
              <a:buNone/>
              <a:defRPr sz="7200"/>
            </a:lvl2pPr>
            <a:lvl3pPr lvl="2" algn="ctr">
              <a:lnSpc>
                <a:spcPct val="80000"/>
              </a:lnSpc>
              <a:spcBef>
                <a:spcPts val="0"/>
              </a:spcBef>
              <a:spcAft>
                <a:spcPts val="0"/>
              </a:spcAft>
              <a:buSzPts val="7200"/>
              <a:buNone/>
              <a:defRPr sz="7200"/>
            </a:lvl3pPr>
            <a:lvl4pPr lvl="3" algn="ctr">
              <a:lnSpc>
                <a:spcPct val="80000"/>
              </a:lnSpc>
              <a:spcBef>
                <a:spcPts val="0"/>
              </a:spcBef>
              <a:spcAft>
                <a:spcPts val="0"/>
              </a:spcAft>
              <a:buSzPts val="7200"/>
              <a:buNone/>
              <a:defRPr sz="7200"/>
            </a:lvl4pPr>
            <a:lvl5pPr lvl="4" algn="ctr">
              <a:lnSpc>
                <a:spcPct val="80000"/>
              </a:lnSpc>
              <a:spcBef>
                <a:spcPts val="0"/>
              </a:spcBef>
              <a:spcAft>
                <a:spcPts val="0"/>
              </a:spcAft>
              <a:buSzPts val="7200"/>
              <a:buNone/>
              <a:defRPr sz="7200"/>
            </a:lvl5pPr>
            <a:lvl6pPr lvl="5" algn="ctr">
              <a:lnSpc>
                <a:spcPct val="80000"/>
              </a:lnSpc>
              <a:spcBef>
                <a:spcPts val="0"/>
              </a:spcBef>
              <a:spcAft>
                <a:spcPts val="0"/>
              </a:spcAft>
              <a:buSzPts val="7200"/>
              <a:buNone/>
              <a:defRPr sz="7200"/>
            </a:lvl6pPr>
            <a:lvl7pPr lvl="6" algn="ctr">
              <a:lnSpc>
                <a:spcPct val="80000"/>
              </a:lnSpc>
              <a:spcBef>
                <a:spcPts val="0"/>
              </a:spcBef>
              <a:spcAft>
                <a:spcPts val="0"/>
              </a:spcAft>
              <a:buSzPts val="7200"/>
              <a:buNone/>
              <a:defRPr sz="7200"/>
            </a:lvl7pPr>
            <a:lvl8pPr lvl="7" algn="ctr">
              <a:lnSpc>
                <a:spcPct val="80000"/>
              </a:lnSpc>
              <a:spcBef>
                <a:spcPts val="0"/>
              </a:spcBef>
              <a:spcAft>
                <a:spcPts val="0"/>
              </a:spcAft>
              <a:buSzPts val="7200"/>
              <a:buNone/>
              <a:defRPr sz="7200"/>
            </a:lvl8pPr>
            <a:lvl9pPr lvl="8" algn="ctr">
              <a:lnSpc>
                <a:spcPct val="80000"/>
              </a:lnSpc>
              <a:spcBef>
                <a:spcPts val="0"/>
              </a:spcBef>
              <a:spcAft>
                <a:spcPts val="0"/>
              </a:spcAft>
              <a:buSzPts val="7200"/>
              <a:buNone/>
              <a:defRPr sz="7200"/>
            </a:lvl9pPr>
          </a:lstStyle>
          <a:p>
            <a:endParaRPr/>
          </a:p>
        </p:txBody>
      </p:sp>
      <p:sp>
        <p:nvSpPr>
          <p:cNvPr id="10" name="Google Shape;10;p2"/>
          <p:cNvSpPr txBox="1">
            <a:spLocks noGrp="1"/>
          </p:cNvSpPr>
          <p:nvPr>
            <p:ph type="subTitle" idx="1"/>
          </p:nvPr>
        </p:nvSpPr>
        <p:spPr>
          <a:xfrm>
            <a:off x="6188875" y="2148500"/>
            <a:ext cx="1977900" cy="1588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11" name="Google Shape;11;p2"/>
          <p:cNvSpPr/>
          <p:nvPr/>
        </p:nvSpPr>
        <p:spPr>
          <a:xfrm>
            <a:off x="8287650" y="8050"/>
            <a:ext cx="8625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139850" y="-4147800"/>
            <a:ext cx="862500" cy="9158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74"/>
        <p:cNvGrpSpPr/>
        <p:nvPr/>
      </p:nvGrpSpPr>
      <p:grpSpPr>
        <a:xfrm>
          <a:off x="0" y="0"/>
          <a:ext cx="0" cy="0"/>
          <a:chOff x="0" y="0"/>
          <a:chExt cx="0" cy="0"/>
        </a:xfrm>
      </p:grpSpPr>
      <p:sp>
        <p:nvSpPr>
          <p:cNvPr id="175" name="Google Shape;175;p27"/>
          <p:cNvSpPr/>
          <p:nvPr/>
        </p:nvSpPr>
        <p:spPr>
          <a:xfrm rot="5400000">
            <a:off x="4302300" y="-4302300"/>
            <a:ext cx="539400" cy="914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2318250" y="7975"/>
            <a:ext cx="4507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0" y="8050"/>
            <a:ext cx="539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0_1_1_1_1_1">
    <p:spTree>
      <p:nvGrpSpPr>
        <p:cNvPr id="1" name="Shape 178"/>
        <p:cNvGrpSpPr/>
        <p:nvPr/>
      </p:nvGrpSpPr>
      <p:grpSpPr>
        <a:xfrm>
          <a:off x="0" y="0"/>
          <a:ext cx="0" cy="0"/>
          <a:chOff x="0" y="0"/>
          <a:chExt cx="0" cy="0"/>
        </a:xfrm>
      </p:grpSpPr>
      <p:sp>
        <p:nvSpPr>
          <p:cNvPr id="179" name="Google Shape;179;p28"/>
          <p:cNvSpPr/>
          <p:nvPr/>
        </p:nvSpPr>
        <p:spPr>
          <a:xfrm>
            <a:off x="840875" y="0"/>
            <a:ext cx="1902300" cy="190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0" name="Google Shape;180;p28"/>
          <p:cNvSpPr/>
          <p:nvPr/>
        </p:nvSpPr>
        <p:spPr>
          <a:xfrm>
            <a:off x="842475" y="3237000"/>
            <a:ext cx="1900800" cy="190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8572500" y="0"/>
            <a:ext cx="5715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10_1_1_1_1_1_1">
    <p:spTree>
      <p:nvGrpSpPr>
        <p:cNvPr id="1" name="Shape 182"/>
        <p:cNvGrpSpPr/>
        <p:nvPr/>
      </p:nvGrpSpPr>
      <p:grpSpPr>
        <a:xfrm>
          <a:off x="0" y="0"/>
          <a:ext cx="0" cy="0"/>
          <a:chOff x="0" y="0"/>
          <a:chExt cx="0" cy="0"/>
        </a:xfrm>
      </p:grpSpPr>
      <p:cxnSp>
        <p:nvCxnSpPr>
          <p:cNvPr id="183" name="Google Shape;183;p29"/>
          <p:cNvCxnSpPr/>
          <p:nvPr/>
        </p:nvCxnSpPr>
        <p:spPr>
          <a:xfrm rot="10800000">
            <a:off x="2899713" y="802200"/>
            <a:ext cx="0" cy="3539100"/>
          </a:xfrm>
          <a:prstGeom prst="straightConnector1">
            <a:avLst/>
          </a:prstGeom>
          <a:noFill/>
          <a:ln w="9525" cap="flat" cmpd="sng">
            <a:solidFill>
              <a:schemeClr val="dk1"/>
            </a:solidFill>
            <a:prstDash val="solid"/>
            <a:round/>
            <a:headEnd type="none" w="med" len="med"/>
            <a:tailEnd type="none" w="med" len="med"/>
          </a:ln>
        </p:spPr>
      </p:cxnSp>
      <p:cxnSp>
        <p:nvCxnSpPr>
          <p:cNvPr id="184" name="Google Shape;184;p29"/>
          <p:cNvCxnSpPr/>
          <p:nvPr/>
        </p:nvCxnSpPr>
        <p:spPr>
          <a:xfrm rot="10800000">
            <a:off x="5770088" y="802200"/>
            <a:ext cx="0" cy="3539100"/>
          </a:xfrm>
          <a:prstGeom prst="straightConnector1">
            <a:avLst/>
          </a:prstGeom>
          <a:noFill/>
          <a:ln w="9525" cap="flat" cmpd="sng">
            <a:solidFill>
              <a:schemeClr val="dk1"/>
            </a:solidFill>
            <a:prstDash val="solid"/>
            <a:round/>
            <a:headEnd type="none" w="med" len="med"/>
            <a:tailEnd type="none" w="med" len="med"/>
          </a:ln>
        </p:spPr>
      </p:cxnSp>
      <p:sp>
        <p:nvSpPr>
          <p:cNvPr id="185" name="Google Shape;185;p29"/>
          <p:cNvSpPr/>
          <p:nvPr/>
        </p:nvSpPr>
        <p:spPr>
          <a:xfrm>
            <a:off x="3223400" y="0"/>
            <a:ext cx="2223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8771350" y="0"/>
            <a:ext cx="372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12800" y="1287329"/>
            <a:ext cx="4118400" cy="1880400"/>
          </a:xfrm>
          <a:prstGeom prst="rect">
            <a:avLst/>
          </a:prstGeom>
        </p:spPr>
        <p:txBody>
          <a:bodyPr spcFirstLastPara="1" wrap="square" lIns="91425" tIns="91425" rIns="91425" bIns="91425" anchor="ctr" anchorCtr="0">
            <a:noAutofit/>
          </a:bodyPr>
          <a:lstStyle>
            <a:lvl1pPr lvl="0" algn="l">
              <a:spcBef>
                <a:spcPts val="0"/>
              </a:spcBef>
              <a:spcAft>
                <a:spcPts val="0"/>
              </a:spcAft>
              <a:buSzPts val="6000"/>
              <a:buNone/>
              <a:defRPr sz="5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 name="Google Shape;15;p3"/>
          <p:cNvSpPr txBox="1">
            <a:spLocks noGrp="1"/>
          </p:cNvSpPr>
          <p:nvPr>
            <p:ph type="title" idx="2" hasCustomPrompt="1"/>
          </p:nvPr>
        </p:nvSpPr>
        <p:spPr>
          <a:xfrm>
            <a:off x="416955" y="1994550"/>
            <a:ext cx="16710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8900">
                <a:solidFill>
                  <a:schemeClr val="l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16" name="Google Shape;16;p3"/>
          <p:cNvSpPr txBox="1">
            <a:spLocks noGrp="1"/>
          </p:cNvSpPr>
          <p:nvPr>
            <p:ph type="subTitle" idx="1"/>
          </p:nvPr>
        </p:nvSpPr>
        <p:spPr>
          <a:xfrm>
            <a:off x="2551075" y="3038829"/>
            <a:ext cx="3644100" cy="720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7" name="Google Shape;17;p3"/>
          <p:cNvSpPr/>
          <p:nvPr/>
        </p:nvSpPr>
        <p:spPr>
          <a:xfrm>
            <a:off x="6631201" y="1631550"/>
            <a:ext cx="2512800" cy="198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1631550"/>
            <a:ext cx="2329800" cy="198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2200" y="0"/>
            <a:ext cx="9166200" cy="12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subTitle" idx="1"/>
          </p:nvPr>
        </p:nvSpPr>
        <p:spPr>
          <a:xfrm>
            <a:off x="726150" y="1441459"/>
            <a:ext cx="7691700" cy="3304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31" name="Google Shape;31;p6"/>
          <p:cNvSpPr/>
          <p:nvPr/>
        </p:nvSpPr>
        <p:spPr>
          <a:xfrm>
            <a:off x="8050" y="4756525"/>
            <a:ext cx="9144000" cy="39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a:off x="8771350" y="0"/>
            <a:ext cx="372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615221" y="2128650"/>
            <a:ext cx="2169600" cy="886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5" name="Google Shape;35;p7"/>
          <p:cNvSpPr txBox="1">
            <a:spLocks noGrp="1"/>
          </p:cNvSpPr>
          <p:nvPr>
            <p:ph type="subTitle" idx="1"/>
          </p:nvPr>
        </p:nvSpPr>
        <p:spPr>
          <a:xfrm>
            <a:off x="5916387" y="1731625"/>
            <a:ext cx="26346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0"/>
              </a:spcBef>
              <a:spcAft>
                <a:spcPts val="0"/>
              </a:spcAft>
              <a:buNone/>
              <a:defRPr sz="2000" b="1"/>
            </a:lvl2pPr>
            <a:lvl3pPr lvl="2" rtl="0">
              <a:spcBef>
                <a:spcPts val="0"/>
              </a:spcBef>
              <a:spcAft>
                <a:spcPts val="0"/>
              </a:spcAft>
              <a:buNone/>
              <a:defRPr sz="2000" b="1"/>
            </a:lvl3pPr>
            <a:lvl4pPr lvl="3" rtl="0">
              <a:spcBef>
                <a:spcPts val="0"/>
              </a:spcBef>
              <a:spcAft>
                <a:spcPts val="0"/>
              </a:spcAft>
              <a:buNone/>
              <a:defRPr sz="2000" b="1"/>
            </a:lvl4pPr>
            <a:lvl5pPr lvl="4" rtl="0">
              <a:spcBef>
                <a:spcPts val="0"/>
              </a:spcBef>
              <a:spcAft>
                <a:spcPts val="0"/>
              </a:spcAft>
              <a:buNone/>
              <a:defRPr sz="2000" b="1"/>
            </a:lvl5pPr>
            <a:lvl6pPr lvl="5" rtl="0">
              <a:spcBef>
                <a:spcPts val="0"/>
              </a:spcBef>
              <a:spcAft>
                <a:spcPts val="0"/>
              </a:spcAft>
              <a:buNone/>
              <a:defRPr sz="2000" b="1"/>
            </a:lvl6pPr>
            <a:lvl7pPr lvl="6" rtl="0">
              <a:spcBef>
                <a:spcPts val="0"/>
              </a:spcBef>
              <a:spcAft>
                <a:spcPts val="0"/>
              </a:spcAft>
              <a:buNone/>
              <a:defRPr sz="2000" b="1"/>
            </a:lvl7pPr>
            <a:lvl8pPr lvl="7" rtl="0">
              <a:spcBef>
                <a:spcPts val="0"/>
              </a:spcBef>
              <a:spcAft>
                <a:spcPts val="0"/>
              </a:spcAft>
              <a:buNone/>
              <a:defRPr sz="2000" b="1"/>
            </a:lvl8pPr>
            <a:lvl9pPr lvl="8" rtl="0">
              <a:spcBef>
                <a:spcPts val="0"/>
              </a:spcBef>
              <a:spcAft>
                <a:spcPts val="0"/>
              </a:spcAft>
              <a:buNone/>
              <a:defRPr sz="2000" b="1"/>
            </a:lvl9pPr>
          </a:lstStyle>
          <a:p>
            <a:endParaRPr/>
          </a:p>
        </p:txBody>
      </p:sp>
      <p:sp>
        <p:nvSpPr>
          <p:cNvPr id="36" name="Google Shape;36;p7"/>
          <p:cNvSpPr txBox="1">
            <a:spLocks noGrp="1"/>
          </p:cNvSpPr>
          <p:nvPr>
            <p:ph type="subTitle" idx="2"/>
          </p:nvPr>
        </p:nvSpPr>
        <p:spPr>
          <a:xfrm>
            <a:off x="5913989" y="2085575"/>
            <a:ext cx="26346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0" y="1432775"/>
            <a:ext cx="5304600" cy="217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a:off x="8717375" y="0"/>
            <a:ext cx="426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726225" y="1876800"/>
            <a:ext cx="5114400" cy="138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sz="10700">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45" name="Google Shape;45;p9"/>
          <p:cNvSpPr txBox="1">
            <a:spLocks noGrp="1"/>
          </p:cNvSpPr>
          <p:nvPr>
            <p:ph type="subTitle" idx="1"/>
          </p:nvPr>
        </p:nvSpPr>
        <p:spPr>
          <a:xfrm>
            <a:off x="5840625" y="1818150"/>
            <a:ext cx="2575800" cy="150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2">
  <p:cSld name="CUSTOM_3_2">
    <p:spTree>
      <p:nvGrpSpPr>
        <p:cNvPr id="1" name="Shape 54"/>
        <p:cNvGrpSpPr/>
        <p:nvPr/>
      </p:nvGrpSpPr>
      <p:grpSpPr>
        <a:xfrm>
          <a:off x="0" y="0"/>
          <a:ext cx="0" cy="0"/>
          <a:chOff x="0" y="0"/>
          <a:chExt cx="0" cy="0"/>
        </a:xfrm>
      </p:grpSpPr>
      <p:sp>
        <p:nvSpPr>
          <p:cNvPr id="55" name="Google Shape;55;p13"/>
          <p:cNvSpPr/>
          <p:nvPr/>
        </p:nvSpPr>
        <p:spPr>
          <a:xfrm>
            <a:off x="5877125" y="-12"/>
            <a:ext cx="2079900" cy="190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877125" y="3239400"/>
            <a:ext cx="2079900" cy="190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title"/>
          </p:nvPr>
        </p:nvSpPr>
        <p:spPr>
          <a:xfrm>
            <a:off x="5466600" y="2082750"/>
            <a:ext cx="2571000" cy="978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58" name="Google Shape;58;p13"/>
          <p:cNvSpPr txBox="1">
            <a:spLocks noGrp="1"/>
          </p:cNvSpPr>
          <p:nvPr>
            <p:ph type="subTitle" idx="1"/>
          </p:nvPr>
        </p:nvSpPr>
        <p:spPr>
          <a:xfrm>
            <a:off x="1971975" y="450536"/>
            <a:ext cx="31770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59" name="Google Shape;59;p13"/>
          <p:cNvSpPr txBox="1">
            <a:spLocks noGrp="1"/>
          </p:cNvSpPr>
          <p:nvPr>
            <p:ph type="subTitle" idx="2"/>
          </p:nvPr>
        </p:nvSpPr>
        <p:spPr>
          <a:xfrm>
            <a:off x="1971975" y="740406"/>
            <a:ext cx="317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3"/>
          <p:cNvSpPr txBox="1">
            <a:spLocks noGrp="1"/>
          </p:cNvSpPr>
          <p:nvPr>
            <p:ph type="subTitle" idx="3"/>
          </p:nvPr>
        </p:nvSpPr>
        <p:spPr>
          <a:xfrm>
            <a:off x="1971975" y="3872302"/>
            <a:ext cx="31770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61" name="Google Shape;61;p13"/>
          <p:cNvSpPr txBox="1">
            <a:spLocks noGrp="1"/>
          </p:cNvSpPr>
          <p:nvPr>
            <p:ph type="subTitle" idx="4"/>
          </p:nvPr>
        </p:nvSpPr>
        <p:spPr>
          <a:xfrm>
            <a:off x="1971975" y="4167664"/>
            <a:ext cx="3177000" cy="525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3"/>
          <p:cNvSpPr txBox="1">
            <a:spLocks noGrp="1"/>
          </p:cNvSpPr>
          <p:nvPr>
            <p:ph type="subTitle" idx="5"/>
          </p:nvPr>
        </p:nvSpPr>
        <p:spPr>
          <a:xfrm>
            <a:off x="1971975" y="1537469"/>
            <a:ext cx="31770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63" name="Google Shape;63;p13"/>
          <p:cNvSpPr txBox="1">
            <a:spLocks noGrp="1"/>
          </p:cNvSpPr>
          <p:nvPr>
            <p:ph type="subTitle" idx="6"/>
          </p:nvPr>
        </p:nvSpPr>
        <p:spPr>
          <a:xfrm>
            <a:off x="1971975" y="1829170"/>
            <a:ext cx="317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 name="Google Shape;64;p13"/>
          <p:cNvSpPr txBox="1">
            <a:spLocks noGrp="1"/>
          </p:cNvSpPr>
          <p:nvPr>
            <p:ph type="subTitle" idx="7"/>
          </p:nvPr>
        </p:nvSpPr>
        <p:spPr>
          <a:xfrm>
            <a:off x="1971975" y="2679908"/>
            <a:ext cx="31770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65" name="Google Shape;65;p13"/>
          <p:cNvSpPr txBox="1">
            <a:spLocks noGrp="1"/>
          </p:cNvSpPr>
          <p:nvPr>
            <p:ph type="subTitle" idx="8"/>
          </p:nvPr>
        </p:nvSpPr>
        <p:spPr>
          <a:xfrm>
            <a:off x="1971975" y="2973440"/>
            <a:ext cx="317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 name="Google Shape;66;p13"/>
          <p:cNvSpPr txBox="1">
            <a:spLocks noGrp="1"/>
          </p:cNvSpPr>
          <p:nvPr>
            <p:ph type="title" idx="9" hasCustomPrompt="1"/>
          </p:nvPr>
        </p:nvSpPr>
        <p:spPr>
          <a:xfrm>
            <a:off x="976920" y="656207"/>
            <a:ext cx="91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3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67" name="Google Shape;67;p13"/>
          <p:cNvSpPr txBox="1">
            <a:spLocks noGrp="1"/>
          </p:cNvSpPr>
          <p:nvPr>
            <p:ph type="title" idx="13" hasCustomPrompt="1"/>
          </p:nvPr>
        </p:nvSpPr>
        <p:spPr>
          <a:xfrm>
            <a:off x="976921" y="1788924"/>
            <a:ext cx="91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3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68" name="Google Shape;68;p13"/>
          <p:cNvSpPr txBox="1">
            <a:spLocks noGrp="1"/>
          </p:cNvSpPr>
          <p:nvPr>
            <p:ph type="title" idx="14" hasCustomPrompt="1"/>
          </p:nvPr>
        </p:nvSpPr>
        <p:spPr>
          <a:xfrm>
            <a:off x="976914" y="2923117"/>
            <a:ext cx="91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15" hasCustomPrompt="1"/>
          </p:nvPr>
        </p:nvSpPr>
        <p:spPr>
          <a:xfrm>
            <a:off x="976925" y="4055294"/>
            <a:ext cx="91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0"/>
        <p:cNvGrpSpPr/>
        <p:nvPr/>
      </p:nvGrpSpPr>
      <p:grpSpPr>
        <a:xfrm>
          <a:off x="0" y="0"/>
          <a:ext cx="0" cy="0"/>
          <a:chOff x="0" y="0"/>
          <a:chExt cx="0" cy="0"/>
        </a:xfrm>
      </p:grpSpPr>
      <p:sp>
        <p:nvSpPr>
          <p:cNvPr id="121" name="Google Shape;121;p19"/>
          <p:cNvSpPr/>
          <p:nvPr/>
        </p:nvSpPr>
        <p:spPr>
          <a:xfrm>
            <a:off x="0" y="0"/>
            <a:ext cx="9152100" cy="199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a:spLocks noGrp="1"/>
          </p:cNvSpPr>
          <p:nvPr>
            <p:ph type="title"/>
          </p:nvPr>
        </p:nvSpPr>
        <p:spPr>
          <a:xfrm>
            <a:off x="726225" y="2124300"/>
            <a:ext cx="2549700" cy="894900"/>
          </a:xfrm>
          <a:prstGeom prst="rect">
            <a:avLst/>
          </a:prstGeom>
        </p:spPr>
        <p:txBody>
          <a:bodyPr spcFirstLastPara="1" wrap="square" lIns="91425" tIns="91425" rIns="91425" bIns="91425" anchor="ctr"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endParaRPr/>
          </a:p>
        </p:txBody>
      </p:sp>
      <p:sp>
        <p:nvSpPr>
          <p:cNvPr id="123" name="Google Shape;123;p19"/>
          <p:cNvSpPr txBox="1">
            <a:spLocks noGrp="1"/>
          </p:cNvSpPr>
          <p:nvPr>
            <p:ph type="subTitle" idx="1"/>
          </p:nvPr>
        </p:nvSpPr>
        <p:spPr>
          <a:xfrm>
            <a:off x="4097100" y="1484850"/>
            <a:ext cx="4320900" cy="2173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4" name="Google Shape;124;p19"/>
          <p:cNvSpPr/>
          <p:nvPr/>
        </p:nvSpPr>
        <p:spPr>
          <a:xfrm>
            <a:off x="-150" y="4756525"/>
            <a:ext cx="9152100" cy="39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71"/>
        <p:cNvGrpSpPr/>
        <p:nvPr/>
      </p:nvGrpSpPr>
      <p:grpSpPr>
        <a:xfrm>
          <a:off x="0" y="0"/>
          <a:ext cx="0" cy="0"/>
          <a:chOff x="0" y="0"/>
          <a:chExt cx="0" cy="0"/>
        </a:xfrm>
      </p:grpSpPr>
      <p:sp>
        <p:nvSpPr>
          <p:cNvPr id="172" name="Google Shape;172;p26"/>
          <p:cNvSpPr/>
          <p:nvPr/>
        </p:nvSpPr>
        <p:spPr>
          <a:xfrm>
            <a:off x="0" y="0"/>
            <a:ext cx="9144000" cy="49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rot="5400000">
            <a:off x="6397350" y="2396850"/>
            <a:ext cx="5143500" cy="34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1pPr>
            <a:lvl2pPr lvl="1"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2pPr>
            <a:lvl3pPr lvl="2"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3pPr>
            <a:lvl4pPr lvl="3"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4pPr>
            <a:lvl5pPr lvl="4"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5pPr>
            <a:lvl6pPr lvl="5"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6pPr>
            <a:lvl7pPr lvl="6"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7pPr>
            <a:lvl8pPr lvl="7"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8pPr>
            <a:lvl9pPr lvl="8" algn="r">
              <a:lnSpc>
                <a:spcPct val="80000"/>
              </a:lnSpc>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1pPr>
            <a:lvl2pPr marL="914400" lvl="1"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2pPr>
            <a:lvl3pPr marL="1371600" lvl="2"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3pPr>
            <a:lvl4pPr marL="1828800" lvl="3"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4pPr>
            <a:lvl5pPr marL="2286000" lvl="4"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5pPr>
            <a:lvl6pPr marL="2743200" lvl="5"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6pPr>
            <a:lvl7pPr marL="3200400" lvl="6"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7pPr>
            <a:lvl8pPr marL="3657600" lvl="7"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8pPr>
            <a:lvl9pPr marL="4114800" lvl="8"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9" r:id="rId7"/>
    <p:sldLayoutId id="2147483665"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ctrTitle"/>
          </p:nvPr>
        </p:nvSpPr>
        <p:spPr>
          <a:xfrm>
            <a:off x="354421" y="1813400"/>
            <a:ext cx="5361504" cy="225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INVENTORY</a:t>
            </a:r>
            <a:r>
              <a:rPr lang="en" dirty="0"/>
              <a:t> MANAGEMENT SYSTEM</a:t>
            </a:r>
            <a:endParaRPr dirty="0"/>
          </a:p>
        </p:txBody>
      </p:sp>
      <p:sp>
        <p:nvSpPr>
          <p:cNvPr id="196" name="Google Shape;196;p32"/>
          <p:cNvSpPr txBox="1">
            <a:spLocks noGrp="1"/>
          </p:cNvSpPr>
          <p:nvPr>
            <p:ph type="subTitle" idx="1"/>
          </p:nvPr>
        </p:nvSpPr>
        <p:spPr>
          <a:xfrm>
            <a:off x="6188875" y="2148500"/>
            <a:ext cx="1977900" cy="158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 Convenient tool to manage all your products</a:t>
            </a:r>
            <a:endParaRPr dirty="0"/>
          </a:p>
        </p:txBody>
      </p:sp>
      <p:cxnSp>
        <p:nvCxnSpPr>
          <p:cNvPr id="197" name="Google Shape;197;p32"/>
          <p:cNvCxnSpPr/>
          <p:nvPr/>
        </p:nvCxnSpPr>
        <p:spPr>
          <a:xfrm>
            <a:off x="5909286" y="2055775"/>
            <a:ext cx="0" cy="1967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SOLD STOCK MODULE</a:t>
            </a:r>
          </a:p>
        </p:txBody>
      </p:sp>
      <p:sp>
        <p:nvSpPr>
          <p:cNvPr id="203" name="Google Shape;203;p33"/>
          <p:cNvSpPr txBox="1">
            <a:spLocks noGrp="1"/>
          </p:cNvSpPr>
          <p:nvPr>
            <p:ph type="subTitle" idx="1"/>
          </p:nvPr>
        </p:nvSpPr>
        <p:spPr>
          <a:xfrm>
            <a:off x="418213" y="1770864"/>
            <a:ext cx="8598196" cy="2602662"/>
          </a:xfrm>
          <a:prstGeom prst="rect">
            <a:avLst/>
          </a:prstGeom>
        </p:spPr>
        <p:txBody>
          <a:bodyPr spcFirstLastPara="1" wrap="square" lIns="91425" tIns="91425" rIns="91425" bIns="91425" anchor="t" anchorCtr="0">
            <a:noAutofit/>
          </a:bodyPr>
          <a:lstStyle/>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This module helps you manage all the products that, you created in the system, that have been sold to other clients with all the required details such as payment mode, payment by, etc. </a:t>
            </a:r>
          </a:p>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This module in particular holds the data of all the products sold by one another through this system while also keeping a record of the many important details of the transaction. </a:t>
            </a:r>
          </a:p>
        </p:txBody>
      </p:sp>
    </p:spTree>
    <p:extLst>
      <p:ext uri="{BB962C8B-B14F-4D97-AF65-F5344CB8AC3E}">
        <p14:creationId xmlns:p14="http://schemas.microsoft.com/office/powerpoint/2010/main" val="415585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subTitle" idx="1"/>
          </p:nvPr>
        </p:nvSpPr>
        <p:spPr>
          <a:xfrm>
            <a:off x="2551075" y="3038829"/>
            <a:ext cx="3644100" cy="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keeps a record of all present products’ bills and receipts.</a:t>
            </a:r>
            <a:endParaRPr dirty="0"/>
          </a:p>
        </p:txBody>
      </p:sp>
      <p:sp>
        <p:nvSpPr>
          <p:cNvPr id="250" name="Google Shape;250;p36"/>
          <p:cNvSpPr txBox="1">
            <a:spLocks noGrp="1"/>
          </p:cNvSpPr>
          <p:nvPr>
            <p:ph type="title"/>
          </p:nvPr>
        </p:nvSpPr>
        <p:spPr>
          <a:xfrm>
            <a:off x="2342679" y="1326631"/>
            <a:ext cx="5525414" cy="18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BILL &amp; RECEIPT </a:t>
            </a:r>
            <a:r>
              <a:rPr lang="en" sz="4400" dirty="0">
                <a:solidFill>
                  <a:schemeClr val="accent1"/>
                </a:solidFill>
              </a:rPr>
              <a:t>MODULE</a:t>
            </a:r>
            <a:endParaRPr sz="4400" dirty="0"/>
          </a:p>
        </p:txBody>
      </p:sp>
      <p:sp>
        <p:nvSpPr>
          <p:cNvPr id="251" name="Google Shape;251;p36"/>
          <p:cNvSpPr txBox="1">
            <a:spLocks noGrp="1"/>
          </p:cNvSpPr>
          <p:nvPr>
            <p:ph type="title" idx="2"/>
          </p:nvPr>
        </p:nvSpPr>
        <p:spPr>
          <a:xfrm>
            <a:off x="416955" y="1994550"/>
            <a:ext cx="16710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252" name="Google Shape;252;p36"/>
          <p:cNvCxnSpPr/>
          <p:nvPr/>
        </p:nvCxnSpPr>
        <p:spPr>
          <a:xfrm>
            <a:off x="2647825" y="2977287"/>
            <a:ext cx="3120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737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BILL &amp; RECEIPT MODULE</a:t>
            </a:r>
          </a:p>
        </p:txBody>
      </p:sp>
      <p:sp>
        <p:nvSpPr>
          <p:cNvPr id="203" name="Google Shape;203;p33"/>
          <p:cNvSpPr txBox="1">
            <a:spLocks noGrp="1"/>
          </p:cNvSpPr>
          <p:nvPr>
            <p:ph type="subTitle" idx="1"/>
          </p:nvPr>
        </p:nvSpPr>
        <p:spPr>
          <a:xfrm>
            <a:off x="418213" y="1770864"/>
            <a:ext cx="8598196" cy="2602662"/>
          </a:xfrm>
          <a:prstGeom prst="rect">
            <a:avLst/>
          </a:prstGeom>
        </p:spPr>
        <p:txBody>
          <a:bodyPr spcFirstLastPara="1" wrap="square" lIns="91425" tIns="91425" rIns="91425" bIns="91425" anchor="t" anchorCtr="0">
            <a:noAutofit/>
          </a:bodyPr>
          <a:lstStyle/>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This module helps you manage the bills and receipts of all the payments made, transactions made in the system generate bills for every product purchased, and a receipt for every product sold. The bills would show the payment mode and other necessary details required by the user or for the user. Similarly, receipts would show the products sold and their required details.</a:t>
            </a:r>
          </a:p>
        </p:txBody>
      </p:sp>
    </p:spTree>
    <p:extLst>
      <p:ext uri="{BB962C8B-B14F-4D97-AF65-F5344CB8AC3E}">
        <p14:creationId xmlns:p14="http://schemas.microsoft.com/office/powerpoint/2010/main" val="139638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9"/>
          <p:cNvSpPr txBox="1">
            <a:spLocks noGrp="1"/>
          </p:cNvSpPr>
          <p:nvPr>
            <p:ph type="title"/>
          </p:nvPr>
        </p:nvSpPr>
        <p:spPr>
          <a:xfrm>
            <a:off x="32373" y="1876800"/>
            <a:ext cx="5379905" cy="144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a:t>TECHNOLOGIES USED</a:t>
            </a:r>
            <a:endParaRPr sz="5400" dirty="0"/>
          </a:p>
        </p:txBody>
      </p:sp>
      <p:sp>
        <p:nvSpPr>
          <p:cNvPr id="606" name="Google Shape;606;p49"/>
          <p:cNvSpPr txBox="1">
            <a:spLocks noGrp="1"/>
          </p:cNvSpPr>
          <p:nvPr>
            <p:ph type="subTitle" idx="1"/>
          </p:nvPr>
        </p:nvSpPr>
        <p:spPr>
          <a:xfrm>
            <a:off x="5840625" y="1818150"/>
            <a:ext cx="2575800" cy="15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Various web development technologies are used to create IMGT.</a:t>
            </a:r>
          </a:p>
        </p:txBody>
      </p:sp>
      <p:cxnSp>
        <p:nvCxnSpPr>
          <p:cNvPr id="607" name="Google Shape;607;p49"/>
          <p:cNvCxnSpPr/>
          <p:nvPr/>
        </p:nvCxnSpPr>
        <p:spPr>
          <a:xfrm>
            <a:off x="5626451" y="1440825"/>
            <a:ext cx="0" cy="2173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626987" y="2124300"/>
            <a:ext cx="2959711"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FRONTEND </a:t>
            </a:r>
            <a:r>
              <a:rPr lang="en" dirty="0">
                <a:solidFill>
                  <a:schemeClr val="accent1"/>
                </a:solidFill>
              </a:rPr>
              <a:t>TECHNOLOGY</a:t>
            </a:r>
            <a:endParaRPr dirty="0">
              <a:solidFill>
                <a:schemeClr val="accent1"/>
              </a:solidFill>
            </a:endParaRPr>
          </a:p>
        </p:txBody>
      </p:sp>
      <p:sp>
        <p:nvSpPr>
          <p:cNvPr id="620" name="Google Shape;620;p51"/>
          <p:cNvSpPr txBox="1">
            <a:spLocks noGrp="1"/>
          </p:cNvSpPr>
          <p:nvPr>
            <p:ph type="subTitle" idx="1"/>
          </p:nvPr>
        </p:nvSpPr>
        <p:spPr>
          <a:xfrm>
            <a:off x="4116227" y="1764400"/>
            <a:ext cx="4320900" cy="1534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Frontend  AND backend refers to the separation of concerns between the presentation layer, and the data access layer of a piece of software</a:t>
            </a:r>
          </a:p>
        </p:txBody>
      </p:sp>
      <p:cxnSp>
        <p:nvCxnSpPr>
          <p:cNvPr id="621" name="Google Shape;621;p51"/>
          <p:cNvCxnSpPr/>
          <p:nvPr/>
        </p:nvCxnSpPr>
        <p:spPr>
          <a:xfrm>
            <a:off x="3501450" y="1303975"/>
            <a:ext cx="0" cy="2455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HTML, JAVASCRIPT</a:t>
            </a:r>
          </a:p>
        </p:txBody>
      </p:sp>
      <p:sp>
        <p:nvSpPr>
          <p:cNvPr id="203" name="Google Shape;203;p33"/>
          <p:cNvSpPr txBox="1">
            <a:spLocks noGrp="1"/>
          </p:cNvSpPr>
          <p:nvPr>
            <p:ph type="subTitle" idx="1"/>
          </p:nvPr>
        </p:nvSpPr>
        <p:spPr>
          <a:xfrm>
            <a:off x="404036" y="1614919"/>
            <a:ext cx="8598196" cy="3276057"/>
          </a:xfrm>
          <a:prstGeom prst="rect">
            <a:avLst/>
          </a:prstGeom>
        </p:spPr>
        <p:txBody>
          <a:bodyPr spcFirstLastPara="1" wrap="square" lIns="91425" tIns="91425" rIns="91425" bIns="91425" anchor="t" anchorCtr="0">
            <a:noAutofit/>
          </a:bodyPr>
          <a:lstStyle/>
          <a:p>
            <a:pPr marL="342900" marR="772795" lvl="0" indent="-342900" algn="just">
              <a:lnSpc>
                <a:spcPct val="200000"/>
              </a:lnSpc>
              <a:buSzPts val="1400"/>
              <a:buFont typeface="Arial MT"/>
              <a:buChar char="●"/>
              <a:tabLst>
                <a:tab pos="520700" algn="l"/>
              </a:tabLst>
            </a:pPr>
            <a:r>
              <a:rPr lang="en-US" sz="1050" dirty="0">
                <a:effectLst/>
                <a:latin typeface="Exo" panose="020B0604020202020204" charset="0"/>
                <a:ea typeface="Arial MT"/>
                <a:cs typeface="Arial MT"/>
              </a:rPr>
              <a:t>HTML: (</a:t>
            </a:r>
            <a:r>
              <a:rPr lang="en-US" sz="1050" dirty="0" err="1">
                <a:effectLst/>
                <a:latin typeface="Exo" panose="020B0604020202020204" charset="0"/>
                <a:ea typeface="Arial MT"/>
                <a:cs typeface="Arial MT"/>
              </a:rPr>
              <a:t>HyperText</a:t>
            </a:r>
            <a:r>
              <a:rPr lang="en-US" sz="1050" dirty="0">
                <a:effectLst/>
                <a:latin typeface="Exo" panose="020B0604020202020204" charset="0"/>
                <a:ea typeface="Arial MT"/>
                <a:cs typeface="Arial MT"/>
              </a:rPr>
              <a:t> Markup Language) is the most basic building block of the Web. It defines the meaning and structure of web content. HTML is the standard markup language for Web pages. With HTML we can create our Website.</a:t>
            </a:r>
          </a:p>
          <a:p>
            <a:pPr marL="342900" marR="772795" lvl="0" indent="-342900" algn="just">
              <a:lnSpc>
                <a:spcPct val="200000"/>
              </a:lnSpc>
              <a:buSzPts val="1400"/>
              <a:buFont typeface="Arial MT"/>
              <a:buChar char="●"/>
              <a:tabLst>
                <a:tab pos="520700" algn="l"/>
              </a:tabLst>
            </a:pPr>
            <a:r>
              <a:rPr lang="en-US" sz="1050" dirty="0">
                <a:effectLst/>
                <a:latin typeface="Exo" panose="020B0604020202020204" charset="0"/>
                <a:ea typeface="Arial MT"/>
                <a:cs typeface="Arial MT"/>
              </a:rPr>
              <a:t>JS: It is a lightweight, interpreted programming language. It is designed for creating network-centric applications. JavaScript is very easy to implement because it is integrated with HTML. It is open and cross-platform. JavaScript can be used for client-side developments as well as server-side developments. It is used to make web pages interactive (e.g., having complex animations, clickable buttons, popup menus, etc.</a:t>
            </a:r>
          </a:p>
        </p:txBody>
      </p:sp>
    </p:spTree>
    <p:extLst>
      <p:ext uri="{BB962C8B-B14F-4D97-AF65-F5344CB8AC3E}">
        <p14:creationId xmlns:p14="http://schemas.microsoft.com/office/powerpoint/2010/main" val="204491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REACT JS, MUI</a:t>
            </a:r>
          </a:p>
        </p:txBody>
      </p:sp>
      <p:sp>
        <p:nvSpPr>
          <p:cNvPr id="203" name="Google Shape;203;p33"/>
          <p:cNvSpPr txBox="1">
            <a:spLocks noGrp="1"/>
          </p:cNvSpPr>
          <p:nvPr>
            <p:ph type="subTitle" idx="1"/>
          </p:nvPr>
        </p:nvSpPr>
        <p:spPr>
          <a:xfrm>
            <a:off x="418213" y="1770864"/>
            <a:ext cx="8598196" cy="2602662"/>
          </a:xfrm>
          <a:prstGeom prst="rect">
            <a:avLst/>
          </a:prstGeom>
        </p:spPr>
        <p:txBody>
          <a:bodyPr spcFirstLastPara="1" wrap="square" lIns="91425" tIns="91425" rIns="91425" bIns="91425" anchor="t" anchorCtr="0">
            <a:noAutofit/>
          </a:bodyPr>
          <a:lstStyle/>
          <a:p>
            <a:pPr marL="342900" marR="772795" lvl="0" indent="-342900" algn="just">
              <a:lnSpc>
                <a:spcPct val="200000"/>
              </a:lnSpc>
              <a:buSzPts val="1400"/>
              <a:buFont typeface="Arial MT"/>
              <a:buChar char="●"/>
              <a:tabLst>
                <a:tab pos="520700" algn="l"/>
              </a:tabLst>
            </a:pPr>
            <a:r>
              <a:rPr lang="en-US" sz="1050" dirty="0">
                <a:effectLst/>
                <a:latin typeface="Exo" panose="020B0604020202020204" charset="0"/>
                <a:ea typeface="Arial MT"/>
                <a:cs typeface="Arial MT"/>
              </a:rPr>
              <a:t>React JS: It is a JavaScript library that combines the speed of JavaScript and uses a new way of rendering web pages, making them highly dynamic and responsive to user input. aces. React is not a framework – it's not even exclusive to the web. It's used with other libraries to render to certain environments. React's primary goal is to minimize the bugs that occur when developers are building UIs. It does this through the use of components — self-contained, logical pieces of code that describe a portion of the user interface. These components can be composed together to create a full UI, and React abstracts away much of the rendering work, leaving you to concentrate on the UI design. </a:t>
            </a:r>
          </a:p>
          <a:p>
            <a:pPr marL="342900" marR="772795" indent="-342900" algn="just">
              <a:lnSpc>
                <a:spcPct val="200000"/>
              </a:lnSpc>
              <a:buSzPts val="1400"/>
              <a:buFont typeface="Arial MT"/>
              <a:buChar char="●"/>
              <a:tabLst>
                <a:tab pos="520700" algn="l"/>
              </a:tabLst>
            </a:pPr>
            <a:r>
              <a:rPr lang="en-US" sz="1050" dirty="0">
                <a:effectLst/>
                <a:latin typeface="Exo" panose="020B0604020202020204" charset="0"/>
                <a:ea typeface="Arial MT"/>
                <a:cs typeface="Arial MT"/>
              </a:rPr>
              <a:t>Material UI: Material-UI is simply a library that allows us to import and use different components to create a user interface in our React applications. This saves a significant amount of time since the developers do not need to write everything from scratch. </a:t>
            </a:r>
          </a:p>
        </p:txBody>
      </p:sp>
    </p:spTree>
    <p:extLst>
      <p:ext uri="{BB962C8B-B14F-4D97-AF65-F5344CB8AC3E}">
        <p14:creationId xmlns:p14="http://schemas.microsoft.com/office/powerpoint/2010/main" val="401159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AXIOS, YUP, REACT ROUTER</a:t>
            </a:r>
          </a:p>
        </p:txBody>
      </p:sp>
      <p:sp>
        <p:nvSpPr>
          <p:cNvPr id="203" name="Google Shape;203;p33"/>
          <p:cNvSpPr txBox="1">
            <a:spLocks noGrp="1"/>
          </p:cNvSpPr>
          <p:nvPr>
            <p:ph type="subTitle" idx="1"/>
          </p:nvPr>
        </p:nvSpPr>
        <p:spPr>
          <a:xfrm>
            <a:off x="418213" y="1770864"/>
            <a:ext cx="8598196" cy="1702438"/>
          </a:xfrm>
          <a:prstGeom prst="rect">
            <a:avLst/>
          </a:prstGeom>
        </p:spPr>
        <p:txBody>
          <a:bodyPr spcFirstLastPara="1" wrap="square" lIns="91425" tIns="91425" rIns="91425" bIns="91425" anchor="t" anchorCtr="0">
            <a:noAutofit/>
          </a:bodyPr>
          <a:lstStyle/>
          <a:p>
            <a:pPr marL="342900" lvl="0" indent="-342900" algn="just">
              <a:buSzPts val="1400"/>
              <a:buFont typeface="Arial MT"/>
              <a:buChar char="●"/>
            </a:pPr>
            <a:r>
              <a:rPr lang="en-US" sz="1050" dirty="0" err="1">
                <a:effectLst/>
                <a:latin typeface="Exo" panose="020B0604020202020204" charset="0"/>
                <a:ea typeface="Arial MT"/>
                <a:cs typeface="Arial MT"/>
              </a:rPr>
              <a:t>Axios</a:t>
            </a:r>
            <a:r>
              <a:rPr lang="en-US" sz="1050" dirty="0">
                <a:effectLst/>
                <a:latin typeface="Exo" panose="020B0604020202020204" charset="0"/>
                <a:ea typeface="Arial MT"/>
                <a:cs typeface="Arial MT"/>
              </a:rPr>
              <a:t>: It is a promise-based HTTP Client for node.js and the browser. It is isomorphic (= it can run in the browser and </a:t>
            </a:r>
            <a:r>
              <a:rPr lang="en-US" sz="1050" dirty="0" err="1">
                <a:effectLst/>
                <a:latin typeface="Exo" panose="020B0604020202020204" charset="0"/>
                <a:ea typeface="Arial MT"/>
                <a:cs typeface="Arial MT"/>
              </a:rPr>
              <a:t>nodejs</a:t>
            </a:r>
            <a:r>
              <a:rPr lang="en-US" sz="1050" dirty="0">
                <a:effectLst/>
                <a:latin typeface="Exo" panose="020B0604020202020204" charset="0"/>
                <a:ea typeface="Arial MT"/>
                <a:cs typeface="Arial MT"/>
              </a:rPr>
              <a:t> with the same codebase). On the server-side it uses the native node.js http module, while on the client (browser) it uses </a:t>
            </a:r>
            <a:r>
              <a:rPr lang="en-US" sz="1050" dirty="0" err="1">
                <a:effectLst/>
                <a:latin typeface="Exo" panose="020B0604020202020204" charset="0"/>
                <a:ea typeface="Arial MT"/>
                <a:cs typeface="Arial MT"/>
              </a:rPr>
              <a:t>XMLHttpRequests</a:t>
            </a:r>
            <a:r>
              <a:rPr lang="en-US" sz="1050" dirty="0">
                <a:effectLst/>
                <a:latin typeface="Exo" panose="020B0604020202020204" charset="0"/>
                <a:ea typeface="Arial MT"/>
                <a:cs typeface="Arial MT"/>
              </a:rPr>
              <a:t>. </a:t>
            </a:r>
            <a:r>
              <a:rPr lang="en-US" sz="1050" dirty="0" err="1">
                <a:effectLst/>
                <a:latin typeface="Exo" panose="020B0604020202020204" charset="0"/>
                <a:ea typeface="Arial MT"/>
                <a:cs typeface="Arial MT"/>
              </a:rPr>
              <a:t>Axios</a:t>
            </a:r>
            <a:r>
              <a:rPr lang="en-US" sz="1050" dirty="0">
                <a:effectLst/>
                <a:latin typeface="Exo" panose="020B0604020202020204" charset="0"/>
                <a:ea typeface="Arial MT"/>
                <a:cs typeface="Arial MT"/>
              </a:rPr>
              <a:t> also comes with client side support for protecting against XSRF (Cross-Site Request Forgery).</a:t>
            </a:r>
          </a:p>
          <a:p>
            <a:pPr marL="342900" lvl="0" indent="-342900" algn="just">
              <a:buSzPts val="1400"/>
              <a:buFont typeface="Arial MT"/>
              <a:buChar char="●"/>
            </a:pPr>
            <a:endParaRPr lang="en-US" sz="1050" dirty="0">
              <a:effectLst/>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Yup: Yup is a JavaScript schema builder for value parsing and validation. Define a schema, transform a value to match, validate the shape of an existing value, or both. Yup schema are extremely expressive and allow modeling complex, interdependent validations, or value transformations. Built-in async validation support and </a:t>
            </a:r>
            <a:r>
              <a:rPr lang="en-US" sz="1050" dirty="0">
                <a:latin typeface="Exo" panose="020B0604020202020204" charset="0"/>
                <a:ea typeface="Arial MT"/>
                <a:cs typeface="Arial MT"/>
              </a:rPr>
              <a:t>m</a:t>
            </a:r>
            <a:r>
              <a:rPr lang="en-US" sz="1050" dirty="0">
                <a:effectLst/>
                <a:latin typeface="Exo" panose="020B0604020202020204" charset="0"/>
                <a:ea typeface="Arial MT"/>
                <a:cs typeface="Arial MT"/>
              </a:rPr>
              <a:t>odel server-side and client-side validation equally well.</a:t>
            </a:r>
          </a:p>
          <a:p>
            <a:pPr marL="0" lvl="0" indent="0" algn="just">
              <a:buSzPts val="1400"/>
            </a:pPr>
            <a:endParaRPr lang="en-US" sz="1050" dirty="0">
              <a:effectLst/>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React Router: It is a standard library for routing in React. It enables the navigation among views of various components in a React Application, allows changing the browser URL, and keeps the UI in sync with the URL</a:t>
            </a:r>
          </a:p>
        </p:txBody>
      </p:sp>
    </p:spTree>
    <p:extLst>
      <p:ext uri="{BB962C8B-B14F-4D97-AF65-F5344CB8AC3E}">
        <p14:creationId xmlns:p14="http://schemas.microsoft.com/office/powerpoint/2010/main" val="6882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626987" y="2124300"/>
            <a:ext cx="2959711"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MIDDLEWARE </a:t>
            </a:r>
            <a:r>
              <a:rPr lang="en" dirty="0">
                <a:solidFill>
                  <a:schemeClr val="accent1"/>
                </a:solidFill>
              </a:rPr>
              <a:t>TECHNOLOGY</a:t>
            </a:r>
            <a:endParaRPr dirty="0">
              <a:solidFill>
                <a:schemeClr val="accent1"/>
              </a:solidFill>
            </a:endParaRPr>
          </a:p>
        </p:txBody>
      </p:sp>
      <p:sp>
        <p:nvSpPr>
          <p:cNvPr id="620" name="Google Shape;620;p51"/>
          <p:cNvSpPr txBox="1">
            <a:spLocks noGrp="1"/>
          </p:cNvSpPr>
          <p:nvPr>
            <p:ph type="subTitle" idx="1"/>
          </p:nvPr>
        </p:nvSpPr>
        <p:spPr>
          <a:xfrm>
            <a:off x="4116227" y="1764400"/>
            <a:ext cx="4320900" cy="1534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Frontend  AND backend refers to the separation of concerns between the presentation layer, and the data access layer of a piece of software</a:t>
            </a:r>
          </a:p>
        </p:txBody>
      </p:sp>
      <p:cxnSp>
        <p:nvCxnSpPr>
          <p:cNvPr id="621" name="Google Shape;621;p51"/>
          <p:cNvCxnSpPr/>
          <p:nvPr/>
        </p:nvCxnSpPr>
        <p:spPr>
          <a:xfrm>
            <a:off x="3501450" y="1303975"/>
            <a:ext cx="0" cy="2455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0335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213582"/>
            <a:ext cx="7691700" cy="11390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COOKIE-PARSER, JWT, Compression, CORS</a:t>
            </a:r>
          </a:p>
        </p:txBody>
      </p:sp>
      <p:sp>
        <p:nvSpPr>
          <p:cNvPr id="203" name="Google Shape;203;p33"/>
          <p:cNvSpPr txBox="1">
            <a:spLocks noGrp="1"/>
          </p:cNvSpPr>
          <p:nvPr>
            <p:ph type="subTitle" idx="1"/>
          </p:nvPr>
        </p:nvSpPr>
        <p:spPr>
          <a:xfrm>
            <a:off x="272902" y="1646326"/>
            <a:ext cx="8598196" cy="3577268"/>
          </a:xfrm>
          <a:prstGeom prst="rect">
            <a:avLst/>
          </a:prstGeom>
        </p:spPr>
        <p:txBody>
          <a:bodyPr spcFirstLastPara="1" wrap="square" lIns="91425" tIns="91425" rIns="91425" bIns="91425" anchor="t" anchorCtr="0">
            <a:noAutofit/>
          </a:bodyPr>
          <a:lstStyle/>
          <a:p>
            <a:pPr marL="342900" lvl="0" indent="-342900" algn="just">
              <a:buSzPts val="1400"/>
              <a:buFont typeface="Arial MT"/>
              <a:buChar char="●"/>
            </a:pPr>
            <a:r>
              <a:rPr lang="en-US" sz="1050" dirty="0">
                <a:effectLst/>
                <a:latin typeface="Exo" panose="020B0604020202020204" charset="0"/>
                <a:ea typeface="Arial MT"/>
                <a:cs typeface="Arial MT"/>
              </a:rPr>
              <a:t>Cookies-parser: Express.js, or simply Express, is a back-end web application framework for Node.js, released as free and open-source software under the MIT License. It is designed for building web applications and APIs. It has been called the de facto standard server framework for Node.js. Express is a minimal and flexible Node.js web application framework that provides a robust set of features for web and mobile applications.</a:t>
            </a:r>
          </a:p>
          <a:p>
            <a:pPr marL="0" lvl="0" indent="0" algn="just">
              <a:buSzPts val="1400"/>
            </a:pPr>
            <a:endParaRPr lang="en-US" sz="1050" dirty="0">
              <a:effectLst/>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JWT: To authenticate a user, a client application must send a JSON Web Token (JWT) in the authorization header of the HTTP request to your backend API. API Gateway validates the token on behalf of your API, so you don't have to add any code in your API to process the authentication. JSON Web Token (JWT) is a standard RFC 7519 for exchanging cryptographically signed JSON data. It is probably the most popular current standard of authorization on the web, especially when it comes to microservices and distributed architecture.</a:t>
            </a:r>
          </a:p>
          <a:p>
            <a:pPr marL="0" lvl="0" indent="0" algn="just">
              <a:buSzPts val="1400"/>
            </a:pPr>
            <a:endParaRPr lang="en-US" sz="1050" dirty="0">
              <a:effectLst/>
              <a:latin typeface="Exo" panose="020B0604020202020204" charset="0"/>
              <a:ea typeface="Arial MT"/>
              <a:cs typeface="Arial MT"/>
            </a:endParaRPr>
          </a:p>
          <a:p>
            <a:pPr marL="342900" indent="-342900" algn="just">
              <a:buSzPts val="1400"/>
              <a:buFont typeface="Arial MT"/>
              <a:buChar char="●"/>
            </a:pPr>
            <a:r>
              <a:rPr lang="en-US" sz="1050" dirty="0">
                <a:effectLst/>
                <a:latin typeface="Exo" panose="020B0604020202020204" charset="0"/>
                <a:ea typeface="Arial MT"/>
                <a:cs typeface="Arial MT"/>
              </a:rPr>
              <a:t>CORS: Cross-origin resource sharing (CORS) is a mechanism that allows restricted resources on a web page to be requested from another domain outside the domain from which the first resource was served. A web page may freely embed cross-origin images, stylesheets, scripts, iframes, and videos. Certain "cross-domain" requests, notably Ajax requests, are forbidden by default by the same-origin security policy. CORS defines a way in which a browser and server can interact to determine whether it is safe to allow the cross-origin request. It allows for more freedom and functionality than purely same-origin requests but is more secure than simply allowing all cross-origin requests.</a:t>
            </a:r>
          </a:p>
          <a:p>
            <a:pPr marL="342900" indent="-342900" algn="just">
              <a:buSzPts val="1400"/>
              <a:buFont typeface="Arial MT"/>
              <a:buChar char="●"/>
            </a:pPr>
            <a:endParaRPr lang="en-US" sz="1050" dirty="0">
              <a:latin typeface="Exo" panose="020B0604020202020204" charset="0"/>
              <a:ea typeface="Arial MT"/>
              <a:cs typeface="Arial MT"/>
            </a:endParaRPr>
          </a:p>
          <a:p>
            <a:pPr marL="342900" indent="-342900" algn="just">
              <a:buSzPts val="1400"/>
              <a:buFont typeface="Arial MT"/>
              <a:buChar char="●"/>
            </a:pPr>
            <a:r>
              <a:rPr lang="en-US" sz="1050" dirty="0">
                <a:effectLst/>
                <a:latin typeface="Exo" panose="020B0604020202020204" charset="0"/>
                <a:ea typeface="Arial MT"/>
                <a:cs typeface="Arial MT"/>
              </a:rPr>
              <a:t>Compression: Compression is a Node.js module which returns a compression middleware which can be used to compress the request and response bodies for all the requests that traverse through the middleware. This middleware can be customized according to the need using customization options to selectively change some compression settings.</a:t>
            </a:r>
          </a:p>
          <a:p>
            <a:pPr marL="0" lvl="0" indent="0" algn="just">
              <a:buSzPts val="1400"/>
            </a:pPr>
            <a:endParaRPr lang="en-US" sz="1050" dirty="0">
              <a:effectLst/>
              <a:latin typeface="Exo" panose="020B0604020202020204" charset="0"/>
              <a:ea typeface="Arial MT"/>
              <a:cs typeface="Arial MT"/>
            </a:endParaRPr>
          </a:p>
        </p:txBody>
      </p:sp>
    </p:spTree>
    <p:extLst>
      <p:ext uri="{BB962C8B-B14F-4D97-AF65-F5344CB8AC3E}">
        <p14:creationId xmlns:p14="http://schemas.microsoft.com/office/powerpoint/2010/main" val="408714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PURPOSE</a:t>
            </a:r>
            <a:endParaRPr dirty="0">
              <a:solidFill>
                <a:schemeClr val="lt1"/>
              </a:solidFill>
            </a:endParaRPr>
          </a:p>
        </p:txBody>
      </p:sp>
      <p:sp>
        <p:nvSpPr>
          <p:cNvPr id="203" name="Google Shape;203;p33"/>
          <p:cNvSpPr txBox="1">
            <a:spLocks noGrp="1"/>
          </p:cNvSpPr>
          <p:nvPr>
            <p:ph type="subTitle" idx="1"/>
          </p:nvPr>
        </p:nvSpPr>
        <p:spPr>
          <a:xfrm>
            <a:off x="425302" y="1441459"/>
            <a:ext cx="8598196" cy="3286485"/>
          </a:xfrm>
          <a:prstGeom prst="rect">
            <a:avLst/>
          </a:prstGeom>
        </p:spPr>
        <p:txBody>
          <a:bodyPr spcFirstLastPara="1" wrap="square" lIns="91425" tIns="91425" rIns="91425" bIns="91425" anchor="t" anchorCtr="0">
            <a:noAutofit/>
          </a:bodyPr>
          <a:lstStyle/>
          <a:p>
            <a:pPr marL="187325" marR="1194435" indent="533400" algn="l">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The Inventory management system is a web-based</a:t>
            </a:r>
            <a:r>
              <a:rPr lang="en-US" sz="1400" spc="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project that seeks to provide effective management of stock</a:t>
            </a:r>
            <a:r>
              <a:rPr lang="en-US" sz="1400" spc="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data and data regarding the purchase and sale of the said stock. It</a:t>
            </a:r>
            <a:r>
              <a:rPr lang="en-US" sz="1400" spc="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consists of a few modules: a stock module, a purchased stock module</a:t>
            </a:r>
            <a:r>
              <a:rPr lang="en-US" sz="1400" spc="5" dirty="0">
                <a:solidFill>
                  <a:srgbClr val="211F1F"/>
                </a:solidFill>
                <a:effectLst/>
                <a:latin typeface="Exo" panose="020B0604020202020204" charset="0"/>
                <a:ea typeface="Times New Roman" panose="02020603050405020304" pitchFamily="18" charset="0"/>
              </a:rPr>
              <a:t>, a stock sale</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module, etc.</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While</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the</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stock</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module</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is</a:t>
            </a:r>
            <a:r>
              <a:rPr lang="en-US" sz="1400" spc="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concerned with the management including the addition and deletion of products.</a:t>
            </a:r>
            <a:r>
              <a:rPr lang="en-US" sz="1400" spc="-6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The</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purchased stock</a:t>
            </a:r>
            <a:r>
              <a:rPr lang="en-US" sz="1400" spc="-4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module</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is</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concerned</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with</a:t>
            </a:r>
            <a:r>
              <a:rPr lang="en-US" sz="1400" spc="-3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keeping a record of all the purchased products. The stock sale module is</a:t>
            </a:r>
            <a:r>
              <a:rPr lang="en-US" sz="1400" spc="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for</a:t>
            </a:r>
            <a:r>
              <a:rPr lang="en-US" sz="1400" spc="-15"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clients</a:t>
            </a:r>
            <a:r>
              <a:rPr lang="en-US" sz="1400" spc="-1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concerned</a:t>
            </a:r>
            <a:r>
              <a:rPr lang="en-US" sz="1400" spc="-1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with</a:t>
            </a:r>
            <a:r>
              <a:rPr lang="en-US" sz="1400" spc="-10" dirty="0">
                <a:solidFill>
                  <a:srgbClr val="211F1F"/>
                </a:solidFill>
                <a:effectLst/>
                <a:latin typeface="Exo" panose="020B0604020202020204" charset="0"/>
                <a:ea typeface="Times New Roman" panose="02020603050405020304" pitchFamily="18" charset="0"/>
              </a:rPr>
              <a:t> </a:t>
            </a:r>
            <a:r>
              <a:rPr lang="en-US" sz="1400" dirty="0">
                <a:solidFill>
                  <a:srgbClr val="211F1F"/>
                </a:solidFill>
                <a:effectLst/>
                <a:latin typeface="Exo" panose="020B0604020202020204" charset="0"/>
                <a:ea typeface="Times New Roman" panose="02020603050405020304" pitchFamily="18" charset="0"/>
              </a:rPr>
              <a:t>the management of products they sold.</a:t>
            </a:r>
            <a:endParaRPr lang="en-IN" sz="1400" dirty="0">
              <a:effectLst/>
              <a:latin typeface="Exo" panose="020B0604020202020204" charset="0"/>
              <a:ea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400" dirty="0"/>
          </a:p>
          <a:p>
            <a:pPr marL="0" lvl="0" indent="0" algn="ctr" rtl="0">
              <a:spcBef>
                <a:spcPts val="0"/>
              </a:spcBef>
              <a:spcAft>
                <a:spcPts val="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626987" y="2124300"/>
            <a:ext cx="2959711"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BACKEND </a:t>
            </a:r>
            <a:r>
              <a:rPr lang="en" dirty="0">
                <a:solidFill>
                  <a:schemeClr val="accent1"/>
                </a:solidFill>
              </a:rPr>
              <a:t>TECHNOLOGY</a:t>
            </a:r>
            <a:endParaRPr dirty="0">
              <a:solidFill>
                <a:schemeClr val="accent1"/>
              </a:solidFill>
            </a:endParaRPr>
          </a:p>
        </p:txBody>
      </p:sp>
      <p:sp>
        <p:nvSpPr>
          <p:cNvPr id="620" name="Google Shape;620;p51"/>
          <p:cNvSpPr txBox="1">
            <a:spLocks noGrp="1"/>
          </p:cNvSpPr>
          <p:nvPr>
            <p:ph type="subTitle" idx="1"/>
          </p:nvPr>
        </p:nvSpPr>
        <p:spPr>
          <a:xfrm>
            <a:off x="4116227" y="1764400"/>
            <a:ext cx="4320900" cy="1534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Frontend  AND backend refers to the separation of concerns between the presentation layer, and the data access layer of a piece of software</a:t>
            </a:r>
          </a:p>
        </p:txBody>
      </p:sp>
      <p:cxnSp>
        <p:nvCxnSpPr>
          <p:cNvPr id="621" name="Google Shape;621;p51"/>
          <p:cNvCxnSpPr/>
          <p:nvPr/>
        </p:nvCxnSpPr>
        <p:spPr>
          <a:xfrm>
            <a:off x="3501450" y="1303975"/>
            <a:ext cx="0" cy="2455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2826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213582"/>
            <a:ext cx="7691700" cy="11390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NODEJS/EXPRESS, MONGODB, MONGOOSE</a:t>
            </a:r>
          </a:p>
        </p:txBody>
      </p:sp>
      <p:sp>
        <p:nvSpPr>
          <p:cNvPr id="203" name="Google Shape;203;p33"/>
          <p:cNvSpPr txBox="1">
            <a:spLocks noGrp="1"/>
          </p:cNvSpPr>
          <p:nvPr>
            <p:ph type="subTitle" idx="1"/>
          </p:nvPr>
        </p:nvSpPr>
        <p:spPr>
          <a:xfrm>
            <a:off x="418213" y="1770863"/>
            <a:ext cx="8598196" cy="3281697"/>
          </a:xfrm>
          <a:prstGeom prst="rect">
            <a:avLst/>
          </a:prstGeom>
        </p:spPr>
        <p:txBody>
          <a:bodyPr spcFirstLastPara="1" wrap="square" lIns="91425" tIns="91425" rIns="91425" bIns="91425" anchor="t" anchorCtr="0">
            <a:noAutofit/>
          </a:bodyPr>
          <a:lstStyle/>
          <a:p>
            <a:pPr marL="342900" lvl="0" indent="-342900" algn="just">
              <a:buSzPts val="1400"/>
              <a:buFont typeface="Arial MT"/>
              <a:buChar char="●"/>
            </a:pPr>
            <a:r>
              <a:rPr lang="en-US" sz="1050" dirty="0">
                <a:effectLst/>
                <a:latin typeface="Exo" panose="020B0604020202020204" charset="0"/>
                <a:ea typeface="Arial MT"/>
                <a:cs typeface="Arial MT"/>
              </a:rPr>
              <a:t>NodeJS: Node.js is an open-source and cross-platform JavaScript runtime environment. It is a popular tool for almost any kind of project. Node.js runs the V8 JavaScript engine, the core of Google Chrome, outside of the browser. This allows Node.js to be very performant. A Node.js app runs in a single process, without creating a new thread for every request. Node.js provides a set of asynchronous I/O primitives in its standard library that prevent JavaScript code from blocking and generally, libraries in Node.js are written using non-blocking paradigms, making blocking behavior the exception rather than the norm.</a:t>
            </a:r>
          </a:p>
          <a:p>
            <a:pPr marL="342900" lvl="0" indent="-342900" algn="just">
              <a:buSzPts val="1400"/>
              <a:buFont typeface="Arial MT"/>
              <a:buChar char="●"/>
            </a:pPr>
            <a:endParaRPr lang="en-US" sz="1050" dirty="0">
              <a:latin typeface="Exo" panose="020B0604020202020204" charset="0"/>
              <a:ea typeface="Arial MT"/>
              <a:cs typeface="Arial MT"/>
            </a:endParaRPr>
          </a:p>
          <a:p>
            <a:pPr marL="0" lvl="0" indent="0" algn="just">
              <a:buSzPts val="1400"/>
            </a:pPr>
            <a:endParaRPr lang="en-US" sz="1050" dirty="0">
              <a:effectLst/>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MongoDB: It is a source-available cross-platform document-oriented database program. Classified as a NoSQL database program, MongoDB uses JSON-like documents with optional schemas. MongoDB is developed by MongoDB Inc. and licensed under the Server-Side Public License (SSPL). MongoDB, Inc. is an American software company that develops and provides commercial support for the source-available database MongoDB, a NoSQL database that stores data in JSON-like documents with flexible schemas. MongoDB Atlas makes it easy to control access to your database. Your database instances are deployed in a unique Virtual Private Cloud (VPC) to ensure network isolation. Other security features include IP whitelisting or VPC Peering, always-on authentication, encryption at rest and encryption in transit, sophisticated role-based access management, and more.</a:t>
            </a:r>
          </a:p>
          <a:p>
            <a:pPr marL="342900" lvl="0" indent="-342900" algn="just">
              <a:buSzPts val="1400"/>
              <a:buFont typeface="Arial MT"/>
              <a:buChar char="●"/>
            </a:pPr>
            <a:endParaRPr lang="en-US" sz="1050" dirty="0">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Mongoose: Mongoose is a MongoDB object modelling tool designed to work in an asynchronous environment. </a:t>
            </a:r>
            <a:r>
              <a:rPr lang="en-US" sz="1050" dirty="0">
                <a:latin typeface="Exo" panose="020B0604020202020204" charset="0"/>
                <a:ea typeface="Arial MT"/>
                <a:cs typeface="Arial MT"/>
              </a:rPr>
              <a:t>It </a:t>
            </a:r>
            <a:r>
              <a:rPr lang="en-US" sz="1050" dirty="0">
                <a:effectLst/>
                <a:latin typeface="Exo" panose="020B0604020202020204" charset="0"/>
                <a:ea typeface="Arial MT"/>
                <a:cs typeface="Arial MT"/>
              </a:rPr>
              <a:t>provides a straight-forward, schema-based solution to model an application data. It includes built-in type casting, validation, query building, business logic hooks and more, out of the box.</a:t>
            </a:r>
          </a:p>
        </p:txBody>
      </p:sp>
    </p:spTree>
    <p:extLst>
      <p:ext uri="{BB962C8B-B14F-4D97-AF65-F5344CB8AC3E}">
        <p14:creationId xmlns:p14="http://schemas.microsoft.com/office/powerpoint/2010/main" val="3143687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SENDGRID, BCRYPTJS, CRYPTOJS</a:t>
            </a:r>
          </a:p>
        </p:txBody>
      </p:sp>
      <p:sp>
        <p:nvSpPr>
          <p:cNvPr id="203" name="Google Shape;203;p33"/>
          <p:cNvSpPr txBox="1">
            <a:spLocks noGrp="1"/>
          </p:cNvSpPr>
          <p:nvPr>
            <p:ph type="subTitle" idx="1"/>
          </p:nvPr>
        </p:nvSpPr>
        <p:spPr>
          <a:xfrm>
            <a:off x="375683" y="1522770"/>
            <a:ext cx="8598196" cy="3282836"/>
          </a:xfrm>
          <a:prstGeom prst="rect">
            <a:avLst/>
          </a:prstGeom>
        </p:spPr>
        <p:txBody>
          <a:bodyPr spcFirstLastPara="1" wrap="square" lIns="91425" tIns="91425" rIns="91425" bIns="91425" anchor="t" anchorCtr="0">
            <a:noAutofit/>
          </a:bodyPr>
          <a:lstStyle/>
          <a:p>
            <a:pPr marL="342900" lvl="0" indent="-342900" algn="just">
              <a:buSzPts val="1400"/>
              <a:buFont typeface="Arial MT"/>
              <a:buChar char="●"/>
            </a:pPr>
            <a:r>
              <a:rPr lang="en-US" sz="1050" dirty="0">
                <a:effectLst/>
                <a:latin typeface="Exo" panose="020B0604020202020204" charset="0"/>
                <a:ea typeface="Arial MT"/>
                <a:cs typeface="Arial MT"/>
              </a:rPr>
              <a:t>SendGrid provides a cloud-based service that assists businesses with email delivery. The service manages various types of email including shipping notifications, friend requests, sign-up confirmations, and email newsletters. It also handles Internet service provider (ISP) monitoring, domain keys, sender policy framework (SPF), and feedback loops. Additionally, the company provides link tracking and open rate reporting. It also allows companies to track email opens, unsubscribes, bounces, and spam reports. Beginning in 2012, the company integrated SMS, voice, and push notification abilities into its service through a partnership with Twilio.</a:t>
            </a:r>
          </a:p>
          <a:p>
            <a:pPr marL="342900" lvl="0" indent="-342900" algn="just">
              <a:buSzPts val="1400"/>
              <a:buFont typeface="Arial MT"/>
              <a:buChar char="●"/>
            </a:pPr>
            <a:endParaRPr lang="en-US" sz="1050" dirty="0">
              <a:effectLst/>
              <a:latin typeface="Exo" panose="020B0604020202020204" charset="0"/>
              <a:ea typeface="Arial MT"/>
              <a:cs typeface="Arial MT"/>
            </a:endParaRPr>
          </a:p>
          <a:p>
            <a:pPr marL="342900" lvl="0" indent="-342900" algn="just">
              <a:buSzPts val="1400"/>
              <a:buFont typeface="Arial MT"/>
              <a:buChar char="●"/>
            </a:pPr>
            <a:r>
              <a:rPr lang="en-US" sz="1050" dirty="0">
                <a:effectLst/>
                <a:latin typeface="Exo" panose="020B0604020202020204" charset="0"/>
                <a:ea typeface="Arial MT"/>
                <a:cs typeface="Arial MT"/>
              </a:rPr>
              <a:t>BCryptJS: </a:t>
            </a:r>
            <a:r>
              <a:rPr lang="en-US" sz="1050" dirty="0" err="1">
                <a:effectLst/>
                <a:latin typeface="Exo" panose="020B0604020202020204" charset="0"/>
                <a:ea typeface="Arial MT"/>
                <a:cs typeface="Arial MT"/>
              </a:rPr>
              <a:t>bcrypt</a:t>
            </a:r>
            <a:r>
              <a:rPr lang="en-US" sz="1050" dirty="0">
                <a:effectLst/>
                <a:latin typeface="Exo" panose="020B0604020202020204" charset="0"/>
                <a:ea typeface="Arial MT"/>
                <a:cs typeface="Arial MT"/>
              </a:rPr>
              <a:t> is a password-hashing function designed by Niels Provos and David </a:t>
            </a:r>
            <a:r>
              <a:rPr lang="en-US" sz="1050" dirty="0" err="1">
                <a:effectLst/>
                <a:latin typeface="Exo" panose="020B0604020202020204" charset="0"/>
                <a:ea typeface="Arial MT"/>
                <a:cs typeface="Arial MT"/>
              </a:rPr>
              <a:t>Mazières</a:t>
            </a:r>
            <a:r>
              <a:rPr lang="en-US" sz="1050" dirty="0">
                <a:effectLst/>
                <a:latin typeface="Exo" panose="020B0604020202020204" charset="0"/>
                <a:ea typeface="Arial MT"/>
                <a:cs typeface="Arial MT"/>
              </a:rPr>
              <a:t>, based on the Blowfish cipher and presented at USENIX in 1999. Besides incorporating a salt to protect against rainbow table attacks, </a:t>
            </a:r>
            <a:r>
              <a:rPr lang="en-US" sz="1050" dirty="0" err="1">
                <a:effectLst/>
                <a:latin typeface="Exo" panose="020B0604020202020204" charset="0"/>
                <a:ea typeface="Arial MT"/>
                <a:cs typeface="Arial MT"/>
              </a:rPr>
              <a:t>bcrypt</a:t>
            </a:r>
            <a:r>
              <a:rPr lang="en-US" sz="1050" dirty="0">
                <a:effectLst/>
                <a:latin typeface="Exo" panose="020B0604020202020204" charset="0"/>
                <a:ea typeface="Arial MT"/>
                <a:cs typeface="Arial MT"/>
              </a:rPr>
              <a:t> is an adaptive function: over time, the iteration count can be increased to make it slower, so it remains resistant to brute-force search attacks even with increasing computation power. Blowfish is notable among block ciphers for its expensive key setup phase. It starts with subkeys in a standard state, then uses this state to perform block encryption using part of the key, and uses the result of that encryption (which is more accurate at hashing) to replace some of the subkeys.</a:t>
            </a:r>
          </a:p>
          <a:p>
            <a:pPr marL="0" lvl="0" indent="0" algn="just">
              <a:buSzPts val="1400"/>
            </a:pPr>
            <a:endParaRPr lang="en-US" sz="1050" dirty="0">
              <a:effectLst/>
              <a:latin typeface="Exo" panose="020B0604020202020204" charset="0"/>
              <a:ea typeface="Arial MT"/>
              <a:cs typeface="Arial MT"/>
            </a:endParaRPr>
          </a:p>
        </p:txBody>
      </p:sp>
    </p:spTree>
    <p:extLst>
      <p:ext uri="{BB962C8B-B14F-4D97-AF65-F5344CB8AC3E}">
        <p14:creationId xmlns:p14="http://schemas.microsoft.com/office/powerpoint/2010/main" val="392910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9"/>
          <p:cNvSpPr txBox="1">
            <a:spLocks noGrp="1"/>
          </p:cNvSpPr>
          <p:nvPr>
            <p:ph type="title"/>
          </p:nvPr>
        </p:nvSpPr>
        <p:spPr>
          <a:xfrm>
            <a:off x="32373" y="1876800"/>
            <a:ext cx="5379905" cy="144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a:t>UML</a:t>
            </a:r>
            <a:br>
              <a:rPr lang="en-IN" sz="5400" dirty="0"/>
            </a:br>
            <a:r>
              <a:rPr lang="en-IN" sz="5400" dirty="0"/>
              <a:t>DIAGRAMS</a:t>
            </a:r>
            <a:endParaRPr sz="5400" dirty="0"/>
          </a:p>
        </p:txBody>
      </p:sp>
      <p:sp>
        <p:nvSpPr>
          <p:cNvPr id="606" name="Google Shape;606;p49"/>
          <p:cNvSpPr txBox="1">
            <a:spLocks noGrp="1"/>
          </p:cNvSpPr>
          <p:nvPr>
            <p:ph type="subTitle" idx="1"/>
          </p:nvPr>
        </p:nvSpPr>
        <p:spPr>
          <a:xfrm>
            <a:off x="5840625" y="1690560"/>
            <a:ext cx="2575800" cy="15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UML diagram is a diagram based on the UML (Unified Modeling Language) with the purpose of visually representing a system</a:t>
            </a:r>
          </a:p>
        </p:txBody>
      </p:sp>
      <p:cxnSp>
        <p:nvCxnSpPr>
          <p:cNvPr id="607" name="Google Shape;607;p49"/>
          <p:cNvCxnSpPr/>
          <p:nvPr/>
        </p:nvCxnSpPr>
        <p:spPr>
          <a:xfrm>
            <a:off x="5626451" y="1440825"/>
            <a:ext cx="0" cy="2173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81502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7B0E-EF33-917D-D9AF-94D6937FE8A6}"/>
              </a:ext>
            </a:extLst>
          </p:cNvPr>
          <p:cNvSpPr>
            <a:spLocks noGrp="1"/>
          </p:cNvSpPr>
          <p:nvPr>
            <p:ph type="title"/>
          </p:nvPr>
        </p:nvSpPr>
        <p:spPr/>
        <p:txBody>
          <a:bodyPr/>
          <a:lstStyle/>
          <a:p>
            <a:r>
              <a:rPr lang="en-IN" dirty="0"/>
              <a:t>ER DIAGRAM</a:t>
            </a:r>
          </a:p>
        </p:txBody>
      </p:sp>
      <p:graphicFrame>
        <p:nvGraphicFramePr>
          <p:cNvPr id="22" name="Table 21">
            <a:extLst>
              <a:ext uri="{FF2B5EF4-FFF2-40B4-BE49-F238E27FC236}">
                <a16:creationId xmlns:a16="http://schemas.microsoft.com/office/drawing/2014/main" id="{C402A711-9622-D8A7-666B-566B4E8284A4}"/>
              </a:ext>
            </a:extLst>
          </p:cNvPr>
          <p:cNvGraphicFramePr>
            <a:graphicFrameLocks noGrp="1"/>
          </p:cNvGraphicFramePr>
          <p:nvPr>
            <p:extLst>
              <p:ext uri="{D42A27DB-BD31-4B8C-83A1-F6EECF244321}">
                <p14:modId xmlns:p14="http://schemas.microsoft.com/office/powerpoint/2010/main" val="1346133054"/>
              </p:ext>
            </p:extLst>
          </p:nvPr>
        </p:nvGraphicFramePr>
        <p:xfrm>
          <a:off x="2522537" y="2694122"/>
          <a:ext cx="2163445" cy="1947228"/>
        </p:xfrm>
        <a:graphic>
          <a:graphicData uri="http://schemas.openxmlformats.org/drawingml/2006/table">
            <a:tbl>
              <a:tblPr firstRow="1" firstCol="1" bandRow="1">
                <a:tableStyleId>{3E444B68-23FF-4E11-91C3-3B3CAEF6905E}</a:tableStyleId>
              </a:tblPr>
              <a:tblGrid>
                <a:gridCol w="2163445">
                  <a:extLst>
                    <a:ext uri="{9D8B030D-6E8A-4147-A177-3AD203B41FA5}">
                      <a16:colId xmlns:a16="http://schemas.microsoft.com/office/drawing/2014/main" val="4090162461"/>
                    </a:ext>
                  </a:extLst>
                </a:gridCol>
              </a:tblGrid>
              <a:tr h="273685">
                <a:tc>
                  <a:txBody>
                    <a:bodyPr/>
                    <a:lstStyle/>
                    <a:p>
                      <a:pPr algn="l"/>
                      <a:r>
                        <a:rPr lang="en-US" sz="1400">
                          <a:effectLst/>
                        </a:rPr>
                        <a:t>Purchased Stock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1108909"/>
                  </a:ext>
                </a:extLst>
              </a:tr>
              <a:tr h="263525">
                <a:tc>
                  <a:txBody>
                    <a:bodyPr/>
                    <a:lstStyle/>
                    <a:p>
                      <a:pPr algn="l"/>
                      <a:r>
                        <a:rPr lang="en-US" sz="1400">
                          <a:effectLst/>
                        </a:rPr>
                        <a:t>Stock_name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007125"/>
                  </a:ext>
                </a:extLst>
              </a:tr>
              <a:tr h="273685">
                <a:tc>
                  <a:txBody>
                    <a:bodyPr/>
                    <a:lstStyle/>
                    <a:p>
                      <a:pPr algn="l"/>
                      <a:r>
                        <a:rPr lang="en-US" sz="1400">
                          <a:effectLst/>
                        </a:rPr>
                        <a:t>Stock_seller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4696722"/>
                  </a:ext>
                </a:extLst>
              </a:tr>
              <a:tr h="273685">
                <a:tc>
                  <a:txBody>
                    <a:bodyPr/>
                    <a:lstStyle/>
                    <a:p>
                      <a:pPr algn="l"/>
                      <a:r>
                        <a:rPr lang="en-US" sz="1400">
                          <a:effectLst/>
                        </a:rPr>
                        <a:t>Stock_category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6334738"/>
                  </a:ext>
                </a:extLst>
              </a:tr>
              <a:tr h="263525">
                <a:tc>
                  <a:txBody>
                    <a:bodyPr/>
                    <a:lstStyle/>
                    <a:p>
                      <a:pPr algn="l"/>
                      <a:r>
                        <a:rPr lang="en-US" sz="1400">
                          <a:effectLst/>
                        </a:rPr>
                        <a:t>Stock_purchasedDate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720100"/>
                  </a:ext>
                </a:extLst>
              </a:tr>
              <a:tr h="273685">
                <a:tc>
                  <a:txBody>
                    <a:bodyPr/>
                    <a:lstStyle/>
                    <a:p>
                      <a:pPr algn="l"/>
                      <a:r>
                        <a:rPr lang="en-US" sz="1400">
                          <a:effectLst/>
                        </a:rPr>
                        <a:t>Stock_amount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6072875"/>
                  </a:ext>
                </a:extLst>
              </a:tr>
              <a:tr h="325438">
                <a:tc>
                  <a:txBody>
                    <a:bodyPr/>
                    <a:lstStyle/>
                    <a:p>
                      <a:pPr algn="l"/>
                      <a:r>
                        <a:rPr lang="en-US" sz="1400" dirty="0" err="1">
                          <a:effectLst/>
                        </a:rPr>
                        <a:t>Stock_quantity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93573428"/>
                  </a:ext>
                </a:extLst>
              </a:tr>
            </a:tbl>
          </a:graphicData>
        </a:graphic>
      </p:graphicFrame>
      <p:graphicFrame>
        <p:nvGraphicFramePr>
          <p:cNvPr id="23" name="Table 22">
            <a:extLst>
              <a:ext uri="{FF2B5EF4-FFF2-40B4-BE49-F238E27FC236}">
                <a16:creationId xmlns:a16="http://schemas.microsoft.com/office/drawing/2014/main" id="{280CC28A-98A4-0402-B949-8B2C19B5649D}"/>
              </a:ext>
            </a:extLst>
          </p:cNvPr>
          <p:cNvGraphicFramePr>
            <a:graphicFrameLocks noGrp="1"/>
          </p:cNvGraphicFramePr>
          <p:nvPr>
            <p:extLst>
              <p:ext uri="{D42A27DB-BD31-4B8C-83A1-F6EECF244321}">
                <p14:modId xmlns:p14="http://schemas.microsoft.com/office/powerpoint/2010/main" val="1528778"/>
              </p:ext>
            </p:extLst>
          </p:nvPr>
        </p:nvGraphicFramePr>
        <p:xfrm>
          <a:off x="3278187" y="371792"/>
          <a:ext cx="1828165" cy="1142373"/>
        </p:xfrm>
        <a:graphic>
          <a:graphicData uri="http://schemas.openxmlformats.org/drawingml/2006/table">
            <a:tbl>
              <a:tblPr firstRow="1" firstCol="1" bandRow="1">
                <a:tableStyleId>{3E444B68-23FF-4E11-91C3-3B3CAEF6905E}</a:tableStyleId>
              </a:tblPr>
              <a:tblGrid>
                <a:gridCol w="1828165">
                  <a:extLst>
                    <a:ext uri="{9D8B030D-6E8A-4147-A177-3AD203B41FA5}">
                      <a16:colId xmlns:a16="http://schemas.microsoft.com/office/drawing/2014/main" val="3915370256"/>
                    </a:ext>
                  </a:extLst>
                </a:gridCol>
              </a:tblGrid>
              <a:tr h="85798">
                <a:tc>
                  <a:txBody>
                    <a:bodyPr/>
                    <a:lstStyle/>
                    <a:p>
                      <a:pPr algn="l">
                        <a:lnSpc>
                          <a:spcPct val="200000"/>
                        </a:lnSpc>
                      </a:pPr>
                      <a:r>
                        <a:rPr lang="en-US" sz="1400">
                          <a:effectLst/>
                        </a:rPr>
                        <a:t>Login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3391530"/>
                  </a:ext>
                </a:extLst>
              </a:tr>
              <a:tr h="226545">
                <a:tc>
                  <a:txBody>
                    <a:bodyPr/>
                    <a:lstStyle/>
                    <a:p>
                      <a:pPr algn="l"/>
                      <a:r>
                        <a:rPr lang="en-US" sz="1400">
                          <a:effectLst/>
                        </a:rPr>
                        <a:t>Admin_name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1866906"/>
                  </a:ext>
                </a:extLst>
              </a:tr>
              <a:tr h="327777">
                <a:tc>
                  <a:txBody>
                    <a:bodyPr/>
                    <a:lstStyle/>
                    <a:p>
                      <a:pPr algn="l"/>
                      <a:r>
                        <a:rPr lang="en-US" sz="1400">
                          <a:effectLst/>
                        </a:rPr>
                        <a:t>Admin_email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0112477"/>
                  </a:ext>
                </a:extLst>
              </a:tr>
              <a:tr h="226545">
                <a:tc>
                  <a:txBody>
                    <a:bodyPr/>
                    <a:lstStyle/>
                    <a:p>
                      <a:pPr algn="l"/>
                      <a:r>
                        <a:rPr lang="en-US" sz="1400" dirty="0" err="1">
                          <a:effectLst/>
                        </a:rPr>
                        <a:t>Admin_number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5685715"/>
                  </a:ext>
                </a:extLst>
              </a:tr>
            </a:tbl>
          </a:graphicData>
        </a:graphic>
      </p:graphicFrame>
      <p:graphicFrame>
        <p:nvGraphicFramePr>
          <p:cNvPr id="24" name="Table 23">
            <a:extLst>
              <a:ext uri="{FF2B5EF4-FFF2-40B4-BE49-F238E27FC236}">
                <a16:creationId xmlns:a16="http://schemas.microsoft.com/office/drawing/2014/main" id="{E737297F-42D8-A932-1A6A-508740038C87}"/>
              </a:ext>
            </a:extLst>
          </p:cNvPr>
          <p:cNvGraphicFramePr>
            <a:graphicFrameLocks noGrp="1"/>
          </p:cNvGraphicFramePr>
          <p:nvPr>
            <p:extLst>
              <p:ext uri="{D42A27DB-BD31-4B8C-83A1-F6EECF244321}">
                <p14:modId xmlns:p14="http://schemas.microsoft.com/office/powerpoint/2010/main" val="2294462494"/>
              </p:ext>
            </p:extLst>
          </p:nvPr>
        </p:nvGraphicFramePr>
        <p:xfrm>
          <a:off x="4895531" y="2693487"/>
          <a:ext cx="2163445" cy="1963573"/>
        </p:xfrm>
        <a:graphic>
          <a:graphicData uri="http://schemas.openxmlformats.org/drawingml/2006/table">
            <a:tbl>
              <a:tblPr firstRow="1" firstCol="1" bandRow="1">
                <a:tableStyleId>{3E444B68-23FF-4E11-91C3-3B3CAEF6905E}</a:tableStyleId>
              </a:tblPr>
              <a:tblGrid>
                <a:gridCol w="2163445">
                  <a:extLst>
                    <a:ext uri="{9D8B030D-6E8A-4147-A177-3AD203B41FA5}">
                      <a16:colId xmlns:a16="http://schemas.microsoft.com/office/drawing/2014/main" val="3916424559"/>
                    </a:ext>
                  </a:extLst>
                </a:gridCol>
              </a:tblGrid>
              <a:tr h="252918">
                <a:tc>
                  <a:txBody>
                    <a:bodyPr/>
                    <a:lstStyle/>
                    <a:p>
                      <a:pPr algn="l"/>
                      <a:r>
                        <a:rPr lang="en-US" sz="1400" dirty="0">
                          <a:effectLst/>
                        </a:rPr>
                        <a:t>Sold Stock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64408"/>
                  </a:ext>
                </a:extLst>
              </a:tr>
              <a:tr h="243529">
                <a:tc>
                  <a:txBody>
                    <a:bodyPr/>
                    <a:lstStyle/>
                    <a:p>
                      <a:pPr algn="l"/>
                      <a:r>
                        <a:rPr lang="en-US" sz="1400">
                          <a:effectLst/>
                        </a:rPr>
                        <a:t>Stock_name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3851289"/>
                  </a:ext>
                </a:extLst>
              </a:tr>
              <a:tr h="252918">
                <a:tc>
                  <a:txBody>
                    <a:bodyPr/>
                    <a:lstStyle/>
                    <a:p>
                      <a:pPr algn="l"/>
                      <a:r>
                        <a:rPr lang="en-US" sz="1400">
                          <a:effectLst/>
                        </a:rPr>
                        <a:t>Stock_seller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3896326"/>
                  </a:ext>
                </a:extLst>
              </a:tr>
              <a:tr h="252918">
                <a:tc>
                  <a:txBody>
                    <a:bodyPr/>
                    <a:lstStyle/>
                    <a:p>
                      <a:pPr algn="l"/>
                      <a:r>
                        <a:rPr lang="en-US" sz="1400">
                          <a:effectLst/>
                        </a:rPr>
                        <a:t>Stock_category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1770670"/>
                  </a:ext>
                </a:extLst>
              </a:tr>
              <a:tr h="243529">
                <a:tc>
                  <a:txBody>
                    <a:bodyPr/>
                    <a:lstStyle/>
                    <a:p>
                      <a:pPr algn="l"/>
                      <a:r>
                        <a:rPr lang="en-US" sz="1400">
                          <a:effectLst/>
                        </a:rPr>
                        <a:t>Stock_purchasedDate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165696"/>
                  </a:ext>
                </a:extLst>
              </a:tr>
              <a:tr h="426778">
                <a:tc>
                  <a:txBody>
                    <a:bodyPr/>
                    <a:lstStyle/>
                    <a:p>
                      <a:pPr algn="l"/>
                      <a:r>
                        <a:rPr lang="en-US" sz="1400">
                          <a:effectLst/>
                        </a:rPr>
                        <a:t>Stock_amount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7662588"/>
                  </a:ext>
                </a:extLst>
              </a:tr>
              <a:tr h="290983">
                <a:tc>
                  <a:txBody>
                    <a:bodyPr/>
                    <a:lstStyle/>
                    <a:p>
                      <a:pPr algn="l"/>
                      <a:r>
                        <a:rPr lang="en-US" sz="1400" dirty="0" err="1">
                          <a:effectLst/>
                        </a:rPr>
                        <a:t>Stock_quantity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8719879"/>
                  </a:ext>
                </a:extLst>
              </a:tr>
            </a:tbl>
          </a:graphicData>
        </a:graphic>
      </p:graphicFrame>
      <p:graphicFrame>
        <p:nvGraphicFramePr>
          <p:cNvPr id="25" name="Table 24">
            <a:extLst>
              <a:ext uri="{FF2B5EF4-FFF2-40B4-BE49-F238E27FC236}">
                <a16:creationId xmlns:a16="http://schemas.microsoft.com/office/drawing/2014/main" id="{B6980F78-4AF0-6AF7-6D77-7DEE4A1E3261}"/>
              </a:ext>
            </a:extLst>
          </p:cNvPr>
          <p:cNvGraphicFramePr>
            <a:graphicFrameLocks noGrp="1"/>
          </p:cNvGraphicFramePr>
          <p:nvPr>
            <p:extLst>
              <p:ext uri="{D42A27DB-BD31-4B8C-83A1-F6EECF244321}">
                <p14:modId xmlns:p14="http://schemas.microsoft.com/office/powerpoint/2010/main" val="1745091311"/>
              </p:ext>
            </p:extLst>
          </p:nvPr>
        </p:nvGraphicFramePr>
        <p:xfrm>
          <a:off x="149543" y="1250949"/>
          <a:ext cx="2163445" cy="2412365"/>
        </p:xfrm>
        <a:graphic>
          <a:graphicData uri="http://schemas.openxmlformats.org/drawingml/2006/table">
            <a:tbl>
              <a:tblPr firstRow="1" firstCol="1" bandRow="1">
                <a:tableStyleId>{3E444B68-23FF-4E11-91C3-3B3CAEF6905E}</a:tableStyleId>
              </a:tblPr>
              <a:tblGrid>
                <a:gridCol w="2163445">
                  <a:extLst>
                    <a:ext uri="{9D8B030D-6E8A-4147-A177-3AD203B41FA5}">
                      <a16:colId xmlns:a16="http://schemas.microsoft.com/office/drawing/2014/main" val="3202080978"/>
                    </a:ext>
                  </a:extLst>
                </a:gridCol>
              </a:tblGrid>
              <a:tr h="273685">
                <a:tc>
                  <a:txBody>
                    <a:bodyPr/>
                    <a:lstStyle/>
                    <a:p>
                      <a:pPr algn="l"/>
                      <a:r>
                        <a:rPr lang="en-US" sz="1400" dirty="0">
                          <a:effectLst/>
                        </a:rPr>
                        <a:t>Bill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9602749"/>
                  </a:ext>
                </a:extLst>
              </a:tr>
              <a:tr h="263525">
                <a:tc>
                  <a:txBody>
                    <a:bodyPr/>
                    <a:lstStyle/>
                    <a:p>
                      <a:pPr algn="l"/>
                      <a:r>
                        <a:rPr lang="en-US" sz="1400">
                          <a:effectLst/>
                        </a:rPr>
                        <a:t>Bill_name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785496"/>
                  </a:ext>
                </a:extLst>
              </a:tr>
              <a:tr h="273685">
                <a:tc>
                  <a:txBody>
                    <a:bodyPr/>
                    <a:lstStyle/>
                    <a:p>
                      <a:pPr algn="l"/>
                      <a:r>
                        <a:rPr lang="en-US" sz="1400">
                          <a:effectLst/>
                        </a:rPr>
                        <a:t>Bill_id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9843807"/>
                  </a:ext>
                </a:extLst>
              </a:tr>
              <a:tr h="273685">
                <a:tc>
                  <a:txBody>
                    <a:bodyPr/>
                    <a:lstStyle/>
                    <a:p>
                      <a:pPr algn="l"/>
                      <a:r>
                        <a:rPr lang="en-US" sz="1400">
                          <a:effectLst/>
                        </a:rPr>
                        <a:t>Bill_createdAt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3934152"/>
                  </a:ext>
                </a:extLst>
              </a:tr>
              <a:tr h="263525">
                <a:tc>
                  <a:txBody>
                    <a:bodyPr/>
                    <a:lstStyle/>
                    <a:p>
                      <a:pPr algn="l"/>
                      <a:r>
                        <a:rPr lang="en-US" sz="1400">
                          <a:effectLst/>
                        </a:rPr>
                        <a:t>Bill_paymentMode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7834827"/>
                  </a:ext>
                </a:extLst>
              </a:tr>
              <a:tr h="273685">
                <a:tc>
                  <a:txBody>
                    <a:bodyPr/>
                    <a:lstStyle/>
                    <a:p>
                      <a:pPr algn="l"/>
                      <a:r>
                        <a:rPr lang="en-US" sz="1400">
                          <a:effectLst/>
                        </a:rPr>
                        <a:t>Bill_transactionId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0687363"/>
                  </a:ext>
                </a:extLst>
              </a:tr>
              <a:tr h="263525">
                <a:tc>
                  <a:txBody>
                    <a:bodyPr/>
                    <a:lstStyle/>
                    <a:p>
                      <a:pPr algn="l"/>
                      <a:r>
                        <a:rPr lang="en-US" sz="1400">
                          <a:effectLst/>
                        </a:rPr>
                        <a:t>Bill_category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8207540"/>
                  </a:ext>
                </a:extLst>
              </a:tr>
              <a:tr h="263525">
                <a:tc>
                  <a:txBody>
                    <a:bodyPr/>
                    <a:lstStyle/>
                    <a:p>
                      <a:pPr algn="l"/>
                      <a:r>
                        <a:rPr lang="en-US" sz="1400">
                          <a:effectLst/>
                        </a:rPr>
                        <a:t>Bill_amount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3740299"/>
                  </a:ext>
                </a:extLst>
              </a:tr>
              <a:tr h="263525">
                <a:tc>
                  <a:txBody>
                    <a:bodyPr/>
                    <a:lstStyle/>
                    <a:p>
                      <a:pPr algn="l"/>
                      <a:r>
                        <a:rPr lang="en-US" sz="1400" dirty="0" err="1">
                          <a:effectLst/>
                        </a:rPr>
                        <a:t>Bill_quantity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6842851"/>
                  </a:ext>
                </a:extLst>
              </a:tr>
            </a:tbl>
          </a:graphicData>
        </a:graphic>
      </p:graphicFrame>
      <p:cxnSp>
        <p:nvCxnSpPr>
          <p:cNvPr id="26" name="Straight Connector 25">
            <a:extLst>
              <a:ext uri="{FF2B5EF4-FFF2-40B4-BE49-F238E27FC236}">
                <a16:creationId xmlns:a16="http://schemas.microsoft.com/office/drawing/2014/main" id="{3E56FD48-1410-024B-1023-21AB0F899BAB}"/>
              </a:ext>
            </a:extLst>
          </p:cNvPr>
          <p:cNvCxnSpPr/>
          <p:nvPr/>
        </p:nvCxnSpPr>
        <p:spPr>
          <a:xfrm>
            <a:off x="2962275" y="6299200"/>
            <a:ext cx="30163" cy="1295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A0A6D11-E515-73C8-E97B-89E8945E8366}"/>
              </a:ext>
            </a:extLst>
          </p:cNvPr>
          <p:cNvCxnSpPr/>
          <p:nvPr/>
        </p:nvCxnSpPr>
        <p:spPr>
          <a:xfrm flipV="1">
            <a:off x="5037138" y="7597775"/>
            <a:ext cx="914400" cy="1587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FAC67C6-D595-08DD-DCEE-46D006A92597}"/>
              </a:ext>
            </a:extLst>
          </p:cNvPr>
          <p:cNvCxnSpPr/>
          <p:nvPr/>
        </p:nvCxnSpPr>
        <p:spPr>
          <a:xfrm flipH="1">
            <a:off x="7253288" y="6116638"/>
            <a:ext cx="11191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8CF0C3F-228D-F2A7-9F77-7E1EA845B905}"/>
              </a:ext>
            </a:extLst>
          </p:cNvPr>
          <p:cNvCxnSpPr/>
          <p:nvPr/>
        </p:nvCxnSpPr>
        <p:spPr>
          <a:xfrm>
            <a:off x="4960938" y="6256338"/>
            <a:ext cx="46037" cy="13335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2F852F-9CA2-9B58-52CA-DBEABEC67F58}"/>
              </a:ext>
            </a:extLst>
          </p:cNvPr>
          <p:cNvCxnSpPr/>
          <p:nvPr/>
        </p:nvCxnSpPr>
        <p:spPr>
          <a:xfrm flipH="1" flipV="1">
            <a:off x="9083675" y="8258175"/>
            <a:ext cx="15875" cy="131127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85267FE-886D-6C23-5717-9006741D8713}"/>
              </a:ext>
            </a:extLst>
          </p:cNvPr>
          <p:cNvCxnSpPr/>
          <p:nvPr/>
        </p:nvCxnSpPr>
        <p:spPr>
          <a:xfrm flipH="1">
            <a:off x="7796213" y="8274050"/>
            <a:ext cx="1287462" cy="142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7236EC9-3EFD-AC43-AC17-B19296F85AC2}"/>
              </a:ext>
            </a:extLst>
          </p:cNvPr>
          <p:cNvCxnSpPr/>
          <p:nvPr/>
        </p:nvCxnSpPr>
        <p:spPr>
          <a:xfrm>
            <a:off x="6107113" y="10155238"/>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A347D1-85BF-881F-E23B-B8FCA869FDDB}"/>
              </a:ext>
            </a:extLst>
          </p:cNvPr>
          <p:cNvCxnSpPr/>
          <p:nvPr/>
        </p:nvCxnSpPr>
        <p:spPr>
          <a:xfrm flipH="1" flipV="1">
            <a:off x="6904038" y="8648700"/>
            <a:ext cx="38100" cy="151765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EA62B1-8D85-AB2A-61A7-A2F8E191B2DD}"/>
              </a:ext>
            </a:extLst>
          </p:cNvPr>
          <p:cNvCxnSpPr/>
          <p:nvPr/>
        </p:nvCxnSpPr>
        <p:spPr>
          <a:xfrm flipH="1">
            <a:off x="7232650" y="6119813"/>
            <a:ext cx="7938" cy="898525"/>
          </a:xfrm>
          <a:prstGeom prst="line">
            <a:avLst/>
          </a:prstGeom>
        </p:spPr>
        <p:style>
          <a:lnRef idx="1">
            <a:schemeClr val="dk1"/>
          </a:lnRef>
          <a:fillRef idx="0">
            <a:schemeClr val="dk1"/>
          </a:fillRef>
          <a:effectRef idx="0">
            <a:schemeClr val="dk1"/>
          </a:effectRef>
          <a:fontRef idx="minor">
            <a:schemeClr val="tx1"/>
          </a:fontRef>
        </p:style>
      </p:cxnSp>
      <p:sp>
        <p:nvSpPr>
          <p:cNvPr id="36" name="Rectangle 24">
            <a:extLst>
              <a:ext uri="{FF2B5EF4-FFF2-40B4-BE49-F238E27FC236}">
                <a16:creationId xmlns:a16="http://schemas.microsoft.com/office/drawing/2014/main" id="{50D4DF59-F4B3-7EFF-D7E8-0F8A230117C3}"/>
              </a:ext>
            </a:extLst>
          </p:cNvPr>
          <p:cNvSpPr>
            <a:spLocks noChangeArrowheads="1"/>
          </p:cNvSpPr>
          <p:nvPr/>
        </p:nvSpPr>
        <p:spPr bwMode="auto">
          <a:xfrm>
            <a:off x="3490913"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9" name="Table 38">
            <a:extLst>
              <a:ext uri="{FF2B5EF4-FFF2-40B4-BE49-F238E27FC236}">
                <a16:creationId xmlns:a16="http://schemas.microsoft.com/office/drawing/2014/main" id="{D4BD7D86-153D-30E7-F9B9-2BDBDFA29F26}"/>
              </a:ext>
            </a:extLst>
          </p:cNvPr>
          <p:cNvGraphicFramePr>
            <a:graphicFrameLocks noGrp="1"/>
          </p:cNvGraphicFramePr>
          <p:nvPr>
            <p:extLst>
              <p:ext uri="{D42A27DB-BD31-4B8C-83A1-F6EECF244321}">
                <p14:modId xmlns:p14="http://schemas.microsoft.com/office/powerpoint/2010/main" val="1110767595"/>
              </p:ext>
            </p:extLst>
          </p:nvPr>
        </p:nvGraphicFramePr>
        <p:xfrm>
          <a:off x="7148830" y="1083608"/>
          <a:ext cx="1828165" cy="2560320"/>
        </p:xfrm>
        <a:graphic>
          <a:graphicData uri="http://schemas.openxmlformats.org/drawingml/2006/table">
            <a:tbl>
              <a:tblPr firstRow="1" firstCol="1" bandRow="1">
                <a:tableStyleId>{3E444B68-23FF-4E11-91C3-3B3CAEF6905E}</a:tableStyleId>
              </a:tblPr>
              <a:tblGrid>
                <a:gridCol w="1828165">
                  <a:extLst>
                    <a:ext uri="{9D8B030D-6E8A-4147-A177-3AD203B41FA5}">
                      <a16:colId xmlns:a16="http://schemas.microsoft.com/office/drawing/2014/main" val="2346897821"/>
                    </a:ext>
                  </a:extLst>
                </a:gridCol>
              </a:tblGrid>
              <a:tr h="211759">
                <a:tc>
                  <a:txBody>
                    <a:bodyPr/>
                    <a:lstStyle/>
                    <a:p>
                      <a:pPr algn="l"/>
                      <a:r>
                        <a:rPr lang="en-US" sz="1400">
                          <a:effectLst/>
                        </a:rPr>
                        <a:t>Stock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69817"/>
                  </a:ext>
                </a:extLst>
              </a:tr>
              <a:tr h="211759">
                <a:tc>
                  <a:txBody>
                    <a:bodyPr/>
                    <a:lstStyle/>
                    <a:p>
                      <a:pPr algn="l"/>
                      <a:r>
                        <a:rPr lang="en-US" sz="1400">
                          <a:effectLst/>
                        </a:rPr>
                        <a:t>Stock_name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2993942"/>
                  </a:ext>
                </a:extLst>
              </a:tr>
              <a:tr h="211759">
                <a:tc>
                  <a:txBody>
                    <a:bodyPr/>
                    <a:lstStyle/>
                    <a:p>
                      <a:pPr algn="l"/>
                      <a:r>
                        <a:rPr lang="en-US" sz="1400">
                          <a:effectLst/>
                        </a:rPr>
                        <a:t>Stock_amount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6631916"/>
                  </a:ext>
                </a:extLst>
              </a:tr>
              <a:tr h="203760">
                <a:tc>
                  <a:txBody>
                    <a:bodyPr/>
                    <a:lstStyle/>
                    <a:p>
                      <a:pPr algn="l"/>
                      <a:r>
                        <a:rPr lang="en-US" sz="1400">
                          <a:effectLst/>
                        </a:rPr>
                        <a:t>Stock_quantity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790895"/>
                  </a:ext>
                </a:extLst>
              </a:tr>
              <a:tr h="211759">
                <a:tc>
                  <a:txBody>
                    <a:bodyPr/>
                    <a:lstStyle/>
                    <a:p>
                      <a:pPr algn="l"/>
                      <a:r>
                        <a:rPr lang="en-US" sz="1400">
                          <a:effectLst/>
                        </a:rPr>
                        <a:t>Stock_category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1438007"/>
                  </a:ext>
                </a:extLst>
              </a:tr>
              <a:tr h="211759">
                <a:tc>
                  <a:txBody>
                    <a:bodyPr/>
                    <a:lstStyle/>
                    <a:p>
                      <a:pPr algn="l"/>
                      <a:r>
                        <a:rPr lang="en-US" sz="1400">
                          <a:effectLst/>
                        </a:rPr>
                        <a:t>Stock_sellerName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3098372"/>
                  </a:ext>
                </a:extLst>
              </a:tr>
              <a:tr h="203760">
                <a:tc>
                  <a:txBody>
                    <a:bodyPr/>
                    <a:lstStyle/>
                    <a:p>
                      <a:pPr algn="l"/>
                      <a:r>
                        <a:rPr lang="en-US" sz="1400">
                          <a:effectLst/>
                        </a:rPr>
                        <a:t>Stock_sellerAddress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6540674"/>
                  </a:ext>
                </a:extLst>
              </a:tr>
              <a:tr h="211759">
                <a:tc>
                  <a:txBody>
                    <a:bodyPr/>
                    <a:lstStyle/>
                    <a:p>
                      <a:pPr algn="l"/>
                      <a:r>
                        <a:rPr lang="en-US" sz="1400">
                          <a:effectLst/>
                        </a:rPr>
                        <a:t>Stock_sellerPhoneNo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5581752"/>
                  </a:ext>
                </a:extLst>
              </a:tr>
              <a:tr h="211759">
                <a:tc>
                  <a:txBody>
                    <a:bodyPr/>
                    <a:lstStyle/>
                    <a:p>
                      <a:pPr algn="l"/>
                      <a:r>
                        <a:rPr lang="en-US" sz="1400">
                          <a:effectLst/>
                        </a:rPr>
                        <a:t>Stock_transactionMode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2122158"/>
                  </a:ext>
                </a:extLst>
              </a:tr>
              <a:tr h="203760">
                <a:tc>
                  <a:txBody>
                    <a:bodyPr/>
                    <a:lstStyle/>
                    <a:p>
                      <a:pPr algn="l"/>
                      <a:r>
                        <a:rPr lang="en-US" sz="1400" dirty="0" err="1">
                          <a:effectLst/>
                        </a:rPr>
                        <a:t>Stock_transactionID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9713053"/>
                  </a:ext>
                </a:extLst>
              </a:tr>
            </a:tbl>
          </a:graphicData>
        </a:graphic>
      </p:graphicFrame>
    </p:spTree>
    <p:extLst>
      <p:ext uri="{BB962C8B-B14F-4D97-AF65-F5344CB8AC3E}">
        <p14:creationId xmlns:p14="http://schemas.microsoft.com/office/powerpoint/2010/main" val="135072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7B0E-EF33-917D-D9AF-94D6937FE8A6}"/>
              </a:ext>
            </a:extLst>
          </p:cNvPr>
          <p:cNvSpPr>
            <a:spLocks noGrp="1"/>
          </p:cNvSpPr>
          <p:nvPr>
            <p:ph type="title"/>
          </p:nvPr>
        </p:nvSpPr>
        <p:spPr/>
        <p:txBody>
          <a:bodyPr/>
          <a:lstStyle/>
          <a:p>
            <a:r>
              <a:rPr lang="en-IN" dirty="0"/>
              <a:t>DATA FLOW DIAGRAM</a:t>
            </a:r>
          </a:p>
        </p:txBody>
      </p:sp>
      <p:cxnSp>
        <p:nvCxnSpPr>
          <p:cNvPr id="26" name="Straight Connector 25">
            <a:extLst>
              <a:ext uri="{FF2B5EF4-FFF2-40B4-BE49-F238E27FC236}">
                <a16:creationId xmlns:a16="http://schemas.microsoft.com/office/drawing/2014/main" id="{3E56FD48-1410-024B-1023-21AB0F899BAB}"/>
              </a:ext>
            </a:extLst>
          </p:cNvPr>
          <p:cNvCxnSpPr/>
          <p:nvPr/>
        </p:nvCxnSpPr>
        <p:spPr>
          <a:xfrm>
            <a:off x="2962275" y="6299200"/>
            <a:ext cx="30163" cy="1295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A0A6D11-E515-73C8-E97B-89E8945E8366}"/>
              </a:ext>
            </a:extLst>
          </p:cNvPr>
          <p:cNvCxnSpPr/>
          <p:nvPr/>
        </p:nvCxnSpPr>
        <p:spPr>
          <a:xfrm flipV="1">
            <a:off x="5037138" y="7597775"/>
            <a:ext cx="914400" cy="1587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FAC67C6-D595-08DD-DCEE-46D006A92597}"/>
              </a:ext>
            </a:extLst>
          </p:cNvPr>
          <p:cNvCxnSpPr/>
          <p:nvPr/>
        </p:nvCxnSpPr>
        <p:spPr>
          <a:xfrm flipH="1">
            <a:off x="7253288" y="6116638"/>
            <a:ext cx="11191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8CF0C3F-228D-F2A7-9F77-7E1EA845B905}"/>
              </a:ext>
            </a:extLst>
          </p:cNvPr>
          <p:cNvCxnSpPr/>
          <p:nvPr/>
        </p:nvCxnSpPr>
        <p:spPr>
          <a:xfrm>
            <a:off x="4960938" y="6256338"/>
            <a:ext cx="46037" cy="13335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2F852F-9CA2-9B58-52CA-DBEABEC67F58}"/>
              </a:ext>
            </a:extLst>
          </p:cNvPr>
          <p:cNvCxnSpPr/>
          <p:nvPr/>
        </p:nvCxnSpPr>
        <p:spPr>
          <a:xfrm flipH="1" flipV="1">
            <a:off x="9083675" y="8258175"/>
            <a:ext cx="15875" cy="131127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85267FE-886D-6C23-5717-9006741D8713}"/>
              </a:ext>
            </a:extLst>
          </p:cNvPr>
          <p:cNvCxnSpPr/>
          <p:nvPr/>
        </p:nvCxnSpPr>
        <p:spPr>
          <a:xfrm flipH="1">
            <a:off x="7796213" y="8274050"/>
            <a:ext cx="1287462" cy="142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7236EC9-3EFD-AC43-AC17-B19296F85AC2}"/>
              </a:ext>
            </a:extLst>
          </p:cNvPr>
          <p:cNvCxnSpPr/>
          <p:nvPr/>
        </p:nvCxnSpPr>
        <p:spPr>
          <a:xfrm>
            <a:off x="6107113" y="10155238"/>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A347D1-85BF-881F-E23B-B8FCA869FDDB}"/>
              </a:ext>
            </a:extLst>
          </p:cNvPr>
          <p:cNvCxnSpPr/>
          <p:nvPr/>
        </p:nvCxnSpPr>
        <p:spPr>
          <a:xfrm flipH="1" flipV="1">
            <a:off x="6904038" y="8648700"/>
            <a:ext cx="38100" cy="151765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EA62B1-8D85-AB2A-61A7-A2F8E191B2DD}"/>
              </a:ext>
            </a:extLst>
          </p:cNvPr>
          <p:cNvCxnSpPr/>
          <p:nvPr/>
        </p:nvCxnSpPr>
        <p:spPr>
          <a:xfrm flipH="1">
            <a:off x="7232650" y="6119813"/>
            <a:ext cx="7938" cy="898525"/>
          </a:xfrm>
          <a:prstGeom prst="line">
            <a:avLst/>
          </a:prstGeom>
        </p:spPr>
        <p:style>
          <a:lnRef idx="1">
            <a:schemeClr val="dk1"/>
          </a:lnRef>
          <a:fillRef idx="0">
            <a:schemeClr val="dk1"/>
          </a:fillRef>
          <a:effectRef idx="0">
            <a:schemeClr val="dk1"/>
          </a:effectRef>
          <a:fontRef idx="minor">
            <a:schemeClr val="tx1"/>
          </a:fontRef>
        </p:style>
      </p:cxnSp>
      <p:sp>
        <p:nvSpPr>
          <p:cNvPr id="36" name="Rectangle 24">
            <a:extLst>
              <a:ext uri="{FF2B5EF4-FFF2-40B4-BE49-F238E27FC236}">
                <a16:creationId xmlns:a16="http://schemas.microsoft.com/office/drawing/2014/main" id="{50D4DF59-F4B3-7EFF-D7E8-0F8A230117C3}"/>
              </a:ext>
            </a:extLst>
          </p:cNvPr>
          <p:cNvSpPr>
            <a:spLocks noChangeArrowheads="1"/>
          </p:cNvSpPr>
          <p:nvPr/>
        </p:nvSpPr>
        <p:spPr bwMode="auto">
          <a:xfrm>
            <a:off x="3490913"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92B51221-A834-CC65-0700-D97E03C424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685" y="1002169"/>
            <a:ext cx="6635750" cy="3624600"/>
          </a:xfrm>
          <a:prstGeom prst="rect">
            <a:avLst/>
          </a:prstGeom>
          <a:noFill/>
          <a:ln>
            <a:noFill/>
          </a:ln>
        </p:spPr>
      </p:pic>
    </p:spTree>
    <p:extLst>
      <p:ext uri="{BB962C8B-B14F-4D97-AF65-F5344CB8AC3E}">
        <p14:creationId xmlns:p14="http://schemas.microsoft.com/office/powerpoint/2010/main" val="1635168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9"/>
          <p:cNvSpPr txBox="1">
            <a:spLocks noGrp="1"/>
          </p:cNvSpPr>
          <p:nvPr>
            <p:ph type="title"/>
          </p:nvPr>
        </p:nvSpPr>
        <p:spPr>
          <a:xfrm>
            <a:off x="32373" y="1876800"/>
            <a:ext cx="5379905" cy="144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a:t>SCREENSHOTS</a:t>
            </a:r>
            <a:endParaRPr sz="5400" dirty="0"/>
          </a:p>
        </p:txBody>
      </p:sp>
      <p:sp>
        <p:nvSpPr>
          <p:cNvPr id="606" name="Google Shape;606;p49"/>
          <p:cNvSpPr txBox="1">
            <a:spLocks noGrp="1"/>
          </p:cNvSpPr>
          <p:nvPr>
            <p:ph type="subTitle" idx="1"/>
          </p:nvPr>
        </p:nvSpPr>
        <p:spPr>
          <a:xfrm>
            <a:off x="5840625" y="1690560"/>
            <a:ext cx="2575800" cy="15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Screenshots of the project – Inventory Management System</a:t>
            </a:r>
          </a:p>
        </p:txBody>
      </p:sp>
      <p:cxnSp>
        <p:nvCxnSpPr>
          <p:cNvPr id="607" name="Google Shape;607;p49"/>
          <p:cNvCxnSpPr/>
          <p:nvPr/>
        </p:nvCxnSpPr>
        <p:spPr>
          <a:xfrm>
            <a:off x="5626451" y="1440825"/>
            <a:ext cx="0" cy="2173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23342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5E64B-A474-506F-60E8-C0AB9B4AD643}"/>
              </a:ext>
            </a:extLst>
          </p:cNvPr>
          <p:cNvPicPr>
            <a:picLocks noChangeAspect="1"/>
          </p:cNvPicPr>
          <p:nvPr/>
        </p:nvPicPr>
        <p:blipFill>
          <a:blip r:embed="rId2"/>
          <a:stretch>
            <a:fillRect/>
          </a:stretch>
        </p:blipFill>
        <p:spPr>
          <a:xfrm>
            <a:off x="0" y="345405"/>
            <a:ext cx="9144000" cy="4452689"/>
          </a:xfrm>
          <a:prstGeom prst="rect">
            <a:avLst/>
          </a:prstGeom>
        </p:spPr>
      </p:pic>
    </p:spTree>
    <p:extLst>
      <p:ext uri="{BB962C8B-B14F-4D97-AF65-F5344CB8AC3E}">
        <p14:creationId xmlns:p14="http://schemas.microsoft.com/office/powerpoint/2010/main" val="193296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0AD444-4B8D-FBAE-62EC-A698FD4DC357}"/>
              </a:ext>
            </a:extLst>
          </p:cNvPr>
          <p:cNvPicPr>
            <a:picLocks noChangeAspect="1"/>
          </p:cNvPicPr>
          <p:nvPr/>
        </p:nvPicPr>
        <p:blipFill>
          <a:blip r:embed="rId2"/>
          <a:stretch>
            <a:fillRect/>
          </a:stretch>
        </p:blipFill>
        <p:spPr>
          <a:xfrm>
            <a:off x="0" y="340518"/>
            <a:ext cx="9144000" cy="4462463"/>
          </a:xfrm>
          <a:prstGeom prst="rect">
            <a:avLst/>
          </a:prstGeom>
        </p:spPr>
      </p:pic>
    </p:spTree>
    <p:extLst>
      <p:ext uri="{BB962C8B-B14F-4D97-AF65-F5344CB8AC3E}">
        <p14:creationId xmlns:p14="http://schemas.microsoft.com/office/powerpoint/2010/main" val="2898330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DD8EDA-266E-3672-459F-43410F28CC14}"/>
              </a:ext>
            </a:extLst>
          </p:cNvPr>
          <p:cNvPicPr>
            <a:picLocks noChangeAspect="1"/>
          </p:cNvPicPr>
          <p:nvPr/>
        </p:nvPicPr>
        <p:blipFill>
          <a:blip r:embed="rId2"/>
          <a:stretch>
            <a:fillRect/>
          </a:stretch>
        </p:blipFill>
        <p:spPr>
          <a:xfrm>
            <a:off x="0" y="345281"/>
            <a:ext cx="9144000" cy="4452938"/>
          </a:xfrm>
          <a:prstGeom prst="rect">
            <a:avLst/>
          </a:prstGeom>
        </p:spPr>
      </p:pic>
    </p:spTree>
    <p:extLst>
      <p:ext uri="{BB962C8B-B14F-4D97-AF65-F5344CB8AC3E}">
        <p14:creationId xmlns:p14="http://schemas.microsoft.com/office/powerpoint/2010/main" val="154592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p:nvPr/>
        </p:nvSpPr>
        <p:spPr>
          <a:xfrm>
            <a:off x="3369188" y="0"/>
            <a:ext cx="1931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a:spLocks noGrp="1"/>
          </p:cNvSpPr>
          <p:nvPr>
            <p:ph type="title"/>
          </p:nvPr>
        </p:nvSpPr>
        <p:spPr>
          <a:xfrm>
            <a:off x="0" y="2128650"/>
            <a:ext cx="2897314" cy="88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MODULE</a:t>
            </a:r>
            <a:br>
              <a:rPr lang="en" dirty="0"/>
            </a:br>
            <a:r>
              <a:rPr lang="en" dirty="0">
                <a:solidFill>
                  <a:schemeClr val="accent1"/>
                </a:solidFill>
              </a:rPr>
              <a:t>DESCRIPTION</a:t>
            </a:r>
            <a:endParaRPr dirty="0">
              <a:solidFill>
                <a:schemeClr val="accent1"/>
              </a:solidFill>
            </a:endParaRPr>
          </a:p>
        </p:txBody>
      </p:sp>
      <p:sp>
        <p:nvSpPr>
          <p:cNvPr id="230" name="Google Shape;230;p35"/>
          <p:cNvSpPr txBox="1">
            <a:spLocks noGrp="1"/>
          </p:cNvSpPr>
          <p:nvPr>
            <p:ph type="subTitle" idx="1"/>
          </p:nvPr>
        </p:nvSpPr>
        <p:spPr>
          <a:xfrm>
            <a:off x="5916387" y="1731625"/>
            <a:ext cx="26346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MINIMAL IMGT</a:t>
            </a:r>
            <a:endParaRPr dirty="0"/>
          </a:p>
        </p:txBody>
      </p:sp>
      <p:sp>
        <p:nvSpPr>
          <p:cNvPr id="231" name="Google Shape;231;p35"/>
          <p:cNvSpPr txBox="1">
            <a:spLocks noGrp="1"/>
          </p:cNvSpPr>
          <p:nvPr>
            <p:ph type="subTitle" idx="2"/>
          </p:nvPr>
        </p:nvSpPr>
        <p:spPr>
          <a:xfrm>
            <a:off x="5734616" y="2130454"/>
            <a:ext cx="3459004" cy="1338109"/>
          </a:xfrm>
          <a:prstGeom prst="rect">
            <a:avLst/>
          </a:prstGeom>
        </p:spPr>
        <p:txBody>
          <a:bodyPr spcFirstLastPara="1" wrap="square" lIns="91425" tIns="91425" rIns="91425" bIns="91425" anchor="t" anchorCtr="0">
            <a:noAutofit/>
          </a:bodyPr>
          <a:lstStyle/>
          <a:p>
            <a:pPr marL="63500" marR="772160" indent="523875">
              <a:spcAft>
                <a:spcPts val="0"/>
              </a:spcAft>
            </a:pPr>
            <a:r>
              <a:rPr lang="en-US" sz="1000" dirty="0">
                <a:effectLst/>
                <a:latin typeface="Exo" panose="020B0604020202020204" charset="0"/>
                <a:ea typeface="Times New Roman" panose="02020603050405020304" pitchFamily="18" charset="0"/>
              </a:rPr>
              <a:t>It’s an online Inventory Management service which is named IMGT.</a:t>
            </a:r>
            <a:r>
              <a:rPr lang="en-US" sz="1000" spc="-33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It’s convenient, it gives you the widest choice possible and it can be done sitting</a:t>
            </a:r>
            <a:r>
              <a:rPr lang="en-US" sz="1000" spc="-33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in the privacy of one’s cubicle.</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Today when professionals across the world are</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spending</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10-12</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hours</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at</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work</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every day, Online Inventory Management</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reduces</a:t>
            </a:r>
            <a:r>
              <a:rPr lang="en-US" sz="1000" spc="-10"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the</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time</a:t>
            </a:r>
            <a:r>
              <a:rPr lang="en-US" sz="1000" spc="-10"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and</a:t>
            </a:r>
            <a:r>
              <a:rPr lang="en-US" sz="1000" spc="-5" dirty="0">
                <a:effectLst/>
                <a:latin typeface="Exo" panose="020B0604020202020204" charset="0"/>
                <a:ea typeface="Times New Roman" panose="02020603050405020304" pitchFamily="18" charset="0"/>
              </a:rPr>
              <a:t> </a:t>
            </a:r>
            <a:r>
              <a:rPr lang="en-US" sz="1000" dirty="0">
                <a:effectLst/>
                <a:latin typeface="Exo" panose="020B0604020202020204" charset="0"/>
                <a:ea typeface="Times New Roman" panose="02020603050405020304" pitchFamily="18" charset="0"/>
              </a:rPr>
              <a:t>complexity.</a:t>
            </a:r>
            <a:endParaRPr lang="en-IN" sz="1000" dirty="0">
              <a:effectLst/>
              <a:latin typeface="Exo" panose="020B0604020202020204" charset="0"/>
              <a:ea typeface="Times New Roman" panose="02020603050405020304" pitchFamily="18" charset="0"/>
            </a:endParaRPr>
          </a:p>
        </p:txBody>
      </p:sp>
      <p:grpSp>
        <p:nvGrpSpPr>
          <p:cNvPr id="232" name="Google Shape;232;p35"/>
          <p:cNvGrpSpPr/>
          <p:nvPr/>
        </p:nvGrpSpPr>
        <p:grpSpPr>
          <a:xfrm>
            <a:off x="3919142" y="2086553"/>
            <a:ext cx="831516" cy="970395"/>
            <a:chOff x="5349539" y="2679704"/>
            <a:chExt cx="284561" cy="332088"/>
          </a:xfrm>
        </p:grpSpPr>
        <p:sp>
          <p:nvSpPr>
            <p:cNvPr id="233" name="Google Shape;233;p35"/>
            <p:cNvSpPr/>
            <p:nvPr/>
          </p:nvSpPr>
          <p:spPr>
            <a:xfrm>
              <a:off x="5614661" y="2810092"/>
              <a:ext cx="19439" cy="19486"/>
            </a:xfrm>
            <a:custGeom>
              <a:avLst/>
              <a:gdLst/>
              <a:ahLst/>
              <a:cxnLst/>
              <a:rect l="l" t="t" r="r" b="b"/>
              <a:pathLst>
                <a:path w="827" h="829" extrusionOk="0">
                  <a:moveTo>
                    <a:pt x="1" y="0"/>
                  </a:moveTo>
                  <a:lnTo>
                    <a:pt x="1" y="828"/>
                  </a:lnTo>
                  <a:lnTo>
                    <a:pt x="827" y="828"/>
                  </a:lnTo>
                  <a:lnTo>
                    <a:pt x="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5614661" y="2901553"/>
              <a:ext cx="19439" cy="19486"/>
            </a:xfrm>
            <a:custGeom>
              <a:avLst/>
              <a:gdLst/>
              <a:ahLst/>
              <a:cxnLst/>
              <a:rect l="l" t="t" r="r" b="b"/>
              <a:pathLst>
                <a:path w="827" h="829" extrusionOk="0">
                  <a:moveTo>
                    <a:pt x="1" y="1"/>
                  </a:moveTo>
                  <a:lnTo>
                    <a:pt x="1" y="829"/>
                  </a:lnTo>
                  <a:lnTo>
                    <a:pt x="827" y="829"/>
                  </a:lnTo>
                  <a:lnTo>
                    <a:pt x="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5452118" y="2813617"/>
              <a:ext cx="79447" cy="107723"/>
            </a:xfrm>
            <a:custGeom>
              <a:avLst/>
              <a:gdLst/>
              <a:ahLst/>
              <a:cxnLst/>
              <a:rect l="l" t="t" r="r" b="b"/>
              <a:pathLst>
                <a:path w="3380" h="4583" extrusionOk="0">
                  <a:moveTo>
                    <a:pt x="1689" y="0"/>
                  </a:moveTo>
                  <a:cubicBezTo>
                    <a:pt x="1047" y="654"/>
                    <a:pt x="0" y="1923"/>
                    <a:pt x="0" y="2894"/>
                  </a:cubicBezTo>
                  <a:cubicBezTo>
                    <a:pt x="0" y="3826"/>
                    <a:pt x="757" y="4583"/>
                    <a:pt x="1689" y="4583"/>
                  </a:cubicBezTo>
                  <a:cubicBezTo>
                    <a:pt x="2620" y="4583"/>
                    <a:pt x="3380" y="3826"/>
                    <a:pt x="3380" y="2894"/>
                  </a:cubicBezTo>
                  <a:cubicBezTo>
                    <a:pt x="3380" y="1921"/>
                    <a:pt x="2331" y="652"/>
                    <a:pt x="1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5530510" y="2829554"/>
              <a:ext cx="84171" cy="72019"/>
            </a:xfrm>
            <a:custGeom>
              <a:avLst/>
              <a:gdLst/>
              <a:ahLst/>
              <a:cxnLst/>
              <a:rect l="l" t="t" r="r" b="b"/>
              <a:pathLst>
                <a:path w="3581" h="3064" extrusionOk="0">
                  <a:moveTo>
                    <a:pt x="1" y="0"/>
                  </a:moveTo>
                  <a:cubicBezTo>
                    <a:pt x="579" y="823"/>
                    <a:pt x="873" y="1567"/>
                    <a:pt x="873" y="2216"/>
                  </a:cubicBezTo>
                  <a:cubicBezTo>
                    <a:pt x="873" y="2514"/>
                    <a:pt x="820" y="2799"/>
                    <a:pt x="725" y="3064"/>
                  </a:cubicBezTo>
                  <a:lnTo>
                    <a:pt x="3581" y="3064"/>
                  </a:lnTo>
                  <a:lnTo>
                    <a:pt x="3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5368978" y="2829554"/>
              <a:ext cx="84148" cy="72019"/>
            </a:xfrm>
            <a:custGeom>
              <a:avLst/>
              <a:gdLst/>
              <a:ahLst/>
              <a:cxnLst/>
              <a:rect l="l" t="t" r="r" b="b"/>
              <a:pathLst>
                <a:path w="3580" h="3064" extrusionOk="0">
                  <a:moveTo>
                    <a:pt x="1" y="0"/>
                  </a:moveTo>
                  <a:lnTo>
                    <a:pt x="1" y="3064"/>
                  </a:lnTo>
                  <a:lnTo>
                    <a:pt x="2855" y="3064"/>
                  </a:lnTo>
                  <a:cubicBezTo>
                    <a:pt x="2760" y="2799"/>
                    <a:pt x="2709" y="2514"/>
                    <a:pt x="2709" y="2216"/>
                  </a:cubicBezTo>
                  <a:cubicBezTo>
                    <a:pt x="2709" y="1567"/>
                    <a:pt x="3001" y="823"/>
                    <a:pt x="3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5349539" y="2921016"/>
              <a:ext cx="284552" cy="90776"/>
            </a:xfrm>
            <a:custGeom>
              <a:avLst/>
              <a:gdLst/>
              <a:ahLst/>
              <a:cxnLst/>
              <a:rect l="l" t="t" r="r" b="b"/>
              <a:pathLst>
                <a:path w="12106" h="3862" extrusionOk="0">
                  <a:moveTo>
                    <a:pt x="828" y="1"/>
                  </a:moveTo>
                  <a:lnTo>
                    <a:pt x="828" y="3034"/>
                  </a:lnTo>
                  <a:lnTo>
                    <a:pt x="0" y="3034"/>
                  </a:lnTo>
                  <a:lnTo>
                    <a:pt x="0" y="3861"/>
                  </a:lnTo>
                  <a:lnTo>
                    <a:pt x="12106" y="3861"/>
                  </a:lnTo>
                  <a:lnTo>
                    <a:pt x="12106" y="3034"/>
                  </a:lnTo>
                  <a:lnTo>
                    <a:pt x="11280" y="3034"/>
                  </a:lnTo>
                  <a:lnTo>
                    <a:pt x="11280" y="1"/>
                  </a:lnTo>
                  <a:lnTo>
                    <a:pt x="7929" y="1"/>
                  </a:lnTo>
                  <a:cubicBezTo>
                    <a:pt x="7468" y="517"/>
                    <a:pt x="6799" y="842"/>
                    <a:pt x="6053" y="842"/>
                  </a:cubicBezTo>
                  <a:cubicBezTo>
                    <a:pt x="5309" y="842"/>
                    <a:pt x="4638" y="517"/>
                    <a:pt x="4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5349539" y="2719382"/>
              <a:ext cx="284552" cy="90729"/>
            </a:xfrm>
            <a:custGeom>
              <a:avLst/>
              <a:gdLst/>
              <a:ahLst/>
              <a:cxnLst/>
              <a:rect l="l" t="t" r="r" b="b"/>
              <a:pathLst>
                <a:path w="12106" h="3860" extrusionOk="0">
                  <a:moveTo>
                    <a:pt x="0" y="1"/>
                  </a:moveTo>
                  <a:lnTo>
                    <a:pt x="0" y="829"/>
                  </a:lnTo>
                  <a:lnTo>
                    <a:pt x="828" y="829"/>
                  </a:lnTo>
                  <a:lnTo>
                    <a:pt x="828" y="3859"/>
                  </a:lnTo>
                  <a:lnTo>
                    <a:pt x="5064" y="3859"/>
                  </a:lnTo>
                  <a:cubicBezTo>
                    <a:pt x="5448" y="3424"/>
                    <a:pt x="5759" y="3142"/>
                    <a:pt x="5775" y="3126"/>
                  </a:cubicBezTo>
                  <a:lnTo>
                    <a:pt x="6053" y="2875"/>
                  </a:lnTo>
                  <a:lnTo>
                    <a:pt x="6331" y="3126"/>
                  </a:lnTo>
                  <a:cubicBezTo>
                    <a:pt x="6349" y="3142"/>
                    <a:pt x="6658" y="3424"/>
                    <a:pt x="7044" y="3859"/>
                  </a:cubicBezTo>
                  <a:lnTo>
                    <a:pt x="11280" y="3859"/>
                  </a:lnTo>
                  <a:lnTo>
                    <a:pt x="11280" y="829"/>
                  </a:lnTo>
                  <a:lnTo>
                    <a:pt x="12106" y="829"/>
                  </a:lnTo>
                  <a:lnTo>
                    <a:pt x="12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5349539" y="2810092"/>
              <a:ext cx="19462" cy="19486"/>
            </a:xfrm>
            <a:custGeom>
              <a:avLst/>
              <a:gdLst/>
              <a:ahLst/>
              <a:cxnLst/>
              <a:rect l="l" t="t" r="r" b="b"/>
              <a:pathLst>
                <a:path w="828" h="829" extrusionOk="0">
                  <a:moveTo>
                    <a:pt x="0" y="0"/>
                  </a:moveTo>
                  <a:lnTo>
                    <a:pt x="0" y="828"/>
                  </a:lnTo>
                  <a:lnTo>
                    <a:pt x="828" y="828"/>
                  </a:lnTo>
                  <a:lnTo>
                    <a:pt x="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5349539" y="2901553"/>
              <a:ext cx="19462" cy="19486"/>
            </a:xfrm>
            <a:custGeom>
              <a:avLst/>
              <a:gdLst/>
              <a:ahLst/>
              <a:cxnLst/>
              <a:rect l="l" t="t" r="r" b="b"/>
              <a:pathLst>
                <a:path w="828" h="829" extrusionOk="0">
                  <a:moveTo>
                    <a:pt x="0" y="1"/>
                  </a:moveTo>
                  <a:lnTo>
                    <a:pt x="0" y="829"/>
                  </a:lnTo>
                  <a:lnTo>
                    <a:pt x="828" y="829"/>
                  </a:lnTo>
                  <a:lnTo>
                    <a:pt x="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5387877" y="2679704"/>
              <a:ext cx="113694" cy="20261"/>
            </a:xfrm>
            <a:custGeom>
              <a:avLst/>
              <a:gdLst/>
              <a:ahLst/>
              <a:cxnLst/>
              <a:rect l="l" t="t" r="r" b="b"/>
              <a:pathLst>
                <a:path w="4837" h="862" extrusionOk="0">
                  <a:moveTo>
                    <a:pt x="0" y="0"/>
                  </a:moveTo>
                  <a:lnTo>
                    <a:pt x="0" y="861"/>
                  </a:lnTo>
                  <a:lnTo>
                    <a:pt x="4837" y="861"/>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3" name="Google Shape;243;p35"/>
          <p:cNvCxnSpPr/>
          <p:nvPr/>
        </p:nvCxnSpPr>
        <p:spPr>
          <a:xfrm rot="10800000">
            <a:off x="2899713" y="802200"/>
            <a:ext cx="0" cy="353910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35"/>
          <p:cNvCxnSpPr/>
          <p:nvPr/>
        </p:nvCxnSpPr>
        <p:spPr>
          <a:xfrm rot="10800000">
            <a:off x="5770088" y="802200"/>
            <a:ext cx="0" cy="3539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F91EE-E62D-8AFB-15AB-1AB8D27E5188}"/>
              </a:ext>
            </a:extLst>
          </p:cNvPr>
          <p:cNvPicPr>
            <a:picLocks noChangeAspect="1"/>
          </p:cNvPicPr>
          <p:nvPr/>
        </p:nvPicPr>
        <p:blipFill>
          <a:blip r:embed="rId2"/>
          <a:stretch>
            <a:fillRect/>
          </a:stretch>
        </p:blipFill>
        <p:spPr>
          <a:xfrm>
            <a:off x="0" y="332208"/>
            <a:ext cx="9144000" cy="4479083"/>
          </a:xfrm>
          <a:prstGeom prst="rect">
            <a:avLst/>
          </a:prstGeom>
        </p:spPr>
      </p:pic>
    </p:spTree>
    <p:extLst>
      <p:ext uri="{BB962C8B-B14F-4D97-AF65-F5344CB8AC3E}">
        <p14:creationId xmlns:p14="http://schemas.microsoft.com/office/powerpoint/2010/main" val="2025053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F7F8AC-7857-A52D-B090-64587AC863E7}"/>
              </a:ext>
            </a:extLst>
          </p:cNvPr>
          <p:cNvPicPr>
            <a:picLocks noChangeAspect="1"/>
          </p:cNvPicPr>
          <p:nvPr/>
        </p:nvPicPr>
        <p:blipFill>
          <a:blip r:embed="rId2"/>
          <a:stretch>
            <a:fillRect/>
          </a:stretch>
        </p:blipFill>
        <p:spPr>
          <a:xfrm>
            <a:off x="0" y="335808"/>
            <a:ext cx="9144000" cy="4471883"/>
          </a:xfrm>
          <a:prstGeom prst="rect">
            <a:avLst/>
          </a:prstGeom>
        </p:spPr>
      </p:pic>
    </p:spTree>
    <p:extLst>
      <p:ext uri="{BB962C8B-B14F-4D97-AF65-F5344CB8AC3E}">
        <p14:creationId xmlns:p14="http://schemas.microsoft.com/office/powerpoint/2010/main" val="89154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272AB-6A74-E6D2-73B6-E2E58412C798}"/>
              </a:ext>
            </a:extLst>
          </p:cNvPr>
          <p:cNvPicPr>
            <a:picLocks noChangeAspect="1"/>
          </p:cNvPicPr>
          <p:nvPr/>
        </p:nvPicPr>
        <p:blipFill>
          <a:blip r:embed="rId2"/>
          <a:stretch>
            <a:fillRect/>
          </a:stretch>
        </p:blipFill>
        <p:spPr>
          <a:xfrm>
            <a:off x="0" y="347662"/>
            <a:ext cx="9144000" cy="4448175"/>
          </a:xfrm>
          <a:prstGeom prst="rect">
            <a:avLst/>
          </a:prstGeom>
        </p:spPr>
      </p:pic>
      <p:pic>
        <p:nvPicPr>
          <p:cNvPr id="5" name="Picture 4">
            <a:extLst>
              <a:ext uri="{FF2B5EF4-FFF2-40B4-BE49-F238E27FC236}">
                <a16:creationId xmlns:a16="http://schemas.microsoft.com/office/drawing/2014/main" id="{0496095D-7186-2400-A200-F6FA03C4867B}"/>
              </a:ext>
            </a:extLst>
          </p:cNvPr>
          <p:cNvPicPr>
            <a:picLocks noChangeAspect="1"/>
          </p:cNvPicPr>
          <p:nvPr/>
        </p:nvPicPr>
        <p:blipFill>
          <a:blip r:embed="rId3"/>
          <a:stretch>
            <a:fillRect/>
          </a:stretch>
        </p:blipFill>
        <p:spPr>
          <a:xfrm>
            <a:off x="0" y="335756"/>
            <a:ext cx="9144000" cy="4471988"/>
          </a:xfrm>
          <a:prstGeom prst="rect">
            <a:avLst/>
          </a:prstGeom>
        </p:spPr>
      </p:pic>
      <p:pic>
        <p:nvPicPr>
          <p:cNvPr id="7" name="Picture 6">
            <a:extLst>
              <a:ext uri="{FF2B5EF4-FFF2-40B4-BE49-F238E27FC236}">
                <a16:creationId xmlns:a16="http://schemas.microsoft.com/office/drawing/2014/main" id="{5A9A1075-4486-150A-9FD5-F26F5C7A7286}"/>
              </a:ext>
            </a:extLst>
          </p:cNvPr>
          <p:cNvPicPr>
            <a:picLocks noChangeAspect="1"/>
          </p:cNvPicPr>
          <p:nvPr/>
        </p:nvPicPr>
        <p:blipFill>
          <a:blip r:embed="rId2"/>
          <a:stretch>
            <a:fillRect/>
          </a:stretch>
        </p:blipFill>
        <p:spPr>
          <a:xfrm>
            <a:off x="0" y="347662"/>
            <a:ext cx="9144000" cy="4448175"/>
          </a:xfrm>
          <a:prstGeom prst="rect">
            <a:avLst/>
          </a:prstGeom>
        </p:spPr>
      </p:pic>
    </p:spTree>
    <p:extLst>
      <p:ext uri="{BB962C8B-B14F-4D97-AF65-F5344CB8AC3E}">
        <p14:creationId xmlns:p14="http://schemas.microsoft.com/office/powerpoint/2010/main" val="3960082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675BF-0897-5DA8-A139-C229B89EFB1D}"/>
              </a:ext>
            </a:extLst>
          </p:cNvPr>
          <p:cNvPicPr>
            <a:picLocks noChangeAspect="1"/>
          </p:cNvPicPr>
          <p:nvPr/>
        </p:nvPicPr>
        <p:blipFill>
          <a:blip r:embed="rId2"/>
          <a:stretch>
            <a:fillRect/>
          </a:stretch>
        </p:blipFill>
        <p:spPr>
          <a:xfrm>
            <a:off x="0" y="335756"/>
            <a:ext cx="9144000" cy="4471988"/>
          </a:xfrm>
          <a:prstGeom prst="rect">
            <a:avLst/>
          </a:prstGeom>
        </p:spPr>
      </p:pic>
    </p:spTree>
    <p:extLst>
      <p:ext uri="{BB962C8B-B14F-4D97-AF65-F5344CB8AC3E}">
        <p14:creationId xmlns:p14="http://schemas.microsoft.com/office/powerpoint/2010/main" val="1380087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8239E-6F2B-3C6F-6766-174DA3224642}"/>
              </a:ext>
            </a:extLst>
          </p:cNvPr>
          <p:cNvPicPr>
            <a:picLocks noChangeAspect="1"/>
          </p:cNvPicPr>
          <p:nvPr/>
        </p:nvPicPr>
        <p:blipFill>
          <a:blip r:embed="rId2"/>
          <a:stretch>
            <a:fillRect/>
          </a:stretch>
        </p:blipFill>
        <p:spPr>
          <a:xfrm>
            <a:off x="0" y="345281"/>
            <a:ext cx="9144000" cy="4452938"/>
          </a:xfrm>
          <a:prstGeom prst="rect">
            <a:avLst/>
          </a:prstGeom>
        </p:spPr>
      </p:pic>
    </p:spTree>
    <p:extLst>
      <p:ext uri="{BB962C8B-B14F-4D97-AF65-F5344CB8AC3E}">
        <p14:creationId xmlns:p14="http://schemas.microsoft.com/office/powerpoint/2010/main" val="3142583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74BF5-6E4D-41EB-4FD9-C78593AE8CC6}"/>
              </a:ext>
            </a:extLst>
          </p:cNvPr>
          <p:cNvPicPr>
            <a:picLocks noChangeAspect="1"/>
          </p:cNvPicPr>
          <p:nvPr/>
        </p:nvPicPr>
        <p:blipFill>
          <a:blip r:embed="rId2"/>
          <a:stretch>
            <a:fillRect/>
          </a:stretch>
        </p:blipFill>
        <p:spPr>
          <a:xfrm>
            <a:off x="0" y="340518"/>
            <a:ext cx="9144000" cy="4462463"/>
          </a:xfrm>
          <a:prstGeom prst="rect">
            <a:avLst/>
          </a:prstGeom>
        </p:spPr>
      </p:pic>
    </p:spTree>
    <p:extLst>
      <p:ext uri="{BB962C8B-B14F-4D97-AF65-F5344CB8AC3E}">
        <p14:creationId xmlns:p14="http://schemas.microsoft.com/office/powerpoint/2010/main" val="1286905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FA09D-B784-1390-4F74-1A082D20176D}"/>
              </a:ext>
            </a:extLst>
          </p:cNvPr>
          <p:cNvPicPr>
            <a:picLocks noChangeAspect="1"/>
          </p:cNvPicPr>
          <p:nvPr/>
        </p:nvPicPr>
        <p:blipFill>
          <a:blip r:embed="rId2"/>
          <a:stretch>
            <a:fillRect/>
          </a:stretch>
        </p:blipFill>
        <p:spPr>
          <a:xfrm>
            <a:off x="0" y="338137"/>
            <a:ext cx="9144000" cy="4467225"/>
          </a:xfrm>
          <a:prstGeom prst="rect">
            <a:avLst/>
          </a:prstGeom>
        </p:spPr>
      </p:pic>
    </p:spTree>
    <p:extLst>
      <p:ext uri="{BB962C8B-B14F-4D97-AF65-F5344CB8AC3E}">
        <p14:creationId xmlns:p14="http://schemas.microsoft.com/office/powerpoint/2010/main" val="3194105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9"/>
          <p:cNvSpPr txBox="1">
            <a:spLocks noGrp="1"/>
          </p:cNvSpPr>
          <p:nvPr>
            <p:ph type="title"/>
          </p:nvPr>
        </p:nvSpPr>
        <p:spPr>
          <a:xfrm>
            <a:off x="32373" y="1876800"/>
            <a:ext cx="5379905" cy="144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a:t>FUTURE ASPECTS</a:t>
            </a:r>
            <a:endParaRPr sz="5400" dirty="0"/>
          </a:p>
        </p:txBody>
      </p:sp>
      <p:sp>
        <p:nvSpPr>
          <p:cNvPr id="606" name="Google Shape;606;p49"/>
          <p:cNvSpPr txBox="1">
            <a:spLocks noGrp="1"/>
          </p:cNvSpPr>
          <p:nvPr>
            <p:ph type="subTitle" idx="1"/>
          </p:nvPr>
        </p:nvSpPr>
        <p:spPr>
          <a:xfrm>
            <a:off x="5840625" y="1690560"/>
            <a:ext cx="2575800" cy="15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aspects of the project – Inventory Management System</a:t>
            </a:r>
          </a:p>
        </p:txBody>
      </p:sp>
      <p:cxnSp>
        <p:nvCxnSpPr>
          <p:cNvPr id="607" name="Google Shape;607;p49"/>
          <p:cNvCxnSpPr/>
          <p:nvPr/>
        </p:nvCxnSpPr>
        <p:spPr>
          <a:xfrm>
            <a:off x="5626451" y="1440825"/>
            <a:ext cx="0" cy="2173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9333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FUTURE ASPECTS</a:t>
            </a:r>
          </a:p>
        </p:txBody>
      </p:sp>
      <p:sp>
        <p:nvSpPr>
          <p:cNvPr id="203" name="Google Shape;203;p33"/>
          <p:cNvSpPr txBox="1">
            <a:spLocks noGrp="1"/>
          </p:cNvSpPr>
          <p:nvPr>
            <p:ph type="subTitle" idx="1"/>
          </p:nvPr>
        </p:nvSpPr>
        <p:spPr>
          <a:xfrm>
            <a:off x="375683" y="1522770"/>
            <a:ext cx="8598196" cy="3247703"/>
          </a:xfrm>
          <a:prstGeom prst="rect">
            <a:avLst/>
          </a:prstGeom>
        </p:spPr>
        <p:txBody>
          <a:bodyPr spcFirstLastPara="1" wrap="square" lIns="91425" tIns="91425" rIns="91425" bIns="91425" anchor="t" anchorCtr="0">
            <a:noAutofit/>
          </a:bodyPr>
          <a:lstStyle/>
          <a:p>
            <a:pPr marL="342900" lvl="0" indent="-342900" algn="just">
              <a:buSzPts val="1400"/>
              <a:buFont typeface="Arial MT"/>
              <a:buChar char="●"/>
            </a:pPr>
            <a:r>
              <a:rPr lang="en-US" sz="1050" dirty="0">
                <a:effectLst/>
                <a:latin typeface="Exo" panose="020B0604020202020204" charset="0"/>
                <a:ea typeface="Arial MT"/>
                <a:cs typeface="Arial MT"/>
              </a:rPr>
              <a:t>The proposed system ‘Inventory Management’ can be further developed into a separate, automated system with the following enhancements:</a:t>
            </a:r>
          </a:p>
          <a:p>
            <a:pPr marL="342900" lvl="0" indent="-342900" algn="just">
              <a:buSzPts val="1400"/>
              <a:buFont typeface="Arial MT"/>
              <a:buChar char="●"/>
            </a:pPr>
            <a:r>
              <a:rPr lang="en-US" sz="1050" dirty="0">
                <a:effectLst/>
                <a:latin typeface="Exo" panose="020B0604020202020204" charset="0"/>
                <a:ea typeface="Arial MT"/>
                <a:cs typeface="Arial MT"/>
              </a:rPr>
              <a:t>Addition of chat application between seller and buyers.</a:t>
            </a:r>
          </a:p>
          <a:p>
            <a:pPr marL="342900" lvl="0" indent="-342900" algn="just">
              <a:buSzPts val="1400"/>
              <a:buFont typeface="Arial MT"/>
              <a:buChar char="●"/>
            </a:pPr>
            <a:r>
              <a:rPr lang="en-US" sz="1050" dirty="0">
                <a:effectLst/>
                <a:latin typeface="Exo" panose="020B0604020202020204" charset="0"/>
                <a:ea typeface="Arial MT"/>
                <a:cs typeface="Arial MT"/>
              </a:rPr>
              <a:t>Additional security additions.</a:t>
            </a:r>
          </a:p>
          <a:p>
            <a:pPr marL="342900" lvl="0" indent="-342900" algn="just">
              <a:buSzPts val="1400"/>
              <a:buFont typeface="Arial MT"/>
              <a:buChar char="●"/>
            </a:pPr>
            <a:r>
              <a:rPr lang="en-US" sz="1050" dirty="0">
                <a:effectLst/>
                <a:latin typeface="Exo" panose="020B0604020202020204" charset="0"/>
                <a:ea typeface="Arial MT"/>
                <a:cs typeface="Arial MT"/>
              </a:rPr>
              <a:t>Forgot password feature.</a:t>
            </a:r>
          </a:p>
          <a:p>
            <a:pPr marL="342900" lvl="0" indent="-342900" algn="just">
              <a:buSzPts val="1400"/>
              <a:buFont typeface="Arial MT"/>
              <a:buChar char="●"/>
            </a:pPr>
            <a:r>
              <a:rPr lang="en-US" sz="1050" dirty="0">
                <a:effectLst/>
                <a:latin typeface="Exo" panose="020B0604020202020204" charset="0"/>
                <a:ea typeface="Arial MT"/>
                <a:cs typeface="Arial MT"/>
              </a:rPr>
              <a:t>Data </a:t>
            </a:r>
            <a:r>
              <a:rPr lang="en-US" sz="1050">
                <a:effectLst/>
                <a:latin typeface="Exo" panose="020B0604020202020204" charset="0"/>
                <a:ea typeface="Arial MT"/>
                <a:cs typeface="Arial MT"/>
              </a:rPr>
              <a:t>visualization of </a:t>
            </a:r>
            <a:r>
              <a:rPr lang="en-US" sz="1050" dirty="0">
                <a:effectLst/>
                <a:latin typeface="Exo" panose="020B0604020202020204" charset="0"/>
                <a:ea typeface="Arial MT"/>
                <a:cs typeface="Arial MT"/>
              </a:rPr>
              <a:t>transactional history.</a:t>
            </a:r>
          </a:p>
          <a:p>
            <a:pPr marL="342900" lvl="0" indent="-342900" algn="just">
              <a:buSzPts val="1400"/>
              <a:buFont typeface="Arial MT"/>
              <a:buChar char="●"/>
            </a:pPr>
            <a:r>
              <a:rPr lang="en-US" sz="1050" dirty="0">
                <a:effectLst/>
                <a:latin typeface="Exo" panose="020B0604020202020204" charset="0"/>
                <a:ea typeface="Arial MT"/>
                <a:cs typeface="Arial MT"/>
              </a:rPr>
              <a:t>Bill Management System.</a:t>
            </a:r>
          </a:p>
          <a:p>
            <a:pPr marL="342900" lvl="0" indent="-342900" algn="just">
              <a:buSzPts val="1400"/>
              <a:buFont typeface="Arial MT"/>
              <a:buChar char="●"/>
            </a:pPr>
            <a:r>
              <a:rPr lang="en-US" sz="1050" dirty="0">
                <a:effectLst/>
                <a:latin typeface="Exo" panose="020B0604020202020204" charset="0"/>
                <a:ea typeface="Arial MT"/>
                <a:cs typeface="Arial MT"/>
              </a:rPr>
              <a:t>Addition of Recent Orders</a:t>
            </a:r>
          </a:p>
          <a:p>
            <a:pPr marL="342900" lvl="0" indent="-342900" algn="just">
              <a:buSzPts val="1400"/>
              <a:buFont typeface="Arial MT"/>
              <a:buChar char="●"/>
            </a:pPr>
            <a:endParaRPr lang="en-US" sz="1050" dirty="0">
              <a:effectLst/>
              <a:latin typeface="Exo" panose="020B0604020202020204" charset="0"/>
              <a:ea typeface="Arial MT"/>
              <a:cs typeface="Arial MT"/>
            </a:endParaRPr>
          </a:p>
        </p:txBody>
      </p:sp>
    </p:spTree>
    <p:extLst>
      <p:ext uri="{BB962C8B-B14F-4D97-AF65-F5344CB8AC3E}">
        <p14:creationId xmlns:p14="http://schemas.microsoft.com/office/powerpoint/2010/main" val="705501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9"/>
          <p:cNvSpPr txBox="1">
            <a:spLocks noGrp="1"/>
          </p:cNvSpPr>
          <p:nvPr>
            <p:ph type="title"/>
          </p:nvPr>
        </p:nvSpPr>
        <p:spPr>
          <a:xfrm>
            <a:off x="32373" y="1876800"/>
            <a:ext cx="5379905" cy="144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a:t>THANK YOU!</a:t>
            </a:r>
            <a:endParaRPr sz="5400" dirty="0"/>
          </a:p>
        </p:txBody>
      </p:sp>
      <p:sp>
        <p:nvSpPr>
          <p:cNvPr id="606" name="Google Shape;606;p49"/>
          <p:cNvSpPr txBox="1">
            <a:spLocks noGrp="1"/>
          </p:cNvSpPr>
          <p:nvPr>
            <p:ph type="subTitle" idx="1"/>
          </p:nvPr>
        </p:nvSpPr>
        <p:spPr>
          <a:xfrm>
            <a:off x="5840625" y="1690560"/>
            <a:ext cx="2575800" cy="15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Minimal </a:t>
            </a:r>
          </a:p>
          <a:p>
            <a:pPr marL="0" lvl="0" indent="0" algn="l" rtl="0">
              <a:spcBef>
                <a:spcPts val="0"/>
              </a:spcBef>
              <a:spcAft>
                <a:spcPts val="0"/>
              </a:spcAft>
              <a:buNone/>
            </a:pPr>
            <a:r>
              <a:rPr lang="en-US" dirty="0"/>
              <a:t>    IMGT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t>Sourav</a:t>
            </a:r>
          </a:p>
          <a:p>
            <a:pPr marL="0" lvl="0" indent="0" algn="l" rtl="0">
              <a:spcBef>
                <a:spcPts val="0"/>
              </a:spcBef>
              <a:spcAft>
                <a:spcPts val="0"/>
              </a:spcAft>
              <a:buNone/>
            </a:pPr>
            <a:r>
              <a:rPr lang="en-US" sz="1100"/>
              <a:t>1911985018</a:t>
            </a:r>
            <a:endParaRPr lang="en-US" sz="1100" dirty="0"/>
          </a:p>
        </p:txBody>
      </p:sp>
      <p:cxnSp>
        <p:nvCxnSpPr>
          <p:cNvPr id="607" name="Google Shape;607;p49"/>
          <p:cNvCxnSpPr/>
          <p:nvPr/>
        </p:nvCxnSpPr>
        <p:spPr>
          <a:xfrm>
            <a:off x="5626451" y="1440825"/>
            <a:ext cx="0" cy="21732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7922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cxnSp>
        <p:nvCxnSpPr>
          <p:cNvPr id="208" name="Google Shape;208;p34"/>
          <p:cNvCxnSpPr/>
          <p:nvPr/>
        </p:nvCxnSpPr>
        <p:spPr>
          <a:xfrm>
            <a:off x="1169750" y="3729672"/>
            <a:ext cx="2982900" cy="0"/>
          </a:xfrm>
          <a:prstGeom prst="straightConnector1">
            <a:avLst/>
          </a:prstGeom>
          <a:noFill/>
          <a:ln w="9525" cap="flat" cmpd="sng">
            <a:solidFill>
              <a:schemeClr val="dk1"/>
            </a:solidFill>
            <a:prstDash val="solid"/>
            <a:round/>
            <a:headEnd type="none" w="med" len="med"/>
            <a:tailEnd type="none" w="med" len="med"/>
          </a:ln>
        </p:spPr>
      </p:cxnSp>
      <p:sp>
        <p:nvSpPr>
          <p:cNvPr id="209" name="Google Shape;209;p34"/>
          <p:cNvSpPr txBox="1">
            <a:spLocks noGrp="1"/>
          </p:cNvSpPr>
          <p:nvPr>
            <p:ph type="title"/>
          </p:nvPr>
        </p:nvSpPr>
        <p:spPr>
          <a:xfrm>
            <a:off x="5466600" y="2082750"/>
            <a:ext cx="2571000" cy="9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NUMBER OF </a:t>
            </a:r>
            <a:r>
              <a:rPr lang="en" dirty="0">
                <a:solidFill>
                  <a:schemeClr val="accent1"/>
                </a:solidFill>
              </a:rPr>
              <a:t>MODULES</a:t>
            </a:r>
            <a:endParaRPr dirty="0">
              <a:solidFill>
                <a:schemeClr val="accent1"/>
              </a:solidFill>
            </a:endParaRPr>
          </a:p>
        </p:txBody>
      </p:sp>
      <p:sp>
        <p:nvSpPr>
          <p:cNvPr id="210" name="Google Shape;210;p34"/>
          <p:cNvSpPr txBox="1">
            <a:spLocks noGrp="1"/>
          </p:cNvSpPr>
          <p:nvPr>
            <p:ph type="subTitle" idx="3"/>
          </p:nvPr>
        </p:nvSpPr>
        <p:spPr>
          <a:xfrm>
            <a:off x="1971975" y="3872302"/>
            <a:ext cx="31770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BILL AND RECEIPT</a:t>
            </a:r>
            <a:endParaRPr dirty="0"/>
          </a:p>
        </p:txBody>
      </p:sp>
      <p:sp>
        <p:nvSpPr>
          <p:cNvPr id="211" name="Google Shape;211;p34"/>
          <p:cNvSpPr txBox="1">
            <a:spLocks noGrp="1"/>
          </p:cNvSpPr>
          <p:nvPr>
            <p:ph type="subTitle" idx="4"/>
          </p:nvPr>
        </p:nvSpPr>
        <p:spPr>
          <a:xfrm>
            <a:off x="1971975" y="4167664"/>
            <a:ext cx="31770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you could get all t</a:t>
            </a:r>
            <a:r>
              <a:rPr lang="en-IN" dirty="0"/>
              <a:t>he</a:t>
            </a:r>
            <a:r>
              <a:rPr lang="en" dirty="0"/>
              <a:t> bills and receipts with necessary details</a:t>
            </a:r>
            <a:endParaRPr dirty="0"/>
          </a:p>
        </p:txBody>
      </p:sp>
      <p:sp>
        <p:nvSpPr>
          <p:cNvPr id="212" name="Google Shape;212;p34"/>
          <p:cNvSpPr txBox="1">
            <a:spLocks noGrp="1"/>
          </p:cNvSpPr>
          <p:nvPr>
            <p:ph type="subTitle" idx="1"/>
          </p:nvPr>
        </p:nvSpPr>
        <p:spPr>
          <a:xfrm>
            <a:off x="1971975" y="450536"/>
            <a:ext cx="31770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STOCK MODULE</a:t>
            </a:r>
            <a:endParaRPr dirty="0"/>
          </a:p>
        </p:txBody>
      </p:sp>
      <p:sp>
        <p:nvSpPr>
          <p:cNvPr id="213" name="Google Shape;213;p34"/>
          <p:cNvSpPr txBox="1">
            <a:spLocks noGrp="1"/>
          </p:cNvSpPr>
          <p:nvPr>
            <p:ph type="subTitle" idx="2"/>
          </p:nvPr>
        </p:nvSpPr>
        <p:spPr>
          <a:xfrm>
            <a:off x="1971975" y="740406"/>
            <a:ext cx="317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you could maintain the product data</a:t>
            </a:r>
            <a:endParaRPr dirty="0"/>
          </a:p>
        </p:txBody>
      </p:sp>
      <p:sp>
        <p:nvSpPr>
          <p:cNvPr id="214" name="Google Shape;214;p34"/>
          <p:cNvSpPr txBox="1">
            <a:spLocks noGrp="1"/>
          </p:cNvSpPr>
          <p:nvPr>
            <p:ph type="subTitle" idx="5"/>
          </p:nvPr>
        </p:nvSpPr>
        <p:spPr>
          <a:xfrm>
            <a:off x="1971975" y="1537469"/>
            <a:ext cx="31770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PURCHASED STOCK</a:t>
            </a:r>
            <a:endParaRPr dirty="0"/>
          </a:p>
        </p:txBody>
      </p:sp>
      <p:sp>
        <p:nvSpPr>
          <p:cNvPr id="215" name="Google Shape;215;p34"/>
          <p:cNvSpPr txBox="1">
            <a:spLocks noGrp="1"/>
          </p:cNvSpPr>
          <p:nvPr>
            <p:ph type="subTitle" idx="6"/>
          </p:nvPr>
        </p:nvSpPr>
        <p:spPr>
          <a:xfrm>
            <a:off x="1971975" y="1829170"/>
            <a:ext cx="317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you would have all t</a:t>
            </a:r>
            <a:r>
              <a:rPr lang="en-IN" dirty="0"/>
              <a:t>he</a:t>
            </a:r>
            <a:r>
              <a:rPr lang="en" dirty="0"/>
              <a:t> products that you purchased</a:t>
            </a:r>
            <a:endParaRPr dirty="0"/>
          </a:p>
        </p:txBody>
      </p:sp>
      <p:sp>
        <p:nvSpPr>
          <p:cNvPr id="216" name="Google Shape;216;p34"/>
          <p:cNvSpPr txBox="1">
            <a:spLocks noGrp="1"/>
          </p:cNvSpPr>
          <p:nvPr>
            <p:ph type="subTitle" idx="7"/>
          </p:nvPr>
        </p:nvSpPr>
        <p:spPr>
          <a:xfrm>
            <a:off x="1971975" y="2679908"/>
            <a:ext cx="31770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SOLD STOCK</a:t>
            </a:r>
            <a:endParaRPr dirty="0"/>
          </a:p>
        </p:txBody>
      </p:sp>
      <p:sp>
        <p:nvSpPr>
          <p:cNvPr id="217" name="Google Shape;217;p34"/>
          <p:cNvSpPr txBox="1">
            <a:spLocks noGrp="1"/>
          </p:cNvSpPr>
          <p:nvPr>
            <p:ph type="subTitle" idx="8"/>
          </p:nvPr>
        </p:nvSpPr>
        <p:spPr>
          <a:xfrm>
            <a:off x="1971975" y="2973440"/>
            <a:ext cx="317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you would have all t</a:t>
            </a:r>
            <a:r>
              <a:rPr lang="en-IN" dirty="0"/>
              <a:t>he</a:t>
            </a:r>
            <a:r>
              <a:rPr lang="en" dirty="0"/>
              <a:t> products that you sold</a:t>
            </a:r>
            <a:endParaRPr dirty="0"/>
          </a:p>
        </p:txBody>
      </p:sp>
      <p:sp>
        <p:nvSpPr>
          <p:cNvPr id="218" name="Google Shape;218;p34"/>
          <p:cNvSpPr txBox="1">
            <a:spLocks noGrp="1"/>
          </p:cNvSpPr>
          <p:nvPr>
            <p:ph type="title" idx="9"/>
          </p:nvPr>
        </p:nvSpPr>
        <p:spPr>
          <a:xfrm>
            <a:off x="976920" y="656207"/>
            <a:ext cx="910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19" name="Google Shape;219;p34"/>
          <p:cNvSpPr txBox="1">
            <a:spLocks noGrp="1"/>
          </p:cNvSpPr>
          <p:nvPr>
            <p:ph type="title" idx="13"/>
          </p:nvPr>
        </p:nvSpPr>
        <p:spPr>
          <a:xfrm>
            <a:off x="976921" y="1788924"/>
            <a:ext cx="910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20" name="Google Shape;220;p34"/>
          <p:cNvSpPr txBox="1">
            <a:spLocks noGrp="1"/>
          </p:cNvSpPr>
          <p:nvPr>
            <p:ph type="title" idx="14"/>
          </p:nvPr>
        </p:nvSpPr>
        <p:spPr>
          <a:xfrm>
            <a:off x="976914" y="2923117"/>
            <a:ext cx="910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21" name="Google Shape;221;p34"/>
          <p:cNvSpPr txBox="1">
            <a:spLocks noGrp="1"/>
          </p:cNvSpPr>
          <p:nvPr>
            <p:ph type="title" idx="15"/>
          </p:nvPr>
        </p:nvSpPr>
        <p:spPr>
          <a:xfrm>
            <a:off x="976925" y="4055294"/>
            <a:ext cx="910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22" name="Google Shape;222;p34"/>
          <p:cNvCxnSpPr/>
          <p:nvPr/>
        </p:nvCxnSpPr>
        <p:spPr>
          <a:xfrm>
            <a:off x="1169750" y="1464453"/>
            <a:ext cx="29829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34"/>
          <p:cNvCxnSpPr/>
          <p:nvPr/>
        </p:nvCxnSpPr>
        <p:spPr>
          <a:xfrm>
            <a:off x="1169750" y="2597397"/>
            <a:ext cx="298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subTitle" idx="1"/>
          </p:nvPr>
        </p:nvSpPr>
        <p:spPr>
          <a:xfrm>
            <a:off x="2551075" y="3038829"/>
            <a:ext cx="3644100" cy="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keeps a record of all present products.</a:t>
            </a:r>
            <a:endParaRPr dirty="0"/>
          </a:p>
        </p:txBody>
      </p:sp>
      <p:sp>
        <p:nvSpPr>
          <p:cNvPr id="250" name="Google Shape;250;p36"/>
          <p:cNvSpPr txBox="1">
            <a:spLocks noGrp="1"/>
          </p:cNvSpPr>
          <p:nvPr>
            <p:ph type="title"/>
          </p:nvPr>
        </p:nvSpPr>
        <p:spPr>
          <a:xfrm>
            <a:off x="2512800" y="1287329"/>
            <a:ext cx="4118400" cy="18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STOCK </a:t>
            </a:r>
            <a:r>
              <a:rPr lang="en" dirty="0">
                <a:solidFill>
                  <a:schemeClr val="accent1"/>
                </a:solidFill>
              </a:rPr>
              <a:t>MODULE</a:t>
            </a:r>
            <a:endParaRPr dirty="0"/>
          </a:p>
        </p:txBody>
      </p:sp>
      <p:sp>
        <p:nvSpPr>
          <p:cNvPr id="251" name="Google Shape;251;p36"/>
          <p:cNvSpPr txBox="1">
            <a:spLocks noGrp="1"/>
          </p:cNvSpPr>
          <p:nvPr>
            <p:ph type="title" idx="2"/>
          </p:nvPr>
        </p:nvSpPr>
        <p:spPr>
          <a:xfrm>
            <a:off x="416955" y="1994550"/>
            <a:ext cx="16710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52" name="Google Shape;252;p36"/>
          <p:cNvCxnSpPr/>
          <p:nvPr/>
        </p:nvCxnSpPr>
        <p:spPr>
          <a:xfrm>
            <a:off x="2647825" y="2977287"/>
            <a:ext cx="3120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STOCK MODULE</a:t>
            </a:r>
          </a:p>
        </p:txBody>
      </p:sp>
      <p:sp>
        <p:nvSpPr>
          <p:cNvPr id="203" name="Google Shape;203;p33"/>
          <p:cNvSpPr txBox="1">
            <a:spLocks noGrp="1"/>
          </p:cNvSpPr>
          <p:nvPr>
            <p:ph type="subTitle" idx="1"/>
          </p:nvPr>
        </p:nvSpPr>
        <p:spPr>
          <a:xfrm>
            <a:off x="418213" y="1770864"/>
            <a:ext cx="8598196" cy="2354569"/>
          </a:xfrm>
          <a:prstGeom prst="rect">
            <a:avLst/>
          </a:prstGeom>
        </p:spPr>
        <p:txBody>
          <a:bodyPr spcFirstLastPara="1" wrap="square" lIns="91425" tIns="91425" rIns="91425" bIns="91425" anchor="t" anchorCtr="0">
            <a:noAutofit/>
          </a:bodyPr>
          <a:lstStyle/>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In this module, the admin maintains the stock data, consisting of the number of stocks and their respective amount, needed to buy them. Through this, they can add stock to the existing product list while filling out the necessary details required, such as product name, transaction mode, amount, sold by, etc. The products listed then are stored in the system with other existing ones to be sold or purchased.</a:t>
            </a:r>
            <a:endParaRPr lang="en-IN" sz="1400" dirty="0">
              <a:effectLst/>
              <a:latin typeface="Exo" panose="020B0604020202020204" charset="0"/>
              <a:ea typeface="Times New Roman" panose="02020603050405020304" pitchFamily="18" charset="0"/>
            </a:endParaRPr>
          </a:p>
          <a:p>
            <a:pPr marL="0" lvl="0" indent="0" rtl="0">
              <a:spcBef>
                <a:spcPts val="0"/>
              </a:spcBef>
              <a:spcAft>
                <a:spcPts val="0"/>
              </a:spcAft>
              <a:buClr>
                <a:schemeClr val="dk1"/>
              </a:buClr>
              <a:buSzPts val="1100"/>
              <a:buFont typeface="Arial"/>
              <a:buNone/>
            </a:pPr>
            <a:endParaRPr sz="1400" dirty="0"/>
          </a:p>
          <a:p>
            <a:pPr marL="0" lvl="0" indent="0" rtl="0">
              <a:spcBef>
                <a:spcPts val="0"/>
              </a:spcBef>
              <a:spcAft>
                <a:spcPts val="0"/>
              </a:spcAft>
              <a:buNone/>
            </a:pPr>
            <a:endParaRPr sz="1400" dirty="0"/>
          </a:p>
        </p:txBody>
      </p:sp>
    </p:spTree>
    <p:extLst>
      <p:ext uri="{BB962C8B-B14F-4D97-AF65-F5344CB8AC3E}">
        <p14:creationId xmlns:p14="http://schemas.microsoft.com/office/powerpoint/2010/main" val="175957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subTitle" idx="1"/>
          </p:nvPr>
        </p:nvSpPr>
        <p:spPr>
          <a:xfrm>
            <a:off x="2512800" y="3270177"/>
            <a:ext cx="3644100" cy="629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keeps a record of all present products purchased.</a:t>
            </a:r>
            <a:endParaRPr dirty="0"/>
          </a:p>
        </p:txBody>
      </p:sp>
      <p:sp>
        <p:nvSpPr>
          <p:cNvPr id="250" name="Google Shape;250;p36"/>
          <p:cNvSpPr txBox="1">
            <a:spLocks noGrp="1"/>
          </p:cNvSpPr>
          <p:nvPr>
            <p:ph type="title"/>
          </p:nvPr>
        </p:nvSpPr>
        <p:spPr>
          <a:xfrm>
            <a:off x="2512800" y="1994551"/>
            <a:ext cx="4504688" cy="577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PURCHASEDSTOCK</a:t>
            </a:r>
            <a:r>
              <a:rPr lang="en" dirty="0"/>
              <a:t> </a:t>
            </a:r>
            <a:r>
              <a:rPr lang="en" dirty="0">
                <a:solidFill>
                  <a:schemeClr val="accent1"/>
                </a:solidFill>
              </a:rPr>
              <a:t>MODULE</a:t>
            </a:r>
            <a:endParaRPr dirty="0"/>
          </a:p>
        </p:txBody>
      </p:sp>
      <p:sp>
        <p:nvSpPr>
          <p:cNvPr id="251" name="Google Shape;251;p36"/>
          <p:cNvSpPr txBox="1">
            <a:spLocks noGrp="1"/>
          </p:cNvSpPr>
          <p:nvPr>
            <p:ph type="title" idx="2"/>
          </p:nvPr>
        </p:nvSpPr>
        <p:spPr>
          <a:xfrm>
            <a:off x="416955" y="1994550"/>
            <a:ext cx="16710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252" name="Google Shape;252;p36"/>
          <p:cNvCxnSpPr/>
          <p:nvPr/>
        </p:nvCxnSpPr>
        <p:spPr>
          <a:xfrm>
            <a:off x="2662002" y="3235556"/>
            <a:ext cx="3120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5125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726000" y="539050"/>
            <a:ext cx="76917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PURCHASED STOCK MODULE</a:t>
            </a:r>
          </a:p>
        </p:txBody>
      </p:sp>
      <p:sp>
        <p:nvSpPr>
          <p:cNvPr id="203" name="Google Shape;203;p33"/>
          <p:cNvSpPr txBox="1">
            <a:spLocks noGrp="1"/>
          </p:cNvSpPr>
          <p:nvPr>
            <p:ph type="subTitle" idx="1"/>
          </p:nvPr>
        </p:nvSpPr>
        <p:spPr>
          <a:xfrm>
            <a:off x="418213" y="1770864"/>
            <a:ext cx="8598196" cy="2354569"/>
          </a:xfrm>
          <a:prstGeom prst="rect">
            <a:avLst/>
          </a:prstGeom>
        </p:spPr>
        <p:txBody>
          <a:bodyPr spcFirstLastPara="1" wrap="square" lIns="91425" tIns="91425" rIns="91425" bIns="91425" anchor="t" anchorCtr="0">
            <a:noAutofit/>
          </a:bodyPr>
          <a:lstStyle/>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This will hold the details of the stocks purchased by the person at any given time, while also keeping a record of all the transactions made, with their bills and receipts. This module helps you manage all of your products conveniently and safely.</a:t>
            </a:r>
          </a:p>
          <a:p>
            <a:pPr marL="187325" marR="1194435" indent="533400">
              <a:lnSpc>
                <a:spcPct val="200000"/>
              </a:lnSpc>
              <a:spcAft>
                <a:spcPts val="0"/>
              </a:spcAft>
            </a:pPr>
            <a:r>
              <a:rPr lang="en-US" sz="1400" dirty="0">
                <a:solidFill>
                  <a:srgbClr val="211F1F"/>
                </a:solidFill>
                <a:effectLst/>
                <a:latin typeface="Exo" panose="020B0604020202020204" charset="0"/>
                <a:ea typeface="Times New Roman" panose="02020603050405020304" pitchFamily="18" charset="0"/>
              </a:rPr>
              <a:t>This module helps you manage all the products that you purchased while also keeping a record of the necessary details of the products purchased.</a:t>
            </a:r>
          </a:p>
        </p:txBody>
      </p:sp>
    </p:spTree>
    <p:extLst>
      <p:ext uri="{BB962C8B-B14F-4D97-AF65-F5344CB8AC3E}">
        <p14:creationId xmlns:p14="http://schemas.microsoft.com/office/powerpoint/2010/main" val="31325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subTitle" idx="1"/>
          </p:nvPr>
        </p:nvSpPr>
        <p:spPr>
          <a:xfrm>
            <a:off x="2512800" y="3167729"/>
            <a:ext cx="3644100" cy="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keeps a record of all present products sold.</a:t>
            </a:r>
            <a:endParaRPr dirty="0"/>
          </a:p>
        </p:txBody>
      </p:sp>
      <p:sp>
        <p:nvSpPr>
          <p:cNvPr id="250" name="Google Shape;250;p36"/>
          <p:cNvSpPr txBox="1">
            <a:spLocks noGrp="1"/>
          </p:cNvSpPr>
          <p:nvPr>
            <p:ph type="title"/>
          </p:nvPr>
        </p:nvSpPr>
        <p:spPr>
          <a:xfrm>
            <a:off x="2512800" y="1287329"/>
            <a:ext cx="4118400" cy="18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SOLD STOCK </a:t>
            </a:r>
            <a:r>
              <a:rPr lang="en" dirty="0">
                <a:solidFill>
                  <a:schemeClr val="accent1"/>
                </a:solidFill>
              </a:rPr>
              <a:t>MODULE</a:t>
            </a:r>
            <a:endParaRPr dirty="0"/>
          </a:p>
        </p:txBody>
      </p:sp>
      <p:sp>
        <p:nvSpPr>
          <p:cNvPr id="251" name="Google Shape;251;p36"/>
          <p:cNvSpPr txBox="1">
            <a:spLocks noGrp="1"/>
          </p:cNvSpPr>
          <p:nvPr>
            <p:ph type="title" idx="2"/>
          </p:nvPr>
        </p:nvSpPr>
        <p:spPr>
          <a:xfrm>
            <a:off x="416955" y="1994550"/>
            <a:ext cx="16710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252" name="Google Shape;252;p36"/>
          <p:cNvCxnSpPr/>
          <p:nvPr/>
        </p:nvCxnSpPr>
        <p:spPr>
          <a:xfrm>
            <a:off x="2647825" y="3167729"/>
            <a:ext cx="3120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83338346"/>
      </p:ext>
    </p:extLst>
  </p:cSld>
  <p:clrMapOvr>
    <a:masterClrMapping/>
  </p:clrMapOvr>
</p:sld>
</file>

<file path=ppt/theme/theme1.xml><?xml version="1.0" encoding="utf-8"?>
<a:theme xmlns:a="http://schemas.openxmlformats.org/drawingml/2006/main" name=" Monorama Consulting Toolkit by Slidesgo">
  <a:themeElements>
    <a:clrScheme name="Simple Light">
      <a:dk1>
        <a:srgbClr val="000000"/>
      </a:dk1>
      <a:lt1>
        <a:srgbClr val="FFFFFF"/>
      </a:lt1>
      <a:dk2>
        <a:srgbClr val="595959"/>
      </a:dk2>
      <a:lt2>
        <a:srgbClr val="EEEEEE"/>
      </a:lt2>
      <a:accent1>
        <a:srgbClr val="5D44FF"/>
      </a:accent1>
      <a:accent2>
        <a:srgbClr val="321EB3"/>
      </a:accent2>
      <a:accent3>
        <a:srgbClr val="6C6DF9"/>
      </a:accent3>
      <a:accent4>
        <a:srgbClr val="8E9DF7"/>
      </a:accent4>
      <a:accent5>
        <a:srgbClr val="000000"/>
      </a:accent5>
      <a:accent6>
        <a:srgbClr val="6C6DF9"/>
      </a:accent6>
      <a:hlink>
        <a:srgbClr val="8E9DF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2322</Words>
  <Application>Microsoft Office PowerPoint</Application>
  <PresentationFormat>On-screen Show (16:9)</PresentationFormat>
  <Paragraphs>146</Paragraphs>
  <Slides>39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Times New Roman</vt:lpstr>
      <vt:lpstr>Exo</vt:lpstr>
      <vt:lpstr>Chakra Petch</vt:lpstr>
      <vt:lpstr>Arial MT</vt:lpstr>
      <vt:lpstr> Monorama Consulting Toolkit by Slidesgo</vt:lpstr>
      <vt:lpstr>INVENTORY MANAGEMENT SYSTEM</vt:lpstr>
      <vt:lpstr>PURPOSE</vt:lpstr>
      <vt:lpstr>MODULE DESCRIPTION</vt:lpstr>
      <vt:lpstr>NUMBER OF MODULES</vt:lpstr>
      <vt:lpstr>STOCK MODULE</vt:lpstr>
      <vt:lpstr>STOCK MODULE</vt:lpstr>
      <vt:lpstr>PURCHASEDSTOCK MODULE</vt:lpstr>
      <vt:lpstr>PURCHASED STOCK MODULE</vt:lpstr>
      <vt:lpstr>SOLD STOCK MODULE</vt:lpstr>
      <vt:lpstr>SOLD STOCK MODULE</vt:lpstr>
      <vt:lpstr>BILL &amp; RECEIPT MODULE</vt:lpstr>
      <vt:lpstr>BILL &amp; RECEIPT MODULE</vt:lpstr>
      <vt:lpstr>TECHNOLOGIES USED</vt:lpstr>
      <vt:lpstr>FRONTEND TECHNOLOGY</vt:lpstr>
      <vt:lpstr>HTML, JAVASCRIPT</vt:lpstr>
      <vt:lpstr>REACT JS, MUI</vt:lpstr>
      <vt:lpstr>AXIOS, YUP, REACT ROUTER</vt:lpstr>
      <vt:lpstr>MIDDLEWARE TECHNOLOGY</vt:lpstr>
      <vt:lpstr>COOKIE-PARSER, JWT, Compression, CORS</vt:lpstr>
      <vt:lpstr>BACKEND TECHNOLOGY</vt:lpstr>
      <vt:lpstr>NODEJS/EXPRESS, MONGODB, MONGOOSE</vt:lpstr>
      <vt:lpstr>SENDGRID, BCRYPTJS, CRYPTOJS</vt:lpstr>
      <vt:lpstr>UML DIAGRAMS</vt:lpstr>
      <vt:lpstr>ER DIAGRAM</vt:lpstr>
      <vt:lpstr>DATA FLOW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ASPECTS</vt:lpstr>
      <vt:lpstr>FUTURE ASPECTS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somaksh sharma</dc:creator>
  <cp:lastModifiedBy>SOURAV</cp:lastModifiedBy>
  <cp:revision>18</cp:revision>
  <dcterms:modified xsi:type="dcterms:W3CDTF">2022-05-13T14:29:37Z</dcterms:modified>
</cp:coreProperties>
</file>